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385" r:id="rId2"/>
    <p:sldId id="387" r:id="rId3"/>
    <p:sldId id="610" r:id="rId4"/>
    <p:sldId id="392" r:id="rId5"/>
    <p:sldId id="389" r:id="rId6"/>
    <p:sldId id="397" r:id="rId7"/>
    <p:sldId id="398" r:id="rId8"/>
    <p:sldId id="407" r:id="rId9"/>
    <p:sldId id="415" r:id="rId10"/>
    <p:sldId id="417" r:id="rId11"/>
    <p:sldId id="420" r:id="rId12"/>
    <p:sldId id="424" r:id="rId13"/>
    <p:sldId id="428" r:id="rId14"/>
    <p:sldId id="429" r:id="rId15"/>
    <p:sldId id="427" r:id="rId16"/>
    <p:sldId id="434" r:id="rId17"/>
    <p:sldId id="437" r:id="rId18"/>
    <p:sldId id="439" r:id="rId19"/>
    <p:sldId id="611" r:id="rId20"/>
    <p:sldId id="612" r:id="rId21"/>
    <p:sldId id="443" r:id="rId22"/>
    <p:sldId id="444" r:id="rId23"/>
    <p:sldId id="446" r:id="rId24"/>
    <p:sldId id="454" r:id="rId25"/>
    <p:sldId id="461" r:id="rId26"/>
    <p:sldId id="462" r:id="rId27"/>
    <p:sldId id="464" r:id="rId28"/>
    <p:sldId id="472" r:id="rId29"/>
    <p:sldId id="475" r:id="rId30"/>
    <p:sldId id="477" r:id="rId31"/>
    <p:sldId id="614" r:id="rId32"/>
    <p:sldId id="613" r:id="rId33"/>
    <p:sldId id="615" r:id="rId34"/>
    <p:sldId id="481" r:id="rId35"/>
    <p:sldId id="484" r:id="rId36"/>
    <p:sldId id="489" r:id="rId37"/>
    <p:sldId id="490" r:id="rId38"/>
    <p:sldId id="493" r:id="rId39"/>
    <p:sldId id="616" r:id="rId40"/>
    <p:sldId id="617" r:id="rId41"/>
    <p:sldId id="618" r:id="rId42"/>
    <p:sldId id="607" r:id="rId43"/>
    <p:sldId id="494" r:id="rId44"/>
    <p:sldId id="495" r:id="rId45"/>
    <p:sldId id="498" r:id="rId46"/>
    <p:sldId id="504" r:id="rId47"/>
    <p:sldId id="505" r:id="rId48"/>
    <p:sldId id="506" r:id="rId49"/>
    <p:sldId id="508" r:id="rId50"/>
    <p:sldId id="510" r:id="rId51"/>
    <p:sldId id="619" r:id="rId52"/>
    <p:sldId id="511" r:id="rId53"/>
    <p:sldId id="620" r:id="rId54"/>
    <p:sldId id="516" r:id="rId55"/>
    <p:sldId id="514" r:id="rId56"/>
    <p:sldId id="515" r:id="rId57"/>
    <p:sldId id="519" r:id="rId58"/>
    <p:sldId id="524" r:id="rId59"/>
    <p:sldId id="527" r:id="rId60"/>
    <p:sldId id="531" r:id="rId61"/>
    <p:sldId id="532" r:id="rId62"/>
    <p:sldId id="533" r:id="rId63"/>
    <p:sldId id="536" r:id="rId64"/>
    <p:sldId id="537" r:id="rId65"/>
    <p:sldId id="540" r:id="rId66"/>
    <p:sldId id="538" r:id="rId67"/>
    <p:sldId id="541" r:id="rId68"/>
    <p:sldId id="543" r:id="rId69"/>
    <p:sldId id="544" r:id="rId70"/>
    <p:sldId id="546" r:id="rId71"/>
    <p:sldId id="549" r:id="rId72"/>
    <p:sldId id="551" r:id="rId73"/>
    <p:sldId id="554" r:id="rId74"/>
    <p:sldId id="555" r:id="rId75"/>
    <p:sldId id="556" r:id="rId76"/>
    <p:sldId id="558" r:id="rId77"/>
    <p:sldId id="559" r:id="rId78"/>
    <p:sldId id="621" r:id="rId79"/>
    <p:sldId id="622" r:id="rId80"/>
    <p:sldId id="623" r:id="rId81"/>
    <p:sldId id="624" r:id="rId82"/>
    <p:sldId id="627" r:id="rId83"/>
    <p:sldId id="628" r:id="rId84"/>
    <p:sldId id="625" r:id="rId85"/>
    <p:sldId id="629" r:id="rId86"/>
    <p:sldId id="626" r:id="rId87"/>
    <p:sldId id="631" r:id="rId88"/>
    <p:sldId id="630" r:id="rId89"/>
    <p:sldId id="632" r:id="rId90"/>
    <p:sldId id="633" r:id="rId91"/>
    <p:sldId id="634" r:id="rId92"/>
    <p:sldId id="635" r:id="rId93"/>
    <p:sldId id="636" r:id="rId94"/>
    <p:sldId id="637" r:id="rId95"/>
    <p:sldId id="638" r:id="rId96"/>
    <p:sldId id="640" r:id="rId97"/>
    <p:sldId id="639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Informal Roman" panose="030604020304060B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FFFF"/>
    <a:srgbClr val="6600CC"/>
    <a:srgbClr val="9900FF"/>
    <a:srgbClr val="9933FF"/>
    <a:srgbClr val="FFE9CC"/>
    <a:srgbClr val="FF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84229" d="250000"/>
        <a:sy n="284229" d="250000"/>
      </p:scale>
      <p:origin x="0" y="-41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1D286790-8D8B-4631-99F1-D5C5D12D9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70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703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190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958"/>
            <a:ext cx="8229600" cy="5086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233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0450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4127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1602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3196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089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028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74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1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334000"/>
            <a:ext cx="3733800" cy="457200"/>
          </a:xfrm>
        </p:spPr>
        <p:txBody>
          <a:bodyPr/>
          <a:lstStyle/>
          <a:p>
            <a:pPr eaLnBrk="1" hangingPunct="1"/>
            <a:r>
              <a:rPr lang="en-US" altLang="en-US" b="0"/>
              <a:t>Chapter Ten: Inheritance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77825" y="6534150"/>
            <a:ext cx="19335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100" b="0">
                <a:latin typeface="Arial" panose="020B0604020202020204" pitchFamily="34" charset="0"/>
              </a:rPr>
              <a:t>Slides by Evan Gallagher</a:t>
            </a:r>
          </a:p>
        </p:txBody>
      </p:sp>
      <p:pic>
        <p:nvPicPr>
          <p:cNvPr id="2" name="Picture 1" descr="Photo of several garden tools standing in some grass -- scissors, pruners, spades of various shapes. ANalogy to tool being a class from which other classes could inheri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900237"/>
            <a:ext cx="369570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C++ Stream Class Hierarchy</a:t>
            </a:r>
            <a:endParaRPr lang="en-US" altLang="en-US" sz="1600" dirty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42069" y="5140326"/>
            <a:ext cx="91440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istream</a:t>
            </a:r>
            <a:r>
              <a:rPr lang="en-US" altLang="en-US" sz="2400" b="0" dirty="0">
                <a:latin typeface="Arial" panose="020B0604020202020204" pitchFamily="34" charset="0"/>
              </a:rPr>
              <a:t> is the base class of </a:t>
            </a:r>
            <a:r>
              <a:rPr lang="en-US" altLang="en-US" sz="2400" dirty="0" err="1">
                <a:latin typeface="Courier New" panose="02070309020205020404" pitchFamily="49" charset="0"/>
              </a:rPr>
              <a:t>ifstream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ifstream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istringstream</a:t>
            </a:r>
            <a:r>
              <a:rPr lang="en-US" altLang="en-US" sz="2400" dirty="0">
                <a:latin typeface="Courier New" panose="02070309020205020404" pitchFamily="49" charset="0"/>
              </a:rPr>
              <a:t>, and </a:t>
            </a:r>
            <a:r>
              <a:rPr lang="en-US" altLang="en-US" sz="2400" dirty="0" err="1">
                <a:latin typeface="Courier New" panose="02070309020205020404" pitchFamily="49" charset="0"/>
              </a:rPr>
              <a:t>oistream</a:t>
            </a:r>
            <a:r>
              <a:rPr lang="en-US" altLang="en-US" sz="2400" dirty="0">
                <a:latin typeface="Courier New" panose="02070309020205020404" pitchFamily="49" charset="0"/>
              </a:rPr>
              <a:t> all</a:t>
            </a:r>
            <a:r>
              <a:rPr lang="en-US" altLang="en-US" sz="2400" b="0" dirty="0">
                <a:latin typeface="Arial" panose="020B0604020202020204" pitchFamily="34" charset="0"/>
              </a:rPr>
              <a:t> inherit data and functions from </a:t>
            </a:r>
            <a:r>
              <a:rPr lang="en-US" altLang="en-US" sz="2400" dirty="0" err="1">
                <a:latin typeface="Courier New" panose="02070309020205020404" pitchFamily="49" charset="0"/>
              </a:rPr>
              <a:t>istream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5062" name="Picture 5" descr="Diagram of the fstream/iostream class hierarchies.&#10;istream is the base class of ifstream.&#10;ifstream inherits from istream.&#10;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855663"/>
            <a:ext cx="8748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Class Hierarchy Example for a Quiz Question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Quizzes consist of different kinds of questions: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b="0" dirty="0">
                <a:latin typeface="Arial" panose="020B0604020202020204" pitchFamily="34" charset="0"/>
              </a:rPr>
              <a:t>                                         (We like multiple guess questions.)</a:t>
            </a:r>
            <a:endParaRPr lang="en-US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1544638" y="2708275"/>
            <a:ext cx="65547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b="0">
                <a:latin typeface="Arial" panose="020B0604020202020204" pitchFamily="34" charset="0"/>
              </a:rPr>
              <a:t>Fill-in-the-blank</a:t>
            </a:r>
          </a:p>
          <a:p>
            <a:pPr eaLnBrk="1" hangingPunct="1">
              <a:buFontTx/>
              <a:buChar char="•"/>
            </a:pPr>
            <a:r>
              <a:rPr lang="en-US" altLang="en-US" sz="2400" b="0">
                <a:latin typeface="Arial" panose="020B0604020202020204" pitchFamily="34" charset="0"/>
              </a:rPr>
              <a:t>Choice (single or multiple)</a:t>
            </a:r>
          </a:p>
          <a:p>
            <a:pPr eaLnBrk="1" hangingPunct="1">
              <a:buFontTx/>
              <a:buChar char="•"/>
            </a:pPr>
            <a:r>
              <a:rPr lang="en-US" altLang="en-US" sz="2400" b="0">
                <a:latin typeface="Arial" panose="020B0604020202020204" pitchFamily="34" charset="0"/>
              </a:rPr>
              <a:t>Numeric</a:t>
            </a:r>
            <a:br>
              <a:rPr lang="en-US" altLang="en-US" b="0">
                <a:latin typeface="Arial" panose="020B0604020202020204" pitchFamily="34" charset="0"/>
              </a:rPr>
            </a:br>
            <a:r>
              <a:rPr lang="en-US" altLang="en-US" b="0">
                <a:latin typeface="Arial" panose="020B0604020202020204" pitchFamily="34" charset="0"/>
              </a:rPr>
              <a:t>(we’ll allow approximate answers to be OK)</a:t>
            </a:r>
          </a:p>
          <a:p>
            <a:pPr eaLnBrk="1" hangingPunct="1">
              <a:buFontTx/>
              <a:buChar char="•"/>
            </a:pPr>
            <a:r>
              <a:rPr lang="en-US" altLang="en-US" sz="2400" b="0">
                <a:latin typeface="Arial" panose="020B0604020202020204" pitchFamily="34" charset="0"/>
              </a:rPr>
              <a:t>Free response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 Hierarchy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       Here is the UML diagram that resulted from our analysis: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pic>
        <p:nvPicPr>
          <p:cNvPr id="50182" name="Picture 5" descr="Diagram showing Question rectangle at the top, with 4 derived classes: Fillin, Choice, Numeric, and FreeResponse as rectangles beneath, and MultiChoice as derived from Choice.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37" y="1838770"/>
            <a:ext cx="7216775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The Base Class: </a:t>
            </a:r>
            <a:r>
              <a:rPr lang="en-US" altLang="en-US">
                <a:latin typeface="Courier New" panose="02070309020205020404" pitchFamily="49" charset="0"/>
              </a:rPr>
              <a:t>Question</a:t>
            </a: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219075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We want a object of Question type to work like this: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2400" b="0" dirty="0">
                <a:latin typeface="Arial" panose="020B0604020202020204" pitchFamily="34" charset="0"/>
              </a:rPr>
              <a:t>  First, the programmer sets the question text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and the correct answer in the Question object.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2400" b="0" dirty="0">
                <a:latin typeface="Arial" panose="020B0604020202020204" pitchFamily="34" charset="0"/>
              </a:rPr>
              <a:t>When a user takes the test, the programmer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asks the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 to display the text of the question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2400" b="0" dirty="0">
                <a:latin typeface="Arial" panose="020B0604020202020204" pitchFamily="34" charset="0"/>
              </a:rPr>
              <a:t>The program gets the use’s response and passes it to the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 object for evaluation, to display true or false.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Base Class Code: </a:t>
            </a:r>
            <a:r>
              <a:rPr lang="en-US" altLang="en-US" dirty="0">
                <a:latin typeface="Courier New" panose="02070309020205020404" pitchFamily="49" charset="0"/>
              </a:rPr>
              <a:t>Question</a:t>
            </a:r>
            <a:endParaRPr lang="en-US" altLang="en-US" dirty="0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777875" y="747713"/>
            <a:ext cx="7720013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		</a:t>
            </a:r>
            <a:endParaRPr lang="en-US" altLang="en-US" sz="1600" b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class Question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Question();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void set_text(string question_text);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void set_answer(string correct_response);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bool check_answer(string response) const;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void display() const;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string text;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   string answer;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};</a:t>
            </a:r>
            <a:endParaRPr lang="en-US" altLang="en-US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Question</a:t>
            </a:r>
            <a:r>
              <a:rPr lang="en-US" altLang="en-US" dirty="0"/>
              <a:t> Class &amp; Test Program (1)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98438" y="2111375"/>
            <a:ext cx="89455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sec01/demo.cpp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sstream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&lt;string&gt;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using namespace </a:t>
            </a:r>
            <a:r>
              <a:rPr lang="en-US" altLang="en-US" dirty="0" err="1">
                <a:latin typeface="Courier New" panose="02070309020205020404" pitchFamily="49" charset="0"/>
              </a:rPr>
              <a:t>std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class Question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   Constructs a question with empty text and answer.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Question();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1254125" y="962025"/>
            <a:ext cx="41116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Here’s a complete program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to test our Question class.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Question</a:t>
            </a:r>
            <a:r>
              <a:rPr lang="en-US" altLang="en-US" dirty="0"/>
              <a:t> Class &amp; Test Program (2)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500331" y="559563"/>
            <a:ext cx="8413481" cy="654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   @</a:t>
            </a:r>
            <a:r>
              <a:rPr lang="en-US" altLang="en-US" sz="1800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question_text</a:t>
            </a:r>
            <a:r>
              <a:rPr lang="en-US" altLang="en-US" sz="1800" dirty="0">
                <a:latin typeface="Courier New" panose="02070309020205020404" pitchFamily="49" charset="0"/>
              </a:rPr>
              <a:t> the text of this question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set_text</a:t>
            </a:r>
            <a:r>
              <a:rPr lang="en-US" altLang="en-US" sz="1800" dirty="0">
                <a:latin typeface="Courier New" panose="02070309020205020404" pitchFamily="49" charset="0"/>
              </a:rPr>
              <a:t>(string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question_text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   @</a:t>
            </a:r>
            <a:r>
              <a:rPr lang="en-US" altLang="en-US" sz="1800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sz="1800" dirty="0">
                <a:latin typeface="Courier New" panose="02070309020205020404" pitchFamily="49" charset="0"/>
              </a:rPr>
              <a:t> the answer to this question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set_answer</a:t>
            </a:r>
            <a:r>
              <a:rPr lang="en-US" altLang="en-US" sz="1800" dirty="0">
                <a:latin typeface="Courier New" panose="02070309020205020404" pitchFamily="49" charset="0"/>
              </a:rPr>
              <a:t>(string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   @</a:t>
            </a:r>
            <a:r>
              <a:rPr lang="en-US" altLang="en-US" sz="1800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dirty="0">
                <a:latin typeface="Courier New" panose="02070309020205020404" pitchFamily="49" charset="0"/>
              </a:rPr>
              <a:t> response the response to check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   @return true if the response was </a:t>
            </a:r>
            <a:r>
              <a:rPr lang="en-US" altLang="en-US" sz="1800" dirty="0" err="1">
                <a:latin typeface="Courier New" panose="02070309020205020404" pitchFamily="49" charset="0"/>
              </a:rPr>
              <a:t>correct,false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otherwise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bool </a:t>
            </a:r>
            <a:r>
              <a:rPr lang="en-US" altLang="en-US" sz="1800" dirty="0" err="1">
                <a:latin typeface="Courier New" panose="02070309020205020404" pitchFamily="49" charset="0"/>
              </a:rPr>
              <a:t>check_answer</a:t>
            </a:r>
            <a:r>
              <a:rPr lang="en-US" altLang="en-US" sz="1800" dirty="0">
                <a:latin typeface="Courier New" panose="02070309020205020404" pitchFamily="49" charset="0"/>
              </a:rPr>
              <a:t>(string response) </a:t>
            </a:r>
            <a:r>
              <a:rPr lang="en-US" altLang="en-US" sz="1800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   Displays this question.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void display() </a:t>
            </a:r>
            <a:r>
              <a:rPr lang="en-US" altLang="en-US" sz="1800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private: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string text;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   string answer;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Question</a:t>
            </a:r>
            <a:r>
              <a:rPr lang="en-US" altLang="en-US" dirty="0"/>
              <a:t> Class &amp; Test Program (3)</a:t>
            </a: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198438" y="793750"/>
            <a:ext cx="8945562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Question::Question()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{ </a:t>
            </a:r>
            <a:r>
              <a:rPr lang="en-US" altLang="en-US" sz="1800" dirty="0">
                <a:latin typeface="Courier New" panose="02070309020205020404" pitchFamily="49" charset="0"/>
              </a:rPr>
              <a:t>//no need to initialize here, as strings default to empty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}: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void Question::</a:t>
            </a:r>
            <a:r>
              <a:rPr lang="en-US" altLang="en-US" dirty="0" err="1">
                <a:latin typeface="Courier New" panose="02070309020205020404" pitchFamily="49" charset="0"/>
              </a:rPr>
              <a:t>set_text</a:t>
            </a:r>
            <a:r>
              <a:rPr lang="en-US" altLang="en-US" dirty="0">
                <a:latin typeface="Courier New" panose="02070309020205020404" pitchFamily="49" charset="0"/>
              </a:rPr>
              <a:t>(string </a:t>
            </a:r>
            <a:r>
              <a:rPr lang="en-US" altLang="en-US" dirty="0" err="1">
                <a:latin typeface="Courier New" panose="02070309020205020404" pitchFamily="49" charset="0"/>
              </a:rPr>
              <a:t>question_text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text = </a:t>
            </a:r>
            <a:r>
              <a:rPr lang="en-US" altLang="en-US" dirty="0" err="1">
                <a:latin typeface="Courier New" panose="02070309020205020404" pitchFamily="49" charset="0"/>
              </a:rPr>
              <a:t>question_text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void Question::</a:t>
            </a:r>
            <a:r>
              <a:rPr lang="en-US" altLang="en-US" dirty="0" err="1">
                <a:latin typeface="Courier New" panose="02070309020205020404" pitchFamily="49" charset="0"/>
              </a:rPr>
              <a:t>set_answer</a:t>
            </a:r>
            <a:r>
              <a:rPr lang="en-US" altLang="en-US" dirty="0">
                <a:latin typeface="Courier New" panose="02070309020205020404" pitchFamily="49" charset="0"/>
              </a:rPr>
              <a:t>(string </a:t>
            </a:r>
            <a:r>
              <a:rPr lang="en-US" altLang="en-US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answer = </a:t>
            </a:r>
            <a:r>
              <a:rPr lang="en-US" altLang="en-US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bool Question::</a:t>
            </a:r>
            <a:r>
              <a:rPr lang="en-US" altLang="en-US" dirty="0" err="1">
                <a:latin typeface="Courier New" panose="02070309020205020404" pitchFamily="49" charset="0"/>
              </a:rPr>
              <a:t>check_answer</a:t>
            </a:r>
            <a:r>
              <a:rPr lang="en-US" altLang="en-US" dirty="0">
                <a:latin typeface="Courier New" panose="02070309020205020404" pitchFamily="49" charset="0"/>
              </a:rPr>
              <a:t>(string response)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return response == answer;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void Question::display()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text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Question</a:t>
            </a:r>
            <a:r>
              <a:rPr lang="en-US" altLang="en-US" dirty="0"/>
              <a:t> Class &amp; Test Program (4)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8438" y="793750"/>
            <a:ext cx="8945562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main()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string response;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// Show Boolean values as true, false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u="sng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u="sng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boolalpha</a:t>
            </a:r>
            <a:r>
              <a:rPr lang="en-US" alt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; // Notice this manipulator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Question q1;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q1.set_text("Who was the inventor of C++?");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q1.set_answer("Bjarne </a:t>
            </a:r>
            <a:r>
              <a:rPr lang="en-US" altLang="en-US" dirty="0" err="1">
                <a:latin typeface="Courier New" panose="02070309020205020404" pitchFamily="49" charset="0"/>
              </a:rPr>
              <a:t>Stroustrup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q1.display();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"Your answer: ";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, response);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q1.check_answer(response)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It: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you have designed an inheritance hierarchy that includes the following relationships: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  <a:r>
              <a:rPr lang="en-US" dirty="0"/>
              <a:t> is derived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Instrument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AcousticGuitar</a:t>
            </a:r>
            <a:r>
              <a:rPr lang="en-US" dirty="0"/>
              <a:t> is derived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/>
              <a:t> is derived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the declarations below, which of the objects CANNOT be passed to the function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tune(Guitar&amp; g)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AcousticGuitar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ag;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Guitar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my_guitar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Instrument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my_instrument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63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/>
              <a:t>To understand the concepts of inheritance and </a:t>
            </a:r>
            <a:br>
              <a:rPr lang="en-US" altLang="en-US" sz="2400"/>
            </a:br>
            <a:r>
              <a:rPr lang="en-US" altLang="en-US" sz="900"/>
              <a:t> </a:t>
            </a:r>
            <a:r>
              <a:rPr lang="en-US" altLang="en-US" sz="2400"/>
              <a:t>polymorphism</a:t>
            </a:r>
          </a:p>
          <a:p>
            <a:pPr eaLnBrk="1" hangingPunct="1"/>
            <a:r>
              <a:rPr lang="en-US" altLang="en-US" sz="2400"/>
              <a:t>To learn how to inherit and override member functions</a:t>
            </a:r>
          </a:p>
          <a:p>
            <a:pPr eaLnBrk="1" hangingPunct="1"/>
            <a:r>
              <a:rPr lang="en-US" altLang="en-US" sz="2400"/>
              <a:t>To be able to implement constructors for derived classes</a:t>
            </a:r>
          </a:p>
          <a:p>
            <a:pPr eaLnBrk="1" hangingPunct="1"/>
            <a:r>
              <a:rPr lang="en-US" altLang="en-US" sz="2400"/>
              <a:t>To be able to design and use virtual functions</a:t>
            </a:r>
          </a:p>
        </p:txBody>
      </p:sp>
      <p:sp>
        <p:nvSpPr>
          <p:cNvPr id="15364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Chapter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Inheritance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u="sng" dirty="0">
                <a:solidFill>
                  <a:srgbClr val="FF0000"/>
                </a:solidFill>
              </a:rPr>
              <a:t>Implementing derived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Overriding member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Virtual functions and 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4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Implementing Derived Classes</a:t>
            </a:r>
          </a:p>
        </p:txBody>
      </p:sp>
      <p:sp>
        <p:nvSpPr>
          <p:cNvPr id="1054724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	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Now for those different kinds of questions.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	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Each of the different kinds of questions </a:t>
            </a:r>
            <a:r>
              <a:rPr lang="en-US" altLang="en-US" sz="2400" b="0" i="1" dirty="0">
                <a:latin typeface="Arial" panose="020B0604020202020204" pitchFamily="34" charset="0"/>
              </a:rPr>
              <a:t>IS-A</a:t>
            </a:r>
            <a:r>
              <a:rPr lang="en-US" altLang="en-US" sz="2400" b="0" dirty="0">
                <a:latin typeface="Arial" panose="020B0604020202020204" pitchFamily="34" charset="0"/>
              </a:rPr>
              <a:t> Question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endParaRPr lang="en-US" altLang="en-US" sz="12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so we code by starting with the base class (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)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and then we write code for what makes the different types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i="1" dirty="0">
                <a:latin typeface="Arial" panose="020B0604020202020204" pitchFamily="34" charset="0"/>
              </a:rPr>
              <a:t>special versions</a:t>
            </a:r>
            <a:r>
              <a:rPr lang="en-US" altLang="en-US" sz="2400" b="0" dirty="0">
                <a:latin typeface="Arial" panose="020B0604020202020204" pitchFamily="34" charset="0"/>
              </a:rPr>
              <a:t> of more general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 type.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Derived Classes Inherit All Data and Functions from the Base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Through inheritance, each of the derived classes has the data members and member functions set up in class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– plus “specialness” which is not inherited, but added in the definition of each derived class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b="0" dirty="0">
                <a:latin typeface="Arial" panose="020B0604020202020204" pitchFamily="34" charset="0"/>
              </a:rPr>
              <a:t>(We don’t rewrite the member functions)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b="0" dirty="0">
                <a:latin typeface="Arial" panose="020B0604020202020204" pitchFamily="34" charset="0"/>
              </a:rPr>
              <a:t>(code reuse in action)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Derived Classes: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endParaRPr lang="en-US" altLang="en-US" dirty="0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791325" y="441483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057801" name="Rectangle 9"/>
          <p:cNvSpPr>
            <a:spLocks noChangeArrowheads="1"/>
          </p:cNvSpPr>
          <p:nvPr/>
        </p:nvSpPr>
        <p:spPr bwMode="auto">
          <a:xfrm>
            <a:off x="487362" y="861219"/>
            <a:ext cx="8169275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3600" u="sng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2400" dirty="0">
                <a:latin typeface="Courier New" panose="02070309020205020404" pitchFamily="49" charset="0"/>
              </a:rPr>
              <a:t> public Question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2400" i="1" dirty="0">
                <a:latin typeface="Courier New" panose="02070309020205020404" pitchFamily="49" charset="0"/>
              </a:rPr>
              <a:t>   // New and changed member</a:t>
            </a:r>
            <a:br>
              <a:rPr lang="en-US" altLang="en-US" sz="2400" i="1" dirty="0">
                <a:latin typeface="Courier New" panose="02070309020205020404" pitchFamily="49" charset="0"/>
              </a:rPr>
            </a:br>
            <a:r>
              <a:rPr lang="en-US" altLang="en-US" sz="2400" i="1" dirty="0">
                <a:latin typeface="Courier New" panose="02070309020205020404" pitchFamily="49" charset="0"/>
              </a:rPr>
              <a:t>   // functions will go here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i="1" dirty="0">
                <a:latin typeface="Courier New" panose="02070309020205020404" pitchFamily="49" charset="0"/>
              </a:rPr>
              <a:t>// Additional data members</a:t>
            </a:r>
          </a:p>
          <a:p>
            <a:pPr eaLnBrk="1" hangingPunct="1"/>
            <a:r>
              <a:rPr lang="en-US" altLang="en-US" sz="2400" i="1" dirty="0">
                <a:latin typeface="Courier New" panose="02070309020205020404" pitchFamily="49" charset="0"/>
              </a:rPr>
              <a:t>   // will go here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The </a:t>
            </a:r>
            <a:r>
              <a:rPr lang="en-US" altLang="en-US" sz="2400" u="sng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altLang="en-US" sz="2400" dirty="0">
                <a:latin typeface="Courier New" panose="02070309020205020404" pitchFamily="49" charset="0"/>
              </a:rPr>
              <a:t> denotes </a:t>
            </a:r>
            <a:r>
              <a:rPr lang="en-US" altLang="en-US" sz="2400" dirty="0" err="1">
                <a:latin typeface="Courier New" panose="02070309020205020404" pitchFamily="49" charset="0"/>
              </a:rPr>
              <a:t>interitance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– Analysis of the Problem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82563" y="747713"/>
            <a:ext cx="877887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	After a programmer has set the question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text and the several multiple choice answers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 object is asked to display something like: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In which country was the inventor of C++ born?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1: Australia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2: Denmark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3: Korea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4: United States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b="0" dirty="0">
                <a:latin typeface="Arial" panose="020B0604020202020204" pitchFamily="34" charset="0"/>
              </a:rPr>
              <a:t> must have:</a:t>
            </a:r>
          </a:p>
        </p:txBody>
      </p:sp>
      <p:sp>
        <p:nvSpPr>
          <p:cNvPr id="1075204" name="Rectangle 4"/>
          <p:cNvSpPr>
            <a:spLocks noChangeArrowheads="1"/>
          </p:cNvSpPr>
          <p:nvPr/>
        </p:nvSpPr>
        <p:spPr bwMode="auto">
          <a:xfrm>
            <a:off x="182563" y="747713"/>
            <a:ext cx="8961437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990600" indent="-5334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marL="1371600" indent="-4572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 must have: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Storage for the various choices for the answer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 has the question text and correct answer, not these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A member function for adding another choice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A display function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b="0" dirty="0">
                <a:latin typeface="Arial" panose="020B0604020202020204" pitchFamily="34" charset="0"/>
              </a:rPr>
              <a:t>The designer of the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 class could not have known how to display this sort of multiple choice question. It only has the question itself, not the choices.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b="0" dirty="0">
                <a:latin typeface="Arial" panose="020B0604020202020204" pitchFamily="34" charset="0"/>
              </a:rPr>
              <a:t>In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 class you will have to </a:t>
            </a:r>
            <a:r>
              <a:rPr lang="en-US" altLang="en-US" sz="2400" b="0" i="1" dirty="0">
                <a:latin typeface="Arial" panose="020B0604020202020204" pitchFamily="34" charset="0"/>
              </a:rPr>
              <a:t>rewrite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the display function </a:t>
            </a:r>
            <a:r>
              <a:rPr lang="en-US" altLang="en-US" sz="2400" dirty="0">
                <a:latin typeface="Courier New" panose="02070309020205020404" pitchFamily="49" charset="0"/>
              </a:rPr>
              <a:t>display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This is called </a:t>
            </a:r>
            <a:r>
              <a:rPr lang="en-US" altLang="en-US" sz="2400" i="1" u="sng" dirty="0">
                <a:solidFill>
                  <a:srgbClr val="FF0000"/>
                </a:solidFill>
                <a:latin typeface="Arial" panose="020B0604020202020204" pitchFamily="34" charset="0"/>
              </a:rPr>
              <a:t>overriding</a:t>
            </a:r>
            <a:r>
              <a:rPr lang="en-US" altLang="en-US" sz="2400" b="0" dirty="0">
                <a:latin typeface="Arial" panose="020B0604020202020204" pitchFamily="34" charset="0"/>
              </a:rPr>
              <a:t> a member function</a:t>
            </a:r>
            <a:r>
              <a:rPr lang="en-US" altLang="en-US" b="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Derived Classes: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Code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       After specifying the class you are inheriting from,</a:t>
            </a:r>
            <a:br>
              <a:rPr lang="en-US" altLang="en-US" sz="2400" b="0">
                <a:latin typeface="Arial" panose="020B0604020202020204" pitchFamily="34" charset="0"/>
              </a:rPr>
            </a:br>
            <a:r>
              <a:rPr lang="en-US" altLang="en-US" sz="2400" b="0">
                <a:latin typeface="Arial" panose="020B0604020202020204" pitchFamily="34" charset="0"/>
              </a:rPr>
              <a:t>you only write the differences:</a:t>
            </a:r>
            <a:endParaRPr lang="en-US" altLang="en-US" sz="2800" b="0">
              <a:latin typeface="Arial" panose="020B0604020202020204" pitchFamily="34" charset="0"/>
            </a:endParaRPr>
          </a:p>
        </p:txBody>
      </p:sp>
      <p:sp>
        <p:nvSpPr>
          <p:cNvPr id="1076229" name="Rectangle 5"/>
          <p:cNvSpPr>
            <a:spLocks noChangeArrowheads="1"/>
          </p:cNvSpPr>
          <p:nvPr/>
        </p:nvSpPr>
        <p:spPr bwMode="auto">
          <a:xfrm>
            <a:off x="155575" y="2673350"/>
            <a:ext cx="898842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class ChoiceQuestion : public Question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   ChoiceQuestion();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   void add_choice(string choice, bool correct);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   void display() const;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   vector&lt;string&gt; choices;</a:t>
            </a:r>
          </a:p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81923" name="Picture 7" descr="Diagram of ChoiceQuestion object shown as a rectangle, divided into the Question inherited parts (data members text and answer), and the new data vector&lt;string&gt; choices.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91" y="390457"/>
            <a:ext cx="55753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8"/>
          <p:cNvSpPr>
            <a:spLocks noChangeArrowheads="1"/>
          </p:cNvSpPr>
          <p:nvPr/>
        </p:nvSpPr>
        <p:spPr bwMode="auto">
          <a:xfrm>
            <a:off x="260350" y="843824"/>
            <a:ext cx="431165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class Question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Question();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set_text</a:t>
            </a:r>
            <a:r>
              <a:rPr lang="en-US" altLang="en-US" sz="1400" dirty="0">
                <a:latin typeface="Courier New" panose="02070309020205020404" pitchFamily="49" charset="0"/>
              </a:rPr>
              <a:t>(string </a:t>
            </a:r>
            <a:r>
              <a:rPr lang="en-US" altLang="en-US" sz="1400" dirty="0" err="1">
                <a:latin typeface="Courier New" panose="02070309020205020404" pitchFamily="49" charset="0"/>
              </a:rPr>
              <a:t>question_text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set_answer</a:t>
            </a:r>
            <a:r>
              <a:rPr lang="en-US" altLang="en-US" sz="1400" dirty="0">
                <a:latin typeface="Courier New" panose="02070309020205020404" pitchFamily="49" charset="0"/>
              </a:rPr>
              <a:t>(string </a:t>
            </a:r>
            <a:r>
              <a:rPr lang="en-US" altLang="en-US" sz="1400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bool </a:t>
            </a:r>
            <a:r>
              <a:rPr lang="en-US" altLang="en-US" sz="1400" dirty="0" err="1">
                <a:latin typeface="Courier New" panose="02070309020205020404" pitchFamily="49" charset="0"/>
              </a:rPr>
              <a:t>check_answer</a:t>
            </a:r>
            <a:r>
              <a:rPr lang="en-US" altLang="en-US" sz="1400" dirty="0">
                <a:latin typeface="Courier New" panose="02070309020205020404" pitchFamily="49" charset="0"/>
              </a:rPr>
              <a:t>(string response) </a:t>
            </a:r>
            <a:r>
              <a:rPr lang="en-US" altLang="en-US" sz="1400" dirty="0" err="1">
                <a:latin typeface="Courier New" panose="02070309020205020404" pitchFamily="49" charset="0"/>
              </a:rPr>
              <a:t>const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void display() </a:t>
            </a:r>
            <a:r>
              <a:rPr lang="en-US" altLang="en-US" sz="1400" dirty="0" err="1">
                <a:latin typeface="Courier New" panose="02070309020205020404" pitchFamily="49" charset="0"/>
              </a:rPr>
              <a:t>const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string text;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string answer;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400" dirty="0">
                <a:latin typeface="Courier New" panose="02070309020205020404" pitchFamily="49" charset="0"/>
              </a:rPr>
              <a:t> : public Question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400" dirty="0">
                <a:latin typeface="Courier New" panose="02070309020205020404" pitchFamily="49" charset="0"/>
              </a:rPr>
              <a:t>(string choice, bool correct);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void display() </a:t>
            </a:r>
            <a:r>
              <a:rPr lang="en-US" altLang="en-US" sz="1400" dirty="0" err="1">
                <a:latin typeface="Courier New" panose="02070309020205020404" pitchFamily="49" charset="0"/>
              </a:rPr>
              <a:t>const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vector&lt;string&gt; choices;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Derived Class Diagram</a:t>
            </a:r>
          </a:p>
        </p:txBody>
      </p:sp>
      <p:sp>
        <p:nvSpPr>
          <p:cNvPr id="81927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81929" name="Rectangle 20"/>
          <p:cNvSpPr>
            <a:spLocks noChangeArrowheads="1"/>
          </p:cNvSpPr>
          <p:nvPr/>
        </p:nvSpPr>
        <p:spPr bwMode="auto">
          <a:xfrm>
            <a:off x="4524375" y="2903618"/>
            <a:ext cx="4424363" cy="19863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marL="182880" indent="0" eaLnBrk="1" hangingPunct="1">
              <a:spcBef>
                <a:spcPts val="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 is </a:t>
            </a:r>
            <a:r>
              <a:rPr lang="en-US" altLang="en-US" sz="2400" b="0" i="1" dirty="0">
                <a:latin typeface="Arial" panose="020B0604020202020204" pitchFamily="34" charset="0"/>
              </a:rPr>
              <a:t>one</a:t>
            </a:r>
            <a:r>
              <a:rPr lang="en-US" altLang="en-US" sz="2400" b="0" dirty="0">
                <a:latin typeface="Arial" panose="020B0604020202020204" pitchFamily="34" charset="0"/>
              </a:rPr>
              <a:t> type,</a:t>
            </a:r>
          </a:p>
          <a:p>
            <a:pPr marL="182880" indent="0" eaLnBrk="1" hangingPunct="1">
              <a:spcBef>
                <a:spcPts val="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made of two parts:</a:t>
            </a:r>
          </a:p>
          <a:p>
            <a:pPr marL="182880" indent="0" eaLnBrk="1" hangingPunct="1">
              <a:spcBef>
                <a:spcPts val="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inherited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(text, answer)</a:t>
            </a:r>
          </a:p>
          <a:p>
            <a:pPr marL="182880" indent="0" eaLnBrk="1" hangingPunct="1">
              <a:spcBef>
                <a:spcPts val="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and new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(choices).</a:t>
            </a:r>
            <a:endParaRPr lang="en-US" altLang="en-US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32688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Derived Classes Cannot Directly Read/Write Private Base Data</a:t>
            </a:r>
          </a:p>
        </p:txBody>
      </p:sp>
      <p:sp>
        <p:nvSpPr>
          <p:cNvPr id="1087492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The derived class inherits all data members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  and all functions that it does not override.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Consider: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Choice_question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choice_question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choice_question.set_answer</a:t>
            </a:r>
            <a:r>
              <a:rPr lang="en-US" altLang="en-US" sz="2400" dirty="0">
                <a:latin typeface="Courier New" panose="02070309020205020404" pitchFamily="49" charset="0"/>
              </a:rPr>
              <a:t>("2");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//calls public member function of base class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choice_question.answer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= "2"; //ERROR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// will not compile – private data only accessible in member functions of base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Derived Classes and Private Data of the Base Class</a:t>
            </a:r>
          </a:p>
        </p:txBody>
      </p:sp>
      <p:sp>
        <p:nvSpPr>
          <p:cNvPr id="1090564" name="Rectangle 4"/>
          <p:cNvSpPr>
            <a:spLocks noChangeArrowheads="1"/>
          </p:cNvSpPr>
          <p:nvPr/>
        </p:nvSpPr>
        <p:spPr bwMode="auto">
          <a:xfrm>
            <a:off x="1317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This means that when you are writing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member functions, you cannot directly access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any private data members in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.  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The derived class functions, just like any other function, can only use the public interface of the base class.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u="sng" dirty="0">
                <a:solidFill>
                  <a:srgbClr val="FF0000"/>
                </a:solidFill>
              </a:rPr>
              <a:t>Inheritance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Implementing derived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Overriding member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Virtual functions and 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8864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182563" y="1083213"/>
            <a:ext cx="8885237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void </a:t>
            </a:r>
            <a:r>
              <a:rPr lang="en-US" altLang="en-US" sz="19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900" dirty="0">
                <a:latin typeface="Courier New" panose="02070309020205020404" pitchFamily="49" charset="0"/>
              </a:rPr>
              <a:t>::</a:t>
            </a:r>
            <a:r>
              <a:rPr lang="en-US" altLang="en-US" sz="19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900" dirty="0">
                <a:latin typeface="Courier New" panose="02070309020205020404" pitchFamily="49" charset="0"/>
              </a:rPr>
              <a:t>(string choice, bool correct)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   </a:t>
            </a:r>
            <a:r>
              <a:rPr lang="en-US" altLang="en-US" sz="1900" dirty="0" err="1">
                <a:latin typeface="Courier New" panose="02070309020205020404" pitchFamily="49" charset="0"/>
              </a:rPr>
              <a:t>choices.push_back</a:t>
            </a:r>
            <a:r>
              <a:rPr lang="en-US" altLang="en-US" sz="1900" dirty="0">
                <a:latin typeface="Courier New" panose="02070309020205020404" pitchFamily="49" charset="0"/>
              </a:rPr>
              <a:t>(choice);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   if (correct) //change answer to this one's number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      // Convert </a:t>
            </a:r>
            <a:r>
              <a:rPr lang="en-US" altLang="en-US" sz="1900" dirty="0" err="1">
                <a:latin typeface="Courier New" panose="02070309020205020404" pitchFamily="49" charset="0"/>
              </a:rPr>
              <a:t>choices.size</a:t>
            </a:r>
            <a:r>
              <a:rPr lang="en-US" altLang="en-US" sz="1900" dirty="0">
                <a:latin typeface="Courier New" panose="02070309020205020404" pitchFamily="49" charset="0"/>
              </a:rPr>
              <a:t>() to string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	string </a:t>
            </a:r>
            <a:r>
              <a:rPr lang="en-US" altLang="en-US" sz="1900" dirty="0" err="1">
                <a:latin typeface="Courier New" panose="02070309020205020404" pitchFamily="49" charset="0"/>
              </a:rPr>
              <a:t>num_str</a:t>
            </a:r>
            <a:r>
              <a:rPr lang="en-US" altLang="en-US" sz="1900" dirty="0">
                <a:latin typeface="Courier New" panose="02070309020205020404" pitchFamily="49" charset="0"/>
              </a:rPr>
              <a:t> = </a:t>
            </a:r>
            <a:r>
              <a:rPr lang="en-US" altLang="en-US" sz="1900" dirty="0" err="1">
                <a:latin typeface="Courier New" panose="02070309020205020404" pitchFamily="49" charset="0"/>
              </a:rPr>
              <a:t>to_string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choices.size</a:t>
            </a:r>
            <a:r>
              <a:rPr lang="en-US" altLang="en-US" sz="1900" dirty="0"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en-US" sz="19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      // Set </a:t>
            </a:r>
            <a:r>
              <a:rPr lang="en-US" altLang="en-US" sz="1900" dirty="0" err="1">
                <a:latin typeface="Courier New" panose="02070309020205020404" pitchFamily="49" charset="0"/>
              </a:rPr>
              <a:t>num_str</a:t>
            </a:r>
            <a:r>
              <a:rPr lang="en-US" altLang="en-US" sz="1900" dirty="0">
                <a:latin typeface="Courier New" panose="02070309020205020404" pitchFamily="49" charset="0"/>
              </a:rPr>
              <a:t> as the answer, using public function:</a:t>
            </a:r>
          </a:p>
          <a:p>
            <a:pPr eaLnBrk="1" hangingPunct="1"/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900" u="sng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set_answer</a:t>
            </a:r>
            <a:r>
              <a:rPr lang="en-US" altLang="en-US" sz="1900" u="sng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900" u="sng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num_str</a:t>
            </a:r>
            <a:r>
              <a:rPr lang="en-US" altLang="en-US" sz="1900" u="sng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add_choice</a:t>
            </a:r>
            <a:r>
              <a:rPr lang="en-US" altLang="en-US" dirty="0"/>
              <a:t> Member Function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It: Derived Classes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Critter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678"/>
            <a:ext cx="8229600" cy="50867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Here is the Critter class, from which we will derive others:</a:t>
            </a:r>
          </a:p>
          <a:p>
            <a:pPr marL="0" indent="0">
              <a:buNone/>
            </a:pPr>
            <a:r>
              <a:rPr lang="en-US" sz="1800" b="1" dirty="0"/>
              <a:t> (file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critter.h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Critter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Critter();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//Constructs a critter at position 0 with blank history.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get_history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/** @return the history */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add_history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event); /**Adds to the history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@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event the event to add to the history */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get_position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move(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steps);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@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steps the number of steps to move.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act();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//The action of this critter in one pass of simulation.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position;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vector&lt;string&gt; history;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712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It: Derived Classes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Critter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Define a class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Sloth</a:t>
            </a:r>
            <a:r>
              <a:rPr lang="en-US" sz="1800" b="1" dirty="0"/>
              <a:t> derived from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Critter</a:t>
            </a:r>
            <a:r>
              <a:rPr lang="en-US" sz="1800" b="1" dirty="0"/>
              <a:t>. Sloths alternate between eating and sleeping. Add the word "eat" or "sleep" to the history each time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 </a:t>
            </a:r>
            <a:r>
              <a:rPr lang="en-US" sz="1800" b="1" dirty="0"/>
              <a:t>function is called.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   A sloth eats and sleeps.*/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Sloth : public Critter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Sloth();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Sloth::Sloth(){   . . .}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8245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It: Derived Classes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Critter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Define a derived 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NervousCritter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/>
              <a:t>from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Critter</a:t>
            </a:r>
            <a:r>
              <a:rPr lang="en-US" sz="1800" b="1" dirty="0"/>
              <a:t>. A nervous critter moves nervously between positions 0 and 1. In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</a:t>
            </a:r>
            <a:r>
              <a:rPr lang="en-US" sz="1800" b="1" dirty="0"/>
              <a:t> function, carry out the appropriate move.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critter.h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 A nervous critter moves back and forth between positions 0 and 1.*/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NervousCritter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2348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96709" name="Rectangle 5"/>
          <p:cNvSpPr>
            <a:spLocks noChangeArrowheads="1"/>
          </p:cNvSpPr>
          <p:nvPr/>
        </p:nvSpPr>
        <p:spPr bwMode="auto">
          <a:xfrm>
            <a:off x="158750" y="1237437"/>
            <a:ext cx="9040812" cy="496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Here is the class definition for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 again.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                 It has one small error.</a:t>
            </a:r>
            <a:r>
              <a:rPr lang="en-US" altLang="en-US" sz="500" b="0" dirty="0">
                <a:latin typeface="Arial" panose="020B0604020202020204" pitchFamily="34" charset="0"/>
              </a:rPr>
              <a:t>             </a:t>
            </a:r>
            <a:r>
              <a:rPr lang="en-US" altLang="en-US" sz="2400" b="0" dirty="0">
                <a:latin typeface="Arial" panose="020B0604020202020204" pitchFamily="34" charset="0"/>
              </a:rPr>
              <a:t>Can you find it?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dirty="0">
                <a:latin typeface="Courier New" panose="02070309020205020404" pitchFamily="49" charset="0"/>
              </a:rPr>
              <a:t> : Question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   void </a:t>
            </a:r>
            <a:r>
              <a:rPr lang="en-US" altLang="en-US" sz="24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2400" dirty="0">
                <a:latin typeface="Courier New" panose="02070309020205020404" pitchFamily="49" charset="0"/>
              </a:rPr>
              <a:t>(string choice, bool correct);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   void display() </a:t>
            </a:r>
            <a:r>
              <a:rPr lang="en-US" altLang="en-US" sz="2400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   vector&lt;string&gt; choices;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en-US" sz="1900" dirty="0">
              <a:latin typeface="Courier New" panose="02070309020205020404" pitchFamily="49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122482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Common Error 10.1: </a:t>
            </a:r>
            <a:r>
              <a:rPr lang="en-US" dirty="0"/>
              <a:t>Private Inheritance</a:t>
            </a:r>
            <a:endParaRPr lang="en-US" altLang="en-US" dirty="0"/>
          </a:p>
        </p:txBody>
      </p:sp>
      <p:sp>
        <p:nvSpPr>
          <p:cNvPr id="1096708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Common Error: Private Inheritance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158750" y="685800"/>
            <a:ext cx="890905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If you do not specify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b="0" dirty="0">
                <a:latin typeface="Arial" panose="020B0604020202020204" pitchFamily="34" charset="0"/>
              </a:rPr>
              <a:t> inheritance,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you get </a:t>
            </a:r>
            <a:r>
              <a:rPr lang="en-US" altLang="en-US" sz="2400" b="0" i="1" dirty="0">
                <a:solidFill>
                  <a:srgbClr val="FF0000"/>
                </a:solidFill>
                <a:latin typeface="Arial" panose="020B0604020202020204" pitchFamily="34" charset="0"/>
              </a:rPr>
              <a:t>private</a:t>
            </a:r>
            <a:r>
              <a:rPr lang="en-US" altLang="en-US" sz="2400" b="0" i="1" dirty="0">
                <a:latin typeface="Arial" panose="020B0604020202020204" pitchFamily="34" charset="0"/>
              </a:rPr>
              <a:t> inheritance. </a:t>
            </a:r>
          </a:p>
          <a:p>
            <a:pPr lvl="2"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: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_________</a:t>
            </a:r>
            <a:r>
              <a:rPr lang="en-US" altLang="en-US" dirty="0">
                <a:latin typeface="Courier New" panose="02070309020205020404" pitchFamily="49" charset="0"/>
              </a:rPr>
              <a:t> Question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public: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</a:rPr>
              <a:t>add_choice</a:t>
            </a:r>
            <a:r>
              <a:rPr lang="en-US" altLang="en-US" dirty="0">
                <a:latin typeface="Courier New" panose="02070309020205020404" pitchFamily="49" charset="0"/>
              </a:rPr>
              <a:t>(string choice, bool correct);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   void display()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private: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   vector&lt;string&gt; choices;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1" dirty="0">
                <a:solidFill>
                  <a:srgbClr val="FF0000"/>
                </a:solidFill>
                <a:latin typeface="Arial" panose="020B0604020202020204" pitchFamily="34" charset="0"/>
              </a:rPr>
              <a:t>Private</a:t>
            </a:r>
            <a:r>
              <a:rPr lang="en-US" altLang="en-US" b="0" i="1" dirty="0">
                <a:latin typeface="Arial" panose="020B0604020202020204" pitchFamily="34" charset="0"/>
              </a:rPr>
              <a:t> inheritance: only </a:t>
            </a:r>
            <a:r>
              <a:rPr lang="en-US" altLang="en-US" b="0" dirty="0">
                <a:latin typeface="Arial" panose="020B0604020202020204" pitchFamily="34" charset="0"/>
              </a:rPr>
              <a:t>member functions of </a:t>
            </a:r>
            <a:r>
              <a:rPr lang="en-US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altLang="en-US" b="0" dirty="0">
                <a:latin typeface="Arial" panose="020B0604020202020204" pitchFamily="34" charset="0"/>
              </a:rPr>
              <a:t> get to call member functions of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altLang="en-US" b="0" dirty="0">
                <a:latin typeface="Arial" panose="020B0604020202020204" pitchFamily="34" charset="0"/>
              </a:rPr>
              <a:t>. 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b="0" dirty="0">
                <a:latin typeface="Arial" panose="020B0604020202020204" pitchFamily="34" charset="0"/>
              </a:rPr>
              <a:t>Whenever a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altLang="en-US" b="0" dirty="0">
                <a:latin typeface="Arial" panose="020B0604020202020204" pitchFamily="34" charset="0"/>
              </a:rPr>
              <a:t>invokes a Question member function on a </a:t>
            </a:r>
            <a:r>
              <a:rPr lang="en-US" altLang="en-US" b="0" dirty="0" err="1">
                <a:latin typeface="Arial" panose="020B0604020202020204" pitchFamily="34" charset="0"/>
              </a:rPr>
              <a:t>ChoiceQuestion</a:t>
            </a:r>
            <a:r>
              <a:rPr lang="en-US" altLang="en-US" b="0" dirty="0">
                <a:latin typeface="Arial" panose="020B0604020202020204" pitchFamily="34" charset="0"/>
              </a:rPr>
              <a:t> object, the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compiler will flag it as an error: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04898" name="Rectangle 2"/>
          <p:cNvSpPr>
            <a:spLocks noChangeArrowheads="1"/>
          </p:cNvSpPr>
          <p:nvPr/>
        </p:nvSpPr>
        <p:spPr bwMode="auto">
          <a:xfrm>
            <a:off x="47625" y="579438"/>
            <a:ext cx="8683625" cy="520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A derived class has no direct access to base class private data.  The following code therefore won't compile, with an “unknown identifier in this scope: text” error message:</a:t>
            </a:r>
          </a:p>
          <a:p>
            <a:pPr eaLnBrk="1" hangingPunct="1"/>
            <a:endParaRPr lang="en-US" altLang="en-US" sz="2400" dirty="0">
              <a:latin typeface="Courier New" panose="02070309020205020404" pitchFamily="49" charset="0"/>
            </a:endParaRPr>
          </a:p>
          <a:p>
            <a:pPr indent="25400" eaLnBrk="1" hangingPunct="1"/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(string </a:t>
            </a:r>
            <a:r>
              <a:rPr lang="en-US" altLang="en-US" dirty="0" err="1">
                <a:latin typeface="Courier New" panose="02070309020205020404" pitchFamily="49" charset="0"/>
              </a:rPr>
              <a:t>quest_txt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indent="25400"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indent="25400" eaLnBrk="1" hangingPunct="1"/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text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quest_txt</a:t>
            </a:r>
            <a:r>
              <a:rPr lang="en-US" altLang="en-US" dirty="0">
                <a:latin typeface="Courier New" panose="02070309020205020404" pitchFamily="49" charset="0"/>
              </a:rPr>
              <a:t>; //text is in the base class</a:t>
            </a:r>
          </a:p>
          <a:p>
            <a:pPr indent="25400"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When some programmers encounter that compiler error,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10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they just start hacking…</a:t>
            </a:r>
          </a:p>
        </p:txBody>
      </p:sp>
      <p:sp>
        <p:nvSpPr>
          <p:cNvPr id="10240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Common Error: Replicating Base Class Members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Common Error: Replicating Base Class Members (2)</a:t>
            </a:r>
          </a:p>
        </p:txBody>
      </p:sp>
      <p:sp>
        <p:nvSpPr>
          <p:cNvPr id="104454" name="Text Box 5"/>
          <p:cNvSpPr txBox="1">
            <a:spLocks noChangeArrowheads="1"/>
          </p:cNvSpPr>
          <p:nvPr/>
        </p:nvSpPr>
        <p:spPr bwMode="auto">
          <a:xfrm>
            <a:off x="158750" y="716340"/>
            <a:ext cx="9024938" cy="608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And an “easy” fix seems to be to add the data member that the compiler is complaining about.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: public Question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(string </a:t>
            </a:r>
            <a:r>
              <a:rPr lang="en-US" altLang="en-US" dirty="0" err="1">
                <a:latin typeface="Courier New" panose="02070309020205020404" pitchFamily="49" charset="0"/>
              </a:rPr>
              <a:t>quest_txt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...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private: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vector&lt;string&gt; choices;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u="sng" dirty="0">
                <a:solidFill>
                  <a:srgbClr val="FF0000"/>
                </a:solidFill>
                <a:latin typeface="Courier New" panose="02070309020205020404" pitchFamily="49" charset="0"/>
              </a:rPr>
              <a:t>string text; //hacking addition, a mistake</a:t>
            </a:r>
          </a:p>
          <a:p>
            <a:pPr indent="1193800"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dirty="0">
                <a:latin typeface="+mn-lt"/>
              </a:rPr>
              <a:t>Now it compiles, but it doesn’t set the correct text! Such a </a:t>
            </a:r>
            <a:r>
              <a:rPr lang="en-US" alt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altLang="en-US" b="0" dirty="0">
                <a:latin typeface="+mn-lt"/>
              </a:rPr>
              <a:t> object has 2 data members named </a:t>
            </a:r>
            <a:r>
              <a:rPr lang="en-US" alt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text. </a:t>
            </a:r>
            <a:r>
              <a:rPr lang="en-US" altLang="en-US" b="0" dirty="0">
                <a:latin typeface="+mn-lt"/>
              </a:rPr>
              <a:t>The constructor sets one, and the display function uses the other</a:t>
            </a:r>
            <a:r>
              <a:rPr lang="en-US" altLang="en-US" sz="2400" b="0" dirty="0">
                <a:latin typeface="+mn-lt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1" dirty="0">
                <a:latin typeface="+mn-lt"/>
              </a:rPr>
              <a:t>Instead of replicating a base-class data member, you need to call a member function to initialize it: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set_text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quest_txt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1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2737" y="823913"/>
            <a:ext cx="8755063" cy="5500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</a:t>
            </a:r>
            <a:r>
              <a:rPr lang="en-US" altLang="en-US" dirty="0"/>
              <a:t>onsider a program that tracks fuel efficiency of cars by logging the distance traveled and the refueling amounts.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Some cars are hybrids. Should you create a derived class </a:t>
            </a:r>
            <a:r>
              <a:rPr lang="en-US" altLang="en-US" dirty="0" err="1"/>
              <a:t>HybridCar</a:t>
            </a:r>
            <a:r>
              <a:rPr lang="en-US" altLang="en-US" dirty="0"/>
              <a:t>? Not in this application. 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Hybrids don’t behave any differently than other cars when it comes to driving and refueling. They just have better MPG. A single Car class with a data member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miles_per_gallon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is entirely sufficient.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However, in a program showing repairs of different kinds of vehicles, you need a separate class </a:t>
            </a:r>
            <a:r>
              <a:rPr lang="en-US" altLang="en-US" dirty="0" err="1"/>
              <a:t>HybridCar</a:t>
            </a:r>
            <a:r>
              <a:rPr lang="en-US" altLang="en-US" dirty="0"/>
              <a:t>, as their repairs behave differently. </a:t>
            </a:r>
            <a:endParaRPr lang="en-US" altLang="en-US" sz="2400" dirty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Inheritance Is For Behaviors, Not Values</a:t>
            </a:r>
          </a:p>
        </p:txBody>
      </p:sp>
      <p:sp>
        <p:nvSpPr>
          <p:cNvPr id="107526" name="Text Box 9"/>
          <p:cNvSpPr txBox="1">
            <a:spLocks noChangeArrowheads="1"/>
          </p:cNvSpPr>
          <p:nvPr/>
        </p:nvSpPr>
        <p:spPr bwMode="auto">
          <a:xfrm>
            <a:off x="2840038" y="4033838"/>
            <a:ext cx="245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the Base-Class Constructor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derived-class constructor can only initialize the data members of the derived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 base-class data members also need to be initialized.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Unless you specify otherwise, the base-class data members are initialized with the default constructor of the base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99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Hierarchies</a:t>
            </a:r>
          </a:p>
        </p:txBody>
      </p:sp>
      <p:pic>
        <p:nvPicPr>
          <p:cNvPr id="18436" name="Picture 7" descr="Photos drawn on an &quot;organizational chart&quot;, Vehicle class at the top, with 3 derived classes beneath: Motorcycle, Car, Truck, and then Car has 2 derived classes, Sedan and SUV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882650"/>
            <a:ext cx="7642225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the Base-Class Constructor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 to use another base-class constructor, you use an </a:t>
            </a:r>
            <a:r>
              <a:rPr lang="en-US" b="1" u="sng" dirty="0">
                <a:solidFill>
                  <a:srgbClr val="FF0000"/>
                </a:solidFill>
              </a:rPr>
              <a:t>initializer list. </a:t>
            </a:r>
            <a:r>
              <a:rPr lang="en-US" dirty="0"/>
              <a:t>For example, suppose the Question base class had a constructor setting the question text. Here is a derived-class constructor calling that base-constructor: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question_text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Question(</a:t>
            </a:r>
            <a:r>
              <a:rPr lang="en-US" sz="20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question_text</a:t>
            </a:r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. . .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The constructor of a derived class can supply arguments to a base-class constructor.</a:t>
            </a:r>
          </a:p>
          <a:p>
            <a:pPr marL="0" indent="0">
              <a:buNone/>
            </a:pPr>
            <a:r>
              <a:rPr lang="en-US" dirty="0"/>
              <a:t>The base-class constructor acts before the derived class code inside the { }.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86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Inheritance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Implementing derived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u="sng" dirty="0">
                <a:solidFill>
                  <a:srgbClr val="FF0000"/>
                </a:solidFill>
              </a:rPr>
              <a:t>Overriding member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Virtual functions and 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13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Overriding Member Functions</a:t>
            </a:r>
          </a:p>
        </p:txBody>
      </p:sp>
      <p:sp>
        <p:nvSpPr>
          <p:cNvPr id="1236996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Recall that our design requires that the display member function be rewritten in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 class.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This is called </a:t>
            </a:r>
            <a:r>
              <a:rPr lang="en-US" altLang="en-US" sz="2400" b="0" i="1" dirty="0">
                <a:latin typeface="Arial" panose="020B0604020202020204" pitchFamily="34" charset="0"/>
              </a:rPr>
              <a:t>overriding</a:t>
            </a:r>
            <a:r>
              <a:rPr lang="en-US" altLang="en-US" sz="2400" b="0" dirty="0">
                <a:latin typeface="Arial" panose="020B0604020202020204" pitchFamily="34" charset="0"/>
              </a:rPr>
              <a:t> a member function.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 err="1">
                <a:latin typeface="Arial" panose="020B0604020202020204" pitchFamily="34" charset="0"/>
              </a:rPr>
              <a:t>’s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display</a:t>
            </a:r>
            <a:r>
              <a:rPr lang="en-US" altLang="en-US" sz="2400" b="0" dirty="0">
                <a:latin typeface="Arial" panose="020B0604020202020204" pitchFamily="34" charset="0"/>
              </a:rPr>
              <a:t> method needs to: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latin typeface="Arial" panose="020B0604020202020204" pitchFamily="34" charset="0"/>
              </a:rPr>
              <a:t>Display the question text.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400" b="0" dirty="0">
                <a:latin typeface="Arial" panose="020B0604020202020204" pitchFamily="34" charset="0"/>
              </a:rPr>
              <a:t>Display the answer choices.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Overriding Member Functions (2)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182563" y="747713"/>
            <a:ext cx="833964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The second part is easy – just a loop to print out the derived-class data members</a:t>
            </a:r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241300" y="2466975"/>
            <a:ext cx="8659813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int ChoiceQuestion::display() const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// Display the question text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// Display the answer choices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for (int i = 0; i &lt; choices.size(); i++)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  cout &lt;&lt; i + 1 &lt;&lt; ": "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     &lt;&lt; choices[i] &lt;&lt; endl;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Overriding Member Functions (3)</a:t>
            </a: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The first part seems easy too – call the </a:t>
            </a:r>
            <a:r>
              <a:rPr lang="en-US" altLang="en-US" sz="2400" dirty="0">
                <a:latin typeface="Courier New" panose="02070309020205020404" pitchFamily="49" charset="0"/>
              </a:rPr>
              <a:t>display</a:t>
            </a:r>
            <a:r>
              <a:rPr lang="en-US" altLang="en-US" sz="2400" b="0" dirty="0">
                <a:latin typeface="Arial" panose="020B0604020202020204" pitchFamily="34" charset="0"/>
              </a:rPr>
              <a:t> in Question: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dirty="0">
                <a:latin typeface="Courier New" panose="02070309020205020404" pitchFamily="49" charset="0"/>
              </a:rPr>
              <a:t>::display() </a:t>
            </a:r>
            <a:r>
              <a:rPr lang="en-US" altLang="en-US" sz="2400" dirty="0" err="1">
                <a:latin typeface="Courier New" panose="02070309020205020404" pitchFamily="49" charset="0"/>
              </a:rPr>
              <a:t>const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// Display the question text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display(); /* attempting to call Question’s display function */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// Display the answer choices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UNFORTUNATELY, this results in a recursive function with </a:t>
            </a:r>
            <a:r>
              <a:rPr lang="en-US" altLang="en-US" sz="2400" dirty="0">
                <a:latin typeface="Courier New" panose="02070309020205020404" pitchFamily="49" charset="0"/>
              </a:rPr>
              <a:t>display() </a:t>
            </a:r>
            <a:r>
              <a:rPr lang="en-US" altLang="en-US" sz="2400" dirty="0">
                <a:latin typeface="+mj-lt"/>
              </a:rPr>
              <a:t>called from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+mj-lt"/>
              </a:rPr>
              <a:t>by itself, instead of the base class</a:t>
            </a:r>
            <a:r>
              <a:rPr lang="en-US" altLang="en-US" sz="2400" dirty="0">
                <a:latin typeface="Courier New" panose="02070309020205020404" pitchFamily="49" charset="0"/>
              </a:rPr>
              <a:t> display()</a:t>
            </a:r>
            <a:r>
              <a:rPr lang="en-US" altLang="en-US" sz="2400" dirty="0">
                <a:latin typeface="+mj-lt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latin typeface="+mj-lt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Overriding Member Functions (4)</a:t>
            </a:r>
          </a:p>
        </p:txBody>
      </p:sp>
      <p:sp>
        <p:nvSpPr>
          <p:cNvPr id="1115140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484187" y="903499"/>
            <a:ext cx="8659813" cy="555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The solution is to do what you said in the first place: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Call </a:t>
            </a:r>
            <a:r>
              <a:rPr lang="en-US" altLang="en-US" sz="2400" u="sng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’s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altLang="en-US" sz="2400" b="0" dirty="0">
                <a:latin typeface="Arial" panose="020B0604020202020204" pitchFamily="34" charset="0"/>
              </a:rPr>
              <a:t> by prefixing the function name with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Question::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dirty="0">
                <a:latin typeface="Courier New" panose="02070309020205020404" pitchFamily="49" charset="0"/>
              </a:rPr>
              <a:t>::display() </a:t>
            </a:r>
            <a:r>
              <a:rPr lang="en-US" altLang="en-US" sz="2400" dirty="0" err="1">
                <a:latin typeface="Courier New" panose="02070309020205020404" pitchFamily="49" charset="0"/>
              </a:rPr>
              <a:t>const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// Display the question text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u="sng" dirty="0">
                <a:solidFill>
                  <a:srgbClr val="FF0000"/>
                </a:solidFill>
                <a:latin typeface="Courier New" panose="02070309020205020404" pitchFamily="49" charset="0"/>
              </a:rPr>
              <a:t>Question::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display();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// Display the answer choices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dirty="0">
                <a:latin typeface="+mn-lt"/>
              </a:rPr>
              <a:t>Note that the override function does not necessarily have to call the base class’s function, unless it must use the base’s data members.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 Program With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(1)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// sec03/demo.cpp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sstream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#include &lt;vector&gt;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#include "</a:t>
            </a:r>
            <a:r>
              <a:rPr lang="en-US" altLang="en-US" dirty="0" err="1">
                <a:latin typeface="Courier New" panose="02070309020205020404" pitchFamily="49" charset="0"/>
              </a:rPr>
              <a:t>question.h</a:t>
            </a:r>
            <a:r>
              <a:rPr lang="en-US" altLang="en-US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: public Question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/**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   Constructs a choice question with no choices.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 Program With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(2)</a:t>
            </a: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/**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 Adds an answer choice to this question.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 @</a:t>
            </a:r>
            <a:r>
              <a:rPr lang="en-US" altLang="en-US" dirty="0" err="1">
                <a:latin typeface="Courier New" panose="02070309020205020404" pitchFamily="49" charset="0"/>
              </a:rPr>
              <a:t>param</a:t>
            </a:r>
            <a:r>
              <a:rPr lang="en-US" altLang="en-US" dirty="0">
                <a:latin typeface="Courier New" panose="02070309020205020404" pitchFamily="49" charset="0"/>
              </a:rPr>
              <a:t> choice the choice to add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 @</a:t>
            </a:r>
            <a:r>
              <a:rPr lang="en-US" altLang="en-US" dirty="0" err="1">
                <a:latin typeface="Courier New" panose="02070309020205020404" pitchFamily="49" charset="0"/>
              </a:rPr>
              <a:t>param</a:t>
            </a:r>
            <a:r>
              <a:rPr lang="en-US" altLang="en-US" dirty="0">
                <a:latin typeface="Courier New" panose="02070309020205020404" pitchFamily="49" charset="0"/>
              </a:rPr>
              <a:t> correct true if this is the correct choice,  false otherwise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*/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void </a:t>
            </a:r>
            <a:r>
              <a:rPr lang="en-US" altLang="en-US" dirty="0" err="1">
                <a:latin typeface="Courier New" panose="02070309020205020404" pitchFamily="49" charset="0"/>
              </a:rPr>
              <a:t>add_choice</a:t>
            </a:r>
            <a:r>
              <a:rPr lang="en-US" altLang="en-US" dirty="0">
                <a:latin typeface="Courier New" panose="02070309020205020404" pitchFamily="49" charset="0"/>
              </a:rPr>
              <a:t>(string choice, bool correct);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void display()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private: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vector&lt;string&gt; choices;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 Program With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(3)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0" y="917368"/>
            <a:ext cx="100171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</a:rPr>
              <a:t>add_choice</a:t>
            </a:r>
            <a:r>
              <a:rPr lang="en-US" altLang="en-US" dirty="0">
                <a:latin typeface="Courier New" panose="02070309020205020404" pitchFamily="49" charset="0"/>
              </a:rPr>
              <a:t>(string choice, bool correct)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choices.push_back</a:t>
            </a:r>
            <a:r>
              <a:rPr lang="en-US" altLang="en-US" dirty="0">
                <a:latin typeface="Courier New" panose="02070309020205020404" pitchFamily="49" charset="0"/>
              </a:rPr>
              <a:t>(choice);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if (correct)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   // Convert </a:t>
            </a:r>
            <a:r>
              <a:rPr lang="en-US" altLang="en-US" dirty="0" err="1">
                <a:latin typeface="Courier New" panose="02070309020205020404" pitchFamily="49" charset="0"/>
              </a:rPr>
              <a:t>choices.size</a:t>
            </a:r>
            <a:r>
              <a:rPr lang="en-US" altLang="en-US" dirty="0">
                <a:latin typeface="Courier New" panose="02070309020205020404" pitchFamily="49" charset="0"/>
              </a:rPr>
              <a:t>() to string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  string </a:t>
            </a:r>
            <a:r>
              <a:rPr lang="en-US" altLang="en-US" dirty="0" err="1">
                <a:latin typeface="Courier New" panose="02070309020205020404" pitchFamily="49" charset="0"/>
              </a:rPr>
              <a:t>num_str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to_string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choices.size</a:t>
            </a:r>
            <a:r>
              <a:rPr lang="en-US" altLang="en-US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  </a:t>
            </a:r>
            <a:r>
              <a:rPr lang="en-US" altLang="en-US" dirty="0" err="1">
                <a:latin typeface="Courier New" panose="02070309020205020404" pitchFamily="49" charset="0"/>
              </a:rPr>
              <a:t>set_answer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num_str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::display() </a:t>
            </a:r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// Display the question text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Question::display();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// Display the answer choices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</a:rPr>
              <a:t>choices.size</a:t>
            </a:r>
            <a:r>
              <a:rPr lang="en-US" altLang="en-US" dirty="0">
                <a:latin typeface="Courier New" panose="02070309020205020404" pitchFamily="49" charset="0"/>
              </a:rPr>
              <a:t>();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+ 1 &lt;&lt; ": " &lt;&lt; choices[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 Program With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(4)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182563" y="747713"/>
            <a:ext cx="8961437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string response;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cout &lt;&lt; boolalpha;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// Ask a basic question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Question q1;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q1.set_text("Who was the inventor of C++?");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q1.set_answer("Bjarne Stroustrup");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q1.display();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cout &lt;&lt; "Your answer: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getline(cin, response);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ourier New" panose="02070309020205020404" pitchFamily="49" charset="0"/>
              </a:rPr>
              <a:t>   cout &lt;&lt; q1.check_answer(response) &lt;&lt; endl;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In object-oriented design,</a:t>
            </a:r>
            <a:br>
              <a:rPr lang="en-US" altLang="en-US" sz="2400" dirty="0"/>
            </a:br>
            <a:r>
              <a:rPr lang="en-US" altLang="en-US" sz="2400" i="1" dirty="0"/>
              <a:t>inheritance</a:t>
            </a:r>
            <a:r>
              <a:rPr lang="en-US" altLang="en-US" sz="2400" dirty="0"/>
              <a:t> is a relationship between</a:t>
            </a:r>
            <a:br>
              <a:rPr lang="en-US" altLang="en-US" sz="2400" dirty="0"/>
            </a:br>
            <a:r>
              <a:rPr lang="en-US" altLang="en-US" sz="2400" dirty="0"/>
              <a:t>a more general class (called the </a:t>
            </a:r>
            <a:r>
              <a:rPr lang="en-US" altLang="en-US" sz="2400" b="1" u="sng" dirty="0"/>
              <a:t>base class</a:t>
            </a:r>
            <a:r>
              <a:rPr lang="en-US" altLang="en-US" sz="2400" dirty="0"/>
              <a:t>)</a:t>
            </a:r>
            <a:br>
              <a:rPr lang="en-US" altLang="en-US" sz="2400" dirty="0"/>
            </a:br>
            <a:r>
              <a:rPr lang="en-US" altLang="en-US" sz="2400" dirty="0"/>
              <a:t>and a more specialized class (called the </a:t>
            </a:r>
            <a:r>
              <a:rPr lang="en-US" altLang="en-US" sz="2400" b="1" u="sng" dirty="0"/>
              <a:t>derived class</a:t>
            </a:r>
            <a:r>
              <a:rPr lang="en-US" altLang="en-US" sz="2400" dirty="0"/>
              <a:t>).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dirty="0"/>
              <a:t>    The derived class </a:t>
            </a:r>
            <a:r>
              <a:rPr lang="en-US" altLang="en-US" sz="2400" i="1" dirty="0"/>
              <a:t>inherits</a:t>
            </a:r>
            <a:r>
              <a:rPr lang="en-US" altLang="en-US" sz="2400" dirty="0"/>
              <a:t> data and</a:t>
            </a:r>
            <a:br>
              <a:rPr lang="en-US" altLang="en-US" sz="2400" dirty="0"/>
            </a:br>
            <a:r>
              <a:rPr lang="en-US" altLang="en-US" sz="2400" dirty="0"/>
              <a:t>behavior from the base class.</a:t>
            </a:r>
          </a:p>
          <a:p>
            <a:pPr algn="ctr" eaLnBrk="1" hangingPunct="1">
              <a:buFontTx/>
              <a:buNone/>
            </a:pPr>
            <a:endParaRPr lang="en-US" altLang="en-US" dirty="0"/>
          </a:p>
          <a:p>
            <a:pPr algn="ctr" eaLnBrk="1" hangingPunct="1">
              <a:buFontTx/>
              <a:buNone/>
            </a:pPr>
            <a:r>
              <a:rPr lang="en-US" altLang="en-US" dirty="0"/>
              <a:t>Every car </a:t>
            </a:r>
            <a:r>
              <a:rPr lang="en-US" altLang="en-US" b="1" u="sng" dirty="0"/>
              <a:t>is a</a:t>
            </a:r>
            <a:r>
              <a:rPr lang="en-US" altLang="en-US" dirty="0"/>
              <a:t> vehicle.</a:t>
            </a:r>
          </a:p>
          <a:p>
            <a:pPr algn="ctr" eaLnBrk="1" hangingPunct="1">
              <a:buFontTx/>
              <a:buNone/>
            </a:pPr>
            <a:endParaRPr lang="en-US" altLang="en-US" dirty="0"/>
          </a:p>
          <a:p>
            <a:pPr algn="ctr" eaLnBrk="1" hangingPunct="1">
              <a:buFontTx/>
              <a:buNone/>
            </a:pPr>
            <a:r>
              <a:rPr lang="en-US" altLang="en-US" dirty="0"/>
              <a:t>IS-A</a:t>
            </a:r>
          </a:p>
          <a:p>
            <a:pPr algn="ctr" eaLnBrk="1" hangingPunct="1">
              <a:buFontTx/>
              <a:buNone/>
            </a:pPr>
            <a:r>
              <a:rPr lang="en-US" altLang="en-US" dirty="0"/>
              <a:t>denotes </a:t>
            </a:r>
            <a:r>
              <a:rPr lang="en-US" altLang="en-US" b="1" i="1" dirty="0"/>
              <a:t>inheritance</a:t>
            </a:r>
            <a:r>
              <a:rPr lang="en-US" altLang="en-US" b="1" dirty="0"/>
              <a:t>.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1508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Inheritance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 Program With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(5)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0" y="747713"/>
            <a:ext cx="914400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// Ask a choice question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q2;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q2.set_text("</a:t>
            </a:r>
            <a:r>
              <a:rPr lang="en-US" altLang="en-US" sz="1700" dirty="0">
                <a:latin typeface="Courier New" panose="02070309020205020404" pitchFamily="49" charset="0"/>
              </a:rPr>
              <a:t>In which country was the inventor of C++ born?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q2.add_choice("Australia", false);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q2.add_choice("Denmark", true);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q2.add_choice("Korea", false);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q2.add_choice("United States", false);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q2.display();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"Your answer: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, response);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q2.check_answer(response)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Program With </a:t>
            </a: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Program Run</a:t>
            </a:r>
          </a:p>
          <a:p>
            <a:pPr marL="0" indent="0">
              <a:buNone/>
            </a:pPr>
            <a:r>
              <a:rPr lang="en-US" dirty="0"/>
              <a:t>Who was the inventor of C++?</a:t>
            </a:r>
          </a:p>
          <a:p>
            <a:pPr marL="0" indent="0">
              <a:buNone/>
            </a:pPr>
            <a:r>
              <a:rPr lang="en-US" dirty="0"/>
              <a:t>Your answer: Bjarne </a:t>
            </a:r>
            <a:r>
              <a:rPr lang="en-US" dirty="0" err="1"/>
              <a:t>Stroustrup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In which country was the inventor of C++ born?</a:t>
            </a:r>
          </a:p>
          <a:p>
            <a:pPr marL="0" indent="0">
              <a:buNone/>
            </a:pPr>
            <a:r>
              <a:rPr lang="en-US" dirty="0"/>
              <a:t>1: Australia</a:t>
            </a:r>
          </a:p>
          <a:p>
            <a:pPr marL="0" indent="0">
              <a:buNone/>
            </a:pPr>
            <a:r>
              <a:rPr lang="en-US" dirty="0"/>
              <a:t>2: Denmark</a:t>
            </a:r>
          </a:p>
          <a:p>
            <a:pPr marL="0" indent="0">
              <a:buNone/>
            </a:pPr>
            <a:r>
              <a:rPr lang="en-US" dirty="0"/>
              <a:t>3: Korea</a:t>
            </a:r>
          </a:p>
          <a:p>
            <a:pPr marL="0" indent="0">
              <a:buNone/>
            </a:pPr>
            <a:r>
              <a:rPr lang="en-US" dirty="0"/>
              <a:t>4: United States</a:t>
            </a:r>
          </a:p>
          <a:p>
            <a:pPr marL="0" indent="0">
              <a:buNone/>
            </a:pPr>
            <a:r>
              <a:rPr lang="en-US" dirty="0"/>
              <a:t>Your answer: 2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310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Common Error: Forgetting the Base-Class Name</a:t>
            </a:r>
          </a:p>
        </p:txBody>
      </p:sp>
      <p:sp>
        <p:nvSpPr>
          <p:cNvPr id="1129476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     Don’t forget to use the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dirty="0" err="1">
                <a:latin typeface="Courier New" panose="02070309020205020404" pitchFamily="49" charset="0"/>
              </a:rPr>
              <a:t>BaseClass</a:t>
            </a:r>
            <a:r>
              <a:rPr lang="en-US" altLang="en-US" sz="2400" dirty="0">
                <a:latin typeface="Courier New" panose="02070309020205020404" pitchFamily="49" charset="0"/>
              </a:rPr>
              <a:t>::</a:t>
            </a:r>
            <a:r>
              <a:rPr lang="en-US" altLang="en-US" sz="2400" dirty="0" err="1">
                <a:latin typeface="Courier New" panose="02070309020205020404" pitchFamily="49" charset="0"/>
              </a:rPr>
              <a:t>memberFunction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notation when you want to call a member function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from the base class, when you are writing:</a:t>
            </a:r>
          </a:p>
          <a:p>
            <a:pPr algn="ctr" eaLnBrk="1" hangingPunct="1">
              <a:spcBef>
                <a:spcPct val="20000"/>
              </a:spcBef>
            </a:pP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DerivedClass</a:t>
            </a:r>
            <a:r>
              <a:rPr lang="en-US" altLang="en-US" sz="2400" dirty="0">
                <a:latin typeface="Courier New" panose="02070309020205020404" pitchFamily="49" charset="0"/>
              </a:rPr>
              <a:t>::</a:t>
            </a:r>
            <a:r>
              <a:rPr lang="en-US" altLang="en-US" sz="2400" dirty="0" err="1">
                <a:latin typeface="Courier New" panose="02070309020205020404" pitchFamily="49" charset="0"/>
              </a:rPr>
              <a:t>memberFunction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Inheritance hierarchies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Implementing derived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Overriding member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u="sng" dirty="0">
                <a:solidFill>
                  <a:srgbClr val="FF0000"/>
                </a:solidFill>
              </a:rPr>
              <a:t>Virtual functions and polymorphism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3866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An Array of Questions?</a:t>
            </a:r>
          </a:p>
        </p:txBody>
      </p:sp>
      <p:sp>
        <p:nvSpPr>
          <p:cNvPr id="1135620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  In the </a:t>
            </a:r>
            <a:r>
              <a:rPr lang="en-US" altLang="en-US" sz="2400" dirty="0">
                <a:latin typeface="Courier New" panose="02070309020205020404" pitchFamily="49" charset="0"/>
              </a:rPr>
              <a:t>main</a:t>
            </a:r>
            <a:r>
              <a:rPr lang="en-US" altLang="en-US" sz="2400" b="0" dirty="0">
                <a:latin typeface="Arial" panose="020B0604020202020204" pitchFamily="34" charset="0"/>
              </a:rPr>
              <a:t> function of that last program,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there was some repetitive code to display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each question and check the responses.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It would be nicer if all questions were collected in a single  array, though some are base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s and some are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altLang="en-US" sz="2400" b="0" dirty="0" err="1">
                <a:latin typeface="Arial" panose="020B0604020202020204" pitchFamily="34" charset="0"/>
              </a:rPr>
              <a:t>s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You could then loop to present them to the user: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First Attempt at Code for an Array of Questions</a:t>
            </a: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119063" y="652463"/>
            <a:ext cx="892175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fr-FR" altLang="en-US" dirty="0" err="1">
                <a:latin typeface="Courier New" panose="02070309020205020404" pitchFamily="49" charset="0"/>
              </a:rPr>
              <a:t>const</a:t>
            </a:r>
            <a:r>
              <a:rPr lang="fr-FR" altLang="en-US" dirty="0">
                <a:latin typeface="Courier New" panose="02070309020205020404" pitchFamily="49" charset="0"/>
              </a:rPr>
              <a:t> </a:t>
            </a:r>
            <a:r>
              <a:rPr lang="fr-FR" altLang="en-US" dirty="0" err="1">
                <a:latin typeface="Courier New" panose="02070309020205020404" pitchFamily="49" charset="0"/>
              </a:rPr>
              <a:t>int</a:t>
            </a:r>
            <a:r>
              <a:rPr lang="fr-FR" altLang="en-US" dirty="0">
                <a:latin typeface="Courier New" panose="02070309020205020404" pitchFamily="49" charset="0"/>
              </a:rPr>
              <a:t> QUIZZES = 2;</a:t>
            </a:r>
          </a:p>
          <a:p>
            <a:pPr eaLnBrk="1" hangingPunct="1">
              <a:spcBef>
                <a:spcPct val="20000"/>
              </a:spcBef>
            </a:pPr>
            <a:r>
              <a:rPr lang="fr-FR" altLang="en-US" dirty="0">
                <a:latin typeface="Courier New" panose="02070309020205020404" pitchFamily="49" charset="0"/>
              </a:rPr>
              <a:t>Question quiz[QUIZZES];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quiz[0].</a:t>
            </a:r>
            <a:r>
              <a:rPr lang="en-US" altLang="en-US" dirty="0" err="1">
                <a:latin typeface="Courier New" panose="02070309020205020404" pitchFamily="49" charset="0"/>
              </a:rPr>
              <a:t>set_text</a:t>
            </a:r>
            <a:r>
              <a:rPr lang="en-US" altLang="en-US" dirty="0">
                <a:latin typeface="Courier New" panose="02070309020205020404" pitchFamily="49" charset="0"/>
              </a:rPr>
              <a:t>("Who was the inventor of C++?");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quiz[0].</a:t>
            </a:r>
            <a:r>
              <a:rPr lang="en-US" altLang="en-US" dirty="0" err="1">
                <a:latin typeface="Courier New" panose="02070309020205020404" pitchFamily="49" charset="0"/>
              </a:rPr>
              <a:t>set_answer</a:t>
            </a:r>
            <a:r>
              <a:rPr lang="en-US" altLang="en-US" dirty="0">
                <a:latin typeface="Courier New" panose="02070309020205020404" pitchFamily="49" charset="0"/>
              </a:rPr>
              <a:t>("Bjarne </a:t>
            </a:r>
            <a:r>
              <a:rPr lang="en-US" altLang="en-US" dirty="0" err="1">
                <a:latin typeface="Courier New" panose="02070309020205020404" pitchFamily="49" charset="0"/>
              </a:rPr>
              <a:t>Stroustrup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cq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cq.set_text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sz="1800" dirty="0">
                <a:latin typeface="Courier New" panose="02070309020205020404" pitchFamily="49" charset="0"/>
              </a:rPr>
              <a:t>In which country was the inventor of C++ born?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cq.add_choice</a:t>
            </a:r>
            <a:r>
              <a:rPr lang="en-US" altLang="en-US" dirty="0">
                <a:latin typeface="Courier New" panose="02070309020205020404" pitchFamily="49" charset="0"/>
              </a:rPr>
              <a:t>("Australia", false);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quiz[1] = </a:t>
            </a:r>
            <a:r>
              <a:rPr lang="en-US" altLang="en-US" dirty="0" err="1">
                <a:latin typeface="Courier New" panose="02070309020205020404" pitchFamily="49" charset="0"/>
              </a:rPr>
              <a:t>cq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 </a:t>
            </a:r>
            <a:r>
              <a:rPr lang="fr-FR" altLang="en-US" dirty="0">
                <a:latin typeface="Courier New" panose="02070309020205020404" pitchFamily="49" charset="0"/>
              </a:rPr>
              <a:t>QUIZZES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quiz[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].display();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"Your answer: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, response);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quiz[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].</a:t>
            </a:r>
            <a:r>
              <a:rPr lang="en-US" altLang="en-US" dirty="0" err="1">
                <a:latin typeface="Courier New" panose="02070309020205020404" pitchFamily="49" charset="0"/>
              </a:rPr>
              <a:t>check_answer</a:t>
            </a:r>
            <a:r>
              <a:rPr lang="en-US" altLang="en-US" dirty="0">
                <a:latin typeface="Courier New" panose="02070309020205020404" pitchFamily="49" charset="0"/>
              </a:rPr>
              <a:t>(response)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The Slicing Problem</a:t>
            </a:r>
          </a:p>
        </p:txBody>
      </p:sp>
      <p:sp>
        <p:nvSpPr>
          <p:cNvPr id="1134596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However, is it really working?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Here’s a run of the program: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Who was the inventor of C++?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Your answer: Bjarne </a:t>
            </a:r>
            <a:r>
              <a:rPr lang="en-US" altLang="en-US" sz="2400" dirty="0" err="1">
                <a:latin typeface="Courier New" panose="02070309020205020404" pitchFamily="49" charset="0"/>
              </a:rPr>
              <a:t>Stroustrup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In which country was the inventor of C++ born?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Your answer: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1" dirty="0">
                <a:solidFill>
                  <a:srgbClr val="FF0000"/>
                </a:solidFill>
                <a:latin typeface="Arial" panose="020B0604020202020204" pitchFamily="34" charset="0"/>
              </a:rPr>
              <a:t>Where are the choices for the </a:t>
            </a:r>
            <a:r>
              <a:rPr lang="en-US" altLang="en-US" sz="2400" b="0" i="1" dirty="0" err="1">
                <a:solidFill>
                  <a:srgbClr val="FF0000"/>
                </a:solidFill>
                <a:latin typeface="Arial" panose="020B0604020202020204" pitchFamily="34" charset="0"/>
              </a:rPr>
              <a:t>ChoiceQuestion</a:t>
            </a:r>
            <a:r>
              <a:rPr lang="en-US" altLang="en-US" sz="2400" b="0" i="1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148483" name="Picture 15" descr="knife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8724">
            <a:off x="2998788" y="2628900"/>
            <a:ext cx="22225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9"/>
            <a:ext cx="8755063" cy="296444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484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Slicing Problem (2)</a:t>
            </a:r>
          </a:p>
        </p:txBody>
      </p:sp>
      <p:sp>
        <p:nvSpPr>
          <p:cNvPr id="148487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    </a:t>
            </a:r>
            <a:endParaRPr lang="en-US" altLang="en-US" sz="2800" b="0">
              <a:latin typeface="Arial" panose="020B0604020202020204" pitchFamily="34" charset="0"/>
            </a:endParaRPr>
          </a:p>
        </p:txBody>
      </p:sp>
      <p:pic>
        <p:nvPicPr>
          <p:cNvPr id="148490" name="Picture 12" descr="Diagram showing a ChoiceQuestion object as a box with 3 variables, but the bottom variable (vector&lt;string&gt; choices) has been chopped off as the object gets copied into the Question array."/>
          <p:cNvPicPr>
            <a:picLocks noChangeAspect="1" noChangeArrowheads="1"/>
          </p:cNvPicPr>
          <p:nvPr/>
        </p:nvPicPr>
        <p:blipFill>
          <a:blip r:embed="rId3">
            <a:lum bright="12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48" y="825289"/>
            <a:ext cx="6904935" cy="143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252" y="3744912"/>
            <a:ext cx="844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+mj-lt"/>
              </a:rPr>
              <a:t>The array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quiz </a:t>
            </a:r>
            <a:r>
              <a:rPr lang="en-US" b="0" dirty="0">
                <a:latin typeface="+mj-lt"/>
              </a:rPr>
              <a:t>holds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b="0" dirty="0">
                <a:latin typeface="+mj-lt"/>
              </a:rPr>
              <a:t>s. The compiler realizes that a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+mj-lt"/>
              </a:rPr>
              <a:t>is a special case of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Question.</a:t>
            </a:r>
            <a:r>
              <a:rPr lang="en-US" b="0" dirty="0">
                <a:latin typeface="+mj-lt"/>
              </a:rPr>
              <a:t> Thus it permits :</a:t>
            </a:r>
          </a:p>
          <a:p>
            <a:r>
              <a:rPr lang="en-US" b="0" dirty="0">
                <a:latin typeface="+mj-lt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quiz[1]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0" dirty="0">
                <a:latin typeface="+mj-lt"/>
              </a:rPr>
              <a:t>However,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+mj-lt"/>
              </a:rPr>
              <a:t>object has 3 data members, whereas a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b="0" dirty="0">
                <a:latin typeface="+mj-lt"/>
              </a:rPr>
              <a:t> has just 2. There is no room to store the derived-class data in the array. </a:t>
            </a:r>
          </a:p>
          <a:p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That data simply gets sliced away when you assign a derived-class object to a base-class variable.</a:t>
            </a:r>
          </a:p>
        </p:txBody>
      </p:sp>
      <p:pic>
        <p:nvPicPr>
          <p:cNvPr id="148489" name="Picture 10" descr="ch10_slicing-itself"/>
          <p:cNvPicPr>
            <a:picLocks noChangeAspect="1" noChangeArrowheads="1"/>
          </p:cNvPicPr>
          <p:nvPr/>
        </p:nvPicPr>
        <p:blipFill>
          <a:blip r:embed="rId4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15">
            <a:off x="778774" y="2464890"/>
            <a:ext cx="2769553" cy="58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Use Pointers Instead</a:t>
            </a:r>
          </a:p>
        </p:txBody>
      </p:sp>
      <p:sp>
        <p:nvSpPr>
          <p:cNvPr id="1144836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To access objects from </a:t>
            </a:r>
            <a:r>
              <a:rPr lang="en-US" altLang="en-US" sz="2400" b="0" i="1" dirty="0">
                <a:latin typeface="Arial" panose="020B0604020202020204" pitchFamily="34" charset="0"/>
              </a:rPr>
              <a:t>different</a:t>
            </a:r>
            <a:r>
              <a:rPr lang="en-US" altLang="en-US" sz="2400" b="0" dirty="0">
                <a:latin typeface="Arial" panose="020B0604020202020204" pitchFamily="34" charset="0"/>
              </a:rPr>
              <a:t> classes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in a class hierarchy, use an array of pointers to objects instead of an array of objects.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(to avoid slicing).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Pointers to the various objects all have the same size: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the size of a memory address.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Pointers to Base and Derived Classes</a:t>
            </a:r>
          </a:p>
        </p:txBody>
      </p:sp>
      <p:sp>
        <p:nvSpPr>
          <p:cNvPr id="1147908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Pointers to base classes can hold pointers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to </a:t>
            </a:r>
            <a:r>
              <a:rPr lang="en-US" altLang="en-US" sz="2400" b="0" i="1" dirty="0">
                <a:latin typeface="Arial" panose="020B0604020202020204" pitchFamily="34" charset="0"/>
              </a:rPr>
              <a:t>ANY</a:t>
            </a:r>
            <a:r>
              <a:rPr lang="en-US" altLang="en-US" sz="2400" b="0" dirty="0">
                <a:latin typeface="Arial" panose="020B0604020202020204" pitchFamily="34" charset="0"/>
              </a:rPr>
              <a:t> object publicly derived from it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– as far down the inheritance chain as you want to go.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The opposite will not work:</a:t>
            </a:r>
          </a:p>
          <a:p>
            <a:pPr algn="ctr" eaLnBrk="1" hangingPunct="1">
              <a:spcBef>
                <a:spcPct val="20000"/>
              </a:spcBef>
            </a:pP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Assigning a base pointer to a derived pointer location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will generate a compiler error.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8675" name="Picture 5" descr="Same Photos drawn on an &quot;organizational chart&quot;, Vehicle class at the top, with 3 derived classes beneath: Motorcycle, Car, Truck, and then Car has 2 derived classes, Sedan and SUV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51" y="1308101"/>
            <a:ext cx="5356461" cy="365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0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6992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All Cars are Vehicles.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All Motorcycles are Vehicles.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All Sedans are Vehicles.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Vehicles</a:t>
            </a:r>
            <a:r>
              <a:rPr lang="en-US" altLang="en-US" dirty="0"/>
              <a:t> is the </a:t>
            </a:r>
            <a:r>
              <a:rPr lang="en-US" altLang="en-US" i="1" dirty="0"/>
              <a:t>base</a:t>
            </a:r>
            <a:r>
              <a:rPr lang="en-US" altLang="en-US" dirty="0"/>
              <a:t> class.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Car</a:t>
            </a:r>
            <a:r>
              <a:rPr lang="en-US" altLang="en-US" dirty="0"/>
              <a:t> is a </a:t>
            </a:r>
            <a:r>
              <a:rPr lang="en-US" altLang="en-US" i="1" dirty="0"/>
              <a:t>derived</a:t>
            </a:r>
            <a:r>
              <a:rPr lang="en-US" altLang="en-US" dirty="0"/>
              <a:t> class.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Truck</a:t>
            </a:r>
            <a:r>
              <a:rPr lang="en-US" altLang="en-US" dirty="0"/>
              <a:t> </a:t>
            </a:r>
            <a:r>
              <a:rPr lang="en-US" altLang="en-US" i="1" dirty="0"/>
              <a:t>derives</a:t>
            </a:r>
            <a:r>
              <a:rPr lang="en-US" altLang="en-US" dirty="0"/>
              <a:t> from </a:t>
            </a:r>
            <a:r>
              <a:rPr lang="en-US" altLang="en-US" b="1" dirty="0">
                <a:latin typeface="Courier New" panose="02070309020205020404" pitchFamily="49" charset="0"/>
              </a:rPr>
              <a:t>Vehicle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28677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Inheritance: The IS-A Relationship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Pointers to Base and Derived Classes (2)</a:t>
            </a:r>
          </a:p>
        </p:txBody>
      </p:sp>
      <p:sp>
        <p:nvSpPr>
          <p:cNvPr id="162821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990600" indent="-5334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marL="1371600" indent="-4572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To manage all of these, use a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vector&lt;Question*&gt; qv;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or an array of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Question* quiz[2]; 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0" dirty="0">
                <a:latin typeface="Arial" panose="020B0604020202020204" pitchFamily="34" charset="0"/>
              </a:rPr>
              <a:t>and store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only pointers to the different kinds of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s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Fill-in-the-blank</a:t>
            </a:r>
          </a:p>
          <a:p>
            <a:pPr eaLnBrk="1" hangingPunct="1"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Numeric</a:t>
            </a:r>
            <a:br>
              <a:rPr lang="en-US" altLang="en-US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Free response</a:t>
            </a:r>
          </a:p>
          <a:p>
            <a:pPr eaLnBrk="1" hangingPunct="1"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Choice (single)</a:t>
            </a:r>
          </a:p>
          <a:p>
            <a:pPr lvl="1" eaLnBrk="1" hangingPunct="1">
              <a:buFontTx/>
              <a:buChar char="–"/>
            </a:pPr>
            <a:r>
              <a:rPr lang="en-US" altLang="en-US" sz="2400" b="0" dirty="0">
                <a:latin typeface="Arial" panose="020B0604020202020204" pitchFamily="34" charset="0"/>
              </a:rPr>
              <a:t>Choice (multiple – inherits from Choice (single)</a:t>
            </a:r>
            <a:endParaRPr lang="en-US" altLang="en-US" b="0" dirty="0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b="0" dirty="0">
                <a:latin typeface="Arial" panose="020B0604020202020204" pitchFamily="34" charset="0"/>
              </a:rPr>
              <a:t>Essay</a:t>
            </a:r>
            <a:endParaRPr lang="en-US" altLang="en-US" sz="3200" i="1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Code for Pointers to Base and Derived Classes</a:t>
            </a:r>
          </a:p>
        </p:txBody>
      </p:sp>
      <p:sp>
        <p:nvSpPr>
          <p:cNvPr id="163845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1154059" name="Rectangle 11"/>
          <p:cNvSpPr>
            <a:spLocks noChangeArrowheads="1"/>
          </p:cNvSpPr>
          <p:nvPr/>
        </p:nvSpPr>
        <p:spPr bwMode="auto">
          <a:xfrm>
            <a:off x="334963" y="9001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5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Notice the use of </a:t>
            </a:r>
            <a:r>
              <a:rPr lang="en-US" altLang="en-US" sz="2400">
                <a:latin typeface="Courier New" panose="02070309020205020404" pitchFamily="49" charset="0"/>
              </a:rPr>
              <a:t>new</a:t>
            </a:r>
            <a:r>
              <a:rPr lang="en-US" altLang="en-US" sz="2400" b="0">
                <a:latin typeface="Arial" panose="020B0604020202020204" pitchFamily="34" charset="0"/>
              </a:rPr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-&gt;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163847" name="Text Box 14"/>
          <p:cNvSpPr txBox="1">
            <a:spLocks noChangeArrowheads="1"/>
          </p:cNvSpPr>
          <p:nvPr/>
        </p:nvSpPr>
        <p:spPr bwMode="auto">
          <a:xfrm>
            <a:off x="190500" y="2112963"/>
            <a:ext cx="886777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Question* quiz[2];</a:t>
            </a:r>
          </a:p>
          <a:p>
            <a:pPr eaLnBrk="1" hangingPunct="1"/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quiz[0] = new Question;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quiz[0]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-&gt;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set_text("Who was the inventor of C++?");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quiz[0]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-&gt;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set_answer("Bjarne Stroustrup");</a:t>
            </a:r>
          </a:p>
          <a:p>
            <a:pPr eaLnBrk="1" hangingPunct="1"/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ChoiceQuestion* cq_pointer = new ChoiceQuestion;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cq_pointer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-&gt;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set_text("</a:t>
            </a:r>
            <a:r>
              <a:rPr lang="en-US" altLang="en-US">
                <a:latin typeface="Courier New" panose="02070309020205020404" pitchFamily="49" charset="0"/>
              </a:rPr>
              <a:t>In which country… …C++ born?</a:t>
            </a:r>
            <a:r>
              <a:rPr lang="en-US" altLang="en-US" sz="2200"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cq_pointer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-&gt;</a:t>
            </a:r>
            <a:r>
              <a:rPr lang="en-US" altLang="en-US" sz="10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add_choice("Australia", false);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quiz[1] = cq_pointer;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Diagram of Pointers to Base to Manage Base and Derived</a:t>
            </a:r>
          </a:p>
        </p:txBody>
      </p:sp>
      <p:sp>
        <p:nvSpPr>
          <p:cNvPr id="165893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165894" name="Rectangle 11"/>
          <p:cNvSpPr>
            <a:spLocks noChangeArrowheads="1"/>
          </p:cNvSpPr>
          <p:nvPr/>
        </p:nvSpPr>
        <p:spPr bwMode="auto">
          <a:xfrm>
            <a:off x="334963" y="9001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500" b="0">
              <a:latin typeface="Arial" panose="020B0604020202020204" pitchFamily="34" charset="0"/>
            </a:endParaRPr>
          </a:p>
        </p:txBody>
      </p:sp>
      <p:pic>
        <p:nvPicPr>
          <p:cNvPr id="165895" name="Picture 14" descr="Diagram showing the array of pointers named quiz as 2 rectangles.  Each rectangle has an array pointing to a box representing an object.  The first box is a Question object with its 2 data members (text, answer), the 2nd box is a ChoiceQUestion with its 3 data members (text, answer, choices).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390775"/>
            <a:ext cx="6049963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6" name="Text Box 16"/>
          <p:cNvSpPr txBox="1">
            <a:spLocks noChangeArrowheads="1"/>
          </p:cNvSpPr>
          <p:nvPr/>
        </p:nvSpPr>
        <p:spPr bwMode="auto">
          <a:xfrm>
            <a:off x="658813" y="973138"/>
            <a:ext cx="7496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Question* quiz[2]</a:t>
            </a:r>
            <a:r>
              <a:rPr lang="en-US" altLang="en-US" sz="22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quiz[0] = new Question;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quiz[1] = </a:t>
            </a:r>
            <a:r>
              <a:rPr lang="en-US" altLang="en-US">
                <a:latin typeface="Courier New" panose="02070309020205020404" pitchFamily="49" charset="0"/>
              </a:rPr>
              <a:t>new ChoiceQuestion</a:t>
            </a:r>
            <a:r>
              <a:rPr lang="en-US" altLang="en-US" sz="220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58158" name="Text Box 14"/>
          <p:cNvSpPr txBox="1">
            <a:spLocks noChangeArrowheads="1"/>
          </p:cNvSpPr>
          <p:nvPr/>
        </p:nvSpPr>
        <p:spPr bwMode="auto">
          <a:xfrm>
            <a:off x="0" y="1724025"/>
            <a:ext cx="90582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for (int i = 0; i &lt; QUIZZES; i++)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quiz[i]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-&gt;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display();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cout &lt;&lt; "Your answer: ";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getline(cin, response);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cout &lt;&lt; quiz[i]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-&gt;</a:t>
            </a:r>
            <a:r>
              <a:rPr lang="en-US" altLang="en-US" sz="1200">
                <a:latin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</a:rPr>
              <a:t>check_answer(response) &lt;&lt; endl;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6691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Code to Display All the Questions in the Pointer Array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66918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>
              <a:latin typeface="Arial" panose="020B0604020202020204" pitchFamily="34" charset="0"/>
            </a:endParaRPr>
          </a:p>
        </p:txBody>
      </p:sp>
      <p:sp>
        <p:nvSpPr>
          <p:cNvPr id="166920" name="Rectangle 10"/>
          <p:cNvSpPr>
            <a:spLocks noChangeArrowheads="1"/>
          </p:cNvSpPr>
          <p:nvPr/>
        </p:nvSpPr>
        <p:spPr bwMode="auto">
          <a:xfrm>
            <a:off x="334963" y="9001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500" b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200" b="0">
                <a:latin typeface="Arial" panose="020B0604020202020204" pitchFamily="34" charset="0"/>
              </a:rPr>
              <a:t>The code to present all questions – any kind of </a:t>
            </a:r>
            <a:r>
              <a:rPr lang="en-US" altLang="en-US" sz="2200">
                <a:latin typeface="Courier New" panose="02070309020205020404" pitchFamily="49" charset="0"/>
              </a:rPr>
              <a:t>Question</a:t>
            </a:r>
            <a:r>
              <a:rPr lang="en-US" altLang="en-US" sz="2200" b="0">
                <a:latin typeface="Arial" panose="020B0604020202020204" pitchFamily="34" charset="0"/>
              </a:rPr>
              <a:t> – is: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Functions: Motivation</a:t>
            </a:r>
          </a:p>
        </p:txBody>
      </p:sp>
      <p:sp>
        <p:nvSpPr>
          <p:cNvPr id="1159172" name="Rectangle 4"/>
          <p:cNvSpPr>
            <a:spLocks noChangeArrowheads="1"/>
          </p:cNvSpPr>
          <p:nvPr/>
        </p:nvSpPr>
        <p:spPr bwMode="auto">
          <a:xfrm>
            <a:off x="182563" y="1341120"/>
            <a:ext cx="8683625" cy="49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When you call the </a:t>
            </a:r>
            <a:r>
              <a:rPr lang="en-US" altLang="en-US" sz="2400" dirty="0">
                <a:latin typeface="Courier New" panose="02070309020205020404" pitchFamily="49" charset="0"/>
              </a:rPr>
              <a:t>display</a:t>
            </a:r>
            <a:r>
              <a:rPr lang="en-US" altLang="en-US" sz="2400" b="0" dirty="0">
                <a:latin typeface="Arial" panose="020B0604020202020204" pitchFamily="34" charset="0"/>
              </a:rPr>
              <a:t> member function on a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Question*</a:t>
            </a:r>
            <a:r>
              <a:rPr lang="en-US" altLang="en-US" sz="2400" b="0" dirty="0">
                <a:latin typeface="Arial" panose="020B0604020202020204" pitchFamily="34" charset="0"/>
              </a:rPr>
              <a:t> pointer that currently contains a pointer to a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400" b="0" dirty="0">
                <a:latin typeface="Arial" panose="020B0604020202020204" pitchFamily="34" charset="0"/>
              </a:rPr>
              <a:t>, you want the </a:t>
            </a:r>
            <a:r>
              <a:rPr lang="en-US" altLang="en-US" sz="2400" dirty="0">
                <a:latin typeface="Courier New" panose="02070309020205020404" pitchFamily="49" charset="0"/>
              </a:rPr>
              <a:t>choices</a:t>
            </a:r>
            <a:r>
              <a:rPr lang="en-US" altLang="en-US" sz="2400" b="0" dirty="0">
                <a:latin typeface="Arial" panose="020B0604020202020204" pitchFamily="34" charset="0"/>
              </a:rPr>
              <a:t> to be displayed.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Functions: Motivation (2)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But that’s not what happens.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For reasons of efficiency, by default, the call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quiz[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]-&gt;display();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always calls </a:t>
            </a:r>
            <a:r>
              <a:rPr lang="en-US" altLang="en-US" sz="2400" dirty="0">
                <a:latin typeface="Courier New" panose="02070309020205020404" pitchFamily="49" charset="0"/>
              </a:rPr>
              <a:t>Question::display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because the type of </a:t>
            </a:r>
            <a:r>
              <a:rPr lang="en-US" altLang="en-US" sz="2400" dirty="0">
                <a:latin typeface="Courier New" panose="02070309020205020404" pitchFamily="49" charset="0"/>
              </a:rPr>
              <a:t>quiz[</a:t>
            </a:r>
            <a:r>
              <a:rPr lang="en-US" altLang="en-US" sz="2400" dirty="0" err="1">
                <a:latin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</a:rPr>
              <a:t>]</a:t>
            </a:r>
            <a:r>
              <a:rPr lang="en-US" altLang="en-US" sz="2400" b="0" dirty="0">
                <a:latin typeface="Arial" panose="020B0604020202020204" pitchFamily="34" charset="0"/>
              </a:rPr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Question*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Functions: Mechanism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 In C++, you must alert the compiler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that the function call needs to </a:t>
            </a:r>
            <a:r>
              <a:rPr lang="en-US" altLang="en-US" sz="2400" b="0" i="1" dirty="0">
                <a:latin typeface="Arial" panose="020B0604020202020204" pitchFamily="34" charset="0"/>
              </a:rPr>
              <a:t>not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7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>
                <a:latin typeface="Arial" panose="020B0604020202020204" pitchFamily="34" charset="0"/>
              </a:rPr>
              <a:t>be the default,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9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that the function should be the one </a:t>
            </a:r>
            <a:r>
              <a:rPr lang="en-US" altLang="en-US" sz="2400" b="0" i="1" dirty="0">
                <a:latin typeface="Arial" panose="020B0604020202020204" pitchFamily="34" charset="0"/>
              </a:rPr>
              <a:t>in</a:t>
            </a:r>
            <a:r>
              <a:rPr lang="en-US" altLang="en-US" sz="2400" b="0" dirty="0">
                <a:latin typeface="Arial" panose="020B0604020202020204" pitchFamily="34" charset="0"/>
              </a:rPr>
              <a:t> the thing pointed to.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b="0" dirty="0">
                <a:latin typeface="Arial" panose="020B0604020202020204" pitchFamily="34" charset="0"/>
              </a:rPr>
              <a:t>   (How?)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You use the </a:t>
            </a:r>
            <a:r>
              <a:rPr lang="en-US" altLang="en-US" sz="2400" dirty="0">
                <a:latin typeface="Courier New" panose="02070309020205020404" pitchFamily="49" charset="0"/>
              </a:rPr>
              <a:t>virtual</a:t>
            </a:r>
            <a:r>
              <a:rPr lang="en-US" altLang="en-US" sz="2400" b="0" dirty="0">
                <a:latin typeface="Arial" panose="020B0604020202020204" pitchFamily="34" charset="0"/>
              </a:rPr>
              <a:t> reserved word for this purpose.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2035" name="Rectangle 5"/>
          <p:cNvSpPr>
            <a:spLocks noChangeArrowheads="1"/>
          </p:cNvSpPr>
          <p:nvPr/>
        </p:nvSpPr>
        <p:spPr bwMode="auto">
          <a:xfrm>
            <a:off x="70644" y="899446"/>
            <a:ext cx="9002712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virtual</a:t>
            </a:r>
            <a:r>
              <a:rPr lang="en-US" altLang="en-US" sz="2400" b="0" dirty="0">
                <a:latin typeface="Arial" panose="020B0604020202020204" pitchFamily="34" charset="0"/>
              </a:rPr>
              <a:t> reserved word must be used in the base class.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class Question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   Question();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   void </a:t>
            </a:r>
            <a:r>
              <a:rPr lang="en-US" altLang="en-US" sz="2200" dirty="0" err="1">
                <a:latin typeface="Courier New" panose="02070309020205020404" pitchFamily="49" charset="0"/>
              </a:rPr>
              <a:t>set_text</a:t>
            </a:r>
            <a:r>
              <a:rPr lang="en-US" altLang="en-US" sz="2200" dirty="0">
                <a:latin typeface="Courier New" panose="02070309020205020404" pitchFamily="49" charset="0"/>
              </a:rPr>
              <a:t>(string </a:t>
            </a:r>
            <a:r>
              <a:rPr lang="en-US" altLang="en-US" sz="2200" dirty="0" err="1">
                <a:latin typeface="Courier New" panose="02070309020205020404" pitchFamily="49" charset="0"/>
              </a:rPr>
              <a:t>question_text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   void </a:t>
            </a:r>
            <a:r>
              <a:rPr lang="en-US" altLang="en-US" sz="2200" dirty="0" err="1">
                <a:latin typeface="Courier New" panose="02070309020205020404" pitchFamily="49" charset="0"/>
              </a:rPr>
              <a:t>set_answer</a:t>
            </a:r>
            <a:r>
              <a:rPr lang="en-US" altLang="en-US" sz="2200" dirty="0">
                <a:latin typeface="Courier New" panose="02070309020205020404" pitchFamily="49" charset="0"/>
              </a:rPr>
              <a:t>(string </a:t>
            </a:r>
            <a:r>
              <a:rPr lang="en-US" altLang="en-US" sz="2200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   </a:t>
            </a:r>
            <a:r>
              <a:rPr lang="en-US" altLang="en-US" sz="2200" u="sng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2200" dirty="0">
                <a:latin typeface="Courier New" panose="02070309020205020404" pitchFamily="49" charset="0"/>
              </a:rPr>
              <a:t> bool </a:t>
            </a:r>
            <a:r>
              <a:rPr lang="en-US" altLang="en-US" sz="2200" dirty="0" err="1">
                <a:latin typeface="Courier New" panose="02070309020205020404" pitchFamily="49" charset="0"/>
              </a:rPr>
              <a:t>check_answer</a:t>
            </a:r>
            <a:r>
              <a:rPr lang="en-US" altLang="en-US" sz="2200" dirty="0">
                <a:latin typeface="Courier New" panose="02070309020205020404" pitchFamily="49" charset="0"/>
              </a:rPr>
              <a:t>(string response) </a:t>
            </a:r>
            <a:r>
              <a:rPr lang="en-US" altLang="en-US" sz="2200" dirty="0" err="1">
                <a:latin typeface="Courier New" panose="02070309020205020404" pitchFamily="49" charset="0"/>
              </a:rPr>
              <a:t>const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   </a:t>
            </a:r>
            <a:r>
              <a:rPr lang="en-US" altLang="en-US" sz="2200" u="sng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2200" dirty="0">
                <a:latin typeface="Courier New" panose="02070309020205020404" pitchFamily="49" charset="0"/>
              </a:rPr>
              <a:t> void display() </a:t>
            </a:r>
            <a:r>
              <a:rPr lang="en-US" altLang="en-US" sz="2200" dirty="0" err="1">
                <a:latin typeface="Courier New" panose="02070309020205020404" pitchFamily="49" charset="0"/>
              </a:rPr>
              <a:t>const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};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All functions with the same name and parameter types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in derived classes are then automatically virtual.</a:t>
            </a:r>
          </a:p>
          <a:p>
            <a:pPr eaLnBrk="1" hangingPunct="1"/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17203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Functions Must Be Declared in the Base Class</a:t>
            </a:r>
          </a:p>
        </p:txBody>
      </p:sp>
      <p:sp>
        <p:nvSpPr>
          <p:cNvPr id="1163268" name="Rectangle 4"/>
          <p:cNvSpPr>
            <a:spLocks noChangeArrowheads="1"/>
          </p:cNvSpPr>
          <p:nvPr/>
        </p:nvSpPr>
        <p:spPr bwMode="auto">
          <a:xfrm>
            <a:off x="182563" y="747714"/>
            <a:ext cx="8683625" cy="406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       </a:t>
            </a:r>
          </a:p>
        </p:txBody>
      </p:sp>
      <p:sp>
        <p:nvSpPr>
          <p:cNvPr id="172039" name="Text Box 6"/>
          <p:cNvSpPr txBox="1">
            <a:spLocks noChangeArrowheads="1"/>
          </p:cNvSpPr>
          <p:nvPr/>
        </p:nvSpPr>
        <p:spPr bwMode="auto">
          <a:xfrm>
            <a:off x="6773863" y="3292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4083" name="Rectangle 2"/>
          <p:cNvSpPr>
            <a:spLocks noChangeArrowheads="1"/>
          </p:cNvSpPr>
          <p:nvPr/>
        </p:nvSpPr>
        <p:spPr bwMode="auto">
          <a:xfrm>
            <a:off x="141288" y="2181225"/>
            <a:ext cx="8594725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class ChoiceQuestion : public Question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ChoiceQuestion();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void add_choice(string choice, bool correct);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virtual void display() const;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...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7408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Functions: Derived Classes</a:t>
            </a:r>
          </a:p>
        </p:txBody>
      </p:sp>
      <p:sp>
        <p:nvSpPr>
          <p:cNvPr id="1165317" name="Rectangle 5"/>
          <p:cNvSpPr>
            <a:spLocks noChangeArrowheads="1"/>
          </p:cNvSpPr>
          <p:nvPr/>
        </p:nvSpPr>
        <p:spPr bwMode="auto">
          <a:xfrm>
            <a:off x="182563" y="747713"/>
            <a:ext cx="8961437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8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      Although not needed, it is considered good practice to write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virtual</a:t>
            </a:r>
            <a:r>
              <a:rPr lang="en-US" altLang="en-US" sz="2400" b="0" dirty="0">
                <a:latin typeface="Arial" panose="020B0604020202020204" pitchFamily="34" charset="0"/>
              </a:rPr>
              <a:t> reserved word in the derived-class functions in the derived-class interface.</a:t>
            </a:r>
          </a:p>
        </p:txBody>
      </p:sp>
      <p:sp>
        <p:nvSpPr>
          <p:cNvPr id="174087" name="Text Box 6"/>
          <p:cNvSpPr txBox="1">
            <a:spLocks noChangeArrowheads="1"/>
          </p:cNvSpPr>
          <p:nvPr/>
        </p:nvSpPr>
        <p:spPr bwMode="auto">
          <a:xfrm>
            <a:off x="6773863" y="3292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5107" name="Rectangle 2"/>
          <p:cNvSpPr>
            <a:spLocks noChangeArrowheads="1"/>
          </p:cNvSpPr>
          <p:nvPr/>
        </p:nvSpPr>
        <p:spPr bwMode="auto">
          <a:xfrm>
            <a:off x="383120" y="747713"/>
            <a:ext cx="8282509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b="0" dirty="0">
                <a:latin typeface="Arial" panose="020B0604020202020204" pitchFamily="34" charset="0"/>
              </a:rPr>
              <a:t>You do not write </a:t>
            </a:r>
            <a:r>
              <a:rPr lang="en-US" altLang="en-US" sz="2400" dirty="0">
                <a:latin typeface="Courier New" panose="02070309020205020404" pitchFamily="49" charset="0"/>
              </a:rPr>
              <a:t>virtual</a:t>
            </a:r>
            <a:r>
              <a:rPr lang="en-US" altLang="en-US" sz="2400" b="0" dirty="0">
                <a:latin typeface="Arial" panose="020B0604020202020204" pitchFamily="34" charset="0"/>
              </a:rPr>
              <a:t> in the function definition, only in the interface header in the 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class xxx{}; </a:t>
            </a:r>
            <a:r>
              <a:rPr lang="en-US" altLang="en-US" sz="2400" b="0" dirty="0">
                <a:latin typeface="Arial" panose="020B0604020202020204" pitchFamily="34" charset="0"/>
              </a:rPr>
              <a:t>statement:</a:t>
            </a:r>
          </a:p>
          <a:p>
            <a:pPr lvl="1" eaLnBrk="1" hangingPunct="1"/>
            <a:r>
              <a:rPr lang="en-US" altLang="en-US" sz="2200" dirty="0">
                <a:latin typeface="Courier New" panose="02070309020205020404" pitchFamily="49" charset="0"/>
              </a:rPr>
              <a:t>void Question::display() </a:t>
            </a:r>
            <a:r>
              <a:rPr lang="en-US" altLang="en-US" sz="2200" dirty="0" err="1">
                <a:latin typeface="Courier New" panose="02070309020205020404" pitchFamily="49" charset="0"/>
              </a:rPr>
              <a:t>const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2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sz="2200" dirty="0">
                <a:latin typeface="Courier New" panose="02070309020205020404" pitchFamily="49" charset="0"/>
              </a:rPr>
              <a:t>   </a:t>
            </a:r>
            <a:r>
              <a:rPr lang="en-US" altLang="en-US" sz="2200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dirty="0">
                <a:latin typeface="Courier New" panose="02070309020205020404" pitchFamily="49" charset="0"/>
              </a:rPr>
              <a:t> &lt;&lt; text &lt;&lt; </a:t>
            </a:r>
            <a:r>
              <a:rPr lang="en-US" altLang="en-US" sz="2200" dirty="0" err="1">
                <a:latin typeface="Courier New" panose="02070309020205020404" pitchFamily="49" charset="0"/>
              </a:rPr>
              <a:t>endl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2200" dirty="0">
                <a:latin typeface="Courier New" panose="02070309020205020404" pitchFamily="49" charset="0"/>
              </a:rPr>
              <a:t>} </a:t>
            </a:r>
            <a:endParaRPr lang="en-US" altLang="en-US" sz="2200" dirty="0">
              <a:latin typeface="+mn-lt"/>
            </a:endParaRPr>
          </a:p>
          <a:p>
            <a:pPr eaLnBrk="1" hangingPunct="1"/>
            <a:endParaRPr lang="en-US" altLang="en-US" sz="2200" dirty="0">
              <a:latin typeface="+mn-lt"/>
            </a:endParaRPr>
          </a:p>
          <a:p>
            <a:pPr eaLnBrk="1" hangingPunct="1"/>
            <a:r>
              <a:rPr lang="en-US" altLang="en-US" sz="2200" b="0" dirty="0">
                <a:latin typeface="+mn-lt"/>
              </a:rPr>
              <a:t>When a virtual function is called, the compiled code determines the type of the implicit parameter at run time. The appropriate function for that object is then called. For example:</a:t>
            </a:r>
          </a:p>
          <a:p>
            <a:pPr eaLnBrk="1" hangingPunct="1"/>
            <a:endParaRPr lang="en-US" altLang="en-US" sz="2200" b="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	quiz[</a:t>
            </a:r>
            <a:r>
              <a:rPr lang="en-US" altLang="en-US" sz="2200" dirty="0" err="1">
                <a:latin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</a:rPr>
              <a:t>]-&gt;display();</a:t>
            </a:r>
          </a:p>
          <a:p>
            <a:pPr eaLnBrk="1" hangingPunct="1"/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200" b="0" dirty="0">
                <a:latin typeface="+mn-lt"/>
              </a:rPr>
              <a:t>always calls the function belonging to the actual type of the object to which </a:t>
            </a:r>
            <a:r>
              <a:rPr lang="en-US" altLang="en-US" sz="2200" dirty="0">
                <a:latin typeface="Courier New" panose="02070309020205020404" pitchFamily="49" charset="0"/>
              </a:rPr>
              <a:t>quiz[</a:t>
            </a:r>
            <a:r>
              <a:rPr lang="en-US" altLang="en-US" sz="2200" dirty="0" err="1">
                <a:latin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</a:rPr>
              <a:t>] </a:t>
            </a:r>
            <a:r>
              <a:rPr lang="en-US" altLang="en-US" sz="2200" b="0" dirty="0">
                <a:latin typeface="+mn-lt"/>
              </a:rPr>
              <a:t>points — either</a:t>
            </a:r>
            <a:r>
              <a:rPr lang="en-US" altLang="en-US" sz="2200" b="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sz="2200" dirty="0">
                <a:latin typeface="Courier New" panose="02070309020205020404" pitchFamily="49" charset="0"/>
              </a:rPr>
              <a:t>Question::display or </a:t>
            </a:r>
            <a:r>
              <a:rPr lang="en-US" altLang="en-US" sz="22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2200" dirty="0">
                <a:latin typeface="Courier New" panose="02070309020205020404" pitchFamily="49" charset="0"/>
              </a:rPr>
              <a:t>::display.</a:t>
            </a:r>
          </a:p>
          <a:p>
            <a:pPr eaLnBrk="1" hangingPunct="1"/>
            <a:endParaRPr lang="en-US" altLang="en-US" sz="22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17510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b="0" dirty="0">
                <a:latin typeface="Arial" panose="020B0604020202020204" pitchFamily="34" charset="0"/>
              </a:rPr>
              <a:t>You do </a:t>
            </a:r>
            <a:r>
              <a:rPr lang="en-US" altLang="en-US" dirty="0">
                <a:latin typeface="Arial" panose="020B0604020202020204" pitchFamily="34" charset="0"/>
              </a:rPr>
              <a:t>NOT</a:t>
            </a:r>
            <a:r>
              <a:rPr lang="en-US" altLang="en-US" b="0" dirty="0">
                <a:latin typeface="Arial" panose="020B0604020202020204" pitchFamily="34" charset="0"/>
              </a:rPr>
              <a:t> Write </a:t>
            </a:r>
            <a:r>
              <a:rPr lang="en-US" altLang="en-US" dirty="0">
                <a:latin typeface="Courier New" panose="02070309020205020404" pitchFamily="49" charset="0"/>
              </a:rPr>
              <a:t>virtual</a:t>
            </a:r>
            <a:r>
              <a:rPr lang="en-US" altLang="en-US" b="0" dirty="0">
                <a:latin typeface="Arial" panose="020B0604020202020204" pitchFamily="34" charset="0"/>
              </a:rPr>
              <a:t> in the Function Definition</a:t>
            </a:r>
            <a:endParaRPr lang="en-US" altLang="en-US" dirty="0"/>
          </a:p>
        </p:txBody>
      </p:sp>
      <p:sp>
        <p:nvSpPr>
          <p:cNvPr id="175110" name="Rectangle 5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00" b="0" dirty="0">
                <a:latin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       </a:t>
            </a:r>
          </a:p>
        </p:txBody>
      </p:sp>
      <p:sp>
        <p:nvSpPr>
          <p:cNvPr id="175111" name="Text Box 6"/>
          <p:cNvSpPr txBox="1">
            <a:spLocks noChangeArrowheads="1"/>
          </p:cNvSpPr>
          <p:nvPr/>
        </p:nvSpPr>
        <p:spPr bwMode="auto">
          <a:xfrm>
            <a:off x="6773863" y="3292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32771" name="Picture 2" descr="Same Photos drawn on an &quot;organizational chart&quot;, Vehicle class at the to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61" y="1308100"/>
            <a:ext cx="6058251" cy="413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 descr="The same Vehicle &quot;organizational chart&quot;."/>
          <p:cNvSpPr>
            <a:spLocks noGrp="1" noChangeArrowheads="1"/>
          </p:cNvSpPr>
          <p:nvPr>
            <p:ph type="body" idx="1"/>
          </p:nvPr>
        </p:nvSpPr>
        <p:spPr>
          <a:xfrm>
            <a:off x="457200" y="669925"/>
            <a:ext cx="39624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Everything about being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a </a:t>
            </a:r>
            <a:r>
              <a:rPr lang="en-US" altLang="en-US" sz="2400" b="1" dirty="0">
                <a:latin typeface="Courier New" panose="02070309020205020404" pitchFamily="49" charset="0"/>
              </a:rPr>
              <a:t>Vehicle</a:t>
            </a:r>
            <a:r>
              <a:rPr lang="en-US" altLang="en-US" sz="2400" dirty="0"/>
              <a:t> is inherited by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Car</a:t>
            </a:r>
            <a:r>
              <a:rPr lang="en-US" altLang="en-US" sz="2400" dirty="0"/>
              <a:t>s and </a:t>
            </a:r>
            <a:r>
              <a:rPr lang="en-US" altLang="en-US" sz="2400" b="1" dirty="0">
                <a:latin typeface="Courier New" panose="02070309020205020404" pitchFamily="49" charset="0"/>
              </a:rPr>
              <a:t>Truck</a:t>
            </a:r>
            <a:r>
              <a:rPr lang="en-US" altLang="en-US" sz="2400" dirty="0"/>
              <a:t>s and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SUV</a:t>
            </a:r>
            <a:r>
              <a:rPr lang="en-US" altLang="en-US" sz="2400" dirty="0"/>
              <a:t>s.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Those things specific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to </a:t>
            </a:r>
            <a:r>
              <a:rPr lang="en-US" altLang="en-US" sz="2000" b="1" dirty="0">
                <a:latin typeface="Courier New" panose="02070309020205020404" pitchFamily="49" charset="0"/>
              </a:rPr>
              <a:t>Car</a:t>
            </a:r>
            <a:r>
              <a:rPr lang="en-US" altLang="en-US" sz="2000" dirty="0"/>
              <a:t>s are </a:t>
            </a:r>
            <a:r>
              <a:rPr lang="en-US" altLang="en-US" sz="2000" i="1" dirty="0"/>
              <a:t>only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inherited by </a:t>
            </a:r>
            <a:r>
              <a:rPr lang="en-US" altLang="en-US" sz="2000" b="1" dirty="0">
                <a:latin typeface="Courier New" panose="02070309020205020404" pitchFamily="49" charset="0"/>
              </a:rPr>
              <a:t>Sedan</a:t>
            </a:r>
            <a:r>
              <a:rPr lang="en-US" altLang="en-US" sz="2000" dirty="0"/>
              <a:t>s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SUV</a:t>
            </a:r>
            <a:r>
              <a:rPr lang="en-US" altLang="en-US" sz="2000" dirty="0"/>
              <a:t>s.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32773" name="Text Box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Everything a Vehicle Has is Inherited by Cars and Trucks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Polymorphism</a:t>
            </a:r>
          </a:p>
        </p:txBody>
      </p:sp>
      <p:sp>
        <p:nvSpPr>
          <p:cNvPr id="1169413" name="Rectangle 5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The quiz vector collects a mixture of all kinds of </a:t>
            </a:r>
            <a:r>
              <a:rPr lang="en-US" altLang="en-US" sz="2400" dirty="0">
                <a:latin typeface="Courier New" panose="02070309020205020404" pitchFamily="49" charset="0"/>
              </a:rPr>
              <a:t>Question</a:t>
            </a:r>
            <a:r>
              <a:rPr lang="en-US" altLang="en-US" sz="2400" b="0" dirty="0">
                <a:latin typeface="Arial" panose="020B0604020202020204" pitchFamily="34" charset="0"/>
              </a:rPr>
              <a:t>s.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Such a collection is called </a:t>
            </a:r>
            <a:r>
              <a:rPr lang="en-US" altLang="en-US" sz="2400" b="0" i="1" dirty="0">
                <a:latin typeface="Arial" panose="020B0604020202020204" pitchFamily="34" charset="0"/>
              </a:rPr>
              <a:t>polymorphic</a:t>
            </a: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(literally, “of multiple shapes”).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Objects in a polymorphic collection have some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commonality but are not necessarily of the same type.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      Inheritance is used to express this commonality.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dirty="0">
                <a:latin typeface="Courier New" panose="02070309020205020404" pitchFamily="49" charset="0"/>
              </a:rPr>
              <a:t>   virtual</a:t>
            </a:r>
            <a:r>
              <a:rPr lang="en-US" altLang="en-US" sz="2400" b="0" dirty="0">
                <a:latin typeface="Arial" panose="020B0604020202020204" pitchFamily="34" charset="0"/>
              </a:rPr>
              <a:t> functions enable variations in behavior.</a:t>
            </a:r>
            <a:r>
              <a:rPr lang="en-US" altLang="en-US" sz="2800" b="0" dirty="0">
                <a:latin typeface="Arial" panose="020B0604020202020204" pitchFamily="34" charset="0"/>
              </a:rPr>
              <a:t> 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6773863" y="3292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Polymorphism (2)</a:t>
            </a:r>
          </a:p>
        </p:txBody>
      </p:sp>
      <p:sp>
        <p:nvSpPr>
          <p:cNvPr id="1172484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>
                <a:latin typeface="Arial" panose="020B0604020202020204" pitchFamily="34" charset="0"/>
              </a:rPr>
              <a:t>       Each object knows</a:t>
            </a:r>
            <a:br>
              <a:rPr lang="en-US" altLang="en-US" sz="2400" b="0">
                <a:latin typeface="Arial" panose="020B0604020202020204" pitchFamily="34" charset="0"/>
              </a:rPr>
            </a:br>
            <a:r>
              <a:rPr lang="en-US" altLang="en-US" sz="2400" b="0" i="1">
                <a:latin typeface="Arial" panose="020B0604020202020204" pitchFamily="34" charset="0"/>
              </a:rPr>
              <a:t>on its</a:t>
            </a:r>
            <a:r>
              <a:rPr lang="en-US" altLang="en-US" sz="2400" b="0"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latin typeface="Arial" panose="020B0604020202020204" pitchFamily="34" charset="0"/>
              </a:rPr>
              <a:t>own</a:t>
            </a:r>
            <a:br>
              <a:rPr lang="en-US" altLang="en-US" sz="2400" b="0">
                <a:latin typeface="Arial" panose="020B0604020202020204" pitchFamily="34" charset="0"/>
              </a:rPr>
            </a:br>
            <a:r>
              <a:rPr lang="en-US" altLang="en-US" sz="2400" b="0">
                <a:latin typeface="Arial" panose="020B0604020202020204" pitchFamily="34" charset="0"/>
              </a:rPr>
              <a:t>how to carry out </a:t>
            </a:r>
            <a:r>
              <a:rPr lang="en-US" altLang="en-US" sz="2400" b="0" i="1">
                <a:latin typeface="Arial" panose="020B0604020202020204" pitchFamily="34" charset="0"/>
              </a:rPr>
              <a:t>its</a:t>
            </a:r>
            <a:r>
              <a:rPr lang="en-US" altLang="en-US" sz="2400" b="0">
                <a:latin typeface="Arial" panose="020B0604020202020204" pitchFamily="34" charset="0"/>
              </a:rPr>
              <a:t> specific version</a:t>
            </a:r>
            <a:br>
              <a:rPr lang="en-US" altLang="en-US" sz="2400" b="0">
                <a:latin typeface="Arial" panose="020B0604020202020204" pitchFamily="34" charset="0"/>
              </a:rPr>
            </a:br>
            <a:r>
              <a:rPr lang="en-US" altLang="en-US" sz="2400" b="0">
                <a:latin typeface="Arial" panose="020B0604020202020204" pitchFamily="34" charset="0"/>
              </a:rPr>
              <a:t>of these general tasks:</a:t>
            </a:r>
          </a:p>
          <a:p>
            <a:pPr algn="ctr" eaLnBrk="1" hangingPunct="1"/>
            <a:endParaRPr lang="en-US" altLang="en-US" sz="2400" b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>
                <a:latin typeface="Arial" panose="020B0604020202020204" pitchFamily="34" charset="0"/>
              </a:rPr>
              <a:t>       “Display the question”</a:t>
            </a:r>
          </a:p>
          <a:p>
            <a:pPr algn="ctr" eaLnBrk="1" hangingPunct="1"/>
            <a:r>
              <a:rPr lang="en-US" altLang="en-US" sz="2400" b="0">
                <a:latin typeface="Arial" panose="020B0604020202020204" pitchFamily="34" charset="0"/>
              </a:rPr>
              <a:t>      (my way)</a:t>
            </a:r>
          </a:p>
          <a:p>
            <a:pPr algn="ctr" eaLnBrk="1" hangingPunct="1"/>
            <a:r>
              <a:rPr lang="en-US" altLang="en-US" sz="2400" b="0">
                <a:latin typeface="Arial" panose="020B0604020202020204" pitchFamily="34" charset="0"/>
              </a:rPr>
              <a:t>      and</a:t>
            </a:r>
          </a:p>
          <a:p>
            <a:pPr algn="ctr" eaLnBrk="1" hangingPunct="1"/>
            <a:r>
              <a:rPr lang="en-US" altLang="en-US" sz="2400" b="0">
                <a:latin typeface="Arial" panose="020B0604020202020204" pitchFamily="34" charset="0"/>
              </a:rPr>
              <a:t>      “Check a response”</a:t>
            </a:r>
          </a:p>
          <a:p>
            <a:pPr algn="ctr" eaLnBrk="1" hangingPunct="1"/>
            <a:r>
              <a:rPr lang="en-US" altLang="en-US" sz="2400" b="0">
                <a:latin typeface="Arial" panose="020B0604020202020204" pitchFamily="34" charset="0"/>
              </a:rPr>
              <a:t>      (my way).</a:t>
            </a:r>
          </a:p>
        </p:txBody>
      </p:sp>
      <p:sp>
        <p:nvSpPr>
          <p:cNvPr id="180230" name="Text Box 5"/>
          <p:cNvSpPr txBox="1">
            <a:spLocks noChangeArrowheads="1"/>
          </p:cNvSpPr>
          <p:nvPr/>
        </p:nvSpPr>
        <p:spPr bwMode="auto">
          <a:xfrm>
            <a:off x="6773863" y="3292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Polymorphism (3)</a:t>
            </a:r>
          </a:p>
        </p:txBody>
      </p:sp>
      <p:sp>
        <p:nvSpPr>
          <p:cNvPr id="182277" name="Rectangle 4"/>
          <p:cNvSpPr>
            <a:spLocks noChangeArrowheads="1"/>
          </p:cNvSpPr>
          <p:nvPr/>
        </p:nvSpPr>
        <p:spPr bwMode="auto">
          <a:xfrm>
            <a:off x="0" y="747713"/>
            <a:ext cx="914400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Suppose we want to have a new</a:t>
            </a: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 kind of question for calculations,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where we are willing to accept an approximate answer.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    All we need to do is to define a new 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NumericQuestion</a:t>
            </a:r>
            <a:r>
              <a:rPr lang="en-US" altLang="en-US" sz="2400" b="0" dirty="0">
                <a:latin typeface="Arial" panose="020B0604020202020204" pitchFamily="34" charset="0"/>
              </a:rPr>
              <a:t>,</a:t>
            </a: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with its own </a:t>
            </a:r>
            <a:r>
              <a:rPr lang="en-US" altLang="en-US" sz="2400" dirty="0" err="1">
                <a:latin typeface="Courier New" panose="02070309020205020404" pitchFamily="49" charset="0"/>
              </a:rPr>
              <a:t>check_answer</a:t>
            </a:r>
            <a:r>
              <a:rPr lang="en-US" altLang="en-US" sz="2400" b="0" dirty="0">
                <a:latin typeface="Arial" panose="020B0604020202020204" pitchFamily="34" charset="0"/>
              </a:rPr>
              <a:t> function.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Then we can populate any quiz vector with a</a:t>
            </a: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mixture of plain questions, choice questions,</a:t>
            </a:r>
          </a:p>
          <a:p>
            <a:pPr algn="ctr" eaLnBrk="1" hangingPunct="1"/>
            <a:r>
              <a:rPr lang="en-US" altLang="en-US" sz="2800" b="0" i="1" dirty="0">
                <a:latin typeface="Arial" panose="020B0604020202020204" pitchFamily="34" charset="0"/>
              </a:rPr>
              <a:t>  and</a:t>
            </a:r>
            <a:r>
              <a:rPr lang="en-US" altLang="en-US" sz="2400" b="0" dirty="0">
                <a:latin typeface="Arial" panose="020B0604020202020204" pitchFamily="34" charset="0"/>
              </a:rPr>
              <a:t> these new numeric questions.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They will fit in just fine because:</a:t>
            </a:r>
          </a:p>
          <a:p>
            <a:pPr algn="ctr" eaLnBrk="1" hangingPunct="1"/>
            <a:r>
              <a:rPr lang="en-US" altLang="en-US" sz="2400" b="0" dirty="0">
                <a:latin typeface="Arial" panose="020B0604020202020204" pitchFamily="34" charset="0"/>
              </a:rPr>
              <a:t>  they IS-A Questions.</a:t>
            </a: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6773863" y="3292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Complete Program: Polymorphism &amp; Virtual Functions (1)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695325"/>
            <a:ext cx="91440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// </a:t>
            </a:r>
            <a:r>
              <a:rPr lang="en-US" altLang="en-US" sz="1400" dirty="0" err="1">
                <a:latin typeface="Courier New" panose="02070309020205020404" pitchFamily="49" charset="0"/>
              </a:rPr>
              <a:t>question.h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</a:t>
            </a:r>
            <a:r>
              <a:rPr lang="en-US" altLang="en-US" sz="1400" dirty="0" err="1">
                <a:latin typeface="Courier New" panose="02070309020205020404" pitchFamily="49" charset="0"/>
              </a:rPr>
              <a:t>ifndef</a:t>
            </a:r>
            <a:r>
              <a:rPr lang="en-US" altLang="en-US" sz="1400" dirty="0">
                <a:latin typeface="Courier New" panose="02070309020205020404" pitchFamily="49" charset="0"/>
              </a:rPr>
              <a:t> QUESTION_H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#define QUESTION_H</a:t>
            </a:r>
          </a:p>
          <a:p>
            <a:pPr eaLnBrk="1" hangingPunct="1"/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#include &lt;string&gt;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400" dirty="0" err="1">
                <a:latin typeface="Courier New" panose="02070309020205020404" pitchFamily="49" charset="0"/>
              </a:rPr>
              <a:t>std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class Question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   Constructs a question with empty question and answer.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Question();</a:t>
            </a:r>
          </a:p>
          <a:p>
            <a:pPr eaLnBrk="1" hangingPunct="1"/>
            <a:endParaRPr lang="en-US" altLang="en-US" sz="11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   @</a:t>
            </a:r>
            <a:r>
              <a:rPr lang="en-US" altLang="en-US" sz="1600" dirty="0" err="1">
                <a:latin typeface="Courier New" panose="02070309020205020404" pitchFamily="49" charset="0"/>
              </a:rPr>
              <a:t>param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question_text</a:t>
            </a:r>
            <a:r>
              <a:rPr lang="en-US" altLang="en-US" sz="1600" dirty="0">
                <a:latin typeface="Courier New" panose="02070309020205020404" pitchFamily="49" charset="0"/>
              </a:rPr>
              <a:t> the text of this question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set_text</a:t>
            </a:r>
            <a:r>
              <a:rPr lang="en-US" altLang="en-US" sz="1600" dirty="0">
                <a:latin typeface="Courier New" panose="02070309020205020404" pitchFamily="49" charset="0"/>
              </a:rPr>
              <a:t>(string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question_text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1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   @</a:t>
            </a:r>
            <a:r>
              <a:rPr lang="en-US" altLang="en-US" sz="1600" dirty="0" err="1">
                <a:latin typeface="Courier New" panose="02070309020205020404" pitchFamily="49" charset="0"/>
              </a:rPr>
              <a:t>param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sz="1600" dirty="0">
                <a:latin typeface="Courier New" panose="02070309020205020404" pitchFamily="49" charset="0"/>
              </a:rPr>
              <a:t> the answer for this question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600" dirty="0">
                <a:latin typeface="Courier New" panose="02070309020205020404" pitchFamily="49" charset="0"/>
              </a:rPr>
              <a:t>  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set_answer</a:t>
            </a:r>
            <a:r>
              <a:rPr lang="en-US" altLang="en-US" sz="1600" dirty="0">
                <a:latin typeface="Courier New" panose="02070309020205020404" pitchFamily="49" charset="0"/>
              </a:rPr>
              <a:t>(string </a:t>
            </a:r>
            <a:r>
              <a:rPr lang="en-US" altLang="en-US" sz="1600" dirty="0" err="1">
                <a:latin typeface="Courier New" panose="02070309020205020404" pitchFamily="49" charset="0"/>
              </a:rPr>
              <a:t>correct_response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Complete Program: Polymorphism &amp; Virtual Functions (2)</a:t>
            </a:r>
          </a:p>
        </p:txBody>
      </p:sp>
      <p:sp>
        <p:nvSpPr>
          <p:cNvPr id="186372" name="Rectangle 3"/>
          <p:cNvSpPr>
            <a:spLocks noChangeArrowheads="1"/>
          </p:cNvSpPr>
          <p:nvPr/>
        </p:nvSpPr>
        <p:spPr bwMode="auto">
          <a:xfrm>
            <a:off x="0" y="822325"/>
            <a:ext cx="914400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   @param response the response to check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   @return true if the response was correct,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   false otherwise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virtual bool check_answer(string response) const;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   Displays this question.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virtual void display() const;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string text;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   string answer;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Complete Program: Polymorphism &amp; Virtual Functions (3)</a:t>
            </a:r>
          </a:p>
        </p:txBody>
      </p:sp>
      <p:sp>
        <p:nvSpPr>
          <p:cNvPr id="187396" name="Rectangle 3"/>
          <p:cNvSpPr>
            <a:spLocks noChangeArrowheads="1"/>
          </p:cNvSpPr>
          <p:nvPr/>
        </p:nvSpPr>
        <p:spPr bwMode="auto">
          <a:xfrm>
            <a:off x="0" y="822325"/>
            <a:ext cx="9144000" cy="62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// </a:t>
            </a:r>
            <a:r>
              <a:rPr lang="en-US" altLang="en-US" sz="1400" dirty="0" err="1">
                <a:latin typeface="Courier New" panose="02070309020205020404" pitchFamily="49" charset="0"/>
              </a:rPr>
              <a:t>choicequestion.h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</a:t>
            </a:r>
            <a:r>
              <a:rPr lang="en-US" altLang="en-US" sz="1400" dirty="0" err="1">
                <a:latin typeface="Courier New" panose="02070309020205020404" pitchFamily="49" charset="0"/>
              </a:rPr>
              <a:t>ifndef</a:t>
            </a:r>
            <a:r>
              <a:rPr lang="en-US" altLang="en-US" sz="1400" dirty="0">
                <a:latin typeface="Courier New" panose="02070309020205020404" pitchFamily="49" charset="0"/>
              </a:rPr>
              <a:t> CHOICEQUESTION_H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#define CHOICEQUESTION_H</a:t>
            </a:r>
          </a:p>
          <a:p>
            <a:pPr eaLnBrk="1" hangingPunct="1"/>
            <a:endParaRPr lang="en-US" altLang="en-US" sz="9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#include &lt;vector&gt;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#include "</a:t>
            </a:r>
            <a:r>
              <a:rPr lang="en-US" altLang="en-US" sz="1400" dirty="0" err="1">
                <a:latin typeface="Courier New" panose="02070309020205020404" pitchFamily="49" charset="0"/>
              </a:rPr>
              <a:t>question.h</a:t>
            </a:r>
            <a:r>
              <a:rPr lang="en-US" altLang="en-US" sz="1400" dirty="0">
                <a:latin typeface="Courier New" panose="02070309020205020404" pitchFamily="49" charset="0"/>
              </a:rPr>
              <a:t>"</a:t>
            </a:r>
          </a:p>
          <a:p>
            <a:pPr eaLnBrk="1" hangingPunct="1"/>
            <a:endParaRPr lang="en-US" altLang="en-US" sz="1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400" dirty="0">
                <a:latin typeface="Courier New" panose="02070309020205020404" pitchFamily="49" charset="0"/>
              </a:rPr>
              <a:t> : public Question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public: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Constructs a choice question with no choices.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4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/**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Adds an answer choice to this question.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@</a:t>
            </a:r>
            <a:r>
              <a:rPr lang="en-US" altLang="en-US" sz="1400" dirty="0" err="1">
                <a:latin typeface="Courier New" panose="02070309020205020404" pitchFamily="49" charset="0"/>
              </a:rPr>
              <a:t>param</a:t>
            </a:r>
            <a:r>
              <a:rPr lang="en-US" altLang="en-US" sz="1400" dirty="0">
                <a:latin typeface="Courier New" panose="02070309020205020404" pitchFamily="49" charset="0"/>
              </a:rPr>
              <a:t> choice the choice to add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@</a:t>
            </a:r>
            <a:r>
              <a:rPr lang="en-US" altLang="en-US" sz="1400" dirty="0" err="1">
                <a:latin typeface="Courier New" panose="02070309020205020404" pitchFamily="49" charset="0"/>
              </a:rPr>
              <a:t>param</a:t>
            </a:r>
            <a:r>
              <a:rPr lang="en-US" altLang="en-US" sz="1400" dirty="0">
                <a:latin typeface="Courier New" panose="02070309020205020404" pitchFamily="49" charset="0"/>
              </a:rPr>
              <a:t> correct true if this is the correct choice,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   false otherwise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*/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400" dirty="0">
                <a:latin typeface="Courier New" panose="02070309020205020404" pitchFamily="49" charset="0"/>
              </a:rPr>
              <a:t>(string choice, bool correct); virtual void display() </a:t>
            </a:r>
            <a:r>
              <a:rPr lang="en-US" altLang="en-US" sz="1400" dirty="0" err="1">
                <a:latin typeface="Courier New" panose="02070309020205020404" pitchFamily="49" charset="0"/>
              </a:rPr>
              <a:t>const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private: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   vector&lt;string&gt; choices;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r>
              <a:rPr lang="en-US" altLang="en-US" sz="1400" dirty="0">
                <a:latin typeface="Courier New" panose="02070309020205020404" pitchFamily="49" charset="0"/>
              </a:rPr>
              <a:t>#</a:t>
            </a:r>
            <a:r>
              <a:rPr lang="en-US" altLang="en-US" sz="1400" dirty="0" err="1">
                <a:latin typeface="Courier New" panose="02070309020205020404" pitchFamily="49" charset="0"/>
              </a:rPr>
              <a:t>endif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Complete Program: Polymorphism &amp; Virtual Functions (4)</a:t>
            </a:r>
          </a:p>
        </p:txBody>
      </p:sp>
      <p:sp>
        <p:nvSpPr>
          <p:cNvPr id="189444" name="Rectangle 3"/>
          <p:cNvSpPr>
            <a:spLocks noChangeArrowheads="1"/>
          </p:cNvSpPr>
          <p:nvPr/>
        </p:nvSpPr>
        <p:spPr bwMode="auto">
          <a:xfrm>
            <a:off x="0" y="822325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// sec04/demo.cpp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#include "</a:t>
            </a:r>
            <a:r>
              <a:rPr lang="en-US" altLang="en-US" sz="1800" dirty="0" err="1">
                <a:latin typeface="Courier New" panose="02070309020205020404" pitchFamily="49" charset="0"/>
              </a:rPr>
              <a:t>question.h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#include "</a:t>
            </a:r>
            <a:r>
              <a:rPr lang="en-US" altLang="en-US" sz="1800" dirty="0" err="1">
                <a:latin typeface="Courier New" panose="02070309020205020404" pitchFamily="49" charset="0"/>
              </a:rPr>
              <a:t>choicequestion.h</a:t>
            </a:r>
            <a:r>
              <a:rPr lang="en-US" altLang="en-US" sz="1800" dirty="0">
                <a:latin typeface="Courier New" panose="02070309020205020404" pitchFamily="49" charset="0"/>
              </a:rPr>
              <a:t>"</a:t>
            </a:r>
          </a:p>
          <a:p>
            <a:pPr eaLnBrk="1" hangingPunct="1"/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main()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string response;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boolalpha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// Make a quiz with two questions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QUIZZES = 2;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Question* quiz[QUIZZES];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quiz[0] = new Question;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quiz[0]-&gt;</a:t>
            </a:r>
            <a:r>
              <a:rPr lang="en-US" altLang="en-US" sz="1800" dirty="0" err="1">
                <a:latin typeface="Courier New" panose="02070309020205020404" pitchFamily="49" charset="0"/>
              </a:rPr>
              <a:t>set_text</a:t>
            </a:r>
            <a:r>
              <a:rPr lang="en-US" altLang="en-US" sz="1800" dirty="0">
                <a:latin typeface="Courier New" panose="02070309020205020404" pitchFamily="49" charset="0"/>
              </a:rPr>
              <a:t>("Who was the inventor of C++?");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quiz[0]-&gt;</a:t>
            </a:r>
            <a:r>
              <a:rPr lang="en-US" altLang="en-US" sz="1800" dirty="0" err="1">
                <a:latin typeface="Courier New" panose="02070309020205020404" pitchFamily="49" charset="0"/>
              </a:rPr>
              <a:t>set_answer</a:t>
            </a:r>
            <a:r>
              <a:rPr lang="en-US" altLang="en-US" sz="1800" dirty="0">
                <a:latin typeface="Courier New" panose="02070309020205020404" pitchFamily="49" charset="0"/>
              </a:rPr>
              <a:t>("Bjarne </a:t>
            </a:r>
            <a:r>
              <a:rPr lang="en-US" altLang="en-US" sz="1800" dirty="0" err="1">
                <a:latin typeface="Courier New" panose="02070309020205020404" pitchFamily="49" charset="0"/>
              </a:rPr>
              <a:t>Stroustrup</a:t>
            </a:r>
            <a:r>
              <a:rPr lang="en-US" altLang="en-US" sz="1800" dirty="0"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Complete Program: Polymorphism &amp; Virtual Functions (5)</a:t>
            </a:r>
          </a:p>
        </p:txBody>
      </p:sp>
      <p:sp>
        <p:nvSpPr>
          <p:cNvPr id="190468" name="Rectangle 3"/>
          <p:cNvSpPr>
            <a:spLocks noChangeArrowheads="1"/>
          </p:cNvSpPr>
          <p:nvPr/>
        </p:nvSpPr>
        <p:spPr bwMode="auto">
          <a:xfrm>
            <a:off x="0" y="822325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800" dirty="0">
                <a:latin typeface="Courier New" panose="02070309020205020404" pitchFamily="49" charset="0"/>
              </a:rPr>
              <a:t>*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ChoiceQuestion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-&gt;</a:t>
            </a:r>
            <a:r>
              <a:rPr lang="en-US" altLang="en-US" sz="1800" dirty="0" err="1">
                <a:latin typeface="Courier New" panose="02070309020205020404" pitchFamily="49" charset="0"/>
              </a:rPr>
              <a:t>set_text</a:t>
            </a:r>
            <a:r>
              <a:rPr lang="en-US" altLang="en-US" sz="1800" dirty="0">
                <a:latin typeface="Courier New" panose="02070309020205020404" pitchFamily="49" charset="0"/>
              </a:rPr>
              <a:t>("In which country was the inventor of C++ born?");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-&gt;</a:t>
            </a:r>
            <a:r>
              <a:rPr lang="en-US" altLang="en-US" sz="18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800" dirty="0">
                <a:latin typeface="Courier New" panose="02070309020205020404" pitchFamily="49" charset="0"/>
              </a:rPr>
              <a:t>("Australia", false);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-&gt;</a:t>
            </a:r>
            <a:r>
              <a:rPr lang="en-US" altLang="en-US" sz="18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800" dirty="0">
                <a:latin typeface="Courier New" panose="02070309020205020404" pitchFamily="49" charset="0"/>
              </a:rPr>
              <a:t>("Denmark", true);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-&gt;</a:t>
            </a:r>
            <a:r>
              <a:rPr lang="en-US" altLang="en-US" sz="18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800" dirty="0">
                <a:latin typeface="Courier New" panose="02070309020205020404" pitchFamily="49" charset="0"/>
              </a:rPr>
              <a:t>("Korea", false);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-&gt;</a:t>
            </a:r>
            <a:r>
              <a:rPr lang="en-US" altLang="en-US" sz="1800" dirty="0" err="1">
                <a:latin typeface="Courier New" panose="02070309020205020404" pitchFamily="49" charset="0"/>
              </a:rPr>
              <a:t>add_choice</a:t>
            </a:r>
            <a:r>
              <a:rPr lang="en-US" altLang="en-US" sz="1800" dirty="0">
                <a:latin typeface="Courier New" panose="02070309020205020404" pitchFamily="49" charset="0"/>
              </a:rPr>
              <a:t>("United States", false);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quiz[1] = </a:t>
            </a:r>
            <a:r>
              <a:rPr lang="en-US" altLang="en-US" sz="1800" dirty="0" err="1">
                <a:latin typeface="Courier New" panose="02070309020205020404" pitchFamily="49" charset="0"/>
              </a:rPr>
              <a:t>cq_pointer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// Check answers for all questions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for (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0;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 QUIZZES;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{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   quiz[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]-&gt;display();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"Your answer: ";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getline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, response);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quiz[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]-&gt;</a:t>
            </a:r>
            <a:r>
              <a:rPr lang="en-US" altLang="en-US" sz="1800" dirty="0" err="1">
                <a:latin typeface="Courier New" panose="02070309020205020404" pitchFamily="49" charset="0"/>
              </a:rPr>
              <a:t>check_answer</a:t>
            </a:r>
            <a:r>
              <a:rPr lang="en-US" altLang="en-US" sz="1800" dirty="0">
                <a:latin typeface="Courier New" panose="02070309020205020404" pitchFamily="49" charset="0"/>
              </a:rPr>
              <a:t>(response)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Programming Tip 10.2:  Don’t Use Type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61803"/>
            <a:ext cx="8516112" cy="50867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Some programmers build inheritance hierarchies with each object having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tag to indicate its class. They then query that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(q-&gt;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"Question") 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 // Do something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(q-&gt;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 // Do something else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This is a poor strategy. If a new class is added, then all these queries need to be revised.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contrast, the addition of a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NumericQuestion</a:t>
            </a:r>
            <a:r>
              <a:rPr lang="en-US" sz="2000" dirty="0"/>
              <a:t> to our quiz program required no hierarchy rewrite because it uses virtual functions, not type tags.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Don’t add type tags to a hierarchy of classes  -- use virtual functions instead.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562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Common Error 10.4: Slicing an Object Function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It is legal to copy a derived-class object into a base-class variable. However, any derived-class information is lost in the process.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To avoid slicing, you can use pointers, as explained with the Quiz array. 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Slicing also occurs when a function has a polymorphic parameter (that can belong to a base or a derived class).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794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The </a:t>
            </a:r>
            <a:r>
              <a:rPr lang="en-US" altLang="en-US" sz="2800" i="1" dirty="0"/>
              <a:t>substitution principle</a:t>
            </a:r>
            <a:r>
              <a:rPr lang="en-US" altLang="en-US" sz="2800" dirty="0"/>
              <a:t> states</a:t>
            </a:r>
            <a:br>
              <a:rPr lang="en-US" altLang="en-US" sz="2800" dirty="0"/>
            </a:br>
            <a:r>
              <a:rPr lang="en-US" altLang="en-US" sz="2800" dirty="0"/>
              <a:t>that you can always use a derived-class object</a:t>
            </a:r>
            <a:br>
              <a:rPr lang="en-US" altLang="en-US" sz="2800" dirty="0"/>
            </a:br>
            <a:r>
              <a:rPr lang="en-US" altLang="en-US" sz="2800" dirty="0"/>
              <a:t>when a base-class object is expected.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Suppose we have an algorithm or function that</a:t>
            </a:r>
            <a:br>
              <a:rPr lang="en-US" altLang="en-US" sz="2800" dirty="0"/>
            </a:br>
            <a:r>
              <a:rPr lang="en-US" altLang="en-US" sz="2800" dirty="0"/>
              <a:t>manipulates a </a:t>
            </a:r>
            <a:r>
              <a:rPr lang="en-US" altLang="en-US" sz="2800" b="1" dirty="0">
                <a:latin typeface="Courier New" panose="02070309020205020404" pitchFamily="49" charset="0"/>
              </a:rPr>
              <a:t>Vehicle</a:t>
            </a:r>
            <a:r>
              <a:rPr lang="en-US" altLang="en-US" sz="2800" dirty="0"/>
              <a:t> object.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Since a car IS-A vehicle, we can supply</a:t>
            </a:r>
            <a:br>
              <a:rPr lang="en-US" altLang="en-US" sz="2800" dirty="0"/>
            </a:br>
            <a:r>
              <a:rPr lang="en-US" altLang="en-US" sz="2800" dirty="0"/>
              <a:t>a </a:t>
            </a:r>
            <a:r>
              <a:rPr lang="en-US" altLang="en-US" sz="2800" b="1" dirty="0">
                <a:latin typeface="Courier New" panose="02070309020205020404" pitchFamily="49" charset="0"/>
              </a:rPr>
              <a:t>Car</a:t>
            </a:r>
            <a:r>
              <a:rPr lang="en-US" altLang="en-US" sz="2800" dirty="0"/>
              <a:t> object to such an algorithm or function,</a:t>
            </a:r>
            <a:br>
              <a:rPr lang="en-US" altLang="en-US" sz="2800" dirty="0"/>
            </a:br>
            <a:r>
              <a:rPr lang="en-US" altLang="en-US" sz="2800" dirty="0"/>
              <a:t>and it will work correctly.</a:t>
            </a:r>
          </a:p>
        </p:txBody>
      </p:sp>
      <p:sp>
        <p:nvSpPr>
          <p:cNvPr id="36868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Substitution Principle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References Avoid Slicing an Object Function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802"/>
            <a:ext cx="8229600" cy="56112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An example of a poorly designed function that may slice away required data: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ask(Question q) // Error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q.display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"Your answer: ";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q.check_answer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If you call this function with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object, then the parameter variable q is initialized with a copy of that object. But q is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en-US" sz="2000" dirty="0"/>
              <a:t>object; the derived-class information is sliced away.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Instead, use a reference parameter for the object: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ask(</a:t>
            </a:r>
            <a:r>
              <a:rPr lang="en-US" sz="2000" b="1" u="sng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Question&amp;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Now only the address is passed to the function, no data is sliced away, and the virtual 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en-US" sz="2000" dirty="0"/>
              <a:t>works correctly.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728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Common Error 10.5:  Failing to Override a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958"/>
            <a:ext cx="7895968" cy="50867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functions can have the same name, provided they </a:t>
            </a:r>
            <a:r>
              <a:rPr lang="en-US" u="sng" dirty="0"/>
              <a:t>differ in their parameter types </a:t>
            </a:r>
            <a:r>
              <a:rPr lang="en-US" dirty="0"/>
              <a:t>– this is OVERLOADING, not overriding. For example,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Question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virtual void display()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virtual void display(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out)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This differs from </a:t>
            </a:r>
            <a:r>
              <a:rPr lang="en-US" b="1" u="sng" dirty="0"/>
              <a:t>overriding,</a:t>
            </a:r>
            <a:r>
              <a:rPr lang="en-US" dirty="0"/>
              <a:t> where a derived class function re-implements a base class function with the same name and the same parameter types.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7691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Failing to Override a Virtual Function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It is a common error to accidentally provide an overloaded function when you actually mean to override a function. Consider this scary 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Question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display(); /* Does not override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Question::display()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display member function in the Question class has subtly different parameters: the implicit parameter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Question*, </a:t>
            </a:r>
            <a:r>
              <a:rPr lang="en-US" sz="2000" dirty="0"/>
              <a:t>whereas in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class, the implicit parameter is not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98752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Override a Virtual Function (3) and the C++11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 C++ 11, you can use the reserved word </a:t>
            </a: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en-US" sz="2000" dirty="0"/>
              <a:t>to tag any member function that should override a virtual function: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ChoiceQuestion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Question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display()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/>
              <a:t>If the member function does not override a virtual function, the compiler generates an error. Then the programmer can realize the need to add the missing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reserved word.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The compiler also generates an error if you forget to declare the base class member function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8999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HOW TO 10.1: Developing an Inheritance Hierarchy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When you work with classes, some of which are general and others more specialized, you want to organize them into an inheritance hierarchy.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1: </a:t>
            </a:r>
            <a:r>
              <a:rPr lang="en-US" dirty="0"/>
              <a:t>List the classes that are part of the hierarchy.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2: </a:t>
            </a:r>
            <a:r>
              <a:rPr lang="en-US" dirty="0"/>
              <a:t>Organize the classes into an inheritance hierarchy.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3: </a:t>
            </a:r>
            <a:r>
              <a:rPr lang="en-US" dirty="0"/>
              <a:t>Determine the common responsibilities.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90996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/>
              <a:t>HOW TO 10.1: Developing an Inheritance Hierarchy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4: </a:t>
            </a:r>
            <a:r>
              <a:rPr lang="en-US" dirty="0"/>
              <a:t>Decide which functions are overridden in derived classes.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5: </a:t>
            </a:r>
            <a:r>
              <a:rPr lang="en-US" dirty="0"/>
              <a:t>Define the public interface of each derived class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6: </a:t>
            </a:r>
            <a:r>
              <a:rPr lang="en-US" dirty="0"/>
              <a:t>Identify data members.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7: </a:t>
            </a:r>
            <a:r>
              <a:rPr lang="en-US" dirty="0"/>
              <a:t>Implement constructors and member functions.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Step 8: </a:t>
            </a:r>
            <a:r>
              <a:rPr lang="en-US" dirty="0"/>
              <a:t>Allocate objects on the free store and process them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a first example of this process, see the textbook for a bank account class hierarchy.  The following slides include another example.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959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WORKED EXAMPLE 10.1: Employee Hierarchy, Payroll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apply the 8-step Inheritance Hierarchy Method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Problem Statement: </a:t>
            </a:r>
            <a:r>
              <a:rPr lang="en-US" i="1" dirty="0"/>
              <a:t>Implement payroll processing for 3 different kinds of employees:</a:t>
            </a:r>
          </a:p>
          <a:p>
            <a:pPr marL="400050" lvl="1" indent="0">
              <a:buNone/>
            </a:pPr>
            <a:r>
              <a:rPr lang="en-US" i="1" dirty="0"/>
              <a:t>• Hourly employees get paid an hourly rate, but if they work more than 40 hours per week, the excess is paid at “time and a half”.</a:t>
            </a:r>
          </a:p>
          <a:p>
            <a:pPr marL="400050" lvl="1" indent="0">
              <a:buNone/>
            </a:pPr>
            <a:r>
              <a:rPr lang="en-US" i="1" dirty="0"/>
              <a:t>• Salaried employees get paid their salary, no matter how many hours they work.</a:t>
            </a:r>
          </a:p>
          <a:p>
            <a:pPr marL="400050" lvl="1" indent="0">
              <a:buNone/>
            </a:pPr>
            <a:r>
              <a:rPr lang="en-US" i="1" dirty="0"/>
              <a:t>• Managers are salaried employees who get paid a salary and a bonus.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Compute the pay for a collection of employees:</a:t>
            </a:r>
          </a:p>
          <a:p>
            <a:pPr marL="0" indent="0">
              <a:buNone/>
            </a:pPr>
            <a:r>
              <a:rPr lang="en-US" i="1" dirty="0"/>
              <a:t>	For each employee, ask for the number of hours worked in a given week, then display the wages earned.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72275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WORKED EXAMPLE 10.1: Employee Hierarchy, Payroll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1: </a:t>
            </a:r>
            <a:r>
              <a:rPr lang="en-US" dirty="0"/>
              <a:t>List the classes that are part of the hierarchy.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AND we need a  base class that expresses the commonality among them: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2</a:t>
            </a:r>
            <a:r>
              <a:rPr lang="en-US" dirty="0">
                <a:cs typeface="Courier New" panose="02070309020205020404" pitchFamily="49" charset="0"/>
              </a:rPr>
              <a:t>: Organize the classes into an inheritance hierarchy.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Here is the UML diagram: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Diagram shows rectangle at the top for Employee Class, with 2 children boxes below: HourlyEMployee and SalariedEmployee.&#10;&#10;SalariedEmployee has a derived class box beneath it: Manager.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43500" y="3732276"/>
            <a:ext cx="259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75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WORKED EXAMPLE 10.1: Employee Hierarchy, Payroll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Determine the common responsibilities of the classes.</a:t>
            </a:r>
          </a:p>
          <a:p>
            <a:pPr marL="0" indent="0">
              <a:buNone/>
            </a:pPr>
            <a:r>
              <a:rPr lang="en-US" dirty="0"/>
              <a:t>We write pseudocode for processing the objects: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For each employee</a:t>
            </a:r>
          </a:p>
          <a:p>
            <a:pPr marL="800100" lvl="2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   Print the name of the employee.</a:t>
            </a:r>
          </a:p>
          <a:p>
            <a:pPr marL="800100" lvl="2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   Read the number of hours worked.</a:t>
            </a:r>
          </a:p>
          <a:p>
            <a:pPr marL="800100" lvl="2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   Compute the wages due for those hours.</a:t>
            </a:r>
          </a:p>
          <a:p>
            <a:pPr marL="400050" lvl="1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/>
              <a:t>We conclude that the Employee base class has these responsibilities:</a:t>
            </a:r>
          </a:p>
          <a:p>
            <a:pPr marL="400050" lvl="1" indent="0">
              <a:buNone/>
            </a:pPr>
            <a:r>
              <a:rPr lang="en-US" dirty="0"/>
              <a:t>Get the name.</a:t>
            </a:r>
          </a:p>
          <a:p>
            <a:pPr marL="400050" lvl="1" indent="0">
              <a:buNone/>
            </a:pPr>
            <a:r>
              <a:rPr lang="en-US" dirty="0"/>
              <a:t>Compute the wages due for a given number of hours.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31706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WORKED EXAMPLE 10.1: Employee Hierarchy, Payroll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Decide which functions are overridden in derived classes.</a:t>
            </a:r>
          </a:p>
          <a:p>
            <a:pPr marL="0" indent="0">
              <a:buNone/>
            </a:pPr>
            <a:r>
              <a:rPr lang="en-US" dirty="0"/>
              <a:t>	In our example, there is no variation in employee names, but salary is computed differently in each derived class. We will declare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dirty="0"/>
              <a:t> member function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Employee();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5696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 </a:t>
            </a:r>
            <a:r>
              <a:rPr lang="en-US" altLang="en-US" sz="1200" b="0" dirty="0">
                <a:latin typeface="Arial" panose="020B0604020202020204" pitchFamily="34" charset="0"/>
              </a:rPr>
              <a:t>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750" y="960438"/>
            <a:ext cx="8755063" cy="55006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     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Substitution Principle: streams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0" y="1104900"/>
            <a:ext cx="914400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anose="030604020304060B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</a:rPr>
              <a:t>process_input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istream</a:t>
            </a:r>
            <a:r>
              <a:rPr lang="en-US" altLang="en-US" sz="2400" dirty="0">
                <a:latin typeface="Courier New" panose="02070309020205020404" pitchFamily="49" charset="0"/>
              </a:rPr>
              <a:t>&amp; in);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You can call this function with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an </a:t>
            </a:r>
            <a:r>
              <a:rPr lang="en-US" altLang="en-US" sz="2400" dirty="0" err="1">
                <a:latin typeface="Courier New" panose="02070309020205020404" pitchFamily="49" charset="0"/>
              </a:rPr>
              <a:t>ifstream</a:t>
            </a:r>
            <a:r>
              <a:rPr lang="en-US" altLang="en-US" sz="2400" b="0" dirty="0">
                <a:latin typeface="Arial" panose="020B0604020202020204" pitchFamily="34" charset="0"/>
              </a:rPr>
              <a:t> object or with an </a:t>
            </a:r>
            <a:r>
              <a:rPr lang="en-US" altLang="en-US" sz="2400" dirty="0" err="1">
                <a:latin typeface="Courier New" panose="02070309020205020404" pitchFamily="49" charset="0"/>
              </a:rPr>
              <a:t>istream</a:t>
            </a:r>
            <a:r>
              <a:rPr lang="en-US" altLang="en-US" sz="2400" b="0" dirty="0">
                <a:latin typeface="Arial" panose="020B0604020202020204" pitchFamily="34" charset="0"/>
              </a:rPr>
              <a:t> object.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Why?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Because </a:t>
            </a:r>
            <a:r>
              <a:rPr lang="en-US" altLang="en-US" sz="2400" dirty="0" err="1">
                <a:latin typeface="Courier New" panose="02070309020205020404" pitchFamily="49" charset="0"/>
              </a:rPr>
              <a:t>istream</a:t>
            </a:r>
            <a:r>
              <a:rPr lang="en-US" altLang="en-US" sz="2400" b="0" dirty="0">
                <a:latin typeface="Arial" panose="020B0604020202020204" pitchFamily="34" charset="0"/>
              </a:rPr>
              <a:t> is more </a:t>
            </a:r>
            <a:r>
              <a:rPr lang="en-US" altLang="en-US" sz="2400" b="0" i="1" dirty="0">
                <a:latin typeface="Arial" panose="020B0604020202020204" pitchFamily="34" charset="0"/>
              </a:rPr>
              <a:t>general</a:t>
            </a:r>
            <a:r>
              <a:rPr lang="en-US" altLang="en-US" sz="2400" b="0" dirty="0">
                <a:latin typeface="Arial" panose="020B0604020202020204" pitchFamily="34" charset="0"/>
              </a:rPr>
              <a:t> than </a:t>
            </a:r>
            <a:r>
              <a:rPr lang="en-US" altLang="en-US" sz="2400" dirty="0" err="1">
                <a:latin typeface="Courier New" panose="02070309020205020404" pitchFamily="49" charset="0"/>
              </a:rPr>
              <a:t>ifstream</a:t>
            </a:r>
            <a:r>
              <a:rPr lang="en-US" altLang="en-US" sz="2400" b="0" dirty="0">
                <a:latin typeface="Arial" panose="020B060402020202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void </a:t>
            </a:r>
            <a:r>
              <a:rPr lang="en-US" altLang="en-US" sz="2400" dirty="0" err="1">
                <a:latin typeface="Courier New" panose="02070309020205020404" pitchFamily="49" charset="0"/>
              </a:rPr>
              <a:t>process_input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ifstream</a:t>
            </a:r>
            <a:r>
              <a:rPr lang="en-US" altLang="en-US" sz="2400" dirty="0">
                <a:latin typeface="Courier New" panose="02070309020205020404" pitchFamily="49" charset="0"/>
              </a:rPr>
              <a:t>&amp; in);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This works by inheritance: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WORKED EXAMPLE 10.1: Employee Hierarchy, Payroll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Define the public interface of each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Construct employees from their name and salary: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double wage);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double salary);</a:t>
            </a:r>
          </a:p>
          <a:p>
            <a:pPr marL="40005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Manager(string name, double salary, double bonus);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constructors need to set the name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dirty="0"/>
              <a:t>base object. We will supply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member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dirty="0"/>
              <a:t> for this purpose. In this simple example, no further member functions are required.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8670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WORKED EXAMPLE 10.1: Employee Hierarchy, Payroll 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958"/>
            <a:ext cx="4953000" cy="508679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6. Identify data members.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List the data members for each class. If you find a data member that is common to all classes, be sure to place it in the base class.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All employees have a name. Therefore,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US" sz="2000" dirty="0"/>
              <a:t>class should have a data member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about the salaries? Hourly employees have an hourly wage, whereas salaried employees have an annual salary. While it would be possible to store these values in a data member of the base class, it would not be a good idea.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The same UML diagram, but with data members and functions included in the rectangles. It shows rectangle at the top for Employee Class, with 2 children boxes below: HourlyEMployee and SalariedEmployee.&#10;&#10;SalariedEmployee has a derived class box beneath it: Manager.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10200" y="993648"/>
            <a:ext cx="3463925" cy="32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5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24544" cy="533400"/>
          </a:xfrm>
        </p:spPr>
        <p:txBody>
          <a:bodyPr/>
          <a:lstStyle/>
          <a:p>
            <a:pPr marL="0" indent="0"/>
            <a:r>
              <a:rPr lang="en-US" dirty="0"/>
              <a:t>WORKED EXAMPLE 10.1: Employee Hierarchy, Payroll (7a)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803"/>
            <a:ext cx="8229600" cy="508679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7. Implement constructors and member functions.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name, double salary)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Here we use a member function.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We invoke a </a:t>
            </a:r>
            <a:r>
              <a:rPr lang="en-US" u="sng" dirty="0">
                <a:solidFill>
                  <a:srgbClr val="00B050"/>
                </a:solidFill>
              </a:rPr>
              <a:t>base-class constructor </a:t>
            </a:r>
            <a:r>
              <a:rPr lang="en-US" dirty="0"/>
              <a:t>for the Manager constructor: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Manager::Manager(string name, double salary, double bonus)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u="sng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u="sng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salary)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bonus;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79624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9332259" cy="533400"/>
          </a:xfrm>
        </p:spPr>
        <p:txBody>
          <a:bodyPr/>
          <a:lstStyle/>
          <a:p>
            <a:pPr marL="0" indent="0"/>
            <a:r>
              <a:rPr lang="en-US" dirty="0"/>
              <a:t>WORKED EXAMPLE 10.1: Employee Hierarchy, Payroll (7b)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803"/>
            <a:ext cx="8503920" cy="508679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7. Implement constructors and member functions.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The weekly pay needs to be computed: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pay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hourly_wage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40)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pay = pay +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- 40) * 0.5)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hourly_wage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pay;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hours_worked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WEEKS_PER_YEAR = 52;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WEEKS_PER_YEAR;</a:t>
            </a:r>
          </a:p>
          <a:p>
            <a:pPr marL="800100" lvl="2" indent="-638175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1875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9332259" cy="533400"/>
          </a:xfrm>
        </p:spPr>
        <p:txBody>
          <a:bodyPr/>
          <a:lstStyle/>
          <a:p>
            <a:pPr marL="0" indent="0"/>
            <a:r>
              <a:rPr lang="en-US" dirty="0"/>
              <a:t>WORKED EXAMPLE 10.1: Employee Hierarchy, Payroll (7c)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803"/>
            <a:ext cx="8229600" cy="508679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7. Implement constructors and member functions.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en-US" dirty="0"/>
              <a:t>, we need to call the version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base class: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Manager::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hours)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(hours)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70700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9332259" cy="533400"/>
          </a:xfrm>
        </p:spPr>
        <p:txBody>
          <a:bodyPr/>
          <a:lstStyle/>
          <a:p>
            <a:pPr marL="0" indent="0"/>
            <a:r>
              <a:rPr lang="en-US" dirty="0"/>
              <a:t>WORKED EXAMPLE 10.1: Employee Hierarchy, Payroll 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961803"/>
            <a:ext cx="8713305" cy="5086794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8. Allocate objects on the free store and process them.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In our sample program, we populate a vector of pointers and compute the weekly salaries: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vector&lt;Employee*&gt; staff;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staff.push_back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HourlyEmployee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("Morgan, Harry", 30));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staff.size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"Hours worked by "&lt;&lt; staff[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()&lt;&lt; ": ";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hours;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hours;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"Salary: "&lt;&lt; staff[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weekly_pay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(hours)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/>
              <a:t>The complete code for this program is contained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worked_example_1/salaries.cpp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83086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958"/>
            <a:ext cx="8229600" cy="539464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Explain inheritance, base class, and derived class.</a:t>
            </a:r>
          </a:p>
          <a:p>
            <a:pPr marL="0" indent="0">
              <a:buNone/>
            </a:pPr>
            <a:r>
              <a:rPr lang="en-US" sz="2000" dirty="0"/>
              <a:t>• A derived class inherits data and behavior from a base class.</a:t>
            </a:r>
          </a:p>
          <a:p>
            <a:pPr marL="0" indent="0">
              <a:buNone/>
            </a:pPr>
            <a:r>
              <a:rPr lang="en-US" sz="2000" dirty="0"/>
              <a:t>• You can always use a derived-class object in place of a base-class object.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Implement derived classes in C++.</a:t>
            </a:r>
          </a:p>
          <a:p>
            <a:pPr marL="0" indent="0">
              <a:buNone/>
            </a:pPr>
            <a:r>
              <a:rPr lang="en-US" sz="2000" dirty="0"/>
              <a:t>• A derived class can override a base-class function by providing a new implementation.</a:t>
            </a:r>
          </a:p>
          <a:p>
            <a:pPr marL="0" indent="0">
              <a:buNone/>
            </a:pPr>
            <a:r>
              <a:rPr lang="en-US" sz="2000" dirty="0"/>
              <a:t>• The derived class inherits all data members and all functions that it does not override.</a:t>
            </a:r>
          </a:p>
          <a:p>
            <a:pPr marL="0" indent="0">
              <a:buNone/>
            </a:pPr>
            <a:r>
              <a:rPr lang="en-US" sz="2000" dirty="0"/>
              <a:t>• Unless specified otherwise, the base-class data members are initialized with the default constructor.</a:t>
            </a:r>
          </a:p>
          <a:p>
            <a:pPr marL="0" indent="0">
              <a:buNone/>
            </a:pPr>
            <a:r>
              <a:rPr lang="en-US" sz="2000" dirty="0"/>
              <a:t>• The constructor of a derived class can supply arguments to a base-class constructor.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Manager::Manager(string name, double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bonus)</a:t>
            </a:r>
          </a:p>
          <a:p>
            <a:pPr marL="40005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SalariedEmployee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705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Describe how a derived class can override functions from a base class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• A derived class can inherit a function from the base class, or it can override it by providing another implementation.</a:t>
            </a:r>
          </a:p>
          <a:p>
            <a:pPr marL="0" indent="0">
              <a:buNone/>
            </a:pPr>
            <a:r>
              <a:rPr lang="en-US" sz="2000" dirty="0"/>
              <a:t>•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sz="2000" dirty="0"/>
              <a:t>notation to explicitly call a base-class function.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Describe virtual functions and polymorphism.</a:t>
            </a:r>
          </a:p>
          <a:p>
            <a:pPr marL="0" indent="0">
              <a:buNone/>
            </a:pPr>
            <a:r>
              <a:rPr lang="en-US" sz="2000" dirty="0"/>
              <a:t>• When converting a derived-class object to a base class, the derived-class data is sliced away.</a:t>
            </a:r>
          </a:p>
          <a:p>
            <a:pPr marL="0" indent="0">
              <a:buNone/>
            </a:pPr>
            <a:r>
              <a:rPr lang="en-US" sz="2000" dirty="0"/>
              <a:t>• A derived-class pointer can be converted to a base-class pointer.</a:t>
            </a:r>
          </a:p>
          <a:p>
            <a:pPr marL="0" indent="0">
              <a:buNone/>
            </a:pPr>
            <a:r>
              <a:rPr lang="en-US" sz="2000" dirty="0"/>
              <a:t>• When a virtual function is called, the version belonging to the actual type of the implicit parameter is invoked.</a:t>
            </a:r>
          </a:p>
          <a:p>
            <a:pPr marL="0" indent="0">
              <a:buNone/>
            </a:pPr>
            <a:r>
              <a:rPr lang="en-US" sz="2000" dirty="0"/>
              <a:t>• Polymorphism (literally, “having multiple shapes”) describes objects that share a set of tasks and execute them in different ways.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3433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Informal Roman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Informal Roman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7980</Words>
  <Application>Microsoft Office PowerPoint</Application>
  <PresentationFormat>On-screen Show (4:3)</PresentationFormat>
  <Paragraphs>1429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ＭＳ Ｐゴシック</vt:lpstr>
      <vt:lpstr>ＭＳ Ｐゴシック</vt:lpstr>
      <vt:lpstr>Arial</vt:lpstr>
      <vt:lpstr>Bradley Hand ITC</vt:lpstr>
      <vt:lpstr>Comic Sans MS</vt:lpstr>
      <vt:lpstr>Courier New</vt:lpstr>
      <vt:lpstr>Informal Roman</vt:lpstr>
      <vt:lpstr>Wingdings</vt:lpstr>
      <vt:lpstr>Default Design</vt:lpstr>
      <vt:lpstr>Chapter Ten: Inheritance</vt:lpstr>
      <vt:lpstr>Chapter Goals</vt:lpstr>
      <vt:lpstr>Topic 1</vt:lpstr>
      <vt:lpstr>Inheritance Hierarchies</vt:lpstr>
      <vt:lpstr>Inheritance</vt:lpstr>
      <vt:lpstr>Inheritance: The IS-A Relationship</vt:lpstr>
      <vt:lpstr>Everything a Vehicle Has is Inherited by Cars and Trucks</vt:lpstr>
      <vt:lpstr>The Substitution Principle</vt:lpstr>
      <vt:lpstr>The Substitution Principle: streams</vt:lpstr>
      <vt:lpstr>The C++ Stream Class Hierarchy</vt:lpstr>
      <vt:lpstr>Class Hierarchy Example for a Quiz Question</vt:lpstr>
      <vt:lpstr>Question Hierarchy</vt:lpstr>
      <vt:lpstr>The Base Class: Question</vt:lpstr>
      <vt:lpstr>The Base Class Code: Question</vt:lpstr>
      <vt:lpstr>Question Class &amp; Test Program (1)</vt:lpstr>
      <vt:lpstr>Question Class &amp; Test Program (2)</vt:lpstr>
      <vt:lpstr>Question Class &amp; Test Program (3)</vt:lpstr>
      <vt:lpstr>Question Class &amp; Test Program (4)</vt:lpstr>
      <vt:lpstr>Practice It: Inheritance</vt:lpstr>
      <vt:lpstr>Topic 2</vt:lpstr>
      <vt:lpstr>Implementing Derived Classes</vt:lpstr>
      <vt:lpstr>Derived Classes Inherit All Data and Functions from the Base</vt:lpstr>
      <vt:lpstr>Derived Classes: ChoiceQuestion</vt:lpstr>
      <vt:lpstr>ChoiceQuestion – Analysis of the Problem</vt:lpstr>
      <vt:lpstr>ChoiceQuestion must have:</vt:lpstr>
      <vt:lpstr>Derived Classes: ChoiceQuestion Code</vt:lpstr>
      <vt:lpstr>Derived Class Diagram</vt:lpstr>
      <vt:lpstr>Derived Classes Cannot Directly Read/Write Private Base Data</vt:lpstr>
      <vt:lpstr>Derived Classes and Private Data of the Base Class</vt:lpstr>
      <vt:lpstr>add_choice Member Function</vt:lpstr>
      <vt:lpstr>Practice It: Derived Classes from Critter (1)</vt:lpstr>
      <vt:lpstr>Practice It: Derived Classes from Critter (2)</vt:lpstr>
      <vt:lpstr>Practice It: Derived Classes from Critter (3)</vt:lpstr>
      <vt:lpstr>Common Error 10.1: Private Inheritance</vt:lpstr>
      <vt:lpstr>Common Error: Private Inheritance</vt:lpstr>
      <vt:lpstr>Common Error: Replicating Base Class Members</vt:lpstr>
      <vt:lpstr>Common Error: Replicating Base Class Members (2)</vt:lpstr>
      <vt:lpstr>Inheritance Is For Behaviors, Not Values</vt:lpstr>
      <vt:lpstr>Calling the Base-Class Constructor (1)</vt:lpstr>
      <vt:lpstr>Calling the Base-Class Constructor (2)</vt:lpstr>
      <vt:lpstr>Topic 3</vt:lpstr>
      <vt:lpstr>Overriding Member Functions</vt:lpstr>
      <vt:lpstr>Overriding Member Functions (2)</vt:lpstr>
      <vt:lpstr>Overriding Member Functions (3)</vt:lpstr>
      <vt:lpstr>Overriding Member Functions (4)</vt:lpstr>
      <vt:lpstr>A Program With ChoiceQuestion (1)</vt:lpstr>
      <vt:lpstr>A Program With ChoiceQuestion (2)</vt:lpstr>
      <vt:lpstr>A Program With ChoiceQuestion (3)</vt:lpstr>
      <vt:lpstr>A Program With ChoiceQuestion (4)</vt:lpstr>
      <vt:lpstr>A Program With ChoiceQuestion (5)</vt:lpstr>
      <vt:lpstr>A Program With ChoiceQuestion (6)</vt:lpstr>
      <vt:lpstr>Common Error: Forgetting the Base-Class Name</vt:lpstr>
      <vt:lpstr>Topic 4</vt:lpstr>
      <vt:lpstr>An Array of Questions?</vt:lpstr>
      <vt:lpstr>First Attempt at Code for an Array of Questions</vt:lpstr>
      <vt:lpstr>The Slicing Problem</vt:lpstr>
      <vt:lpstr>The Slicing Problem (2)</vt:lpstr>
      <vt:lpstr>Use Pointers Instead</vt:lpstr>
      <vt:lpstr>Pointers to Base and Derived Classes</vt:lpstr>
      <vt:lpstr>Pointers to Base and Derived Classes (2)</vt:lpstr>
      <vt:lpstr>Code for Pointers to Base and Derived Classes</vt:lpstr>
      <vt:lpstr>Diagram of Pointers to Base to Manage Base and Derived</vt:lpstr>
      <vt:lpstr>The Code to Display All the Questions in the Pointer Array</vt:lpstr>
      <vt:lpstr>Virtual Functions: Motivation</vt:lpstr>
      <vt:lpstr>Virtual Functions: Motivation (2)</vt:lpstr>
      <vt:lpstr>Virtual Functions: Mechanism</vt:lpstr>
      <vt:lpstr>Virtual Functions Must Be Declared in the Base Class</vt:lpstr>
      <vt:lpstr>Virtual Functions: Derived Classes</vt:lpstr>
      <vt:lpstr>You do NOT Write virtual in the Function Definition</vt:lpstr>
      <vt:lpstr>Polymorphism</vt:lpstr>
      <vt:lpstr>Polymorphism (2)</vt:lpstr>
      <vt:lpstr>Polymorphism (3)</vt:lpstr>
      <vt:lpstr>Complete Program: Polymorphism &amp; Virtual Functions (1)</vt:lpstr>
      <vt:lpstr>Complete Program: Polymorphism &amp; Virtual Functions (2)</vt:lpstr>
      <vt:lpstr>Complete Program: Polymorphism &amp; Virtual Functions (3)</vt:lpstr>
      <vt:lpstr>Complete Program: Polymorphism &amp; Virtual Functions (4)</vt:lpstr>
      <vt:lpstr>Complete Program: Polymorphism &amp; Virtual Functions (5)</vt:lpstr>
      <vt:lpstr>Programming Tip 10.2:  Don’t Use Type Tags</vt:lpstr>
      <vt:lpstr>Common Error 10.4: Slicing an Object Function Argument</vt:lpstr>
      <vt:lpstr>References Avoid Slicing an Object Function Argument</vt:lpstr>
      <vt:lpstr>Common Error 10.5:  Failing to Override a Virtual Function</vt:lpstr>
      <vt:lpstr>Failing to Override a Virtual Function (2)</vt:lpstr>
      <vt:lpstr>Override a Virtual Function (3) and the C++11 Fix</vt:lpstr>
      <vt:lpstr>HOW TO 10.1: Developing an Inheritance Hierarchy (1)</vt:lpstr>
      <vt:lpstr>HOW TO 10.1: Developing an Inheritance Hierarchy (2)</vt:lpstr>
      <vt:lpstr>WORKED EXAMPLE 10.1: Employee Hierarchy, Payroll (1)</vt:lpstr>
      <vt:lpstr>WORKED EXAMPLE 10.1: Employee Hierarchy, Payroll (2)</vt:lpstr>
      <vt:lpstr>WORKED EXAMPLE 10.1: Employee Hierarchy, Payroll (3)</vt:lpstr>
      <vt:lpstr>WORKED EXAMPLE 10.1: Employee Hierarchy, Payroll (4)</vt:lpstr>
      <vt:lpstr>WORKED EXAMPLE 10.1: Employee Hierarchy, Payroll (5)</vt:lpstr>
      <vt:lpstr>WORKED EXAMPLE 10.1: Employee Hierarchy, Payroll (6)</vt:lpstr>
      <vt:lpstr>WORKED EXAMPLE 10.1: Employee Hierarchy, Payroll (7a)</vt:lpstr>
      <vt:lpstr>WORKED EXAMPLE 10.1: Employee Hierarchy, Payroll (7b)</vt:lpstr>
      <vt:lpstr>WORKED EXAMPLE 10.1: Employee Hierarchy, Payroll (7c)</vt:lpstr>
      <vt:lpstr>WORKED EXAMPLE 10.1: Employee Hierarchy, Payroll (8)</vt:lpstr>
      <vt:lpstr>Chapter Summary (1)</vt:lpstr>
      <vt:lpstr>Chapter Summary (2)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Graig Donini</cp:lastModifiedBy>
  <cp:revision>2096</cp:revision>
  <dcterms:created xsi:type="dcterms:W3CDTF">2010-12-22T16:03:43Z</dcterms:created>
  <dcterms:modified xsi:type="dcterms:W3CDTF">2017-11-17T05:06:03Z</dcterms:modified>
</cp:coreProperties>
</file>