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5" r:id="rId6"/>
    <p:sldId id="267" r:id="rId7"/>
    <p:sldId id="269" r:id="rId8"/>
    <p:sldId id="268" r:id="rId9"/>
    <p:sldId id="288" r:id="rId10"/>
    <p:sldId id="270" r:id="rId11"/>
    <p:sldId id="271" r:id="rId12"/>
    <p:sldId id="272" r:id="rId13"/>
    <p:sldId id="273" r:id="rId14"/>
    <p:sldId id="275" r:id="rId15"/>
    <p:sldId id="276" r:id="rId16"/>
    <p:sldId id="278" r:id="rId17"/>
    <p:sldId id="277" r:id="rId18"/>
    <p:sldId id="281" r:id="rId19"/>
    <p:sldId id="323" r:id="rId20"/>
    <p:sldId id="290" r:id="rId21"/>
    <p:sldId id="327" r:id="rId22"/>
    <p:sldId id="328" r:id="rId23"/>
    <p:sldId id="291" r:id="rId24"/>
    <p:sldId id="286" r:id="rId25"/>
    <p:sldId id="287" r:id="rId26"/>
    <p:sldId id="262" r:id="rId27"/>
    <p:sldId id="280" r:id="rId28"/>
    <p:sldId id="282" r:id="rId29"/>
    <p:sldId id="283" r:id="rId30"/>
    <p:sldId id="284" r:id="rId31"/>
    <p:sldId id="285" r:id="rId32"/>
    <p:sldId id="279" r:id="rId33"/>
    <p:sldId id="292" r:id="rId34"/>
    <p:sldId id="294" r:id="rId35"/>
    <p:sldId id="295" r:id="rId36"/>
    <p:sldId id="296" r:id="rId37"/>
    <p:sldId id="324" r:id="rId38"/>
    <p:sldId id="325" r:id="rId39"/>
    <p:sldId id="32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CC"/>
    <a:srgbClr val="FF9900"/>
    <a:srgbClr val="F4E1E0"/>
    <a:srgbClr val="0066FF"/>
    <a:srgbClr val="FF3399"/>
    <a:srgbClr val="AF8211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515"/>
  </p:normalViewPr>
  <p:slideViewPr>
    <p:cSldViewPr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1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2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2/13/22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2/13/22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7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2/13/22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2/13/22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E886-6F55-450D-A77B-212FA97E9897}" type="datetimeFigureOut">
              <a:rPr lang="en-US" smtClean="0"/>
              <a:t>2/13/22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7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Triangle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A structure w/o repetition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*****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****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***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int </a:t>
            </a:r>
            <a:r>
              <a:rPr lang="en-US" sz="3800" dirty="0" err="1">
                <a:solidFill>
                  <a:srgbClr val="FF000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= 5;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Print </a:t>
            </a:r>
            <a:r>
              <a:rPr lang="en-US" sz="3800" u="sng" dirty="0" err="1">
                <a:solidFill>
                  <a:srgbClr val="0070C0"/>
                </a:solidFill>
              </a:rPr>
              <a:t>num_asterisks</a:t>
            </a:r>
            <a:r>
              <a:rPr lang="en-US" sz="3800" dirty="0">
                <a:solidFill>
                  <a:srgbClr val="0070C0"/>
                </a:solidFill>
              </a:rPr>
              <a:t> *s;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Print a new line.</a:t>
            </a:r>
          </a:p>
          <a:p>
            <a:pPr marL="0" indent="0">
              <a:buNone/>
            </a:pPr>
            <a:r>
              <a:rPr lang="en-US" sz="3800" dirty="0" err="1">
                <a:solidFill>
                  <a:srgbClr val="FF9900"/>
                </a:solidFill>
              </a:rPr>
              <a:t>num_asterisks</a:t>
            </a:r>
            <a:r>
              <a:rPr lang="en-US" sz="3800" dirty="0">
                <a:solidFill>
                  <a:srgbClr val="FF9900"/>
                </a:solidFill>
              </a:rPr>
              <a:t>--;</a:t>
            </a:r>
          </a:p>
          <a:p>
            <a:pPr marL="0" indent="0">
              <a:buNone/>
            </a:pPr>
            <a:endParaRPr lang="en-US" sz="3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B050"/>
                </a:solidFill>
              </a:rPr>
              <a:t>Print </a:t>
            </a:r>
            <a:r>
              <a:rPr lang="en-US" sz="3800" u="sng" dirty="0" err="1">
                <a:solidFill>
                  <a:srgbClr val="00B050"/>
                </a:solidFill>
              </a:rPr>
              <a:t>num_asterisks</a:t>
            </a:r>
            <a:r>
              <a:rPr lang="en-US" sz="3800" dirty="0">
                <a:solidFill>
                  <a:srgbClr val="00B050"/>
                </a:solidFill>
              </a:rPr>
              <a:t> *s;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B050"/>
                </a:solidFill>
              </a:rPr>
              <a:t>Print a new line;</a:t>
            </a:r>
          </a:p>
          <a:p>
            <a:pPr marL="0" indent="0">
              <a:buNone/>
            </a:pPr>
            <a:r>
              <a:rPr lang="en-US" sz="3800" dirty="0" err="1">
                <a:solidFill>
                  <a:srgbClr val="FF9900"/>
                </a:solidFill>
              </a:rPr>
              <a:t>num_asterisks</a:t>
            </a:r>
            <a:r>
              <a:rPr lang="en-US" sz="3800" dirty="0">
                <a:solidFill>
                  <a:srgbClr val="FF9900"/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/>
              <a:t>….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905000" y="1066800"/>
            <a:ext cx="1676400" cy="533400"/>
          </a:xfrm>
          <a:prstGeom prst="wedgeRoundRectCallout">
            <a:avLst>
              <a:gd name="adj1" fmla="val -122761"/>
              <a:gd name="adj2" fmla="val 10925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Cursor is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05000" y="2288554"/>
            <a:ext cx="5203303" cy="3274046"/>
            <a:chOff x="-1943986" y="2968172"/>
            <a:chExt cx="7277986" cy="35554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446" y="2968172"/>
              <a:ext cx="2832554" cy="283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822245" y="5066268"/>
              <a:ext cx="465592" cy="534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8" name="Curved Connector 7"/>
            <p:cNvCxnSpPr>
              <a:endCxn id="7" idx="1"/>
            </p:cNvCxnSpPr>
            <p:nvPr/>
          </p:nvCxnSpPr>
          <p:spPr>
            <a:xfrm flipV="1">
              <a:off x="-1943986" y="5333654"/>
              <a:ext cx="5766231" cy="118999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617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in repetition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int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= 5;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while (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 &gt; 0 </a:t>
            </a:r>
            <a:r>
              <a:rPr lang="en-US" sz="38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            print </a:t>
            </a:r>
            <a:r>
              <a:rPr lang="en-US" sz="3800" u="sng" dirty="0" err="1">
                <a:solidFill>
                  <a:srgbClr val="0070C0"/>
                </a:solidFill>
              </a:rPr>
              <a:t>num_asterisks</a:t>
            </a:r>
            <a:r>
              <a:rPr lang="en-US" sz="3800" dirty="0">
                <a:solidFill>
                  <a:srgbClr val="0070C0"/>
                </a:solidFill>
              </a:rPr>
              <a:t> *s;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>
                <a:solidFill>
                  <a:srgbClr val="0070C0"/>
                </a:solidFill>
              </a:rPr>
              <a:t>print a new line;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}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25684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print </a:t>
            </a:r>
            <a:r>
              <a:rPr lang="en-US" dirty="0" err="1"/>
              <a:t>num_asterisks</a:t>
            </a:r>
            <a:r>
              <a:rPr lang="en-US" dirty="0"/>
              <a:t> asterisk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int </a:t>
            </a:r>
            <a:r>
              <a:rPr lang="en-US" sz="3800" dirty="0" err="1">
                <a:solidFill>
                  <a:schemeClr val="bg1">
                    <a:lumMod val="75000"/>
                  </a:schemeClr>
                </a:solidFill>
              </a:rPr>
              <a:t>num_asterisks</a:t>
            </a: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 = 5;</a:t>
            </a:r>
          </a:p>
          <a:p>
            <a:pPr marL="0" indent="0">
              <a:buNone/>
            </a:pPr>
            <a:endParaRPr lang="en-US" sz="3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while ( </a:t>
            </a:r>
            <a:r>
              <a:rPr lang="en-US" sz="3800" dirty="0" err="1">
                <a:solidFill>
                  <a:schemeClr val="bg1">
                    <a:lumMod val="75000"/>
                  </a:schemeClr>
                </a:solidFill>
              </a:rPr>
              <a:t>num_asterisks</a:t>
            </a: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 &gt; 0 )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            Print </a:t>
            </a:r>
            <a:r>
              <a:rPr lang="en-US" sz="3800" u="sng" dirty="0" err="1">
                <a:solidFill>
                  <a:srgbClr val="0070C0"/>
                </a:solidFill>
              </a:rPr>
              <a:t>num_asterisks</a:t>
            </a:r>
            <a:r>
              <a:rPr lang="en-US" sz="3800" dirty="0">
                <a:solidFill>
                  <a:srgbClr val="0070C0"/>
                </a:solidFill>
              </a:rPr>
              <a:t> *s;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print a new line.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            </a:t>
            </a:r>
            <a:r>
              <a:rPr lang="en-US" sz="3800" dirty="0" err="1">
                <a:solidFill>
                  <a:schemeClr val="bg1">
                    <a:lumMod val="75000"/>
                  </a:schemeClr>
                </a:solidFill>
              </a:rPr>
              <a:t>num_asterisks</a:t>
            </a: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797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print </a:t>
            </a:r>
            <a:r>
              <a:rPr lang="en-US" dirty="0" err="1"/>
              <a:t>num_asterisks</a:t>
            </a:r>
            <a:r>
              <a:rPr lang="en-US" dirty="0"/>
              <a:t> asterisk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strike="sngStrike" dirty="0">
                <a:solidFill>
                  <a:srgbClr val="FF0000"/>
                </a:solidFill>
              </a:rPr>
              <a:t>Print </a:t>
            </a:r>
            <a:r>
              <a:rPr lang="en-US" sz="3800" u="sng" strike="sngStrike" dirty="0" err="1">
                <a:solidFill>
                  <a:srgbClr val="FF0000"/>
                </a:solidFill>
              </a:rPr>
              <a:t>num_asterisks</a:t>
            </a:r>
            <a:r>
              <a:rPr lang="en-US" sz="3800" strike="sngStrike" dirty="0">
                <a:solidFill>
                  <a:srgbClr val="FF0000"/>
                </a:solidFill>
              </a:rPr>
              <a:t> asterisks;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Related: print </a:t>
            </a:r>
            <a:r>
              <a:rPr lang="en-US" sz="3800" dirty="0">
                <a:solidFill>
                  <a:srgbClr val="FF0000"/>
                </a:solidFill>
              </a:rPr>
              <a:t>5</a:t>
            </a:r>
            <a:r>
              <a:rPr lang="en-US" sz="3800" dirty="0">
                <a:solidFill>
                  <a:srgbClr val="0070C0"/>
                </a:solidFill>
              </a:rPr>
              <a:t> asterisks using a repetition statement.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3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324600" y="1219200"/>
            <a:ext cx="1828800" cy="457200"/>
          </a:xfrm>
          <a:prstGeom prst="wedgeRoundRectCallout">
            <a:avLst>
              <a:gd name="adj1" fmla="val -69823"/>
              <a:gd name="adj2" fmla="val 7664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Say it in Java!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505200" y="2620962"/>
            <a:ext cx="2590800" cy="808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print </a:t>
            </a:r>
            <a:r>
              <a:rPr lang="en-US" dirty="0" err="1"/>
              <a:t>num_asterisks</a:t>
            </a:r>
            <a:r>
              <a:rPr lang="en-US" dirty="0"/>
              <a:t> asterisk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Print </a:t>
            </a:r>
            <a:r>
              <a:rPr lang="en-US" sz="3800" u="sng" dirty="0" err="1">
                <a:solidFill>
                  <a:srgbClr val="FF000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asterisk;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Related: print </a:t>
            </a:r>
            <a:r>
              <a:rPr lang="en-US" sz="3800" u="sng" dirty="0">
                <a:solidFill>
                  <a:srgbClr val="FF0000"/>
                </a:solidFill>
              </a:rPr>
              <a:t>6</a:t>
            </a:r>
            <a:r>
              <a:rPr lang="en-US" sz="3800" dirty="0">
                <a:solidFill>
                  <a:srgbClr val="0070C0"/>
                </a:solidFill>
              </a:rPr>
              <a:t> asterisks using a repetition statement.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3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6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3505200" y="2590800"/>
            <a:ext cx="25146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65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print </a:t>
            </a:r>
            <a:r>
              <a:rPr lang="en-US" dirty="0" err="1"/>
              <a:t>num_asterisks</a:t>
            </a:r>
            <a:r>
              <a:rPr lang="en-US" dirty="0"/>
              <a:t> asterisk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print </a:t>
            </a:r>
            <a:r>
              <a:rPr lang="en-US" sz="3800" u="sng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*;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8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800" dirty="0" err="1">
                <a:solidFill>
                  <a:srgbClr val="7030A0"/>
                </a:solidFill>
                <a:latin typeface="Menlo" panose="020B0609030804020204" pitchFamily="49" charset="0"/>
              </a:rPr>
              <a:t>num_asterisks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8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3810000" y="1905000"/>
            <a:ext cx="1676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22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int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= 5;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while (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 &gt; 0</a:t>
            </a:r>
            <a:r>
              <a:rPr lang="en-US" sz="38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            </a:t>
            </a:r>
            <a:r>
              <a:rPr lang="en-US" sz="3800" strike="sngStrike" dirty="0">
                <a:solidFill>
                  <a:srgbClr val="FF0000"/>
                </a:solidFill>
              </a:rPr>
              <a:t>Print </a:t>
            </a:r>
            <a:r>
              <a:rPr lang="en-US" sz="3800" u="sng" strike="sngStrike" dirty="0" err="1">
                <a:solidFill>
                  <a:srgbClr val="FF0000"/>
                </a:solidFill>
              </a:rPr>
              <a:t>num_asterisks</a:t>
            </a:r>
            <a:r>
              <a:rPr lang="en-US" sz="3800" strike="sngStrike" dirty="0">
                <a:solidFill>
                  <a:srgbClr val="FF0000"/>
                </a:solidFill>
              </a:rPr>
              <a:t> asterisk;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>
                <a:solidFill>
                  <a:srgbClr val="0070C0"/>
                </a:solidFill>
              </a:rPr>
              <a:t>print a new line;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}</a:t>
            </a:r>
            <a:endParaRPr lang="en-US" sz="38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819400" y="1828800"/>
            <a:ext cx="5867400" cy="914400"/>
          </a:xfrm>
          <a:prstGeom prst="wedgeRoundRectCallout">
            <a:avLst>
              <a:gd name="adj1" fmla="val -16163"/>
              <a:gd name="adj2" fmla="val 2186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B42419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250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int </a:t>
            </a:r>
            <a:r>
              <a:rPr lang="en-US" sz="3800" dirty="0" err="1">
                <a:solidFill>
                  <a:srgbClr val="FF000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= 5;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while (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 &gt; 0</a:t>
            </a:r>
            <a:r>
              <a:rPr lang="en-US" sz="38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            </a:t>
            </a:r>
            <a:r>
              <a:rPr lang="en-US" sz="3800" strike="sngStrike" dirty="0">
                <a:solidFill>
                  <a:srgbClr val="FF0000"/>
                </a:solidFill>
              </a:rPr>
              <a:t>Print </a:t>
            </a:r>
            <a:r>
              <a:rPr lang="en-US" sz="3800" u="sng" strike="sngStrike" dirty="0" err="1">
                <a:solidFill>
                  <a:srgbClr val="FF0000"/>
                </a:solidFill>
              </a:rPr>
              <a:t>num_asterisks</a:t>
            </a:r>
            <a:r>
              <a:rPr lang="en-US" sz="3800" strike="sngStrike" dirty="0">
                <a:solidFill>
                  <a:srgbClr val="FF0000"/>
                </a:solidFill>
              </a:rPr>
              <a:t> asterisk;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strike="sngStrike" dirty="0">
                <a:solidFill>
                  <a:srgbClr val="00B0F0"/>
                </a:solidFill>
              </a:rPr>
              <a:t>print a new line.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 err="1">
                <a:solidFill>
                  <a:srgbClr val="AF8211"/>
                </a:solidFill>
              </a:rPr>
              <a:t>num_asterisks</a:t>
            </a:r>
            <a:r>
              <a:rPr lang="en-US" sz="3800" dirty="0">
                <a:solidFill>
                  <a:srgbClr val="AF8211"/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}</a:t>
            </a:r>
            <a:endParaRPr lang="en-US" sz="38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86400" y="4572000"/>
            <a:ext cx="2552700" cy="533400"/>
          </a:xfrm>
          <a:prstGeom prst="wedgeRoundRectCallout">
            <a:avLst>
              <a:gd name="adj1" fmla="val -117097"/>
              <a:gd name="adj2" fmla="val 277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7724DF4-A4ED-3144-ABB0-0A08BC60F863}"/>
              </a:ext>
            </a:extLst>
          </p:cNvPr>
          <p:cNvSpPr/>
          <p:nvPr/>
        </p:nvSpPr>
        <p:spPr>
          <a:xfrm>
            <a:off x="2819400" y="1828800"/>
            <a:ext cx="5867400" cy="914400"/>
          </a:xfrm>
          <a:prstGeom prst="wedgeRoundRectCallout">
            <a:avLst>
              <a:gd name="adj1" fmla="val -16163"/>
              <a:gd name="adj2" fmla="val 2186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B42419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5615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 to any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int </a:t>
            </a:r>
            <a:r>
              <a:rPr lang="en-US" sz="3800" dirty="0" err="1">
                <a:solidFill>
                  <a:srgbClr val="FF000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= </a:t>
            </a:r>
            <a:r>
              <a:rPr lang="en-US" sz="3800" strike="sngStrike" dirty="0">
                <a:solidFill>
                  <a:srgbClr val="FF0000"/>
                </a:solidFill>
              </a:rPr>
              <a:t>5</a:t>
            </a:r>
            <a:r>
              <a:rPr lang="en-US" sz="3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while (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 &gt; 0</a:t>
            </a:r>
            <a:r>
              <a:rPr lang="en-US" sz="38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            </a:t>
            </a:r>
            <a:r>
              <a:rPr lang="en-US" sz="3800" strike="sngStrike" dirty="0">
                <a:solidFill>
                  <a:srgbClr val="FF0000"/>
                </a:solidFill>
              </a:rPr>
              <a:t>Print </a:t>
            </a:r>
            <a:r>
              <a:rPr lang="en-US" sz="3800" u="sng" strike="sngStrike" dirty="0" err="1">
                <a:solidFill>
                  <a:srgbClr val="FF0000"/>
                </a:solidFill>
              </a:rPr>
              <a:t>num_asterisks</a:t>
            </a:r>
            <a:r>
              <a:rPr lang="en-US" sz="3800" strike="sngStrike" dirty="0">
                <a:solidFill>
                  <a:srgbClr val="FF0000"/>
                </a:solidFill>
              </a:rPr>
              <a:t> *;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strike="sngStrike" dirty="0">
                <a:solidFill>
                  <a:srgbClr val="00B0F0"/>
                </a:solidFill>
              </a:rPr>
              <a:t>print a new line;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 err="1">
                <a:solidFill>
                  <a:srgbClr val="AF8211"/>
                </a:solidFill>
              </a:rPr>
              <a:t>num_asterisks</a:t>
            </a:r>
            <a:r>
              <a:rPr lang="en-US" sz="3800" dirty="0">
                <a:solidFill>
                  <a:srgbClr val="AF8211"/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}</a:t>
            </a:r>
            <a:endParaRPr lang="en-US" sz="38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86400" y="4572000"/>
            <a:ext cx="2552700" cy="533400"/>
          </a:xfrm>
          <a:prstGeom prst="wedgeRoundRectCallout">
            <a:avLst>
              <a:gd name="adj1" fmla="val -117097"/>
              <a:gd name="adj2" fmla="val 277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3505200" y="2438400"/>
            <a:ext cx="838200" cy="533400"/>
          </a:xfrm>
          <a:prstGeom prst="wedgeEllipseCallout">
            <a:avLst>
              <a:gd name="adj1" fmla="val -55575"/>
              <a:gd name="adj2" fmla="val 7984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size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447801" y="1599153"/>
            <a:ext cx="2476499" cy="634302"/>
          </a:xfrm>
          <a:prstGeom prst="wedgeRectCallout">
            <a:avLst>
              <a:gd name="adj1" fmla="val -82940"/>
              <a:gd name="adj2" fmla="val 1516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Enter size from console.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7F2EF73-CFA3-6B45-9923-50000077CC45}"/>
              </a:ext>
            </a:extLst>
          </p:cNvPr>
          <p:cNvSpPr/>
          <p:nvPr/>
        </p:nvSpPr>
        <p:spPr>
          <a:xfrm>
            <a:off x="3924300" y="1141953"/>
            <a:ext cx="5867400" cy="914400"/>
          </a:xfrm>
          <a:prstGeom prst="wedgeRoundRectCallout">
            <a:avLst>
              <a:gd name="adj1" fmla="val -37358"/>
              <a:gd name="adj2" fmla="val 2886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B42419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5482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Warning: </a:t>
                </a:r>
                <a:r>
                  <a:rPr lang="en-US" dirty="0">
                    <a:solidFill>
                      <a:srgbClr val="FF0000"/>
                    </a:solidFill>
                  </a:rPr>
                  <a:t>size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>
                    <a:solidFill>
                      <a:srgbClr val="00B050"/>
                    </a:solidFill>
                  </a:rPr>
                  <a:t>num_asterisks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 is the </a:t>
            </a:r>
            <a:r>
              <a:rPr lang="en-US" dirty="0">
                <a:solidFill>
                  <a:srgbClr val="FF0000"/>
                </a:solidFill>
              </a:rPr>
              <a:t>maximum</a:t>
            </a:r>
            <a:r>
              <a:rPr lang="en-US" dirty="0"/>
              <a:t> number of asterisks in all rows. It will not change from row to row.</a:t>
            </a:r>
          </a:p>
          <a:p>
            <a:r>
              <a:rPr lang="en-US" dirty="0" err="1">
                <a:solidFill>
                  <a:srgbClr val="00B050"/>
                </a:solidFill>
              </a:rPr>
              <a:t>num_asterisks</a:t>
            </a:r>
            <a:r>
              <a:rPr lang="en-US" dirty="0"/>
              <a:t> is the number of asterisks in each row. It will change from row to row.</a:t>
            </a:r>
          </a:p>
          <a:p>
            <a:r>
              <a:rPr lang="en-US" dirty="0"/>
              <a:t>We </a:t>
            </a:r>
            <a:r>
              <a:rPr lang="en-US" dirty="0">
                <a:solidFill>
                  <a:srgbClr val="3333FF"/>
                </a:solidFill>
              </a:rPr>
              <a:t>may</a:t>
            </a:r>
            <a:r>
              <a:rPr lang="en-US" dirty="0"/>
              <a:t> use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 to </a:t>
            </a:r>
            <a:r>
              <a:rPr lang="en-US" dirty="0">
                <a:highlight>
                  <a:srgbClr val="FFFF00"/>
                </a:highlight>
              </a:rPr>
              <a:t>initialize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num_asterisks</a:t>
            </a:r>
            <a:r>
              <a:rPr lang="en-US" dirty="0"/>
              <a:t> or in </a:t>
            </a:r>
            <a:r>
              <a:rPr lang="en-US" dirty="0">
                <a:solidFill>
                  <a:srgbClr val="0066FF"/>
                </a:solidFill>
              </a:rPr>
              <a:t>condition</a:t>
            </a:r>
            <a:r>
              <a:rPr lang="en-US" dirty="0"/>
              <a:t> deciding whether we finish drawing the pattern.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66FF"/>
                </a:solidFill>
              </a:rPr>
              <a:t>*****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</a:rPr>
              <a:t>  ****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</a:rPr>
              <a:t>  ***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</a:rPr>
              <a:t>  **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</a:rPr>
              <a:t>  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Triangle Printing Program:</a:t>
            </a:r>
          </a:p>
          <a:p>
            <a:pPr marL="0" indent="0">
              <a:buNone/>
            </a:pPr>
            <a:r>
              <a:rPr lang="en-US" dirty="0"/>
              <a:t>You can only use 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 &lt;&lt; "*";</a:t>
            </a:r>
          </a:p>
          <a:p>
            <a:r>
              <a:rPr lang="en-US" dirty="0" err="1"/>
              <a:t>cout</a:t>
            </a:r>
            <a:r>
              <a:rPr lang="en-US" dirty="0"/>
              <a:t> &lt;&lt; " ";</a:t>
            </a:r>
          </a:p>
          <a:p>
            <a:pPr marL="0" indent="0">
              <a:buNone/>
            </a:pPr>
            <a:r>
              <a:rPr lang="en-US" dirty="0"/>
              <a:t>Enter the size of the pattern, where size is the maximum number of asterisks in a line. For example, size of 5 looks like</a:t>
            </a:r>
          </a:p>
        </p:txBody>
      </p:sp>
    </p:spTree>
    <p:extLst>
      <p:ext uri="{BB962C8B-B14F-4D97-AF65-F5344CB8AC3E}">
        <p14:creationId xmlns:p14="http://schemas.microsoft.com/office/powerpoint/2010/main" val="259635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Triangle of asterisks: nested-loop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35710" y="1219200"/>
            <a:ext cx="7922490" cy="487680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66FF"/>
                </a:solidFill>
              </a:rPr>
              <a:t>int </a:t>
            </a:r>
            <a:r>
              <a:rPr lang="en-US" sz="2000" b="1" dirty="0" err="1">
                <a:solidFill>
                  <a:srgbClr val="0066FF"/>
                </a:solidFill>
              </a:rPr>
              <a:t>num_asterisks</a:t>
            </a:r>
            <a:r>
              <a:rPr lang="en-US" sz="2000" dirty="0">
                <a:solidFill>
                  <a:srgbClr val="0066FF"/>
                </a:solidFill>
              </a:rPr>
              <a:t> = 5;</a:t>
            </a:r>
          </a:p>
          <a:p>
            <a:r>
              <a:rPr lang="en-US" sz="2000" dirty="0">
                <a:solidFill>
                  <a:srgbClr val="0066FF"/>
                </a:solidFill>
              </a:rPr>
              <a:t>while (</a:t>
            </a:r>
            <a:r>
              <a:rPr lang="en-US" sz="2000" b="1" dirty="0" err="1">
                <a:solidFill>
                  <a:srgbClr val="0066FF"/>
                </a:solidFill>
              </a:rPr>
              <a:t>num_asterisks</a:t>
            </a:r>
            <a:r>
              <a:rPr lang="en-US" sz="2000" dirty="0">
                <a:solidFill>
                  <a:srgbClr val="0066FF"/>
                </a:solidFill>
              </a:rPr>
              <a:t> &gt; 0) {</a:t>
            </a:r>
          </a:p>
          <a:p>
            <a:r>
              <a:rPr lang="en-US" sz="2000" dirty="0">
                <a:solidFill>
                  <a:srgbClr val="0066FF"/>
                </a:solidFill>
              </a:rPr>
              <a:t>           </a:t>
            </a:r>
            <a:r>
              <a:rPr lang="en-US" sz="2000" dirty="0">
                <a:solidFill>
                  <a:srgbClr val="00B050"/>
                </a:solidFill>
              </a:rPr>
              <a:t>//print </a:t>
            </a:r>
            <a:r>
              <a:rPr lang="en-US" sz="2000" dirty="0" err="1">
                <a:solidFill>
                  <a:srgbClr val="00B050"/>
                </a:solidFill>
              </a:rPr>
              <a:t>num_asterisks</a:t>
            </a:r>
            <a:r>
              <a:rPr lang="en-US" sz="2000" dirty="0">
                <a:solidFill>
                  <a:srgbClr val="00B050"/>
                </a:solidFill>
              </a:rPr>
              <a:t> *s</a:t>
            </a:r>
            <a:endParaRPr lang="en-US" sz="2000" dirty="0">
              <a:solidFill>
                <a:srgbClr val="0066FF"/>
              </a:solidFill>
            </a:endParaRPr>
          </a:p>
          <a:p>
            <a:r>
              <a:rPr lang="en-US" sz="2000" dirty="0">
                <a:solidFill>
                  <a:srgbClr val="0066FF"/>
                </a:solidFill>
              </a:rPr>
              <a:t>             </a:t>
            </a:r>
          </a:p>
          <a:p>
            <a:endParaRPr lang="en-US" sz="2000" dirty="0">
              <a:solidFill>
                <a:srgbClr val="0066FF"/>
              </a:solidFill>
            </a:endParaRPr>
          </a:p>
          <a:p>
            <a:endParaRPr lang="en-US" sz="2000" dirty="0">
              <a:solidFill>
                <a:srgbClr val="0066FF"/>
              </a:solidFill>
            </a:endParaRPr>
          </a:p>
          <a:p>
            <a:endParaRPr lang="en-US" sz="2000" dirty="0">
              <a:solidFill>
                <a:srgbClr val="0066FF"/>
              </a:solidFill>
            </a:endParaRPr>
          </a:p>
          <a:p>
            <a:endParaRPr lang="en-US" sz="2000" dirty="0">
              <a:solidFill>
                <a:srgbClr val="0066FF"/>
              </a:solidFill>
            </a:endParaRPr>
          </a:p>
          <a:p>
            <a:r>
              <a:rPr lang="en-US" sz="2000" dirty="0">
                <a:solidFill>
                  <a:srgbClr val="0066FF"/>
                </a:solidFill>
              </a:rPr>
              <a:t>        </a:t>
            </a:r>
          </a:p>
          <a:p>
            <a:r>
              <a:rPr lang="en-US" sz="2000" dirty="0">
                <a:solidFill>
                  <a:srgbClr val="0066FF"/>
                </a:solidFill>
              </a:rPr>
              <a:t>          </a:t>
            </a:r>
            <a:r>
              <a:rPr lang="en-US" sz="2000" dirty="0">
                <a:solidFill>
                  <a:srgbClr val="00B050"/>
                </a:solidFill>
              </a:rPr>
              <a:t>//print a new line</a:t>
            </a:r>
            <a:endParaRPr lang="en-US" sz="2000" dirty="0">
              <a:solidFill>
                <a:srgbClr val="0066FF"/>
              </a:solidFill>
            </a:endParaRPr>
          </a:p>
          <a:p>
            <a:r>
              <a:rPr lang="en-US" sz="2000" dirty="0">
                <a:solidFill>
                  <a:srgbClr val="0066FF"/>
                </a:solidFill>
              </a:rPr>
              <a:t>        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0066FF"/>
              </a:solidFill>
            </a:endParaRPr>
          </a:p>
          <a:p>
            <a:endParaRPr lang="en-US" sz="2000" dirty="0">
              <a:solidFill>
                <a:srgbClr val="0066FF"/>
              </a:solidFill>
            </a:endParaRPr>
          </a:p>
          <a:p>
            <a:r>
              <a:rPr lang="en-US" sz="2000" dirty="0">
                <a:solidFill>
                  <a:srgbClr val="0066FF"/>
                </a:solidFill>
              </a:rPr>
              <a:t>          </a:t>
            </a:r>
            <a:r>
              <a:rPr lang="en-US" sz="2000" b="1" dirty="0" err="1">
                <a:solidFill>
                  <a:srgbClr val="0066FF"/>
                </a:solidFill>
              </a:rPr>
              <a:t>num_asterisks</a:t>
            </a:r>
            <a:r>
              <a:rPr lang="en-US" sz="2000" dirty="0">
                <a:solidFill>
                  <a:srgbClr val="0066FF"/>
                </a:solidFill>
              </a:rPr>
              <a:t>--;</a:t>
            </a:r>
          </a:p>
          <a:p>
            <a:r>
              <a:rPr lang="en-US" sz="2000" dirty="0">
                <a:solidFill>
                  <a:srgbClr val="0066FF"/>
                </a:solidFill>
              </a:rPr>
              <a:t>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316182" y="2628900"/>
            <a:ext cx="6361546" cy="1143000"/>
          </a:xfrm>
          <a:prstGeom prst="wedgeRoundRectCallout">
            <a:avLst>
              <a:gd name="adj1" fmla="val -50396"/>
              <a:gd name="adj2" fmla="val 20750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000" dirty="0" err="1">
                <a:solidFill>
                  <a:srgbClr val="B42419"/>
                </a:solidFill>
                <a:latin typeface="Menlo" panose="020B0609030804020204" pitchFamily="49" charset="0"/>
              </a:rPr>
              <a:t>num_asterisks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8063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6779-B7E1-7647-8026-28152E9E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to print triangle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3751-DE1A-2F45-939E-484477CF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"enter size: 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size;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&gt;&gt; size;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pPr marL="0" indent="0">
              <a:buNone/>
            </a:pP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size;</a:t>
            </a: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400BD9"/>
                </a:solidFill>
                <a:latin typeface="Menlo" panose="020B0609030804020204" pitchFamily="49" charset="0"/>
              </a:rPr>
              <a:t>//print * for </a:t>
            </a:r>
            <a:r>
              <a:rPr lang="en-US" dirty="0" err="1">
                <a:solidFill>
                  <a:srgbClr val="400BD9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400BD9"/>
                </a:solidFill>
                <a:latin typeface="Menlo" panose="020B0609030804020204" pitchFamily="49" charset="0"/>
              </a:rPr>
              <a:t> times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>
                <a:solidFill>
                  <a:srgbClr val="400BD9"/>
                </a:solidFill>
                <a:latin typeface="Menlo" panose="020B0609030804020204" pitchFamily="49" charset="0"/>
              </a:rPr>
              <a:t>//print a new line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--;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6F0D-437A-F041-8D89-0F9FBBB0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600200"/>
            <a:ext cx="774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1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437C-8FF2-A646-881A-0E2F64C2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Code to print triangle pattern (simplified)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AC8B-DF7E-A04A-A096-55966C0D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3400" dirty="0">
                <a:solidFill>
                  <a:srgbClr val="B42419"/>
                </a:solidFill>
                <a:latin typeface="Menlo" panose="020B0609030804020204" pitchFamily="49" charset="0"/>
              </a:rPr>
              <a:t>"enter size: "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34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size;</a:t>
            </a:r>
          </a:p>
          <a:p>
            <a:pPr marL="0" indent="0">
              <a:buNone/>
            </a:pP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cin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&gt;&gt; size;</a:t>
            </a:r>
          </a:p>
          <a:p>
            <a:pPr marL="0" indent="0">
              <a:buNone/>
            </a:pPr>
            <a:endParaRPr lang="en-US" sz="3400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400BD9"/>
                </a:solidFill>
                <a:latin typeface="Menlo" panose="020B0609030804020204" pitchFamily="49" charset="0"/>
              </a:rPr>
              <a:t>//simplified version: use two for-statements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34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= size;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     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-US" sz="34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--)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3400" dirty="0">
                <a:solidFill>
                  <a:srgbClr val="400BD9"/>
                </a:solidFill>
                <a:latin typeface="Menlo" panose="020B0609030804020204" pitchFamily="49" charset="0"/>
              </a:rPr>
              <a:t>//print * for </a:t>
            </a:r>
            <a:r>
              <a:rPr lang="en-US" sz="3400" dirty="0" err="1">
                <a:solidFill>
                  <a:srgbClr val="400BD9"/>
                </a:solidFill>
                <a:latin typeface="Menlo" panose="020B0609030804020204" pitchFamily="49" charset="0"/>
              </a:rPr>
              <a:t>num_asterisks</a:t>
            </a:r>
            <a:r>
              <a:rPr lang="en-US" sz="3400" dirty="0">
                <a:solidFill>
                  <a:srgbClr val="400BD9"/>
                </a:solidFill>
                <a:latin typeface="Menlo" panose="020B0609030804020204" pitchFamily="49" charset="0"/>
              </a:rPr>
              <a:t> times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34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34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34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34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3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57223-0981-E249-829D-4E00A1DE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417638"/>
            <a:ext cx="774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0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Building block: </a:t>
            </a:r>
            <a:r>
              <a:rPr lang="en-US" sz="3800" dirty="0">
                <a:solidFill>
                  <a:srgbClr val="00B0F0"/>
                </a:solidFill>
              </a:rPr>
              <a:t>do something</a:t>
            </a:r>
            <a:r>
              <a:rPr lang="en-US" sz="3800" dirty="0">
                <a:solidFill>
                  <a:srgbClr val="FF0000"/>
                </a:solidFill>
              </a:rPr>
              <a:t> for </a:t>
            </a:r>
            <a:r>
              <a:rPr lang="en-US" sz="3800" dirty="0">
                <a:solidFill>
                  <a:srgbClr val="3333FF"/>
                </a:solidFill>
              </a:rPr>
              <a:t>x</a:t>
            </a:r>
            <a:r>
              <a:rPr lang="en-US" sz="3800" dirty="0">
                <a:solidFill>
                  <a:srgbClr val="FF0000"/>
                </a:solidFill>
              </a:rPr>
              <a:t>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Print out *</a:t>
            </a:r>
            <a:r>
              <a:rPr lang="en-US" dirty="0"/>
              <a:t> for </a:t>
            </a:r>
            <a:r>
              <a:rPr lang="en-US" dirty="0" err="1">
                <a:solidFill>
                  <a:srgbClr val="3333FF"/>
                </a:solidFill>
              </a:rPr>
              <a:t>num_asterisks</a:t>
            </a:r>
            <a:r>
              <a:rPr lang="en-US" dirty="0"/>
              <a:t>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do something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/>
              <a:t>x</a:t>
            </a:r>
            <a:r>
              <a:rPr lang="en-US" dirty="0">
                <a:solidFill>
                  <a:srgbClr val="FF0000"/>
                </a:solidFill>
              </a:rPr>
              <a:t> times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66344" y="2041148"/>
            <a:ext cx="7848600" cy="892552"/>
          </a:xfrm>
          <a:prstGeom prst="wedgeRoundRectCallout">
            <a:avLst>
              <a:gd name="adj1" fmla="val -50396"/>
              <a:gd name="adj2" fmla="val 20750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3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300" dirty="0" err="1">
                <a:solidFill>
                  <a:srgbClr val="3333FF"/>
                </a:solidFill>
                <a:latin typeface="Menlo" panose="020B0609030804020204" pitchFamily="49" charset="0"/>
              </a:rPr>
              <a:t>num_asterisks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7" t="16809" r="29327" b="29318"/>
          <a:stretch/>
        </p:blipFill>
        <p:spPr bwMode="auto">
          <a:xfrm>
            <a:off x="5943600" y="3154600"/>
            <a:ext cx="2743200" cy="230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B2C73C-1A40-694C-8861-DFF0F5121A53}"/>
              </a:ext>
            </a:extLst>
          </p:cNvPr>
          <p:cNvSpPr/>
          <p:nvPr/>
        </p:nvSpPr>
        <p:spPr>
          <a:xfrm>
            <a:off x="457200" y="5021860"/>
            <a:ext cx="6324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6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600" dirty="0">
                <a:latin typeface="Menlo" panose="020B0609030804020204" pitchFamily="49" charset="0"/>
              </a:rPr>
              <a:t>x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600" dirty="0">
                <a:solidFill>
                  <a:srgbClr val="3333FF"/>
                </a:solidFill>
                <a:latin typeface="Menlo" panose="020B0609030804020204" pitchFamily="49" charset="0"/>
              </a:rPr>
              <a:t>do something</a:t>
            </a:r>
            <a:endParaRPr lang="en-US" sz="2600" dirty="0">
              <a:solidFill>
                <a:srgbClr val="3333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91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to work 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What </a:t>
            </a:r>
            <a:r>
              <a:rPr lang="en-US" b="1" u="sng" dirty="0">
                <a:solidFill>
                  <a:srgbClr val="FF0000"/>
                </a:solidFill>
              </a:rPr>
              <a:t>changes</a:t>
            </a:r>
            <a:r>
              <a:rPr lang="en-US" dirty="0">
                <a:solidFill>
                  <a:srgbClr val="FF0000"/>
                </a:solidFill>
              </a:rPr>
              <a:t> happen from one row to the next?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rgbClr val="7030A0"/>
                </a:solidFill>
              </a:rPr>
              <a:t>What </a:t>
            </a:r>
            <a:r>
              <a:rPr lang="en-US" b="1" u="sng" dirty="0">
                <a:solidFill>
                  <a:srgbClr val="7030A0"/>
                </a:solidFill>
              </a:rPr>
              <a:t>variables</a:t>
            </a:r>
            <a:r>
              <a:rPr lang="en-US" dirty="0">
                <a:solidFill>
                  <a:srgbClr val="7030A0"/>
                </a:solidFill>
              </a:rPr>
              <a:t> to describe those changes?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rgbClr val="AF8211"/>
                </a:solidFill>
              </a:rPr>
              <a:t>What are </a:t>
            </a:r>
            <a:r>
              <a:rPr lang="en-US" b="1" u="sng" dirty="0">
                <a:solidFill>
                  <a:srgbClr val="AF8211"/>
                </a:solidFill>
              </a:rPr>
              <a:t>initial values</a:t>
            </a:r>
            <a:r>
              <a:rPr lang="en-US" b="1" dirty="0">
                <a:solidFill>
                  <a:srgbClr val="AF8211"/>
                </a:solidFill>
              </a:rPr>
              <a:t> </a:t>
            </a:r>
            <a:r>
              <a:rPr lang="en-US" dirty="0">
                <a:solidFill>
                  <a:srgbClr val="AF8211"/>
                </a:solidFill>
              </a:rPr>
              <a:t>of those variables?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rgbClr val="00B050"/>
                </a:solidFill>
              </a:rPr>
              <a:t>What do we do in each row, especially, how to </a:t>
            </a:r>
            <a:r>
              <a:rPr lang="en-US" b="1" u="sng" dirty="0">
                <a:solidFill>
                  <a:srgbClr val="00B050"/>
                </a:solidFill>
              </a:rPr>
              <a:t>use</a:t>
            </a:r>
            <a:r>
              <a:rPr lang="en-US" dirty="0">
                <a:solidFill>
                  <a:srgbClr val="00B050"/>
                </a:solidFill>
              </a:rPr>
              <a:t> those variables in each row?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rgbClr val="00B0F0"/>
                </a:solidFill>
              </a:rPr>
              <a:t>How to </a:t>
            </a:r>
            <a:r>
              <a:rPr lang="en-US" b="1" u="sng" dirty="0">
                <a:solidFill>
                  <a:srgbClr val="00B0F0"/>
                </a:solidFill>
              </a:rPr>
              <a:t>update</a:t>
            </a:r>
            <a:r>
              <a:rPr lang="en-US" dirty="0">
                <a:solidFill>
                  <a:srgbClr val="00B0F0"/>
                </a:solidFill>
              </a:rPr>
              <a:t> those variables to prepare for the next row?</a:t>
            </a:r>
          </a:p>
          <a:p>
            <a:pPr marL="514350" indent="-514350">
              <a:buAutoNum type="arabicParenBoth"/>
            </a:pPr>
            <a:r>
              <a:rPr lang="en-US" dirty="0"/>
              <a:t>When shall we </a:t>
            </a:r>
            <a:r>
              <a:rPr lang="en-US" b="1" u="sng" dirty="0"/>
              <a:t>stop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715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>
                <a:solidFill>
                  <a:srgbClr val="FF0000"/>
                </a:solidFill>
              </a:rPr>
              <a:t>What changes happen from one row to the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                   		</a:t>
            </a:r>
            <a:endParaRPr lang="en-US" dirty="0">
              <a:solidFill>
                <a:srgbClr val="AF8211"/>
              </a:solidFill>
            </a:endParaRP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**</a:t>
            </a:r>
            <a:r>
              <a:rPr lang="en-US" dirty="0"/>
              <a:t>                    		</a:t>
            </a:r>
            <a:endParaRPr lang="en-US" dirty="0">
              <a:solidFill>
                <a:srgbClr val="AF8211"/>
              </a:solidFill>
            </a:endParaRP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***</a:t>
            </a:r>
            <a:r>
              <a:rPr lang="en-US" dirty="0"/>
              <a:t>                    		</a:t>
            </a:r>
            <a:endParaRPr lang="en-US" dirty="0">
              <a:solidFill>
                <a:srgbClr val="AF8211"/>
              </a:solidFill>
            </a:endParaRP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****</a:t>
            </a:r>
            <a:r>
              <a:rPr lang="en-US" dirty="0"/>
              <a:t>                    		</a:t>
            </a:r>
            <a:endParaRPr lang="en-US" dirty="0">
              <a:solidFill>
                <a:srgbClr val="AF8211"/>
              </a:solidFill>
            </a:endParaRP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*****</a:t>
            </a:r>
            <a:r>
              <a:rPr lang="en-US" dirty="0"/>
              <a:t>                    		</a:t>
            </a:r>
            <a:endParaRPr lang="en-US" dirty="0">
              <a:solidFill>
                <a:srgbClr val="AF821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 out </a:t>
            </a:r>
            <a:r>
              <a:rPr lang="en-US" b="1" dirty="0">
                <a:solidFill>
                  <a:srgbClr val="FF0000"/>
                </a:solidFill>
              </a:rPr>
              <a:t>some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u="sng" dirty="0">
                <a:solidFill>
                  <a:srgbClr val="00B0F0"/>
                </a:solidFill>
              </a:rPr>
              <a:t>preceding spaces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</a:rPr>
              <a:t>Print out </a:t>
            </a:r>
            <a:r>
              <a:rPr lang="en-US" b="1" dirty="0">
                <a:solidFill>
                  <a:srgbClr val="00B050"/>
                </a:solidFill>
              </a:rPr>
              <a:t>several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u="sng" dirty="0">
                <a:solidFill>
                  <a:srgbClr val="0066FF"/>
                </a:solidFill>
              </a:rPr>
              <a:t>asterisks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Print out </a:t>
            </a:r>
            <a:r>
              <a:rPr lang="en-US" dirty="0">
                <a:solidFill>
                  <a:srgbClr val="00B0F0"/>
                </a:solidFill>
              </a:rPr>
              <a:t>one</a:t>
            </a:r>
            <a:r>
              <a:rPr lang="en-US" dirty="0">
                <a:solidFill>
                  <a:srgbClr val="7030A0"/>
                </a:solidFill>
              </a:rPr>
              <a:t> new line.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491509" y="1757489"/>
            <a:ext cx="2438400" cy="1600200"/>
          </a:xfrm>
          <a:prstGeom prst="wedgeRoundRectCallout">
            <a:avLst>
              <a:gd name="adj1" fmla="val -111113"/>
              <a:gd name="adj2" fmla="val -432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Number of preceding spaces (spaces before the first *) is different from row to row.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6617855" y="3848100"/>
            <a:ext cx="2057400" cy="83820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FF"/>
                </a:solidFill>
              </a:rPr>
              <a:t>Use variables to describe them.</a:t>
            </a: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2773218" y="4051300"/>
            <a:ext cx="3886201" cy="368300"/>
          </a:xfrm>
          <a:prstGeom prst="curvedConnector3">
            <a:avLst>
              <a:gd name="adj1" fmla="val 6402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 flipV="1">
            <a:off x="2773218" y="4686300"/>
            <a:ext cx="4313383" cy="2667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8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>
                <a:solidFill>
                  <a:srgbClr val="7030A0"/>
                </a:solidFill>
              </a:rPr>
              <a:t>What variables to describe those changes?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num_prec_spaces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number of preceding spaces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num_asterisks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number of asterisks </a:t>
            </a:r>
          </a:p>
        </p:txBody>
      </p:sp>
    </p:spTree>
    <p:extLst>
      <p:ext uri="{BB962C8B-B14F-4D97-AF65-F5344CB8AC3E}">
        <p14:creationId xmlns:p14="http://schemas.microsoft.com/office/powerpoint/2010/main" val="345867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What are the initial values of the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num_prec_spaces</a:t>
            </a:r>
            <a:r>
              <a:rPr lang="en-US" dirty="0">
                <a:solidFill>
                  <a:srgbClr val="00B050"/>
                </a:solidFill>
              </a:rPr>
              <a:t> = 4;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num_asterisks</a:t>
            </a:r>
            <a:r>
              <a:rPr lang="en-US" dirty="0">
                <a:solidFill>
                  <a:srgbClr val="00B050"/>
                </a:solidFill>
              </a:rPr>
              <a:t> = 1;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6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00B0F0"/>
                </a:solidFill>
              </a:rPr>
              <a:t>How do the variables changes?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u="sng" dirty="0" err="1">
                <a:solidFill>
                  <a:srgbClr val="7030A0"/>
                </a:solidFill>
              </a:rPr>
              <a:t>num_prec_spaces</a:t>
            </a:r>
            <a:r>
              <a:rPr lang="en-US" dirty="0"/>
              <a:t> 	</a:t>
            </a:r>
            <a:r>
              <a:rPr lang="en-US" u="sng" dirty="0" err="1">
                <a:solidFill>
                  <a:srgbClr val="3333FF"/>
                </a:solidFill>
              </a:rPr>
              <a:t>num_asterisks</a:t>
            </a:r>
            <a:endParaRPr lang="en-US" u="sng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			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3			2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2			3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			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			5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56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in each row?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do we do each row?</a:t>
            </a:r>
          </a:p>
          <a:p>
            <a:pPr marL="0" indent="0">
              <a:buNone/>
            </a:pPr>
            <a:r>
              <a:rPr lang="en-US" u="sng" dirty="0" err="1">
                <a:solidFill>
                  <a:srgbClr val="7030A0"/>
                </a:solidFill>
              </a:rPr>
              <a:t>Num_prec_spaces</a:t>
            </a:r>
            <a:r>
              <a:rPr lang="en-US" dirty="0"/>
              <a:t> 		</a:t>
            </a:r>
            <a:r>
              <a:rPr lang="en-US" u="sng" dirty="0" err="1">
                <a:solidFill>
                  <a:srgbClr val="3333FF"/>
                </a:solidFill>
              </a:rPr>
              <a:t>num_asterisks</a:t>
            </a:r>
            <a:endParaRPr lang="en-US" u="sng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				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3				2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2				3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				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				5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486400" y="2743200"/>
            <a:ext cx="3352800" cy="1066800"/>
          </a:xfrm>
          <a:prstGeom prst="wedgeRoundRectCallout">
            <a:avLst>
              <a:gd name="adj1" fmla="val -100350"/>
              <a:gd name="adj2" fmla="val 3555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 err="1">
                <a:solidFill>
                  <a:srgbClr val="7030A0"/>
                </a:solidFill>
              </a:rPr>
              <a:t>num_prec_spaces</a:t>
            </a:r>
            <a:r>
              <a:rPr lang="en-US" dirty="0">
                <a:solidFill>
                  <a:srgbClr val="FF0000"/>
                </a:solidFill>
              </a:rPr>
              <a:t> spaces; </a:t>
            </a:r>
          </a:p>
          <a:p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 err="1">
                <a:solidFill>
                  <a:srgbClr val="3333FF"/>
                </a:solidFill>
              </a:rPr>
              <a:t>num_asterisks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*;</a:t>
            </a:r>
          </a:p>
          <a:p>
            <a:r>
              <a:rPr lang="en-US" dirty="0">
                <a:solidFill>
                  <a:srgbClr val="FF0000"/>
                </a:solidFill>
              </a:rPr>
              <a:t>Print a new line.</a:t>
            </a:r>
          </a:p>
        </p:txBody>
      </p:sp>
    </p:spTree>
    <p:extLst>
      <p:ext uri="{BB962C8B-B14F-4D97-AF65-F5344CB8AC3E}">
        <p14:creationId xmlns:p14="http://schemas.microsoft.com/office/powerpoint/2010/main" val="525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Print out the following pattern with size 5, where size is the maximum of asterisks in a line.</a:t>
            </a:r>
          </a:p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433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variables for next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u="sng" dirty="0" err="1">
                <a:solidFill>
                  <a:srgbClr val="7030A0"/>
                </a:solidFill>
              </a:rPr>
              <a:t>num_prec_spaces</a:t>
            </a:r>
            <a:r>
              <a:rPr lang="en-US" dirty="0"/>
              <a:t> 	</a:t>
            </a:r>
            <a:r>
              <a:rPr lang="en-US" u="sng" dirty="0" err="1">
                <a:solidFill>
                  <a:srgbClr val="3333FF"/>
                </a:solidFill>
              </a:rPr>
              <a:t>num_asterisks</a:t>
            </a:r>
            <a:endParaRPr lang="en-US" u="sng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			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3			2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2			3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			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			5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3211945"/>
            <a:ext cx="2286000" cy="914400"/>
          </a:xfrm>
          <a:prstGeom prst="wedgeRoundRectCallout">
            <a:avLst>
              <a:gd name="adj1" fmla="val -111350"/>
              <a:gd name="adj2" fmla="val 6821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7030A0"/>
                </a:solidFill>
              </a:rPr>
              <a:t>num_prec_paces</a:t>
            </a:r>
            <a:r>
              <a:rPr lang="en-US" dirty="0">
                <a:solidFill>
                  <a:srgbClr val="7030A0"/>
                </a:solidFill>
              </a:rPr>
              <a:t>--; </a:t>
            </a:r>
          </a:p>
          <a:p>
            <a:r>
              <a:rPr lang="en-US" dirty="0" err="1">
                <a:solidFill>
                  <a:srgbClr val="3333FF"/>
                </a:solidFill>
              </a:rPr>
              <a:t>num_asterisks</a:t>
            </a:r>
            <a:r>
              <a:rPr lang="en-US" dirty="0">
                <a:solidFill>
                  <a:srgbClr val="3333FF"/>
                </a:solidFill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39094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00B0F0"/>
                </a:solidFill>
              </a:rPr>
              <a:t>When to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sz="2100" u="sng" dirty="0" err="1">
                <a:solidFill>
                  <a:srgbClr val="7030A0"/>
                </a:solidFill>
              </a:rPr>
              <a:t>num_prec_spaces</a:t>
            </a:r>
            <a:r>
              <a:rPr lang="en-US" sz="2100" u="sng" dirty="0">
                <a:solidFill>
                  <a:srgbClr val="7030A0"/>
                </a:solidFill>
              </a:rPr>
              <a:t>      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	</a:t>
            </a:r>
            <a:r>
              <a:rPr lang="en-US" sz="2100" u="sng" dirty="0" err="1">
                <a:solidFill>
                  <a:srgbClr val="3333FF"/>
                </a:solidFill>
              </a:rPr>
              <a:t>num_asterisks</a:t>
            </a:r>
            <a:endParaRPr lang="en-US" sz="2100" u="sng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			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3			2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2			3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			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			5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247900" y="1676400"/>
            <a:ext cx="3581400" cy="838200"/>
          </a:xfrm>
          <a:prstGeom prst="wedgeRoundRectCallout">
            <a:avLst>
              <a:gd name="adj1" fmla="val -92139"/>
              <a:gd name="adj2" fmla="val 46384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num_prec_spaces</a:t>
            </a:r>
            <a:r>
              <a:rPr lang="en-US" sz="2800" dirty="0">
                <a:solidFill>
                  <a:srgbClr val="FF0000"/>
                </a:solidFill>
              </a:rPr>
              <a:t> &gt;= 0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038600" y="4953000"/>
            <a:ext cx="3048000" cy="838200"/>
          </a:xfrm>
          <a:prstGeom prst="wedgeRoundRectCallout">
            <a:avLst>
              <a:gd name="adj1" fmla="val -68605"/>
              <a:gd name="adj2" fmla="val 7462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num_asterisks</a:t>
            </a:r>
            <a:r>
              <a:rPr lang="en-US" sz="2800" dirty="0">
                <a:solidFill>
                  <a:srgbClr val="FF0000"/>
                </a:solidFill>
              </a:rPr>
              <a:t> &lt;= 5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4572000" y="3048000"/>
            <a:ext cx="4038600" cy="1295400"/>
          </a:xfrm>
          <a:prstGeom prst="flowChartAlternateProcess">
            <a:avLst/>
          </a:prstGeom>
          <a:solidFill>
            <a:srgbClr val="F4E1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70C0"/>
                </a:solidFill>
              </a:rPr>
              <a:t>Use </a:t>
            </a:r>
            <a:r>
              <a:rPr lang="en-US" sz="1700" b="1" dirty="0">
                <a:solidFill>
                  <a:srgbClr val="FF0000"/>
                </a:solidFill>
              </a:rPr>
              <a:t>either</a:t>
            </a:r>
            <a:r>
              <a:rPr lang="en-US" sz="1700" dirty="0">
                <a:solidFill>
                  <a:srgbClr val="0070C0"/>
                </a:solidFill>
              </a:rPr>
              <a:t> one of these two </a:t>
            </a:r>
            <a:r>
              <a:rPr lang="en-US" sz="1700" dirty="0">
                <a:solidFill>
                  <a:srgbClr val="FF0000"/>
                </a:solidFill>
              </a:rPr>
              <a:t>conditions.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70C0"/>
                </a:solidFill>
              </a:rPr>
              <a:t>Variables </a:t>
            </a:r>
            <a:r>
              <a:rPr lang="en-US" sz="1700" dirty="0" err="1">
                <a:solidFill>
                  <a:srgbClr val="00B050"/>
                </a:solidFill>
              </a:rPr>
              <a:t>num_prec_spaces</a:t>
            </a:r>
            <a:r>
              <a:rPr lang="en-US" sz="1700" dirty="0">
                <a:solidFill>
                  <a:srgbClr val="0070C0"/>
                </a:solidFill>
              </a:rPr>
              <a:t> and </a:t>
            </a:r>
            <a:r>
              <a:rPr lang="en-US" sz="1700" dirty="0" err="1">
                <a:solidFill>
                  <a:srgbClr val="00B050"/>
                </a:solidFill>
              </a:rPr>
              <a:t>num_asterisks</a:t>
            </a:r>
            <a:r>
              <a:rPr lang="en-US" sz="1700" dirty="0">
                <a:solidFill>
                  <a:srgbClr val="0070C0"/>
                </a:solidFill>
              </a:rPr>
              <a:t> are not independent: one can be calculated from the other.</a:t>
            </a:r>
          </a:p>
        </p:txBody>
      </p:sp>
      <p:cxnSp>
        <p:nvCxnSpPr>
          <p:cNvPr id="8" name="Straight Arrow Connector 7"/>
          <p:cNvCxnSpPr>
            <a:cxnSpLocks/>
            <a:stCxn id="6" idx="0"/>
            <a:endCxn id="4" idx="3"/>
          </p:cNvCxnSpPr>
          <p:nvPr/>
        </p:nvCxnSpPr>
        <p:spPr>
          <a:xfrm flipH="1" flipV="1">
            <a:off x="5829300" y="2095500"/>
            <a:ext cx="762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6" idx="2"/>
            <a:endCxn id="5" idx="0"/>
          </p:cNvCxnSpPr>
          <p:nvPr/>
        </p:nvCxnSpPr>
        <p:spPr>
          <a:xfrm flipH="1">
            <a:off x="5562600" y="43434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3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 out the following pattern with a given size, where size is the maximum of asterisks in a line.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The following is of size of 5.</a:t>
            </a:r>
          </a:p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</p:txBody>
      </p:sp>
    </p:spTree>
    <p:extLst>
      <p:ext uri="{BB962C8B-B14F-4D97-AF65-F5344CB8AC3E}">
        <p14:creationId xmlns:p14="http://schemas.microsoft.com/office/powerpoint/2010/main" val="1657455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sz="9200" dirty="0">
                <a:solidFill>
                  <a:srgbClr val="00B050"/>
                </a:solidFill>
              </a:rPr>
              <a:t>//initialization</a:t>
            </a:r>
          </a:p>
          <a:p>
            <a:pPr marL="0" indent="0">
              <a:buNone/>
            </a:pPr>
            <a:r>
              <a:rPr lang="en-US" sz="9200" dirty="0"/>
              <a:t>int 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 = 4;</a:t>
            </a:r>
          </a:p>
          <a:p>
            <a:pPr marL="0" indent="0">
              <a:buNone/>
            </a:pPr>
            <a:r>
              <a:rPr lang="en-US" sz="9200" dirty="0"/>
              <a:t>int </a:t>
            </a:r>
            <a:r>
              <a:rPr lang="en-US" sz="9200" dirty="0" err="1">
                <a:solidFill>
                  <a:srgbClr val="FF0000"/>
                </a:solidFill>
              </a:rPr>
              <a:t>num_asterisks</a:t>
            </a:r>
            <a:r>
              <a:rPr lang="en-US" sz="9200" dirty="0"/>
              <a:t> = 1; </a:t>
            </a:r>
          </a:p>
          <a:p>
            <a:pPr marL="0" indent="0">
              <a:buNone/>
            </a:pPr>
            <a:r>
              <a:rPr lang="en-US" sz="9200" dirty="0"/>
              <a:t>while (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>
                <a:solidFill>
                  <a:srgbClr val="0070C0"/>
                </a:solidFill>
              </a:rPr>
              <a:t> </a:t>
            </a:r>
            <a:r>
              <a:rPr lang="en-US" sz="9200" dirty="0"/>
              <a:t>&gt;</a:t>
            </a:r>
            <a:r>
              <a:rPr lang="en-US" sz="9200" dirty="0">
                <a:solidFill>
                  <a:srgbClr val="FF0000"/>
                </a:solidFill>
              </a:rPr>
              <a:t>=</a:t>
            </a:r>
            <a:r>
              <a:rPr lang="en-US" sz="9200" dirty="0">
                <a:solidFill>
                  <a:srgbClr val="0070C0"/>
                </a:solidFill>
              </a:rPr>
              <a:t> </a:t>
            </a:r>
            <a:r>
              <a:rPr lang="en-US" sz="9200" dirty="0"/>
              <a:t>0) {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>
                <a:solidFill>
                  <a:srgbClr val="00B050"/>
                </a:solidFill>
              </a:rPr>
              <a:t>//Use variables for current row.</a:t>
            </a:r>
          </a:p>
          <a:p>
            <a:pPr marL="0" indent="0">
              <a:buNone/>
            </a:pPr>
            <a:r>
              <a:rPr lang="en-US" sz="9200" dirty="0"/>
              <a:t>            print </a:t>
            </a:r>
            <a:r>
              <a:rPr lang="en-US" sz="9200" u="sng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 spaces;</a:t>
            </a:r>
          </a:p>
          <a:p>
            <a:pPr marL="0" indent="0">
              <a:buNone/>
            </a:pPr>
            <a:r>
              <a:rPr lang="en-US" sz="9200" dirty="0"/>
              <a:t>            print </a:t>
            </a:r>
            <a:r>
              <a:rPr lang="en-US" sz="9200" u="sng" dirty="0" err="1">
                <a:solidFill>
                  <a:srgbClr val="FF0000"/>
                </a:solidFill>
              </a:rPr>
              <a:t>num_asterisks</a:t>
            </a:r>
            <a:r>
              <a:rPr lang="en-US" sz="9200" dirty="0"/>
              <a:t> *s;</a:t>
            </a:r>
          </a:p>
          <a:p>
            <a:pPr marL="0" indent="0">
              <a:buNone/>
            </a:pPr>
            <a:r>
              <a:rPr lang="en-US" sz="9200" dirty="0"/>
              <a:t>            print out a new line;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>
                <a:solidFill>
                  <a:srgbClr val="00B050"/>
                </a:solidFill>
              </a:rPr>
              <a:t>//prepare for the new row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--;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 err="1">
                <a:solidFill>
                  <a:srgbClr val="FF0000"/>
                </a:solidFill>
              </a:rPr>
              <a:t>num_asterisks</a:t>
            </a:r>
            <a:r>
              <a:rPr lang="en-US" sz="9200" dirty="0"/>
              <a:t>++;</a:t>
            </a:r>
          </a:p>
          <a:p>
            <a:pPr marL="0" indent="0">
              <a:buNone/>
            </a:pPr>
            <a:r>
              <a:rPr lang="en-US" sz="9200" dirty="0"/>
              <a:t>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5715000" y="4216400"/>
            <a:ext cx="2438400" cy="139700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3399"/>
                </a:solidFill>
              </a:rPr>
              <a:t>As long as something needs to be done more than one time, use while-statement.</a:t>
            </a: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4876800" y="3886200"/>
            <a:ext cx="205740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038600" y="4216400"/>
            <a:ext cx="1676400" cy="69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//initialization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int </a:t>
            </a:r>
            <a:r>
              <a:rPr lang="en-US" sz="9200" dirty="0" err="1">
                <a:solidFill>
                  <a:schemeClr val="bg1">
                    <a:lumMod val="85000"/>
                  </a:schemeClr>
                </a:solidFill>
              </a:rPr>
              <a:t>num_prec_spaces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= 4;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int </a:t>
            </a:r>
            <a:r>
              <a:rPr lang="en-US" sz="9200" dirty="0" err="1">
                <a:solidFill>
                  <a:schemeClr val="bg1">
                    <a:lumMod val="85000"/>
                  </a:schemeClr>
                </a:solidFill>
              </a:rPr>
              <a:t>num_asterisks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= 1; 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while ( </a:t>
            </a:r>
            <a:r>
              <a:rPr lang="en-US" sz="9200" dirty="0" err="1">
                <a:solidFill>
                  <a:schemeClr val="bg1">
                    <a:lumMod val="85000"/>
                  </a:schemeClr>
                </a:solidFill>
              </a:rPr>
              <a:t>num_prec_spaces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&gt;= 0 ) {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//Use variables for current row.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strike="sngStrike" dirty="0"/>
              <a:t>print </a:t>
            </a:r>
            <a:r>
              <a:rPr lang="en-US" sz="9200" u="sng" strike="sngStrike" dirty="0" err="1">
                <a:solidFill>
                  <a:srgbClr val="0070C0"/>
                </a:solidFill>
              </a:rPr>
              <a:t>num_prec_spaces</a:t>
            </a:r>
            <a:r>
              <a:rPr lang="en-US" sz="9200" strike="sngStrike" dirty="0"/>
              <a:t> spaces;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strike="sngStrike" dirty="0"/>
              <a:t>print </a:t>
            </a:r>
            <a:r>
              <a:rPr lang="en-US" sz="9200" u="sng" strike="sngStrike" dirty="0" err="1">
                <a:solidFill>
                  <a:srgbClr val="FF0000"/>
                </a:solidFill>
              </a:rPr>
              <a:t>num_asterisks</a:t>
            </a:r>
            <a:r>
              <a:rPr lang="en-US" sz="9200" strike="sngStrike" dirty="0"/>
              <a:t> *s;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print out a new line;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//prepare for the new row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lang="en-US" sz="9200" dirty="0" err="1">
                <a:solidFill>
                  <a:schemeClr val="bg1">
                    <a:lumMod val="85000"/>
                  </a:schemeClr>
                </a:solidFill>
              </a:rPr>
              <a:t>numPrecSpaces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lang="en-US" sz="9200" dirty="0" err="1">
                <a:solidFill>
                  <a:schemeClr val="bg1">
                    <a:lumMod val="85000"/>
                  </a:schemeClr>
                </a:solidFill>
              </a:rPr>
              <a:t>numAsterisks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++;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953000" y="4114800"/>
            <a:ext cx="3657600" cy="1204119"/>
          </a:xfrm>
          <a:prstGeom prst="wedgeRoundRectCallout">
            <a:avLst>
              <a:gd name="adj1" fmla="val -76779"/>
              <a:gd name="adj2" fmla="val -41372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667000" y="1242457"/>
            <a:ext cx="6176128" cy="891143"/>
          </a:xfrm>
          <a:prstGeom prst="wedgeRoundRectCallout">
            <a:avLst>
              <a:gd name="adj1" fmla="val -13736"/>
              <a:gd name="adj2" fmla="val 156624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num_prec_spaces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 rot="5400000" flipH="1" flipV="1">
            <a:off x="3931841" y="1645841"/>
            <a:ext cx="2270919" cy="2057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45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sz="9200" dirty="0">
                <a:solidFill>
                  <a:srgbClr val="00B050"/>
                </a:solidFill>
              </a:rPr>
              <a:t>//initialization</a:t>
            </a:r>
          </a:p>
          <a:p>
            <a:pPr marL="0" indent="0">
              <a:buNone/>
            </a:pPr>
            <a:r>
              <a:rPr lang="en-US" sz="9200" dirty="0"/>
              <a:t>int 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 = 4;</a:t>
            </a:r>
          </a:p>
          <a:p>
            <a:pPr marL="0" indent="0">
              <a:buNone/>
            </a:pPr>
            <a:r>
              <a:rPr lang="en-US" sz="9200" dirty="0"/>
              <a:t>int </a:t>
            </a:r>
            <a:r>
              <a:rPr lang="en-US" sz="9200" dirty="0" err="1">
                <a:solidFill>
                  <a:srgbClr val="FF0000"/>
                </a:solidFill>
              </a:rPr>
              <a:t>num_asterisks</a:t>
            </a:r>
            <a:r>
              <a:rPr lang="en-US" sz="9200" dirty="0"/>
              <a:t> = 1; </a:t>
            </a:r>
          </a:p>
          <a:p>
            <a:pPr marL="0" indent="0">
              <a:buNone/>
            </a:pPr>
            <a:r>
              <a:rPr lang="en-US" sz="9200" dirty="0"/>
              <a:t>while (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 &gt;</a:t>
            </a:r>
            <a:r>
              <a:rPr lang="en-US" sz="9200" dirty="0">
                <a:solidFill>
                  <a:srgbClr val="FF0000"/>
                </a:solidFill>
              </a:rPr>
              <a:t>=</a:t>
            </a:r>
            <a:r>
              <a:rPr lang="en-US" sz="9200" dirty="0"/>
              <a:t> 0 ) {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>
                <a:solidFill>
                  <a:srgbClr val="00B050"/>
                </a:solidFill>
              </a:rPr>
              <a:t>//Use variables for current row.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strike="sngStrike" dirty="0">
                <a:solidFill>
                  <a:schemeClr val="bg1">
                    <a:lumMod val="85000"/>
                  </a:schemeClr>
                </a:solidFill>
              </a:rPr>
              <a:t>print </a:t>
            </a:r>
            <a:r>
              <a:rPr lang="en-US" sz="9200" u="sng" strike="sngStrike" dirty="0" err="1">
                <a:solidFill>
                  <a:schemeClr val="bg1">
                    <a:lumMod val="85000"/>
                  </a:schemeClr>
                </a:solidFill>
              </a:rPr>
              <a:t>num_prec_spaces</a:t>
            </a:r>
            <a:r>
              <a:rPr lang="en-US" sz="9200" strike="sngStrike" dirty="0">
                <a:solidFill>
                  <a:schemeClr val="bg1">
                    <a:lumMod val="85000"/>
                  </a:schemeClr>
                </a:solidFill>
              </a:rPr>
              <a:t> spaces;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lang="en-US" sz="9200" strike="sngStrike" dirty="0">
                <a:solidFill>
                  <a:schemeClr val="bg1">
                    <a:lumMod val="85000"/>
                  </a:schemeClr>
                </a:solidFill>
              </a:rPr>
              <a:t>print </a:t>
            </a:r>
            <a:r>
              <a:rPr lang="en-US" sz="9200" u="sng" strike="sngStrike" dirty="0" err="1">
                <a:solidFill>
                  <a:schemeClr val="bg1">
                    <a:lumMod val="85000"/>
                  </a:schemeClr>
                </a:solidFill>
              </a:rPr>
              <a:t>num_asterisks</a:t>
            </a:r>
            <a:r>
              <a:rPr lang="en-US" sz="9200" strike="sngStrike" dirty="0">
                <a:solidFill>
                  <a:schemeClr val="bg1">
                    <a:lumMod val="85000"/>
                  </a:schemeClr>
                </a:solidFill>
              </a:rPr>
              <a:t> *s;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 err="1"/>
              <a:t>cout</a:t>
            </a:r>
            <a:r>
              <a:rPr lang="en-US" sz="9200" dirty="0"/>
              <a:t> &lt;&lt; </a:t>
            </a:r>
            <a:r>
              <a:rPr lang="en-US" sz="9200" dirty="0" err="1"/>
              <a:t>endl</a:t>
            </a:r>
            <a:r>
              <a:rPr lang="en-US" sz="9200" dirty="0"/>
              <a:t>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lang="en-US" sz="9200" dirty="0">
                <a:solidFill>
                  <a:srgbClr val="00B050"/>
                </a:solidFill>
              </a:rPr>
              <a:t>//prepare for the new row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--;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 err="1">
                <a:solidFill>
                  <a:srgbClr val="FF0000"/>
                </a:solidFill>
              </a:rPr>
              <a:t>num_asterisks</a:t>
            </a:r>
            <a:r>
              <a:rPr lang="en-US" sz="9200" dirty="0"/>
              <a:t>++;</a:t>
            </a:r>
          </a:p>
          <a:p>
            <a:pPr marL="0" indent="0">
              <a:buNone/>
            </a:pPr>
            <a:r>
              <a:rPr lang="en-US" sz="9200" dirty="0"/>
              <a:t>}</a:t>
            </a:r>
          </a:p>
          <a:p>
            <a:pPr marL="0" indent="0">
              <a:buNone/>
            </a:pPr>
            <a:endParaRPr lang="en-US" sz="92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A1B53A8-0D99-1B4F-B830-DEEDDE59B50F}"/>
              </a:ext>
            </a:extLst>
          </p:cNvPr>
          <p:cNvSpPr/>
          <p:nvPr/>
        </p:nvSpPr>
        <p:spPr>
          <a:xfrm>
            <a:off x="2895600" y="1143000"/>
            <a:ext cx="6099928" cy="891143"/>
          </a:xfrm>
          <a:prstGeom prst="wedgeRoundRectCallout">
            <a:avLst>
              <a:gd name="adj1" fmla="val -13605"/>
              <a:gd name="adj2" fmla="val 247597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num_prec_spaces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504D720-E9AB-6D43-A18D-7FAFB7C7CC33}"/>
              </a:ext>
            </a:extLst>
          </p:cNvPr>
          <p:cNvSpPr/>
          <p:nvPr/>
        </p:nvSpPr>
        <p:spPr>
          <a:xfrm>
            <a:off x="4953000" y="4114800"/>
            <a:ext cx="3657600" cy="1204119"/>
          </a:xfrm>
          <a:prstGeom prst="wedgeRoundRectCallout">
            <a:avLst>
              <a:gd name="adj1" fmla="val -76779"/>
              <a:gd name="adj2" fmla="val -41372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227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Pattern of asterisks: generalize to any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sz="8000" dirty="0"/>
              <a:t>Input size from console.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B050"/>
                </a:solidFill>
              </a:rPr>
              <a:t>//initialization</a:t>
            </a:r>
          </a:p>
          <a:p>
            <a:pPr marL="0" indent="0">
              <a:buNone/>
            </a:pPr>
            <a:r>
              <a:rPr lang="en-US" sz="8000" dirty="0"/>
              <a:t>int </a:t>
            </a:r>
            <a:r>
              <a:rPr lang="en-US" sz="8000" dirty="0" err="1">
                <a:solidFill>
                  <a:srgbClr val="0070C0"/>
                </a:solidFill>
              </a:rPr>
              <a:t>num_prec_spaces</a:t>
            </a:r>
            <a:r>
              <a:rPr lang="en-US" sz="8000" dirty="0"/>
              <a:t> = </a:t>
            </a:r>
            <a:r>
              <a:rPr lang="en-US" sz="8000" strike="sngStrike" dirty="0"/>
              <a:t>4 </a:t>
            </a:r>
            <a:r>
              <a:rPr lang="en-US" sz="8000" dirty="0"/>
              <a:t>;</a:t>
            </a:r>
          </a:p>
          <a:p>
            <a:pPr marL="0" indent="0">
              <a:buNone/>
            </a:pPr>
            <a:r>
              <a:rPr lang="en-US" sz="8000" dirty="0"/>
              <a:t>int </a:t>
            </a:r>
            <a:r>
              <a:rPr lang="en-US" sz="8000" dirty="0" err="1">
                <a:solidFill>
                  <a:srgbClr val="FF0000"/>
                </a:solidFill>
              </a:rPr>
              <a:t>num_asterisks</a:t>
            </a:r>
            <a:r>
              <a:rPr lang="en-US" sz="8000" dirty="0"/>
              <a:t> = 1; </a:t>
            </a:r>
          </a:p>
          <a:p>
            <a:pPr marL="0" indent="0">
              <a:buNone/>
            </a:pPr>
            <a:r>
              <a:rPr lang="en-US" sz="8000" dirty="0"/>
              <a:t>while (</a:t>
            </a:r>
            <a:r>
              <a:rPr lang="en-US" sz="8000" dirty="0" err="1">
                <a:solidFill>
                  <a:srgbClr val="0070C0"/>
                </a:solidFill>
              </a:rPr>
              <a:t>num_prec_spaces</a:t>
            </a:r>
            <a:r>
              <a:rPr lang="en-US" sz="8000" dirty="0"/>
              <a:t> &gt;</a:t>
            </a:r>
            <a:r>
              <a:rPr lang="en-US" sz="8000" dirty="0">
                <a:solidFill>
                  <a:srgbClr val="FF0000"/>
                </a:solidFill>
              </a:rPr>
              <a:t>=</a:t>
            </a:r>
            <a:r>
              <a:rPr lang="en-US" sz="8000" dirty="0"/>
              <a:t> 0 ) {</a:t>
            </a:r>
          </a:p>
          <a:p>
            <a:pPr marL="0" indent="0">
              <a:buNone/>
            </a:pPr>
            <a:r>
              <a:rPr lang="en-US" sz="8000" dirty="0"/>
              <a:t>            </a:t>
            </a:r>
            <a:r>
              <a:rPr lang="en-US" sz="8000" dirty="0">
                <a:solidFill>
                  <a:srgbClr val="00B050"/>
                </a:solidFill>
              </a:rPr>
              <a:t>//Use variables for current row.</a:t>
            </a:r>
          </a:p>
          <a:p>
            <a:pPr marL="0" indent="0">
              <a:buNone/>
            </a:pPr>
            <a:r>
              <a:rPr lang="en-US" sz="8000" dirty="0"/>
              <a:t>            …</a:t>
            </a:r>
          </a:p>
          <a:p>
            <a:pPr marL="0" indent="0">
              <a:buNone/>
            </a:pPr>
            <a:r>
              <a:rPr lang="en-US" sz="8000" dirty="0"/>
              <a:t>            </a:t>
            </a:r>
            <a:r>
              <a:rPr lang="en-US" sz="8000" dirty="0" err="1"/>
              <a:t>cout</a:t>
            </a:r>
            <a:r>
              <a:rPr lang="en-US" sz="8000" dirty="0"/>
              <a:t> &lt;&lt; </a:t>
            </a:r>
            <a:r>
              <a:rPr lang="en-US" sz="8000" dirty="0" err="1"/>
              <a:t>endl</a:t>
            </a:r>
            <a:r>
              <a:rPr lang="en-US" sz="8000" dirty="0"/>
              <a:t>;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lang="en-US" sz="8000" dirty="0">
                <a:solidFill>
                  <a:srgbClr val="00B050"/>
                </a:solidFill>
              </a:rPr>
              <a:t>//prepare for the new row</a:t>
            </a:r>
          </a:p>
          <a:p>
            <a:pPr marL="0" indent="0">
              <a:buNone/>
            </a:pPr>
            <a:r>
              <a:rPr lang="en-US" sz="8000" dirty="0"/>
              <a:t>            </a:t>
            </a:r>
            <a:r>
              <a:rPr lang="en-US" sz="8000" dirty="0" err="1">
                <a:solidFill>
                  <a:srgbClr val="0070C0"/>
                </a:solidFill>
              </a:rPr>
              <a:t>num_prec_spaces</a:t>
            </a:r>
            <a:r>
              <a:rPr lang="en-US" sz="8000" dirty="0"/>
              <a:t>--;</a:t>
            </a:r>
          </a:p>
          <a:p>
            <a:pPr marL="0" indent="0">
              <a:buNone/>
            </a:pPr>
            <a:r>
              <a:rPr lang="en-US" sz="8000" dirty="0"/>
              <a:t>            </a:t>
            </a:r>
            <a:r>
              <a:rPr lang="en-US" sz="8000" dirty="0" err="1">
                <a:solidFill>
                  <a:srgbClr val="FF0000"/>
                </a:solidFill>
              </a:rPr>
              <a:t>num_asterisks</a:t>
            </a:r>
            <a:r>
              <a:rPr lang="en-US" sz="8000" dirty="0"/>
              <a:t>++;</a:t>
            </a:r>
          </a:p>
          <a:p>
            <a:pPr marL="0" indent="0">
              <a:buNone/>
            </a:pPr>
            <a:r>
              <a:rPr lang="en-US" sz="8000" dirty="0"/>
              <a:t>}</a:t>
            </a:r>
          </a:p>
          <a:p>
            <a:pPr marL="0" indent="0">
              <a:buNone/>
            </a:pPr>
            <a:endParaRPr lang="en-US" sz="92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1977272" y="1165781"/>
            <a:ext cx="1066800" cy="540387"/>
          </a:xfrm>
          <a:prstGeom prst="wedgeEllipseCallout">
            <a:avLst>
              <a:gd name="adj1" fmla="val 56562"/>
              <a:gd name="adj2" fmla="val 223750"/>
            </a:avLst>
          </a:prstGeom>
          <a:solidFill>
            <a:srgbClr val="F4E1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size-1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9C467A2-EB3F-7F47-92D0-A4C4E36DDD9A}"/>
              </a:ext>
            </a:extLst>
          </p:cNvPr>
          <p:cNvSpPr/>
          <p:nvPr/>
        </p:nvSpPr>
        <p:spPr>
          <a:xfrm>
            <a:off x="4038600" y="3886200"/>
            <a:ext cx="3276600" cy="1204119"/>
          </a:xfrm>
          <a:prstGeom prst="wedgeRoundRectCallout">
            <a:avLst>
              <a:gd name="adj1" fmla="val -98644"/>
              <a:gd name="adj2" fmla="val -39806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49587B05-A608-0C45-BBF8-B8E7595F80DF}"/>
              </a:ext>
            </a:extLst>
          </p:cNvPr>
          <p:cNvSpPr/>
          <p:nvPr/>
        </p:nvSpPr>
        <p:spPr>
          <a:xfrm>
            <a:off x="3124200" y="1006870"/>
            <a:ext cx="6019800" cy="891143"/>
          </a:xfrm>
          <a:prstGeom prst="wedgeRoundRectCallout">
            <a:avLst>
              <a:gd name="adj1" fmla="val -62121"/>
              <a:gd name="adj2" fmla="val 276159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num_prec_spaces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70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134E-1AC7-6746-A3A2-500BD47C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7A5F-CB98-2F46-A9E9-FA57D3175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6800" dirty="0">
                <a:solidFill>
                  <a:srgbClr val="B42419"/>
                </a:solidFill>
                <a:latin typeface="Menlo" panose="020B0609030804020204" pitchFamily="49" charset="0"/>
              </a:rPr>
              <a:t>"enter size: "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68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6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size;</a:t>
            </a:r>
          </a:p>
          <a:p>
            <a:pPr marL="0" indent="0">
              <a:buNone/>
            </a:pP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cin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&gt;&gt; size;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num_prec_spaces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= size -</a:t>
            </a:r>
            <a:r>
              <a:rPr lang="en-US" sz="6800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6800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C1651C"/>
                </a:solidFill>
                <a:latin typeface="Menlo" panose="020B0609030804020204" pitchFamily="49" charset="0"/>
              </a:rPr>
              <a:t>while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&lt;= size)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6800" dirty="0">
                <a:solidFill>
                  <a:srgbClr val="400BD9"/>
                </a:solidFill>
                <a:latin typeface="Menlo" panose="020B0609030804020204" pitchFamily="49" charset="0"/>
              </a:rPr>
              <a:t>//print spaces for </a:t>
            </a:r>
            <a:r>
              <a:rPr lang="en-US" sz="6800" dirty="0" err="1">
                <a:solidFill>
                  <a:srgbClr val="400BD9"/>
                </a:solidFill>
                <a:latin typeface="Menlo" panose="020B0609030804020204" pitchFamily="49" charset="0"/>
              </a:rPr>
              <a:t>num_prec_spaces</a:t>
            </a:r>
            <a:r>
              <a:rPr lang="en-US" sz="6800" dirty="0">
                <a:solidFill>
                  <a:srgbClr val="400BD9"/>
                </a:solidFill>
                <a:latin typeface="Menlo" panose="020B0609030804020204" pitchFamily="49" charset="0"/>
              </a:rPr>
              <a:t> times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68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6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68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num_prec_spaces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6800" dirty="0">
                <a:solidFill>
                  <a:srgbClr val="B42419"/>
                </a:solidFill>
                <a:latin typeface="Menlo" panose="020B0609030804020204" pitchFamily="49" charset="0"/>
              </a:rPr>
              <a:t>" "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6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6800" dirty="0">
                <a:solidFill>
                  <a:srgbClr val="400BD9"/>
                </a:solidFill>
                <a:latin typeface="Menlo" panose="020B0609030804020204" pitchFamily="49" charset="0"/>
              </a:rPr>
              <a:t>//print * for </a:t>
            </a:r>
            <a:r>
              <a:rPr lang="en-US" sz="6800" dirty="0" err="1">
                <a:solidFill>
                  <a:srgbClr val="400BD9"/>
                </a:solidFill>
                <a:latin typeface="Menlo" panose="020B0609030804020204" pitchFamily="49" charset="0"/>
              </a:rPr>
              <a:t>num_asterisks</a:t>
            </a:r>
            <a:r>
              <a:rPr lang="en-US" sz="6800" dirty="0">
                <a:solidFill>
                  <a:srgbClr val="400BD9"/>
                </a:solidFill>
                <a:latin typeface="Menlo" panose="020B0609030804020204" pitchFamily="49" charset="0"/>
              </a:rPr>
              <a:t> times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68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6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68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68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6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6800" dirty="0">
                <a:solidFill>
                  <a:srgbClr val="400BD9"/>
                </a:solidFill>
                <a:latin typeface="Menlo" panose="020B0609030804020204" pitchFamily="49" charset="0"/>
              </a:rPr>
              <a:t>//print out a new line</a:t>
            </a:r>
            <a:endParaRPr lang="en-US" sz="6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6800" dirty="0">
                <a:solidFill>
                  <a:srgbClr val="400BD9"/>
                </a:solidFill>
                <a:latin typeface="Menlo" panose="020B0609030804020204" pitchFamily="49" charset="0"/>
              </a:rPr>
              <a:t>//prepare for the next line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num_prec_spaces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C915F-0529-D042-97BF-504CFDB3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600200"/>
            <a:ext cx="508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6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134E-1AC7-6746-A3A2-500BD47C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code (simplified)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7A5F-CB98-2F46-A9E9-FA57D3175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4500" dirty="0">
                <a:solidFill>
                  <a:srgbClr val="B42419"/>
                </a:solidFill>
                <a:latin typeface="Menlo" panose="020B0609030804020204" pitchFamily="49" charset="0"/>
              </a:rPr>
              <a:t>"enter size: "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45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size;</a:t>
            </a:r>
          </a:p>
          <a:p>
            <a:pPr marL="0" indent="0">
              <a:buNone/>
            </a:pP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cin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&gt;&gt; size;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4500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C1651C"/>
                </a:solidFill>
                <a:latin typeface="Menlo" panose="020B0609030804020204" pitchFamily="49" charset="0"/>
              </a:rPr>
              <a:t>while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&lt;= size)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500" dirty="0">
                <a:solidFill>
                  <a:srgbClr val="400BD9"/>
                </a:solidFill>
                <a:latin typeface="Menlo" panose="020B0609030804020204" pitchFamily="49" charset="0"/>
              </a:rPr>
              <a:t>//print spaces for (size - </a:t>
            </a:r>
            <a:r>
              <a:rPr lang="en-US" sz="4500" dirty="0" err="1">
                <a:solidFill>
                  <a:srgbClr val="400BD9"/>
                </a:solidFill>
                <a:latin typeface="Menlo" panose="020B0609030804020204" pitchFamily="49" charset="0"/>
              </a:rPr>
              <a:t>num_asterisks</a:t>
            </a:r>
            <a:r>
              <a:rPr lang="en-US" sz="4500" dirty="0">
                <a:solidFill>
                  <a:srgbClr val="400BD9"/>
                </a:solidFill>
                <a:latin typeface="Menlo" panose="020B0609030804020204" pitchFamily="49" charset="0"/>
              </a:rPr>
              <a:t>) times 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5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45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45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&lt; (size -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4500" dirty="0">
                <a:solidFill>
                  <a:srgbClr val="B42419"/>
                </a:solidFill>
                <a:latin typeface="Menlo" panose="020B0609030804020204" pitchFamily="49" charset="0"/>
              </a:rPr>
              <a:t>" "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45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500" dirty="0">
                <a:solidFill>
                  <a:srgbClr val="400BD9"/>
                </a:solidFill>
                <a:latin typeface="Menlo" panose="020B0609030804020204" pitchFamily="49" charset="0"/>
              </a:rPr>
              <a:t>//print * for </a:t>
            </a:r>
            <a:r>
              <a:rPr lang="en-US" sz="4500" dirty="0" err="1">
                <a:solidFill>
                  <a:srgbClr val="400BD9"/>
                </a:solidFill>
                <a:latin typeface="Menlo" panose="020B0609030804020204" pitchFamily="49" charset="0"/>
              </a:rPr>
              <a:t>num_asterisks</a:t>
            </a:r>
            <a:r>
              <a:rPr lang="en-US" sz="4500" dirty="0">
                <a:solidFill>
                  <a:srgbClr val="400BD9"/>
                </a:solidFill>
                <a:latin typeface="Menlo" panose="020B0609030804020204" pitchFamily="49" charset="0"/>
              </a:rPr>
              <a:t> times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5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45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45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45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45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4500" dirty="0">
                <a:solidFill>
                  <a:srgbClr val="400BD9"/>
                </a:solidFill>
                <a:latin typeface="Menlo" panose="020B0609030804020204" pitchFamily="49" charset="0"/>
              </a:rPr>
              <a:t>//print out a new line</a:t>
            </a:r>
            <a:endParaRPr lang="en-US" sz="45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500" dirty="0">
                <a:solidFill>
                  <a:srgbClr val="400BD9"/>
                </a:solidFill>
                <a:latin typeface="Menlo" panose="020B0609030804020204" pitchFamily="49" charset="0"/>
              </a:rPr>
              <a:t>//prepare for the next line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C915F-0529-D042-97BF-504CFDB3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435100"/>
            <a:ext cx="508000" cy="9271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AB16B4-F8EA-7E4B-98BC-45028D2DB291}"/>
              </a:ext>
            </a:extLst>
          </p:cNvPr>
          <p:cNvSpPr/>
          <p:nvPr/>
        </p:nvSpPr>
        <p:spPr>
          <a:xfrm>
            <a:off x="6197600" y="4762500"/>
            <a:ext cx="2743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num_asterisks</a:t>
            </a:r>
            <a:r>
              <a:rPr lang="en-US" dirty="0"/>
              <a:t> and </a:t>
            </a:r>
            <a:r>
              <a:rPr lang="en-US" dirty="0" err="1"/>
              <a:t>num_prec_spaces</a:t>
            </a:r>
            <a:r>
              <a:rPr lang="en-US" dirty="0"/>
              <a:t> are not independent.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</a:t>
            </a:r>
            <a:r>
              <a:rPr lang="en-US"/>
              <a:t>um</a:t>
            </a:r>
            <a:r>
              <a:rPr lang="en-US" dirty="0" err="1"/>
              <a:t>_prec_spaces</a:t>
            </a:r>
            <a:r>
              <a:rPr lang="en-US" dirty="0"/>
              <a:t> can be </a:t>
            </a:r>
            <a:r>
              <a:rPr lang="en-US" dirty="0" err="1"/>
              <a:t>calcuted</a:t>
            </a:r>
            <a:r>
              <a:rPr lang="en-US" dirty="0"/>
              <a:t> by size – </a:t>
            </a:r>
            <a:r>
              <a:rPr lang="en-US" dirty="0" err="1"/>
              <a:t>num_asterisks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77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134E-1AC7-6746-A3A2-500BD47C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code: use two for-statements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7A5F-CB98-2F46-A9E9-FA57D3175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4500" dirty="0">
                <a:solidFill>
                  <a:srgbClr val="B42419"/>
                </a:solidFill>
                <a:latin typeface="Menlo" panose="020B0609030804020204" pitchFamily="49" charset="0"/>
              </a:rPr>
              <a:t>"enter size: "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45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size;</a:t>
            </a:r>
          </a:p>
          <a:p>
            <a:pPr marL="0" indent="0">
              <a:buNone/>
            </a:pP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cin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&gt;&gt; size;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4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4800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; 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   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&lt;= size;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{   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800" dirty="0">
                <a:solidFill>
                  <a:srgbClr val="400BD9"/>
                </a:solidFill>
                <a:latin typeface="Menlo" panose="020B0609030804020204" pitchFamily="49" charset="0"/>
              </a:rPr>
              <a:t>//print spaces for (size - </a:t>
            </a:r>
            <a:r>
              <a:rPr lang="en-US" sz="4800" dirty="0" err="1">
                <a:solidFill>
                  <a:srgbClr val="400BD9"/>
                </a:solidFill>
                <a:latin typeface="Menlo" panose="020B0609030804020204" pitchFamily="49" charset="0"/>
              </a:rPr>
              <a:t>num_asterisks</a:t>
            </a:r>
            <a:r>
              <a:rPr lang="en-US" sz="4800" dirty="0">
                <a:solidFill>
                  <a:srgbClr val="400BD9"/>
                </a:solidFill>
                <a:latin typeface="Menlo" panose="020B0609030804020204" pitchFamily="49" charset="0"/>
              </a:rPr>
              <a:t>) times 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8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4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48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&lt; (size -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4800" dirty="0">
                <a:solidFill>
                  <a:srgbClr val="B42419"/>
                </a:solidFill>
                <a:latin typeface="Menlo" panose="020B0609030804020204" pitchFamily="49" charset="0"/>
              </a:rPr>
              <a:t>" "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       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800" dirty="0">
                <a:solidFill>
                  <a:srgbClr val="400BD9"/>
                </a:solidFill>
                <a:latin typeface="Menlo" panose="020B0609030804020204" pitchFamily="49" charset="0"/>
              </a:rPr>
              <a:t>//print * for </a:t>
            </a:r>
            <a:r>
              <a:rPr lang="en-US" sz="4800" dirty="0" err="1">
                <a:solidFill>
                  <a:srgbClr val="400BD9"/>
                </a:solidFill>
                <a:latin typeface="Menlo" panose="020B0609030804020204" pitchFamily="49" charset="0"/>
              </a:rPr>
              <a:t>num_asterisks</a:t>
            </a:r>
            <a:r>
              <a:rPr lang="en-US" sz="4800" dirty="0">
                <a:solidFill>
                  <a:srgbClr val="400BD9"/>
                </a:solidFill>
                <a:latin typeface="Menlo" panose="020B0609030804020204" pitchFamily="49" charset="0"/>
              </a:rPr>
              <a:t> times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8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4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48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48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       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4800" dirty="0">
                <a:solidFill>
                  <a:srgbClr val="400BD9"/>
                </a:solidFill>
                <a:latin typeface="Menlo" panose="020B0609030804020204" pitchFamily="49" charset="0"/>
              </a:rPr>
              <a:t>//print out a new line</a:t>
            </a:r>
            <a:endParaRPr lang="en-US" sz="4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C915F-0529-D042-97BF-504CFDB3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435100"/>
            <a:ext cx="508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9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triangle pattern of size 5</a:t>
            </a:r>
          </a:p>
          <a:p>
            <a:pPr marL="0" indent="0">
              <a:buNone/>
            </a:pPr>
            <a:r>
              <a:rPr lang="en-US" dirty="0"/>
              <a:t>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    **</a:t>
            </a:r>
          </a:p>
          <a:p>
            <a:pPr marL="0" indent="0">
              <a:buNone/>
            </a:pPr>
            <a:r>
              <a:rPr lang="en-US" dirty="0"/>
              <a:t>        *</a:t>
            </a:r>
          </a:p>
        </p:txBody>
      </p:sp>
    </p:spTree>
    <p:extLst>
      <p:ext uri="{BB962C8B-B14F-4D97-AF65-F5344CB8AC3E}">
        <p14:creationId xmlns:p14="http://schemas.microsoft.com/office/powerpoint/2010/main" val="324317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dirty="0"/>
              <a:t>(1) </a:t>
            </a:r>
            <a:r>
              <a:rPr lang="en-US" dirty="0">
                <a:solidFill>
                  <a:srgbClr val="FF0000"/>
                </a:solidFill>
              </a:rPr>
              <a:t>What different from one line to the next?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0066FF"/>
                </a:solidFill>
              </a:rPr>
              <a:t>5</a:t>
            </a:r>
            <a:r>
              <a:rPr lang="en-US" dirty="0"/>
              <a:t> asterisks in the first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 asterisks in the second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7030A0"/>
                </a:solidFill>
              </a:rPr>
              <a:t>3</a:t>
            </a:r>
            <a:r>
              <a:rPr lang="en-US" dirty="0"/>
              <a:t> asterisks in the third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asterisks in the fourth line.</a:t>
            </a:r>
          </a:p>
          <a:p>
            <a:pPr marL="0" indent="0">
              <a:buNone/>
            </a:pPr>
            <a:r>
              <a:rPr lang="en-US" dirty="0"/>
              <a:t>      Print 1 asterisk in the fifth line.</a:t>
            </a:r>
          </a:p>
          <a:p>
            <a:pPr marL="0" indent="0">
              <a:buNone/>
            </a:pPr>
            <a:r>
              <a:rPr lang="en-US" dirty="0"/>
              <a:t>(2) </a:t>
            </a:r>
            <a:r>
              <a:rPr lang="en-US" dirty="0">
                <a:solidFill>
                  <a:srgbClr val="0070C0"/>
                </a:solidFill>
              </a:rPr>
              <a:t>When do we stop?</a:t>
            </a:r>
          </a:p>
        </p:txBody>
      </p:sp>
    </p:spTree>
    <p:extLst>
      <p:ext uri="{BB962C8B-B14F-4D97-AF65-F5344CB8AC3E}">
        <p14:creationId xmlns:p14="http://schemas.microsoft.com/office/powerpoint/2010/main" val="18493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dirty="0"/>
              <a:t>(1) </a:t>
            </a:r>
            <a:r>
              <a:rPr lang="en-US" dirty="0">
                <a:solidFill>
                  <a:srgbClr val="FF0000"/>
                </a:solidFill>
              </a:rPr>
              <a:t>What different from one line to the next?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0066FF"/>
                </a:solidFill>
              </a:rPr>
              <a:t>5</a:t>
            </a:r>
            <a:r>
              <a:rPr lang="en-US" dirty="0"/>
              <a:t> asterisks in the first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 asterisks in the second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7030A0"/>
                </a:solidFill>
              </a:rPr>
              <a:t>3</a:t>
            </a:r>
            <a:r>
              <a:rPr lang="en-US" dirty="0"/>
              <a:t> asterisks in the third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asterisks in the fourth line.</a:t>
            </a:r>
          </a:p>
          <a:p>
            <a:pPr marL="0" indent="0">
              <a:buNone/>
            </a:pPr>
            <a:r>
              <a:rPr lang="en-US" dirty="0"/>
              <a:t>      Print 1 asterisk in the fifth line.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Q: What variable(s) are used to trace the above change?</a:t>
            </a:r>
          </a:p>
        </p:txBody>
      </p:sp>
    </p:spTree>
    <p:extLst>
      <p:ext uri="{BB962C8B-B14F-4D97-AF65-F5344CB8AC3E}">
        <p14:creationId xmlns:p14="http://schemas.microsoft.com/office/powerpoint/2010/main" val="278497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related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//initialize the variable.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 err="1">
                <a:solidFill>
                  <a:srgbClr val="FF0000"/>
                </a:solidFill>
              </a:rPr>
              <a:t>num_asterisks</a:t>
            </a:r>
            <a:r>
              <a:rPr lang="en-US" dirty="0">
                <a:solidFill>
                  <a:srgbClr val="FF0000"/>
                </a:solidFill>
              </a:rPr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56885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/>
              <a:t>What to do in each row?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*****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****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num_asterisks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= 5;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 </a:t>
            </a:r>
            <a:r>
              <a:rPr lang="en-US" u="sng" dirty="0" err="1">
                <a:solidFill>
                  <a:srgbClr val="0070C0"/>
                </a:solidFill>
              </a:rPr>
              <a:t>num_asterisks</a:t>
            </a:r>
            <a:r>
              <a:rPr lang="en-US" dirty="0">
                <a:solidFill>
                  <a:srgbClr val="0070C0"/>
                </a:solidFill>
              </a:rPr>
              <a:t> *s; </a:t>
            </a:r>
            <a:r>
              <a:rPr lang="en-US" dirty="0">
                <a:solidFill>
                  <a:srgbClr val="00B050"/>
                </a:solidFill>
              </a:rPr>
              <a:t>//use </a:t>
            </a:r>
            <a:r>
              <a:rPr lang="en-US" dirty="0" err="1">
                <a:solidFill>
                  <a:srgbClr val="00B050"/>
                </a:solidFill>
              </a:rPr>
              <a:t>num_asterisks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 a new line;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38600" y="1660705"/>
            <a:ext cx="2362200" cy="2911294"/>
            <a:chOff x="2029934" y="2968172"/>
            <a:chExt cx="3304066" cy="316154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446" y="2968172"/>
              <a:ext cx="2832554" cy="283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822245" y="5066268"/>
              <a:ext cx="465592" cy="534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7" name="Curved Connector 6"/>
            <p:cNvCxnSpPr>
              <a:endCxn id="6" idx="1"/>
            </p:cNvCxnSpPr>
            <p:nvPr/>
          </p:nvCxnSpPr>
          <p:spPr>
            <a:xfrm flipV="1">
              <a:off x="2029934" y="5333655"/>
              <a:ext cx="1792311" cy="79606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ular Callout 17"/>
          <p:cNvSpPr/>
          <p:nvPr/>
        </p:nvSpPr>
        <p:spPr>
          <a:xfrm>
            <a:off x="2590800" y="1127305"/>
            <a:ext cx="1676400" cy="533400"/>
          </a:xfrm>
          <a:prstGeom prst="wedgeRoundRectCallout">
            <a:avLst>
              <a:gd name="adj1" fmla="val -153134"/>
              <a:gd name="adj2" fmla="val 6460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Cursor is here</a:t>
            </a:r>
          </a:p>
        </p:txBody>
      </p:sp>
    </p:spTree>
    <p:extLst>
      <p:ext uri="{BB962C8B-B14F-4D97-AF65-F5344CB8AC3E}">
        <p14:creationId xmlns:p14="http://schemas.microsoft.com/office/powerpoint/2010/main" val="166243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prepare to move to each row?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67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*****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****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num_asterisks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num_asterisks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*s;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Print a new line;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9900"/>
                </a:solidFill>
              </a:rPr>
              <a:t>num_asterisks</a:t>
            </a:r>
            <a:r>
              <a:rPr lang="en-US" dirty="0">
                <a:solidFill>
                  <a:srgbClr val="FF9900"/>
                </a:solidFill>
              </a:rPr>
              <a:t>--; </a:t>
            </a:r>
            <a:r>
              <a:rPr lang="en-US" sz="3000" dirty="0">
                <a:solidFill>
                  <a:srgbClr val="00B050"/>
                </a:solidFill>
              </a:rPr>
              <a:t>//# of *’s to print in coming row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0632" y="2626794"/>
            <a:ext cx="4441303" cy="3274046"/>
            <a:chOff x="-878158" y="2968172"/>
            <a:chExt cx="6212158" cy="35554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446" y="2968172"/>
              <a:ext cx="2832554" cy="283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822245" y="5066268"/>
              <a:ext cx="465592" cy="534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8" name="Curved Connector 7"/>
            <p:cNvCxnSpPr>
              <a:endCxn id="7" idx="1"/>
            </p:cNvCxnSpPr>
            <p:nvPr/>
          </p:nvCxnSpPr>
          <p:spPr>
            <a:xfrm flipV="1">
              <a:off x="-878158" y="5333654"/>
              <a:ext cx="4700403" cy="1189994"/>
            </a:xfrm>
            <a:prstGeom prst="curvedConnector3">
              <a:avLst>
                <a:gd name="adj1" fmla="val 3818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750454" y="2193636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1905000" y="990600"/>
            <a:ext cx="1676400" cy="533400"/>
          </a:xfrm>
          <a:prstGeom prst="wedgeRoundRectCallout">
            <a:avLst>
              <a:gd name="adj1" fmla="val -113946"/>
              <a:gd name="adj2" fmla="val 15947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Cursor is here</a:t>
            </a:r>
          </a:p>
        </p:txBody>
      </p:sp>
    </p:spTree>
    <p:extLst>
      <p:ext uri="{BB962C8B-B14F-4D97-AF65-F5344CB8AC3E}">
        <p14:creationId xmlns:p14="http://schemas.microsoft.com/office/powerpoint/2010/main" val="333608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2702</Words>
  <Application>Microsoft Macintosh PowerPoint</Application>
  <PresentationFormat>On-screen Show (4:3)</PresentationFormat>
  <Paragraphs>510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Menlo</vt:lpstr>
      <vt:lpstr>Office Theme</vt:lpstr>
      <vt:lpstr>Triangle Pattern</vt:lpstr>
      <vt:lpstr>Exercises</vt:lpstr>
      <vt:lpstr>Pattern of asterisks</vt:lpstr>
      <vt:lpstr>Pattern of Asterisk</vt:lpstr>
      <vt:lpstr>Pattern of asterisks</vt:lpstr>
      <vt:lpstr>Pattern of asterisks</vt:lpstr>
      <vt:lpstr>Initialize related variable</vt:lpstr>
      <vt:lpstr>What to do in each row?</vt:lpstr>
      <vt:lpstr>How to prepare to move to each row?</vt:lpstr>
      <vt:lpstr>A structure w/o repetition statement</vt:lpstr>
      <vt:lpstr>Rewrite in repetition statement</vt:lpstr>
      <vt:lpstr>How to print num_asterisks asterisk</vt:lpstr>
      <vt:lpstr>How to print num_asterisks asterisk</vt:lpstr>
      <vt:lpstr>How to print num_asterisks asterisk</vt:lpstr>
      <vt:lpstr>How to print num_asterisks asterisk</vt:lpstr>
      <vt:lpstr>Pattern of asterisks</vt:lpstr>
      <vt:lpstr>Pattern of asterisks</vt:lpstr>
      <vt:lpstr>Generalize to any size</vt:lpstr>
      <vt:lpstr>Warning: size ≠ num_asterisks</vt:lpstr>
      <vt:lpstr>Triangle of asterisks: nested-loop</vt:lpstr>
      <vt:lpstr>Code to print triangle pattern</vt:lpstr>
      <vt:lpstr>Code to print triangle pattern (simplified)</vt:lpstr>
      <vt:lpstr>Building block: do something for x times</vt:lpstr>
      <vt:lpstr>Method to work pattern of asterisks</vt:lpstr>
      <vt:lpstr>What changes happen from one row to the next?</vt:lpstr>
      <vt:lpstr>What variables to describe those changes?</vt:lpstr>
      <vt:lpstr>What are the initial values of the variables?</vt:lpstr>
      <vt:lpstr>How do the variables changes?</vt:lpstr>
      <vt:lpstr>What do we do in each row?</vt:lpstr>
      <vt:lpstr>Update variables for next row</vt:lpstr>
      <vt:lpstr>When to stop?</vt:lpstr>
      <vt:lpstr>Pattern of asterisks</vt:lpstr>
      <vt:lpstr>Pattern of asterisks</vt:lpstr>
      <vt:lpstr>Pattern of asterisks</vt:lpstr>
      <vt:lpstr>Pattern of asterisks</vt:lpstr>
      <vt:lpstr>Pattern of asterisks: generalize to any size</vt:lpstr>
      <vt:lpstr>Complete code </vt:lpstr>
      <vt:lpstr>Complete code (simplified) </vt:lpstr>
      <vt:lpstr>Complete code: use two for-statements </vt:lpstr>
    </vt:vector>
  </TitlesOfParts>
  <Company>Iowa Wesleyan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VI</dc:title>
  <dc:creator>Windows User</dc:creator>
  <cp:lastModifiedBy>Microsoft Office User</cp:lastModifiedBy>
  <cp:revision>116</cp:revision>
  <dcterms:created xsi:type="dcterms:W3CDTF">2011-10-03T00:29:01Z</dcterms:created>
  <dcterms:modified xsi:type="dcterms:W3CDTF">2022-02-14T04:39:27Z</dcterms:modified>
</cp:coreProperties>
</file>