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74" r:id="rId2"/>
    <p:sldId id="420" r:id="rId3"/>
    <p:sldId id="421" r:id="rId4"/>
    <p:sldId id="422" r:id="rId5"/>
    <p:sldId id="434" r:id="rId6"/>
    <p:sldId id="423" r:id="rId7"/>
    <p:sldId id="475" r:id="rId8"/>
    <p:sldId id="424" r:id="rId9"/>
    <p:sldId id="426" r:id="rId10"/>
    <p:sldId id="427" r:id="rId11"/>
    <p:sldId id="42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33CC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25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E023C85-A2A8-44D2-B401-B06A03168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98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2017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719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085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665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574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0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96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692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32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517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20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629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programming?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Anatomy of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code and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Becoming familiar with your programming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Analyzing your first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Problem solving: algorithm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26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6150"/>
            <a:ext cx="86868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Step 3    </a:t>
            </a:r>
            <a:r>
              <a:rPr lang="en-US" altLang="en-US" sz="2400" dirty="0"/>
              <a:t>Describe each subtask in pseudocode.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You will need to arrange the steps so that any intermediate values are computed before they are needed in other computations.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For each car, compute the total cost as follows: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 dirty="0">
                <a:latin typeface="Comic Sans MS" panose="030F0702030302020204" pitchFamily="66" charset="0"/>
              </a:rPr>
              <a:t>       </a:t>
            </a:r>
            <a:r>
              <a:rPr lang="en-US" altLang="en-US" sz="2000" b="1" dirty="0">
                <a:latin typeface="Comic Sans MS" panose="030F0702030302020204" pitchFamily="66" charset="0"/>
              </a:rPr>
              <a:t>annual fuel consumed = annual miles driven / fuel efficiency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annual fuel cost = price per gallon x annual fuel consumed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operating cost = 10 x annual fuel cost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total cost = purchase price + operating cost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 b="1" i="1" dirty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If total cost1 &lt; total cost2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Choose car1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Else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Choose car2</a:t>
            </a:r>
            <a:endParaRPr lang="en-US" altLang="en-US" sz="2400" b="1" dirty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3</a:t>
            </a:r>
          </a:p>
        </p:txBody>
      </p:sp>
      <p:sp>
        <p:nvSpPr>
          <p:cNvPr id="7783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4: Testing</a:t>
            </a:r>
          </a:p>
        </p:txBody>
      </p:sp>
      <p:sp>
        <p:nvSpPr>
          <p:cNvPr id="7987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838200"/>
            <a:ext cx="8686800" cy="58674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Step 4    </a:t>
            </a:r>
            <a:r>
              <a:rPr lang="en-US" altLang="en-US" sz="2400" dirty="0"/>
              <a:t>Test your pseudocode by working a problem.</a:t>
            </a:r>
            <a:br>
              <a:rPr lang="en-US" altLang="en-US" sz="2400" dirty="0"/>
            </a:br>
            <a:endParaRPr lang="en-US" altLang="en-US" sz="16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Use these sample values: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Car 1: $25,000, 50 miles/gallon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Car 2: $20,000, 30 miles/gallon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z="9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FIRST CAR: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	</a:t>
            </a:r>
            <a:r>
              <a:rPr lang="en-US" altLang="en-US" sz="2000" b="1" dirty="0">
                <a:latin typeface="Comic Sans MS" panose="030F0702030302020204" pitchFamily="66" charset="0"/>
              </a:rPr>
              <a:t>annual fuel consumed = 1500 / 50 = 300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annual fuel cost = 4 x 300 =  1200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operating cost = 10 x 1200 = 12000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total cost = 25000 + 12000 = 37000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700" i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SECOND CAR: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	</a:t>
            </a:r>
            <a:r>
              <a:rPr lang="en-US" altLang="en-US" sz="1800" i="1" dirty="0"/>
              <a:t>(let’s assume you can do the math)</a:t>
            </a:r>
            <a:r>
              <a:rPr lang="en-US" altLang="en-US" sz="2000" i="1" dirty="0"/>
              <a:t> </a:t>
            </a:r>
            <a:r>
              <a:rPr lang="en-US" altLang="en-US" sz="2000" b="1" dirty="0">
                <a:latin typeface="Comic Sans MS" panose="030F0702030302020204" pitchFamily="66" charset="0"/>
              </a:rPr>
              <a:t>total cost = 40000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800" b="1" i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If total cost1 &lt; total cost2 …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1400" i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The algorithm says: </a:t>
            </a:r>
            <a:r>
              <a:rPr lang="en-US" altLang="en-US" sz="2000" b="1" dirty="0">
                <a:latin typeface="Comic Sans MS" panose="030F0702030302020204" pitchFamily="66" charset="0"/>
              </a:rPr>
              <a:t>choose the FIRST CAR</a:t>
            </a:r>
            <a:endParaRPr lang="en-US" altLang="en-US" sz="2400" b="1" dirty="0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5E77A-A041-8F4B-B747-A39CB14E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1346200"/>
            <a:ext cx="40259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Algorithms</a:t>
            </a:r>
          </a:p>
        </p:txBody>
      </p:sp>
      <p:sp>
        <p:nvSpPr>
          <p:cNvPr id="6963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687" y="924167"/>
            <a:ext cx="8527774" cy="4525962"/>
          </a:xfrm>
        </p:spPr>
        <p:txBody>
          <a:bodyPr/>
          <a:lstStyle/>
          <a:p>
            <a:r>
              <a:rPr lang="en-US" dirty="0"/>
              <a:t>Every</a:t>
            </a:r>
            <a:r>
              <a:rPr lang="en-US" baseline="0" dirty="0"/>
              <a:t> program is based on an algorithm, or more than one algorithm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An algorithm is like a recipe for cooking</a:t>
            </a:r>
          </a:p>
          <a:p>
            <a:pPr lvl="2"/>
            <a:r>
              <a:rPr lang="en-US" altLang="en-US" sz="2800" dirty="0">
                <a:latin typeface="Arial" panose="020B0604020202020204" pitchFamily="34" charset="0"/>
              </a:rPr>
              <a:t>It tells the ingredients (inputs) </a:t>
            </a:r>
          </a:p>
          <a:p>
            <a:pPr lvl="2"/>
            <a:r>
              <a:rPr lang="en-US" altLang="en-US" sz="2800" dirty="0">
                <a:latin typeface="Arial" panose="020B0604020202020204" pitchFamily="34" charset="0"/>
              </a:rPr>
              <a:t>It tells the sequential steps for processing the inputs</a:t>
            </a:r>
          </a:p>
          <a:p>
            <a:pPr lvl="2"/>
            <a:r>
              <a:rPr lang="en-US" altLang="en-US" sz="2800" dirty="0">
                <a:latin typeface="Arial" panose="020B0604020202020204" pitchFamily="34" charset="0"/>
              </a:rPr>
              <a:t>It tells the serving size and style (outputs)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The computer acts like a chef, exactly following the algorithm recipe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7"/>
          <p:cNvSpPr txBox="1">
            <a:spLocks noChangeArrowheads="1"/>
          </p:cNvSpPr>
          <p:nvPr/>
        </p:nvSpPr>
        <p:spPr bwMode="auto">
          <a:xfrm>
            <a:off x="22225" y="517525"/>
            <a:ext cx="3770313" cy="635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The Software Development Process</a:t>
            </a:r>
          </a:p>
        </p:txBody>
      </p:sp>
      <p:pic>
        <p:nvPicPr>
          <p:cNvPr id="70660" name="Picture 4" descr="Software development flowchart of steps:&#10;  Understand the problem&#10;  Develop and describe algorithm&#10;  Test the algorithm&#10;  Translate into C++&#10;  Compile and test the program." title="ch01_soft-dev-psuedeo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0"/>
            <a:ext cx="206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98913" y="1711166"/>
            <a:ext cx="4446587" cy="396271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For each problem</a:t>
            </a:r>
            <a:br>
              <a:rPr lang="en-US" altLang="en-US" sz="2400" dirty="0"/>
            </a:br>
            <a:r>
              <a:rPr lang="en-US" altLang="en-US" sz="2400" dirty="0"/>
              <a:t>the programmer goes through these steps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algn="ctr" eaLnBrk="1" hangingPunct="1"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</a:rPr>
              <a:t>You MUST write an algorithm in words, pictures, and/or equations before attempting to translate to C++</a:t>
            </a:r>
          </a:p>
        </p:txBody>
      </p:sp>
      <p:sp>
        <p:nvSpPr>
          <p:cNvPr id="7066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Describing an Algorithm with Pseudocode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Pseudocode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An informal description</a:t>
            </a:r>
          </a:p>
          <a:p>
            <a:pPr eaLnBrk="1" hangingPunct="1"/>
            <a:r>
              <a:rPr lang="en-US" altLang="en-US" sz="2400" dirty="0"/>
              <a:t>Not in a language that a computer can understand, but easily translated into a high-level language (like C++).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7168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Important Properties of an Algorithm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12813"/>
            <a:ext cx="8487295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u="sng" dirty="0"/>
              <a:t>algorithm</a:t>
            </a:r>
            <a:r>
              <a:rPr lang="en-US" altLang="en-US" sz="2400" dirty="0"/>
              <a:t> described in pseudocode must be</a:t>
            </a:r>
          </a:p>
          <a:p>
            <a:pPr eaLnBrk="1" hangingPunct="1"/>
            <a:r>
              <a:rPr lang="en-US" altLang="en-US" sz="2400" dirty="0"/>
              <a:t>Unambiguous</a:t>
            </a:r>
          </a:p>
          <a:p>
            <a:pPr lvl="1" eaLnBrk="1" hangingPunct="1"/>
            <a:r>
              <a:rPr lang="en-US" altLang="en-US" sz="2400" dirty="0"/>
              <a:t>There are precise instructions for what to do at each step</a:t>
            </a:r>
          </a:p>
          <a:p>
            <a:pPr lvl="1" eaLnBrk="1" hangingPunct="1"/>
            <a:r>
              <a:rPr lang="en-US" altLang="en-US" sz="2400" dirty="0"/>
              <a:t>and where to go next.</a:t>
            </a:r>
          </a:p>
          <a:p>
            <a:pPr eaLnBrk="1" hangingPunct="1"/>
            <a:r>
              <a:rPr lang="en-US" altLang="en-US" sz="2400" dirty="0"/>
              <a:t>Executable</a:t>
            </a:r>
          </a:p>
          <a:p>
            <a:pPr lvl="1" eaLnBrk="1" hangingPunct="1"/>
            <a:r>
              <a:rPr lang="en-US" altLang="en-US" sz="2400" dirty="0"/>
              <a:t>Each step can be carried out in practice.</a:t>
            </a:r>
          </a:p>
          <a:p>
            <a:pPr eaLnBrk="1" hangingPunct="1"/>
            <a:r>
              <a:rPr lang="en-US" altLang="en-US" sz="2400" dirty="0"/>
              <a:t>Terminating</a:t>
            </a:r>
          </a:p>
          <a:p>
            <a:pPr lvl="1" eaLnBrk="1" hangingPunct="1"/>
            <a:r>
              <a:rPr lang="en-US" altLang="en-US" sz="2400" dirty="0"/>
              <a:t>It will eventually come to an end.</a:t>
            </a:r>
          </a:p>
        </p:txBody>
      </p:sp>
      <p:sp>
        <p:nvSpPr>
          <p:cNvPr id="7270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Pseudocode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Consider this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have the choice of buying two cars.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One is more fuel efficient than the other, but also more expensive.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know the price and fuel efficiency (in miles per gallon, mpg) of both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plan to keep the car for ten years.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Assume average price of gas is $4 per gallon and usage of 15,000 miles per year.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will pay cash for the car (no financing costs)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Which car is the better deal?</a:t>
            </a:r>
          </a:p>
        </p:txBody>
      </p:sp>
      <p:sp>
        <p:nvSpPr>
          <p:cNvPr id="737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16FD-2DA0-614C-8660-ECB2CACD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Two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55D2-8818-4947-8ED9-B70A01BF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5359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000" dirty="0"/>
              <a:t>Drive 15000 miles each year in ten years. Average $4 per gallon.</a:t>
            </a:r>
          </a:p>
          <a:p>
            <a:pPr lvl="1"/>
            <a:r>
              <a:rPr lang="en-US" sz="2600" dirty="0"/>
              <a:t>Car 1 uses 15000 / 50 = 300 gallons annually. Annual gas price is 300 * 4 = 1200. Gas price in 10 years is 1200 * 10 = 12000.</a:t>
            </a:r>
          </a:p>
          <a:p>
            <a:pPr lvl="2"/>
            <a:r>
              <a:rPr lang="en-US" sz="2300" dirty="0"/>
              <a:t>Total price of A is 25000 + 12000 = 37000.</a:t>
            </a:r>
          </a:p>
          <a:p>
            <a:pPr lvl="1"/>
            <a:r>
              <a:rPr lang="en-US" sz="2600" dirty="0"/>
              <a:t>Car 2 uses 15000 / 30 = 500 gallons annually. Annual gas price is 500 * 4 = 2000. Gas price in 10 years is 2000 * 10 = 20000.</a:t>
            </a:r>
          </a:p>
          <a:p>
            <a:pPr lvl="2"/>
            <a:r>
              <a:rPr lang="en-US" sz="2300" dirty="0"/>
              <a:t>Total price of B is 20000 + 20000 = 40000.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D0123-8469-EB42-8675-73109CE34A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2008 by John Wiley &amp; Sons. All rights reserved</a:t>
            </a:r>
            <a:endParaRPr lang="en-US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1B2C27-DF6F-5143-BD51-59A05A3B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79635"/>
              </p:ext>
            </p:extLst>
          </p:nvPr>
        </p:nvGraphicFramePr>
        <p:xfrm>
          <a:off x="1523999" y="825500"/>
          <a:ext cx="5562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3750443778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4123283738"/>
                    </a:ext>
                  </a:extLst>
                </a:gridCol>
                <a:gridCol w="2937932">
                  <a:extLst>
                    <a:ext uri="{9D8B030D-6E8A-4147-A177-3AD203B41FA5}">
                      <a16:colId xmlns:a16="http://schemas.microsoft.com/office/drawing/2014/main" val="1757148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Fuel Efficiency (in mpg)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2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1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1: Determine I/O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Step 1    </a:t>
            </a:r>
            <a:r>
              <a:rPr lang="en-US" altLang="en-US" sz="2400" dirty="0"/>
              <a:t>Determine the inputs and outputs.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In our sample problem, we have these inputs: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purchase price1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fuel efficiency1</a:t>
            </a:r>
            <a:br>
              <a:rPr lang="en-US" altLang="en-US" sz="2400" dirty="0"/>
            </a:br>
            <a:r>
              <a:rPr lang="en-US" altLang="en-US" sz="2400" dirty="0"/>
              <a:t>the price and fuel efficiency (in mpg) of the first car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purchase price2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fuel efficiency2</a:t>
            </a:r>
            <a:br>
              <a:rPr lang="en-US" altLang="en-US" sz="2400" dirty="0"/>
            </a:br>
            <a:r>
              <a:rPr lang="en-US" altLang="en-US" sz="2400" dirty="0"/>
              <a:t>the price and fuel efficiency of the second car   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We simply want to know which car is the better buy.</a:t>
            </a:r>
            <a:br>
              <a:rPr lang="en-US" altLang="en-US" sz="2400" dirty="0"/>
            </a:br>
            <a:r>
              <a:rPr lang="en-US" altLang="en-US" sz="2400" dirty="0"/>
              <a:t>That is the desired output.</a:t>
            </a:r>
          </a:p>
        </p:txBody>
      </p:sp>
      <p:sp>
        <p:nvSpPr>
          <p:cNvPr id="757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2: Decompose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6150"/>
            <a:ext cx="8229600" cy="4876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Step 2    </a:t>
            </a:r>
            <a:r>
              <a:rPr lang="en-US" altLang="en-US" sz="2400" dirty="0"/>
              <a:t>Break down the problem into smaller tasks.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What will we do for </a:t>
            </a:r>
            <a:r>
              <a:rPr lang="en-US" altLang="en-US" b="1" i="1" dirty="0"/>
              <a:t>each</a:t>
            </a:r>
            <a:r>
              <a:rPr lang="en-US" altLang="en-US" sz="2400" dirty="0"/>
              <a:t> car?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The total cost for a car is</a:t>
            </a:r>
            <a:br>
              <a:rPr lang="en-US" altLang="en-US" sz="2400" dirty="0"/>
            </a:br>
            <a:r>
              <a:rPr lang="en-US" altLang="en-US" sz="2400" i="1" dirty="0"/>
              <a:t>purchase price + operating cost</a:t>
            </a:r>
            <a:endParaRPr lang="en-US" altLang="en-US" sz="2800" i="1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We assume a constant usage and gas price for ten years, so the operating cost depends on the cost of driving the car for one year.</a:t>
            </a:r>
            <a:br>
              <a:rPr lang="en-US" altLang="en-US" sz="2400" dirty="0"/>
            </a:br>
            <a:r>
              <a:rPr lang="en-US" altLang="en-US" sz="2400" dirty="0"/>
              <a:t>The operating cost is</a:t>
            </a:r>
            <a:br>
              <a:rPr lang="en-US" altLang="en-US" sz="2400" dirty="0"/>
            </a:br>
            <a:r>
              <a:rPr lang="en-US" altLang="en-US" sz="2400" i="1" dirty="0"/>
              <a:t>10 x annual fuel cost</a:t>
            </a:r>
            <a:endParaRPr lang="en-US" altLang="en-US" sz="28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The annual fuel cost is</a:t>
            </a:r>
            <a:br>
              <a:rPr lang="en-US" altLang="en-US" sz="2400" dirty="0"/>
            </a:br>
            <a:r>
              <a:rPr lang="en-US" altLang="en-US" sz="2400" i="1" dirty="0"/>
              <a:t>price per gallon x annual fuel consumed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The annual fuel consumed is</a:t>
            </a:r>
            <a:br>
              <a:rPr lang="en-US" altLang="en-US" sz="2400" dirty="0"/>
            </a:br>
            <a:r>
              <a:rPr lang="en-US" altLang="en-US" sz="2400" i="1" dirty="0"/>
              <a:t>annual miles driven / fuel efficiency</a:t>
            </a:r>
          </a:p>
        </p:txBody>
      </p:sp>
      <p:sp>
        <p:nvSpPr>
          <p:cNvPr id="768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1033</Words>
  <Application>Microsoft Macintosh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Comic Sans MS</vt:lpstr>
      <vt:lpstr>Courier New</vt:lpstr>
      <vt:lpstr>Default Design</vt:lpstr>
      <vt:lpstr>Topic 7</vt:lpstr>
      <vt:lpstr>Algorithms</vt:lpstr>
      <vt:lpstr>The Software Development Process</vt:lpstr>
      <vt:lpstr>Describing an Algorithm with Pseudocode</vt:lpstr>
      <vt:lpstr>Three Important Properties of an Algorithm</vt:lpstr>
      <vt:lpstr>Example of Pseudocode</vt:lpstr>
      <vt:lpstr>Examples of Two Cars</vt:lpstr>
      <vt:lpstr>Algorithm Pseudocode, Step 1: Determine I/O</vt:lpstr>
      <vt:lpstr>Algorithm Pseudocode, Step 2: Decompose </vt:lpstr>
      <vt:lpstr>Algorithm Pseudocode, Step 3</vt:lpstr>
      <vt:lpstr>Algorithm Pseudocode, Step 4: Testing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1869</cp:revision>
  <dcterms:created xsi:type="dcterms:W3CDTF">2010-12-07T14:18:40Z</dcterms:created>
  <dcterms:modified xsi:type="dcterms:W3CDTF">2020-08-23T01:12:09Z</dcterms:modified>
</cp:coreProperties>
</file>