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73" r:id="rId2"/>
    <p:sldId id="411" r:id="rId3"/>
    <p:sldId id="465" r:id="rId4"/>
    <p:sldId id="460" r:id="rId5"/>
    <p:sldId id="413" r:id="rId6"/>
    <p:sldId id="459" r:id="rId7"/>
    <p:sldId id="414" r:id="rId8"/>
    <p:sldId id="461" r:id="rId9"/>
    <p:sldId id="409" r:id="rId10"/>
    <p:sldId id="405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33CC"/>
    <a:srgbClr val="FFE9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25" autoAdjust="0"/>
    <p:restoredTop sz="95590" autoAdjust="0"/>
  </p:normalViewPr>
  <p:slideViewPr>
    <p:cSldViewPr snapToGrid="0">
      <p:cViewPr varScale="1">
        <p:scale>
          <a:sx n="76" d="100"/>
          <a:sy n="76" d="100"/>
        </p:scale>
        <p:origin x="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E023C85-A2A8-44D2-B401-B06A03168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98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2017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719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085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665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574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0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96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692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32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517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320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629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is programming?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Anatomy of 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Machine code and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Becoming familiar with your programming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Analyzing your first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algorithm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8506610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Errors: C++ is Case Sensitive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C++</a:t>
            </a:r>
          </a:p>
          <a:p>
            <a:pPr lvl="1" eaLnBrk="1" hangingPunct="1"/>
            <a:r>
              <a:rPr lang="en-US" altLang="en-US" sz="2400" dirty="0"/>
              <a:t>is </a:t>
            </a:r>
            <a:r>
              <a:rPr lang="en-US" altLang="en-US" sz="2400" i="1" dirty="0"/>
              <a:t>case sensitive. </a:t>
            </a:r>
            <a:r>
              <a:rPr lang="en-US" altLang="en-US" sz="2400" dirty="0"/>
              <a:t>Typing:</a:t>
            </a:r>
            <a:br>
              <a:rPr lang="en-US" altLang="en-US" sz="2400" dirty="0"/>
            </a:br>
            <a:br>
              <a:rPr lang="en-US" altLang="en-US" sz="1600" dirty="0"/>
            </a:br>
            <a:br>
              <a:rPr lang="en-US" altLang="en-US" sz="1000" dirty="0"/>
            </a:br>
            <a:r>
              <a:rPr lang="en-US" altLang="en-US" sz="1000" dirty="0"/>
              <a:t>         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Main()</a:t>
            </a:r>
            <a:br>
              <a:rPr lang="en-US" altLang="en-US" sz="2000" b="1" dirty="0">
                <a:latin typeface="Courier New" panose="02070309020205020404" pitchFamily="49" charset="0"/>
              </a:rPr>
            </a:br>
            <a:br>
              <a:rPr lang="en-US" altLang="en-US" sz="1400" b="1" i="1" dirty="0">
                <a:latin typeface="Courier New" panose="02070309020205020404" pitchFamily="49" charset="0"/>
              </a:rPr>
            </a:br>
            <a:br>
              <a:rPr lang="en-US" altLang="en-US" sz="600" b="1" i="1" dirty="0">
                <a:latin typeface="Courier New" panose="02070309020205020404" pitchFamily="49" charset="0"/>
              </a:rPr>
            </a:br>
            <a:r>
              <a:rPr lang="en-US" altLang="en-US" sz="2400" dirty="0"/>
              <a:t>will compile but will not link. 	</a:t>
            </a:r>
            <a:br>
              <a:rPr lang="en-US" altLang="en-US" sz="3200" dirty="0"/>
            </a:br>
            <a:endParaRPr lang="en-US" altLang="en-US" sz="3200" dirty="0"/>
          </a:p>
          <a:p>
            <a:pPr lvl="1" eaLnBrk="1" hangingPunct="1">
              <a:buFontTx/>
              <a:buNone/>
            </a:pPr>
            <a:r>
              <a:rPr lang="en-US" altLang="en-US" sz="2400" dirty="0"/>
              <a:t>   A link-time error occurs here when the linker cannot find the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function – because you did not define a function named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. (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is fine as a name but it is not the same as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and there has to be one </a:t>
            </a:r>
            <a:r>
              <a:rPr lang="en-US" altLang="en-US" sz="2400" b="1" dirty="0">
                <a:latin typeface="Courier New" panose="02070309020205020404" pitchFamily="49" charset="0"/>
              </a:rPr>
              <a:t>main</a:t>
            </a:r>
            <a:r>
              <a:rPr lang="en-US" altLang="en-US" sz="2400" dirty="0"/>
              <a:t> somewhere.)</a:t>
            </a:r>
          </a:p>
        </p:txBody>
      </p:sp>
      <p:sp>
        <p:nvSpPr>
          <p:cNvPr id="675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19163"/>
            <a:ext cx="8229600" cy="4297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Common error: </a:t>
            </a:r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Omitting a semicolon (or two), in this case at the end of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statement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Common Error – Omitting Semicolons</a:t>
            </a:r>
          </a:p>
        </p:txBody>
      </p:sp>
      <p:sp>
        <p:nvSpPr>
          <p:cNvPr id="5837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258710" y="2679483"/>
            <a:ext cx="7083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400" i="0" u="sng" dirty="0">
                <a:solidFill>
                  <a:srgbClr val="3C3C3C"/>
                </a:solidFill>
                <a:cs typeface="Courier New" panose="02070309020205020404" pitchFamily="49" charset="0"/>
              </a:rPr>
              <a:t>#include &lt;</a:t>
            </a:r>
            <a:r>
              <a:rPr lang="en-US" sz="2400" i="0" u="sng" dirty="0" err="1">
                <a:solidFill>
                  <a:srgbClr val="3C3C3C"/>
                </a:solidFill>
                <a:cs typeface="Courier New" panose="02070309020205020404" pitchFamily="49" charset="0"/>
              </a:rPr>
              <a:t>iostream</a:t>
            </a:r>
            <a:r>
              <a:rPr lang="en-US" sz="2400" i="0" u="sng" dirty="0">
                <a:solidFill>
                  <a:srgbClr val="3C3C3C"/>
                </a:solidFill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using namespace </a:t>
            </a:r>
            <a:r>
              <a:rPr lang="en-US" sz="2400" i="0" dirty="0" err="1">
                <a:cs typeface="Courier New" panose="02070309020205020404" pitchFamily="49" charset="0"/>
              </a:rPr>
              <a:t>std</a:t>
            </a:r>
            <a:r>
              <a:rPr lang="en-US" sz="2400" i="0" dirty="0">
                <a:cs typeface="Courier New" panose="02070309020205020404" pitchFamily="49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sz="2400" i="0" dirty="0" err="1">
                <a:cs typeface="Courier New" panose="02070309020205020404" pitchFamily="49" charset="0"/>
              </a:rPr>
              <a:t>int</a:t>
            </a:r>
            <a:r>
              <a:rPr lang="en-US" sz="2400" i="0" dirty="0"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dirty="0" err="1">
                <a:cs typeface="Courier New" panose="02070309020205020404" pitchFamily="49" charset="0"/>
              </a:rPr>
              <a:t>cout</a:t>
            </a:r>
            <a:r>
              <a:rPr lang="en-US" sz="2400" i="0" dirty="0">
                <a:cs typeface="Courier New" panose="02070309020205020404" pitchFamily="49" charset="0"/>
              </a:rPr>
              <a:t> &lt;&lt; "Hello, World!" &lt;&lt; </a:t>
            </a:r>
            <a:r>
              <a:rPr lang="en-US" sz="2400" i="0" u="sng" dirty="0" err="1">
                <a:solidFill>
                  <a:srgbClr val="FF0000"/>
                </a:solidFill>
                <a:cs typeface="Courier New" panose="02070309020205020404" pitchFamily="49" charset="0"/>
              </a:rPr>
              <a:t>endl</a:t>
            </a:r>
            <a:r>
              <a:rPr lang="en-US" sz="2400" i="0" dirty="0">
                <a:solidFill>
                  <a:srgbClr val="FF0000"/>
                </a:solidFill>
                <a:cs typeface="Courier New" panose="02070309020205020404" pitchFamily="49" charset="0"/>
              </a:rPr>
              <a:t>_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return 0;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}</a:t>
            </a:r>
            <a:endParaRPr lang="en-US" altLang="en-US" sz="2400" i="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31863"/>
            <a:ext cx="8229600" cy="5059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	Without that semicolon you actually wrote:</a:t>
            </a:r>
          </a:p>
          <a:p>
            <a:pPr marL="0" indent="0" eaLnBrk="1" hangingPunct="1">
              <a:buNone/>
            </a:pPr>
            <a:endParaRPr lang="en-US" sz="2400" dirty="0">
              <a:cs typeface="Courier New" panose="02070309020205020404" pitchFamily="49" charset="0"/>
            </a:endParaRPr>
          </a:p>
          <a:p>
            <a:pPr marL="0" indent="0" algn="ctr" eaLnBrk="1" hangingPunct="1">
              <a:buNone/>
            </a:pPr>
            <a:r>
              <a:rPr lang="en-US" sz="2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&lt;&lt; "Hello, World!" &lt;&lt; </a:t>
            </a:r>
            <a:r>
              <a:rPr lang="en-US" sz="2400" u="sng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 </a:t>
            </a: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4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br>
              <a:rPr lang="en-US" altLang="en-US" sz="2000" dirty="0"/>
            </a:br>
            <a:endParaRPr lang="en-US" altLang="en-US" sz="20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which thoroughly confuses the compiler with the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immediately followed by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sz="2400" dirty="0"/>
              <a:t>!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	This is a </a:t>
            </a:r>
            <a:r>
              <a:rPr lang="en-US" altLang="en-US" sz="2400" i="1" dirty="0"/>
              <a:t>compile-time error </a:t>
            </a:r>
            <a:r>
              <a:rPr lang="en-US" altLang="en-US" sz="2400" dirty="0"/>
              <a:t>or </a:t>
            </a:r>
            <a:r>
              <a:rPr lang="en-US" altLang="en-US" sz="2400" i="1" dirty="0"/>
              <a:t>syntax error</a:t>
            </a:r>
            <a:r>
              <a:rPr lang="en-US" altLang="en-US" sz="2400" dirty="0"/>
              <a:t>.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2400" dirty="0"/>
              <a:t>A syntax error is a part of a program that does not conform to the rules of the programming language.</a:t>
            </a:r>
            <a:endParaRPr lang="en-US" altLang="en-US" sz="2000" dirty="0"/>
          </a:p>
        </p:txBody>
      </p:sp>
      <p:sp>
        <p:nvSpPr>
          <p:cNvPr id="593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59398" name="Rectangle 2"/>
          <p:cNvSpPr>
            <a:spLocks noChangeArrowheads="1"/>
          </p:cNvSpPr>
          <p:nvPr/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Syntax Errors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ChangeArrowheads="1"/>
          </p:cNvSpPr>
          <p:nvPr/>
        </p:nvSpPr>
        <p:spPr bwMode="auto">
          <a:xfrm>
            <a:off x="317715" y="79563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Suppose you (accidentally of course) wrote:</a:t>
            </a:r>
          </a:p>
          <a:p>
            <a:pPr eaLnBrk="1" hangingPunct="1">
              <a:spcBef>
                <a:spcPct val="20000"/>
              </a:spcBef>
            </a:pP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i="0" dirty="0"/>
              <a:t>cot &lt;&lt; "Hello World!</a:t>
            </a:r>
            <a:r>
              <a:rPr lang="en-US" altLang="en-US" sz="2400" i="0" dirty="0">
                <a:latin typeface="Arial" panose="020B0604020202020204" pitchFamily="34" charset="0"/>
              </a:rPr>
              <a:t>"</a:t>
            </a:r>
            <a:r>
              <a:rPr lang="en-US" altLang="en-US" sz="2400" i="0" dirty="0"/>
              <a:t> &lt;&lt; </a:t>
            </a:r>
            <a:r>
              <a:rPr lang="en-US" altLang="en-US" sz="2400" i="0" dirty="0" err="1"/>
              <a:t>endl</a:t>
            </a:r>
            <a:r>
              <a:rPr lang="en-US" altLang="en-US" sz="2400" i="0" dirty="0"/>
              <a:t>;</a:t>
            </a:r>
            <a:br>
              <a:rPr lang="en-US" altLang="en-US" sz="2400" b="0" i="0" dirty="0"/>
            </a:b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This will cause a compile-time error and the compiler will complain that it has no clue what you mean by </a:t>
            </a:r>
            <a:r>
              <a:rPr lang="en-US" altLang="en-US" sz="2400" b="0" i="0" dirty="0">
                <a:cs typeface="Courier New" panose="02070309020205020404" pitchFamily="49" charset="0"/>
              </a:rPr>
              <a:t>cot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exact wording of the error message is dependent on the compiler, but it might be something like</a:t>
            </a:r>
          </a:p>
          <a:p>
            <a:pPr marL="0" indent="0" eaLnBrk="1" hangingPunct="1">
              <a:spcBef>
                <a:spcPct val="20000"/>
              </a:spcBef>
            </a:pP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400" b="0" dirty="0">
                <a:latin typeface="Arial" panose="020B0604020202020204" pitchFamily="34" charset="0"/>
              </a:rPr>
              <a:t>        “Undefined symbol cot” or </a:t>
            </a:r>
          </a:p>
          <a:p>
            <a:pPr marL="0" indent="0" eaLnBrk="1" hangingPunct="1">
              <a:spcBef>
                <a:spcPct val="20000"/>
              </a:spcBef>
            </a:pPr>
            <a:r>
              <a:rPr lang="en-US" altLang="en-US" sz="2400" b="0" dirty="0">
                <a:latin typeface="Arial" panose="020B0604020202020204" pitchFamily="34" charset="0"/>
              </a:rPr>
              <a:t>	"Unknown identifier".</a:t>
            </a:r>
          </a:p>
        </p:txBody>
      </p:sp>
      <p:sp>
        <p:nvSpPr>
          <p:cNvPr id="60419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Errors: Misspellings</a:t>
            </a:r>
          </a:p>
        </p:txBody>
      </p:sp>
      <p:sp>
        <p:nvSpPr>
          <p:cNvPr id="6042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31863"/>
            <a:ext cx="8229600" cy="5059362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compiler will not stop compiling, and will most likely list lots and lots of errors that are caused by the first one it encountered.</a:t>
            </a:r>
          </a:p>
          <a:p>
            <a:pPr eaLnBrk="1" hangingPunct="1"/>
            <a:r>
              <a:rPr lang="en-US" altLang="en-US" sz="2400" dirty="0"/>
              <a:t>You should fix only those error messages that make sense to you, starting with the first one, and then recompile (after SAVING, of course!).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/>
              <a:t>Errors – How Many Errors?</a:t>
            </a:r>
          </a:p>
        </p:txBody>
      </p:sp>
      <p:sp>
        <p:nvSpPr>
          <p:cNvPr id="6144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Making your Program Readable (by Humans)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 dirty="0"/>
              <a:t>C++ </a:t>
            </a:r>
            <a:r>
              <a:rPr lang="en-US" altLang="en-US" sz="2400" dirty="0"/>
              <a:t>has </a:t>
            </a:r>
            <a:r>
              <a:rPr lang="en-US" altLang="en-US" sz="2400" i="1" dirty="0"/>
              <a:t>free-form layout</a:t>
            </a:r>
            <a:br>
              <a:rPr lang="en-US" altLang="en-US" sz="2400" i="1" dirty="0"/>
            </a:br>
            <a:endParaRPr lang="en-US" altLang="en-US" sz="2400" i="1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altLang="en-US" sz="2000" b="1" dirty="0" err="1">
                <a:latin typeface="Courier New" panose="02070309020205020404" pitchFamily="49" charset="0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</a:rPr>
              <a:t> main(){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000" b="1" dirty="0">
                <a:latin typeface="Courier New" panose="02070309020205020404" pitchFamily="49" charset="0"/>
              </a:rPr>
              <a:t>&lt;&lt;"Hello, World!"&lt;&lt;</a:t>
            </a:r>
            <a:r>
              <a:rPr lang="en-US" altLang="en-US" sz="2000" b="1" dirty="0" err="1">
                <a:latin typeface="Courier New" panose="02070309020205020404" pitchFamily="49" charset="0"/>
              </a:rPr>
              <a:t>endl;return</a:t>
            </a:r>
            <a:r>
              <a:rPr lang="en-US" altLang="en-US" sz="2000" b="1" dirty="0">
                <a:latin typeface="Courier New" panose="02070309020205020404" pitchFamily="49" charset="0"/>
              </a:rPr>
              <a:t> 0;}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br>
              <a:rPr lang="en-US" altLang="en-US" sz="1800" b="1" i="1" dirty="0">
                <a:latin typeface="Courier New" panose="02070309020205020404" pitchFamily="49" charset="0"/>
              </a:rPr>
            </a:br>
            <a:br>
              <a:rPr lang="en-US" altLang="en-US" sz="600" b="1" i="1" dirty="0">
                <a:latin typeface="Courier New" panose="02070309020205020404" pitchFamily="49" charset="0"/>
              </a:rPr>
            </a:br>
            <a:endParaRPr lang="en-US" altLang="en-US" sz="600" b="1" i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i="1" u="sng" dirty="0"/>
              <a:t>will</a:t>
            </a:r>
            <a:r>
              <a:rPr lang="en-US" altLang="en-US" sz="2400" dirty="0"/>
              <a:t> compile (but is practically impossible to read)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4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br>
              <a:rPr lang="en-US" altLang="en-US" sz="1000" dirty="0"/>
            </a:br>
            <a:r>
              <a:rPr lang="en-US" altLang="en-US" sz="2400" dirty="0"/>
              <a:t>A good program is readable: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	code spaced across multiple lines, one statement per line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	follows indentation conventions, to be explained later.</a:t>
            </a:r>
          </a:p>
        </p:txBody>
      </p:sp>
      <p:sp>
        <p:nvSpPr>
          <p:cNvPr id="6246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6463"/>
            <a:ext cx="8229600" cy="5059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Consider this:</a:t>
            </a:r>
            <a:br>
              <a:rPr lang="en-US" altLang="en-US" sz="2400" dirty="0"/>
            </a:br>
            <a:br>
              <a:rPr lang="en-US" altLang="en-US" sz="2400" dirty="0"/>
            </a:br>
            <a:r>
              <a:rPr lang="en-US" altLang="en-US" sz="900" dirty="0"/>
              <a:t>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"Hollo, World!"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1800" b="1" dirty="0">
              <a:latin typeface="Courier New" panose="02070309020205020404" pitchFamily="49" charset="0"/>
            </a:endParaRPr>
          </a:p>
          <a:p>
            <a:pPr eaLnBrk="1" hangingPunct="1"/>
            <a:r>
              <a:rPr lang="en-US" altLang="en-US" sz="2400" i="1" dirty="0"/>
              <a:t>Logic errors</a:t>
            </a:r>
            <a:r>
              <a:rPr lang="en-US" altLang="en-US" sz="2400" dirty="0"/>
              <a:t> or </a:t>
            </a:r>
            <a:r>
              <a:rPr lang="en-US" altLang="en-US" sz="2400" i="1" dirty="0"/>
              <a:t>run-time errors</a:t>
            </a:r>
            <a:r>
              <a:rPr lang="en-US" altLang="en-US" sz="2400" dirty="0"/>
              <a:t> are errors in a program that compiles (the syntax is correct), but executes without performing the intended action.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i="1" dirty="0">
                <a:solidFill>
                  <a:srgbClr val="FF0000"/>
                </a:solidFill>
              </a:rPr>
              <a:t>The programmer must thoroughly inspect and test the program to guard against logic errors.</a:t>
            </a:r>
          </a:p>
          <a:p>
            <a:pPr lvl="1" eaLnBrk="1" hangingPunct="1"/>
            <a:r>
              <a:rPr lang="en-US" altLang="en-US" sz="2000" i="1" dirty="0">
                <a:solidFill>
                  <a:srgbClr val="FF0000"/>
                </a:solidFill>
              </a:rPr>
              <a:t>Testing and repairing a program usually takes more time than writing it in the first place, but is essential !</a:t>
            </a:r>
            <a:br>
              <a:rPr lang="en-US" altLang="en-US" sz="2000" dirty="0"/>
            </a:br>
            <a:br>
              <a:rPr lang="en-US" altLang="en-US" sz="2000" dirty="0"/>
            </a:br>
            <a:endParaRPr lang="en-US" altLang="en-US" sz="2000" dirty="0"/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Logic Errors</a:t>
            </a:r>
          </a:p>
        </p:txBody>
      </p:sp>
      <p:sp>
        <p:nvSpPr>
          <p:cNvPr id="6349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906463"/>
            <a:ext cx="8229600" cy="5059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/>
              <a:t>    </a:t>
            </a:r>
            <a:r>
              <a:rPr lang="en-US" altLang="en-US" sz="2400" dirty="0"/>
              <a:t>Some kinds of run-time errors are so severe that they generate an </a:t>
            </a:r>
            <a:r>
              <a:rPr lang="en-US" altLang="en-US" sz="2400" i="1" dirty="0"/>
              <a:t>exception</a:t>
            </a:r>
            <a:r>
              <a:rPr lang="en-US" altLang="en-US" sz="2400" dirty="0"/>
              <a:t>: a signal from the processor that aborts the program with an error message.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For example, if your program includes the statement 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/>
              <a:t>   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1 / 0;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dirty="0"/>
              <a:t>    your program may terminate with a “divide by zero” exception.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Errors: Run-Time Exceptions</a:t>
            </a:r>
          </a:p>
        </p:txBody>
      </p:sp>
      <p:sp>
        <p:nvSpPr>
          <p:cNvPr id="655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54075"/>
            <a:ext cx="8686800" cy="4525963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Every C++ program must have one and only one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400" dirty="0"/>
              <a:t> function.</a:t>
            </a:r>
            <a:br>
              <a:rPr lang="en-US" altLang="en-US" sz="2400" dirty="0"/>
            </a:br>
            <a:endParaRPr lang="en-US" altLang="en-US" sz="2400" dirty="0"/>
          </a:p>
          <a:p>
            <a:pPr eaLnBrk="1" hangingPunct="1">
              <a:lnSpc>
                <a:spcPct val="80000"/>
              </a:lnSpc>
            </a:pPr>
            <a:r>
              <a:rPr lang="en-US" altLang="en-US" sz="2400" dirty="0"/>
              <a:t>Most C++ programs contain other functions besides</a:t>
            </a:r>
            <a:br>
              <a:rPr lang="en-US" altLang="en-US" sz="2400" dirty="0"/>
            </a:b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400" dirty="0"/>
              <a:t> (more about functions later).</a:t>
            </a:r>
          </a:p>
        </p:txBody>
      </p:sp>
      <p:sp>
        <p:nvSpPr>
          <p:cNvPr id="66563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66564" name="Rectangle 2"/>
          <p:cNvSpPr>
            <a:spLocks noChangeArrowheads="1"/>
          </p:cNvSpPr>
          <p:nvPr/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Errors: extra or misspelled </a:t>
            </a:r>
            <a:r>
              <a:rPr lang="en-US" altLang="en-US" sz="2400" i="0" dirty="0">
                <a:solidFill>
                  <a:srgbClr val="0033CC"/>
                </a:solidFill>
                <a:cs typeface="Courier New" panose="02070309020205020404" pitchFamily="49" charset="0"/>
              </a:rPr>
              <a:t>main()</a:t>
            </a:r>
            <a:r>
              <a:rPr lang="en-US" altLang="en-US" sz="2400" i="0" dirty="0">
                <a:solidFill>
                  <a:srgbClr val="0033CC"/>
                </a:solidFill>
                <a:latin typeface="Arial" panose="020B0604020202020204" pitchFamily="34" charset="0"/>
              </a:rPr>
              <a:t> function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5002</TotalTime>
  <Words>815</Words>
  <Application>Microsoft Macintosh PowerPoint</Application>
  <PresentationFormat>On-screen Show (4:3)</PresentationFormat>
  <Paragraphs>89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Courier New</vt:lpstr>
      <vt:lpstr>Default Design</vt:lpstr>
      <vt:lpstr>Topic 6</vt:lpstr>
      <vt:lpstr>Common Error – Omitting Semicolons</vt:lpstr>
      <vt:lpstr>PowerPoint Presentation</vt:lpstr>
      <vt:lpstr>Errors: Misspellings</vt:lpstr>
      <vt:lpstr>Errors – How Many Errors?</vt:lpstr>
      <vt:lpstr>Making your Program Readable (by Humans)</vt:lpstr>
      <vt:lpstr>Logic Errors</vt:lpstr>
      <vt:lpstr>Errors: Run-Time Exceptions</vt:lpstr>
      <vt:lpstr>PowerPoint Presentation</vt:lpstr>
      <vt:lpstr>Errors: C++ is Case Sensitive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1854</cp:revision>
  <dcterms:created xsi:type="dcterms:W3CDTF">2010-12-07T14:18:40Z</dcterms:created>
  <dcterms:modified xsi:type="dcterms:W3CDTF">2020-08-21T23:44:46Z</dcterms:modified>
</cp:coreProperties>
</file>