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1" r:id="rId4"/>
    <p:sldId id="257" r:id="rId5"/>
    <p:sldId id="272" r:id="rId6"/>
    <p:sldId id="273" r:id="rId7"/>
    <p:sldId id="258" r:id="rId8"/>
    <p:sldId id="274" r:id="rId9"/>
    <p:sldId id="275" r:id="rId10"/>
    <p:sldId id="260" r:id="rId11"/>
    <p:sldId id="262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69" r:id="rId2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124E0-1AFE-4F24-B29D-997D4A5D68A6}">
  <a:tblStyle styleId="{E3D124E0-1AFE-4F24-B29D-997D4A5D6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4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2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ff28116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ff28116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40ff28116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5ca742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5ca742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25ca7422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ff28116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ff28116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0ff28116f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6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28" name="Google Shape;28;p2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32" name="Google Shape;32;p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 rot="5400000">
            <a:off x="4245913" y="-818037"/>
            <a:ext cx="3697465" cy="914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 rot="5400000">
            <a:off x="7360907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2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3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5" name="Google Shape;75;p8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4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14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Google Shape;15;p1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1189904" y="5029200"/>
            <a:ext cx="1035291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/>
              <a:t>Jae-Hong Lee 1,*, Do-</a:t>
            </a:r>
            <a:r>
              <a:rPr lang="en-US" dirty="0" err="1"/>
              <a:t>hyung</a:t>
            </a:r>
            <a:r>
              <a:rPr lang="en-US" dirty="0"/>
              <a:t> Kim 1, </a:t>
            </a:r>
            <a:r>
              <a:rPr lang="en-US" dirty="0" err="1"/>
              <a:t>Seong-Nyum</a:t>
            </a:r>
            <a:r>
              <a:rPr lang="en-US" dirty="0"/>
              <a:t> </a:t>
            </a:r>
            <a:r>
              <a:rPr lang="en-US" dirty="0" err="1"/>
              <a:t>Jeong</a:t>
            </a:r>
            <a:r>
              <a:rPr lang="en-US" dirty="0"/>
              <a:t> 1, </a:t>
            </a:r>
            <a:r>
              <a:rPr lang="en-US" dirty="0" err="1"/>
              <a:t>Seong</a:t>
            </a:r>
            <a:r>
              <a:rPr lang="en-US" dirty="0"/>
              <a:t>-Ho Choi 2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ctrTitle"/>
          </p:nvPr>
        </p:nvSpPr>
        <p:spPr>
          <a:xfrm>
            <a:off x="1863934" y="2179340"/>
            <a:ext cx="91440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320"/>
            </a:pPr>
            <a:r>
              <a:rPr lang="en-US" sz="4400" dirty="0"/>
              <a:t>Diagnosis and prediction of periodontally compromised teeth using a deep learning-based convolutional neural network algorithm</a:t>
            </a:r>
            <a:endParaRPr sz="4320" dirty="0"/>
          </a:p>
        </p:txBody>
      </p:sp>
      <p:sp>
        <p:nvSpPr>
          <p:cNvPr id="122" name="Google Shape;122;p14"/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Deep learning</a:t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50" y="1746375"/>
            <a:ext cx="7810075" cy="44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2;p14">
            <a:extLst>
              <a:ext uri="{FF2B5EF4-FFF2-40B4-BE49-F238E27FC236}">
                <a16:creationId xmlns:a16="http://schemas.microsoft.com/office/drawing/2014/main" id="{0B901E44-5C1E-804B-A44B-F107ECBF729F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b="1" dirty="0"/>
              <a:t>Architecture of the deep CNN algorithm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6814E-A5B0-FF42-A756-F7E8FBDF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3209"/>
            <a:ext cx="12188825" cy="3171582"/>
          </a:xfrm>
          <a:prstGeom prst="rect">
            <a:avLst/>
          </a:prstGeom>
        </p:spPr>
      </p:pic>
      <p:sp>
        <p:nvSpPr>
          <p:cNvPr id="7" name="Google Shape;122;p14">
            <a:extLst>
              <a:ext uri="{FF2B5EF4-FFF2-40B4-BE49-F238E27FC236}">
                <a16:creationId xmlns:a16="http://schemas.microsoft.com/office/drawing/2014/main" id="{C44EDAD2-1D92-2A4F-AA6A-5BA5350B23F8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21">
            <a:extLst>
              <a:ext uri="{FF2B5EF4-FFF2-40B4-BE49-F238E27FC236}">
                <a16:creationId xmlns:a16="http://schemas.microsoft.com/office/drawing/2014/main" id="{363D4469-E4C8-EA4F-B31F-45152F3CC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2876" y="1812401"/>
            <a:ext cx="9143538" cy="36974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Kanit" charset="0"/>
                <a:ea typeface="Kanit" charset="0"/>
                <a:cs typeface="Kanit" charset="0"/>
              </a:rPr>
              <a:t>- Deep Learning </a:t>
            </a:r>
            <a:r>
              <a:rPr lang="th-TH" dirty="0">
                <a:latin typeface="Kanit" charset="0"/>
                <a:ea typeface="Kanit" charset="0"/>
                <a:cs typeface="Kanit" charset="0"/>
              </a:rPr>
              <a:t>ต้องการข้อมูลจำนวนมากเพื่อให้ </a:t>
            </a:r>
            <a:r>
              <a:rPr lang="en-US" dirty="0">
                <a:latin typeface="Kanit" charset="0"/>
                <a:ea typeface="Kanit" charset="0"/>
                <a:cs typeface="Kanit" charset="0"/>
              </a:rPr>
              <a:t>Model </a:t>
            </a:r>
            <a:r>
              <a:rPr lang="th-TH" dirty="0">
                <a:latin typeface="Kanit" charset="0"/>
                <a:ea typeface="Kanit" charset="0"/>
                <a:cs typeface="Kanit" charset="0"/>
              </a:rPr>
              <a:t>ถูกต้อง</a:t>
            </a:r>
            <a:endParaRPr lang="en-US" dirty="0">
              <a:latin typeface="Kanit" charset="0"/>
              <a:ea typeface="Kanit" charset="0"/>
              <a:cs typeface="Kanit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Kanit" charset="0"/>
                <a:ea typeface="Kanit" charset="0"/>
                <a:cs typeface="Kanit" charset="0"/>
              </a:rPr>
              <a:t>- </a:t>
            </a:r>
            <a:r>
              <a:rPr lang="th-TH" dirty="0">
                <a:latin typeface="Kanit" charset="0"/>
                <a:ea typeface="Kanit" charset="0"/>
                <a:cs typeface="Kanit" charset="0"/>
              </a:rPr>
              <a:t>ข้อมูลที่ใช้ทำ</a:t>
            </a:r>
            <a:r>
              <a:rPr lang="en-US" dirty="0">
                <a:latin typeface="Kanit" charset="0"/>
                <a:ea typeface="Kanit" charset="0"/>
                <a:cs typeface="Kanit" charset="0"/>
              </a:rPr>
              <a:t> Dataset </a:t>
            </a:r>
            <a:r>
              <a:rPr lang="th-TH" dirty="0">
                <a:latin typeface="Kanit" charset="0"/>
                <a:ea typeface="Kanit" charset="0"/>
                <a:cs typeface="Kanit" charset="0"/>
              </a:rPr>
              <a:t>มีจำนวนน้อย</a:t>
            </a:r>
            <a:endParaRPr lang="en-US" dirty="0">
              <a:latin typeface="Kanit" charset="0"/>
              <a:ea typeface="Kanit" charset="0"/>
              <a:cs typeface="Kanit" charset="0"/>
            </a:endParaRPr>
          </a:p>
          <a:p>
            <a:pPr marL="0" lvl="0" indent="0">
              <a:buSzPts val="1100"/>
              <a:buNone/>
            </a:pPr>
            <a:r>
              <a:rPr lang="en-US" dirty="0">
                <a:latin typeface="Kanit" charset="0"/>
                <a:ea typeface="Kanit" charset="0"/>
                <a:cs typeface="Kanit" charset="0"/>
              </a:rPr>
              <a:t>- Imbalanced Dataset</a:t>
            </a:r>
            <a:endParaRPr dirty="0"/>
          </a:p>
        </p:txBody>
      </p:sp>
      <p:sp>
        <p:nvSpPr>
          <p:cNvPr id="5" name="Google Shape;177;p21">
            <a:extLst>
              <a:ext uri="{FF2B5EF4-FFF2-40B4-BE49-F238E27FC236}">
                <a16:creationId xmlns:a16="http://schemas.microsoft.com/office/drawing/2014/main" id="{6BD311A4-4171-F64F-BCCB-038E7E520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3426" y="995422"/>
            <a:ext cx="9143538" cy="704127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anit" charset="0"/>
                <a:ea typeface="Kanit" charset="0"/>
                <a:cs typeface="Kanit" charset="0"/>
              </a:rPr>
              <a:t>Problem Medical Domain  </a:t>
            </a:r>
            <a:endParaRPr dirty="0">
              <a:latin typeface="Kanit" charset="0"/>
              <a:ea typeface="Kanit" charset="0"/>
              <a:cs typeface="Kanit" charset="0"/>
            </a:endParaRPr>
          </a:p>
        </p:txBody>
      </p:sp>
      <p:sp>
        <p:nvSpPr>
          <p:cNvPr id="6" name="Google Shape;122;p14">
            <a:extLst>
              <a:ext uri="{FF2B5EF4-FFF2-40B4-BE49-F238E27FC236}">
                <a16:creationId xmlns:a16="http://schemas.microsoft.com/office/drawing/2014/main" id="{BF23EEF3-5D32-8F43-A360-FC80FAE5C327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2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3;p22">
            <a:extLst>
              <a:ext uri="{FF2B5EF4-FFF2-40B4-BE49-F238E27FC236}">
                <a16:creationId xmlns:a16="http://schemas.microsoft.com/office/drawing/2014/main" id="{E7AE5822-99CC-1E45-9067-32011BEDE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2876" y="1364844"/>
            <a:ext cx="9143538" cy="9423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6680" lvl="0" indent="0">
              <a:lnSpc>
                <a:spcPct val="150000"/>
              </a:lnSpc>
              <a:buNone/>
            </a:pPr>
            <a:r>
              <a:rPr lang="en-US" dirty="0">
                <a:latin typeface="Kanit" charset="0"/>
                <a:ea typeface="Kanit" charset="0"/>
                <a:cs typeface="Kanit" charset="0"/>
              </a:rPr>
              <a:t>- Transfer Learning</a:t>
            </a:r>
            <a:endParaRPr lang="th-TH" dirty="0">
              <a:latin typeface="Kanit" charset="0"/>
              <a:ea typeface="Kanit" charset="0"/>
              <a:cs typeface="Kanit" charset="0"/>
            </a:endParaRPr>
          </a:p>
          <a:p>
            <a:pPr marL="106680" lvl="0" indent="0">
              <a:lnSpc>
                <a:spcPct val="150000"/>
              </a:lnSpc>
              <a:buNone/>
            </a:pPr>
            <a:endParaRPr dirty="0">
              <a:latin typeface="Kanit" charset="0"/>
              <a:ea typeface="Kanit" charset="0"/>
              <a:cs typeface="Kanit" charset="0"/>
            </a:endParaRPr>
          </a:p>
        </p:txBody>
      </p:sp>
      <p:sp>
        <p:nvSpPr>
          <p:cNvPr id="8" name="Google Shape;184;p22">
            <a:extLst>
              <a:ext uri="{FF2B5EF4-FFF2-40B4-BE49-F238E27FC236}">
                <a16:creationId xmlns:a16="http://schemas.microsoft.com/office/drawing/2014/main" id="{15B391F9-F352-4940-A2A5-6F1C72B68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876" y="925971"/>
            <a:ext cx="9143538" cy="623104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>
                <a:latin typeface="Kanit" charset="0"/>
                <a:ea typeface="Kanit" charset="0"/>
                <a:cs typeface="Kanit" charset="0"/>
              </a:rPr>
              <a:t>Strategy</a:t>
            </a:r>
            <a:endParaRPr dirty="0">
              <a:latin typeface="Kanit" charset="0"/>
              <a:ea typeface="Kanit" charset="0"/>
              <a:cs typeface="Kanit" charset="0"/>
            </a:endParaRPr>
          </a:p>
        </p:txBody>
      </p:sp>
      <p:pic>
        <p:nvPicPr>
          <p:cNvPr id="9" name="Picture 6" descr="https://api.ning.com/files/1a5R6o7JsEHZ9j2SOd20XYu2GYExArt4Kr*0U07Z1JYbfSnF2ugTP7wmqMJn-l2auLHblJkG2QbtZcVqzScB81vPibkAjqBg/transferlearning.png">
            <a:extLst>
              <a:ext uri="{FF2B5EF4-FFF2-40B4-BE49-F238E27FC236}">
                <a16:creationId xmlns:a16="http://schemas.microsoft.com/office/drawing/2014/main" id="{36D22D48-9C6D-A648-A93B-19CF5E54B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/>
          <a:stretch/>
        </p:blipFill>
        <p:spPr bwMode="auto">
          <a:xfrm>
            <a:off x="2238434" y="2399818"/>
            <a:ext cx="7543228" cy="349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2;p14">
            <a:extLst>
              <a:ext uri="{FF2B5EF4-FFF2-40B4-BE49-F238E27FC236}">
                <a16:creationId xmlns:a16="http://schemas.microsoft.com/office/drawing/2014/main" id="{29BEA561-BAFE-8541-93FC-6CC86E566FF0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6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22">
            <a:extLst>
              <a:ext uri="{FF2B5EF4-FFF2-40B4-BE49-F238E27FC236}">
                <a16:creationId xmlns:a16="http://schemas.microsoft.com/office/drawing/2014/main" id="{CCC3053E-5836-F24B-BEEA-12F8B695F1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2876" y="1800830"/>
            <a:ext cx="9143538" cy="36974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668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anit" charset="0"/>
                <a:ea typeface="Kanit" charset="0"/>
                <a:cs typeface="Kanit" charset="0"/>
              </a:rPr>
              <a:t>- Image Augmentation</a:t>
            </a:r>
            <a:endParaRPr dirty="0">
              <a:latin typeface="Kanit" charset="0"/>
              <a:ea typeface="Kanit" charset="0"/>
              <a:cs typeface="Kanit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84;p22">
            <a:extLst>
              <a:ext uri="{FF2B5EF4-FFF2-40B4-BE49-F238E27FC236}">
                <a16:creationId xmlns:a16="http://schemas.microsoft.com/office/drawing/2014/main" id="{CB166363-B595-1042-81C8-A351B3C1A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876" y="1053296"/>
            <a:ext cx="9143538" cy="623104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>
                <a:latin typeface="Kanit" charset="0"/>
                <a:ea typeface="Kanit" charset="0"/>
                <a:cs typeface="Kanit" charset="0"/>
              </a:rPr>
              <a:t>Strategy</a:t>
            </a:r>
            <a:endParaRPr dirty="0">
              <a:latin typeface="Kanit" charset="0"/>
              <a:ea typeface="Kanit" charset="0"/>
              <a:cs typeface="Kani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FFC04-480C-3948-9A61-B8189EF3D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93" y="2856585"/>
            <a:ext cx="9318303" cy="2341223"/>
          </a:xfrm>
          <a:prstGeom prst="rect">
            <a:avLst/>
          </a:prstGeom>
        </p:spPr>
      </p:pic>
      <p:sp>
        <p:nvSpPr>
          <p:cNvPr id="7" name="Google Shape;122;p14">
            <a:extLst>
              <a:ext uri="{FF2B5EF4-FFF2-40B4-BE49-F238E27FC236}">
                <a16:creationId xmlns:a16="http://schemas.microsoft.com/office/drawing/2014/main" id="{479B99B4-E333-934A-ABBA-9C0F30ED0026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6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D88A4B-B2A8-0C45-BE89-A5E901F4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ImageDataGenerator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 err="1"/>
              <a:t>Keras</a:t>
            </a:r>
            <a:r>
              <a:rPr lang="en-US" dirty="0"/>
              <a:t> Framework </a:t>
            </a:r>
          </a:p>
          <a:p>
            <a:r>
              <a:rPr lang="th-TH" dirty="0"/>
              <a:t>ตั้งค่าให้สุ่มให้หมุนได้ไม่เกิน </a:t>
            </a:r>
            <a:r>
              <a:rPr lang="en-US" dirty="0"/>
              <a:t>15</a:t>
            </a:r>
            <a:r>
              <a:rPr lang="th-TH" dirty="0"/>
              <a:t> องศา และความกว้างและความสูง </a:t>
            </a:r>
            <a:r>
              <a:rPr lang="en-US" dirty="0"/>
              <a:t>shift </a:t>
            </a:r>
            <a:r>
              <a:rPr lang="th-TH" dirty="0"/>
              <a:t>ได้ไม่เกิน </a:t>
            </a:r>
            <a:r>
              <a:rPr lang="en-US" dirty="0"/>
              <a:t>0.1</a:t>
            </a:r>
            <a:r>
              <a:rPr lang="th-TH" dirty="0"/>
              <a:t> และ </a:t>
            </a:r>
            <a:r>
              <a:rPr lang="en-US" dirty="0"/>
              <a:t>shear range </a:t>
            </a:r>
            <a:r>
              <a:rPr lang="th-TH" dirty="0"/>
              <a:t>ไม่เกิน </a:t>
            </a:r>
            <a:r>
              <a:rPr lang="en-US" dirty="0"/>
              <a:t>0.5</a:t>
            </a:r>
            <a:r>
              <a:rPr lang="th-TH" dirty="0"/>
              <a:t> โดย</a:t>
            </a:r>
            <a:endParaRPr lang="en-US" dirty="0"/>
          </a:p>
          <a:p>
            <a:r>
              <a:rPr lang="th-TH" dirty="0"/>
              <a:t>ใช้ข้อมูลจริง </a:t>
            </a:r>
            <a:r>
              <a:rPr lang="en-US" dirty="0"/>
              <a:t>1</a:t>
            </a:r>
            <a:r>
              <a:rPr lang="th-TH" dirty="0"/>
              <a:t> รูป สร้างข้อมูลจำลองจำนวน </a:t>
            </a:r>
            <a:r>
              <a:rPr lang="en-US" dirty="0"/>
              <a:t>100</a:t>
            </a:r>
            <a:r>
              <a:rPr lang="th-TH" dirty="0"/>
              <a:t> รูป </a:t>
            </a:r>
            <a:endParaRPr lang="en-US" dirty="0"/>
          </a:p>
          <a:p>
            <a:r>
              <a:rPr lang="th-TH" dirty="0"/>
              <a:t>ได้ </a:t>
            </a:r>
            <a:r>
              <a:rPr lang="en-US" dirty="0"/>
              <a:t>104,400</a:t>
            </a:r>
            <a:r>
              <a:rPr lang="th-TH" dirty="0"/>
              <a:t> ภาพ เป็น </a:t>
            </a:r>
            <a:r>
              <a:rPr lang="en-US" dirty="0"/>
              <a:t>Training Dataset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4383D-F745-D047-9BD3-88EF6634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4" name="Google Shape;122;p14">
            <a:extLst>
              <a:ext uri="{FF2B5EF4-FFF2-40B4-BE49-F238E27FC236}">
                <a16:creationId xmlns:a16="http://schemas.microsoft.com/office/drawing/2014/main" id="{85248069-3815-7441-989F-4E9EDA30FFB2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2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7703B5-B511-3D47-9AB3-072490698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th-TH" dirty="0"/>
              <a:t>ได้ </a:t>
            </a:r>
            <a:r>
              <a:rPr lang="en-US" dirty="0"/>
              <a:t>Accuracy </a:t>
            </a:r>
            <a:r>
              <a:rPr lang="th-TH" dirty="0"/>
              <a:t>ที่ </a:t>
            </a:r>
            <a:r>
              <a:rPr lang="en-US" dirty="0"/>
              <a:t>82.8% (95% CI, 70.1%–91.2%) </a:t>
            </a:r>
            <a:r>
              <a:rPr lang="th-TH" dirty="0"/>
              <a:t>และ </a:t>
            </a:r>
            <a:r>
              <a:rPr lang="en-US" dirty="0"/>
              <a:t>AUC 82.6% (95% CI, 71.1%–91.1%) </a:t>
            </a:r>
          </a:p>
          <a:p>
            <a:r>
              <a:rPr lang="th-TH" dirty="0"/>
              <a:t>ทันตแพทย์ได้ </a:t>
            </a:r>
            <a:r>
              <a:rPr lang="en-US" dirty="0"/>
              <a:t>79.7% (95% CI, 66.7%–88.5%) </a:t>
            </a:r>
            <a:r>
              <a:rPr lang="th-TH" dirty="0"/>
              <a:t>และ </a:t>
            </a:r>
            <a:r>
              <a:rPr lang="en-US" dirty="0"/>
              <a:t>AUC 79.3% (95% CI, 67.4%–88.4%)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6D75C-FB9F-CF43-BF6C-2F677527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</a:t>
            </a:r>
            <a:endParaRPr lang="en-US" dirty="0"/>
          </a:p>
        </p:txBody>
      </p:sp>
      <p:sp>
        <p:nvSpPr>
          <p:cNvPr id="4" name="Google Shape;122;p14">
            <a:extLst>
              <a:ext uri="{FF2B5EF4-FFF2-40B4-BE49-F238E27FC236}">
                <a16:creationId xmlns:a16="http://schemas.microsoft.com/office/drawing/2014/main" id="{D36BBDBE-F605-7242-9B8E-55FE11584F03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7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055FAB-E0D2-DC46-B5AC-12B7F360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CAA2A-057C-8040-B875-12BCD20E08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61" y="2318384"/>
            <a:ext cx="9748568" cy="23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14">
            <a:extLst>
              <a:ext uri="{FF2B5EF4-FFF2-40B4-BE49-F238E27FC236}">
                <a16:creationId xmlns:a16="http://schemas.microsoft.com/office/drawing/2014/main" id="{88551FC4-1ABD-204D-97DE-ACD233179D7A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2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4097D-9BF7-7E4A-B628-C4167F83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B5D6-390F-7945-8631-DF4B2251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6" y="1676400"/>
            <a:ext cx="5148145" cy="4175856"/>
          </a:xfrm>
          <a:prstGeom prst="rect">
            <a:avLst/>
          </a:prstGeom>
        </p:spPr>
      </p:pic>
      <p:sp>
        <p:nvSpPr>
          <p:cNvPr id="6" name="Google Shape;122;p14">
            <a:extLst>
              <a:ext uri="{FF2B5EF4-FFF2-40B4-BE49-F238E27FC236}">
                <a16:creationId xmlns:a16="http://schemas.microsoft.com/office/drawing/2014/main" id="{38B93431-8997-884C-A79B-DCA5A84902A9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1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076" y="1124744"/>
            <a:ext cx="5852294" cy="42257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2;p14">
            <a:extLst>
              <a:ext uri="{FF2B5EF4-FFF2-40B4-BE49-F238E27FC236}">
                <a16:creationId xmlns:a16="http://schemas.microsoft.com/office/drawing/2014/main" id="{4BC85C56-5DAD-1149-81B0-FA30A6F0B61D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A062-7DFB-6647-8275-5943B5C3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</p:spPr>
        <p:txBody>
          <a:bodyPr/>
          <a:lstStyle/>
          <a:p>
            <a:r>
              <a:rPr lang="en-US" dirty="0"/>
              <a:t>Journal of Periodontal &amp; Implant Science</a:t>
            </a:r>
          </a:p>
          <a:p>
            <a:r>
              <a:rPr lang="en-US" b="1" dirty="0"/>
              <a:t>Accepted: </a:t>
            </a:r>
            <a:r>
              <a:rPr lang="en-US" dirty="0"/>
              <a:t>Apr 23, 2018</a:t>
            </a:r>
          </a:p>
          <a:p>
            <a:r>
              <a:rPr lang="en-US" dirty="0"/>
              <a:t>Department of Periodontology, Daejeon Dental Hospital, Institute of </a:t>
            </a:r>
            <a:r>
              <a:rPr lang="en-US" dirty="0" err="1"/>
              <a:t>Wonkwang</a:t>
            </a:r>
            <a:r>
              <a:rPr lang="en-US" dirty="0"/>
              <a:t> Dental Research, </a:t>
            </a:r>
            <a:r>
              <a:rPr lang="en-US" dirty="0" err="1"/>
              <a:t>Wonkwang</a:t>
            </a:r>
            <a:r>
              <a:rPr lang="en-US" dirty="0"/>
              <a:t> University College of Dentistry, Daejeon, Korea </a:t>
            </a:r>
          </a:p>
          <a:p>
            <a:r>
              <a:rPr lang="en-US" dirty="0"/>
              <a:t>Department of Periodontology, Research Institute for Periodontal Regeneration, Yonsei University College of Dentistry, Seoul, Korea </a:t>
            </a:r>
          </a:p>
          <a:p>
            <a:pPr marL="10668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B32E71-5275-2448-92BB-3A30F31D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B2B7C-337A-CF4E-89F8-862A3D7C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14" y="1905000"/>
            <a:ext cx="2933700" cy="1155700"/>
          </a:xfrm>
          <a:prstGeom prst="rect">
            <a:avLst/>
          </a:prstGeom>
        </p:spPr>
      </p:pic>
      <p:sp>
        <p:nvSpPr>
          <p:cNvPr id="10" name="Google Shape;122;p14">
            <a:extLst>
              <a:ext uri="{FF2B5EF4-FFF2-40B4-BE49-F238E27FC236}">
                <a16:creationId xmlns:a16="http://schemas.microsoft.com/office/drawing/2014/main" id="{1F54E948-3372-B340-A4BF-5B8A3A100F2F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36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8F88F-0AE6-A94F-8C80-17E53C50E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r>
              <a:rPr lang="en-US" dirty="0"/>
              <a:t>The aim of the current study was to develop a computer-assisted detection system based on a deep convolutional neural network (CNN) algorithm and to evaluate the potential usefulness and accuracy of this system for the diagnosis and prediction of periodontally compromised teeth (PCT). </a:t>
            </a:r>
          </a:p>
          <a:p>
            <a:pPr marL="10668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B54281-B96F-F847-B4DC-ED0CD775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</a:t>
            </a:r>
            <a:endParaRPr lang="en-US" dirty="0"/>
          </a:p>
        </p:txBody>
      </p:sp>
      <p:sp>
        <p:nvSpPr>
          <p:cNvPr id="4" name="Google Shape;122;p14">
            <a:extLst>
              <a:ext uri="{FF2B5EF4-FFF2-40B4-BE49-F238E27FC236}">
                <a16:creationId xmlns:a16="http://schemas.microsoft.com/office/drawing/2014/main" id="{0D18622A-2B74-884B-8C44-0C92AB4C923E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913113" y="1580250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เกิดจากเชื้อแบคทีเรียที่อาศัยอยู่บนผิวฟัน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เกิดกับฟันซี่เดียวหรือหลายๆ ซี่ในปาก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หากไม่ได้รับการรักษาจะทำให้ต้องถอนฟันในที่สุด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ทำให้เกิดโรคร้ายแรงอื่นๆ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เพิ่มความเสี่ยงต่อการเป็นโรคหัวใจ และโรคหลอดเลือด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ทำให้คนไข้เบาหวานควบคุมน้ำตาลในเลือดได้ยาก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มี 3 ระยะ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b="1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b="1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dirty="0"/>
              <a:t>Periodontal Disease (</a:t>
            </a:r>
            <a:r>
              <a:rPr lang="en-US" dirty="0" err="1"/>
              <a:t>โรคปริทันต์</a:t>
            </a:r>
            <a:r>
              <a:rPr lang="en-US" dirty="0"/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b="1" dirty="0"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850" y="732637"/>
            <a:ext cx="3370450" cy="53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14">
            <a:extLst>
              <a:ext uri="{FF2B5EF4-FFF2-40B4-BE49-F238E27FC236}">
                <a16:creationId xmlns:a16="http://schemas.microsoft.com/office/drawing/2014/main" id="{624A69CA-64B5-3B4F-9804-1EEB0BC2D219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7E600-9B0D-AC48-9A17-3157F62B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Periodontal Disease (</a:t>
            </a:r>
            <a:r>
              <a:rPr lang="en-US" dirty="0" err="1"/>
              <a:t>โรคปริทันต์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0C46-5B30-A748-8803-84F0224FD5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185351"/>
            <a:ext cx="5839459" cy="3594710"/>
          </a:xfrm>
          <a:prstGeom prst="rect">
            <a:avLst/>
          </a:prstGeom>
        </p:spPr>
      </p:pic>
      <p:sp>
        <p:nvSpPr>
          <p:cNvPr id="5" name="Google Shape;122;p14">
            <a:extLst>
              <a:ext uri="{FF2B5EF4-FFF2-40B4-BE49-F238E27FC236}">
                <a16:creationId xmlns:a16="http://schemas.microsoft.com/office/drawing/2014/main" id="{1A84A75C-9664-614C-AB54-65DD24E16FBD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C83F5-0770-0347-9C8D-C3A646E5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Periodontal Disease (</a:t>
            </a:r>
            <a:r>
              <a:rPr lang="en-US" dirty="0" err="1"/>
              <a:t>โรคปริทันต์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1DABD-E758-5B42-BDC9-D8E576CB51B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0"/>
          <a:stretch/>
        </p:blipFill>
        <p:spPr>
          <a:xfrm>
            <a:off x="3011561" y="1999296"/>
            <a:ext cx="6166167" cy="4129929"/>
          </a:xfrm>
          <a:prstGeom prst="rect">
            <a:avLst/>
          </a:prstGeom>
        </p:spPr>
      </p:pic>
      <p:sp>
        <p:nvSpPr>
          <p:cNvPr id="5" name="Google Shape;122;p14">
            <a:extLst>
              <a:ext uri="{FF2B5EF4-FFF2-40B4-BE49-F238E27FC236}">
                <a16:creationId xmlns:a16="http://schemas.microsoft.com/office/drawing/2014/main" id="{6B2F6357-72AE-5649-85E7-3AE7700008EE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8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/>
              <a:t>การตรวจหาโรคปริทันต์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1086363" y="1825700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-"/>
            </a:pPr>
            <a:r>
              <a:rPr lang="en-US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ทันตแพทย์ใช้วิธีการ X-Ray เพื่อตรวจหาโรคปริทันต์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83" y="2662883"/>
            <a:ext cx="4341625" cy="28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14">
            <a:extLst>
              <a:ext uri="{FF2B5EF4-FFF2-40B4-BE49-F238E27FC236}">
                <a16:creationId xmlns:a16="http://schemas.microsoft.com/office/drawing/2014/main" id="{D09041B3-7086-D749-8549-9FFEB7A291C5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EF1A5-06BF-B944-BBC4-6EECFE107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Daejeon Dental Hospital, </a:t>
            </a:r>
            <a:r>
              <a:rPr lang="en-US" dirty="0" err="1"/>
              <a:t>Wonkwang</a:t>
            </a:r>
            <a:r>
              <a:rPr lang="en-US" dirty="0"/>
              <a:t> University</a:t>
            </a:r>
          </a:p>
          <a:p>
            <a:r>
              <a:rPr lang="en-US" dirty="0"/>
              <a:t>January 2015 and December 2016</a:t>
            </a:r>
          </a:p>
          <a:p>
            <a:r>
              <a:rPr lang="en-US" dirty="0"/>
              <a:t>Aged 12 years or younger</a:t>
            </a:r>
            <a:endParaRPr lang="th-TH" dirty="0"/>
          </a:p>
          <a:p>
            <a:endParaRPr lang="en-US" dirty="0"/>
          </a:p>
          <a:p>
            <a:pPr marL="106680" indent="0">
              <a:buNone/>
            </a:pPr>
            <a:endParaRPr lang="en-US" dirty="0"/>
          </a:p>
          <a:p>
            <a:pPr marL="106680" indent="0">
              <a:buNone/>
            </a:pPr>
            <a:r>
              <a:rPr lang="en-US" dirty="0"/>
              <a:t>training (n=1,044), validation (n=348), and test (n=348) datasets. </a:t>
            </a:r>
          </a:p>
          <a:p>
            <a:pPr marL="10668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31EEF-AD05-FE4B-9878-97E0BCC2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collection </a:t>
            </a:r>
            <a:endParaRPr lang="en-US" dirty="0"/>
          </a:p>
        </p:txBody>
      </p:sp>
      <p:sp>
        <p:nvSpPr>
          <p:cNvPr id="4" name="Google Shape;122;p14">
            <a:extLst>
              <a:ext uri="{FF2B5EF4-FFF2-40B4-BE49-F238E27FC236}">
                <a16:creationId xmlns:a16="http://schemas.microsoft.com/office/drawing/2014/main" id="{04CE476C-1EF2-A44B-8FC3-73119161C007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1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FE3148-9231-734B-BBB6-E5D442A4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collection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18458-34E4-DF49-8203-974D4B75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5" y="1865313"/>
            <a:ext cx="11366500" cy="3670300"/>
          </a:xfrm>
          <a:prstGeom prst="rect">
            <a:avLst/>
          </a:prstGeom>
        </p:spPr>
      </p:pic>
      <p:sp>
        <p:nvSpPr>
          <p:cNvPr id="6" name="Google Shape;122;p14">
            <a:extLst>
              <a:ext uri="{FF2B5EF4-FFF2-40B4-BE49-F238E27FC236}">
                <a16:creationId xmlns:a16="http://schemas.microsoft.com/office/drawing/2014/main" id="{BAC4F4BD-DE5B-C246-A282-D81837AD8F8F}"/>
              </a:ext>
            </a:extLst>
          </p:cNvPr>
          <p:cNvSpPr txBox="1"/>
          <p:nvPr/>
        </p:nvSpPr>
        <p:spPr>
          <a:xfrm>
            <a:off x="11007925" y="6350075"/>
            <a:ext cx="3945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7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457</Words>
  <Application>Microsoft Macintosh PowerPoint</Application>
  <PresentationFormat>Custom</PresentationFormat>
  <Paragraphs>77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Kanit</vt:lpstr>
      <vt:lpstr>Noto Sans Symbols</vt:lpstr>
      <vt:lpstr>Project planning overview presentation</vt:lpstr>
      <vt:lpstr>Diagnosis and prediction of periodontally compromised teeth using a deep learning-based convolutional neural network algorithm</vt:lpstr>
      <vt:lpstr>Paper Detail</vt:lpstr>
      <vt:lpstr>ABSTRACT </vt:lpstr>
      <vt:lpstr>  Periodontal Disease (โรคปริทันต์) </vt:lpstr>
      <vt:lpstr>Periodontal Disease (โรคปริทันต์)</vt:lpstr>
      <vt:lpstr>Periodontal Disease (โรคปริทันต์)</vt:lpstr>
      <vt:lpstr>การตรวจหาโรคปริทันต์</vt:lpstr>
      <vt:lpstr>Dataset collection </vt:lpstr>
      <vt:lpstr>Dataset collection </vt:lpstr>
      <vt:lpstr>CNN Deep learning</vt:lpstr>
      <vt:lpstr>Architecture of the deep CNN algorithm </vt:lpstr>
      <vt:lpstr>Problem Medical Domain  </vt:lpstr>
      <vt:lpstr>Strategy</vt:lpstr>
      <vt:lpstr>Strategy</vt:lpstr>
      <vt:lpstr>Data Augmentation</vt:lpstr>
      <vt:lpstr>ผลการทดลอง</vt:lpstr>
      <vt:lpstr>ผลการทดลอง</vt:lpstr>
      <vt:lpstr>ผลการทดลอง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Periodontal Disease  From X-Ray Film  By Using CNN Deep Learning</dc:title>
  <cp:lastModifiedBy>Microsoft Office User</cp:lastModifiedBy>
  <cp:revision>9</cp:revision>
  <dcterms:modified xsi:type="dcterms:W3CDTF">2018-11-02T10:43:36Z</dcterms:modified>
</cp:coreProperties>
</file>