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72" r:id="rId5"/>
    <p:sldId id="259" r:id="rId6"/>
    <p:sldId id="260" r:id="rId7"/>
    <p:sldId id="267" r:id="rId8"/>
    <p:sldId id="268" r:id="rId9"/>
    <p:sldId id="263" r:id="rId10"/>
    <p:sldId id="265" r:id="rId11"/>
    <p:sldId id="271" r:id="rId12"/>
    <p:sldId id="273" r:id="rId13"/>
    <p:sldId id="264" r:id="rId14"/>
    <p:sldId id="266" r:id="rId15"/>
    <p:sldId id="269" r:id="rId16"/>
    <p:sldId id="270" r:id="rId17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06" autoAdjust="0"/>
  </p:normalViewPr>
  <p:slideViewPr>
    <p:cSldViewPr>
      <p:cViewPr varScale="1">
        <p:scale>
          <a:sx n="117" d="100"/>
          <a:sy n="117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6DFCE73-D4D2-47E2-9FD3-C9423A2497CA}" type="datetimeFigureOut">
              <a:rPr lang="zh-TW" altLang="en-US" smtClean="0"/>
              <a:t>2015/10/20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11B0E1D-AA82-4552-8C4E-CF760B87F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58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B0E1D-AA82-4552-8C4E-CF760B87F82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85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B0E1D-AA82-4552-8C4E-CF760B87F82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902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B0E1D-AA82-4552-8C4E-CF760B87F82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89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07704" y="1196751"/>
            <a:ext cx="6696744" cy="2403699"/>
          </a:xfrm>
        </p:spPr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15616" y="4509120"/>
            <a:ext cx="6688832" cy="1296368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32D5-6DE8-40E4-BA22-4ADA68E825CB}" type="datetime1">
              <a:rPr lang="zh-TW" altLang="en-US" smtClean="0"/>
              <a:t>2015/10/20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6273800" y="533400"/>
            <a:ext cx="24384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0"/>
            <a:ext cx="1475656" cy="4876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0" y="4876800"/>
            <a:ext cx="990600" cy="0"/>
          </a:xfrm>
          <a:prstGeom prst="line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8"/>
          <p:cNvSpPr>
            <a:spLocks noChangeShapeType="1"/>
          </p:cNvSpPr>
          <p:nvPr userDrawn="1"/>
        </p:nvSpPr>
        <p:spPr bwMode="auto">
          <a:xfrm>
            <a:off x="900113" y="5805488"/>
            <a:ext cx="7920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/>
          <p:cNvSpPr>
            <a:spLocks noChangeShapeType="1"/>
          </p:cNvSpPr>
          <p:nvPr userDrawn="1"/>
        </p:nvSpPr>
        <p:spPr bwMode="auto">
          <a:xfrm>
            <a:off x="8675688" y="3789040"/>
            <a:ext cx="0" cy="2232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3" name="Picture 21" descr="nctu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09120"/>
            <a:ext cx="1009650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35000" y="685800"/>
            <a:ext cx="8077200" cy="0"/>
          </a:xfrm>
          <a:prstGeom prst="line">
            <a:avLst/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89537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412776"/>
            <a:ext cx="8003232" cy="471338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AAE1-2ED3-472A-9B53-EC4BD1AE6093}" type="datetime1">
              <a:rPr lang="zh-TW" altLang="en-US" smtClean="0"/>
              <a:t>2015/10/20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28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0"/>
            <a:ext cx="1475656" cy="4876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4876800"/>
            <a:ext cx="990600" cy="0"/>
          </a:xfrm>
          <a:prstGeom prst="line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1" y="4406900"/>
            <a:ext cx="687504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8F4A-391B-46C1-B149-1184154D6F44}" type="datetime1">
              <a:rPr lang="zh-TW" altLang="en-US" smtClean="0"/>
              <a:t>2015/10/20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28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6273800" y="533400"/>
            <a:ext cx="24384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635000" y="685800"/>
            <a:ext cx="8077200" cy="0"/>
          </a:xfrm>
          <a:prstGeom prst="line">
            <a:avLst/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89537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3568" y="1412776"/>
            <a:ext cx="3888432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6016" y="1412776"/>
            <a:ext cx="3970784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1B90-2D52-4503-ABB9-B7754CE605CB}" type="datetime1">
              <a:rPr lang="zh-TW" altLang="en-US" smtClean="0"/>
              <a:t>2015/10/20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28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53F1-0104-4666-9B4C-E60A56B03230}" type="datetime1">
              <a:rPr lang="zh-TW" altLang="en-US" smtClean="0"/>
              <a:t>2015/10/20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50F6-15D2-4106-BA15-857D598A07FC}" type="datetime1">
              <a:rPr lang="zh-TW" altLang="en-US" smtClean="0"/>
              <a:t>2015/10/20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895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568" y="1412776"/>
            <a:ext cx="8003232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fld id="{3F0A99BD-DB01-4F53-8089-4BC72A88405D}" type="datetime1">
              <a:rPr lang="zh-TW" altLang="en-US" smtClean="0"/>
              <a:t>2015/10/20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339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6885309" y="1170009"/>
            <a:ext cx="1800200" cy="162136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0"/>
            <a:ext cx="539552" cy="4876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0" y="4876800"/>
            <a:ext cx="539552" cy="0"/>
          </a:xfrm>
          <a:prstGeom prst="line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269776" y="1232964"/>
            <a:ext cx="841573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 userDrawn="1"/>
        </p:nvSpPr>
        <p:spPr>
          <a:xfrm>
            <a:off x="8722678" y="6414677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/16</a:t>
            </a:r>
            <a:endParaRPr lang="zh-TW" alt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q"/>
        <a:defRPr sz="24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Lab4: Multiplexors VS. Shift Registers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National </a:t>
            </a:r>
            <a:r>
              <a:rPr lang="en-US" altLang="zh-TW" dirty="0" err="1"/>
              <a:t>Chiao</a:t>
            </a:r>
            <a:r>
              <a:rPr lang="en-US" altLang="zh-TW" dirty="0"/>
              <a:t> Tung University</a:t>
            </a:r>
          </a:p>
          <a:p>
            <a:r>
              <a:rPr lang="en-US" altLang="zh-TW" dirty="0"/>
              <a:t>Chun-Jen Tsai</a:t>
            </a:r>
          </a:p>
          <a:p>
            <a:r>
              <a:rPr lang="en-US" altLang="zh-TW" dirty="0" smtClean="0"/>
              <a:t>10/16/2015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Mux-based Data Selector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intuitive idea in Verilog to select different columns of data is to use multiplexors (i.e.,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if-then-else</a:t>
            </a:r>
            <a:r>
              <a:rPr lang="en-US" altLang="zh-TW" dirty="0" smtClean="0"/>
              <a:t> or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zh-TW" dirty="0" smtClean="0"/>
              <a:t> statements):</a:t>
            </a:r>
          </a:p>
          <a:p>
            <a:pPr lvl="1"/>
            <a:r>
              <a:rPr lang="en-US" altLang="zh-TW" dirty="0" smtClean="0"/>
              <a:t>Blue wires connects the first column of registers to the adders</a:t>
            </a:r>
          </a:p>
          <a:p>
            <a:pPr lvl="1"/>
            <a:r>
              <a:rPr lang="en-US" altLang="zh-TW" dirty="0" smtClean="0"/>
              <a:t>Red wires connects the last column of registers to the adders</a:t>
            </a:r>
          </a:p>
          <a:p>
            <a:pPr lvl="1"/>
            <a:r>
              <a:rPr lang="en-US" altLang="zh-TW" dirty="0" smtClean="0"/>
              <a:t>The “Column” signal selects different columns at different clock cycles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91680" y="4293096"/>
            <a:ext cx="1800200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4063" y="4355479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0087" y="4355479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86111" y="4355479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2135" y="4355479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54063" y="4571503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0087" y="4571503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86111" y="4571503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02135" y="4571503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54063" y="4787527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70087" y="4787527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86111" y="4787527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02135" y="4787527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54063" y="5003551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70087" y="5003551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6111" y="5003551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02135" y="5003551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54063" y="5219575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70087" y="5219575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86111" y="5219575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02135" y="5219575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54063" y="5435599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70087" y="5435599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86111" y="5435599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02135" y="5435599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54063" y="5651623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70087" y="5651623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86111" y="5651623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02135" y="5651623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54063" y="5867647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70087" y="5867647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86111" y="5867647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402135" y="5867647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50207" y="4355479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66231" y="4355479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50207" y="4571503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66231" y="4571503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50207" y="4787527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66231" y="4787527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50207" y="5003551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266231" y="5003551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50207" y="5219575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66231" y="5219575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50207" y="5435599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266231" y="5435599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050207" y="5651623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66231" y="5651623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050207" y="5867647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66231" y="5867647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618159" y="49315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ym typeface="Symbol"/>
              </a:rPr>
              <a:t></a:t>
            </a:r>
            <a:endParaRPr lang="zh-TW" altLang="en-US" dirty="0"/>
          </a:p>
        </p:txBody>
      </p:sp>
      <p:grpSp>
        <p:nvGrpSpPr>
          <p:cNvPr id="155" name="群組 154"/>
          <p:cNvGrpSpPr/>
          <p:nvPr/>
        </p:nvGrpSpPr>
        <p:grpSpPr>
          <a:xfrm>
            <a:off x="5150240" y="4696269"/>
            <a:ext cx="293688" cy="1142603"/>
            <a:chOff x="5150240" y="4696269"/>
            <a:chExt cx="293688" cy="1142603"/>
          </a:xfrm>
        </p:grpSpPr>
        <p:sp>
          <p:nvSpPr>
            <p:cNvPr id="56" name="Freeform 1836"/>
            <p:cNvSpPr>
              <a:spLocks/>
            </p:cNvSpPr>
            <p:nvPr/>
          </p:nvSpPr>
          <p:spPr bwMode="auto">
            <a:xfrm rot="10800000">
              <a:off x="5151034" y="4696269"/>
              <a:ext cx="288925" cy="1142603"/>
            </a:xfrm>
            <a:custGeom>
              <a:avLst/>
              <a:gdLst>
                <a:gd name="T0" fmla="*/ 0 w 182"/>
                <a:gd name="T1" fmla="*/ 91 h 590"/>
                <a:gd name="T2" fmla="*/ 181 w 182"/>
                <a:gd name="T3" fmla="*/ 0 h 590"/>
                <a:gd name="T4" fmla="*/ 182 w 182"/>
                <a:gd name="T5" fmla="*/ 295 h 590"/>
                <a:gd name="T6" fmla="*/ 181 w 182"/>
                <a:gd name="T7" fmla="*/ 590 h 590"/>
                <a:gd name="T8" fmla="*/ 0 w 182"/>
                <a:gd name="T9" fmla="*/ 499 h 590"/>
                <a:gd name="T10" fmla="*/ 0 w 182"/>
                <a:gd name="T11" fmla="*/ 293 h 590"/>
                <a:gd name="T12" fmla="*/ 0 w 182"/>
                <a:gd name="T13" fmla="*/ 91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590">
                  <a:moveTo>
                    <a:pt x="0" y="91"/>
                  </a:moveTo>
                  <a:lnTo>
                    <a:pt x="181" y="0"/>
                  </a:lnTo>
                  <a:lnTo>
                    <a:pt x="182" y="295"/>
                  </a:lnTo>
                  <a:lnTo>
                    <a:pt x="181" y="590"/>
                  </a:lnTo>
                  <a:lnTo>
                    <a:pt x="0" y="499"/>
                  </a:lnTo>
                  <a:lnTo>
                    <a:pt x="0" y="293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" name="AutoShape 1853"/>
            <p:cNvSpPr>
              <a:spLocks noChangeArrowheads="1"/>
            </p:cNvSpPr>
            <p:nvPr/>
          </p:nvSpPr>
          <p:spPr bwMode="auto">
            <a:xfrm rot="16200000">
              <a:off x="5135432" y="4959932"/>
              <a:ext cx="102641" cy="73025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" name="AutoShape 1855"/>
            <p:cNvSpPr>
              <a:spLocks noChangeArrowheads="1"/>
            </p:cNvSpPr>
            <p:nvPr/>
          </p:nvSpPr>
          <p:spPr bwMode="auto">
            <a:xfrm rot="16200000">
              <a:off x="5135432" y="5502184"/>
              <a:ext cx="102641" cy="73025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" name="AutoShape 1858"/>
            <p:cNvSpPr>
              <a:spLocks noChangeArrowheads="1"/>
            </p:cNvSpPr>
            <p:nvPr/>
          </p:nvSpPr>
          <p:spPr bwMode="auto">
            <a:xfrm>
              <a:off x="5258984" y="4783417"/>
              <a:ext cx="84137" cy="89084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" name="AutoShape 1859"/>
            <p:cNvSpPr>
              <a:spLocks noChangeArrowheads="1"/>
            </p:cNvSpPr>
            <p:nvPr/>
          </p:nvSpPr>
          <p:spPr bwMode="auto">
            <a:xfrm flipV="1">
              <a:off x="5258984" y="5666513"/>
              <a:ext cx="84137" cy="89084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" name="AutoShape 1860"/>
            <p:cNvSpPr>
              <a:spLocks noChangeArrowheads="1"/>
            </p:cNvSpPr>
            <p:nvPr/>
          </p:nvSpPr>
          <p:spPr bwMode="auto">
            <a:xfrm rot="5400000">
              <a:off x="5356095" y="4959932"/>
              <a:ext cx="102641" cy="73025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" name="AutoShape 1861"/>
            <p:cNvSpPr>
              <a:spLocks noChangeArrowheads="1"/>
            </p:cNvSpPr>
            <p:nvPr/>
          </p:nvSpPr>
          <p:spPr bwMode="auto">
            <a:xfrm rot="5400000">
              <a:off x="5356095" y="5502184"/>
              <a:ext cx="102641" cy="73025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cxnSp>
        <p:nvCxnSpPr>
          <p:cNvPr id="65" name="弧形接點 64"/>
          <p:cNvCxnSpPr>
            <a:stCxn id="39" idx="3"/>
            <a:endCxn id="63" idx="2"/>
          </p:cNvCxnSpPr>
          <p:nvPr/>
        </p:nvCxnSpPr>
        <p:spPr>
          <a:xfrm>
            <a:off x="3410247" y="4427487"/>
            <a:ext cx="1161753" cy="327422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弧形接點 65"/>
          <p:cNvCxnSpPr>
            <a:stCxn id="41" idx="3"/>
            <a:endCxn id="63" idx="2"/>
          </p:cNvCxnSpPr>
          <p:nvPr/>
        </p:nvCxnSpPr>
        <p:spPr>
          <a:xfrm>
            <a:off x="3410247" y="4643511"/>
            <a:ext cx="1161753" cy="111398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弧形接點 68"/>
          <p:cNvCxnSpPr>
            <a:stCxn id="43" idx="3"/>
            <a:endCxn id="63" idx="2"/>
          </p:cNvCxnSpPr>
          <p:nvPr/>
        </p:nvCxnSpPr>
        <p:spPr>
          <a:xfrm flipV="1">
            <a:off x="3410247" y="4754909"/>
            <a:ext cx="1161753" cy="10462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弧形接點 71"/>
          <p:cNvCxnSpPr>
            <a:stCxn id="45" idx="3"/>
            <a:endCxn id="63" idx="2"/>
          </p:cNvCxnSpPr>
          <p:nvPr/>
        </p:nvCxnSpPr>
        <p:spPr>
          <a:xfrm flipV="1">
            <a:off x="3410247" y="4754909"/>
            <a:ext cx="1161753" cy="32065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弧形接點 74"/>
          <p:cNvCxnSpPr>
            <a:stCxn id="47" idx="3"/>
            <a:endCxn id="63" idx="2"/>
          </p:cNvCxnSpPr>
          <p:nvPr/>
        </p:nvCxnSpPr>
        <p:spPr>
          <a:xfrm flipV="1">
            <a:off x="3410247" y="4754909"/>
            <a:ext cx="1161753" cy="536674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弧形接點 77"/>
          <p:cNvCxnSpPr>
            <a:stCxn id="49" idx="3"/>
            <a:endCxn id="63" idx="2"/>
          </p:cNvCxnSpPr>
          <p:nvPr/>
        </p:nvCxnSpPr>
        <p:spPr>
          <a:xfrm flipV="1">
            <a:off x="3410247" y="4754909"/>
            <a:ext cx="1161753" cy="752698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弧形接點 80"/>
          <p:cNvCxnSpPr>
            <a:stCxn id="51" idx="3"/>
            <a:endCxn id="63" idx="2"/>
          </p:cNvCxnSpPr>
          <p:nvPr/>
        </p:nvCxnSpPr>
        <p:spPr>
          <a:xfrm flipV="1">
            <a:off x="3410247" y="4754909"/>
            <a:ext cx="1161753" cy="968722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弧形接點 84"/>
          <p:cNvCxnSpPr>
            <a:stCxn id="53" idx="3"/>
            <a:endCxn id="63" idx="2"/>
          </p:cNvCxnSpPr>
          <p:nvPr/>
        </p:nvCxnSpPr>
        <p:spPr>
          <a:xfrm flipV="1">
            <a:off x="3410247" y="4754909"/>
            <a:ext cx="1161753" cy="118474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>
            <a:stCxn id="59" idx="0"/>
          </p:cNvCxnSpPr>
          <p:nvPr/>
        </p:nvCxnSpPr>
        <p:spPr>
          <a:xfrm flipH="1" flipV="1">
            <a:off x="5295497" y="4264221"/>
            <a:ext cx="5556" cy="519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 flipH="1">
            <a:off x="5242656" y="4470620"/>
            <a:ext cx="11191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5309966" y="43362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4935010" y="4077072"/>
            <a:ext cx="717110" cy="251795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36000" rtlCol="0">
            <a:spAutoFit/>
          </a:bodyPr>
          <a:lstStyle/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endParaRPr lang="zh-TW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8" name="弧形接點 97"/>
          <p:cNvCxnSpPr>
            <a:stCxn id="6" idx="3"/>
          </p:cNvCxnSpPr>
          <p:nvPr/>
        </p:nvCxnSpPr>
        <p:spPr>
          <a:xfrm>
            <a:off x="1898079" y="4427487"/>
            <a:ext cx="2673921" cy="1284388"/>
          </a:xfrm>
          <a:prstGeom prst="curvedConnector3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4572000" y="4725144"/>
            <a:ext cx="59530" cy="5953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0" name="橢圓 99"/>
          <p:cNvSpPr/>
          <p:nvPr/>
        </p:nvSpPr>
        <p:spPr>
          <a:xfrm>
            <a:off x="4572000" y="4869160"/>
            <a:ext cx="59530" cy="5953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4572000" y="5013176"/>
            <a:ext cx="59530" cy="5953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8" name="橢圓 107"/>
          <p:cNvSpPr/>
          <p:nvPr/>
        </p:nvSpPr>
        <p:spPr>
          <a:xfrm>
            <a:off x="4572000" y="5402091"/>
            <a:ext cx="59530" cy="5953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0" name="橢圓 109"/>
          <p:cNvSpPr/>
          <p:nvPr/>
        </p:nvSpPr>
        <p:spPr>
          <a:xfrm>
            <a:off x="4572000" y="5529710"/>
            <a:ext cx="59530" cy="5953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2" name="橢圓 111"/>
          <p:cNvSpPr/>
          <p:nvPr/>
        </p:nvSpPr>
        <p:spPr>
          <a:xfrm>
            <a:off x="4572000" y="5682110"/>
            <a:ext cx="59530" cy="5953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91" name="直線接點 90"/>
          <p:cNvCxnSpPr/>
          <p:nvPr/>
        </p:nvCxnSpPr>
        <p:spPr>
          <a:xfrm>
            <a:off x="4619765" y="4763644"/>
            <a:ext cx="5312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4619765" y="4907660"/>
            <a:ext cx="5312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4619765" y="5051676"/>
            <a:ext cx="5312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>
            <a:off x="4619765" y="5440591"/>
            <a:ext cx="5312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/>
        </p:nvCxnSpPr>
        <p:spPr>
          <a:xfrm>
            <a:off x="4619765" y="5568210"/>
            <a:ext cx="5312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4619765" y="5720610"/>
            <a:ext cx="5312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弧形接點 114"/>
          <p:cNvCxnSpPr>
            <a:stCxn id="10" idx="3"/>
            <a:endCxn id="112" idx="2"/>
          </p:cNvCxnSpPr>
          <p:nvPr/>
        </p:nvCxnSpPr>
        <p:spPr>
          <a:xfrm>
            <a:off x="1898079" y="4643511"/>
            <a:ext cx="2673921" cy="1068364"/>
          </a:xfrm>
          <a:prstGeom prst="curvedConnector3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弧形接點 117"/>
          <p:cNvCxnSpPr>
            <a:stCxn id="34" idx="3"/>
            <a:endCxn id="112" idx="2"/>
          </p:cNvCxnSpPr>
          <p:nvPr/>
        </p:nvCxnSpPr>
        <p:spPr>
          <a:xfrm flipV="1">
            <a:off x="1898079" y="5711875"/>
            <a:ext cx="2673921" cy="227780"/>
          </a:xfrm>
          <a:prstGeom prst="curvedConnector3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弧形接點 120"/>
          <p:cNvCxnSpPr>
            <a:stCxn id="30" idx="3"/>
            <a:endCxn id="112" idx="2"/>
          </p:cNvCxnSpPr>
          <p:nvPr/>
        </p:nvCxnSpPr>
        <p:spPr>
          <a:xfrm flipV="1">
            <a:off x="1898079" y="5711875"/>
            <a:ext cx="2673921" cy="11756"/>
          </a:xfrm>
          <a:prstGeom prst="curvedConnector3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弧形接點 123"/>
          <p:cNvCxnSpPr>
            <a:stCxn id="14" idx="3"/>
            <a:endCxn id="112" idx="2"/>
          </p:cNvCxnSpPr>
          <p:nvPr/>
        </p:nvCxnSpPr>
        <p:spPr>
          <a:xfrm>
            <a:off x="1898079" y="4859535"/>
            <a:ext cx="2673921" cy="852340"/>
          </a:xfrm>
          <a:prstGeom prst="curvedConnector3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弧形接點 126"/>
          <p:cNvCxnSpPr>
            <a:stCxn id="18" idx="3"/>
          </p:cNvCxnSpPr>
          <p:nvPr/>
        </p:nvCxnSpPr>
        <p:spPr>
          <a:xfrm>
            <a:off x="1898079" y="5075559"/>
            <a:ext cx="2673921" cy="648072"/>
          </a:xfrm>
          <a:prstGeom prst="curvedConnector3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弧形接點 129"/>
          <p:cNvCxnSpPr>
            <a:stCxn id="22" idx="3"/>
            <a:endCxn id="112" idx="2"/>
          </p:cNvCxnSpPr>
          <p:nvPr/>
        </p:nvCxnSpPr>
        <p:spPr>
          <a:xfrm>
            <a:off x="1898079" y="5291583"/>
            <a:ext cx="2673921" cy="420292"/>
          </a:xfrm>
          <a:prstGeom prst="curvedConnector3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弧形接點 132"/>
          <p:cNvCxnSpPr>
            <a:stCxn id="26" idx="3"/>
            <a:endCxn id="112" idx="2"/>
          </p:cNvCxnSpPr>
          <p:nvPr/>
        </p:nvCxnSpPr>
        <p:spPr>
          <a:xfrm>
            <a:off x="1898079" y="5507607"/>
            <a:ext cx="2673921" cy="204268"/>
          </a:xfrm>
          <a:prstGeom prst="curvedConnector3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flipH="1">
            <a:off x="4845774" y="4705894"/>
            <a:ext cx="55959" cy="100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字方塊 139"/>
          <p:cNvSpPr txBox="1"/>
          <p:nvPr/>
        </p:nvSpPr>
        <p:spPr>
          <a:xfrm>
            <a:off x="4499992" y="4437112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8</a:t>
            </a:r>
            <a:r>
              <a:rPr lang="en-US" altLang="zh-TW" sz="1400" dirty="0" smtClean="0">
                <a:sym typeface="Symbol"/>
              </a:rPr>
              <a:t></a:t>
            </a:r>
            <a:r>
              <a:rPr lang="en-US" altLang="zh-TW" sz="1400" dirty="0" smtClean="0"/>
              <a:t>8-bit</a:t>
            </a:r>
            <a:endParaRPr lang="zh-TW" altLang="en-US" sz="1400" dirty="0"/>
          </a:p>
        </p:txBody>
      </p:sp>
      <p:sp>
        <p:nvSpPr>
          <p:cNvPr id="141" name="矩形 140"/>
          <p:cNvSpPr/>
          <p:nvPr/>
        </p:nvSpPr>
        <p:spPr>
          <a:xfrm>
            <a:off x="6156176" y="4995803"/>
            <a:ext cx="1152128" cy="5503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adder tree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43" name="直線接點 142"/>
          <p:cNvCxnSpPr>
            <a:stCxn id="56" idx="5"/>
            <a:endCxn id="141" idx="1"/>
          </p:cNvCxnSpPr>
          <p:nvPr/>
        </p:nvCxnSpPr>
        <p:spPr>
          <a:xfrm flipV="1">
            <a:off x="5439959" y="5270955"/>
            <a:ext cx="716217" cy="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 flipH="1">
            <a:off x="5740177" y="5235903"/>
            <a:ext cx="55959" cy="100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字方塊 144"/>
          <p:cNvSpPr txBox="1"/>
          <p:nvPr/>
        </p:nvSpPr>
        <p:spPr>
          <a:xfrm>
            <a:off x="5477799" y="4966626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8</a:t>
            </a:r>
            <a:r>
              <a:rPr lang="en-US" altLang="zh-TW" sz="1400" dirty="0" smtClean="0">
                <a:sym typeface="Symbol"/>
              </a:rPr>
              <a:t></a:t>
            </a:r>
            <a:r>
              <a:rPr lang="en-US" altLang="zh-TW" sz="1400" dirty="0" smtClean="0"/>
              <a:t>8-bit</a:t>
            </a:r>
            <a:endParaRPr lang="zh-TW" altLang="en-US" sz="1400" dirty="0"/>
          </a:p>
        </p:txBody>
      </p:sp>
      <p:cxnSp>
        <p:nvCxnSpPr>
          <p:cNvPr id="149" name="直線單箭頭接點 148"/>
          <p:cNvCxnSpPr>
            <a:stCxn id="141" idx="3"/>
          </p:cNvCxnSpPr>
          <p:nvPr/>
        </p:nvCxnSpPr>
        <p:spPr>
          <a:xfrm>
            <a:off x="7308304" y="5270955"/>
            <a:ext cx="360040" cy="36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686399" y="5085184"/>
            <a:ext cx="461665" cy="32316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>
                <a:sym typeface="Symbol"/>
              </a:rPr>
              <a:t>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7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Shift Register-based Data Selector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Another idea is to use shift-registers</a:t>
            </a:r>
          </a:p>
          <a:p>
            <a:pPr lvl="1"/>
            <a:r>
              <a:rPr lang="en-US" altLang="zh-TW" dirty="0" smtClean="0"/>
              <a:t>The adder tree always connects to the last column of registers</a:t>
            </a:r>
          </a:p>
          <a:p>
            <a:pPr lvl="1"/>
            <a:r>
              <a:rPr lang="en-US" altLang="zh-TW" dirty="0" smtClean="0"/>
              <a:t>The remaining columns will be shifted to the last column one-by-one at each clock cycles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911567" y="3429000"/>
            <a:ext cx="2376264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00125" y="3491383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360165" y="3491383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000125" y="3707407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360165" y="3707407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062182" y="3491383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062182" y="3707407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062182" y="3923431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062182" y="4139455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062182" y="4355479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062182" y="4571503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062182" y="4787527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062182" y="5003551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3275856" y="40674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ym typeface="Symbol"/>
              </a:rPr>
              <a:t></a:t>
            </a:r>
            <a:endParaRPr lang="zh-TW" altLang="en-US" dirty="0"/>
          </a:p>
        </p:txBody>
      </p:sp>
      <p:cxnSp>
        <p:nvCxnSpPr>
          <p:cNvPr id="105" name="弧形接點 104"/>
          <p:cNvCxnSpPr>
            <a:stCxn id="89" idx="3"/>
            <a:endCxn id="114" idx="2"/>
          </p:cNvCxnSpPr>
          <p:nvPr/>
        </p:nvCxnSpPr>
        <p:spPr>
          <a:xfrm>
            <a:off x="4206198" y="3563391"/>
            <a:ext cx="1161753" cy="75947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弧形接點 105"/>
          <p:cNvCxnSpPr>
            <a:stCxn id="91" idx="3"/>
            <a:endCxn id="114" idx="2"/>
          </p:cNvCxnSpPr>
          <p:nvPr/>
        </p:nvCxnSpPr>
        <p:spPr>
          <a:xfrm>
            <a:off x="4206198" y="3779415"/>
            <a:ext cx="1161753" cy="54344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弧形接點 106"/>
          <p:cNvCxnSpPr>
            <a:stCxn id="93" idx="3"/>
            <a:endCxn id="114" idx="2"/>
          </p:cNvCxnSpPr>
          <p:nvPr/>
        </p:nvCxnSpPr>
        <p:spPr>
          <a:xfrm>
            <a:off x="4206198" y="3995439"/>
            <a:ext cx="1161753" cy="327422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弧形接點 107"/>
          <p:cNvCxnSpPr>
            <a:stCxn id="95" idx="3"/>
            <a:endCxn id="114" idx="2"/>
          </p:cNvCxnSpPr>
          <p:nvPr/>
        </p:nvCxnSpPr>
        <p:spPr>
          <a:xfrm>
            <a:off x="4206198" y="4211463"/>
            <a:ext cx="1161753" cy="111398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弧形接點 108"/>
          <p:cNvCxnSpPr>
            <a:stCxn id="97" idx="3"/>
            <a:endCxn id="114" idx="2"/>
          </p:cNvCxnSpPr>
          <p:nvPr/>
        </p:nvCxnSpPr>
        <p:spPr>
          <a:xfrm flipV="1">
            <a:off x="4206198" y="4322861"/>
            <a:ext cx="1161753" cy="10462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弧形接點 109"/>
          <p:cNvCxnSpPr>
            <a:stCxn id="99" idx="3"/>
            <a:endCxn id="114" idx="2"/>
          </p:cNvCxnSpPr>
          <p:nvPr/>
        </p:nvCxnSpPr>
        <p:spPr>
          <a:xfrm flipV="1">
            <a:off x="4206198" y="4322861"/>
            <a:ext cx="1161753" cy="32065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弧形接點 110"/>
          <p:cNvCxnSpPr>
            <a:stCxn id="101" idx="3"/>
            <a:endCxn id="114" idx="2"/>
          </p:cNvCxnSpPr>
          <p:nvPr/>
        </p:nvCxnSpPr>
        <p:spPr>
          <a:xfrm flipV="1">
            <a:off x="4206198" y="4322861"/>
            <a:ext cx="1161753" cy="536674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弧形接點 111"/>
          <p:cNvCxnSpPr>
            <a:stCxn id="103" idx="3"/>
            <a:endCxn id="114" idx="2"/>
          </p:cNvCxnSpPr>
          <p:nvPr/>
        </p:nvCxnSpPr>
        <p:spPr>
          <a:xfrm flipV="1">
            <a:off x="4206198" y="4322861"/>
            <a:ext cx="1161753" cy="752698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橢圓 113"/>
          <p:cNvSpPr/>
          <p:nvPr/>
        </p:nvSpPr>
        <p:spPr>
          <a:xfrm>
            <a:off x="5367951" y="4293096"/>
            <a:ext cx="59530" cy="5953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30" name="直線單箭頭接點 129"/>
          <p:cNvCxnSpPr>
            <a:stCxn id="56" idx="3"/>
            <a:endCxn id="57" idx="1"/>
          </p:cNvCxnSpPr>
          <p:nvPr/>
        </p:nvCxnSpPr>
        <p:spPr>
          <a:xfrm>
            <a:off x="2144141" y="356339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60" idx="3"/>
            <a:endCxn id="61" idx="1"/>
          </p:cNvCxnSpPr>
          <p:nvPr/>
        </p:nvCxnSpPr>
        <p:spPr>
          <a:xfrm>
            <a:off x="2144141" y="3779415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2000125" y="3933056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360165" y="3933056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000125" y="41490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2360165" y="41490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單箭頭接點 138"/>
          <p:cNvCxnSpPr>
            <a:stCxn id="135" idx="3"/>
            <a:endCxn id="136" idx="1"/>
          </p:cNvCxnSpPr>
          <p:nvPr/>
        </p:nvCxnSpPr>
        <p:spPr>
          <a:xfrm>
            <a:off x="2144141" y="400506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>
            <a:stCxn id="137" idx="3"/>
            <a:endCxn id="138" idx="1"/>
          </p:cNvCxnSpPr>
          <p:nvPr/>
        </p:nvCxnSpPr>
        <p:spPr>
          <a:xfrm>
            <a:off x="2144141" y="4221088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2000125" y="4355479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2360165" y="4355479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000125" y="4571503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2360165" y="4571503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45" name="直線單箭頭接點 144"/>
          <p:cNvCxnSpPr>
            <a:stCxn id="141" idx="3"/>
            <a:endCxn id="142" idx="1"/>
          </p:cNvCxnSpPr>
          <p:nvPr/>
        </p:nvCxnSpPr>
        <p:spPr>
          <a:xfrm>
            <a:off x="2144141" y="4427487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>
            <a:stCxn id="143" idx="3"/>
            <a:endCxn id="144" idx="1"/>
          </p:cNvCxnSpPr>
          <p:nvPr/>
        </p:nvCxnSpPr>
        <p:spPr>
          <a:xfrm>
            <a:off x="2144141" y="464351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2000125" y="4797152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2360165" y="4797152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000125" y="5013176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360165" y="5013176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51" name="直線單箭頭接點 150"/>
          <p:cNvCxnSpPr>
            <a:stCxn id="147" idx="3"/>
            <a:endCxn id="148" idx="1"/>
          </p:cNvCxnSpPr>
          <p:nvPr/>
        </p:nvCxnSpPr>
        <p:spPr>
          <a:xfrm>
            <a:off x="2144141" y="486916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>
            <a:stCxn id="149" idx="3"/>
            <a:endCxn id="150" idx="1"/>
          </p:cNvCxnSpPr>
          <p:nvPr/>
        </p:nvCxnSpPr>
        <p:spPr>
          <a:xfrm>
            <a:off x="2144141" y="508518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2720205" y="3501008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2720205" y="3717032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單箭頭接點 154"/>
          <p:cNvCxnSpPr>
            <a:endCxn id="153" idx="1"/>
          </p:cNvCxnSpPr>
          <p:nvPr/>
        </p:nvCxnSpPr>
        <p:spPr>
          <a:xfrm>
            <a:off x="2504181" y="357301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endCxn id="154" idx="1"/>
          </p:cNvCxnSpPr>
          <p:nvPr/>
        </p:nvCxnSpPr>
        <p:spPr>
          <a:xfrm>
            <a:off x="2504181" y="378904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2720205" y="3942681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720205" y="4158705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59" name="直線單箭頭接點 158"/>
          <p:cNvCxnSpPr>
            <a:endCxn id="157" idx="1"/>
          </p:cNvCxnSpPr>
          <p:nvPr/>
        </p:nvCxnSpPr>
        <p:spPr>
          <a:xfrm>
            <a:off x="2504181" y="4014689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>
            <a:endCxn id="158" idx="1"/>
          </p:cNvCxnSpPr>
          <p:nvPr/>
        </p:nvCxnSpPr>
        <p:spPr>
          <a:xfrm>
            <a:off x="2504181" y="4230713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/>
          <p:cNvSpPr/>
          <p:nvPr/>
        </p:nvSpPr>
        <p:spPr>
          <a:xfrm>
            <a:off x="2720205" y="4365104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2720205" y="4581128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63" name="直線單箭頭接點 162"/>
          <p:cNvCxnSpPr>
            <a:endCxn id="161" idx="1"/>
          </p:cNvCxnSpPr>
          <p:nvPr/>
        </p:nvCxnSpPr>
        <p:spPr>
          <a:xfrm>
            <a:off x="2504181" y="443711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endCxn id="162" idx="1"/>
          </p:cNvCxnSpPr>
          <p:nvPr/>
        </p:nvCxnSpPr>
        <p:spPr>
          <a:xfrm>
            <a:off x="2504181" y="465313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2720205" y="4806777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2720205" y="5022801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67" name="直線單箭頭接點 166"/>
          <p:cNvCxnSpPr>
            <a:endCxn id="165" idx="1"/>
          </p:cNvCxnSpPr>
          <p:nvPr/>
        </p:nvCxnSpPr>
        <p:spPr>
          <a:xfrm>
            <a:off x="2504181" y="4878785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>
            <a:endCxn id="166" idx="1"/>
          </p:cNvCxnSpPr>
          <p:nvPr/>
        </p:nvCxnSpPr>
        <p:spPr>
          <a:xfrm>
            <a:off x="2504181" y="5094809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3080245" y="3501008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3080245" y="3717032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71" name="直線單箭頭接點 170"/>
          <p:cNvCxnSpPr>
            <a:endCxn id="169" idx="1"/>
          </p:cNvCxnSpPr>
          <p:nvPr/>
        </p:nvCxnSpPr>
        <p:spPr>
          <a:xfrm>
            <a:off x="2864221" y="357301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>
            <a:endCxn id="170" idx="1"/>
          </p:cNvCxnSpPr>
          <p:nvPr/>
        </p:nvCxnSpPr>
        <p:spPr>
          <a:xfrm>
            <a:off x="2864221" y="378904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3080245" y="3942681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3080245" y="4158705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75" name="直線單箭頭接點 174"/>
          <p:cNvCxnSpPr>
            <a:endCxn id="173" idx="1"/>
          </p:cNvCxnSpPr>
          <p:nvPr/>
        </p:nvCxnSpPr>
        <p:spPr>
          <a:xfrm>
            <a:off x="2864221" y="4014689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>
            <a:endCxn id="174" idx="1"/>
          </p:cNvCxnSpPr>
          <p:nvPr/>
        </p:nvCxnSpPr>
        <p:spPr>
          <a:xfrm>
            <a:off x="2864221" y="4230713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3080245" y="4365104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3080245" y="4581128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79" name="直線單箭頭接點 178"/>
          <p:cNvCxnSpPr>
            <a:endCxn id="177" idx="1"/>
          </p:cNvCxnSpPr>
          <p:nvPr/>
        </p:nvCxnSpPr>
        <p:spPr>
          <a:xfrm>
            <a:off x="2864221" y="443711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單箭頭接點 179"/>
          <p:cNvCxnSpPr>
            <a:endCxn id="178" idx="1"/>
          </p:cNvCxnSpPr>
          <p:nvPr/>
        </p:nvCxnSpPr>
        <p:spPr>
          <a:xfrm>
            <a:off x="2864221" y="465313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3080245" y="4806777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3080245" y="5022801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83" name="直線單箭頭接點 182"/>
          <p:cNvCxnSpPr>
            <a:endCxn id="181" idx="1"/>
          </p:cNvCxnSpPr>
          <p:nvPr/>
        </p:nvCxnSpPr>
        <p:spPr>
          <a:xfrm>
            <a:off x="2864221" y="4878785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endCxn id="182" idx="1"/>
          </p:cNvCxnSpPr>
          <p:nvPr/>
        </p:nvCxnSpPr>
        <p:spPr>
          <a:xfrm>
            <a:off x="2864221" y="5094809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3711767" y="3491383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3711767" y="3707407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87" name="直線單箭頭接點 186"/>
          <p:cNvCxnSpPr>
            <a:stCxn id="185" idx="3"/>
          </p:cNvCxnSpPr>
          <p:nvPr/>
        </p:nvCxnSpPr>
        <p:spPr>
          <a:xfrm>
            <a:off x="3855783" y="356339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/>
          <p:cNvCxnSpPr>
            <a:stCxn id="186" idx="3"/>
          </p:cNvCxnSpPr>
          <p:nvPr/>
        </p:nvCxnSpPr>
        <p:spPr>
          <a:xfrm>
            <a:off x="3855783" y="3779415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>
            <a:off x="3711767" y="3933056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3711767" y="4149080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91" name="直線單箭頭接點 190"/>
          <p:cNvCxnSpPr>
            <a:stCxn id="189" idx="3"/>
          </p:cNvCxnSpPr>
          <p:nvPr/>
        </p:nvCxnSpPr>
        <p:spPr>
          <a:xfrm>
            <a:off x="3855783" y="400506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>
            <a:stCxn id="190" idx="3"/>
          </p:cNvCxnSpPr>
          <p:nvPr/>
        </p:nvCxnSpPr>
        <p:spPr>
          <a:xfrm>
            <a:off x="3855783" y="4221088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3711767" y="4355479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3711767" y="4571503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95" name="直線單箭頭接點 194"/>
          <p:cNvCxnSpPr>
            <a:stCxn id="193" idx="3"/>
          </p:cNvCxnSpPr>
          <p:nvPr/>
        </p:nvCxnSpPr>
        <p:spPr>
          <a:xfrm>
            <a:off x="3855783" y="4427487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/>
          <p:cNvCxnSpPr>
            <a:stCxn id="194" idx="3"/>
          </p:cNvCxnSpPr>
          <p:nvPr/>
        </p:nvCxnSpPr>
        <p:spPr>
          <a:xfrm>
            <a:off x="3855783" y="4643511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3711767" y="4797152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3711767" y="5013176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99" name="直線單箭頭接點 198"/>
          <p:cNvCxnSpPr>
            <a:stCxn id="197" idx="3"/>
          </p:cNvCxnSpPr>
          <p:nvPr/>
        </p:nvCxnSpPr>
        <p:spPr>
          <a:xfrm>
            <a:off x="3855783" y="486916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>
            <a:stCxn id="198" idx="3"/>
          </p:cNvCxnSpPr>
          <p:nvPr/>
        </p:nvCxnSpPr>
        <p:spPr>
          <a:xfrm>
            <a:off x="3855783" y="508518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6084168" y="4055202"/>
            <a:ext cx="1152128" cy="5503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adder tree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202" name="直線接點 201"/>
          <p:cNvCxnSpPr>
            <a:endCxn id="201" idx="1"/>
          </p:cNvCxnSpPr>
          <p:nvPr/>
        </p:nvCxnSpPr>
        <p:spPr>
          <a:xfrm flipV="1">
            <a:off x="5367951" y="4330354"/>
            <a:ext cx="716217" cy="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flipH="1">
            <a:off x="5668169" y="4278974"/>
            <a:ext cx="55959" cy="100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/>
          <p:cNvSpPr txBox="1"/>
          <p:nvPr/>
        </p:nvSpPr>
        <p:spPr>
          <a:xfrm>
            <a:off x="5405791" y="4009697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8</a:t>
            </a:r>
            <a:r>
              <a:rPr lang="en-US" altLang="zh-TW" sz="1400" dirty="0" smtClean="0">
                <a:sym typeface="Symbol"/>
              </a:rPr>
              <a:t></a:t>
            </a:r>
            <a:r>
              <a:rPr lang="en-US" altLang="zh-TW" sz="1400" dirty="0" smtClean="0"/>
              <a:t>8-bit</a:t>
            </a:r>
            <a:endParaRPr lang="zh-TW" altLang="en-US" sz="1400" dirty="0"/>
          </a:p>
        </p:txBody>
      </p:sp>
      <p:cxnSp>
        <p:nvCxnSpPr>
          <p:cNvPr id="205" name="直線單箭頭接點 204"/>
          <p:cNvCxnSpPr>
            <a:stCxn id="201" idx="3"/>
          </p:cNvCxnSpPr>
          <p:nvPr/>
        </p:nvCxnSpPr>
        <p:spPr>
          <a:xfrm>
            <a:off x="7236296" y="4330354"/>
            <a:ext cx="360040" cy="36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49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accumulator computes the total sum of a sequence of number in a sequential manner</a:t>
            </a:r>
          </a:p>
          <a:p>
            <a:pPr lvl="1"/>
            <a:r>
              <a:rPr lang="en-US" dirty="0" smtClean="0"/>
              <a:t>One clock cycle per summation</a:t>
            </a:r>
          </a:p>
          <a:p>
            <a:pPr lvl="1"/>
            <a:r>
              <a:rPr lang="en-US" dirty="0" smtClean="0"/>
              <a:t>The temporary result is stored in a 16-bit register because we have 256 8-bit values to add, so the maximum sum is 2</a:t>
            </a:r>
            <a:r>
              <a:rPr lang="en-US" baseline="30000" dirty="0" smtClean="0"/>
              <a:t>16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85660" y="3645024"/>
            <a:ext cx="2520280" cy="1944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Accumulator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接點 6"/>
          <p:cNvCxnSpPr/>
          <p:nvPr/>
        </p:nvCxnSpPr>
        <p:spPr>
          <a:xfrm flipH="1">
            <a:off x="4479834" y="42047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355976" y="39881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16</a:t>
            </a:r>
            <a:endParaRPr lang="zh-TW" altLang="en-US" sz="1200" dirty="0"/>
          </a:p>
        </p:txBody>
      </p:sp>
      <p:sp>
        <p:nvSpPr>
          <p:cNvPr id="9" name="橢圓 8"/>
          <p:cNvSpPr/>
          <p:nvPr/>
        </p:nvSpPr>
        <p:spPr>
          <a:xfrm>
            <a:off x="3851920" y="4390760"/>
            <a:ext cx="334384" cy="3343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sym typeface="Symbol"/>
              </a:rPr>
              <a:t>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627784" y="4325752"/>
            <a:ext cx="369844" cy="601958"/>
            <a:chOff x="7272240" y="3645024"/>
            <a:chExt cx="398176" cy="648072"/>
          </a:xfrm>
        </p:grpSpPr>
        <p:sp>
          <p:nvSpPr>
            <p:cNvPr id="21" name="矩形 20"/>
            <p:cNvSpPr/>
            <p:nvPr/>
          </p:nvSpPr>
          <p:spPr>
            <a:xfrm>
              <a:off x="7281527" y="3645024"/>
              <a:ext cx="388889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sum</a:t>
              </a:r>
              <a:endParaRPr lang="zh-TW" alt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手繪多邊形 21"/>
            <p:cNvSpPr/>
            <p:nvPr/>
          </p:nvSpPr>
          <p:spPr>
            <a:xfrm>
              <a:off x="7288745" y="4055755"/>
              <a:ext cx="80920" cy="96751"/>
            </a:xfrm>
            <a:custGeom>
              <a:avLst/>
              <a:gdLst>
                <a:gd name="connsiteX0" fmla="*/ 0 w 109538"/>
                <a:gd name="connsiteY0" fmla="*/ 0 h 130968"/>
                <a:gd name="connsiteX1" fmla="*/ 109538 w 109538"/>
                <a:gd name="connsiteY1" fmla="*/ 66675 h 130968"/>
                <a:gd name="connsiteX2" fmla="*/ 2381 w 109538"/>
                <a:gd name="connsiteY2" fmla="*/ 130968 h 13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538" h="130968">
                  <a:moveTo>
                    <a:pt x="0" y="0"/>
                  </a:moveTo>
                  <a:lnTo>
                    <a:pt x="109538" y="66675"/>
                  </a:lnTo>
                  <a:lnTo>
                    <a:pt x="2381" y="130968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23" name="菱形 22"/>
            <p:cNvSpPr/>
            <p:nvPr/>
          </p:nvSpPr>
          <p:spPr>
            <a:xfrm>
              <a:off x="7272240" y="4047907"/>
              <a:ext cx="33774" cy="33774"/>
            </a:xfrm>
            <a:prstGeom prst="diamond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</p:grpSp>
      <p:sp>
        <p:nvSpPr>
          <p:cNvPr id="11" name="橢圓 10"/>
          <p:cNvSpPr/>
          <p:nvPr/>
        </p:nvSpPr>
        <p:spPr>
          <a:xfrm>
            <a:off x="3253792" y="4594759"/>
            <a:ext cx="73237" cy="73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20" idx="0"/>
            <a:endCxn id="44" idx="1"/>
          </p:cNvCxnSpPr>
          <p:nvPr/>
        </p:nvCxnSpPr>
        <p:spPr>
          <a:xfrm rot="16200000" flipV="1">
            <a:off x="4562921" y="3786608"/>
            <a:ext cx="29533" cy="1451534"/>
          </a:xfrm>
          <a:prstGeom prst="bentConnector4">
            <a:avLst>
              <a:gd name="adj1" fmla="val 995960"/>
              <a:gd name="adj2" fmla="val 11574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4114475" y="4624261"/>
            <a:ext cx="72008" cy="72008"/>
          </a:xfrm>
          <a:prstGeom prst="diamond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5" name="肘形接點 14"/>
          <p:cNvCxnSpPr>
            <a:stCxn id="21" idx="3"/>
            <a:endCxn id="42" idx="1"/>
          </p:cNvCxnSpPr>
          <p:nvPr/>
        </p:nvCxnSpPr>
        <p:spPr>
          <a:xfrm flipV="1">
            <a:off x="2997628" y="4625296"/>
            <a:ext cx="854292" cy="14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/>
          <p:cNvSpPr/>
          <p:nvPr/>
        </p:nvSpPr>
        <p:spPr>
          <a:xfrm>
            <a:off x="4100217" y="4437112"/>
            <a:ext cx="72008" cy="72008"/>
          </a:xfrm>
          <a:prstGeom prst="diamond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9" idx="6"/>
          </p:cNvCxnSpPr>
          <p:nvPr/>
        </p:nvCxnSpPr>
        <p:spPr>
          <a:xfrm>
            <a:off x="4186304" y="4557952"/>
            <a:ext cx="19698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5266835" y="4527141"/>
            <a:ext cx="73237" cy="73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5766588" y="4514587"/>
            <a:ext cx="73237" cy="73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4732648" y="4411218"/>
            <a:ext cx="369844" cy="601958"/>
            <a:chOff x="7272240" y="3645024"/>
            <a:chExt cx="398176" cy="648072"/>
          </a:xfrm>
        </p:grpSpPr>
        <p:sp>
          <p:nvSpPr>
            <p:cNvPr id="31" name="矩形 30"/>
            <p:cNvSpPr/>
            <p:nvPr/>
          </p:nvSpPr>
          <p:spPr>
            <a:xfrm>
              <a:off x="7281527" y="3645024"/>
              <a:ext cx="388889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12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acc</a:t>
              </a:r>
              <a:endParaRPr lang="zh-TW" alt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手繪多邊形 31"/>
            <p:cNvSpPr/>
            <p:nvPr/>
          </p:nvSpPr>
          <p:spPr>
            <a:xfrm>
              <a:off x="7288745" y="4055755"/>
              <a:ext cx="80920" cy="96751"/>
            </a:xfrm>
            <a:custGeom>
              <a:avLst/>
              <a:gdLst>
                <a:gd name="connsiteX0" fmla="*/ 0 w 109538"/>
                <a:gd name="connsiteY0" fmla="*/ 0 h 130968"/>
                <a:gd name="connsiteX1" fmla="*/ 109538 w 109538"/>
                <a:gd name="connsiteY1" fmla="*/ 66675 h 130968"/>
                <a:gd name="connsiteX2" fmla="*/ 2381 w 109538"/>
                <a:gd name="connsiteY2" fmla="*/ 130968 h 13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538" h="130968">
                  <a:moveTo>
                    <a:pt x="0" y="0"/>
                  </a:moveTo>
                  <a:lnTo>
                    <a:pt x="109538" y="66675"/>
                  </a:lnTo>
                  <a:lnTo>
                    <a:pt x="2381" y="130968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33" name="菱形 32"/>
            <p:cNvSpPr/>
            <p:nvPr/>
          </p:nvSpPr>
          <p:spPr>
            <a:xfrm>
              <a:off x="7272240" y="4047907"/>
              <a:ext cx="33774" cy="33774"/>
            </a:xfrm>
            <a:prstGeom prst="diamond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</p:grpSp>
      <p:sp>
        <p:nvSpPr>
          <p:cNvPr id="42" name="菱形 41"/>
          <p:cNvSpPr/>
          <p:nvPr/>
        </p:nvSpPr>
        <p:spPr>
          <a:xfrm>
            <a:off x="3851920" y="4589292"/>
            <a:ext cx="72008" cy="72008"/>
          </a:xfrm>
          <a:prstGeom prst="diamond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4" name="菱形 43"/>
          <p:cNvSpPr/>
          <p:nvPr/>
        </p:nvSpPr>
        <p:spPr>
          <a:xfrm>
            <a:off x="3851920" y="4461604"/>
            <a:ext cx="72008" cy="72008"/>
          </a:xfrm>
          <a:prstGeom prst="diamond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46" name="直線接點 45"/>
          <p:cNvCxnSpPr/>
          <p:nvPr/>
        </p:nvCxnSpPr>
        <p:spPr>
          <a:xfrm flipH="1">
            <a:off x="4407826" y="4525996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283968" y="43094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16</a:t>
            </a:r>
            <a:endParaRPr lang="zh-TW" altLang="en-US" sz="1200" dirty="0"/>
          </a:p>
        </p:txBody>
      </p:sp>
      <p:cxnSp>
        <p:nvCxnSpPr>
          <p:cNvPr id="48" name="直線接點 47"/>
          <p:cNvCxnSpPr/>
          <p:nvPr/>
        </p:nvCxnSpPr>
        <p:spPr>
          <a:xfrm flipH="1">
            <a:off x="3399714" y="4597456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300674" y="43808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8</a:t>
            </a:r>
            <a:endParaRPr lang="zh-TW" altLang="en-US" sz="1200" dirty="0"/>
          </a:p>
        </p:txBody>
      </p:sp>
      <p:sp>
        <p:nvSpPr>
          <p:cNvPr id="52" name="橢圓 51"/>
          <p:cNvSpPr/>
          <p:nvPr/>
        </p:nvSpPr>
        <p:spPr>
          <a:xfrm>
            <a:off x="4889227" y="5013176"/>
            <a:ext cx="45719" cy="4571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54" name="肘形接點 53"/>
          <p:cNvCxnSpPr>
            <a:stCxn id="55" idx="3"/>
            <a:endCxn id="52" idx="4"/>
          </p:cNvCxnSpPr>
          <p:nvPr/>
        </p:nvCxnSpPr>
        <p:spPr>
          <a:xfrm flipV="1">
            <a:off x="2984546" y="5058895"/>
            <a:ext cx="1927541" cy="24783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483768" y="5168225"/>
            <a:ext cx="500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reset</a:t>
            </a:r>
            <a:endParaRPr lang="zh-TW" altLang="en-US" sz="1200" dirty="0"/>
          </a:p>
        </p:txBody>
      </p:sp>
      <p:sp>
        <p:nvSpPr>
          <p:cNvPr id="57" name="橢圓 56"/>
          <p:cNvSpPr/>
          <p:nvPr/>
        </p:nvSpPr>
        <p:spPr>
          <a:xfrm>
            <a:off x="3251364" y="5275487"/>
            <a:ext cx="73237" cy="73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74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Normalizer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have 256 input data, to compute their average, we must divide the total sum by 256</a:t>
            </a:r>
          </a:p>
          <a:p>
            <a:pPr lvl="1"/>
            <a:r>
              <a:rPr lang="en-US" altLang="zh-TW" dirty="0" smtClean="0"/>
              <a:t>A simple 8-bit shifter can do the job</a:t>
            </a:r>
          </a:p>
          <a:p>
            <a:pPr lvl="1"/>
            <a:r>
              <a:rPr lang="en-US" altLang="zh-TW" dirty="0" smtClean="0"/>
              <a:t>In hardware, you don’t actually “shift” the data bits, you just drop the LSBs!</a:t>
            </a:r>
          </a:p>
          <a:p>
            <a:r>
              <a:rPr lang="en-US" altLang="zh-TW" dirty="0" smtClean="0"/>
              <a:t>However, we want to round the average to the nearest integer, so the we must add 128 to the total sum first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grpSp>
        <p:nvGrpSpPr>
          <p:cNvPr id="54" name="群組 53"/>
          <p:cNvGrpSpPr/>
          <p:nvPr/>
        </p:nvGrpSpPr>
        <p:grpSpPr>
          <a:xfrm>
            <a:off x="2411760" y="4437112"/>
            <a:ext cx="3816424" cy="1872208"/>
            <a:chOff x="2051720" y="4437112"/>
            <a:chExt cx="3816424" cy="1872208"/>
          </a:xfrm>
        </p:grpSpPr>
        <p:sp>
          <p:nvSpPr>
            <p:cNvPr id="5" name="矩形 4"/>
            <p:cNvSpPr/>
            <p:nvPr/>
          </p:nvSpPr>
          <p:spPr>
            <a:xfrm>
              <a:off x="2915816" y="4437112"/>
              <a:ext cx="2520280" cy="18722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Normalizer</a:t>
              </a:r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 flipH="1">
              <a:off x="2637588" y="4992946"/>
              <a:ext cx="72008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2505566" y="476480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16</a:t>
              </a:r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3877576" y="5182848"/>
              <a:ext cx="334384" cy="334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0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sym typeface="Symbol"/>
                </a:rPr>
                <a:t>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2051720" y="4725144"/>
              <a:ext cx="369844" cy="601958"/>
              <a:chOff x="7272240" y="3645024"/>
              <a:chExt cx="398176" cy="64807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7281527" y="3645024"/>
                <a:ext cx="388889" cy="6480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TW" sz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acc</a:t>
                </a:r>
                <a:endParaRPr lang="zh-TW" altLang="en-US" sz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手繪多邊形 19"/>
              <p:cNvSpPr/>
              <p:nvPr/>
            </p:nvSpPr>
            <p:spPr>
              <a:xfrm>
                <a:off x="7288745" y="4055755"/>
                <a:ext cx="80920" cy="96751"/>
              </a:xfrm>
              <a:custGeom>
                <a:avLst/>
                <a:gdLst>
                  <a:gd name="connsiteX0" fmla="*/ 0 w 109538"/>
                  <a:gd name="connsiteY0" fmla="*/ 0 h 130968"/>
                  <a:gd name="connsiteX1" fmla="*/ 109538 w 109538"/>
                  <a:gd name="connsiteY1" fmla="*/ 66675 h 130968"/>
                  <a:gd name="connsiteX2" fmla="*/ 2381 w 109538"/>
                  <a:gd name="connsiteY2" fmla="*/ 130968 h 13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38" h="130968">
                    <a:moveTo>
                      <a:pt x="0" y="0"/>
                    </a:moveTo>
                    <a:lnTo>
                      <a:pt x="109538" y="66675"/>
                    </a:lnTo>
                    <a:lnTo>
                      <a:pt x="2381" y="13096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21" name="菱形 20"/>
              <p:cNvSpPr/>
              <p:nvPr/>
            </p:nvSpPr>
            <p:spPr>
              <a:xfrm>
                <a:off x="7272240" y="4047907"/>
                <a:ext cx="33774" cy="33774"/>
              </a:xfrm>
              <a:prstGeom prst="diamond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</p:grpSp>
        <p:sp>
          <p:nvSpPr>
            <p:cNvPr id="24" name="橢圓 23"/>
            <p:cNvSpPr/>
            <p:nvPr/>
          </p:nvSpPr>
          <p:spPr>
            <a:xfrm>
              <a:off x="2892112" y="4989716"/>
              <a:ext cx="73237" cy="732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3035949" y="5704381"/>
              <a:ext cx="42030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128</a:t>
              </a:r>
              <a:endParaRPr lang="zh-TW" altLang="en-US" sz="1200" dirty="0"/>
            </a:p>
          </p:txBody>
        </p:sp>
        <p:cxnSp>
          <p:nvCxnSpPr>
            <p:cNvPr id="34" name="肘形接點 33"/>
            <p:cNvCxnSpPr>
              <a:stCxn id="32" idx="3"/>
              <a:endCxn id="35" idx="1"/>
            </p:cNvCxnSpPr>
            <p:nvPr/>
          </p:nvCxnSpPr>
          <p:spPr>
            <a:xfrm flipV="1">
              <a:off x="3456257" y="5452353"/>
              <a:ext cx="458046" cy="390528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菱形 34"/>
            <p:cNvSpPr/>
            <p:nvPr/>
          </p:nvSpPr>
          <p:spPr>
            <a:xfrm>
              <a:off x="3914303" y="5416349"/>
              <a:ext cx="72008" cy="72008"/>
            </a:xfrm>
            <a:prstGeom prst="diamond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7" name="肘形接點 36"/>
            <p:cNvCxnSpPr>
              <a:stCxn id="17" idx="3"/>
              <a:endCxn id="40" idx="1"/>
            </p:cNvCxnSpPr>
            <p:nvPr/>
          </p:nvCxnSpPr>
          <p:spPr>
            <a:xfrm>
              <a:off x="2421564" y="5026123"/>
              <a:ext cx="1478481" cy="239081"/>
            </a:xfrm>
            <a:prstGeom prst="bentConnector3">
              <a:avLst>
                <a:gd name="adj1" fmla="val 8580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菱形 39"/>
            <p:cNvSpPr/>
            <p:nvPr/>
          </p:nvSpPr>
          <p:spPr>
            <a:xfrm>
              <a:off x="3900045" y="5229200"/>
              <a:ext cx="72008" cy="72008"/>
            </a:xfrm>
            <a:prstGeom prst="diamond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4511732" y="5209950"/>
              <a:ext cx="452368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&gt;&gt; 8</a:t>
              </a:r>
              <a:endParaRPr lang="zh-TW" altLang="en-US" sz="1200" dirty="0"/>
            </a:p>
          </p:txBody>
        </p:sp>
        <p:cxnSp>
          <p:nvCxnSpPr>
            <p:cNvPr id="47" name="直線單箭頭接點 46"/>
            <p:cNvCxnSpPr>
              <a:stCxn id="14" idx="6"/>
              <a:endCxn id="45" idx="1"/>
            </p:cNvCxnSpPr>
            <p:nvPr/>
          </p:nvCxnSpPr>
          <p:spPr>
            <a:xfrm flipV="1">
              <a:off x="4211960" y="5348450"/>
              <a:ext cx="299772" cy="15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45" idx="3"/>
            </p:cNvCxnSpPr>
            <p:nvPr/>
          </p:nvCxnSpPr>
          <p:spPr>
            <a:xfrm>
              <a:off x="4964100" y="5348450"/>
              <a:ext cx="904044" cy="15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橢圓 52"/>
            <p:cNvSpPr/>
            <p:nvPr/>
          </p:nvSpPr>
          <p:spPr>
            <a:xfrm>
              <a:off x="5410984" y="5319229"/>
              <a:ext cx="73237" cy="732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31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69" y="1979443"/>
            <a:ext cx="6200775" cy="447389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Check Logic Usages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Design summary in ISE shows logic usage: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779912" y="3429000"/>
            <a:ext cx="4032448" cy="136815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903437" y="4859535"/>
            <a:ext cx="1287760" cy="18002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69" y="1988840"/>
            <a:ext cx="6200775" cy="447389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How to Check Maximum Frequency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he console window shows the working frequency: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331640" y="5114059"/>
            <a:ext cx="3528392" cy="100811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74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Notes on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the demo of this lab, you must implement the averaging system in two different styles: mux-based and shift register-based data selector</a:t>
            </a:r>
          </a:p>
          <a:p>
            <a:r>
              <a:rPr lang="en-US" altLang="zh-TW" dirty="0" smtClean="0"/>
              <a:t>You must investigate the logic usage vs. performance tradeoff between your two coding styles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discuss them with your TA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23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4: </a:t>
            </a:r>
            <a:r>
              <a:rPr lang="en-US" altLang="zh-TW" dirty="0"/>
              <a:t>Multiplexors </a:t>
            </a:r>
            <a:r>
              <a:rPr lang="en-US" dirty="0" err="1" smtClean="0"/>
              <a:t>v.s</a:t>
            </a:r>
            <a:r>
              <a:rPr lang="en-US" dirty="0" smtClean="0"/>
              <a:t> Shift Registers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lab, you will design a circuit to reuse an adder-tree circuit to compute the average value of a 2D 8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32 8-bit integer array</a:t>
            </a:r>
          </a:p>
          <a:p>
            <a:pPr lvl="1"/>
            <a:r>
              <a:rPr lang="en-US" dirty="0" smtClean="0"/>
              <a:t>The final average value, rounded to an 8-bit integer, will be displayed using the LEDs</a:t>
            </a:r>
          </a:p>
          <a:p>
            <a:pPr lvl="1"/>
            <a:r>
              <a:rPr lang="en-US" dirty="0" smtClean="0"/>
              <a:t>You are </a:t>
            </a:r>
            <a:r>
              <a:rPr lang="en-US" dirty="0" smtClean="0">
                <a:solidFill>
                  <a:srgbClr val="FF0000"/>
                </a:solidFill>
              </a:rPr>
              <a:t>required</a:t>
            </a:r>
            <a:r>
              <a:rPr lang="en-US" dirty="0" smtClean="0"/>
              <a:t> to use two different coding styles (to be specified later) to implement the circuit, and you must compare the two designs from cost and performance perspectives</a:t>
            </a:r>
          </a:p>
          <a:p>
            <a:r>
              <a:rPr lang="en-US" dirty="0" smtClean="0"/>
              <a:t>You will demo the design to your TA during the lab hours on 10/26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64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System Behavior of Lab3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system architecture you will construct is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At every clock cycle, the data selector selects one column of data registers and connect them to the adder tree</a:t>
            </a:r>
          </a:p>
          <a:p>
            <a:pPr lvl="1"/>
            <a:r>
              <a:rPr lang="en-US" dirty="0" smtClean="0"/>
              <a:t>The accumulator accumulates the output from the adders, and after 32 clock cycles, it has the total sum of 256 data registers</a:t>
            </a:r>
          </a:p>
          <a:p>
            <a:pPr lvl="1"/>
            <a:r>
              <a:rPr lang="en-US" dirty="0" smtClean="0"/>
              <a:t>The normalizer than compute the average for LED output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grpSp>
        <p:nvGrpSpPr>
          <p:cNvPr id="54" name="群組 53"/>
          <p:cNvGrpSpPr/>
          <p:nvPr/>
        </p:nvGrpSpPr>
        <p:grpSpPr>
          <a:xfrm>
            <a:off x="1619672" y="2306630"/>
            <a:ext cx="1512168" cy="1512168"/>
            <a:chOff x="1475931" y="1988840"/>
            <a:chExt cx="1800200" cy="1800200"/>
          </a:xfrm>
        </p:grpSpPr>
        <p:sp>
          <p:nvSpPr>
            <p:cNvPr id="53" name="矩形 52"/>
            <p:cNvSpPr/>
            <p:nvPr/>
          </p:nvSpPr>
          <p:spPr>
            <a:xfrm>
              <a:off x="1475931" y="1988840"/>
              <a:ext cx="1800200" cy="180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38314" y="2051223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54338" y="2051223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70362" y="2051223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186386" y="2051223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38314" y="2267247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54338" y="2267247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70362" y="2267247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86386" y="2267247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38314" y="2483271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54338" y="2483271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970362" y="2483271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186386" y="2483271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538314" y="2699295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54338" y="2699295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970362" y="2699295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186386" y="2699295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538314" y="2915319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54338" y="2915319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970362" y="2915319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86386" y="2915319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38314" y="3131343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754338" y="3131343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70362" y="3131343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86386" y="3131343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38314" y="3347367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754338" y="3347367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70362" y="3347367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386" y="3347367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538314" y="3563391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54338" y="3563391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70362" y="3563391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186386" y="3563391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834458" y="2051223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050482" y="2051223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834458" y="2267247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050482" y="2267247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834458" y="2483271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050482" y="2483271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834458" y="2699295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050482" y="2699295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834458" y="2915319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050482" y="2915319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834458" y="3131343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050482" y="3131343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834458" y="3347367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050482" y="3347367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834458" y="3563391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050482" y="3563391"/>
              <a:ext cx="144016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2402410" y="262728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ym typeface="Symbol"/>
                </a:rPr>
                <a:t></a:t>
              </a:r>
              <a:endParaRPr lang="zh-TW" altLang="en-US" dirty="0"/>
            </a:p>
          </p:txBody>
        </p:sp>
      </p:grpSp>
      <p:sp>
        <p:nvSpPr>
          <p:cNvPr id="57" name="文字方塊 56"/>
          <p:cNvSpPr txBox="1"/>
          <p:nvPr/>
        </p:nvSpPr>
        <p:spPr>
          <a:xfrm>
            <a:off x="1546025" y="3818798"/>
            <a:ext cx="1801839" cy="402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zh-TW" sz="1200" dirty="0" smtClean="0"/>
              <a:t>a 8</a:t>
            </a:r>
            <a:r>
              <a:rPr lang="en-US" altLang="zh-TW" sz="1200" dirty="0" smtClean="0">
                <a:sym typeface="Symbol"/>
              </a:rPr>
              <a:t></a:t>
            </a:r>
            <a:r>
              <a:rPr lang="en-US" altLang="zh-TW" sz="1200" dirty="0" smtClean="0"/>
              <a:t>32 8-bit register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array</a:t>
            </a:r>
            <a:br>
              <a:rPr lang="en-US" altLang="zh-TW" sz="1200" dirty="0" smtClean="0"/>
            </a:b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data_template.v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4706666" y="2378638"/>
            <a:ext cx="1440160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altLang="zh-TW" sz="1600" dirty="0">
                <a:solidFill>
                  <a:schemeClr val="tx1"/>
                </a:solidFill>
              </a:rPr>
              <a:t>a</a:t>
            </a:r>
            <a:r>
              <a:rPr lang="en-US" altLang="zh-TW" sz="1600" dirty="0" smtClean="0">
                <a:solidFill>
                  <a:schemeClr val="tx1"/>
                </a:solidFill>
              </a:rPr>
              <a:t>n 8-input</a:t>
            </a:r>
            <a:br>
              <a:rPr lang="en-US" altLang="zh-TW" sz="1600" dirty="0" smtClean="0">
                <a:solidFill>
                  <a:schemeClr val="tx1"/>
                </a:solidFill>
              </a:rPr>
            </a:br>
            <a:r>
              <a:rPr lang="en-US" altLang="zh-TW" sz="1600" dirty="0" smtClean="0">
                <a:solidFill>
                  <a:schemeClr val="tx1"/>
                </a:solidFill>
              </a:rPr>
              <a:t>adder tree</a:t>
            </a:r>
          </a:p>
          <a:p>
            <a:pPr algn="ctr">
              <a:lnSpc>
                <a:spcPts val="1600"/>
              </a:lnSpc>
            </a:pPr>
            <a:r>
              <a:rPr lang="en-US" altLang="zh-TW" sz="1600" dirty="0" smtClean="0">
                <a:solidFill>
                  <a:schemeClr val="tx1"/>
                </a:solidFill>
              </a:rPr>
              <a:t>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adder_tree.v</a:t>
            </a:r>
            <a:r>
              <a:rPr lang="en-US" altLang="zh-TW" sz="1600" dirty="0" smtClean="0">
                <a:solidFill>
                  <a:schemeClr val="tx1"/>
                </a:solidFill>
              </a:rPr>
              <a:t>)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410522" y="2306630"/>
            <a:ext cx="1008112" cy="15121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altLang="zh-TW" sz="1600" dirty="0">
                <a:solidFill>
                  <a:schemeClr val="tx1"/>
                </a:solidFill>
              </a:rPr>
              <a:t>d</a:t>
            </a:r>
            <a:r>
              <a:rPr lang="en-US" altLang="zh-TW" sz="1600" dirty="0" smtClean="0">
                <a:solidFill>
                  <a:schemeClr val="tx1"/>
                </a:solidFill>
              </a:rPr>
              <a:t>ata</a:t>
            </a:r>
            <a:br>
              <a:rPr lang="en-US" altLang="zh-TW" sz="1600" dirty="0" smtClean="0">
                <a:solidFill>
                  <a:schemeClr val="tx1"/>
                </a:solidFill>
              </a:rPr>
            </a:br>
            <a:r>
              <a:rPr lang="en-US" altLang="zh-TW" sz="1600" dirty="0" smtClean="0">
                <a:solidFill>
                  <a:schemeClr val="tx1"/>
                </a:solidFill>
              </a:rPr>
              <a:t>selector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>
            <a:off x="4418634" y="3144347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4418634" y="3296747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4418634" y="281068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4418634" y="296308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4418634" y="2666670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4418634" y="345037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4418634" y="360277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4418634" y="252265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7658994" y="2892319"/>
            <a:ext cx="801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t</a:t>
            </a:r>
            <a:r>
              <a:rPr lang="en-US" altLang="zh-TW" sz="1600" dirty="0" smtClean="0"/>
              <a:t>o LEDs</a:t>
            </a:r>
            <a:endParaRPr lang="zh-TW" altLang="en-US" sz="1600" dirty="0"/>
          </a:p>
        </p:txBody>
      </p:sp>
      <p:cxnSp>
        <p:nvCxnSpPr>
          <p:cNvPr id="78" name="直線單箭頭接點 77"/>
          <p:cNvCxnSpPr>
            <a:stCxn id="86" idx="3"/>
            <a:endCxn id="77" idx="1"/>
          </p:cNvCxnSpPr>
          <p:nvPr/>
        </p:nvCxnSpPr>
        <p:spPr>
          <a:xfrm flipV="1">
            <a:off x="7442970" y="3061596"/>
            <a:ext cx="216024" cy="1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向右箭號 80"/>
          <p:cNvSpPr/>
          <p:nvPr/>
        </p:nvSpPr>
        <p:spPr>
          <a:xfrm>
            <a:off x="3088983" y="2896952"/>
            <a:ext cx="402897" cy="308893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362850" y="2378638"/>
            <a:ext cx="4320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accumulator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84" name="直線單箭頭接點 83"/>
          <p:cNvCxnSpPr>
            <a:stCxn id="58" idx="3"/>
            <a:endCxn id="82" idx="1"/>
          </p:cNvCxnSpPr>
          <p:nvPr/>
        </p:nvCxnSpPr>
        <p:spPr>
          <a:xfrm>
            <a:off x="6146826" y="306271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010922" y="2378638"/>
            <a:ext cx="4320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</a:t>
            </a:r>
            <a:r>
              <a:rPr lang="en-US" altLang="zh-TW" sz="1600" dirty="0" smtClean="0">
                <a:solidFill>
                  <a:schemeClr val="tx1"/>
                </a:solidFill>
              </a:rPr>
              <a:t>ormalizer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87" name="直線單箭頭接點 86"/>
          <p:cNvCxnSpPr>
            <a:stCxn id="82" idx="3"/>
            <a:endCxn id="86" idx="1"/>
          </p:cNvCxnSpPr>
          <p:nvPr/>
        </p:nvCxnSpPr>
        <p:spPr>
          <a:xfrm>
            <a:off x="6794898" y="306271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1038301" y="1969095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c</a:t>
            </a:r>
            <a:r>
              <a:rPr lang="en-US" altLang="zh-TW" sz="1400" dirty="0" smtClean="0">
                <a:solidFill>
                  <a:srgbClr val="FF0000"/>
                </a:solidFill>
              </a:rPr>
              <a:t>lock signal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60" name="肘形接點 59"/>
          <p:cNvCxnSpPr>
            <a:stCxn id="74" idx="3"/>
            <a:endCxn id="59" idx="0"/>
          </p:cNvCxnSpPr>
          <p:nvPr/>
        </p:nvCxnSpPr>
        <p:spPr>
          <a:xfrm>
            <a:off x="2051720" y="2122984"/>
            <a:ext cx="1862858" cy="18364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78"/>
          <p:cNvCxnSpPr>
            <a:stCxn id="74" idx="3"/>
            <a:endCxn id="82" idx="0"/>
          </p:cNvCxnSpPr>
          <p:nvPr/>
        </p:nvCxnSpPr>
        <p:spPr>
          <a:xfrm>
            <a:off x="2051720" y="2122984"/>
            <a:ext cx="4527154" cy="25565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stCxn id="74" idx="3"/>
            <a:endCxn id="53" idx="0"/>
          </p:cNvCxnSpPr>
          <p:nvPr/>
        </p:nvCxnSpPr>
        <p:spPr>
          <a:xfrm>
            <a:off x="2051720" y="2122984"/>
            <a:ext cx="324036" cy="18364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48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Code Modules in Lab4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lab 4, you can download three Verilog files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adder_tree.v</a:t>
            </a:r>
            <a:r>
              <a:rPr lang="en-US" dirty="0" smtClean="0"/>
              <a:t> – the adder tree module that you can use to compute the sum of eight 8-bit signals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data_template.v</a:t>
            </a:r>
            <a:r>
              <a:rPr lang="en-US" dirty="0" smtClean="0"/>
              <a:t> – this is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complete module! It merely shows you how the 2D data array is declared. Note that, although Verilog allows us to declare a 2D 8-bit register array, we still use eight 1D 8-bit register arrays to ensure portability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data.dat</a:t>
            </a:r>
            <a:r>
              <a:rPr lang="en-US" dirty="0" smtClean="0"/>
              <a:t> – Verilog code to initialize the 2D data array</a:t>
            </a:r>
          </a:p>
          <a:p>
            <a:r>
              <a:rPr lang="en-US" dirty="0" smtClean="0"/>
              <a:t>You must write Verilog code for the rest of the system using two different types of data selectors</a:t>
            </a:r>
          </a:p>
          <a:p>
            <a:pPr lvl="1"/>
            <a:r>
              <a:rPr lang="en-US" dirty="0" smtClean="0"/>
              <a:t>Write one Verilog program for each </a:t>
            </a:r>
            <a:r>
              <a:rPr lang="en-US" dirty="0" smtClean="0"/>
              <a:t>type; Do not integrate </a:t>
            </a:r>
            <a:r>
              <a:rPr lang="en-US" dirty="0" smtClean="0"/>
              <a:t>two different types in one program</a:t>
            </a:r>
          </a:p>
          <a:p>
            <a:pPr lvl="1"/>
            <a:r>
              <a:rPr lang="en-US" dirty="0" smtClean="0"/>
              <a:t>This is called “design exploration” in digital circuit design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110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Circuit Resources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an FPGA implements a digital circuits</a:t>
            </a:r>
          </a:p>
          <a:p>
            <a:pPr lvl="1"/>
            <a:r>
              <a:rPr lang="en-US" dirty="0" smtClean="0"/>
              <a:t>It does not simply use 2-input gates due to wiring and area efficiency cost issue</a:t>
            </a:r>
          </a:p>
          <a:p>
            <a:r>
              <a:rPr lang="en-US" dirty="0" smtClean="0"/>
              <a:t>An FPGA has different types of </a:t>
            </a:r>
            <a:r>
              <a:rPr lang="en-US" dirty="0" smtClean="0">
                <a:solidFill>
                  <a:srgbClr val="FF0000"/>
                </a:solidFill>
              </a:rPr>
              <a:t>basic</a:t>
            </a:r>
            <a:r>
              <a:rPr lang="en-US" dirty="0" smtClean="0"/>
              <a:t> circuit units</a:t>
            </a:r>
          </a:p>
          <a:p>
            <a:pPr lvl="1"/>
            <a:r>
              <a:rPr lang="en-US" dirty="0" smtClean="0"/>
              <a:t>Gates</a:t>
            </a:r>
          </a:p>
          <a:p>
            <a:pPr lvl="1"/>
            <a:r>
              <a:rPr lang="en-US" dirty="0" smtClean="0"/>
              <a:t>Multiplexors</a:t>
            </a:r>
          </a:p>
          <a:p>
            <a:pPr lvl="1"/>
            <a:r>
              <a:rPr lang="en-US" dirty="0" smtClean="0"/>
              <a:t>Look-up Tables (LUTs)</a:t>
            </a:r>
          </a:p>
          <a:p>
            <a:pPr lvl="1"/>
            <a:r>
              <a:rPr lang="en-US" dirty="0" smtClean="0"/>
              <a:t>Flip-flops</a:t>
            </a:r>
          </a:p>
          <a:p>
            <a:r>
              <a:rPr lang="en-US" dirty="0" smtClean="0"/>
              <a:t>LUTs and flip-flops are the key logic elements for circuit implementation in an FPGA</a:t>
            </a:r>
          </a:p>
          <a:p>
            <a:pPr lvl="1"/>
            <a:r>
              <a:rPr lang="en-US" dirty="0" smtClean="0"/>
              <a:t>An LUT is a small RAM with 4-bit or 6-bit (address) input and a single bit output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12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Flip-Flops and LUTs in FPGA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Traditionally, a “logic cell” in an FPGA contains a 4-bit input, 1-bit output LUT and a flip-flop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graphicFrame>
        <p:nvGraphicFramePr>
          <p:cNvPr id="5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3912"/>
              </p:ext>
            </p:extLst>
          </p:nvPr>
        </p:nvGraphicFramePr>
        <p:xfrm>
          <a:off x="4428729" y="4654625"/>
          <a:ext cx="1296987" cy="1094400"/>
        </p:xfrm>
        <a:graphic>
          <a:graphicData uri="http://schemas.openxmlformats.org/drawingml/2006/table">
            <a:tbl>
              <a:tblPr/>
              <a:tblGrid>
                <a:gridCol w="869950"/>
                <a:gridCol w="427037"/>
              </a:tblGrid>
              <a:tr h="85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inputs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out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0 0 0 0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0 0 0 1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31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 . .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85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1 1 1 1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1115616" y="2637284"/>
            <a:ext cx="1944688" cy="1457325"/>
            <a:chOff x="1610" y="1616"/>
            <a:chExt cx="2495" cy="1723"/>
          </a:xfrm>
        </p:grpSpPr>
        <p:sp>
          <p:nvSpPr>
            <p:cNvPr id="7" name="Rectangle 45"/>
            <p:cNvSpPr>
              <a:spLocks noChangeArrowheads="1"/>
            </p:cNvSpPr>
            <p:nvPr/>
          </p:nvSpPr>
          <p:spPr bwMode="auto">
            <a:xfrm>
              <a:off x="1610" y="1616"/>
              <a:ext cx="2495" cy="1723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000"/>
                <a:t>…</a:t>
              </a:r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2241" y="1942"/>
              <a:ext cx="240" cy="2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000" dirty="0" smtClean="0"/>
                <a:t>LC</a:t>
              </a:r>
              <a:endParaRPr kumimoji="0" lang="en-US" altLang="zh-TW" sz="1000" dirty="0"/>
            </a:p>
          </p:txBody>
        </p:sp>
        <p:sp>
          <p:nvSpPr>
            <p:cNvPr id="9" name="Rectangle 47"/>
            <p:cNvSpPr>
              <a:spLocks noChangeArrowheads="1"/>
            </p:cNvSpPr>
            <p:nvPr/>
          </p:nvSpPr>
          <p:spPr bwMode="auto">
            <a:xfrm>
              <a:off x="2733" y="1942"/>
              <a:ext cx="241" cy="2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000" dirty="0" smtClean="0"/>
                <a:t>LC</a:t>
              </a:r>
              <a:endParaRPr kumimoji="0" lang="en-US" altLang="zh-TW" sz="1000" dirty="0"/>
            </a:p>
          </p:txBody>
        </p:sp>
        <p:sp>
          <p:nvSpPr>
            <p:cNvPr id="10" name="Rectangle 48"/>
            <p:cNvSpPr>
              <a:spLocks noChangeArrowheads="1"/>
            </p:cNvSpPr>
            <p:nvPr/>
          </p:nvSpPr>
          <p:spPr bwMode="auto">
            <a:xfrm>
              <a:off x="3229" y="1942"/>
              <a:ext cx="241" cy="2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000" dirty="0" smtClean="0"/>
                <a:t>LC</a:t>
              </a:r>
              <a:endParaRPr kumimoji="0" lang="en-US" altLang="zh-TW" sz="1000" dirty="0"/>
            </a:p>
          </p:txBody>
        </p:sp>
        <p:sp>
          <p:nvSpPr>
            <p:cNvPr id="11" name="Rectangle 49"/>
            <p:cNvSpPr>
              <a:spLocks noChangeArrowheads="1"/>
            </p:cNvSpPr>
            <p:nvPr/>
          </p:nvSpPr>
          <p:spPr bwMode="auto">
            <a:xfrm>
              <a:off x="2241" y="2354"/>
              <a:ext cx="240" cy="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000" dirty="0" smtClean="0"/>
                <a:t>LC</a:t>
              </a:r>
              <a:endParaRPr kumimoji="0" lang="en-US" altLang="zh-TW" sz="1000" dirty="0"/>
            </a:p>
          </p:txBody>
        </p:sp>
        <p:sp>
          <p:nvSpPr>
            <p:cNvPr id="12" name="Rectangle 50"/>
            <p:cNvSpPr>
              <a:spLocks noChangeArrowheads="1"/>
            </p:cNvSpPr>
            <p:nvPr/>
          </p:nvSpPr>
          <p:spPr bwMode="auto">
            <a:xfrm>
              <a:off x="2733" y="2354"/>
              <a:ext cx="241" cy="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000" dirty="0" smtClean="0"/>
                <a:t>LC</a:t>
              </a:r>
              <a:endParaRPr kumimoji="0" lang="en-US" altLang="zh-TW" sz="1000" dirty="0"/>
            </a:p>
          </p:txBody>
        </p:sp>
        <p:sp>
          <p:nvSpPr>
            <p:cNvPr id="13" name="Rectangle 51"/>
            <p:cNvSpPr>
              <a:spLocks noChangeArrowheads="1"/>
            </p:cNvSpPr>
            <p:nvPr/>
          </p:nvSpPr>
          <p:spPr bwMode="auto">
            <a:xfrm>
              <a:off x="3229" y="2354"/>
              <a:ext cx="241" cy="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000" dirty="0" smtClean="0"/>
                <a:t>LC</a:t>
              </a:r>
              <a:endParaRPr kumimoji="0" lang="en-US" altLang="zh-TW" sz="1000" dirty="0"/>
            </a:p>
          </p:txBody>
        </p:sp>
        <p:sp>
          <p:nvSpPr>
            <p:cNvPr id="14" name="Rectangle 52"/>
            <p:cNvSpPr>
              <a:spLocks noChangeArrowheads="1"/>
            </p:cNvSpPr>
            <p:nvPr/>
          </p:nvSpPr>
          <p:spPr bwMode="auto">
            <a:xfrm>
              <a:off x="2241" y="2800"/>
              <a:ext cx="240" cy="2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000" dirty="0" smtClean="0"/>
                <a:t>LC</a:t>
              </a:r>
              <a:endParaRPr kumimoji="0" lang="en-US" altLang="zh-TW" sz="1000" dirty="0"/>
            </a:p>
          </p:txBody>
        </p:sp>
        <p:sp>
          <p:nvSpPr>
            <p:cNvPr id="15" name="Rectangle 53"/>
            <p:cNvSpPr>
              <a:spLocks noChangeArrowheads="1"/>
            </p:cNvSpPr>
            <p:nvPr/>
          </p:nvSpPr>
          <p:spPr bwMode="auto">
            <a:xfrm>
              <a:off x="2733" y="2800"/>
              <a:ext cx="241" cy="2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000" dirty="0" smtClean="0"/>
                <a:t>LC</a:t>
              </a:r>
              <a:endParaRPr kumimoji="0" lang="en-US" altLang="zh-TW" sz="1000" dirty="0"/>
            </a:p>
          </p:txBody>
        </p:sp>
        <p:sp>
          <p:nvSpPr>
            <p:cNvPr id="16" name="Rectangle 54"/>
            <p:cNvSpPr>
              <a:spLocks noChangeArrowheads="1"/>
            </p:cNvSpPr>
            <p:nvPr/>
          </p:nvSpPr>
          <p:spPr bwMode="auto">
            <a:xfrm>
              <a:off x="3229" y="2800"/>
              <a:ext cx="241" cy="2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000" dirty="0" smtClean="0"/>
                <a:t>LC</a:t>
              </a:r>
              <a:endParaRPr kumimoji="0" lang="en-US" altLang="zh-TW" sz="1000" dirty="0"/>
            </a:p>
          </p:txBody>
        </p:sp>
        <p:sp>
          <p:nvSpPr>
            <p:cNvPr id="17" name="Rectangle 55"/>
            <p:cNvSpPr>
              <a:spLocks noChangeArrowheads="1"/>
            </p:cNvSpPr>
            <p:nvPr/>
          </p:nvSpPr>
          <p:spPr bwMode="auto">
            <a:xfrm>
              <a:off x="3696" y="1965"/>
              <a:ext cx="318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000"/>
                <a:t>IOB</a:t>
              </a:r>
            </a:p>
          </p:txBody>
        </p:sp>
        <p:sp>
          <p:nvSpPr>
            <p:cNvPr id="18" name="Rectangle 56"/>
            <p:cNvSpPr>
              <a:spLocks noChangeArrowheads="1"/>
            </p:cNvSpPr>
            <p:nvPr/>
          </p:nvSpPr>
          <p:spPr bwMode="auto">
            <a:xfrm>
              <a:off x="3696" y="2373"/>
              <a:ext cx="318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000"/>
                <a:t>IOB</a:t>
              </a:r>
            </a:p>
          </p:txBody>
        </p:sp>
        <p:sp>
          <p:nvSpPr>
            <p:cNvPr id="19" name="Rectangle 57"/>
            <p:cNvSpPr>
              <a:spLocks noChangeArrowheads="1"/>
            </p:cNvSpPr>
            <p:nvPr/>
          </p:nvSpPr>
          <p:spPr bwMode="auto">
            <a:xfrm>
              <a:off x="3696" y="2827"/>
              <a:ext cx="318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000"/>
                <a:t>IOB</a:t>
              </a:r>
            </a:p>
          </p:txBody>
        </p:sp>
        <p:sp>
          <p:nvSpPr>
            <p:cNvPr id="20" name="Rectangle 58"/>
            <p:cNvSpPr>
              <a:spLocks noChangeArrowheads="1"/>
            </p:cNvSpPr>
            <p:nvPr/>
          </p:nvSpPr>
          <p:spPr bwMode="auto">
            <a:xfrm>
              <a:off x="1701" y="1965"/>
              <a:ext cx="318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000"/>
                <a:t>IOB</a:t>
              </a:r>
            </a:p>
          </p:txBody>
        </p:sp>
        <p:sp>
          <p:nvSpPr>
            <p:cNvPr id="21" name="Rectangle 59"/>
            <p:cNvSpPr>
              <a:spLocks noChangeArrowheads="1"/>
            </p:cNvSpPr>
            <p:nvPr/>
          </p:nvSpPr>
          <p:spPr bwMode="auto">
            <a:xfrm>
              <a:off x="1701" y="2373"/>
              <a:ext cx="318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000"/>
                <a:t>IOB</a:t>
              </a:r>
            </a:p>
          </p:txBody>
        </p:sp>
        <p:sp>
          <p:nvSpPr>
            <p:cNvPr id="22" name="Rectangle 60"/>
            <p:cNvSpPr>
              <a:spLocks noChangeArrowheads="1"/>
            </p:cNvSpPr>
            <p:nvPr/>
          </p:nvSpPr>
          <p:spPr bwMode="auto">
            <a:xfrm>
              <a:off x="1701" y="2827"/>
              <a:ext cx="318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1000"/>
                <a:t>IOB</a:t>
              </a:r>
            </a:p>
          </p:txBody>
        </p:sp>
        <p:sp>
          <p:nvSpPr>
            <p:cNvPr id="23" name="Rectangle 61"/>
            <p:cNvSpPr>
              <a:spLocks noChangeArrowheads="1"/>
            </p:cNvSpPr>
            <p:nvPr/>
          </p:nvSpPr>
          <p:spPr bwMode="auto">
            <a:xfrm>
              <a:off x="2517" y="1752"/>
              <a:ext cx="182" cy="140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Rectangle 62"/>
            <p:cNvSpPr>
              <a:spLocks noChangeArrowheads="1"/>
            </p:cNvSpPr>
            <p:nvPr/>
          </p:nvSpPr>
          <p:spPr bwMode="auto">
            <a:xfrm>
              <a:off x="3016" y="1752"/>
              <a:ext cx="182" cy="140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Rectangle 63"/>
            <p:cNvSpPr>
              <a:spLocks noChangeArrowheads="1"/>
            </p:cNvSpPr>
            <p:nvPr/>
          </p:nvSpPr>
          <p:spPr bwMode="auto">
            <a:xfrm>
              <a:off x="2109" y="1706"/>
              <a:ext cx="1451" cy="18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</a:rPr>
                <a:t>Interconnect</a:t>
              </a:r>
            </a:p>
          </p:txBody>
        </p:sp>
        <p:sp>
          <p:nvSpPr>
            <p:cNvPr id="26" name="Rectangle 64"/>
            <p:cNvSpPr>
              <a:spLocks noChangeArrowheads="1"/>
            </p:cNvSpPr>
            <p:nvPr/>
          </p:nvSpPr>
          <p:spPr bwMode="auto">
            <a:xfrm>
              <a:off x="2109" y="3067"/>
              <a:ext cx="1451" cy="18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</a:rPr>
                <a:t>Interconnect</a:t>
              </a:r>
            </a:p>
          </p:txBody>
        </p:sp>
        <p:sp>
          <p:nvSpPr>
            <p:cNvPr id="27" name="Rectangle 65"/>
            <p:cNvSpPr>
              <a:spLocks noChangeArrowheads="1"/>
            </p:cNvSpPr>
            <p:nvPr/>
          </p:nvSpPr>
          <p:spPr bwMode="auto">
            <a:xfrm>
              <a:off x="3515" y="1706"/>
              <a:ext cx="94" cy="154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Rectangle 66"/>
            <p:cNvSpPr>
              <a:spLocks noChangeArrowheads="1"/>
            </p:cNvSpPr>
            <p:nvPr/>
          </p:nvSpPr>
          <p:spPr bwMode="auto">
            <a:xfrm>
              <a:off x="2109" y="1706"/>
              <a:ext cx="94" cy="154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2018" y="206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Line 68"/>
            <p:cNvSpPr>
              <a:spLocks noChangeShapeType="1"/>
            </p:cNvSpPr>
            <p:nvPr/>
          </p:nvSpPr>
          <p:spPr bwMode="auto">
            <a:xfrm>
              <a:off x="2018" y="2478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Line 69"/>
            <p:cNvSpPr>
              <a:spLocks noChangeShapeType="1"/>
            </p:cNvSpPr>
            <p:nvPr/>
          </p:nvSpPr>
          <p:spPr bwMode="auto">
            <a:xfrm>
              <a:off x="2018" y="293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Line 70"/>
            <p:cNvSpPr>
              <a:spLocks noChangeShapeType="1"/>
            </p:cNvSpPr>
            <p:nvPr/>
          </p:nvSpPr>
          <p:spPr bwMode="auto">
            <a:xfrm>
              <a:off x="3606" y="293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Line 71"/>
            <p:cNvSpPr>
              <a:spLocks noChangeShapeType="1"/>
            </p:cNvSpPr>
            <p:nvPr/>
          </p:nvSpPr>
          <p:spPr bwMode="auto">
            <a:xfrm>
              <a:off x="3606" y="2478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Line 72"/>
            <p:cNvSpPr>
              <a:spLocks noChangeShapeType="1"/>
            </p:cNvSpPr>
            <p:nvPr/>
          </p:nvSpPr>
          <p:spPr bwMode="auto">
            <a:xfrm>
              <a:off x="3606" y="206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5" name="Oval 73"/>
          <p:cNvSpPr>
            <a:spLocks noChangeArrowheads="1"/>
          </p:cNvSpPr>
          <p:nvPr/>
        </p:nvSpPr>
        <p:spPr bwMode="auto">
          <a:xfrm>
            <a:off x="2325291" y="3602484"/>
            <a:ext cx="277813" cy="277813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Freeform 74"/>
          <p:cNvSpPr>
            <a:spLocks/>
          </p:cNvSpPr>
          <p:nvPr/>
        </p:nvSpPr>
        <p:spPr bwMode="auto">
          <a:xfrm>
            <a:off x="2484042" y="3521926"/>
            <a:ext cx="1458284" cy="780529"/>
          </a:xfrm>
          <a:custGeom>
            <a:avLst/>
            <a:gdLst>
              <a:gd name="T0" fmla="*/ 0 w 862"/>
              <a:gd name="T1" fmla="*/ 0 h 348"/>
              <a:gd name="T2" fmla="*/ 227 w 862"/>
              <a:gd name="T3" fmla="*/ 318 h 348"/>
              <a:gd name="T4" fmla="*/ 544 w 862"/>
              <a:gd name="T5" fmla="*/ 182 h 348"/>
              <a:gd name="T6" fmla="*/ 862 w 862"/>
              <a:gd name="T7" fmla="*/ 136 h 348"/>
              <a:gd name="connsiteX0" fmla="*/ 0 w 9881"/>
              <a:gd name="connsiteY0" fmla="*/ 5846 h 15107"/>
              <a:gd name="connsiteX1" fmla="*/ 2633 w 9881"/>
              <a:gd name="connsiteY1" fmla="*/ 14984 h 15107"/>
              <a:gd name="connsiteX2" fmla="*/ 6311 w 9881"/>
              <a:gd name="connsiteY2" fmla="*/ 11076 h 15107"/>
              <a:gd name="connsiteX3" fmla="*/ 9881 w 9881"/>
              <a:gd name="connsiteY3" fmla="*/ 0 h 15107"/>
              <a:gd name="connsiteX0" fmla="*/ 0 w 10785"/>
              <a:gd name="connsiteY0" fmla="*/ 4066 h 10196"/>
              <a:gd name="connsiteX1" fmla="*/ 2665 w 10785"/>
              <a:gd name="connsiteY1" fmla="*/ 10115 h 10196"/>
              <a:gd name="connsiteX2" fmla="*/ 6387 w 10785"/>
              <a:gd name="connsiteY2" fmla="*/ 7528 h 10196"/>
              <a:gd name="connsiteX3" fmla="*/ 10785 w 10785"/>
              <a:gd name="connsiteY3" fmla="*/ 0 h 10196"/>
              <a:gd name="connsiteX0" fmla="*/ 0 w 10785"/>
              <a:gd name="connsiteY0" fmla="*/ 4066 h 10135"/>
              <a:gd name="connsiteX1" fmla="*/ 2665 w 10785"/>
              <a:gd name="connsiteY1" fmla="*/ 10115 h 10135"/>
              <a:gd name="connsiteX2" fmla="*/ 7051 w 10785"/>
              <a:gd name="connsiteY2" fmla="*/ 6061 h 10135"/>
              <a:gd name="connsiteX3" fmla="*/ 10785 w 10785"/>
              <a:gd name="connsiteY3" fmla="*/ 0 h 10135"/>
              <a:gd name="connsiteX0" fmla="*/ 0 w 10785"/>
              <a:gd name="connsiteY0" fmla="*/ 4066 h 9357"/>
              <a:gd name="connsiteX1" fmla="*/ 3631 w 10785"/>
              <a:gd name="connsiteY1" fmla="*/ 9332 h 9357"/>
              <a:gd name="connsiteX2" fmla="*/ 7051 w 10785"/>
              <a:gd name="connsiteY2" fmla="*/ 6061 h 9357"/>
              <a:gd name="connsiteX3" fmla="*/ 10785 w 10785"/>
              <a:gd name="connsiteY3" fmla="*/ 0 h 9357"/>
              <a:gd name="connsiteX0" fmla="*/ 0 w 10000"/>
              <a:gd name="connsiteY0" fmla="*/ 4345 h 10000"/>
              <a:gd name="connsiteX1" fmla="*/ 3367 w 10000"/>
              <a:gd name="connsiteY1" fmla="*/ 9973 h 10000"/>
              <a:gd name="connsiteX2" fmla="*/ 6538 w 10000"/>
              <a:gd name="connsiteY2" fmla="*/ 6478 h 10000"/>
              <a:gd name="connsiteX3" fmla="*/ 10000 w 10000"/>
              <a:gd name="connsiteY3" fmla="*/ 0 h 10000"/>
              <a:gd name="connsiteX0" fmla="*/ 0 w 10000"/>
              <a:gd name="connsiteY0" fmla="*/ 4345 h 9980"/>
              <a:gd name="connsiteX1" fmla="*/ 3367 w 10000"/>
              <a:gd name="connsiteY1" fmla="*/ 9973 h 9980"/>
              <a:gd name="connsiteX2" fmla="*/ 6258 w 10000"/>
              <a:gd name="connsiteY2" fmla="*/ 5537 h 9980"/>
              <a:gd name="connsiteX3" fmla="*/ 10000 w 10000"/>
              <a:gd name="connsiteY3" fmla="*/ 0 h 9980"/>
              <a:gd name="connsiteX0" fmla="*/ 0 w 10000"/>
              <a:gd name="connsiteY0" fmla="*/ 4354 h 10005"/>
              <a:gd name="connsiteX1" fmla="*/ 3367 w 10000"/>
              <a:gd name="connsiteY1" fmla="*/ 9993 h 10005"/>
              <a:gd name="connsiteX2" fmla="*/ 6258 w 10000"/>
              <a:gd name="connsiteY2" fmla="*/ 5548 h 10005"/>
              <a:gd name="connsiteX3" fmla="*/ 10000 w 10000"/>
              <a:gd name="connsiteY3" fmla="*/ 0 h 10005"/>
              <a:gd name="connsiteX0" fmla="*/ 0 w 10000"/>
              <a:gd name="connsiteY0" fmla="*/ 4354 h 10015"/>
              <a:gd name="connsiteX1" fmla="*/ 3367 w 10000"/>
              <a:gd name="connsiteY1" fmla="*/ 9993 h 10015"/>
              <a:gd name="connsiteX2" fmla="*/ 6258 w 10000"/>
              <a:gd name="connsiteY2" fmla="*/ 5548 h 10015"/>
              <a:gd name="connsiteX3" fmla="*/ 10000 w 10000"/>
              <a:gd name="connsiteY3" fmla="*/ 0 h 1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15">
                <a:moveTo>
                  <a:pt x="0" y="4354"/>
                </a:moveTo>
                <a:cubicBezTo>
                  <a:pt x="741" y="7288"/>
                  <a:pt x="2324" y="9794"/>
                  <a:pt x="3367" y="9993"/>
                </a:cubicBezTo>
                <a:cubicBezTo>
                  <a:pt x="4410" y="10192"/>
                  <a:pt x="5047" y="9091"/>
                  <a:pt x="6258" y="5548"/>
                </a:cubicBezTo>
                <a:cubicBezTo>
                  <a:pt x="7356" y="955"/>
                  <a:pt x="8846" y="162"/>
                  <a:pt x="10000" y="0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4277916" y="2636912"/>
            <a:ext cx="3246438" cy="155416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 dirty="0"/>
              <a:t>Logic c</a:t>
            </a:r>
            <a:r>
              <a:rPr lang="en-US" altLang="zh-TW" dirty="0" smtClean="0"/>
              <a:t>ell</a:t>
            </a:r>
            <a:endParaRPr lang="en-US" altLang="zh-TW" dirty="0"/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4396979" y="3089350"/>
            <a:ext cx="992187" cy="8588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0" lang="en-US" altLang="zh-TW" sz="1200"/>
              <a:t>Lookup Table</a:t>
            </a:r>
          </a:p>
          <a:p>
            <a:pPr algn="ctr" eaLnBrk="0" hangingPunct="0"/>
            <a:r>
              <a:rPr kumimoji="0" lang="en-US" altLang="zh-TW" sz="1200"/>
              <a:t>(LUT)</a:t>
            </a:r>
          </a:p>
        </p:txBody>
      </p:sp>
      <p:grpSp>
        <p:nvGrpSpPr>
          <p:cNvPr id="39" name="Group 77"/>
          <p:cNvGrpSpPr>
            <a:grpSpLocks/>
          </p:cNvGrpSpPr>
          <p:nvPr/>
        </p:nvGrpSpPr>
        <p:grpSpPr bwMode="auto">
          <a:xfrm>
            <a:off x="6041629" y="3457650"/>
            <a:ext cx="431800" cy="503237"/>
            <a:chOff x="4241" y="3113"/>
            <a:chExt cx="272" cy="317"/>
          </a:xfrm>
        </p:grpSpPr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4241" y="3113"/>
              <a:ext cx="272" cy="31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TW" sz="1200"/>
                <a:t>D   Q</a:t>
              </a:r>
            </a:p>
            <a:p>
              <a:pPr algn="ctr">
                <a:lnSpc>
                  <a:spcPct val="80000"/>
                </a:lnSpc>
              </a:pPr>
              <a:endParaRPr lang="en-US" altLang="zh-TW" sz="1200"/>
            </a:p>
          </p:txBody>
        </p:sp>
        <p:sp>
          <p:nvSpPr>
            <p:cNvPr id="41" name="AutoShape 7"/>
            <p:cNvSpPr>
              <a:spLocks noChangeArrowheads="1"/>
            </p:cNvSpPr>
            <p:nvPr/>
          </p:nvSpPr>
          <p:spPr bwMode="auto">
            <a:xfrm>
              <a:off x="4332" y="3333"/>
              <a:ext cx="91" cy="9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5389166" y="3354462"/>
            <a:ext cx="1487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6478191" y="3713237"/>
            <a:ext cx="385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5719366" y="3721175"/>
            <a:ext cx="320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 flipH="1">
            <a:off x="4066779" y="3222700"/>
            <a:ext cx="33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 flipH="1">
            <a:off x="4066779" y="3419550"/>
            <a:ext cx="33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 flipH="1">
            <a:off x="4066779" y="3617987"/>
            <a:ext cx="33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 flipH="1">
            <a:off x="4066779" y="3816425"/>
            <a:ext cx="33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 flipV="1">
            <a:off x="6970316" y="3027437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6268641" y="2730575"/>
            <a:ext cx="12557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1200" dirty="0"/>
              <a:t>configuration bit</a:t>
            </a:r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>
            <a:off x="7092554" y="3551312"/>
            <a:ext cx="576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7691041" y="3413200"/>
            <a:ext cx="894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1400" dirty="0" smtClean="0"/>
              <a:t>LC output</a:t>
            </a:r>
            <a:endParaRPr kumimoji="0" lang="en-US" altLang="zh-TW" sz="1400" dirty="0"/>
          </a:p>
        </p:txBody>
      </p:sp>
      <p:sp>
        <p:nvSpPr>
          <p:cNvPr id="53" name="Line 21"/>
          <p:cNvSpPr>
            <a:spLocks noChangeShapeType="1"/>
          </p:cNvSpPr>
          <p:nvPr/>
        </p:nvSpPr>
        <p:spPr bwMode="auto">
          <a:xfrm flipV="1">
            <a:off x="5719366" y="3354462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" name="AutoShape 8"/>
          <p:cNvSpPr>
            <a:spLocks noChangeArrowheads="1"/>
          </p:cNvSpPr>
          <p:nvPr/>
        </p:nvSpPr>
        <p:spPr bwMode="auto">
          <a:xfrm rot="16200000">
            <a:off x="6582173" y="3437806"/>
            <a:ext cx="792162" cy="228600"/>
          </a:xfrm>
          <a:custGeom>
            <a:avLst/>
            <a:gdLst>
              <a:gd name="G0" fmla="+- 3982 0 0"/>
              <a:gd name="G1" fmla="+- 21600 0 3982"/>
              <a:gd name="G2" fmla="*/ 3982 1 2"/>
              <a:gd name="G3" fmla="+- 21600 0 G2"/>
              <a:gd name="G4" fmla="+/ 3982 21600 2"/>
              <a:gd name="G5" fmla="+/ G1 0 2"/>
              <a:gd name="G6" fmla="*/ 21600 21600 3982"/>
              <a:gd name="G7" fmla="*/ G6 1 2"/>
              <a:gd name="G8" fmla="+- 21600 0 G7"/>
              <a:gd name="G9" fmla="*/ 21600 1 2"/>
              <a:gd name="G10" fmla="+- 3982 0 G9"/>
              <a:gd name="G11" fmla="?: G10 G8 0"/>
              <a:gd name="G12" fmla="?: G10 G7 21600"/>
              <a:gd name="T0" fmla="*/ 19609 w 21600"/>
              <a:gd name="T1" fmla="*/ 10800 h 21600"/>
              <a:gd name="T2" fmla="*/ 10800 w 21600"/>
              <a:gd name="T3" fmla="*/ 21600 h 21600"/>
              <a:gd name="T4" fmla="*/ 1991 w 21600"/>
              <a:gd name="T5" fmla="*/ 10800 h 21600"/>
              <a:gd name="T6" fmla="*/ 10800 w 21600"/>
              <a:gd name="T7" fmla="*/ 0 h 21600"/>
              <a:gd name="T8" fmla="*/ 3791 w 21600"/>
              <a:gd name="T9" fmla="*/ 3791 h 21600"/>
              <a:gd name="T10" fmla="*/ 17809 w 21600"/>
              <a:gd name="T11" fmla="*/ 1780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982" y="21600"/>
                </a:lnTo>
                <a:lnTo>
                  <a:pt x="1761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" name="Freeform 20"/>
          <p:cNvSpPr>
            <a:spLocks/>
          </p:cNvSpPr>
          <p:nvPr/>
        </p:nvSpPr>
        <p:spPr bwMode="auto">
          <a:xfrm>
            <a:off x="4571604" y="3862462"/>
            <a:ext cx="622300" cy="760413"/>
          </a:xfrm>
          <a:custGeom>
            <a:avLst/>
            <a:gdLst>
              <a:gd name="T0" fmla="*/ 219 w 446"/>
              <a:gd name="T1" fmla="*/ 0 h 681"/>
              <a:gd name="T2" fmla="*/ 38 w 446"/>
              <a:gd name="T3" fmla="*/ 227 h 681"/>
              <a:gd name="T4" fmla="*/ 38 w 446"/>
              <a:gd name="T5" fmla="*/ 363 h 681"/>
              <a:gd name="T6" fmla="*/ 265 w 446"/>
              <a:gd name="T7" fmla="*/ 363 h 681"/>
              <a:gd name="T8" fmla="*/ 446 w 446"/>
              <a:gd name="T9" fmla="*/ 68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6" h="681">
                <a:moveTo>
                  <a:pt x="219" y="0"/>
                </a:moveTo>
                <a:cubicBezTo>
                  <a:pt x="143" y="83"/>
                  <a:pt x="68" y="167"/>
                  <a:pt x="38" y="227"/>
                </a:cubicBezTo>
                <a:cubicBezTo>
                  <a:pt x="8" y="287"/>
                  <a:pt x="0" y="340"/>
                  <a:pt x="38" y="363"/>
                </a:cubicBezTo>
                <a:cubicBezTo>
                  <a:pt x="76" y="386"/>
                  <a:pt x="197" y="310"/>
                  <a:pt x="265" y="363"/>
                </a:cubicBezTo>
                <a:cubicBezTo>
                  <a:pt x="333" y="416"/>
                  <a:pt x="389" y="548"/>
                  <a:pt x="446" y="681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57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Logic Resource Usage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Any digital circuit designs must find a good tradeoff  between performance and logic usage</a:t>
            </a:r>
          </a:p>
          <a:p>
            <a:r>
              <a:rPr lang="en-US" altLang="zh-TW" dirty="0" smtClean="0"/>
              <a:t>It is important for you to understand the impact of different coding styles to</a:t>
            </a:r>
          </a:p>
          <a:p>
            <a:pPr lvl="1"/>
            <a:r>
              <a:rPr lang="en-US" altLang="zh-TW" dirty="0" smtClean="0"/>
              <a:t>The amount of LUTs, flip-flops, BRAMs used</a:t>
            </a:r>
          </a:p>
          <a:p>
            <a:pPr lvl="1"/>
            <a:r>
              <a:rPr lang="en-US" altLang="zh-TW" dirty="0" smtClean="0"/>
              <a:t>The length of critical path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124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Critical Path Length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synchronous circuits, all combinational circuits take new input at a rising (or falling) edge of the clock signal and </a:t>
            </a:r>
            <a:r>
              <a:rPr lang="en-US" altLang="zh-TW" dirty="0" smtClean="0">
                <a:solidFill>
                  <a:srgbClr val="FF0000"/>
                </a:solidFill>
              </a:rPr>
              <a:t>must</a:t>
            </a:r>
            <a:r>
              <a:rPr lang="en-US" altLang="zh-TW" dirty="0" smtClean="0"/>
              <a:t> produce a stable output before the next </a:t>
            </a:r>
            <a:r>
              <a:rPr lang="en-US" altLang="zh-TW" dirty="0"/>
              <a:t>rising (or falling) </a:t>
            </a:r>
            <a:r>
              <a:rPr lang="en-US" altLang="zh-TW" dirty="0" smtClean="0"/>
              <a:t>edge of clock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A design contains many sub-circuits, the one with the longest time to produce stable output is the critical path</a:t>
            </a:r>
          </a:p>
          <a:p>
            <a:r>
              <a:rPr lang="en-US" altLang="zh-TW" dirty="0" smtClean="0"/>
              <a:t>The length of the critical path determines the maximal working frequency of your logic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3697078" y="3140968"/>
            <a:ext cx="1817251" cy="360040"/>
            <a:chOff x="3177172" y="3140968"/>
            <a:chExt cx="1817251" cy="360040"/>
          </a:xfrm>
        </p:grpSpPr>
        <p:sp>
          <p:nvSpPr>
            <p:cNvPr id="5" name="Freeform 25"/>
            <p:cNvSpPr>
              <a:spLocks/>
            </p:cNvSpPr>
            <p:nvPr/>
          </p:nvSpPr>
          <p:spPr bwMode="auto">
            <a:xfrm flipH="1">
              <a:off x="3177172" y="3140968"/>
              <a:ext cx="904224" cy="360040"/>
            </a:xfrm>
            <a:custGeom>
              <a:avLst/>
              <a:gdLst>
                <a:gd name="T0" fmla="*/ 0 w 454"/>
                <a:gd name="T1" fmla="*/ 181 h 181"/>
                <a:gd name="T2" fmla="*/ 0 w 454"/>
                <a:gd name="T3" fmla="*/ 0 h 181"/>
                <a:gd name="T4" fmla="*/ 227 w 454"/>
                <a:gd name="T5" fmla="*/ 0 h 181"/>
                <a:gd name="T6" fmla="*/ 227 w 454"/>
                <a:gd name="T7" fmla="*/ 181 h 181"/>
                <a:gd name="T8" fmla="*/ 454 w 454"/>
                <a:gd name="T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81">
                  <a:moveTo>
                    <a:pt x="0" y="181"/>
                  </a:moveTo>
                  <a:lnTo>
                    <a:pt x="0" y="0"/>
                  </a:lnTo>
                  <a:lnTo>
                    <a:pt x="227" y="0"/>
                  </a:lnTo>
                  <a:lnTo>
                    <a:pt x="227" y="181"/>
                  </a:lnTo>
                  <a:lnTo>
                    <a:pt x="454" y="181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 flipH="1">
              <a:off x="4090199" y="3140968"/>
              <a:ext cx="904224" cy="360040"/>
            </a:xfrm>
            <a:custGeom>
              <a:avLst/>
              <a:gdLst>
                <a:gd name="T0" fmla="*/ 0 w 454"/>
                <a:gd name="T1" fmla="*/ 181 h 181"/>
                <a:gd name="T2" fmla="*/ 0 w 454"/>
                <a:gd name="T3" fmla="*/ 0 h 181"/>
                <a:gd name="T4" fmla="*/ 227 w 454"/>
                <a:gd name="T5" fmla="*/ 0 h 181"/>
                <a:gd name="T6" fmla="*/ 227 w 454"/>
                <a:gd name="T7" fmla="*/ 181 h 181"/>
                <a:gd name="T8" fmla="*/ 454 w 454"/>
                <a:gd name="T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81">
                  <a:moveTo>
                    <a:pt x="0" y="181"/>
                  </a:moveTo>
                  <a:lnTo>
                    <a:pt x="0" y="0"/>
                  </a:lnTo>
                  <a:lnTo>
                    <a:pt x="227" y="0"/>
                  </a:lnTo>
                  <a:lnTo>
                    <a:pt x="227" y="181"/>
                  </a:lnTo>
                  <a:lnTo>
                    <a:pt x="454" y="181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cxnSp>
        <p:nvCxnSpPr>
          <p:cNvPr id="20" name="直線單箭頭接點 19"/>
          <p:cNvCxnSpPr/>
          <p:nvPr/>
        </p:nvCxnSpPr>
        <p:spPr>
          <a:xfrm flipV="1">
            <a:off x="4149190" y="3573016"/>
            <a:ext cx="0" cy="1800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075682" y="3769682"/>
            <a:ext cx="1615058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TW" sz="1400" dirty="0" smtClean="0">
                <a:solidFill>
                  <a:srgbClr val="FF0000"/>
                </a:solidFill>
              </a:rPr>
              <a:t>Input fetched from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previous sub-circuit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5065746" y="3573016"/>
            <a:ext cx="0" cy="1800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789914" y="3717032"/>
            <a:ext cx="2014334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TW" sz="1400" dirty="0" smtClean="0">
                <a:solidFill>
                  <a:srgbClr val="FF0000"/>
                </a:solidFill>
              </a:rPr>
              <a:t>output ready for fetching</a:t>
            </a:r>
            <a:br>
              <a:rPr lang="en-US" altLang="zh-TW" sz="1400" dirty="0" smtClean="0">
                <a:solidFill>
                  <a:srgbClr val="FF0000"/>
                </a:solidFill>
              </a:rPr>
            </a:br>
            <a:r>
              <a:rPr lang="en-US" altLang="zh-TW" sz="1400" dirty="0" smtClean="0">
                <a:solidFill>
                  <a:srgbClr val="FF0000"/>
                </a:solidFill>
              </a:rPr>
              <a:t>by next sub-circuit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833513" y="3226638"/>
            <a:ext cx="1034257" cy="274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TW" sz="1400" dirty="0" smtClean="0">
                <a:solidFill>
                  <a:srgbClr val="0000FF"/>
                </a:solidFill>
              </a:rPr>
              <a:t>Clock signal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6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Adder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adder tree is a combinational circuit to compute the sum of an array of numbers in a single clock cycle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178" name="橢圓 177"/>
          <p:cNvSpPr/>
          <p:nvPr/>
        </p:nvSpPr>
        <p:spPr>
          <a:xfrm>
            <a:off x="3707904" y="2683692"/>
            <a:ext cx="334384" cy="3343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ymbol" panose="05050102010706020507" pitchFamily="18" charset="2"/>
              </a:rPr>
              <a:t>+</a:t>
            </a:r>
            <a:endParaRPr lang="zh-TW" altLang="en-US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cxnSp>
        <p:nvCxnSpPr>
          <p:cNvPr id="179" name="直線單箭頭接點 178"/>
          <p:cNvCxnSpPr>
            <a:stCxn id="208" idx="3"/>
            <a:endCxn id="178" idx="1"/>
          </p:cNvCxnSpPr>
          <p:nvPr/>
        </p:nvCxnSpPr>
        <p:spPr>
          <a:xfrm>
            <a:off x="3452721" y="2605907"/>
            <a:ext cx="304152" cy="126754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單箭頭接點 179"/>
          <p:cNvCxnSpPr>
            <a:stCxn id="214" idx="3"/>
            <a:endCxn id="178" idx="3"/>
          </p:cNvCxnSpPr>
          <p:nvPr/>
        </p:nvCxnSpPr>
        <p:spPr>
          <a:xfrm flipV="1">
            <a:off x="3452338" y="2969107"/>
            <a:ext cx="304535" cy="155412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橢圓 180"/>
          <p:cNvSpPr/>
          <p:nvPr/>
        </p:nvSpPr>
        <p:spPr>
          <a:xfrm>
            <a:off x="4525648" y="3221256"/>
            <a:ext cx="334384" cy="3343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</a:rPr>
              <a:t>+</a:t>
            </a:r>
            <a:endParaRPr lang="zh-TW" altLang="en-US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182" name="橢圓 181"/>
          <p:cNvSpPr/>
          <p:nvPr/>
        </p:nvSpPr>
        <p:spPr>
          <a:xfrm>
            <a:off x="3695060" y="3750968"/>
            <a:ext cx="334384" cy="3343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ymbol" panose="05050102010706020507" pitchFamily="18" charset="2"/>
              </a:rPr>
              <a:t>+</a:t>
            </a:r>
            <a:endParaRPr lang="zh-TW" altLang="en-US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cxnSp>
        <p:nvCxnSpPr>
          <p:cNvPr id="183" name="直線單箭頭接點 182"/>
          <p:cNvCxnSpPr>
            <a:stCxn id="220" idx="3"/>
            <a:endCxn id="182" idx="1"/>
          </p:cNvCxnSpPr>
          <p:nvPr/>
        </p:nvCxnSpPr>
        <p:spPr>
          <a:xfrm>
            <a:off x="3452338" y="3672321"/>
            <a:ext cx="291691" cy="127616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stCxn id="226" idx="3"/>
            <a:endCxn id="182" idx="3"/>
          </p:cNvCxnSpPr>
          <p:nvPr/>
        </p:nvCxnSpPr>
        <p:spPr>
          <a:xfrm flipV="1">
            <a:off x="3451955" y="4036383"/>
            <a:ext cx="292074" cy="166972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>
            <a:stCxn id="178" idx="6"/>
            <a:endCxn id="181" idx="1"/>
          </p:cNvCxnSpPr>
          <p:nvPr/>
        </p:nvCxnSpPr>
        <p:spPr>
          <a:xfrm>
            <a:off x="4042288" y="2850884"/>
            <a:ext cx="532329" cy="419341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>
            <a:stCxn id="182" idx="6"/>
            <a:endCxn id="181" idx="3"/>
          </p:cNvCxnSpPr>
          <p:nvPr/>
        </p:nvCxnSpPr>
        <p:spPr>
          <a:xfrm flipV="1">
            <a:off x="4029444" y="3506671"/>
            <a:ext cx="545173" cy="411489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橢圓 186"/>
          <p:cNvSpPr/>
          <p:nvPr/>
        </p:nvSpPr>
        <p:spPr>
          <a:xfrm>
            <a:off x="5292080" y="4304922"/>
            <a:ext cx="334384" cy="3343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</a:rPr>
              <a:t>+</a:t>
            </a:r>
            <a:endParaRPr lang="zh-TW" altLang="en-US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cxnSp>
        <p:nvCxnSpPr>
          <p:cNvPr id="188" name="直線單箭頭接點 187"/>
          <p:cNvCxnSpPr>
            <a:stCxn id="181" idx="5"/>
            <a:endCxn id="187" idx="1"/>
          </p:cNvCxnSpPr>
          <p:nvPr/>
        </p:nvCxnSpPr>
        <p:spPr>
          <a:xfrm>
            <a:off x="4811063" y="3506671"/>
            <a:ext cx="529986" cy="84722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>
            <a:stCxn id="201" idx="7"/>
            <a:endCxn id="187" idx="3"/>
          </p:cNvCxnSpPr>
          <p:nvPr/>
        </p:nvCxnSpPr>
        <p:spPr>
          <a:xfrm flipV="1">
            <a:off x="4808960" y="4590337"/>
            <a:ext cx="532089" cy="840128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群組 189"/>
          <p:cNvGrpSpPr/>
          <p:nvPr/>
        </p:nvGrpSpPr>
        <p:grpSpPr>
          <a:xfrm>
            <a:off x="5989435" y="4171153"/>
            <a:ext cx="372792" cy="601958"/>
            <a:chOff x="7269066" y="3645024"/>
            <a:chExt cx="401350" cy="648072"/>
          </a:xfrm>
        </p:grpSpPr>
        <p:sp>
          <p:nvSpPr>
            <p:cNvPr id="191" name="矩形 190"/>
            <p:cNvSpPr/>
            <p:nvPr/>
          </p:nvSpPr>
          <p:spPr>
            <a:xfrm>
              <a:off x="7281527" y="3645024"/>
              <a:ext cx="388889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TW" altLang="en-US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文字方塊 191"/>
            <p:cNvSpPr txBox="1"/>
            <p:nvPr/>
          </p:nvSpPr>
          <p:spPr>
            <a:xfrm>
              <a:off x="7459717" y="3688737"/>
              <a:ext cx="19144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Ins="54000" rtlCol="0">
              <a:spAutoFit/>
            </a:bodyPr>
            <a:lstStyle/>
            <a:p>
              <a:r>
                <a:rPr lang="en-US" altLang="zh-TW" sz="800" i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zh-TW" altLang="en-US" sz="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文字方塊 192"/>
            <p:cNvSpPr txBox="1"/>
            <p:nvPr/>
          </p:nvSpPr>
          <p:spPr>
            <a:xfrm>
              <a:off x="7269066" y="3690354"/>
              <a:ext cx="19065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000" rtlCol="0">
              <a:spAutoFit/>
            </a:bodyPr>
            <a:lstStyle/>
            <a:p>
              <a:r>
                <a:rPr lang="en-US" altLang="zh-TW" sz="800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TW" altLang="en-US" sz="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手繪多邊形 193"/>
            <p:cNvSpPr/>
            <p:nvPr/>
          </p:nvSpPr>
          <p:spPr>
            <a:xfrm>
              <a:off x="7288745" y="4055755"/>
              <a:ext cx="80920" cy="96751"/>
            </a:xfrm>
            <a:custGeom>
              <a:avLst/>
              <a:gdLst>
                <a:gd name="connsiteX0" fmla="*/ 0 w 109538"/>
                <a:gd name="connsiteY0" fmla="*/ 0 h 130968"/>
                <a:gd name="connsiteX1" fmla="*/ 109538 w 109538"/>
                <a:gd name="connsiteY1" fmla="*/ 66675 h 130968"/>
                <a:gd name="connsiteX2" fmla="*/ 2381 w 109538"/>
                <a:gd name="connsiteY2" fmla="*/ 130968 h 13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538" h="130968">
                  <a:moveTo>
                    <a:pt x="0" y="0"/>
                  </a:moveTo>
                  <a:lnTo>
                    <a:pt x="109538" y="66675"/>
                  </a:lnTo>
                  <a:lnTo>
                    <a:pt x="2381" y="130968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195" name="菱形 194"/>
            <p:cNvSpPr/>
            <p:nvPr/>
          </p:nvSpPr>
          <p:spPr>
            <a:xfrm>
              <a:off x="7272240" y="4047907"/>
              <a:ext cx="33774" cy="33774"/>
            </a:xfrm>
            <a:prstGeom prst="diamond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</p:grpSp>
      <p:cxnSp>
        <p:nvCxnSpPr>
          <p:cNvPr id="196" name="直線單箭頭接點 195"/>
          <p:cNvCxnSpPr>
            <a:stCxn id="187" idx="6"/>
            <a:endCxn id="191" idx="1"/>
          </p:cNvCxnSpPr>
          <p:nvPr/>
        </p:nvCxnSpPr>
        <p:spPr>
          <a:xfrm>
            <a:off x="5626464" y="4472113"/>
            <a:ext cx="374546" cy="19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字方塊 196"/>
          <p:cNvSpPr txBox="1"/>
          <p:nvPr/>
        </p:nvSpPr>
        <p:spPr>
          <a:xfrm>
            <a:off x="2278849" y="246168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TW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橢圓 197"/>
          <p:cNvSpPr/>
          <p:nvPr/>
        </p:nvSpPr>
        <p:spPr>
          <a:xfrm>
            <a:off x="3707904" y="4831088"/>
            <a:ext cx="334384" cy="3343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ymbol" panose="05050102010706020507" pitchFamily="18" charset="2"/>
              </a:rPr>
              <a:t>+</a:t>
            </a:r>
            <a:endParaRPr lang="zh-TW" altLang="en-US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cxnSp>
        <p:nvCxnSpPr>
          <p:cNvPr id="199" name="直線單箭頭接點 198"/>
          <p:cNvCxnSpPr>
            <a:stCxn id="232" idx="3"/>
            <a:endCxn id="198" idx="1"/>
          </p:cNvCxnSpPr>
          <p:nvPr/>
        </p:nvCxnSpPr>
        <p:spPr>
          <a:xfrm>
            <a:off x="3450748" y="4733285"/>
            <a:ext cx="306125" cy="146772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>
            <a:stCxn id="238" idx="3"/>
            <a:endCxn id="198" idx="3"/>
          </p:cNvCxnSpPr>
          <p:nvPr/>
        </p:nvCxnSpPr>
        <p:spPr>
          <a:xfrm flipV="1">
            <a:off x="3450366" y="5116503"/>
            <a:ext cx="306507" cy="153266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橢圓 200"/>
          <p:cNvSpPr/>
          <p:nvPr/>
        </p:nvSpPr>
        <p:spPr>
          <a:xfrm>
            <a:off x="4523545" y="5381496"/>
            <a:ext cx="334384" cy="3343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</a:rPr>
              <a:t>+</a:t>
            </a:r>
            <a:endParaRPr lang="zh-TW" altLang="en-US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202" name="橢圓 201"/>
          <p:cNvSpPr/>
          <p:nvPr/>
        </p:nvSpPr>
        <p:spPr>
          <a:xfrm>
            <a:off x="3707904" y="5885552"/>
            <a:ext cx="334384" cy="3343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ymbol" panose="05050102010706020507" pitchFamily="18" charset="2"/>
              </a:rPr>
              <a:t>+</a:t>
            </a:r>
            <a:endParaRPr lang="zh-TW" altLang="en-US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cxnSp>
        <p:nvCxnSpPr>
          <p:cNvPr id="203" name="直線單箭頭接點 202"/>
          <p:cNvCxnSpPr>
            <a:stCxn id="244" idx="3"/>
            <a:endCxn id="202" idx="1"/>
          </p:cNvCxnSpPr>
          <p:nvPr/>
        </p:nvCxnSpPr>
        <p:spPr>
          <a:xfrm>
            <a:off x="3450366" y="5817573"/>
            <a:ext cx="306507" cy="116948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>
            <a:stCxn id="250" idx="3"/>
            <a:endCxn id="202" idx="3"/>
          </p:cNvCxnSpPr>
          <p:nvPr/>
        </p:nvCxnSpPr>
        <p:spPr>
          <a:xfrm flipV="1">
            <a:off x="3449983" y="6170967"/>
            <a:ext cx="306890" cy="177638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>
            <a:stCxn id="198" idx="6"/>
            <a:endCxn id="201" idx="1"/>
          </p:cNvCxnSpPr>
          <p:nvPr/>
        </p:nvCxnSpPr>
        <p:spPr>
          <a:xfrm>
            <a:off x="4042288" y="4998280"/>
            <a:ext cx="530226" cy="432185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>
            <a:stCxn id="202" idx="6"/>
            <a:endCxn id="201" idx="3"/>
          </p:cNvCxnSpPr>
          <p:nvPr/>
        </p:nvCxnSpPr>
        <p:spPr>
          <a:xfrm flipV="1">
            <a:off x="4042288" y="5666911"/>
            <a:ext cx="530226" cy="385833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群組 206"/>
          <p:cNvGrpSpPr/>
          <p:nvPr/>
        </p:nvGrpSpPr>
        <p:grpSpPr>
          <a:xfrm>
            <a:off x="3147061" y="2357160"/>
            <a:ext cx="305660" cy="497494"/>
            <a:chOff x="2859210" y="1988840"/>
            <a:chExt cx="325901" cy="530437"/>
          </a:xfrm>
        </p:grpSpPr>
        <p:sp>
          <p:nvSpPr>
            <p:cNvPr id="208" name="矩形 207"/>
            <p:cNvSpPr/>
            <p:nvPr/>
          </p:nvSpPr>
          <p:spPr>
            <a:xfrm>
              <a:off x="2866811" y="1988840"/>
              <a:ext cx="318300" cy="530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TW" altLang="en-US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文字方塊 208"/>
            <p:cNvSpPr txBox="1"/>
            <p:nvPr/>
          </p:nvSpPr>
          <p:spPr>
            <a:xfrm>
              <a:off x="3036135" y="2024617"/>
              <a:ext cx="145879" cy="181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zh-TW" sz="800" i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zh-TW" altLang="en-US" sz="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文字方塊 209"/>
            <p:cNvSpPr txBox="1"/>
            <p:nvPr/>
          </p:nvSpPr>
          <p:spPr>
            <a:xfrm>
              <a:off x="2874492" y="2025942"/>
              <a:ext cx="156046" cy="181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000" tIns="36000" rIns="36000" bIns="36000" rtlCol="0">
              <a:spAutoFit/>
            </a:bodyPr>
            <a:lstStyle/>
            <a:p>
              <a:r>
                <a:rPr lang="en-US" altLang="zh-TW" sz="800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TW" altLang="en-US" sz="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手繪多邊形 210"/>
            <p:cNvSpPr/>
            <p:nvPr/>
          </p:nvSpPr>
          <p:spPr>
            <a:xfrm>
              <a:off x="2873404" y="2325017"/>
              <a:ext cx="66232" cy="79190"/>
            </a:xfrm>
            <a:custGeom>
              <a:avLst/>
              <a:gdLst>
                <a:gd name="connsiteX0" fmla="*/ 0 w 109538"/>
                <a:gd name="connsiteY0" fmla="*/ 0 h 130968"/>
                <a:gd name="connsiteX1" fmla="*/ 109538 w 109538"/>
                <a:gd name="connsiteY1" fmla="*/ 66675 h 130968"/>
                <a:gd name="connsiteX2" fmla="*/ 2381 w 109538"/>
                <a:gd name="connsiteY2" fmla="*/ 130968 h 13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538" h="130968">
                  <a:moveTo>
                    <a:pt x="0" y="0"/>
                  </a:moveTo>
                  <a:lnTo>
                    <a:pt x="109538" y="66675"/>
                  </a:lnTo>
                  <a:lnTo>
                    <a:pt x="2381" y="130968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212" name="菱形 211"/>
            <p:cNvSpPr/>
            <p:nvPr/>
          </p:nvSpPr>
          <p:spPr>
            <a:xfrm>
              <a:off x="2859210" y="2318594"/>
              <a:ext cx="27643" cy="27643"/>
            </a:xfrm>
            <a:prstGeom prst="diamond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</p:grpSp>
      <p:grpSp>
        <p:nvGrpSpPr>
          <p:cNvPr id="213" name="群組 212"/>
          <p:cNvGrpSpPr/>
          <p:nvPr/>
        </p:nvGrpSpPr>
        <p:grpSpPr>
          <a:xfrm>
            <a:off x="3153807" y="2875772"/>
            <a:ext cx="298531" cy="497494"/>
            <a:chOff x="2866403" y="2541794"/>
            <a:chExt cx="318300" cy="530437"/>
          </a:xfrm>
        </p:grpSpPr>
        <p:sp>
          <p:nvSpPr>
            <p:cNvPr id="214" name="矩形 213"/>
            <p:cNvSpPr/>
            <p:nvPr/>
          </p:nvSpPr>
          <p:spPr>
            <a:xfrm>
              <a:off x="2866403" y="2541794"/>
              <a:ext cx="318300" cy="530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TW" altLang="en-US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文字方塊 214"/>
            <p:cNvSpPr txBox="1"/>
            <p:nvPr/>
          </p:nvSpPr>
          <p:spPr>
            <a:xfrm>
              <a:off x="3035727" y="2577571"/>
              <a:ext cx="145879" cy="181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zh-TW" sz="800" i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zh-TW" altLang="en-US" sz="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文字方塊 215"/>
            <p:cNvSpPr txBox="1"/>
            <p:nvPr/>
          </p:nvSpPr>
          <p:spPr>
            <a:xfrm>
              <a:off x="2874084" y="2578896"/>
              <a:ext cx="156046" cy="181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000" tIns="36000" rIns="36000" bIns="36000" rtlCol="0">
              <a:spAutoFit/>
            </a:bodyPr>
            <a:lstStyle/>
            <a:p>
              <a:r>
                <a:rPr lang="en-US" altLang="zh-TW" sz="800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TW" altLang="en-US" sz="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手繪多邊形 216"/>
            <p:cNvSpPr/>
            <p:nvPr/>
          </p:nvSpPr>
          <p:spPr>
            <a:xfrm>
              <a:off x="2872996" y="2877971"/>
              <a:ext cx="66232" cy="79190"/>
            </a:xfrm>
            <a:custGeom>
              <a:avLst/>
              <a:gdLst>
                <a:gd name="connsiteX0" fmla="*/ 0 w 109538"/>
                <a:gd name="connsiteY0" fmla="*/ 0 h 130968"/>
                <a:gd name="connsiteX1" fmla="*/ 109538 w 109538"/>
                <a:gd name="connsiteY1" fmla="*/ 66675 h 130968"/>
                <a:gd name="connsiteX2" fmla="*/ 2381 w 109538"/>
                <a:gd name="connsiteY2" fmla="*/ 130968 h 13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538" h="130968">
                  <a:moveTo>
                    <a:pt x="0" y="0"/>
                  </a:moveTo>
                  <a:lnTo>
                    <a:pt x="109538" y="66675"/>
                  </a:lnTo>
                  <a:lnTo>
                    <a:pt x="2381" y="130968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218" name="菱形 217"/>
            <p:cNvSpPr/>
            <p:nvPr/>
          </p:nvSpPr>
          <p:spPr>
            <a:xfrm>
              <a:off x="2868427" y="2871548"/>
              <a:ext cx="27643" cy="27643"/>
            </a:xfrm>
            <a:prstGeom prst="diamond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</p:grpSp>
      <p:grpSp>
        <p:nvGrpSpPr>
          <p:cNvPr id="219" name="群組 218"/>
          <p:cNvGrpSpPr/>
          <p:nvPr/>
        </p:nvGrpSpPr>
        <p:grpSpPr>
          <a:xfrm>
            <a:off x="3146678" y="3423574"/>
            <a:ext cx="305660" cy="497494"/>
            <a:chOff x="2858802" y="3125871"/>
            <a:chExt cx="325901" cy="530437"/>
          </a:xfrm>
        </p:grpSpPr>
        <p:sp>
          <p:nvSpPr>
            <p:cNvPr id="220" name="矩形 219"/>
            <p:cNvSpPr/>
            <p:nvPr/>
          </p:nvSpPr>
          <p:spPr>
            <a:xfrm>
              <a:off x="2866403" y="3125871"/>
              <a:ext cx="318300" cy="530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TW" altLang="en-US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文字方塊 220"/>
            <p:cNvSpPr txBox="1"/>
            <p:nvPr/>
          </p:nvSpPr>
          <p:spPr>
            <a:xfrm>
              <a:off x="3035727" y="3161648"/>
              <a:ext cx="145879" cy="181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zh-TW" sz="800" i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zh-TW" altLang="en-US" sz="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2" name="文字方塊 221"/>
            <p:cNvSpPr txBox="1"/>
            <p:nvPr/>
          </p:nvSpPr>
          <p:spPr>
            <a:xfrm>
              <a:off x="2874084" y="3162973"/>
              <a:ext cx="156046" cy="181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000" tIns="36000" rIns="36000" bIns="36000" rtlCol="0">
              <a:spAutoFit/>
            </a:bodyPr>
            <a:lstStyle/>
            <a:p>
              <a:r>
                <a:rPr lang="en-US" altLang="zh-TW" sz="800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TW" altLang="en-US" sz="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手繪多邊形 222"/>
            <p:cNvSpPr/>
            <p:nvPr/>
          </p:nvSpPr>
          <p:spPr>
            <a:xfrm>
              <a:off x="2872996" y="3462048"/>
              <a:ext cx="66232" cy="79190"/>
            </a:xfrm>
            <a:custGeom>
              <a:avLst/>
              <a:gdLst>
                <a:gd name="connsiteX0" fmla="*/ 0 w 109538"/>
                <a:gd name="connsiteY0" fmla="*/ 0 h 130968"/>
                <a:gd name="connsiteX1" fmla="*/ 109538 w 109538"/>
                <a:gd name="connsiteY1" fmla="*/ 66675 h 130968"/>
                <a:gd name="connsiteX2" fmla="*/ 2381 w 109538"/>
                <a:gd name="connsiteY2" fmla="*/ 130968 h 13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538" h="130968">
                  <a:moveTo>
                    <a:pt x="0" y="0"/>
                  </a:moveTo>
                  <a:lnTo>
                    <a:pt x="109538" y="66675"/>
                  </a:lnTo>
                  <a:lnTo>
                    <a:pt x="2381" y="130968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224" name="菱形 223"/>
            <p:cNvSpPr/>
            <p:nvPr/>
          </p:nvSpPr>
          <p:spPr>
            <a:xfrm>
              <a:off x="2858802" y="3455625"/>
              <a:ext cx="27643" cy="27643"/>
            </a:xfrm>
            <a:prstGeom prst="diamond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</p:grpSp>
      <p:grpSp>
        <p:nvGrpSpPr>
          <p:cNvPr id="225" name="群組 224"/>
          <p:cNvGrpSpPr/>
          <p:nvPr/>
        </p:nvGrpSpPr>
        <p:grpSpPr>
          <a:xfrm>
            <a:off x="3146295" y="3954608"/>
            <a:ext cx="305660" cy="497494"/>
            <a:chOff x="2858394" y="3692069"/>
            <a:chExt cx="325901" cy="530437"/>
          </a:xfrm>
        </p:grpSpPr>
        <p:sp>
          <p:nvSpPr>
            <p:cNvPr id="226" name="矩形 225"/>
            <p:cNvSpPr/>
            <p:nvPr/>
          </p:nvSpPr>
          <p:spPr>
            <a:xfrm>
              <a:off x="2865995" y="3692069"/>
              <a:ext cx="318300" cy="530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TW" altLang="en-US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文字方塊 226"/>
            <p:cNvSpPr txBox="1"/>
            <p:nvPr/>
          </p:nvSpPr>
          <p:spPr>
            <a:xfrm>
              <a:off x="3035319" y="3727846"/>
              <a:ext cx="145879" cy="181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zh-TW" sz="800" i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zh-TW" altLang="en-US" sz="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文字方塊 227"/>
            <p:cNvSpPr txBox="1"/>
            <p:nvPr/>
          </p:nvSpPr>
          <p:spPr>
            <a:xfrm>
              <a:off x="2873676" y="3729171"/>
              <a:ext cx="156046" cy="181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000" tIns="36000" rIns="36000" bIns="36000" rtlCol="0">
              <a:spAutoFit/>
            </a:bodyPr>
            <a:lstStyle/>
            <a:p>
              <a:r>
                <a:rPr lang="en-US" altLang="zh-TW" sz="800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TW" altLang="en-US" sz="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手繪多邊形 228"/>
            <p:cNvSpPr/>
            <p:nvPr/>
          </p:nvSpPr>
          <p:spPr>
            <a:xfrm>
              <a:off x="2872588" y="4028246"/>
              <a:ext cx="66232" cy="79190"/>
            </a:xfrm>
            <a:custGeom>
              <a:avLst/>
              <a:gdLst>
                <a:gd name="connsiteX0" fmla="*/ 0 w 109538"/>
                <a:gd name="connsiteY0" fmla="*/ 0 h 130968"/>
                <a:gd name="connsiteX1" fmla="*/ 109538 w 109538"/>
                <a:gd name="connsiteY1" fmla="*/ 66675 h 130968"/>
                <a:gd name="connsiteX2" fmla="*/ 2381 w 109538"/>
                <a:gd name="connsiteY2" fmla="*/ 130968 h 13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538" h="130968">
                  <a:moveTo>
                    <a:pt x="0" y="0"/>
                  </a:moveTo>
                  <a:lnTo>
                    <a:pt x="109538" y="66675"/>
                  </a:lnTo>
                  <a:lnTo>
                    <a:pt x="2381" y="130968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230" name="菱形 229"/>
            <p:cNvSpPr/>
            <p:nvPr/>
          </p:nvSpPr>
          <p:spPr>
            <a:xfrm>
              <a:off x="2858394" y="4021823"/>
              <a:ext cx="27643" cy="27643"/>
            </a:xfrm>
            <a:prstGeom prst="diamond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</p:grpSp>
      <p:grpSp>
        <p:nvGrpSpPr>
          <p:cNvPr id="231" name="群組 230"/>
          <p:cNvGrpSpPr/>
          <p:nvPr/>
        </p:nvGrpSpPr>
        <p:grpSpPr>
          <a:xfrm>
            <a:off x="3145088" y="4484538"/>
            <a:ext cx="305660" cy="497494"/>
            <a:chOff x="2857107" y="4257090"/>
            <a:chExt cx="325901" cy="530437"/>
          </a:xfrm>
        </p:grpSpPr>
        <p:sp>
          <p:nvSpPr>
            <p:cNvPr id="232" name="矩形 231"/>
            <p:cNvSpPr/>
            <p:nvPr/>
          </p:nvSpPr>
          <p:spPr>
            <a:xfrm>
              <a:off x="2864708" y="4257090"/>
              <a:ext cx="318300" cy="530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TW" altLang="en-US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文字方塊 232"/>
            <p:cNvSpPr txBox="1"/>
            <p:nvPr/>
          </p:nvSpPr>
          <p:spPr>
            <a:xfrm>
              <a:off x="3034032" y="4292867"/>
              <a:ext cx="145879" cy="181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zh-TW" sz="800" i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zh-TW" altLang="en-US" sz="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文字方塊 233"/>
            <p:cNvSpPr txBox="1"/>
            <p:nvPr/>
          </p:nvSpPr>
          <p:spPr>
            <a:xfrm>
              <a:off x="2872389" y="4294192"/>
              <a:ext cx="156046" cy="181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000" tIns="36000" rIns="36000" bIns="36000" rtlCol="0">
              <a:spAutoFit/>
            </a:bodyPr>
            <a:lstStyle/>
            <a:p>
              <a:r>
                <a:rPr lang="en-US" altLang="zh-TW" sz="800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TW" altLang="en-US" sz="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" name="手繪多邊形 234"/>
            <p:cNvSpPr/>
            <p:nvPr/>
          </p:nvSpPr>
          <p:spPr>
            <a:xfrm>
              <a:off x="2871301" y="4593267"/>
              <a:ext cx="66232" cy="79190"/>
            </a:xfrm>
            <a:custGeom>
              <a:avLst/>
              <a:gdLst>
                <a:gd name="connsiteX0" fmla="*/ 0 w 109538"/>
                <a:gd name="connsiteY0" fmla="*/ 0 h 130968"/>
                <a:gd name="connsiteX1" fmla="*/ 109538 w 109538"/>
                <a:gd name="connsiteY1" fmla="*/ 66675 h 130968"/>
                <a:gd name="connsiteX2" fmla="*/ 2381 w 109538"/>
                <a:gd name="connsiteY2" fmla="*/ 130968 h 13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538" h="130968">
                  <a:moveTo>
                    <a:pt x="0" y="0"/>
                  </a:moveTo>
                  <a:lnTo>
                    <a:pt x="109538" y="66675"/>
                  </a:lnTo>
                  <a:lnTo>
                    <a:pt x="2381" y="130968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236" name="菱形 235"/>
            <p:cNvSpPr/>
            <p:nvPr/>
          </p:nvSpPr>
          <p:spPr>
            <a:xfrm>
              <a:off x="2857107" y="4586844"/>
              <a:ext cx="27643" cy="27643"/>
            </a:xfrm>
            <a:prstGeom prst="diamond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</p:grpSp>
      <p:grpSp>
        <p:nvGrpSpPr>
          <p:cNvPr id="237" name="群組 236"/>
          <p:cNvGrpSpPr/>
          <p:nvPr/>
        </p:nvGrpSpPr>
        <p:grpSpPr>
          <a:xfrm>
            <a:off x="3144706" y="5021022"/>
            <a:ext cx="305660" cy="497494"/>
            <a:chOff x="2856699" y="4829100"/>
            <a:chExt cx="325901" cy="530437"/>
          </a:xfrm>
        </p:grpSpPr>
        <p:sp>
          <p:nvSpPr>
            <p:cNvPr id="238" name="矩形 237"/>
            <p:cNvSpPr/>
            <p:nvPr/>
          </p:nvSpPr>
          <p:spPr>
            <a:xfrm>
              <a:off x="2864300" y="4829100"/>
              <a:ext cx="318300" cy="530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TW" altLang="en-US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9" name="文字方塊 238"/>
            <p:cNvSpPr txBox="1"/>
            <p:nvPr/>
          </p:nvSpPr>
          <p:spPr>
            <a:xfrm>
              <a:off x="3033624" y="4864877"/>
              <a:ext cx="145879" cy="181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zh-TW" sz="800" i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zh-TW" altLang="en-US" sz="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0" name="文字方塊 239"/>
            <p:cNvSpPr txBox="1"/>
            <p:nvPr/>
          </p:nvSpPr>
          <p:spPr>
            <a:xfrm>
              <a:off x="2871981" y="4866202"/>
              <a:ext cx="156046" cy="181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000" tIns="36000" rIns="36000" bIns="36000" rtlCol="0">
              <a:spAutoFit/>
            </a:bodyPr>
            <a:lstStyle/>
            <a:p>
              <a:r>
                <a:rPr lang="en-US" altLang="zh-TW" sz="800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TW" altLang="en-US" sz="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手繪多邊形 240"/>
            <p:cNvSpPr/>
            <p:nvPr/>
          </p:nvSpPr>
          <p:spPr>
            <a:xfrm>
              <a:off x="2870893" y="5165277"/>
              <a:ext cx="66232" cy="79190"/>
            </a:xfrm>
            <a:custGeom>
              <a:avLst/>
              <a:gdLst>
                <a:gd name="connsiteX0" fmla="*/ 0 w 109538"/>
                <a:gd name="connsiteY0" fmla="*/ 0 h 130968"/>
                <a:gd name="connsiteX1" fmla="*/ 109538 w 109538"/>
                <a:gd name="connsiteY1" fmla="*/ 66675 h 130968"/>
                <a:gd name="connsiteX2" fmla="*/ 2381 w 109538"/>
                <a:gd name="connsiteY2" fmla="*/ 130968 h 13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538" h="130968">
                  <a:moveTo>
                    <a:pt x="0" y="0"/>
                  </a:moveTo>
                  <a:lnTo>
                    <a:pt x="109538" y="66675"/>
                  </a:lnTo>
                  <a:lnTo>
                    <a:pt x="2381" y="130968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242" name="菱形 241"/>
            <p:cNvSpPr/>
            <p:nvPr/>
          </p:nvSpPr>
          <p:spPr>
            <a:xfrm>
              <a:off x="2856699" y="5158854"/>
              <a:ext cx="27643" cy="27643"/>
            </a:xfrm>
            <a:prstGeom prst="diamond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</p:grpSp>
      <p:grpSp>
        <p:nvGrpSpPr>
          <p:cNvPr id="243" name="群組 242"/>
          <p:cNvGrpSpPr/>
          <p:nvPr/>
        </p:nvGrpSpPr>
        <p:grpSpPr>
          <a:xfrm>
            <a:off x="3144706" y="5568826"/>
            <a:ext cx="305660" cy="497494"/>
            <a:chOff x="2856699" y="5413178"/>
            <a:chExt cx="325901" cy="530437"/>
          </a:xfrm>
        </p:grpSpPr>
        <p:sp>
          <p:nvSpPr>
            <p:cNvPr id="244" name="矩形 243"/>
            <p:cNvSpPr/>
            <p:nvPr/>
          </p:nvSpPr>
          <p:spPr>
            <a:xfrm>
              <a:off x="2864300" y="5413178"/>
              <a:ext cx="318300" cy="530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TW" altLang="en-US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文字方塊 244"/>
            <p:cNvSpPr txBox="1"/>
            <p:nvPr/>
          </p:nvSpPr>
          <p:spPr>
            <a:xfrm>
              <a:off x="3033624" y="5448955"/>
              <a:ext cx="145879" cy="181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zh-TW" sz="800" i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zh-TW" altLang="en-US" sz="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文字方塊 245"/>
            <p:cNvSpPr txBox="1"/>
            <p:nvPr/>
          </p:nvSpPr>
          <p:spPr>
            <a:xfrm>
              <a:off x="2871981" y="5450280"/>
              <a:ext cx="156046" cy="181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000" tIns="36000" rIns="36000" bIns="36000" rtlCol="0">
              <a:spAutoFit/>
            </a:bodyPr>
            <a:lstStyle/>
            <a:p>
              <a:r>
                <a:rPr lang="en-US" altLang="zh-TW" sz="800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TW" altLang="en-US" sz="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手繪多邊形 246"/>
            <p:cNvSpPr/>
            <p:nvPr/>
          </p:nvSpPr>
          <p:spPr>
            <a:xfrm>
              <a:off x="2870893" y="5749355"/>
              <a:ext cx="66232" cy="79190"/>
            </a:xfrm>
            <a:custGeom>
              <a:avLst/>
              <a:gdLst>
                <a:gd name="connsiteX0" fmla="*/ 0 w 109538"/>
                <a:gd name="connsiteY0" fmla="*/ 0 h 130968"/>
                <a:gd name="connsiteX1" fmla="*/ 109538 w 109538"/>
                <a:gd name="connsiteY1" fmla="*/ 66675 h 130968"/>
                <a:gd name="connsiteX2" fmla="*/ 2381 w 109538"/>
                <a:gd name="connsiteY2" fmla="*/ 130968 h 13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538" h="130968">
                  <a:moveTo>
                    <a:pt x="0" y="0"/>
                  </a:moveTo>
                  <a:lnTo>
                    <a:pt x="109538" y="66675"/>
                  </a:lnTo>
                  <a:lnTo>
                    <a:pt x="2381" y="130968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248" name="菱形 247"/>
            <p:cNvSpPr/>
            <p:nvPr/>
          </p:nvSpPr>
          <p:spPr>
            <a:xfrm>
              <a:off x="2856699" y="5742932"/>
              <a:ext cx="27643" cy="27643"/>
            </a:xfrm>
            <a:prstGeom prst="diamond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</p:grpSp>
      <p:grpSp>
        <p:nvGrpSpPr>
          <p:cNvPr id="249" name="群組 248"/>
          <p:cNvGrpSpPr/>
          <p:nvPr/>
        </p:nvGrpSpPr>
        <p:grpSpPr>
          <a:xfrm>
            <a:off x="3144323" y="6099858"/>
            <a:ext cx="305660" cy="497494"/>
            <a:chOff x="2856291" y="5979375"/>
            <a:chExt cx="325901" cy="530437"/>
          </a:xfrm>
        </p:grpSpPr>
        <p:sp>
          <p:nvSpPr>
            <p:cNvPr id="250" name="矩形 249"/>
            <p:cNvSpPr/>
            <p:nvPr/>
          </p:nvSpPr>
          <p:spPr>
            <a:xfrm>
              <a:off x="2863892" y="5979375"/>
              <a:ext cx="318300" cy="530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TW" altLang="en-US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文字方塊 250"/>
            <p:cNvSpPr txBox="1"/>
            <p:nvPr/>
          </p:nvSpPr>
          <p:spPr>
            <a:xfrm>
              <a:off x="3033216" y="6015152"/>
              <a:ext cx="145879" cy="181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zh-TW" sz="800" i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zh-TW" altLang="en-US" sz="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文字方塊 251"/>
            <p:cNvSpPr txBox="1"/>
            <p:nvPr/>
          </p:nvSpPr>
          <p:spPr>
            <a:xfrm>
              <a:off x="2871573" y="6016477"/>
              <a:ext cx="156046" cy="181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000" tIns="36000" rIns="36000" bIns="36000" rtlCol="0">
              <a:spAutoFit/>
            </a:bodyPr>
            <a:lstStyle/>
            <a:p>
              <a:r>
                <a:rPr lang="en-US" altLang="zh-TW" sz="800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TW" altLang="en-US" sz="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手繪多邊形 252"/>
            <p:cNvSpPr/>
            <p:nvPr/>
          </p:nvSpPr>
          <p:spPr>
            <a:xfrm>
              <a:off x="2870485" y="6315552"/>
              <a:ext cx="66232" cy="79190"/>
            </a:xfrm>
            <a:custGeom>
              <a:avLst/>
              <a:gdLst>
                <a:gd name="connsiteX0" fmla="*/ 0 w 109538"/>
                <a:gd name="connsiteY0" fmla="*/ 0 h 130968"/>
                <a:gd name="connsiteX1" fmla="*/ 109538 w 109538"/>
                <a:gd name="connsiteY1" fmla="*/ 66675 h 130968"/>
                <a:gd name="connsiteX2" fmla="*/ 2381 w 109538"/>
                <a:gd name="connsiteY2" fmla="*/ 130968 h 13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538" h="130968">
                  <a:moveTo>
                    <a:pt x="0" y="0"/>
                  </a:moveTo>
                  <a:lnTo>
                    <a:pt x="109538" y="66675"/>
                  </a:lnTo>
                  <a:lnTo>
                    <a:pt x="2381" y="130968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  <p:sp>
          <p:nvSpPr>
            <p:cNvPr id="254" name="菱形 253"/>
            <p:cNvSpPr/>
            <p:nvPr/>
          </p:nvSpPr>
          <p:spPr>
            <a:xfrm>
              <a:off x="2856291" y="6309129"/>
              <a:ext cx="27643" cy="27643"/>
            </a:xfrm>
            <a:prstGeom prst="diamond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/>
            </a:p>
          </p:txBody>
        </p:sp>
      </p:grpSp>
      <p:sp>
        <p:nvSpPr>
          <p:cNvPr id="255" name="文字方塊 254"/>
          <p:cNvSpPr txBox="1"/>
          <p:nvPr/>
        </p:nvSpPr>
        <p:spPr>
          <a:xfrm>
            <a:off x="6444208" y="4373384"/>
            <a:ext cx="394907" cy="251795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36000" rtlCol="0">
            <a:spAutoFit/>
          </a:bodyPr>
          <a:lstStyle/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zh-TW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" name="文字方塊 255"/>
          <p:cNvSpPr txBox="1"/>
          <p:nvPr/>
        </p:nvSpPr>
        <p:spPr>
          <a:xfrm>
            <a:off x="2277369" y="296574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TW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字方塊 256"/>
          <p:cNvSpPr txBox="1"/>
          <p:nvPr/>
        </p:nvSpPr>
        <p:spPr>
          <a:xfrm>
            <a:off x="2269224" y="348954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TW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文字方塊 257"/>
          <p:cNvSpPr txBox="1"/>
          <p:nvPr/>
        </p:nvSpPr>
        <p:spPr>
          <a:xfrm>
            <a:off x="2267744" y="404586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TW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文字方塊 258"/>
          <p:cNvSpPr txBox="1"/>
          <p:nvPr/>
        </p:nvSpPr>
        <p:spPr>
          <a:xfrm>
            <a:off x="2267744" y="456966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TW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文字方塊 259"/>
          <p:cNvSpPr txBox="1"/>
          <p:nvPr/>
        </p:nvSpPr>
        <p:spPr>
          <a:xfrm>
            <a:off x="2277369" y="514572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TW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字方塊 260"/>
          <p:cNvSpPr txBox="1"/>
          <p:nvPr/>
        </p:nvSpPr>
        <p:spPr>
          <a:xfrm>
            <a:off x="2275889" y="564978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TW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文字方塊 261"/>
          <p:cNvSpPr txBox="1"/>
          <p:nvPr/>
        </p:nvSpPr>
        <p:spPr>
          <a:xfrm>
            <a:off x="2267744" y="615383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TW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4" name="直線接點 263"/>
          <p:cNvCxnSpPr/>
          <p:nvPr/>
        </p:nvCxnSpPr>
        <p:spPr>
          <a:xfrm>
            <a:off x="3452721" y="6489429"/>
            <a:ext cx="2536714" cy="0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>
            <a:off x="5992383" y="4880057"/>
            <a:ext cx="0" cy="171729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文字方塊 267"/>
          <p:cNvSpPr txBox="1"/>
          <p:nvPr/>
        </p:nvSpPr>
        <p:spPr>
          <a:xfrm>
            <a:off x="4355976" y="6318450"/>
            <a:ext cx="9796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</a:t>
            </a:r>
            <a:r>
              <a:rPr lang="en-US" sz="1400" dirty="0" smtClean="0">
                <a:solidFill>
                  <a:srgbClr val="FF0000"/>
                </a:solidFill>
              </a:rPr>
              <a:t>ignal path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9" name="文字方塊 268"/>
          <p:cNvSpPr txBox="1"/>
          <p:nvPr/>
        </p:nvSpPr>
        <p:spPr>
          <a:xfrm>
            <a:off x="5868144" y="2557353"/>
            <a:ext cx="2494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TW" dirty="0" smtClean="0">
                <a:solidFill>
                  <a:srgbClr val="FF0000"/>
                </a:solidFill>
                <a:sym typeface="Wingdings"/>
              </a:rPr>
              <a:t></a:t>
            </a:r>
            <a:r>
              <a:rPr lang="en-US" altLang="zh-TW" dirty="0" smtClean="0">
                <a:solidFill>
                  <a:srgbClr val="FF0000"/>
                </a:solidFill>
              </a:rPr>
              <a:t>adder tree properties: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  <a:sym typeface="Wingdings"/>
              </a:rPr>
              <a:t> </a:t>
            </a:r>
            <a:r>
              <a:rPr lang="en-US" altLang="zh-TW" dirty="0" smtClean="0">
                <a:solidFill>
                  <a:srgbClr val="FF0000"/>
                </a:solidFill>
              </a:rPr>
              <a:t>expensive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  <a:sym typeface="Wingdings"/>
              </a:rPr>
              <a:t> </a:t>
            </a:r>
            <a:r>
              <a:rPr lang="en-US" altLang="zh-TW" dirty="0" smtClean="0">
                <a:solidFill>
                  <a:srgbClr val="FF0000"/>
                </a:solidFill>
              </a:rPr>
              <a:t>long signal path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  <a:sym typeface="Wingdings"/>
              </a:rPr>
              <a:t> O(</a:t>
            </a:r>
            <a:r>
              <a:rPr lang="en-US" altLang="zh-TW" dirty="0" smtClean="0">
                <a:solidFill>
                  <a:srgbClr val="FF0000"/>
                </a:solidFill>
              </a:rPr>
              <a:t>log(n)) </a:t>
            </a:r>
            <a:r>
              <a:rPr lang="en-US" altLang="zh-TW" dirty="0" smtClean="0">
                <a:solidFill>
                  <a:srgbClr val="FF0000"/>
                </a:solidFill>
              </a:rPr>
              <a:t>levels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71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930</Words>
  <Application>Microsoft Office PowerPoint</Application>
  <PresentationFormat>如螢幕大小 (4:3)</PresentationFormat>
  <Paragraphs>193</Paragraphs>
  <Slides>16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Lab4: Multiplexors VS. Shift Registers</vt:lpstr>
      <vt:lpstr>Lab 4: Multiplexors v.s Shift Registers</vt:lpstr>
      <vt:lpstr>The System Behavior of Lab3</vt:lpstr>
      <vt:lpstr>Provided Code Modules in Lab4</vt:lpstr>
      <vt:lpstr>FPGA Circuit Resources</vt:lpstr>
      <vt:lpstr>Flip-Flops and LUTs in FPGA</vt:lpstr>
      <vt:lpstr>Logic Resource Usage</vt:lpstr>
      <vt:lpstr>Critical Path Length</vt:lpstr>
      <vt:lpstr>Adder Tree</vt:lpstr>
      <vt:lpstr>Mux-based Data Selector</vt:lpstr>
      <vt:lpstr>Shift Register-based Data Selector</vt:lpstr>
      <vt:lpstr>Accumulator</vt:lpstr>
      <vt:lpstr>Normalizer</vt:lpstr>
      <vt:lpstr>How to Check Logic Usages</vt:lpstr>
      <vt:lpstr>How to Check Maximum Frequency</vt:lpstr>
      <vt:lpstr>Notes on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Circuit Design</dc:title>
  <dc:creator>cjtsai</dc:creator>
  <cp:lastModifiedBy>Chun-Jen Tsai</cp:lastModifiedBy>
  <cp:revision>211</cp:revision>
  <cp:lastPrinted>2013-03-01T06:35:22Z</cp:lastPrinted>
  <dcterms:created xsi:type="dcterms:W3CDTF">2013-02-18T04:14:25Z</dcterms:created>
  <dcterms:modified xsi:type="dcterms:W3CDTF">2015-10-20T05:53:31Z</dcterms:modified>
</cp:coreProperties>
</file>