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2" r:id="rId10"/>
    <p:sldId id="266" r:id="rId11"/>
    <p:sldId id="270" r:id="rId12"/>
    <p:sldId id="267" r:id="rId13"/>
    <p:sldId id="272" r:id="rId14"/>
    <p:sldId id="268" r:id="rId15"/>
    <p:sldId id="273" r:id="rId16"/>
    <p:sldId id="271" r:id="rId17"/>
    <p:sldId id="274" r:id="rId18"/>
    <p:sldId id="275" r:id="rId19"/>
    <p:sldId id="276" r:id="rId20"/>
    <p:sldId id="277" r:id="rId21"/>
    <p:sldId id="269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58" r:id="rId30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5206" autoAdjust="0"/>
  </p:normalViewPr>
  <p:slideViewPr>
    <p:cSldViewPr>
      <p:cViewPr varScale="1">
        <p:scale>
          <a:sx n="104" d="100"/>
          <a:sy n="104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9C0E8DCD-8EA2-406C-BCDA-BE2576536217}" type="datetimeFigureOut">
              <a:rPr lang="en-US" smtClean="0"/>
              <a:t>2016-09-23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B8C47767-2711-4527-9405-624DAAF98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29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>
              <a:defRPr sz="1300"/>
            </a:lvl1pPr>
          </a:lstStyle>
          <a:p>
            <a:fld id="{E6DFCE73-D4D2-47E2-9FD3-C9423A2497CA}" type="datetimeFigureOut">
              <a:rPr lang="zh-TW" altLang="en-US" smtClean="0"/>
              <a:t>2016/9/23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2" tIns="47781" rIns="95562" bIns="47781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5562" tIns="47781" rIns="95562" bIns="47781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>
              <a:defRPr sz="1300"/>
            </a:lvl1pPr>
          </a:lstStyle>
          <a:p>
            <a:fld id="{311B0E1D-AA82-4552-8C4E-CF760B87F8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581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07704" y="1196751"/>
            <a:ext cx="6696744" cy="2403699"/>
          </a:xfrm>
        </p:spPr>
        <p:txBody>
          <a:bodyPr/>
          <a:lstStyle>
            <a:lvl1pPr algn="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15616" y="4509120"/>
            <a:ext cx="6688832" cy="1296368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32D5-6DE8-40E4-BA22-4ADA68E825CB}" type="datetime1">
              <a:rPr lang="zh-TW" altLang="en-US" smtClean="0"/>
              <a:t>2016/9/23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6273800" y="533400"/>
            <a:ext cx="2438400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0"/>
            <a:ext cx="1475656" cy="4876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10" name="Line 7"/>
          <p:cNvSpPr>
            <a:spLocks noChangeShapeType="1"/>
          </p:cNvSpPr>
          <p:nvPr userDrawn="1"/>
        </p:nvSpPr>
        <p:spPr bwMode="auto">
          <a:xfrm>
            <a:off x="0" y="4876800"/>
            <a:ext cx="990600" cy="0"/>
          </a:xfrm>
          <a:prstGeom prst="line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Line 18"/>
          <p:cNvSpPr>
            <a:spLocks noChangeShapeType="1"/>
          </p:cNvSpPr>
          <p:nvPr userDrawn="1"/>
        </p:nvSpPr>
        <p:spPr bwMode="auto">
          <a:xfrm>
            <a:off x="900113" y="5805488"/>
            <a:ext cx="7920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/>
          <p:cNvSpPr>
            <a:spLocks noChangeShapeType="1"/>
          </p:cNvSpPr>
          <p:nvPr userDrawn="1"/>
        </p:nvSpPr>
        <p:spPr bwMode="auto">
          <a:xfrm>
            <a:off x="8675688" y="3789040"/>
            <a:ext cx="0" cy="2232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3" name="Picture 21" descr="nctu_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09120"/>
            <a:ext cx="1009650" cy="10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35000" y="685800"/>
            <a:ext cx="8077200" cy="0"/>
          </a:xfrm>
          <a:prstGeom prst="line">
            <a:avLst/>
          </a:prstGeom>
          <a:noFill/>
          <a:ln w="444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89537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412776"/>
            <a:ext cx="8003232" cy="4713387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AAE1-2ED3-472A-9B53-EC4BD1AE6093}" type="datetime1">
              <a:rPr lang="zh-TW" altLang="en-US" smtClean="0"/>
              <a:t>2016/9/23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28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0"/>
            <a:ext cx="1475656" cy="4876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0" y="4876800"/>
            <a:ext cx="990600" cy="0"/>
          </a:xfrm>
          <a:prstGeom prst="line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9671" y="4406900"/>
            <a:ext cx="687504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8F4A-391B-46C1-B149-1184154D6F44}" type="datetime1">
              <a:rPr lang="zh-TW" altLang="en-US" smtClean="0"/>
              <a:t>2016/9/23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28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6273800" y="533400"/>
            <a:ext cx="2438400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 userDrawn="1"/>
        </p:nvSpPr>
        <p:spPr bwMode="auto">
          <a:xfrm>
            <a:off x="635000" y="685800"/>
            <a:ext cx="8077200" cy="0"/>
          </a:xfrm>
          <a:prstGeom prst="line">
            <a:avLst/>
          </a:prstGeom>
          <a:noFill/>
          <a:ln w="444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89537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3568" y="1412776"/>
            <a:ext cx="3888432" cy="4713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16016" y="1412776"/>
            <a:ext cx="3970784" cy="4713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1B90-2D52-4503-ABB9-B7754CE605CB}" type="datetime1">
              <a:rPr lang="zh-TW" altLang="en-US" smtClean="0"/>
              <a:t>2016/9/23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28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53F1-0104-4666-9B4C-E60A56B03230}" type="datetime1">
              <a:rPr lang="zh-TW" altLang="en-US" smtClean="0"/>
              <a:t>2016/9/23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50F6-15D2-4106-BA15-857D598A07FC}" type="datetime1">
              <a:rPr lang="zh-TW" altLang="en-US" smtClean="0"/>
              <a:t>2016/9/23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895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3568" y="1412776"/>
            <a:ext cx="8003232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Arial" pitchFamily="34" charset="0"/>
              </a:defRPr>
            </a:lvl1pPr>
          </a:lstStyle>
          <a:p>
            <a:fld id="{3F0A99BD-DB01-4F53-8089-4BC72A88405D}" type="datetime1">
              <a:rPr lang="zh-TW" altLang="en-US" smtClean="0"/>
              <a:t>2016/9/23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Arial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339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Arial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6885309" y="1170009"/>
            <a:ext cx="1800200" cy="162136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0"/>
            <a:ext cx="539552" cy="4876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10" name="Line 7"/>
          <p:cNvSpPr>
            <a:spLocks noChangeShapeType="1"/>
          </p:cNvSpPr>
          <p:nvPr userDrawn="1"/>
        </p:nvSpPr>
        <p:spPr bwMode="auto">
          <a:xfrm>
            <a:off x="0" y="4876800"/>
            <a:ext cx="539552" cy="0"/>
          </a:xfrm>
          <a:prstGeom prst="line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269776" y="1232964"/>
            <a:ext cx="841573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 userDrawn="1"/>
        </p:nvSpPr>
        <p:spPr>
          <a:xfrm>
            <a:off x="8722678" y="6414677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/29</a:t>
            </a:r>
            <a:endParaRPr lang="zh-TW" altLang="en-US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標楷體" pitchFamily="65" charset="-12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q"/>
        <a:defRPr sz="2400" kern="1200">
          <a:solidFill>
            <a:schemeClr val="tx1"/>
          </a:solidFill>
          <a:latin typeface="Arial" pitchFamily="34" charset="0"/>
          <a:ea typeface="標楷體" pitchFamily="65" charset="-120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SzPct val="75000"/>
        <a:buFont typeface="Wingdings" pitchFamily="2" charset="2"/>
        <a:buChar char="n"/>
        <a:defRPr sz="2000" kern="1200">
          <a:solidFill>
            <a:schemeClr val="tx1"/>
          </a:solidFill>
          <a:latin typeface="Arial" pitchFamily="34" charset="0"/>
          <a:ea typeface="標楷體" pitchFamily="65" charset="-120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1800" kern="1200">
          <a:solidFill>
            <a:schemeClr val="tx1"/>
          </a:solidFill>
          <a:latin typeface="Arial" pitchFamily="34" charset="0"/>
          <a:ea typeface="標楷體" pitchFamily="65" charset="-120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ilinx.com/support/documentation/boards_and_kits/ug230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Lab3</a:t>
            </a:r>
            <a:r>
              <a:rPr lang="en-US" altLang="zh-TW" dirty="0"/>
              <a:t>: Push Buttons </a:t>
            </a:r>
            <a:r>
              <a:rPr lang="en-US" altLang="zh-TW" dirty="0" smtClean="0"/>
              <a:t>and LED Control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National </a:t>
            </a:r>
            <a:r>
              <a:rPr lang="en-US" altLang="zh-TW" dirty="0" err="1"/>
              <a:t>Chiao</a:t>
            </a:r>
            <a:r>
              <a:rPr lang="en-US" altLang="zh-TW" dirty="0"/>
              <a:t> Tung University</a:t>
            </a:r>
          </a:p>
          <a:p>
            <a:r>
              <a:rPr lang="en-US" altLang="zh-TW" dirty="0"/>
              <a:t>Chun-Jen Tsai</a:t>
            </a:r>
          </a:p>
          <a:p>
            <a:r>
              <a:rPr lang="en-US" altLang="zh-TW" smtClean="0"/>
              <a:t>10/10/2015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2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Bouncing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reality, however, the signal value oscillates between 0 and 1 several times before it stabilizes. This is called the bouncing behavior of a hardware button.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7" name="手繪多邊形 6"/>
          <p:cNvSpPr/>
          <p:nvPr/>
        </p:nvSpPr>
        <p:spPr>
          <a:xfrm flipV="1">
            <a:off x="5583567" y="4497318"/>
            <a:ext cx="2444817" cy="875898"/>
          </a:xfrm>
          <a:custGeom>
            <a:avLst/>
            <a:gdLst>
              <a:gd name="connsiteX0" fmla="*/ 0 w 2444817"/>
              <a:gd name="connsiteY0" fmla="*/ 0 h 875898"/>
              <a:gd name="connsiteX1" fmla="*/ 616017 w 2444817"/>
              <a:gd name="connsiteY1" fmla="*/ 9625 h 875898"/>
              <a:gd name="connsiteX2" fmla="*/ 616017 w 2444817"/>
              <a:gd name="connsiteY2" fmla="*/ 866273 h 875898"/>
              <a:gd name="connsiteX3" fmla="*/ 712270 w 2444817"/>
              <a:gd name="connsiteY3" fmla="*/ 866273 h 875898"/>
              <a:gd name="connsiteX4" fmla="*/ 712270 w 2444817"/>
              <a:gd name="connsiteY4" fmla="*/ 9625 h 875898"/>
              <a:gd name="connsiteX5" fmla="*/ 808523 w 2444817"/>
              <a:gd name="connsiteY5" fmla="*/ 9625 h 875898"/>
              <a:gd name="connsiteX6" fmla="*/ 808523 w 2444817"/>
              <a:gd name="connsiteY6" fmla="*/ 875898 h 875898"/>
              <a:gd name="connsiteX7" fmla="*/ 914400 w 2444817"/>
              <a:gd name="connsiteY7" fmla="*/ 875898 h 875898"/>
              <a:gd name="connsiteX8" fmla="*/ 933651 w 2444817"/>
              <a:gd name="connsiteY8" fmla="*/ 9625 h 875898"/>
              <a:gd name="connsiteX9" fmla="*/ 1029904 w 2444817"/>
              <a:gd name="connsiteY9" fmla="*/ 9625 h 875898"/>
              <a:gd name="connsiteX10" fmla="*/ 1068405 w 2444817"/>
              <a:gd name="connsiteY10" fmla="*/ 866273 h 875898"/>
              <a:gd name="connsiteX11" fmla="*/ 2444817 w 2444817"/>
              <a:gd name="connsiteY11" fmla="*/ 866273 h 875898"/>
              <a:gd name="connsiteX0" fmla="*/ 0 w 2444817"/>
              <a:gd name="connsiteY0" fmla="*/ 0 h 875898"/>
              <a:gd name="connsiteX1" fmla="*/ 616017 w 2444817"/>
              <a:gd name="connsiteY1" fmla="*/ 9625 h 875898"/>
              <a:gd name="connsiteX2" fmla="*/ 616017 w 2444817"/>
              <a:gd name="connsiteY2" fmla="*/ 866273 h 875898"/>
              <a:gd name="connsiteX3" fmla="*/ 712270 w 2444817"/>
              <a:gd name="connsiteY3" fmla="*/ 866273 h 875898"/>
              <a:gd name="connsiteX4" fmla="*/ 712270 w 2444817"/>
              <a:gd name="connsiteY4" fmla="*/ 9625 h 875898"/>
              <a:gd name="connsiteX5" fmla="*/ 808523 w 2444817"/>
              <a:gd name="connsiteY5" fmla="*/ 9625 h 875898"/>
              <a:gd name="connsiteX6" fmla="*/ 808523 w 2444817"/>
              <a:gd name="connsiteY6" fmla="*/ 875898 h 875898"/>
              <a:gd name="connsiteX7" fmla="*/ 914400 w 2444817"/>
              <a:gd name="connsiteY7" fmla="*/ 875898 h 875898"/>
              <a:gd name="connsiteX8" fmla="*/ 914400 w 2444817"/>
              <a:gd name="connsiteY8" fmla="*/ 9625 h 875898"/>
              <a:gd name="connsiteX9" fmla="*/ 1029904 w 2444817"/>
              <a:gd name="connsiteY9" fmla="*/ 9625 h 875898"/>
              <a:gd name="connsiteX10" fmla="*/ 1068405 w 2444817"/>
              <a:gd name="connsiteY10" fmla="*/ 866273 h 875898"/>
              <a:gd name="connsiteX11" fmla="*/ 2444817 w 2444817"/>
              <a:gd name="connsiteY11" fmla="*/ 866273 h 875898"/>
              <a:gd name="connsiteX0" fmla="*/ 0 w 2444817"/>
              <a:gd name="connsiteY0" fmla="*/ 0 h 875898"/>
              <a:gd name="connsiteX1" fmla="*/ 616017 w 2444817"/>
              <a:gd name="connsiteY1" fmla="*/ 9625 h 875898"/>
              <a:gd name="connsiteX2" fmla="*/ 616017 w 2444817"/>
              <a:gd name="connsiteY2" fmla="*/ 866273 h 875898"/>
              <a:gd name="connsiteX3" fmla="*/ 712270 w 2444817"/>
              <a:gd name="connsiteY3" fmla="*/ 866273 h 875898"/>
              <a:gd name="connsiteX4" fmla="*/ 712270 w 2444817"/>
              <a:gd name="connsiteY4" fmla="*/ 9625 h 875898"/>
              <a:gd name="connsiteX5" fmla="*/ 808523 w 2444817"/>
              <a:gd name="connsiteY5" fmla="*/ 9625 h 875898"/>
              <a:gd name="connsiteX6" fmla="*/ 808523 w 2444817"/>
              <a:gd name="connsiteY6" fmla="*/ 875898 h 875898"/>
              <a:gd name="connsiteX7" fmla="*/ 914400 w 2444817"/>
              <a:gd name="connsiteY7" fmla="*/ 875898 h 875898"/>
              <a:gd name="connsiteX8" fmla="*/ 914400 w 2444817"/>
              <a:gd name="connsiteY8" fmla="*/ 9625 h 875898"/>
              <a:gd name="connsiteX9" fmla="*/ 1058780 w 2444817"/>
              <a:gd name="connsiteY9" fmla="*/ 0 h 875898"/>
              <a:gd name="connsiteX10" fmla="*/ 1068405 w 2444817"/>
              <a:gd name="connsiteY10" fmla="*/ 866273 h 875898"/>
              <a:gd name="connsiteX11" fmla="*/ 2444817 w 2444817"/>
              <a:gd name="connsiteY11" fmla="*/ 866273 h 87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44817" h="875898">
                <a:moveTo>
                  <a:pt x="0" y="0"/>
                </a:moveTo>
                <a:lnTo>
                  <a:pt x="616017" y="9625"/>
                </a:lnTo>
                <a:lnTo>
                  <a:pt x="616017" y="866273"/>
                </a:lnTo>
                <a:lnTo>
                  <a:pt x="712270" y="866273"/>
                </a:lnTo>
                <a:lnTo>
                  <a:pt x="712270" y="9625"/>
                </a:lnTo>
                <a:lnTo>
                  <a:pt x="808523" y="9625"/>
                </a:lnTo>
                <a:lnTo>
                  <a:pt x="808523" y="875898"/>
                </a:lnTo>
                <a:lnTo>
                  <a:pt x="914400" y="875898"/>
                </a:lnTo>
                <a:lnTo>
                  <a:pt x="914400" y="9625"/>
                </a:lnTo>
                <a:lnTo>
                  <a:pt x="1058780" y="0"/>
                </a:lnTo>
                <a:lnTo>
                  <a:pt x="1068405" y="866273"/>
                </a:lnTo>
                <a:lnTo>
                  <a:pt x="2444817" y="866273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506282" y="3212976"/>
            <a:ext cx="24859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The actual digital signal:</a:t>
            </a:r>
            <a:endParaRPr lang="zh-TW" altLang="en-US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1473834" y="3212976"/>
            <a:ext cx="28284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The physical voltage values:</a:t>
            </a:r>
            <a:endParaRPr lang="zh-TW" altLang="en-US" b="1" dirty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1091763" y="3870340"/>
            <a:ext cx="0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1096364" y="5454516"/>
            <a:ext cx="36724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211958" y="5434771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time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 rot="16200000">
            <a:off x="601947" y="4508278"/>
            <a:ext cx="719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voltage</a:t>
            </a:r>
            <a:endParaRPr lang="zh-TW" altLang="en-US" sz="1400" dirty="0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5506282" y="5455344"/>
            <a:ext cx="31701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8119640" y="5435599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time</a:t>
            </a:r>
            <a:endParaRPr lang="zh-TW" altLang="en-US" sz="1400" dirty="0"/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5508104" y="3880298"/>
            <a:ext cx="0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 rot="16200000">
            <a:off x="4758379" y="4479474"/>
            <a:ext cx="1047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Signal value</a:t>
            </a:r>
            <a:endParaRPr lang="zh-TW" altLang="en-US" sz="1400" dirty="0"/>
          </a:p>
        </p:txBody>
      </p:sp>
      <p:sp>
        <p:nvSpPr>
          <p:cNvPr id="22" name="右大括弧 21"/>
          <p:cNvSpPr/>
          <p:nvPr/>
        </p:nvSpPr>
        <p:spPr>
          <a:xfrm rot="5400000">
            <a:off x="5832016" y="5265329"/>
            <a:ext cx="72256" cy="57606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右大括弧 22"/>
          <p:cNvSpPr/>
          <p:nvPr/>
        </p:nvSpPr>
        <p:spPr>
          <a:xfrm rot="5400000">
            <a:off x="7308594" y="4868871"/>
            <a:ext cx="71428" cy="136815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5449768" y="5517232"/>
            <a:ext cx="922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b</a:t>
            </a:r>
            <a:r>
              <a:rPr lang="en-US" altLang="zh-TW" sz="1400" dirty="0" smtClean="0">
                <a:solidFill>
                  <a:srgbClr val="FF0000"/>
                </a:solidFill>
              </a:rPr>
              <a:t>utton off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889928" y="5517232"/>
            <a:ext cx="9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b</a:t>
            </a:r>
            <a:r>
              <a:rPr lang="en-US" altLang="zh-TW" sz="1400" dirty="0" smtClean="0">
                <a:solidFill>
                  <a:srgbClr val="FF0000"/>
                </a:solidFill>
              </a:rPr>
              <a:t>utton on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手繪多邊形 25"/>
          <p:cNvSpPr/>
          <p:nvPr/>
        </p:nvSpPr>
        <p:spPr>
          <a:xfrm flipV="1">
            <a:off x="1809549" y="4312346"/>
            <a:ext cx="2435192" cy="856649"/>
          </a:xfrm>
          <a:custGeom>
            <a:avLst/>
            <a:gdLst>
              <a:gd name="connsiteX0" fmla="*/ 0 w 2435192"/>
              <a:gd name="connsiteY0" fmla="*/ 0 h 856649"/>
              <a:gd name="connsiteX1" fmla="*/ 616017 w 2435192"/>
              <a:gd name="connsiteY1" fmla="*/ 0 h 856649"/>
              <a:gd name="connsiteX2" fmla="*/ 664144 w 2435192"/>
              <a:gd name="connsiteY2" fmla="*/ 779646 h 856649"/>
              <a:gd name="connsiteX3" fmla="*/ 731520 w 2435192"/>
              <a:gd name="connsiteY3" fmla="*/ 48126 h 856649"/>
              <a:gd name="connsiteX4" fmla="*/ 837398 w 2435192"/>
              <a:gd name="connsiteY4" fmla="*/ 625642 h 856649"/>
              <a:gd name="connsiteX5" fmla="*/ 962527 w 2435192"/>
              <a:gd name="connsiteY5" fmla="*/ 221381 h 856649"/>
              <a:gd name="connsiteX6" fmla="*/ 1078030 w 2435192"/>
              <a:gd name="connsiteY6" fmla="*/ 856649 h 856649"/>
              <a:gd name="connsiteX7" fmla="*/ 2435192 w 2435192"/>
              <a:gd name="connsiteY7" fmla="*/ 856649 h 85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5192" h="856649">
                <a:moveTo>
                  <a:pt x="0" y="0"/>
                </a:moveTo>
                <a:lnTo>
                  <a:pt x="616017" y="0"/>
                </a:lnTo>
                <a:lnTo>
                  <a:pt x="664144" y="779646"/>
                </a:lnTo>
                <a:lnTo>
                  <a:pt x="731520" y="48126"/>
                </a:lnTo>
                <a:lnTo>
                  <a:pt x="837398" y="625642"/>
                </a:lnTo>
                <a:lnTo>
                  <a:pt x="962527" y="221381"/>
                </a:lnTo>
                <a:lnTo>
                  <a:pt x="1078030" y="856649"/>
                </a:lnTo>
                <a:lnTo>
                  <a:pt x="2435192" y="856649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接點 27"/>
          <p:cNvCxnSpPr/>
          <p:nvPr/>
        </p:nvCxnSpPr>
        <p:spPr>
          <a:xfrm>
            <a:off x="1259632" y="5157192"/>
            <a:ext cx="30963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269257" y="4830660"/>
            <a:ext cx="30963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35696" y="4312346"/>
            <a:ext cx="252028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endCxn id="26" idx="1"/>
          </p:cNvCxnSpPr>
          <p:nvPr/>
        </p:nvCxnSpPr>
        <p:spPr>
          <a:xfrm flipV="1">
            <a:off x="2051720" y="5168995"/>
            <a:ext cx="373846" cy="42049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1403648" y="5517232"/>
            <a:ext cx="1290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b</a:t>
            </a:r>
            <a:r>
              <a:rPr lang="en-US" altLang="zh-TW" sz="1400" dirty="0" smtClean="0">
                <a:solidFill>
                  <a:srgbClr val="FF0000"/>
                </a:solidFill>
              </a:rPr>
              <a:t>utton pressed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347864" y="5114059"/>
            <a:ext cx="1007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Logic “low”</a:t>
            </a:r>
            <a:endParaRPr lang="zh-TW" altLang="en-US" sz="1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348071" y="4005064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Logic “high”</a:t>
            </a:r>
            <a:endParaRPr lang="zh-TW" altLang="en-US" sz="1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347864" y="4561383"/>
            <a:ext cx="1297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Logic threshold</a:t>
            </a:r>
            <a:endParaRPr lang="zh-TW" altLang="en-US" sz="1400" dirty="0"/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71" y="4005065"/>
            <a:ext cx="642938" cy="607219"/>
          </a:xfrm>
          <a:prstGeom prst="rect">
            <a:avLst/>
          </a:prstGeom>
        </p:spPr>
      </p:pic>
      <p:sp>
        <p:nvSpPr>
          <p:cNvPr id="39" name="右大括弧 38"/>
          <p:cNvSpPr/>
          <p:nvPr/>
        </p:nvSpPr>
        <p:spPr>
          <a:xfrm rot="16200000" flipV="1">
            <a:off x="6352825" y="4096444"/>
            <a:ext cx="72257" cy="50405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5580112" y="4057327"/>
            <a:ext cx="19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b</a:t>
            </a:r>
            <a:r>
              <a:rPr lang="en-US" altLang="zh-TW" sz="1400" dirty="0" smtClean="0">
                <a:solidFill>
                  <a:srgbClr val="FF0000"/>
                </a:solidFill>
              </a:rPr>
              <a:t>utton bouncing period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69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De-bouncing Circuit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To detect whether the button has been pressed, you cannot simply check the button signals: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pPr lvl="1"/>
            <a:r>
              <a:rPr lang="en-US" altLang="zh-TW" dirty="0" smtClean="0"/>
              <a:t>This circuit will catch all the state changes during the bouncing period </a:t>
            </a:r>
            <a:r>
              <a:rPr lang="en-US" altLang="zh-TW" dirty="0" smtClean="0">
                <a:sym typeface="Symbol"/>
              </a:rPr>
              <a:t> a single button click will be treated as multiple clicks!</a:t>
            </a:r>
            <a:endParaRPr lang="en-US" altLang="zh-TW" dirty="0" smtClean="0"/>
          </a:p>
          <a:p>
            <a:r>
              <a:rPr lang="en-US" altLang="zh-TW" dirty="0" smtClean="0"/>
              <a:t>You must find a way to average-out the noises of the push-button signal during the bouncing period</a:t>
            </a:r>
          </a:p>
          <a:p>
            <a:pPr lvl="1"/>
            <a:r>
              <a:rPr lang="en-US" altLang="zh-TW" dirty="0"/>
              <a:t>H</a:t>
            </a:r>
            <a:r>
              <a:rPr lang="en-US" altLang="zh-TW" dirty="0" smtClean="0"/>
              <a:t>int: you can use a shift register to accumulate the input signal; or a timer to wait out the bouncing period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259632" y="2420888"/>
            <a:ext cx="6768752" cy="990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always @(</a:t>
            </a:r>
            <a:r>
              <a:rPr lang="en-US" altLang="zh-TW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reset)</a:t>
            </a:r>
            <a:b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(reset == 1)</a:t>
            </a:r>
          </a:p>
          <a:p>
            <a:pPr>
              <a:lnSpc>
                <a:spcPts val="1400"/>
              </a:lnSpc>
            </a:pP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utton_north_is_pressed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1400"/>
              </a:lnSpc>
            </a:pP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else</a:t>
            </a:r>
          </a:p>
          <a:p>
            <a:pPr>
              <a:lnSpc>
                <a:spcPts val="1400"/>
              </a:lnSpc>
            </a:pP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button_north_is_pressed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(BTN_NORTH)? 1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0;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136" y="306896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09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圓角矩形 27"/>
          <p:cNvSpPr/>
          <p:nvPr/>
        </p:nvSpPr>
        <p:spPr>
          <a:xfrm>
            <a:off x="3367114" y="4351341"/>
            <a:ext cx="1225750" cy="115212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Turn On/Off the LEDs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LEDs can be turned on or off by writing 1 or 0 to the corresponding Verilog signals 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[7:0] LED</a:t>
            </a:r>
            <a:r>
              <a:rPr lang="en-US" altLang="zh-TW" dirty="0" smtClean="0"/>
              <a:t>):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619672" y="2404432"/>
            <a:ext cx="6264696" cy="1528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 "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LED[7]" 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 = 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F9"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| IOSTANDARD 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LVTTL | DRIVE = 8;</a:t>
            </a:r>
            <a:endParaRPr lang="en-US" altLang="zh-TW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400"/>
              </a:lnSpc>
            </a:pP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 "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LED[6]" 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 = 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E9" 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IOSTANDARD = LVTTL | DRIVE = 8;</a:t>
            </a:r>
          </a:p>
          <a:p>
            <a:pPr>
              <a:lnSpc>
                <a:spcPts val="1400"/>
              </a:lnSpc>
            </a:pP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 "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LED[5]" 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 = "D11" | IOSTANDARD = LVTTL | DRIVE = 8;</a:t>
            </a:r>
          </a:p>
          <a:p>
            <a:pPr>
              <a:lnSpc>
                <a:spcPts val="1400"/>
              </a:lnSpc>
            </a:pP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 "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LED[4]" 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 = "C11" | IOSTANDARD = LVTTL | DRIVE = 8;</a:t>
            </a:r>
          </a:p>
          <a:p>
            <a:pPr>
              <a:lnSpc>
                <a:spcPts val="1400"/>
              </a:lnSpc>
            </a:pP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 "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LED[3]" 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 = "F11" | IOSTANDARD = LVTTL | DRIVE = 8;</a:t>
            </a:r>
          </a:p>
          <a:p>
            <a:pPr>
              <a:lnSpc>
                <a:spcPts val="1400"/>
              </a:lnSpc>
            </a:pP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 "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LED[2]" 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 = "E11" | IOSTANDARD = LVTTL | DRIVE = 8;</a:t>
            </a:r>
          </a:p>
          <a:p>
            <a:pPr>
              <a:lnSpc>
                <a:spcPts val="1400"/>
              </a:lnSpc>
            </a:pP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 "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LED[1]" 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 = "E12" | IOSTANDARD = LVTTL | DRIVE = 8;</a:t>
            </a:r>
          </a:p>
          <a:p>
            <a:pPr>
              <a:lnSpc>
                <a:spcPts val="1400"/>
              </a:lnSpc>
            </a:pP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 "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LED[0]" 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 = "F12" | IOSTANDARD = LVTTL | DRIVE = 8;</a:t>
            </a:r>
            <a:endParaRPr lang="zh-TW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reeform 96"/>
          <p:cNvSpPr>
            <a:spLocks/>
          </p:cNvSpPr>
          <p:nvPr/>
        </p:nvSpPr>
        <p:spPr bwMode="auto">
          <a:xfrm rot="16200000">
            <a:off x="5051003" y="4762675"/>
            <a:ext cx="88900" cy="346075"/>
          </a:xfrm>
          <a:custGeom>
            <a:avLst/>
            <a:gdLst>
              <a:gd name="T0" fmla="*/ 59267 w 3"/>
              <a:gd name="T1" fmla="*/ 0 h 12"/>
              <a:gd name="T2" fmla="*/ 88900 w 3"/>
              <a:gd name="T3" fmla="*/ 28840 h 12"/>
              <a:gd name="T4" fmla="*/ 0 w 3"/>
              <a:gd name="T5" fmla="*/ 86519 h 12"/>
              <a:gd name="T6" fmla="*/ 88900 w 3"/>
              <a:gd name="T7" fmla="*/ 144198 h 12"/>
              <a:gd name="T8" fmla="*/ 0 w 3"/>
              <a:gd name="T9" fmla="*/ 201877 h 12"/>
              <a:gd name="T10" fmla="*/ 88900 w 3"/>
              <a:gd name="T11" fmla="*/ 259556 h 12"/>
              <a:gd name="T12" fmla="*/ 0 w 3"/>
              <a:gd name="T13" fmla="*/ 317235 h 12"/>
              <a:gd name="T14" fmla="*/ 59267 w 3"/>
              <a:gd name="T15" fmla="*/ 346075 h 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" h="12">
                <a:moveTo>
                  <a:pt x="2" y="0"/>
                </a:moveTo>
                <a:lnTo>
                  <a:pt x="3" y="1"/>
                </a:lnTo>
                <a:lnTo>
                  <a:pt x="0" y="3"/>
                </a:lnTo>
                <a:lnTo>
                  <a:pt x="3" y="5"/>
                </a:lnTo>
                <a:lnTo>
                  <a:pt x="0" y="7"/>
                </a:lnTo>
                <a:lnTo>
                  <a:pt x="3" y="9"/>
                </a:lnTo>
                <a:lnTo>
                  <a:pt x="0" y="11"/>
                </a:lnTo>
                <a:lnTo>
                  <a:pt x="2" y="12"/>
                </a:lnTo>
              </a:path>
            </a:pathLst>
          </a:custGeom>
          <a:noFill/>
          <a:ln w="19050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等腰三角形 6"/>
          <p:cNvSpPr/>
          <p:nvPr/>
        </p:nvSpPr>
        <p:spPr>
          <a:xfrm rot="5400000">
            <a:off x="3677487" y="4754514"/>
            <a:ext cx="417646" cy="36004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4572000" y="4924909"/>
            <a:ext cx="360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12" idx="3"/>
            <a:endCxn id="7" idx="3"/>
          </p:cNvCxnSpPr>
          <p:nvPr/>
        </p:nvCxnSpPr>
        <p:spPr>
          <a:xfrm>
            <a:off x="3058218" y="4933416"/>
            <a:ext cx="648072" cy="1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339752" y="4764139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LED[?]</a:t>
            </a:r>
            <a:endParaRPr lang="zh-TW" altLang="en-US" sz="1600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5272830" y="4922413"/>
            <a:ext cx="360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623245" y="4872012"/>
            <a:ext cx="484085" cy="8890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5" name="等腰三角形 14"/>
          <p:cNvSpPr/>
          <p:nvPr/>
        </p:nvSpPr>
        <p:spPr>
          <a:xfrm flipV="1">
            <a:off x="6349157" y="5248945"/>
            <a:ext cx="167059" cy="14401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17" name="肘形接點 16"/>
          <p:cNvCxnSpPr>
            <a:stCxn id="14" idx="3"/>
            <a:endCxn id="15" idx="3"/>
          </p:cNvCxnSpPr>
          <p:nvPr/>
        </p:nvCxnSpPr>
        <p:spPr>
          <a:xfrm>
            <a:off x="6107330" y="4916463"/>
            <a:ext cx="325357" cy="332482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293594" y="4793015"/>
            <a:ext cx="288032" cy="2880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21" name="直線接點 20"/>
          <p:cNvCxnSpPr/>
          <p:nvPr/>
        </p:nvCxnSpPr>
        <p:spPr>
          <a:xfrm>
            <a:off x="4293594" y="4793015"/>
            <a:ext cx="288032" cy="290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4293594" y="4793015"/>
            <a:ext cx="278406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7" idx="0"/>
            <a:endCxn id="19" idx="1"/>
          </p:cNvCxnSpPr>
          <p:nvPr/>
        </p:nvCxnSpPr>
        <p:spPr>
          <a:xfrm>
            <a:off x="4066330" y="4934534"/>
            <a:ext cx="227264" cy="24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3492738" y="4221088"/>
            <a:ext cx="1007254" cy="288147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zh-TW" sz="1400" dirty="0" smtClean="0"/>
              <a:t>FPGA I/O Pin</a:t>
            </a:r>
            <a:endParaRPr lang="zh-TW" altLang="en-US" sz="1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436096" y="4530606"/>
            <a:ext cx="908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LED light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64061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Clock and Reset Pins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synchronous design, you need a clock signal for your circuit</a:t>
            </a:r>
          </a:p>
          <a:p>
            <a:pPr lvl="1"/>
            <a:r>
              <a:rPr lang="en-US" altLang="zh-TW" dirty="0" smtClean="0"/>
              <a:t>The clock signal usually comes from an on-board oscillator</a:t>
            </a:r>
          </a:p>
          <a:p>
            <a:pPr lvl="1"/>
            <a:r>
              <a:rPr lang="en-US" altLang="zh-TW" dirty="0" smtClean="0"/>
              <a:t>There is an FPGA pin that connects to the oscillator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smtClean="0"/>
              <a:t>For the Spartan-3E Starter board, the south push-button (K17) is used as the reset pin</a:t>
            </a:r>
          </a:p>
          <a:p>
            <a:pPr lvl="1"/>
            <a:r>
              <a:rPr lang="en-US" altLang="zh-TW" dirty="0" smtClean="0"/>
              <a:t>The reset pin is connected to an active de-bouncing IC so you do not have to de-bounce its input!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515598" y="3068960"/>
            <a:ext cx="6800818" cy="8104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 "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CLK" 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 = "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C9" | 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IOSTANDARD = 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LVCMOS33;</a:t>
            </a:r>
          </a:p>
          <a:p>
            <a:pPr>
              <a:lnSpc>
                <a:spcPts val="1400"/>
              </a:lnSpc>
            </a:pPr>
            <a:endParaRPr lang="en-US" altLang="zh-TW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400"/>
              </a:lnSpc>
            </a:pP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Define clock period for 50 MHz oscillator</a:t>
            </a:r>
          </a:p>
          <a:p>
            <a:pPr>
              <a:lnSpc>
                <a:spcPts val="1400"/>
              </a:lnSpc>
            </a:pP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 "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CLK" 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PERIOD = 20.0ns HIGH 40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%;</a:t>
            </a:r>
          </a:p>
        </p:txBody>
      </p:sp>
    </p:spTree>
    <p:extLst>
      <p:ext uri="{BB962C8B-B14F-4D97-AF65-F5344CB8AC3E}">
        <p14:creationId xmlns:p14="http://schemas.microsoft.com/office/powerpoint/2010/main" val="3609330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ISE Projects for the 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As before, we create a new ISE project: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393" y="1968202"/>
            <a:ext cx="589597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59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420888"/>
            <a:ext cx="5895975" cy="35718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Specify I/O Ports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But this time, we specify the I/O ports of the module as follows: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239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08" y="1899240"/>
            <a:ext cx="7162800" cy="477012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User Constraints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Select “I/O Pin Planning” to create user constraints: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1763688" y="4428046"/>
            <a:ext cx="2232248" cy="22509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4604712" y="4869160"/>
            <a:ext cx="3855720" cy="1584960"/>
            <a:chOff x="4676720" y="2996168"/>
            <a:chExt cx="3855720" cy="1584960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6720" y="2996168"/>
              <a:ext cx="3855720" cy="1584960"/>
            </a:xfrm>
            <a:prstGeom prst="rect">
              <a:avLst/>
            </a:prstGeom>
          </p:spPr>
        </p:pic>
        <p:sp>
          <p:nvSpPr>
            <p:cNvPr id="8" name="橢圓 7"/>
            <p:cNvSpPr/>
            <p:nvPr/>
          </p:nvSpPr>
          <p:spPr>
            <a:xfrm>
              <a:off x="5940152" y="4284932"/>
              <a:ext cx="664428" cy="18483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274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16832"/>
            <a:ext cx="6394133" cy="462057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User Constraint Editor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Assign the Verilog I/O ports to pin coordinates: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3799162" y="5533560"/>
            <a:ext cx="288032" cy="576064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860032" y="5301208"/>
            <a:ext cx="432048" cy="808416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7092280" y="5301208"/>
            <a:ext cx="648072" cy="936104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98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Adding Clock Signal Constraints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Now, the signal “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altLang="zh-TW" dirty="0" smtClean="0"/>
              <a:t>” has a default timing constraint, we can modify it once the design is ready for synthesis: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310149"/>
            <a:ext cx="5920740" cy="428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71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Adding Clock Signal Constraints </a:t>
            </a:r>
            <a:r>
              <a:rPr lang="en-US" altLang="zh-TW" dirty="0" smtClean="0"/>
              <a:t>(2/2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default constraint should work fine, but we can change the duty cycle to better match the board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882" y="2343487"/>
            <a:ext cx="6807518" cy="4253865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6866631" y="3419375"/>
            <a:ext cx="432048" cy="216024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4850407" y="3419375"/>
            <a:ext cx="432048" cy="216024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60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3: Push Buttons and LED Control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lab, you will use the Spartan-3E board to implement a simple I/O control circuit</a:t>
            </a:r>
          </a:p>
          <a:p>
            <a:pPr lvl="1"/>
            <a:r>
              <a:rPr lang="en-US" dirty="0" smtClean="0"/>
              <a:t>There are 5 push-buttons and 8 LED lights on the board</a:t>
            </a:r>
          </a:p>
          <a:p>
            <a:pPr lvl="1"/>
            <a:r>
              <a:rPr lang="en-US" dirty="0" smtClean="0"/>
              <a:t>You must design a synchronous circuit that reads the push-button inputs and use the inputs to increase/decrease the value of a 4-bit counter</a:t>
            </a:r>
          </a:p>
          <a:p>
            <a:pPr lvl="1"/>
            <a:r>
              <a:rPr lang="en-US" dirty="0" smtClean="0"/>
              <a:t>You must display the counter value using the 8 LEDs in sign-extended 2’s complement binary format at any time</a:t>
            </a:r>
          </a:p>
          <a:p>
            <a:r>
              <a:rPr lang="en-US" dirty="0" smtClean="0"/>
              <a:t>You will demo the design to your TA during the lab hours on 10/19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647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88" y="1943989"/>
            <a:ext cx="6643688" cy="461486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Generate the Programming 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Now, create the programming file “lab3.bit” for FPGA: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1480289" y="4521436"/>
            <a:ext cx="2501030" cy="216024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877769" y="2858982"/>
            <a:ext cx="1758430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TW" sz="1600" dirty="0">
                <a:solidFill>
                  <a:srgbClr val="FF0000"/>
                </a:solidFill>
              </a:rPr>
              <a:t>double-click </a:t>
            </a:r>
            <a:r>
              <a:rPr lang="en-US" altLang="zh-TW" sz="1600" dirty="0" smtClean="0">
                <a:solidFill>
                  <a:srgbClr val="FF0000"/>
                </a:solidFill>
              </a:rPr>
              <a:t>this to</a:t>
            </a:r>
            <a:br>
              <a:rPr lang="en-US" altLang="zh-TW" sz="1600" dirty="0" smtClean="0">
                <a:solidFill>
                  <a:srgbClr val="FF0000"/>
                </a:solidFill>
              </a:rPr>
            </a:br>
            <a:r>
              <a:rPr lang="en-US" altLang="zh-TW" sz="1600" dirty="0" smtClean="0">
                <a:solidFill>
                  <a:srgbClr val="FF0000"/>
                </a:solidFill>
              </a:rPr>
              <a:t>generate *.bit file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>
            <a:stCxn id="7" idx="1"/>
            <a:endCxn id="6" idx="7"/>
          </p:cNvCxnSpPr>
          <p:nvPr/>
        </p:nvCxnSpPr>
        <p:spPr>
          <a:xfrm flipH="1">
            <a:off x="3615052" y="3110333"/>
            <a:ext cx="2262717" cy="144273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2046728" y="4907660"/>
            <a:ext cx="1656184" cy="184525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735255" y="4301721"/>
            <a:ext cx="185986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TW" sz="1600" dirty="0">
                <a:solidFill>
                  <a:srgbClr val="FF0000"/>
                </a:solidFill>
              </a:rPr>
              <a:t>double-click </a:t>
            </a:r>
            <a:r>
              <a:rPr lang="en-US" altLang="zh-TW" sz="1600" dirty="0" smtClean="0">
                <a:solidFill>
                  <a:srgbClr val="FF0000"/>
                </a:solidFill>
              </a:rPr>
              <a:t>this to</a:t>
            </a:r>
            <a:br>
              <a:rPr lang="en-US" altLang="zh-TW" sz="1600" dirty="0" smtClean="0">
                <a:solidFill>
                  <a:srgbClr val="FF0000"/>
                </a:solidFill>
              </a:rPr>
            </a:br>
            <a:r>
              <a:rPr lang="en-US" altLang="zh-TW" sz="1600" dirty="0" smtClean="0">
                <a:solidFill>
                  <a:srgbClr val="FF0000"/>
                </a:solidFill>
              </a:rPr>
              <a:t>run the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iMPACT</a:t>
            </a:r>
            <a:r>
              <a:rPr lang="en-US" altLang="zh-TW" sz="1600" dirty="0" smtClean="0">
                <a:solidFill>
                  <a:srgbClr val="FF0000"/>
                </a:solidFill>
              </a:rPr>
              <a:t> tool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17" name="直線單箭頭接點 16"/>
          <p:cNvCxnSpPr>
            <a:stCxn id="16" idx="1"/>
            <a:endCxn id="15" idx="6"/>
          </p:cNvCxnSpPr>
          <p:nvPr/>
        </p:nvCxnSpPr>
        <p:spPr>
          <a:xfrm flipH="1">
            <a:off x="3702912" y="4553072"/>
            <a:ext cx="2032343" cy="44685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347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Downloading Your Circuit to the 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download your programming file into the FPGA, you must run the “</a:t>
            </a:r>
            <a:r>
              <a:rPr lang="en-US" altLang="zh-TW" dirty="0" err="1" smtClean="0"/>
              <a:t>iMPACT</a:t>
            </a:r>
            <a:r>
              <a:rPr lang="en-US" altLang="zh-TW" dirty="0" smtClean="0"/>
              <a:t>” tool: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276872"/>
            <a:ext cx="58140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7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Detect the FPGA from </a:t>
            </a:r>
            <a:r>
              <a:rPr lang="en-US" altLang="zh-TW" dirty="0" err="1" smtClean="0"/>
              <a:t>iMPACT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Power on the board and initialize the JTAG chain: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060848"/>
            <a:ext cx="58140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25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Assign the *.bit File to the FPGA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JTAG shows three IC’s, we only use the first one: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88840"/>
            <a:ext cx="5806440" cy="4381500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4716016" y="5493349"/>
            <a:ext cx="720080" cy="28803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839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Browse to </a:t>
            </a:r>
            <a:r>
              <a:rPr lang="en-US" altLang="zh-TW" dirty="0"/>
              <a:t>t</a:t>
            </a:r>
            <a:r>
              <a:rPr lang="en-US" altLang="zh-TW" dirty="0" smtClean="0"/>
              <a:t>he *.bit 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Browse to your directory and select the bit file for Lab3: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060848"/>
            <a:ext cx="6410325" cy="4286250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7164288" y="5013176"/>
            <a:ext cx="720080" cy="28803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585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Skip Configuration from SPI ROM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do not use the SPI flash to configure the FPGA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144" y="2060848"/>
            <a:ext cx="5791200" cy="4381500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4687141" y="4326604"/>
            <a:ext cx="720080" cy="28803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681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Bypass the Next Two IC’s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next two IC’s in the JTAG chain are special flash memory </a:t>
            </a:r>
            <a:r>
              <a:rPr lang="en-US" altLang="zh-TW" dirty="0" smtClean="0">
                <a:sym typeface="Symbol"/>
              </a:rPr>
              <a:t> they are obsolete, bypass next </a:t>
            </a:r>
            <a:r>
              <a:rPr lang="en-US" altLang="zh-TW" dirty="0" smtClean="0">
                <a:solidFill>
                  <a:srgbClr val="FF0000"/>
                </a:solidFill>
                <a:sym typeface="Symbol"/>
              </a:rPr>
              <a:t>two</a:t>
            </a:r>
            <a:r>
              <a:rPr lang="en-US" altLang="zh-TW" dirty="0" smtClean="0">
                <a:sym typeface="Symbol"/>
              </a:rPr>
              <a:t> boxes!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287860"/>
            <a:ext cx="5798820" cy="4381500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6545091" y="5824514"/>
            <a:ext cx="720080" cy="28803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185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the FPGA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Finally, we can right-click the green IC to program it!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276" y="2060848"/>
            <a:ext cx="58140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41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Your 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</a:t>
            </a:r>
            <a:r>
              <a:rPr lang="en-US" altLang="zh-TW" dirty="0" smtClean="0"/>
              <a:t>ou can now test your circuit by clicking the buttons: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276" y="2064216"/>
            <a:ext cx="58140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89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Xilinx, </a:t>
            </a:r>
            <a:r>
              <a:rPr lang="en-US" altLang="zh-TW" i="1" dirty="0" smtClean="0"/>
              <a:t>Spartan-3E Starter Kit Board User Guide, </a:t>
            </a:r>
            <a:r>
              <a:rPr lang="da-DK" altLang="zh-TW" i="1" dirty="0" smtClean="0"/>
              <a:t>UG230 </a:t>
            </a:r>
            <a:r>
              <a:rPr lang="da-DK" altLang="zh-TW" i="1" dirty="0"/>
              <a:t>(</a:t>
            </a:r>
            <a:r>
              <a:rPr lang="da-DK" altLang="zh-TW" i="1" dirty="0" smtClean="0"/>
              <a:t>v1.0)</a:t>
            </a:r>
            <a:r>
              <a:rPr lang="da-DK" altLang="zh-TW" dirty="0" smtClean="0"/>
              <a:t>, March 9, 2006. Available from:</a:t>
            </a:r>
            <a:br>
              <a:rPr lang="da-DK" altLang="zh-TW" dirty="0" smtClean="0"/>
            </a:br>
            <a:r>
              <a:rPr lang="da-DK" altLang="zh-TW" dirty="0" smtClean="0"/>
              <a:t/>
            </a:r>
            <a:br>
              <a:rPr lang="da-DK" altLang="zh-TW" dirty="0" smtClean="0"/>
            </a:br>
            <a:r>
              <a:rPr lang="da-DK" altLang="zh-TW" dirty="0" smtClean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www.xilinx.com/support/documentation/boards_and_kits/ug230.pdf</a:t>
            </a:r>
            <a:endParaRPr lang="en-US" altLang="zh-TW" dirty="0" smtClean="0"/>
          </a:p>
          <a:p>
            <a:pPr marL="0" indent="0">
              <a:buNone/>
            </a:pPr>
            <a:endParaRPr lang="da-DK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414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Buttons and LEDs on the 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Spartan-3E Starter Kit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988840"/>
            <a:ext cx="6012160" cy="4507814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5580112" y="5445224"/>
            <a:ext cx="1296144" cy="432048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876256" y="613676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FF00"/>
                </a:solidFill>
              </a:rPr>
              <a:t>LEDs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cxnSp>
        <p:nvCxnSpPr>
          <p:cNvPr id="9" name="直線單箭頭接點 8"/>
          <p:cNvCxnSpPr>
            <a:stCxn id="6" idx="5"/>
          </p:cNvCxnSpPr>
          <p:nvPr/>
        </p:nvCxnSpPr>
        <p:spPr>
          <a:xfrm>
            <a:off x="6686440" y="5814000"/>
            <a:ext cx="333832" cy="351304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189794" y="4715852"/>
            <a:ext cx="144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FF00"/>
                </a:solidFill>
              </a:rPr>
              <a:t>Push Buttons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 flipV="1">
            <a:off x="3084564" y="5022468"/>
            <a:ext cx="119284" cy="422756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2675060" y="5022468"/>
            <a:ext cx="119284" cy="629488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3347864" y="5022468"/>
            <a:ext cx="216024" cy="692204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endCxn id="10" idx="2"/>
          </p:cNvCxnSpPr>
          <p:nvPr/>
        </p:nvCxnSpPr>
        <p:spPr>
          <a:xfrm flipH="1" flipV="1">
            <a:off x="2912845" y="5085184"/>
            <a:ext cx="218995" cy="936104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77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System Behavior of Lab3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Your circuit has a 4-bit counter register</a:t>
            </a:r>
          </a:p>
          <a:p>
            <a:pPr lvl="1"/>
            <a:r>
              <a:rPr lang="en-US" altLang="zh-TW" dirty="0" smtClean="0"/>
              <a:t>The counter value is set to zero upon reset</a:t>
            </a:r>
          </a:p>
          <a:p>
            <a:pPr lvl="1"/>
            <a:r>
              <a:rPr lang="en-US" altLang="zh-TW" dirty="0" smtClean="0"/>
              <a:t>The counter value is in 2’complement from –8 ~ 7</a:t>
            </a:r>
          </a:p>
          <a:p>
            <a:r>
              <a:rPr lang="en-US" altLang="zh-TW" dirty="0" smtClean="0"/>
              <a:t>Two push-buttons are used to increase/decrease the counter:</a:t>
            </a:r>
          </a:p>
          <a:p>
            <a:pPr lvl="1"/>
            <a:r>
              <a:rPr lang="en-US" altLang="zh-TW" dirty="0" smtClean="0"/>
              <a:t>Push the west/east buttons </a:t>
            </a:r>
            <a:r>
              <a:rPr lang="en-US" altLang="zh-TW" dirty="0"/>
              <a:t>increase/decrease the counter by 1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If the counter value becomes grater than 7, it is truncated to 7; if the value is smaller than –8, it is set to –8</a:t>
            </a:r>
          </a:p>
          <a:p>
            <a:r>
              <a:rPr lang="en-US" altLang="zh-TW" dirty="0" smtClean="0"/>
              <a:t>The south button is used to reset the counter to zero</a:t>
            </a:r>
          </a:p>
          <a:p>
            <a:r>
              <a:rPr lang="en-US" altLang="zh-TW" dirty="0" smtClean="0"/>
              <a:t>The counter register value will be displayed in sign-extended binary format using the 8 LEDs at any time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535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Push buttons and LEDs Control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148" y="3390230"/>
            <a:ext cx="3416300" cy="25590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269432" y="1844824"/>
            <a:ext cx="3257045" cy="91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TW" sz="1600" dirty="0" smtClean="0">
                <a:solidFill>
                  <a:srgbClr val="FF0000"/>
                </a:solidFill>
              </a:rPr>
              <a:t>Use the LED lights to display the</a:t>
            </a:r>
            <a:br>
              <a:rPr lang="en-US" altLang="zh-TW" sz="1600" dirty="0" smtClean="0">
                <a:solidFill>
                  <a:srgbClr val="FF0000"/>
                </a:solidFill>
              </a:rPr>
            </a:br>
            <a:r>
              <a:rPr lang="en-US" altLang="zh-TW" sz="1600" dirty="0" smtClean="0">
                <a:solidFill>
                  <a:srgbClr val="FF0000"/>
                </a:solidFill>
              </a:rPr>
              <a:t>value of the counter register:</a:t>
            </a:r>
          </a:p>
          <a:p>
            <a:pPr>
              <a:lnSpc>
                <a:spcPts val="1600"/>
              </a:lnSpc>
            </a:pPr>
            <a:r>
              <a:rPr lang="en-US" altLang="zh-TW" sz="1600" dirty="0" smtClean="0">
                <a:solidFill>
                  <a:srgbClr val="FF0000"/>
                </a:solidFill>
              </a:rPr>
              <a:t>“on” means “1” and “off” means “0”.</a:t>
            </a:r>
            <a:br>
              <a:rPr lang="en-US" altLang="zh-TW" sz="1600" dirty="0" smtClean="0">
                <a:solidFill>
                  <a:srgbClr val="FF0000"/>
                </a:solidFill>
              </a:rPr>
            </a:br>
            <a:r>
              <a:rPr lang="en-US" altLang="zh-TW" sz="1600" dirty="0" smtClean="0">
                <a:solidFill>
                  <a:srgbClr val="FF0000"/>
                </a:solidFill>
              </a:rPr>
              <a:t>The most significant bit is LD7. 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34" y="3410964"/>
            <a:ext cx="3397250" cy="254635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51644" y="2766700"/>
            <a:ext cx="1156792" cy="300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TW" sz="1600" dirty="0" smtClean="0">
                <a:solidFill>
                  <a:srgbClr val="FF0000"/>
                </a:solidFill>
              </a:rPr>
              <a:t>Counter + 1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13" name="直線單箭頭接點 12"/>
          <p:cNvCxnSpPr>
            <a:endCxn id="12" idx="2"/>
          </p:cNvCxnSpPr>
          <p:nvPr/>
        </p:nvCxnSpPr>
        <p:spPr>
          <a:xfrm flipH="1" flipV="1">
            <a:off x="1230040" y="3067039"/>
            <a:ext cx="578398" cy="15140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235820" y="6227827"/>
            <a:ext cx="1326132" cy="300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TW" sz="1600" dirty="0" smtClean="0">
                <a:solidFill>
                  <a:srgbClr val="FF0000"/>
                </a:solidFill>
              </a:rPr>
              <a:t>Counter reset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17" name="直線單箭頭接點 16"/>
          <p:cNvCxnSpPr>
            <a:endCxn id="16" idx="0"/>
          </p:cNvCxnSpPr>
          <p:nvPr/>
        </p:nvCxnSpPr>
        <p:spPr>
          <a:xfrm flipH="1">
            <a:off x="2898886" y="5805264"/>
            <a:ext cx="29397" cy="4225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3631232" y="2768621"/>
            <a:ext cx="1156792" cy="300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TW" sz="1600" dirty="0" smtClean="0">
                <a:solidFill>
                  <a:srgbClr val="FF0000"/>
                </a:solidFill>
              </a:rPr>
              <a:t>Counter – 1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21" name="直線單箭頭接點 20"/>
          <p:cNvCxnSpPr>
            <a:endCxn id="20" idx="2"/>
          </p:cNvCxnSpPr>
          <p:nvPr/>
        </p:nvCxnSpPr>
        <p:spPr>
          <a:xfrm flipV="1">
            <a:off x="4064446" y="3068960"/>
            <a:ext cx="145182" cy="151216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1221335" y="1857018"/>
            <a:ext cx="3134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TW" sz="1600" dirty="0" smtClean="0">
                <a:solidFill>
                  <a:srgbClr val="FF0000"/>
                </a:solidFill>
              </a:rPr>
              <a:t>When a push button is pressed, the</a:t>
            </a:r>
            <a:br>
              <a:rPr lang="en-US" altLang="zh-TW" sz="1600" dirty="0" smtClean="0">
                <a:solidFill>
                  <a:srgbClr val="FF0000"/>
                </a:solidFill>
              </a:rPr>
            </a:br>
            <a:r>
              <a:rPr lang="en-US" altLang="zh-TW" sz="1600" dirty="0" smtClean="0">
                <a:solidFill>
                  <a:srgbClr val="FF0000"/>
                </a:solidFill>
              </a:rPr>
              <a:t>following actions is applied to the</a:t>
            </a:r>
            <a:br>
              <a:rPr lang="en-US" altLang="zh-TW" sz="1600" dirty="0" smtClean="0">
                <a:solidFill>
                  <a:srgbClr val="FF0000"/>
                </a:solidFill>
              </a:rPr>
            </a:br>
            <a:r>
              <a:rPr lang="en-US" altLang="zh-TW" sz="1600" dirty="0" smtClean="0">
                <a:solidFill>
                  <a:srgbClr val="FF0000"/>
                </a:solidFill>
              </a:rPr>
              <a:t>counter register: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412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User I/O Pins of an FPGA 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 are many “FPGA” pins that are used as user I/O pins: each pin connects to an I/O device such as the push-buttons or the LEDs: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780928"/>
            <a:ext cx="4927600" cy="2397760"/>
          </a:xfrm>
          <a:prstGeom prst="rect">
            <a:avLst/>
          </a:prstGeom>
        </p:spPr>
      </p:pic>
      <p:cxnSp>
        <p:nvCxnSpPr>
          <p:cNvPr id="7" name="直線單箭頭接點 6"/>
          <p:cNvCxnSpPr>
            <a:endCxn id="8" idx="0"/>
          </p:cNvCxnSpPr>
          <p:nvPr/>
        </p:nvCxnSpPr>
        <p:spPr>
          <a:xfrm flipH="1">
            <a:off x="3232229" y="4725144"/>
            <a:ext cx="43651" cy="8546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015132" y="5579755"/>
            <a:ext cx="2434193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TW" sz="1600" dirty="0" smtClean="0">
                <a:solidFill>
                  <a:srgbClr val="FF0000"/>
                </a:solidFill>
              </a:rPr>
              <a:t>Bottom-view of an FPGA IC</a:t>
            </a:r>
            <a:br>
              <a:rPr lang="en-US" altLang="zh-TW" sz="1600" dirty="0" smtClean="0">
                <a:solidFill>
                  <a:srgbClr val="FF0000"/>
                </a:solidFill>
              </a:rPr>
            </a:br>
            <a:r>
              <a:rPr lang="en-US" altLang="zh-TW" sz="1600" dirty="0" smtClean="0">
                <a:solidFill>
                  <a:srgbClr val="FF0000"/>
                </a:solidFill>
              </a:rPr>
              <a:t>(shows IC pins)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317885" y="5589240"/>
            <a:ext cx="2105063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TW" sz="1600" dirty="0" smtClean="0">
                <a:solidFill>
                  <a:srgbClr val="FF0000"/>
                </a:solidFill>
              </a:rPr>
              <a:t>Top-view of an FPGA IC</a:t>
            </a:r>
            <a:br>
              <a:rPr lang="en-US" altLang="zh-TW" sz="1600" dirty="0" smtClean="0">
                <a:solidFill>
                  <a:srgbClr val="FF0000"/>
                </a:solidFill>
              </a:rPr>
            </a:br>
            <a:r>
              <a:rPr lang="en-US" altLang="zh-TW" sz="1600" dirty="0" smtClean="0">
                <a:solidFill>
                  <a:srgbClr val="FF0000"/>
                </a:solidFill>
              </a:rPr>
              <a:t>(shows IC markings)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12" name="直線單箭頭接點 11"/>
          <p:cNvCxnSpPr>
            <a:endCxn id="11" idx="0"/>
          </p:cNvCxnSpPr>
          <p:nvPr/>
        </p:nvCxnSpPr>
        <p:spPr>
          <a:xfrm>
            <a:off x="6012160" y="4581128"/>
            <a:ext cx="358257" cy="10081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88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FPGA Pin Coordinates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Each pin at the bottom of the FPGA has a coordinate. For example, “K17” is the coordinate of the red pin of our Spartan-3E IC: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1619672" y="2564904"/>
            <a:ext cx="6408712" cy="3887154"/>
            <a:chOff x="1619672" y="2708920"/>
            <a:chExt cx="6408712" cy="388715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672" y="2708920"/>
              <a:ext cx="6408712" cy="3887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橢圓 4"/>
            <p:cNvSpPr/>
            <p:nvPr/>
          </p:nvSpPr>
          <p:spPr>
            <a:xfrm>
              <a:off x="2233597" y="5165539"/>
              <a:ext cx="54000" cy="54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線單箭頭接點 9"/>
          <p:cNvCxnSpPr>
            <a:stCxn id="11" idx="3"/>
          </p:cNvCxnSpPr>
          <p:nvPr/>
        </p:nvCxnSpPr>
        <p:spPr>
          <a:xfrm>
            <a:off x="1475656" y="4070919"/>
            <a:ext cx="757941" cy="9506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975198" y="3920749"/>
            <a:ext cx="500458" cy="300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TW" sz="1600" dirty="0" smtClean="0">
                <a:solidFill>
                  <a:srgbClr val="FF0000"/>
                </a:solidFill>
              </a:rPr>
              <a:t>K17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37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 the I/O Pin Signal in Verilog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read/write the I/O pins, we must map the pin coordinates to Verilog signals in our code</a:t>
            </a:r>
          </a:p>
          <a:p>
            <a:pPr lvl="1"/>
            <a:r>
              <a:rPr lang="en-US" altLang="zh-TW" dirty="0"/>
              <a:t>U</a:t>
            </a:r>
            <a:r>
              <a:rPr lang="en-US" altLang="zh-TW" dirty="0" smtClean="0"/>
              <a:t>ser constraints are used to do the job</a:t>
            </a:r>
          </a:p>
          <a:p>
            <a:r>
              <a:rPr lang="en-US" altLang="zh-TW" dirty="0" smtClean="0"/>
              <a:t>A user constraint is a text command that specifies the physical property in an HDL code. For example, for the four push-buttons, their mapping to Verilog signals can be as follows: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292245" y="4321145"/>
            <a:ext cx="6628738" cy="8104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 "BTN_EAST" 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LOC 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H13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IOSTANDARD 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LVTTL | PULLDOWN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1400"/>
              </a:lnSpc>
            </a:pP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 "BTN_NORTH" LOC = "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V4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IOSTANDARD 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LVTTL | PULLDOWN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1400"/>
              </a:lnSpc>
            </a:pP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 "BTN_SOUTH" LOC = "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K17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IOSTANDARD 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LVTTL | PULLDOWN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1400"/>
              </a:lnSpc>
            </a:pP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 "BTN_WEST" 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LOC 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D18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IOSTANDARD 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LVTTL | PULLDOWN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71600" y="5590594"/>
            <a:ext cx="2194447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TW" sz="1600" dirty="0" smtClean="0">
                <a:solidFill>
                  <a:srgbClr val="FF0000"/>
                </a:solidFill>
              </a:rPr>
              <a:t>Signal names to be used</a:t>
            </a:r>
            <a:br>
              <a:rPr lang="en-US" altLang="zh-TW" sz="1600" dirty="0" smtClean="0">
                <a:solidFill>
                  <a:srgbClr val="FF0000"/>
                </a:solidFill>
              </a:rPr>
            </a:br>
            <a:r>
              <a:rPr lang="en-US" altLang="zh-TW" sz="1600" dirty="0" smtClean="0">
                <a:solidFill>
                  <a:srgbClr val="FF0000"/>
                </a:solidFill>
              </a:rPr>
              <a:t>in your Verilog code!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24293" y="4132488"/>
            <a:ext cx="1296144" cy="1152128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>
            <a:stCxn id="6" idx="4"/>
            <a:endCxn id="7" idx="0"/>
          </p:cNvCxnSpPr>
          <p:nvPr/>
        </p:nvCxnSpPr>
        <p:spPr>
          <a:xfrm flipH="1">
            <a:off x="2068824" y="5284616"/>
            <a:ext cx="303541" cy="30597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3635896" y="4247629"/>
            <a:ext cx="648072" cy="936104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347864" y="5693186"/>
            <a:ext cx="1678023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TW" sz="1600" dirty="0" smtClean="0">
                <a:solidFill>
                  <a:srgbClr val="FF0000"/>
                </a:solidFill>
              </a:rPr>
              <a:t>IC pin coordinates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18" name="直線單箭頭接點 17"/>
          <p:cNvCxnSpPr>
            <a:stCxn id="16" idx="4"/>
            <a:endCxn id="17" idx="0"/>
          </p:cNvCxnSpPr>
          <p:nvPr/>
        </p:nvCxnSpPr>
        <p:spPr>
          <a:xfrm>
            <a:off x="3959932" y="5183733"/>
            <a:ext cx="226944" cy="50945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5868144" y="4260440"/>
            <a:ext cx="792088" cy="936104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568266" y="5690364"/>
            <a:ext cx="1091966" cy="300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TW" sz="1600" dirty="0" smtClean="0">
                <a:solidFill>
                  <a:srgbClr val="FF0000"/>
                </a:solidFill>
              </a:rPr>
              <a:t>Signal type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19" name="直線單箭頭接點 18"/>
          <p:cNvCxnSpPr>
            <a:stCxn id="12" idx="4"/>
            <a:endCxn id="15" idx="0"/>
          </p:cNvCxnSpPr>
          <p:nvPr/>
        </p:nvCxnSpPr>
        <p:spPr>
          <a:xfrm flipH="1">
            <a:off x="6114249" y="5196544"/>
            <a:ext cx="149939" cy="4938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6732240" y="4260440"/>
            <a:ext cx="1080120" cy="936104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804248" y="5696457"/>
            <a:ext cx="1449308" cy="300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TW" sz="1600" dirty="0" smtClean="0">
                <a:solidFill>
                  <a:srgbClr val="FF0000"/>
                </a:solidFill>
              </a:rPr>
              <a:t>Signal property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/>
          <p:cNvCxnSpPr>
            <a:stCxn id="25" idx="4"/>
            <a:endCxn id="26" idx="0"/>
          </p:cNvCxnSpPr>
          <p:nvPr/>
        </p:nvCxnSpPr>
        <p:spPr>
          <a:xfrm>
            <a:off x="7272300" y="5196544"/>
            <a:ext cx="256602" cy="49991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366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Read the Input Push-Button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physical connection from an FPGA I/O pin to a push-button is as follows: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smtClean="0"/>
              <a:t>Ideally, when a push-button is pushed (the circuit is closed), the FPGA pin that connects to the button becomes high voltage and the corresponding signal in Verilog reads “1”, otherwise it reads “0”.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713" y="2420888"/>
            <a:ext cx="4657527" cy="145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線單箭頭接點 6"/>
          <p:cNvCxnSpPr/>
          <p:nvPr/>
        </p:nvCxnSpPr>
        <p:spPr>
          <a:xfrm flipH="1">
            <a:off x="3275856" y="3356992"/>
            <a:ext cx="936104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475656" y="3573016"/>
            <a:ext cx="1854995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TW" sz="1600" dirty="0" smtClean="0">
                <a:solidFill>
                  <a:srgbClr val="FF0000"/>
                </a:solidFill>
              </a:rPr>
              <a:t>A pull-down resister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4932040" y="2420888"/>
            <a:ext cx="1080120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029373" y="2267387"/>
            <a:ext cx="2425087" cy="300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TW" sz="1600" dirty="0" smtClean="0">
                <a:solidFill>
                  <a:srgbClr val="FF0000"/>
                </a:solidFill>
              </a:rPr>
              <a:t>A buffer gate of the I/O pin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373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2862</TotalTime>
  <Words>1194</Words>
  <Application>Microsoft Office PowerPoint</Application>
  <PresentationFormat>On-screen Show (4:3)</PresentationFormat>
  <Paragraphs>163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佈景主題</vt:lpstr>
      <vt:lpstr>Lab3: Push Buttons and LED Control</vt:lpstr>
      <vt:lpstr>Lab 3: Push Buttons and LED Control</vt:lpstr>
      <vt:lpstr>Buttons and LEDs on the Board</vt:lpstr>
      <vt:lpstr>The System Behavior of Lab3</vt:lpstr>
      <vt:lpstr>Push buttons and LEDs Control</vt:lpstr>
      <vt:lpstr>User I/O Pins of an FPGA IC</vt:lpstr>
      <vt:lpstr>FPGA Pin Coordinates</vt:lpstr>
      <vt:lpstr>Use the I/O Pin Signal in Verilog</vt:lpstr>
      <vt:lpstr>How to Read the Input Push-Button</vt:lpstr>
      <vt:lpstr>The Bouncing Problem</vt:lpstr>
      <vt:lpstr>The De-bouncing Circuit</vt:lpstr>
      <vt:lpstr>Turn On/Off the LEDs</vt:lpstr>
      <vt:lpstr>Clock and Reset Pins</vt:lpstr>
      <vt:lpstr>Create ISE Projects for the Board</vt:lpstr>
      <vt:lpstr>Specify I/O Ports</vt:lpstr>
      <vt:lpstr>Create User Constraints</vt:lpstr>
      <vt:lpstr>The User Constraint Editor</vt:lpstr>
      <vt:lpstr>Adding Clock Signal Constraints (1/2)</vt:lpstr>
      <vt:lpstr>Adding Clock Signal Constraints (2/2)</vt:lpstr>
      <vt:lpstr>Generate the Programming File</vt:lpstr>
      <vt:lpstr>Downloading Your Circuit to the Board</vt:lpstr>
      <vt:lpstr>Detect the FPGA from iMPACT</vt:lpstr>
      <vt:lpstr>Assign the *.bit File to the FPGA</vt:lpstr>
      <vt:lpstr>Browse to the *.bit File</vt:lpstr>
      <vt:lpstr>Skip Configuration from SPI ROM</vt:lpstr>
      <vt:lpstr>Bypass the Next Two IC’s</vt:lpstr>
      <vt:lpstr>Program the FPGA</vt:lpstr>
      <vt:lpstr>Test Your Design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Digital Circuit Design</dc:title>
  <dc:creator>cjtsai</dc:creator>
  <cp:lastModifiedBy>John K Zao</cp:lastModifiedBy>
  <cp:revision>168</cp:revision>
  <cp:lastPrinted>2016-09-23T00:08:58Z</cp:lastPrinted>
  <dcterms:created xsi:type="dcterms:W3CDTF">2013-02-18T04:14:25Z</dcterms:created>
  <dcterms:modified xsi:type="dcterms:W3CDTF">2016-09-23T00:36:20Z</dcterms:modified>
</cp:coreProperties>
</file>