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6" autoAdjust="0"/>
  </p:normalViewPr>
  <p:slideViewPr>
    <p:cSldViewPr>
      <p:cViewPr varScale="1">
        <p:scale>
          <a:sx n="97" d="100"/>
          <a:sy n="97" d="100"/>
        </p:scale>
        <p:origin x="-20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B9B01521-9581-41C6-B026-C82B9E2D00D0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8EAEF5CA-5F78-49EF-ABBA-9F51F20173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962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E6DFCE73-D4D2-47E2-9FD3-C9423A2497CA}" type="datetimeFigureOut">
              <a:rPr lang="zh-TW" altLang="en-US" smtClean="0"/>
              <a:pPr/>
              <a:t>2016/10/20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311B0E1D-AA82-4552-8C4E-CF760B87F8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7958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07704" y="1196751"/>
            <a:ext cx="6696744" cy="2403699"/>
          </a:xfrm>
        </p:spPr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15616" y="4509120"/>
            <a:ext cx="6688832" cy="129636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32D5-6DE8-40E4-BA22-4ADA68E825CB}" type="datetime1">
              <a:rPr lang="zh-TW" altLang="en-US" smtClean="0"/>
              <a:pPr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73800" y="533400"/>
            <a:ext cx="24384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1475656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4876800"/>
            <a:ext cx="990600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8"/>
          <p:cNvSpPr>
            <a:spLocks noChangeShapeType="1"/>
          </p:cNvSpPr>
          <p:nvPr userDrawn="1"/>
        </p:nvSpPr>
        <p:spPr bwMode="auto">
          <a:xfrm>
            <a:off x="900113" y="5805488"/>
            <a:ext cx="792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/>
          <p:cNvSpPr>
            <a:spLocks noChangeShapeType="1"/>
          </p:cNvSpPr>
          <p:nvPr userDrawn="1"/>
        </p:nvSpPr>
        <p:spPr bwMode="auto">
          <a:xfrm>
            <a:off x="8675688" y="3789040"/>
            <a:ext cx="0" cy="223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3" name="Picture 21" descr="nctu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09120"/>
            <a:ext cx="100965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35000" y="685800"/>
            <a:ext cx="8077200" cy="0"/>
          </a:xfrm>
          <a:prstGeom prst="line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412776"/>
            <a:ext cx="8003232" cy="471338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AE1-2ED3-472A-9B53-EC4BD1AE6093}" type="datetime1">
              <a:rPr lang="zh-TW" altLang="en-US" smtClean="0"/>
              <a:pPr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0"/>
            <a:ext cx="1475656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4876800"/>
            <a:ext cx="990600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1" y="4406900"/>
            <a:ext cx="68750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8F4A-391B-46C1-B149-1184154D6F44}" type="datetime1">
              <a:rPr lang="zh-TW" altLang="en-US" smtClean="0"/>
              <a:pPr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6273800" y="533400"/>
            <a:ext cx="24384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635000" y="685800"/>
            <a:ext cx="8077200" cy="0"/>
          </a:xfrm>
          <a:prstGeom prst="line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3568" y="1412776"/>
            <a:ext cx="3888432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016" y="1412776"/>
            <a:ext cx="3970784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B90-2D52-4503-ABB9-B7754CE605CB}" type="datetime1">
              <a:rPr lang="zh-TW" altLang="en-US" smtClean="0"/>
              <a:pPr/>
              <a:t>2016/10/20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53F1-0104-4666-9B4C-E60A56B03230}" type="datetime1">
              <a:rPr lang="zh-TW" altLang="en-US" smtClean="0"/>
              <a:pPr/>
              <a:t>2016/10/20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50F6-15D2-4106-BA15-857D598A07FC}" type="datetime1">
              <a:rPr lang="zh-TW" altLang="en-US" smtClean="0"/>
              <a:pPr/>
              <a:t>2016/10/20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1412776"/>
            <a:ext cx="8003232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3F0A99BD-DB01-4F53-8089-4BC72A88405D}" type="datetime1">
              <a:rPr lang="zh-TW" altLang="en-US" smtClean="0"/>
              <a:pPr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6885309" y="1170009"/>
            <a:ext cx="1800200" cy="16213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539552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4876800"/>
            <a:ext cx="539552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269776" y="1232964"/>
            <a:ext cx="841573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 userDrawn="1"/>
        </p:nvSpPr>
        <p:spPr>
          <a:xfrm>
            <a:off x="8722678" y="6414677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/7</a:t>
            </a:r>
            <a:endParaRPr lang="zh-TW" alt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q"/>
        <a:defRPr sz="24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Lab2: Design a Postfix Calculator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National </a:t>
            </a:r>
            <a:r>
              <a:rPr lang="en-US" altLang="zh-TW" dirty="0" err="1"/>
              <a:t>Chiao</a:t>
            </a:r>
            <a:r>
              <a:rPr lang="en-US" altLang="zh-TW" dirty="0"/>
              <a:t> Tung University</a:t>
            </a:r>
          </a:p>
          <a:p>
            <a:r>
              <a:rPr lang="en-US" altLang="zh-TW" dirty="0"/>
              <a:t>Chun-Jen Tsai</a:t>
            </a:r>
          </a:p>
          <a:p>
            <a:r>
              <a:rPr lang="en-US" altLang="zh-TW" dirty="0" smtClean="0"/>
              <a:t>9/25/2015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08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Design a Postfix Calculator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lab, you will design a postfix calculator and use the ISE simulator to evaluate its correctness</a:t>
            </a:r>
          </a:p>
          <a:p>
            <a:pPr lvl="1"/>
            <a:r>
              <a:rPr lang="en-US" dirty="0" smtClean="0"/>
              <a:t>The postfix calculator has an 4-bit input port that input a 4-bit operand or a 4-bit operator per clock cycle</a:t>
            </a:r>
          </a:p>
          <a:p>
            <a:pPr lvl="1"/>
            <a:r>
              <a:rPr lang="en-US" dirty="0" smtClean="0"/>
              <a:t>The postfix calculator has an internal stack memory that stores operands and temporary results</a:t>
            </a:r>
          </a:p>
          <a:p>
            <a:pPr lvl="1"/>
            <a:r>
              <a:rPr lang="en-US" dirty="0" smtClean="0"/>
              <a:t>The calculator only supports three operand +, –, </a:t>
            </a:r>
            <a:r>
              <a:rPr lang="en-US" dirty="0" smtClean="0">
                <a:sym typeface="Symbol"/>
              </a:rPr>
              <a:t></a:t>
            </a:r>
            <a:endParaRPr lang="en-US" dirty="0" smtClean="0"/>
          </a:p>
          <a:p>
            <a:pPr lvl="1"/>
            <a:r>
              <a:rPr lang="en-US" dirty="0" smtClean="0"/>
              <a:t>The expression has no more than 8 operands</a:t>
            </a:r>
          </a:p>
          <a:p>
            <a:r>
              <a:rPr lang="en-US" dirty="0" smtClean="0"/>
              <a:t>You will demo to your TA during the lab hours on </a:t>
            </a:r>
            <a:r>
              <a:rPr lang="en-US" dirty="0" smtClean="0"/>
              <a:t>10/21 or 10/28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testbench</a:t>
            </a:r>
            <a:r>
              <a:rPr lang="en-US" dirty="0" smtClean="0"/>
              <a:t> </a:t>
            </a:r>
            <a:r>
              <a:rPr lang="en-US" dirty="0" err="1" smtClean="0"/>
              <a:t>postfix_tb.v</a:t>
            </a:r>
            <a:r>
              <a:rPr lang="en-US" dirty="0" smtClean="0"/>
              <a:t> can be used to test your design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64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Postfix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normal arithmetic expressions, we put operator in between two operands, for example, 2 + 7. This is called infix expression</a:t>
            </a:r>
          </a:p>
          <a:p>
            <a:r>
              <a:rPr lang="en-US" altLang="zh-TW" dirty="0" smtClean="0"/>
              <a:t>For postfix expression, the operator is written behind the operands, for example, the infix expression “2 + 7” is written as “2 7 +” in postfix notation</a:t>
            </a:r>
          </a:p>
          <a:p>
            <a:r>
              <a:rPr lang="en-US" altLang="zh-TW" dirty="0" smtClean="0"/>
              <a:t>For long expressions, postfix notation does not require parentheses for computation precedence, for example, “(2 + 7) </a:t>
            </a:r>
            <a:r>
              <a:rPr lang="en-US" altLang="zh-TW" dirty="0">
                <a:sym typeface="Symbol"/>
              </a:rPr>
              <a:t></a:t>
            </a:r>
            <a:r>
              <a:rPr lang="en-US" altLang="zh-TW" dirty="0" smtClean="0"/>
              <a:t> 5” can be written as “2 7 + 5 </a:t>
            </a:r>
            <a:r>
              <a:rPr lang="en-US" altLang="zh-TW" dirty="0">
                <a:sym typeface="Symbol"/>
              </a:rPr>
              <a:t>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10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2339752" y="4878452"/>
            <a:ext cx="1080120" cy="1574884"/>
            <a:chOff x="2339752" y="4878452"/>
            <a:chExt cx="1080120" cy="1574884"/>
          </a:xfrm>
        </p:grpSpPr>
        <p:sp>
          <p:nvSpPr>
            <p:cNvPr id="17" name="矩形 16"/>
            <p:cNvSpPr/>
            <p:nvPr/>
          </p:nvSpPr>
          <p:spPr>
            <a:xfrm>
              <a:off x="2411760" y="4878452"/>
              <a:ext cx="917239" cy="1440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39752" y="6309320"/>
              <a:ext cx="1080120" cy="14401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115616" y="4869160"/>
            <a:ext cx="1080120" cy="1584176"/>
            <a:chOff x="1115616" y="4869160"/>
            <a:chExt cx="1080120" cy="1584176"/>
          </a:xfrm>
        </p:grpSpPr>
        <p:sp>
          <p:nvSpPr>
            <p:cNvPr id="15" name="矩形 14"/>
            <p:cNvSpPr/>
            <p:nvPr/>
          </p:nvSpPr>
          <p:spPr>
            <a:xfrm>
              <a:off x="1187624" y="4869160"/>
              <a:ext cx="917239" cy="1440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15616" y="6309320"/>
              <a:ext cx="1080120" cy="14401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Postfix Computation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postfix expression is usually computed with the help of a stack storage using the following rules</a:t>
            </a:r>
          </a:p>
          <a:p>
            <a:pPr lvl="1"/>
            <a:r>
              <a:rPr lang="en-US" altLang="zh-TW" dirty="0" smtClean="0"/>
              <a:t>If an operand is read from the input string, push it to the stack</a:t>
            </a:r>
          </a:p>
          <a:p>
            <a:pPr lvl="1"/>
            <a:r>
              <a:rPr lang="en-US" altLang="zh-TW" dirty="0" smtClean="0"/>
              <a:t>If an operator is read from the input string, pop two operands from the stack and perform the computation, the result is push back to the stack</a:t>
            </a:r>
          </a:p>
          <a:p>
            <a:r>
              <a:rPr lang="en-US" altLang="zh-TW" dirty="0" smtClean="0"/>
              <a:t>For example, to compute </a:t>
            </a:r>
            <a:r>
              <a:rPr lang="en-US" altLang="zh-TW" dirty="0"/>
              <a:t>2 7 + 5 </a:t>
            </a:r>
            <a:r>
              <a:rPr lang="en-US" altLang="zh-TW" dirty="0">
                <a:sym typeface="Symbol"/>
              </a:rPr>
              <a:t>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87624" y="413978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Input: 2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1640" y="4985531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21134" y="4499828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2267744" y="4211796"/>
            <a:ext cx="0" cy="2097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411760" y="414908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Input: 7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555776" y="499482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2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545270" y="4509120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56161" y="5301208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7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3473015" y="4221088"/>
            <a:ext cx="0" cy="2097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3563888" y="4878452"/>
            <a:ext cx="1080120" cy="1574884"/>
            <a:chOff x="2339752" y="4878452"/>
            <a:chExt cx="1080120" cy="1574884"/>
          </a:xfrm>
        </p:grpSpPr>
        <p:sp>
          <p:nvSpPr>
            <p:cNvPr id="27" name="矩形 26"/>
            <p:cNvSpPr/>
            <p:nvPr/>
          </p:nvSpPr>
          <p:spPr>
            <a:xfrm>
              <a:off x="2411760" y="4878452"/>
              <a:ext cx="917239" cy="1440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339752" y="6309320"/>
              <a:ext cx="1080120" cy="14401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3635896" y="414908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Input: +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779912" y="499482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9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769406" y="4509120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cxnSp>
        <p:nvCxnSpPr>
          <p:cNvPr id="34" name="直線接點 33"/>
          <p:cNvCxnSpPr/>
          <p:nvPr/>
        </p:nvCxnSpPr>
        <p:spPr>
          <a:xfrm>
            <a:off x="4697151" y="4221088"/>
            <a:ext cx="0" cy="2097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4788024" y="4878452"/>
            <a:ext cx="1080120" cy="1574884"/>
            <a:chOff x="2339752" y="4878452"/>
            <a:chExt cx="1080120" cy="1574884"/>
          </a:xfrm>
        </p:grpSpPr>
        <p:sp>
          <p:nvSpPr>
            <p:cNvPr id="36" name="矩形 35"/>
            <p:cNvSpPr/>
            <p:nvPr/>
          </p:nvSpPr>
          <p:spPr>
            <a:xfrm>
              <a:off x="2411760" y="4878452"/>
              <a:ext cx="917239" cy="1440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339752" y="6309320"/>
              <a:ext cx="1080120" cy="14401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4860032" y="414908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Input: 5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004048" y="499482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9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993542" y="4509120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5921287" y="4221088"/>
            <a:ext cx="0" cy="2097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04048" y="5301208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5940152" y="4878452"/>
            <a:ext cx="1080120" cy="1574884"/>
            <a:chOff x="2339752" y="4878452"/>
            <a:chExt cx="1080120" cy="1574884"/>
          </a:xfrm>
        </p:grpSpPr>
        <p:sp>
          <p:nvSpPr>
            <p:cNvPr id="44" name="矩形 43"/>
            <p:cNvSpPr/>
            <p:nvPr/>
          </p:nvSpPr>
          <p:spPr>
            <a:xfrm>
              <a:off x="2411760" y="4878452"/>
              <a:ext cx="917239" cy="1440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339752" y="6309320"/>
              <a:ext cx="1080120" cy="14401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6012160" y="414908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Input: </a:t>
            </a:r>
            <a:r>
              <a:rPr lang="en-US" altLang="zh-TW" dirty="0">
                <a:sym typeface="Symbol"/>
              </a:rPr>
              <a:t>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156176" y="499482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45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45670" y="4509120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cxnSp>
        <p:nvCxnSpPr>
          <p:cNvPr id="49" name="直線接點 48"/>
          <p:cNvCxnSpPr/>
          <p:nvPr/>
        </p:nvCxnSpPr>
        <p:spPr>
          <a:xfrm>
            <a:off x="7073415" y="4221088"/>
            <a:ext cx="0" cy="2097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092280" y="414908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Output: 45</a:t>
            </a:r>
            <a:endParaRPr lang="zh-TW" altLang="en-US" dirty="0"/>
          </a:p>
        </p:txBody>
      </p:sp>
      <p:grpSp>
        <p:nvGrpSpPr>
          <p:cNvPr id="50" name="群組 49"/>
          <p:cNvGrpSpPr/>
          <p:nvPr/>
        </p:nvGrpSpPr>
        <p:grpSpPr>
          <a:xfrm>
            <a:off x="7164288" y="4878452"/>
            <a:ext cx="1080120" cy="1574884"/>
            <a:chOff x="2339752" y="4878452"/>
            <a:chExt cx="1080120" cy="1574884"/>
          </a:xfrm>
        </p:grpSpPr>
        <p:sp>
          <p:nvSpPr>
            <p:cNvPr id="52" name="矩形 51"/>
            <p:cNvSpPr/>
            <p:nvPr/>
          </p:nvSpPr>
          <p:spPr>
            <a:xfrm>
              <a:off x="2411760" y="4878452"/>
              <a:ext cx="917239" cy="1440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339752" y="6309320"/>
              <a:ext cx="1080120" cy="14401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4" name="文字方塊 53"/>
          <p:cNvSpPr txBox="1"/>
          <p:nvPr/>
        </p:nvSpPr>
        <p:spPr>
          <a:xfrm>
            <a:off x="7369806" y="4509120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76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Module Specification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odule </a:t>
            </a:r>
            <a:r>
              <a:rPr lang="en-US" altLang="zh-TW" dirty="0"/>
              <a:t>name</a:t>
            </a:r>
            <a:r>
              <a:rPr lang="en-US" altLang="zh-TW"/>
              <a:t>: </a:t>
            </a:r>
            <a:r>
              <a:rPr lang="en-US" altLang="zh-TW" smtClean="0"/>
              <a:t>postfix</a:t>
            </a:r>
            <a:endParaRPr lang="en-US" altLang="zh-TW" dirty="0" smtClean="0"/>
          </a:p>
          <a:p>
            <a:r>
              <a:rPr lang="en-US" altLang="zh-TW" dirty="0" smtClean="0"/>
              <a:t>I/O ports:</a:t>
            </a:r>
            <a:endParaRPr lang="en-US" altLang="zh-TW" dirty="0"/>
          </a:p>
          <a:p>
            <a:pPr lvl="1"/>
            <a:r>
              <a:rPr lang="en-US" altLang="zh-TW" dirty="0" smtClean="0"/>
              <a:t>Input ports: </a:t>
            </a:r>
            <a:r>
              <a:rPr lang="en-US" altLang="zh-TW" dirty="0"/>
              <a:t>CLK</a:t>
            </a:r>
            <a:r>
              <a:rPr lang="en-US" altLang="zh-TW" dirty="0" smtClean="0"/>
              <a:t>, RESET, OP_MODE, IN_VALID, IN[3:0]</a:t>
            </a:r>
            <a:endParaRPr lang="en-US" altLang="zh-TW" dirty="0"/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utput ports: OUT[15:0], OUT_VALID</a:t>
            </a:r>
          </a:p>
          <a:p>
            <a:r>
              <a:rPr lang="en-US" altLang="zh-TW" dirty="0" smtClean="0"/>
              <a:t>CLK is the clock signal for synchronous design</a:t>
            </a:r>
          </a:p>
          <a:p>
            <a:pPr lvl="1"/>
            <a:r>
              <a:rPr lang="en-US" altLang="zh-TW" dirty="0" smtClean="0"/>
              <a:t>All signals are sampled at the positive edge of CLK</a:t>
            </a:r>
          </a:p>
          <a:p>
            <a:r>
              <a:rPr lang="en-US" altLang="zh-TW" dirty="0" smtClean="0"/>
              <a:t>RESET is the asynchronous, active low reset signal</a:t>
            </a:r>
          </a:p>
          <a:p>
            <a:r>
              <a:rPr lang="en-US" altLang="zh-TW" dirty="0" smtClean="0"/>
              <a:t>OP_MODE is high if IN[3:0] is an operator; low if IN[3:0] is an operand</a:t>
            </a:r>
          </a:p>
          <a:p>
            <a:r>
              <a:rPr lang="en-US" altLang="zh-TW" dirty="0" smtClean="0"/>
              <a:t>IN_VALID is high when IN[3:0] has valid input</a:t>
            </a:r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igh-to-low transition of IN_VALID signals the end of the input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229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 Specification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OP_MODE is high, the operator code of IN[3:0] is as follows: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OUT[15:0] is a signed integer in two’s complement</a:t>
            </a:r>
          </a:p>
          <a:p>
            <a:r>
              <a:rPr lang="en-US" altLang="zh-TW" dirty="0" smtClean="0"/>
              <a:t>OUT_VALID is high when the result is in OUT[15:0]</a:t>
            </a:r>
          </a:p>
          <a:p>
            <a:r>
              <a:rPr lang="en-US" altLang="zh-TW" dirty="0" smtClean="0"/>
              <a:t>OUT_VALID should go high in less than three cycles after IN_VALID becomes 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448982"/>
              </p:ext>
            </p:extLst>
          </p:nvPr>
        </p:nvGraphicFramePr>
        <p:xfrm>
          <a:off x="1956048" y="2497832"/>
          <a:ext cx="506422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7552"/>
                <a:gridCol w="2106672"/>
              </a:tblGrid>
              <a:tr h="25079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IN[3:0] when OP_MODE == 1’b1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507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507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507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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187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timing diagram of the sample input 2 7 + 5 * is as follows: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6" name="Freeform 25"/>
          <p:cNvSpPr>
            <a:spLocks/>
          </p:cNvSpPr>
          <p:nvPr/>
        </p:nvSpPr>
        <p:spPr bwMode="auto">
          <a:xfrm>
            <a:off x="2297661" y="2662659"/>
            <a:ext cx="522287" cy="207962"/>
          </a:xfrm>
          <a:custGeom>
            <a:avLst/>
            <a:gdLst>
              <a:gd name="T0" fmla="*/ 0 w 454"/>
              <a:gd name="T1" fmla="*/ 181 h 181"/>
              <a:gd name="T2" fmla="*/ 0 w 454"/>
              <a:gd name="T3" fmla="*/ 0 h 181"/>
              <a:gd name="T4" fmla="*/ 227 w 454"/>
              <a:gd name="T5" fmla="*/ 0 h 181"/>
              <a:gd name="T6" fmla="*/ 227 w 454"/>
              <a:gd name="T7" fmla="*/ 181 h 181"/>
              <a:gd name="T8" fmla="*/ 454 w 454"/>
              <a:gd name="T9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181">
                <a:moveTo>
                  <a:pt x="0" y="181"/>
                </a:moveTo>
                <a:lnTo>
                  <a:pt x="0" y="0"/>
                </a:lnTo>
                <a:lnTo>
                  <a:pt x="227" y="0"/>
                </a:lnTo>
                <a:lnTo>
                  <a:pt x="227" y="181"/>
                </a:lnTo>
                <a:lnTo>
                  <a:pt x="454" y="181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26"/>
          <p:cNvSpPr>
            <a:spLocks/>
          </p:cNvSpPr>
          <p:nvPr/>
        </p:nvSpPr>
        <p:spPr bwMode="auto">
          <a:xfrm>
            <a:off x="2818361" y="2662659"/>
            <a:ext cx="523875" cy="207962"/>
          </a:xfrm>
          <a:custGeom>
            <a:avLst/>
            <a:gdLst>
              <a:gd name="T0" fmla="*/ 0 w 454"/>
              <a:gd name="T1" fmla="*/ 181 h 181"/>
              <a:gd name="T2" fmla="*/ 0 w 454"/>
              <a:gd name="T3" fmla="*/ 0 h 181"/>
              <a:gd name="T4" fmla="*/ 227 w 454"/>
              <a:gd name="T5" fmla="*/ 0 h 181"/>
              <a:gd name="T6" fmla="*/ 227 w 454"/>
              <a:gd name="T7" fmla="*/ 181 h 181"/>
              <a:gd name="T8" fmla="*/ 454 w 454"/>
              <a:gd name="T9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181">
                <a:moveTo>
                  <a:pt x="0" y="181"/>
                </a:moveTo>
                <a:lnTo>
                  <a:pt x="0" y="0"/>
                </a:lnTo>
                <a:lnTo>
                  <a:pt x="227" y="0"/>
                </a:lnTo>
                <a:lnTo>
                  <a:pt x="227" y="181"/>
                </a:lnTo>
                <a:lnTo>
                  <a:pt x="454" y="181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27"/>
          <p:cNvSpPr>
            <a:spLocks/>
          </p:cNvSpPr>
          <p:nvPr/>
        </p:nvSpPr>
        <p:spPr bwMode="auto">
          <a:xfrm>
            <a:off x="3342236" y="2662659"/>
            <a:ext cx="522287" cy="207962"/>
          </a:xfrm>
          <a:custGeom>
            <a:avLst/>
            <a:gdLst>
              <a:gd name="T0" fmla="*/ 0 w 454"/>
              <a:gd name="T1" fmla="*/ 181 h 181"/>
              <a:gd name="T2" fmla="*/ 0 w 454"/>
              <a:gd name="T3" fmla="*/ 0 h 181"/>
              <a:gd name="T4" fmla="*/ 227 w 454"/>
              <a:gd name="T5" fmla="*/ 0 h 181"/>
              <a:gd name="T6" fmla="*/ 227 w 454"/>
              <a:gd name="T7" fmla="*/ 181 h 181"/>
              <a:gd name="T8" fmla="*/ 454 w 454"/>
              <a:gd name="T9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181">
                <a:moveTo>
                  <a:pt x="0" y="181"/>
                </a:moveTo>
                <a:lnTo>
                  <a:pt x="0" y="0"/>
                </a:lnTo>
                <a:lnTo>
                  <a:pt x="227" y="0"/>
                </a:lnTo>
                <a:lnTo>
                  <a:pt x="227" y="181"/>
                </a:lnTo>
                <a:lnTo>
                  <a:pt x="454" y="181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28"/>
          <p:cNvSpPr>
            <a:spLocks/>
          </p:cNvSpPr>
          <p:nvPr/>
        </p:nvSpPr>
        <p:spPr bwMode="auto">
          <a:xfrm>
            <a:off x="3864523" y="2662659"/>
            <a:ext cx="522288" cy="207962"/>
          </a:xfrm>
          <a:custGeom>
            <a:avLst/>
            <a:gdLst>
              <a:gd name="T0" fmla="*/ 0 w 454"/>
              <a:gd name="T1" fmla="*/ 181 h 181"/>
              <a:gd name="T2" fmla="*/ 0 w 454"/>
              <a:gd name="T3" fmla="*/ 0 h 181"/>
              <a:gd name="T4" fmla="*/ 227 w 454"/>
              <a:gd name="T5" fmla="*/ 0 h 181"/>
              <a:gd name="T6" fmla="*/ 227 w 454"/>
              <a:gd name="T7" fmla="*/ 181 h 181"/>
              <a:gd name="T8" fmla="*/ 454 w 454"/>
              <a:gd name="T9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181">
                <a:moveTo>
                  <a:pt x="0" y="181"/>
                </a:moveTo>
                <a:lnTo>
                  <a:pt x="0" y="0"/>
                </a:lnTo>
                <a:lnTo>
                  <a:pt x="227" y="0"/>
                </a:lnTo>
                <a:lnTo>
                  <a:pt x="227" y="181"/>
                </a:lnTo>
                <a:lnTo>
                  <a:pt x="454" y="181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29"/>
          <p:cNvSpPr>
            <a:spLocks/>
          </p:cNvSpPr>
          <p:nvPr/>
        </p:nvSpPr>
        <p:spPr bwMode="auto">
          <a:xfrm>
            <a:off x="5424663" y="2662659"/>
            <a:ext cx="522288" cy="207962"/>
          </a:xfrm>
          <a:custGeom>
            <a:avLst/>
            <a:gdLst>
              <a:gd name="T0" fmla="*/ 0 w 454"/>
              <a:gd name="T1" fmla="*/ 181 h 181"/>
              <a:gd name="T2" fmla="*/ 0 w 454"/>
              <a:gd name="T3" fmla="*/ 0 h 181"/>
              <a:gd name="T4" fmla="*/ 227 w 454"/>
              <a:gd name="T5" fmla="*/ 0 h 181"/>
              <a:gd name="T6" fmla="*/ 227 w 454"/>
              <a:gd name="T7" fmla="*/ 181 h 181"/>
              <a:gd name="T8" fmla="*/ 454 w 454"/>
              <a:gd name="T9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181">
                <a:moveTo>
                  <a:pt x="0" y="181"/>
                </a:moveTo>
                <a:lnTo>
                  <a:pt x="0" y="0"/>
                </a:lnTo>
                <a:lnTo>
                  <a:pt x="227" y="0"/>
                </a:lnTo>
                <a:lnTo>
                  <a:pt x="227" y="181"/>
                </a:lnTo>
                <a:lnTo>
                  <a:pt x="454" y="181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Freeform 30"/>
          <p:cNvSpPr>
            <a:spLocks/>
          </p:cNvSpPr>
          <p:nvPr/>
        </p:nvSpPr>
        <p:spPr bwMode="auto">
          <a:xfrm>
            <a:off x="5946951" y="2662659"/>
            <a:ext cx="522287" cy="207962"/>
          </a:xfrm>
          <a:custGeom>
            <a:avLst/>
            <a:gdLst>
              <a:gd name="T0" fmla="*/ 0 w 454"/>
              <a:gd name="T1" fmla="*/ 181 h 181"/>
              <a:gd name="T2" fmla="*/ 0 w 454"/>
              <a:gd name="T3" fmla="*/ 0 h 181"/>
              <a:gd name="T4" fmla="*/ 227 w 454"/>
              <a:gd name="T5" fmla="*/ 0 h 181"/>
              <a:gd name="T6" fmla="*/ 227 w 454"/>
              <a:gd name="T7" fmla="*/ 181 h 181"/>
              <a:gd name="T8" fmla="*/ 454 w 454"/>
              <a:gd name="T9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181">
                <a:moveTo>
                  <a:pt x="0" y="181"/>
                </a:moveTo>
                <a:lnTo>
                  <a:pt x="0" y="0"/>
                </a:lnTo>
                <a:lnTo>
                  <a:pt x="227" y="0"/>
                </a:lnTo>
                <a:lnTo>
                  <a:pt x="227" y="181"/>
                </a:lnTo>
                <a:lnTo>
                  <a:pt x="454" y="181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Freeform 31"/>
          <p:cNvSpPr>
            <a:spLocks/>
          </p:cNvSpPr>
          <p:nvPr/>
        </p:nvSpPr>
        <p:spPr bwMode="auto">
          <a:xfrm>
            <a:off x="6469238" y="2662659"/>
            <a:ext cx="522288" cy="207962"/>
          </a:xfrm>
          <a:custGeom>
            <a:avLst/>
            <a:gdLst>
              <a:gd name="T0" fmla="*/ 0 w 454"/>
              <a:gd name="T1" fmla="*/ 181 h 181"/>
              <a:gd name="T2" fmla="*/ 0 w 454"/>
              <a:gd name="T3" fmla="*/ 0 h 181"/>
              <a:gd name="T4" fmla="*/ 227 w 454"/>
              <a:gd name="T5" fmla="*/ 0 h 181"/>
              <a:gd name="T6" fmla="*/ 227 w 454"/>
              <a:gd name="T7" fmla="*/ 181 h 181"/>
              <a:gd name="T8" fmla="*/ 454 w 454"/>
              <a:gd name="T9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181">
                <a:moveTo>
                  <a:pt x="0" y="181"/>
                </a:moveTo>
                <a:lnTo>
                  <a:pt x="0" y="0"/>
                </a:lnTo>
                <a:lnTo>
                  <a:pt x="227" y="0"/>
                </a:lnTo>
                <a:lnTo>
                  <a:pt x="227" y="181"/>
                </a:lnTo>
                <a:lnTo>
                  <a:pt x="454" y="181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Freeform 33"/>
          <p:cNvSpPr>
            <a:spLocks/>
          </p:cNvSpPr>
          <p:nvPr/>
        </p:nvSpPr>
        <p:spPr bwMode="auto">
          <a:xfrm>
            <a:off x="7513813" y="2662659"/>
            <a:ext cx="522288" cy="207962"/>
          </a:xfrm>
          <a:custGeom>
            <a:avLst/>
            <a:gdLst>
              <a:gd name="T0" fmla="*/ 0 w 454"/>
              <a:gd name="T1" fmla="*/ 181 h 181"/>
              <a:gd name="T2" fmla="*/ 0 w 454"/>
              <a:gd name="T3" fmla="*/ 0 h 181"/>
              <a:gd name="T4" fmla="*/ 227 w 454"/>
              <a:gd name="T5" fmla="*/ 0 h 181"/>
              <a:gd name="T6" fmla="*/ 227 w 454"/>
              <a:gd name="T7" fmla="*/ 181 h 181"/>
              <a:gd name="T8" fmla="*/ 454 w 454"/>
              <a:gd name="T9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181">
                <a:moveTo>
                  <a:pt x="0" y="181"/>
                </a:moveTo>
                <a:lnTo>
                  <a:pt x="0" y="0"/>
                </a:lnTo>
                <a:lnTo>
                  <a:pt x="227" y="0"/>
                </a:lnTo>
                <a:lnTo>
                  <a:pt x="227" y="181"/>
                </a:lnTo>
                <a:lnTo>
                  <a:pt x="454" y="181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Freeform 34"/>
          <p:cNvSpPr>
            <a:spLocks/>
          </p:cNvSpPr>
          <p:nvPr/>
        </p:nvSpPr>
        <p:spPr bwMode="auto">
          <a:xfrm>
            <a:off x="3348586" y="2997621"/>
            <a:ext cx="2598365" cy="241300"/>
          </a:xfrm>
          <a:custGeom>
            <a:avLst/>
            <a:gdLst>
              <a:gd name="T0" fmla="*/ 0 w 165"/>
              <a:gd name="T1" fmla="*/ 131 h 131"/>
              <a:gd name="T2" fmla="*/ 0 w 165"/>
              <a:gd name="T3" fmla="*/ 0 h 131"/>
              <a:gd name="T4" fmla="*/ 165 w 165"/>
              <a:gd name="T5" fmla="*/ 0 h 131"/>
              <a:gd name="T6" fmla="*/ 165 w 165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" h="131">
                <a:moveTo>
                  <a:pt x="0" y="131"/>
                </a:moveTo>
                <a:lnTo>
                  <a:pt x="0" y="0"/>
                </a:lnTo>
                <a:lnTo>
                  <a:pt x="165" y="0"/>
                </a:lnTo>
                <a:lnTo>
                  <a:pt x="165" y="13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1601170" y="2589634"/>
            <a:ext cx="4876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/>
              <a:t>CLK</a:t>
            </a: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 flipH="1">
            <a:off x="2269086" y="3238921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1190480" y="2955646"/>
            <a:ext cx="9621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smtClean="0"/>
              <a:t>IN_VALID</a:t>
            </a:r>
            <a:endParaRPr lang="en-US" altLang="zh-TW" sz="1600" dirty="0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H="1">
            <a:off x="5954195" y="3238921"/>
            <a:ext cx="20722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1395665" y="3344970"/>
            <a:ext cx="756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smtClean="0"/>
              <a:t>IN[3:0]</a:t>
            </a:r>
            <a:endParaRPr lang="en-US" altLang="zh-TW" sz="1600" dirty="0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H="1">
            <a:off x="2248448" y="3504034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42"/>
          <p:cNvSpPr>
            <a:spLocks/>
          </p:cNvSpPr>
          <p:nvPr/>
        </p:nvSpPr>
        <p:spPr bwMode="auto">
          <a:xfrm>
            <a:off x="3315348" y="3391321"/>
            <a:ext cx="540000" cy="217488"/>
          </a:xfrm>
          <a:custGeom>
            <a:avLst/>
            <a:gdLst>
              <a:gd name="T0" fmla="*/ 0 w 317"/>
              <a:gd name="T1" fmla="*/ 91 h 182"/>
              <a:gd name="T2" fmla="*/ 45 w 317"/>
              <a:gd name="T3" fmla="*/ 0 h 182"/>
              <a:gd name="T4" fmla="*/ 272 w 317"/>
              <a:gd name="T5" fmla="*/ 0 h 182"/>
              <a:gd name="T6" fmla="*/ 317 w 317"/>
              <a:gd name="T7" fmla="*/ 91 h 182"/>
              <a:gd name="T8" fmla="*/ 272 w 317"/>
              <a:gd name="T9" fmla="*/ 182 h 182"/>
              <a:gd name="T10" fmla="*/ 45 w 317"/>
              <a:gd name="T11" fmla="*/ 182 h 182"/>
              <a:gd name="T12" fmla="*/ 0 w 317"/>
              <a:gd name="T13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" h="182">
                <a:moveTo>
                  <a:pt x="0" y="91"/>
                </a:moveTo>
                <a:lnTo>
                  <a:pt x="45" y="0"/>
                </a:lnTo>
                <a:lnTo>
                  <a:pt x="272" y="0"/>
                </a:lnTo>
                <a:lnTo>
                  <a:pt x="317" y="91"/>
                </a:lnTo>
                <a:lnTo>
                  <a:pt x="272" y="182"/>
                </a:lnTo>
                <a:lnTo>
                  <a:pt x="45" y="182"/>
                </a:lnTo>
                <a:lnTo>
                  <a:pt x="0" y="91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24" name="Freeform 43"/>
          <p:cNvSpPr>
            <a:spLocks/>
          </p:cNvSpPr>
          <p:nvPr/>
        </p:nvSpPr>
        <p:spPr bwMode="auto">
          <a:xfrm>
            <a:off x="3871989" y="3391321"/>
            <a:ext cx="503237" cy="217488"/>
          </a:xfrm>
          <a:custGeom>
            <a:avLst/>
            <a:gdLst>
              <a:gd name="T0" fmla="*/ 0 w 317"/>
              <a:gd name="T1" fmla="*/ 91 h 182"/>
              <a:gd name="T2" fmla="*/ 45 w 317"/>
              <a:gd name="T3" fmla="*/ 0 h 182"/>
              <a:gd name="T4" fmla="*/ 272 w 317"/>
              <a:gd name="T5" fmla="*/ 0 h 182"/>
              <a:gd name="T6" fmla="*/ 317 w 317"/>
              <a:gd name="T7" fmla="*/ 91 h 182"/>
              <a:gd name="T8" fmla="*/ 272 w 317"/>
              <a:gd name="T9" fmla="*/ 182 h 182"/>
              <a:gd name="T10" fmla="*/ 45 w 317"/>
              <a:gd name="T11" fmla="*/ 182 h 182"/>
              <a:gd name="T12" fmla="*/ 0 w 317"/>
              <a:gd name="T13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" h="182">
                <a:moveTo>
                  <a:pt x="0" y="91"/>
                </a:moveTo>
                <a:lnTo>
                  <a:pt x="45" y="0"/>
                </a:lnTo>
                <a:lnTo>
                  <a:pt x="272" y="0"/>
                </a:lnTo>
                <a:lnTo>
                  <a:pt x="317" y="91"/>
                </a:lnTo>
                <a:lnTo>
                  <a:pt x="272" y="182"/>
                </a:lnTo>
                <a:lnTo>
                  <a:pt x="45" y="182"/>
                </a:lnTo>
                <a:lnTo>
                  <a:pt x="0" y="91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>
            <a:off x="5971011" y="3504034"/>
            <a:ext cx="206509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1182916" y="4509120"/>
            <a:ext cx="10438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smtClean="0"/>
              <a:t>OUT[15:0]</a:t>
            </a:r>
            <a:endParaRPr lang="en-US" altLang="zh-TW" sz="1600" dirty="0"/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1043608" y="4137058"/>
            <a:ext cx="1144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smtClean="0"/>
              <a:t>OUT_VALID</a:t>
            </a:r>
            <a:endParaRPr lang="en-US" altLang="zh-TW" sz="1600" dirty="0"/>
          </a:p>
        </p:txBody>
      </p:sp>
      <p:sp>
        <p:nvSpPr>
          <p:cNvPr id="30" name="Line 49"/>
          <p:cNvSpPr>
            <a:spLocks noChangeShapeType="1"/>
          </p:cNvSpPr>
          <p:nvPr/>
        </p:nvSpPr>
        <p:spPr bwMode="auto">
          <a:xfrm flipH="1">
            <a:off x="2297660" y="4389859"/>
            <a:ext cx="47193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" name="Freeform 50"/>
          <p:cNvSpPr>
            <a:spLocks/>
          </p:cNvSpPr>
          <p:nvPr/>
        </p:nvSpPr>
        <p:spPr bwMode="auto">
          <a:xfrm>
            <a:off x="4908726" y="2662659"/>
            <a:ext cx="522287" cy="207962"/>
          </a:xfrm>
          <a:custGeom>
            <a:avLst/>
            <a:gdLst>
              <a:gd name="T0" fmla="*/ 0 w 454"/>
              <a:gd name="T1" fmla="*/ 181 h 181"/>
              <a:gd name="T2" fmla="*/ 0 w 454"/>
              <a:gd name="T3" fmla="*/ 0 h 181"/>
              <a:gd name="T4" fmla="*/ 227 w 454"/>
              <a:gd name="T5" fmla="*/ 0 h 181"/>
              <a:gd name="T6" fmla="*/ 227 w 454"/>
              <a:gd name="T7" fmla="*/ 181 h 181"/>
              <a:gd name="T8" fmla="*/ 454 w 454"/>
              <a:gd name="T9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181">
                <a:moveTo>
                  <a:pt x="0" y="181"/>
                </a:moveTo>
                <a:lnTo>
                  <a:pt x="0" y="0"/>
                </a:lnTo>
                <a:lnTo>
                  <a:pt x="227" y="0"/>
                </a:lnTo>
                <a:lnTo>
                  <a:pt x="227" y="181"/>
                </a:lnTo>
                <a:lnTo>
                  <a:pt x="454" y="181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Freeform 51"/>
          <p:cNvSpPr>
            <a:spLocks/>
          </p:cNvSpPr>
          <p:nvPr/>
        </p:nvSpPr>
        <p:spPr bwMode="auto">
          <a:xfrm>
            <a:off x="4384851" y="2662659"/>
            <a:ext cx="522287" cy="207962"/>
          </a:xfrm>
          <a:custGeom>
            <a:avLst/>
            <a:gdLst>
              <a:gd name="T0" fmla="*/ 0 w 454"/>
              <a:gd name="T1" fmla="*/ 181 h 181"/>
              <a:gd name="T2" fmla="*/ 0 w 454"/>
              <a:gd name="T3" fmla="*/ 0 h 181"/>
              <a:gd name="T4" fmla="*/ 227 w 454"/>
              <a:gd name="T5" fmla="*/ 0 h 181"/>
              <a:gd name="T6" fmla="*/ 227 w 454"/>
              <a:gd name="T7" fmla="*/ 181 h 181"/>
              <a:gd name="T8" fmla="*/ 454 w 454"/>
              <a:gd name="T9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181">
                <a:moveTo>
                  <a:pt x="0" y="181"/>
                </a:moveTo>
                <a:lnTo>
                  <a:pt x="0" y="0"/>
                </a:lnTo>
                <a:lnTo>
                  <a:pt x="227" y="0"/>
                </a:lnTo>
                <a:lnTo>
                  <a:pt x="227" y="181"/>
                </a:lnTo>
                <a:lnTo>
                  <a:pt x="454" y="181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" name="Text Box 52"/>
          <p:cNvSpPr txBox="1">
            <a:spLocks noChangeArrowheads="1"/>
          </p:cNvSpPr>
          <p:nvPr/>
        </p:nvSpPr>
        <p:spPr bwMode="auto">
          <a:xfrm>
            <a:off x="4024861" y="2977207"/>
            <a:ext cx="7482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5 </a:t>
            </a:r>
            <a:r>
              <a:rPr lang="en-US" altLang="zh-TW" sz="1400" dirty="0"/>
              <a:t>cycles</a:t>
            </a:r>
          </a:p>
        </p:txBody>
      </p:sp>
      <p:sp>
        <p:nvSpPr>
          <p:cNvPr id="34" name="Freeform 53"/>
          <p:cNvSpPr>
            <a:spLocks/>
          </p:cNvSpPr>
          <p:nvPr/>
        </p:nvSpPr>
        <p:spPr bwMode="auto">
          <a:xfrm>
            <a:off x="7017000" y="4148559"/>
            <a:ext cx="498401" cy="241300"/>
          </a:xfrm>
          <a:custGeom>
            <a:avLst/>
            <a:gdLst>
              <a:gd name="T0" fmla="*/ 0 w 165"/>
              <a:gd name="T1" fmla="*/ 131 h 131"/>
              <a:gd name="T2" fmla="*/ 0 w 165"/>
              <a:gd name="T3" fmla="*/ 0 h 131"/>
              <a:gd name="T4" fmla="*/ 165 w 165"/>
              <a:gd name="T5" fmla="*/ 0 h 131"/>
              <a:gd name="T6" fmla="*/ 165 w 165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" h="131">
                <a:moveTo>
                  <a:pt x="0" y="131"/>
                </a:moveTo>
                <a:lnTo>
                  <a:pt x="0" y="0"/>
                </a:lnTo>
                <a:lnTo>
                  <a:pt x="165" y="0"/>
                </a:lnTo>
                <a:lnTo>
                  <a:pt x="165" y="13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" name="Line 54"/>
          <p:cNvSpPr>
            <a:spLocks noChangeShapeType="1"/>
          </p:cNvSpPr>
          <p:nvPr/>
        </p:nvSpPr>
        <p:spPr bwMode="auto">
          <a:xfrm flipH="1">
            <a:off x="7554022" y="4672434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" name="Line 57"/>
          <p:cNvSpPr>
            <a:spLocks noChangeShapeType="1"/>
          </p:cNvSpPr>
          <p:nvPr/>
        </p:nvSpPr>
        <p:spPr bwMode="auto">
          <a:xfrm flipH="1">
            <a:off x="2297659" y="4672434"/>
            <a:ext cx="43100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" name="Text Box 61"/>
          <p:cNvSpPr txBox="1">
            <a:spLocks noChangeArrowheads="1"/>
          </p:cNvSpPr>
          <p:nvPr/>
        </p:nvSpPr>
        <p:spPr bwMode="auto">
          <a:xfrm>
            <a:off x="1108565" y="3738518"/>
            <a:ext cx="10679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smtClean="0"/>
              <a:t>OP_MODE</a:t>
            </a:r>
            <a:endParaRPr lang="en-US" altLang="zh-TW" sz="1600" dirty="0"/>
          </a:p>
        </p:txBody>
      </p:sp>
      <p:sp>
        <p:nvSpPr>
          <p:cNvPr id="49" name="Line 68"/>
          <p:cNvSpPr>
            <a:spLocks noChangeShapeType="1"/>
          </p:cNvSpPr>
          <p:nvPr/>
        </p:nvSpPr>
        <p:spPr bwMode="auto">
          <a:xfrm>
            <a:off x="7525469" y="4388271"/>
            <a:ext cx="5106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" name="Freeform 43"/>
          <p:cNvSpPr>
            <a:spLocks/>
          </p:cNvSpPr>
          <p:nvPr/>
        </p:nvSpPr>
        <p:spPr bwMode="auto">
          <a:xfrm>
            <a:off x="4375225" y="3389036"/>
            <a:ext cx="540000" cy="217488"/>
          </a:xfrm>
          <a:custGeom>
            <a:avLst/>
            <a:gdLst>
              <a:gd name="T0" fmla="*/ 0 w 317"/>
              <a:gd name="T1" fmla="*/ 91 h 182"/>
              <a:gd name="T2" fmla="*/ 45 w 317"/>
              <a:gd name="T3" fmla="*/ 0 h 182"/>
              <a:gd name="T4" fmla="*/ 272 w 317"/>
              <a:gd name="T5" fmla="*/ 0 h 182"/>
              <a:gd name="T6" fmla="*/ 317 w 317"/>
              <a:gd name="T7" fmla="*/ 91 h 182"/>
              <a:gd name="T8" fmla="*/ 272 w 317"/>
              <a:gd name="T9" fmla="*/ 182 h 182"/>
              <a:gd name="T10" fmla="*/ 45 w 317"/>
              <a:gd name="T11" fmla="*/ 182 h 182"/>
              <a:gd name="T12" fmla="*/ 0 w 317"/>
              <a:gd name="T13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" h="182">
                <a:moveTo>
                  <a:pt x="0" y="91"/>
                </a:moveTo>
                <a:lnTo>
                  <a:pt x="45" y="0"/>
                </a:lnTo>
                <a:lnTo>
                  <a:pt x="272" y="0"/>
                </a:lnTo>
                <a:lnTo>
                  <a:pt x="317" y="91"/>
                </a:lnTo>
                <a:lnTo>
                  <a:pt x="272" y="182"/>
                </a:lnTo>
                <a:lnTo>
                  <a:pt x="45" y="182"/>
                </a:lnTo>
                <a:lnTo>
                  <a:pt x="0" y="91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r>
              <a:rPr lang="en-US" altLang="zh-TW" sz="1400" dirty="0" smtClean="0"/>
              <a:t>+</a:t>
            </a:r>
            <a:endParaRPr lang="zh-TW" altLang="en-US" sz="1400" dirty="0"/>
          </a:p>
        </p:txBody>
      </p:sp>
      <p:sp>
        <p:nvSpPr>
          <p:cNvPr id="52" name="Freeform 43"/>
          <p:cNvSpPr>
            <a:spLocks/>
          </p:cNvSpPr>
          <p:nvPr/>
        </p:nvSpPr>
        <p:spPr bwMode="auto">
          <a:xfrm>
            <a:off x="4913608" y="3389036"/>
            <a:ext cx="540000" cy="217488"/>
          </a:xfrm>
          <a:custGeom>
            <a:avLst/>
            <a:gdLst>
              <a:gd name="T0" fmla="*/ 0 w 317"/>
              <a:gd name="T1" fmla="*/ 91 h 182"/>
              <a:gd name="T2" fmla="*/ 45 w 317"/>
              <a:gd name="T3" fmla="*/ 0 h 182"/>
              <a:gd name="T4" fmla="*/ 272 w 317"/>
              <a:gd name="T5" fmla="*/ 0 h 182"/>
              <a:gd name="T6" fmla="*/ 317 w 317"/>
              <a:gd name="T7" fmla="*/ 91 h 182"/>
              <a:gd name="T8" fmla="*/ 272 w 317"/>
              <a:gd name="T9" fmla="*/ 182 h 182"/>
              <a:gd name="T10" fmla="*/ 45 w 317"/>
              <a:gd name="T11" fmla="*/ 182 h 182"/>
              <a:gd name="T12" fmla="*/ 0 w 317"/>
              <a:gd name="T13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" h="182">
                <a:moveTo>
                  <a:pt x="0" y="91"/>
                </a:moveTo>
                <a:lnTo>
                  <a:pt x="45" y="0"/>
                </a:lnTo>
                <a:lnTo>
                  <a:pt x="272" y="0"/>
                </a:lnTo>
                <a:lnTo>
                  <a:pt x="317" y="91"/>
                </a:lnTo>
                <a:lnTo>
                  <a:pt x="272" y="182"/>
                </a:lnTo>
                <a:lnTo>
                  <a:pt x="45" y="182"/>
                </a:lnTo>
                <a:lnTo>
                  <a:pt x="0" y="91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sp>
        <p:nvSpPr>
          <p:cNvPr id="53" name="Freeform 43"/>
          <p:cNvSpPr>
            <a:spLocks/>
          </p:cNvSpPr>
          <p:nvPr/>
        </p:nvSpPr>
        <p:spPr bwMode="auto">
          <a:xfrm>
            <a:off x="5465790" y="3389036"/>
            <a:ext cx="503237" cy="217488"/>
          </a:xfrm>
          <a:custGeom>
            <a:avLst/>
            <a:gdLst>
              <a:gd name="T0" fmla="*/ 0 w 317"/>
              <a:gd name="T1" fmla="*/ 91 h 182"/>
              <a:gd name="T2" fmla="*/ 45 w 317"/>
              <a:gd name="T3" fmla="*/ 0 h 182"/>
              <a:gd name="T4" fmla="*/ 272 w 317"/>
              <a:gd name="T5" fmla="*/ 0 h 182"/>
              <a:gd name="T6" fmla="*/ 317 w 317"/>
              <a:gd name="T7" fmla="*/ 91 h 182"/>
              <a:gd name="T8" fmla="*/ 272 w 317"/>
              <a:gd name="T9" fmla="*/ 182 h 182"/>
              <a:gd name="T10" fmla="*/ 45 w 317"/>
              <a:gd name="T11" fmla="*/ 182 h 182"/>
              <a:gd name="T12" fmla="*/ 0 w 317"/>
              <a:gd name="T13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" h="182">
                <a:moveTo>
                  <a:pt x="0" y="91"/>
                </a:moveTo>
                <a:lnTo>
                  <a:pt x="45" y="0"/>
                </a:lnTo>
                <a:lnTo>
                  <a:pt x="272" y="0"/>
                </a:lnTo>
                <a:lnTo>
                  <a:pt x="317" y="91"/>
                </a:lnTo>
                <a:lnTo>
                  <a:pt x="272" y="182"/>
                </a:lnTo>
                <a:lnTo>
                  <a:pt x="45" y="182"/>
                </a:lnTo>
                <a:lnTo>
                  <a:pt x="0" y="91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r>
              <a:rPr lang="en-US" altLang="zh-TW" sz="1400" dirty="0">
                <a:sym typeface="Symbol"/>
              </a:rPr>
              <a:t></a:t>
            </a:r>
            <a:endParaRPr lang="zh-TW" altLang="en-US" sz="1400" dirty="0"/>
          </a:p>
        </p:txBody>
      </p:sp>
      <p:sp>
        <p:nvSpPr>
          <p:cNvPr id="54" name="Line 37"/>
          <p:cNvSpPr>
            <a:spLocks noChangeShapeType="1"/>
          </p:cNvSpPr>
          <p:nvPr/>
        </p:nvSpPr>
        <p:spPr bwMode="auto">
          <a:xfrm flipH="1">
            <a:off x="2296619" y="4005064"/>
            <a:ext cx="20901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5" name="Freeform 34"/>
          <p:cNvSpPr>
            <a:spLocks/>
          </p:cNvSpPr>
          <p:nvPr/>
        </p:nvSpPr>
        <p:spPr bwMode="auto">
          <a:xfrm>
            <a:off x="4388400" y="3765157"/>
            <a:ext cx="526826" cy="241300"/>
          </a:xfrm>
          <a:custGeom>
            <a:avLst/>
            <a:gdLst>
              <a:gd name="T0" fmla="*/ 0 w 165"/>
              <a:gd name="T1" fmla="*/ 131 h 131"/>
              <a:gd name="T2" fmla="*/ 0 w 165"/>
              <a:gd name="T3" fmla="*/ 0 h 131"/>
              <a:gd name="T4" fmla="*/ 165 w 165"/>
              <a:gd name="T5" fmla="*/ 0 h 131"/>
              <a:gd name="T6" fmla="*/ 165 w 165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" h="131">
                <a:moveTo>
                  <a:pt x="0" y="131"/>
                </a:moveTo>
                <a:lnTo>
                  <a:pt x="0" y="0"/>
                </a:lnTo>
                <a:lnTo>
                  <a:pt x="165" y="0"/>
                </a:lnTo>
                <a:lnTo>
                  <a:pt x="165" y="13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" name="Freeform 34"/>
          <p:cNvSpPr>
            <a:spLocks/>
          </p:cNvSpPr>
          <p:nvPr/>
        </p:nvSpPr>
        <p:spPr bwMode="auto">
          <a:xfrm>
            <a:off x="5461451" y="3763764"/>
            <a:ext cx="526826" cy="241300"/>
          </a:xfrm>
          <a:custGeom>
            <a:avLst/>
            <a:gdLst>
              <a:gd name="T0" fmla="*/ 0 w 165"/>
              <a:gd name="T1" fmla="*/ 131 h 131"/>
              <a:gd name="T2" fmla="*/ 0 w 165"/>
              <a:gd name="T3" fmla="*/ 0 h 131"/>
              <a:gd name="T4" fmla="*/ 165 w 165"/>
              <a:gd name="T5" fmla="*/ 0 h 131"/>
              <a:gd name="T6" fmla="*/ 165 w 165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" h="131">
                <a:moveTo>
                  <a:pt x="0" y="131"/>
                </a:moveTo>
                <a:lnTo>
                  <a:pt x="0" y="0"/>
                </a:lnTo>
                <a:lnTo>
                  <a:pt x="165" y="0"/>
                </a:lnTo>
                <a:lnTo>
                  <a:pt x="165" y="13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" name="Line 37"/>
          <p:cNvSpPr>
            <a:spLocks noChangeShapeType="1"/>
          </p:cNvSpPr>
          <p:nvPr/>
        </p:nvSpPr>
        <p:spPr bwMode="auto">
          <a:xfrm flipH="1">
            <a:off x="4915225" y="4005064"/>
            <a:ext cx="5497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 flipH="1">
            <a:off x="5997901" y="4005064"/>
            <a:ext cx="20381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" name="Freeform 43"/>
          <p:cNvSpPr>
            <a:spLocks/>
          </p:cNvSpPr>
          <p:nvPr/>
        </p:nvSpPr>
        <p:spPr bwMode="auto">
          <a:xfrm>
            <a:off x="7013203" y="4560414"/>
            <a:ext cx="540000" cy="217488"/>
          </a:xfrm>
          <a:custGeom>
            <a:avLst/>
            <a:gdLst>
              <a:gd name="T0" fmla="*/ 0 w 317"/>
              <a:gd name="T1" fmla="*/ 91 h 182"/>
              <a:gd name="T2" fmla="*/ 45 w 317"/>
              <a:gd name="T3" fmla="*/ 0 h 182"/>
              <a:gd name="T4" fmla="*/ 272 w 317"/>
              <a:gd name="T5" fmla="*/ 0 h 182"/>
              <a:gd name="T6" fmla="*/ 317 w 317"/>
              <a:gd name="T7" fmla="*/ 91 h 182"/>
              <a:gd name="T8" fmla="*/ 272 w 317"/>
              <a:gd name="T9" fmla="*/ 182 h 182"/>
              <a:gd name="T10" fmla="*/ 45 w 317"/>
              <a:gd name="T11" fmla="*/ 182 h 182"/>
              <a:gd name="T12" fmla="*/ 0 w 317"/>
              <a:gd name="T13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" h="182">
                <a:moveTo>
                  <a:pt x="0" y="91"/>
                </a:moveTo>
                <a:lnTo>
                  <a:pt x="45" y="0"/>
                </a:lnTo>
                <a:lnTo>
                  <a:pt x="272" y="0"/>
                </a:lnTo>
                <a:lnTo>
                  <a:pt x="317" y="91"/>
                </a:lnTo>
                <a:lnTo>
                  <a:pt x="272" y="182"/>
                </a:lnTo>
                <a:lnTo>
                  <a:pt x="45" y="182"/>
                </a:lnTo>
                <a:lnTo>
                  <a:pt x="0" y="91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r>
              <a:rPr lang="en-US" altLang="zh-TW" sz="1400" dirty="0" smtClean="0"/>
              <a:t>45</a:t>
            </a:r>
            <a:endParaRPr lang="zh-TW" altLang="en-US" sz="1400" dirty="0"/>
          </a:p>
        </p:txBody>
      </p:sp>
      <p:sp>
        <p:nvSpPr>
          <p:cNvPr id="60" name="Text Box 47"/>
          <p:cNvSpPr txBox="1">
            <a:spLocks noChangeArrowheads="1"/>
          </p:cNvSpPr>
          <p:nvPr/>
        </p:nvSpPr>
        <p:spPr bwMode="auto">
          <a:xfrm>
            <a:off x="1524156" y="4890646"/>
            <a:ext cx="6908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smtClean="0"/>
              <a:t>RESET</a:t>
            </a:r>
            <a:endParaRPr lang="en-US" altLang="zh-TW" sz="1600" dirty="0"/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 flipH="1">
            <a:off x="2366667" y="4931543"/>
            <a:ext cx="192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" name="Freeform 34"/>
          <p:cNvSpPr>
            <a:spLocks/>
          </p:cNvSpPr>
          <p:nvPr/>
        </p:nvSpPr>
        <p:spPr bwMode="auto">
          <a:xfrm flipV="1">
            <a:off x="2565401" y="4925517"/>
            <a:ext cx="526826" cy="241300"/>
          </a:xfrm>
          <a:custGeom>
            <a:avLst/>
            <a:gdLst>
              <a:gd name="T0" fmla="*/ 0 w 165"/>
              <a:gd name="T1" fmla="*/ 131 h 131"/>
              <a:gd name="T2" fmla="*/ 0 w 165"/>
              <a:gd name="T3" fmla="*/ 0 h 131"/>
              <a:gd name="T4" fmla="*/ 165 w 165"/>
              <a:gd name="T5" fmla="*/ 0 h 131"/>
              <a:gd name="T6" fmla="*/ 165 w 165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" h="131">
                <a:moveTo>
                  <a:pt x="0" y="131"/>
                </a:moveTo>
                <a:lnTo>
                  <a:pt x="0" y="0"/>
                </a:lnTo>
                <a:lnTo>
                  <a:pt x="165" y="0"/>
                </a:lnTo>
                <a:lnTo>
                  <a:pt x="165" y="13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 flipH="1">
            <a:off x="3088706" y="4931543"/>
            <a:ext cx="49685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052" name="群組 2051"/>
          <p:cNvGrpSpPr/>
          <p:nvPr/>
        </p:nvGrpSpPr>
        <p:grpSpPr>
          <a:xfrm>
            <a:off x="2728667" y="4560414"/>
            <a:ext cx="4277347" cy="222350"/>
            <a:chOff x="2699792" y="5136478"/>
            <a:chExt cx="4277347" cy="22235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699792" y="5136478"/>
              <a:ext cx="540000" cy="217488"/>
            </a:xfrm>
            <a:custGeom>
              <a:avLst/>
              <a:gdLst>
                <a:gd name="T0" fmla="*/ 0 w 317"/>
                <a:gd name="T1" fmla="*/ 91 h 182"/>
                <a:gd name="T2" fmla="*/ 45 w 317"/>
                <a:gd name="T3" fmla="*/ 0 h 182"/>
                <a:gd name="T4" fmla="*/ 272 w 317"/>
                <a:gd name="T5" fmla="*/ 0 h 182"/>
                <a:gd name="T6" fmla="*/ 317 w 317"/>
                <a:gd name="T7" fmla="*/ 91 h 182"/>
                <a:gd name="T8" fmla="*/ 272 w 317"/>
                <a:gd name="T9" fmla="*/ 182 h 182"/>
                <a:gd name="T10" fmla="*/ 45 w 317"/>
                <a:gd name="T11" fmla="*/ 182 h 182"/>
                <a:gd name="T12" fmla="*/ 0 w 317"/>
                <a:gd name="T13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182">
                  <a:moveTo>
                    <a:pt x="0" y="91"/>
                  </a:moveTo>
                  <a:lnTo>
                    <a:pt x="45" y="0"/>
                  </a:lnTo>
                  <a:lnTo>
                    <a:pt x="272" y="0"/>
                  </a:lnTo>
                  <a:lnTo>
                    <a:pt x="317" y="91"/>
                  </a:lnTo>
                  <a:lnTo>
                    <a:pt x="272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TW" altLang="en-US" sz="1400" dirty="0"/>
            </a:p>
          </p:txBody>
        </p:sp>
        <p:sp>
          <p:nvSpPr>
            <p:cNvPr id="66" name="Freeform 42"/>
            <p:cNvSpPr>
              <a:spLocks/>
            </p:cNvSpPr>
            <p:nvPr/>
          </p:nvSpPr>
          <p:spPr bwMode="auto">
            <a:xfrm>
              <a:off x="6437139" y="5137942"/>
              <a:ext cx="540000" cy="217488"/>
            </a:xfrm>
            <a:custGeom>
              <a:avLst/>
              <a:gdLst>
                <a:gd name="T0" fmla="*/ 0 w 317"/>
                <a:gd name="T1" fmla="*/ 91 h 182"/>
                <a:gd name="T2" fmla="*/ 45 w 317"/>
                <a:gd name="T3" fmla="*/ 0 h 182"/>
                <a:gd name="T4" fmla="*/ 272 w 317"/>
                <a:gd name="T5" fmla="*/ 0 h 182"/>
                <a:gd name="T6" fmla="*/ 317 w 317"/>
                <a:gd name="T7" fmla="*/ 91 h 182"/>
                <a:gd name="T8" fmla="*/ 272 w 317"/>
                <a:gd name="T9" fmla="*/ 182 h 182"/>
                <a:gd name="T10" fmla="*/ 45 w 317"/>
                <a:gd name="T11" fmla="*/ 182 h 182"/>
                <a:gd name="T12" fmla="*/ 0 w 317"/>
                <a:gd name="T13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182">
                  <a:moveTo>
                    <a:pt x="0" y="91"/>
                  </a:moveTo>
                  <a:lnTo>
                    <a:pt x="45" y="0"/>
                  </a:lnTo>
                  <a:lnTo>
                    <a:pt x="272" y="0"/>
                  </a:lnTo>
                  <a:lnTo>
                    <a:pt x="317" y="91"/>
                  </a:lnTo>
                  <a:lnTo>
                    <a:pt x="272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TW" altLang="en-US" sz="1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969792" y="5142804"/>
              <a:ext cx="3737347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0</a:t>
              </a:r>
              <a:endParaRPr lang="zh-TW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49" name="直線接點 2048"/>
            <p:cNvCxnSpPr/>
            <p:nvPr/>
          </p:nvCxnSpPr>
          <p:spPr>
            <a:xfrm>
              <a:off x="2969792" y="5353966"/>
              <a:ext cx="37373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2987824" y="5137942"/>
              <a:ext cx="37373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Freeform 31"/>
          <p:cNvSpPr>
            <a:spLocks/>
          </p:cNvSpPr>
          <p:nvPr/>
        </p:nvSpPr>
        <p:spPr bwMode="auto">
          <a:xfrm>
            <a:off x="6992415" y="2665787"/>
            <a:ext cx="522288" cy="207962"/>
          </a:xfrm>
          <a:custGeom>
            <a:avLst/>
            <a:gdLst>
              <a:gd name="T0" fmla="*/ 0 w 454"/>
              <a:gd name="T1" fmla="*/ 181 h 181"/>
              <a:gd name="T2" fmla="*/ 0 w 454"/>
              <a:gd name="T3" fmla="*/ 0 h 181"/>
              <a:gd name="T4" fmla="*/ 227 w 454"/>
              <a:gd name="T5" fmla="*/ 0 h 181"/>
              <a:gd name="T6" fmla="*/ 227 w 454"/>
              <a:gd name="T7" fmla="*/ 181 h 181"/>
              <a:gd name="T8" fmla="*/ 454 w 454"/>
              <a:gd name="T9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181">
                <a:moveTo>
                  <a:pt x="0" y="181"/>
                </a:moveTo>
                <a:lnTo>
                  <a:pt x="0" y="0"/>
                </a:lnTo>
                <a:lnTo>
                  <a:pt x="227" y="0"/>
                </a:lnTo>
                <a:lnTo>
                  <a:pt x="227" y="181"/>
                </a:lnTo>
                <a:lnTo>
                  <a:pt x="454" y="181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455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483</Words>
  <Application>Microsoft Office PowerPoint</Application>
  <PresentationFormat>如螢幕大小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Lab2: Design a Postfix Calculator</vt:lpstr>
      <vt:lpstr>Lab 2: Design a Postfix Calculator</vt:lpstr>
      <vt:lpstr>Postfix Expression</vt:lpstr>
      <vt:lpstr>Postfix Computation</vt:lpstr>
      <vt:lpstr>Module Specification (1/2)</vt:lpstr>
      <vt:lpstr>Module Specification (2/2)</vt:lpstr>
      <vt:lpstr>Timing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Circuit Design</dc:title>
  <dc:creator>cjtsai</dc:creator>
  <cp:lastModifiedBy>shlab_23</cp:lastModifiedBy>
  <cp:revision>113</cp:revision>
  <cp:lastPrinted>2016-09-23T00:02:23Z</cp:lastPrinted>
  <dcterms:created xsi:type="dcterms:W3CDTF">2013-02-18T04:14:25Z</dcterms:created>
  <dcterms:modified xsi:type="dcterms:W3CDTF">2016-10-20T12:24:49Z</dcterms:modified>
</cp:coreProperties>
</file>