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ra" pitchFamily="2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  <p:embeddedFont>
      <p:font typeface="Raleway" panose="020B0503030101060003" pitchFamily="34" charset="77"/>
      <p:regular r:id="rId37"/>
      <p:bold r:id="rId38"/>
      <p:italic r:id="rId39"/>
      <p:boldItalic r:id="rId40"/>
    </p:embeddedFont>
    <p:embeddedFont>
      <p:font typeface="Raleway Thin" panose="020B0203030101060003" pitchFamily="34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357414" y="2358895"/>
            <a:ext cx="682932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>
                <a:solidFill>
                  <a:srgbClr val="FFAC2D"/>
                </a:solidFill>
              </a:rPr>
              <a:t>Safely Sail</a:t>
            </a:r>
            <a:endParaRPr sz="6000" dirty="0">
              <a:solidFill>
                <a:srgbClr val="FFAC2D"/>
              </a:solidFill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3486150" y="3804841"/>
            <a:ext cx="7856778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To improve watersports safety through early SOS and rescue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</a:t>
            </a:r>
            <a:r>
              <a:rPr lang="en" sz="2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33 (Clement) T</a:t>
            </a:r>
            <a:r>
              <a:rPr lang="en-HK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ng Yuk Chun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-EE Gifted Education Fund </a:t>
            </a: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Programme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</a:t>
            </a:r>
            <a:r>
              <a:rPr lang="en" sz="1700" b="0" i="1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Coding, Engineering and Entrepreneurial Skills Education for Gifted Students</a:t>
            </a:r>
            <a:endParaRPr sz="1700" b="0" i="1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13714E80-7D0D-726C-F3B4-C300C8E0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450" y="1221719"/>
            <a:ext cx="1265709" cy="12657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 dirty="0"/>
              <a:t>Elaborate the concepts, technologies applied, etc.</a:t>
            </a:r>
            <a:endParaRPr sz="2800" dirty="0"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6" name="Google Shape;286;p10"/>
            <p:cNvPicPr preferRelativeResize="0"/>
            <p:nvPr/>
          </p:nvPicPr>
          <p:blipFill rotWithShape="1">
            <a:blip r:embed="rId3">
              <a:alphaModFix/>
            </a:blip>
            <a:srcRect b="662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9" name="Google Shape;299;g198316f170f_0_0"/>
          <p:cNvSpPr txBox="1">
            <a:spLocks noGrp="1"/>
          </p:cNvSpPr>
          <p:nvPr>
            <p:ph type="body" idx="1"/>
          </p:nvPr>
        </p:nvSpPr>
        <p:spPr>
          <a:xfrm>
            <a:off x="1939638" y="1823308"/>
            <a:ext cx="9560058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>
                <a:cs typeface="Arial"/>
                <a:sym typeface="Arial"/>
              </a:rPr>
              <a:t>You may insert a graph to illustrate the workflow of your solution, i.e.:</a:t>
            </a: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b="1" dirty="0"/>
          </a:p>
        </p:txBody>
      </p:sp>
      <p:pic>
        <p:nvPicPr>
          <p:cNvPr id="300" name="Google Shape;300;g198316f1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5" y="2544925"/>
            <a:ext cx="7176213" cy="3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1928460"/>
            <a:chOff x="-2036679" y="2163496"/>
            <a:chExt cx="16230601" cy="2912381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54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Details of the task</a:t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Future plan to further develop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Plan to deploy and market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32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About your </a:t>
            </a:r>
            <a:r>
              <a:rPr lang="en" sz="32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project idea</a:t>
            </a:r>
            <a:endParaRPr sz="3200" b="1" i="1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Short description about your project 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e.g.: “A personal protective equipment (PPE) detection system for construction workers”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is the background of your project?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What motivated you to start this project?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problems would you like to solve?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Vision, Goals &amp; Objectives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Other Important Facts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65" y="4014789"/>
            <a:ext cx="1907736" cy="1885950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</a:t>
              </a:r>
              <a:r>
                <a:rPr lang="en" sz="24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 from market research</a:t>
              </a:r>
              <a:endParaRPr b="1" dirty="0"/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0" name="Google Shape;160;p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Lora"/>
              </a:rPr>
              <a:t>You may add a table to compare data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841667" y="2686050"/>
          <a:ext cx="8093400" cy="2977100"/>
        </p:xfrm>
        <a:graphic>
          <a:graphicData uri="http://schemas.openxmlformats.org/drawingml/2006/table">
            <a:tbl>
              <a:tblPr>
                <a:noFill/>
                <a:tableStyleId>{7347315F-67E2-44E3-83A7-026B8EAD30AD}</a:tableStyleId>
              </a:tblPr>
              <a:tblGrid>
                <a:gridCol w="20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8172D152-663B-47A9-4793-3AE26CDB2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How the problem has been addressed by the current solution?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technologies they use?</a:t>
            </a:r>
            <a:endParaRPr sz="28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028651" y="4145756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Possible improvements on the current solution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new technologies to bring about</a:t>
            </a:r>
            <a:endParaRPr sz="2800" dirty="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94" name="Google Shape;194;p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9198317" y="4114800"/>
            <a:ext cx="1488732" cy="1654541"/>
            <a:chOff x="6506504" y="937343"/>
            <a:chExt cx="744272" cy="793950"/>
          </a:xfrm>
        </p:grpSpPr>
        <p:sp>
          <p:nvSpPr>
            <p:cNvPr id="200" name="Google Shape;200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0" name="Google Shape;220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595447" y="2231480"/>
            <a:ext cx="3327703" cy="32738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072262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987870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841666" y="5731899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graphics to </a:t>
            </a:r>
            <a:r>
              <a:rPr lang="en" sz="2400" b="1" dirty="0" err="1">
                <a:solidFill>
                  <a:schemeClr val="dk1"/>
                </a:solidFill>
                <a:latin typeface="Quattrocento Sans"/>
                <a:sym typeface="Quattrocento Sans"/>
              </a:rPr>
              <a:t>visualise</a:t>
            </a: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06E6E170-A1A8-8BE3-6710-53510F7E1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5" name="Google Shape;235;p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41666" y="5638071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data to support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894436" y="1873284"/>
            <a:ext cx="3710617" cy="3356247"/>
            <a:chOff x="-379870" y="-218195"/>
            <a:chExt cx="5575596" cy="5043119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136021" y="1006698"/>
              <a:ext cx="1059705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31.9%</a:t>
              </a:r>
              <a:endParaRPr dirty="0"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248284" y="3946856"/>
              <a:ext cx="1152373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-52192" y="3716547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-379870" y="820518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671445" y="-218195"/>
              <a:ext cx="86779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4.3%</a:t>
              </a:r>
              <a:endParaRPr dirty="0"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443328" y="896273"/>
              <a:ext cx="3882349" cy="3928651"/>
              <a:chOff x="-19735" y="0"/>
              <a:chExt cx="2620775" cy="2652031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1270000" y="0"/>
                <a:ext cx="1331040" cy="1861495"/>
              </a:xfrm>
              <a:custGeom>
                <a:avLst/>
                <a:gdLst/>
                <a:ahLst/>
                <a:cxnLst/>
                <a:rect l="l" t="t" r="r" b="b"/>
                <a:pathLst>
                  <a:path w="1331040" h="1861495" extrusionOk="0">
                    <a:moveTo>
                      <a:pt x="0" y="0"/>
                    </a:moveTo>
                    <a:cubicBezTo>
                      <a:pt x="444863" y="0"/>
                      <a:pt x="857296" y="232770"/>
                      <a:pt x="1087221" y="613608"/>
                    </a:cubicBezTo>
                    <a:cubicBezTo>
                      <a:pt x="1317146" y="994446"/>
                      <a:pt x="1331040" y="1467827"/>
                      <a:pt x="1123847" y="1861495"/>
                    </a:cubicBezTo>
                    <a:lnTo>
                      <a:pt x="561924" y="1565748"/>
                    </a:lnTo>
                    <a:cubicBezTo>
                      <a:pt x="665520" y="1368914"/>
                      <a:pt x="658573" y="1132223"/>
                      <a:pt x="543611" y="941804"/>
                    </a:cubicBezTo>
                    <a:cubicBezTo>
                      <a:pt x="428648" y="751385"/>
                      <a:pt x="222432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955148" y="1537294"/>
                <a:ext cx="1466857" cy="1114737"/>
              </a:xfrm>
              <a:custGeom>
                <a:avLst/>
                <a:gdLst/>
                <a:ahLst/>
                <a:cxnLst/>
                <a:rect l="l" t="t" r="r" b="b"/>
                <a:pathLst>
                  <a:path w="1466857" h="1114737" extrusionOk="0">
                    <a:moveTo>
                      <a:pt x="1466857" y="267293"/>
                    </a:moveTo>
                    <a:cubicBezTo>
                      <a:pt x="1209324" y="822263"/>
                      <a:pt x="592714" y="1114736"/>
                      <a:pt x="0" y="963059"/>
                    </a:cubicBezTo>
                    <a:lnTo>
                      <a:pt x="157426" y="347882"/>
                    </a:lnTo>
                    <a:cubicBezTo>
                      <a:pt x="453783" y="423721"/>
                      <a:pt x="762088" y="277485"/>
                      <a:pt x="890855" y="0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9968" y="1248946"/>
                <a:ext cx="1153485" cy="1265606"/>
              </a:xfrm>
              <a:custGeom>
                <a:avLst/>
                <a:gdLst/>
                <a:ahLst/>
                <a:cxnLst/>
                <a:rect l="l" t="t" r="r" b="b"/>
                <a:pathLst>
                  <a:path w="1153485" h="1265606" extrusionOk="0">
                    <a:moveTo>
                      <a:pt x="1027002" y="1265605"/>
                    </a:moveTo>
                    <a:cubicBezTo>
                      <a:pt x="427449" y="1143741"/>
                      <a:pt x="0" y="611729"/>
                      <a:pt x="10143" y="0"/>
                    </a:cubicBezTo>
                    <a:lnTo>
                      <a:pt x="645055" y="10527"/>
                    </a:lnTo>
                    <a:cubicBezTo>
                      <a:pt x="639984" y="316391"/>
                      <a:pt x="853708" y="582397"/>
                      <a:pt x="1153485" y="643330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9735" y="29886"/>
                <a:ext cx="1152789" cy="1282552"/>
              </a:xfrm>
              <a:custGeom>
                <a:avLst/>
                <a:gdLst/>
                <a:ahLst/>
                <a:cxnLst/>
                <a:rect l="l" t="t" r="r" b="b"/>
                <a:pathLst>
                  <a:path w="1152789" h="1282552" extrusionOk="0">
                    <a:moveTo>
                      <a:pt x="20444" y="1282551"/>
                    </a:moveTo>
                    <a:cubicBezTo>
                      <a:pt x="0" y="671080"/>
                      <a:pt x="418429" y="131944"/>
                      <a:pt x="1015844" y="0"/>
                    </a:cubicBezTo>
                    <a:lnTo>
                      <a:pt x="1152790" y="620057"/>
                    </a:lnTo>
                    <a:cubicBezTo>
                      <a:pt x="854082" y="686029"/>
                      <a:pt x="644868" y="955597"/>
                      <a:pt x="655090" y="1261332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34472" y="0"/>
                <a:ext cx="335465" cy="657562"/>
              </a:xfrm>
              <a:custGeom>
                <a:avLst/>
                <a:gdLst/>
                <a:ahLst/>
                <a:cxnLst/>
                <a:rect l="l" t="t" r="r" b="b"/>
                <a:pathLst>
                  <a:path w="335465" h="657562" extrusionOk="0">
                    <a:moveTo>
                      <a:pt x="0" y="45124"/>
                    </a:moveTo>
                    <a:cubicBezTo>
                      <a:pt x="109287" y="15187"/>
                      <a:pt x="222088" y="11"/>
                      <a:pt x="335401" y="0"/>
                    </a:cubicBezTo>
                    <a:lnTo>
                      <a:pt x="335465" y="635000"/>
                    </a:lnTo>
                    <a:cubicBezTo>
                      <a:pt x="278808" y="635006"/>
                      <a:pt x="222407" y="642594"/>
                      <a:pt x="167764" y="657562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>
            <a:off x="6334176" y="1838751"/>
            <a:ext cx="3748314" cy="3435482"/>
            <a:chOff x="-138668" y="-267634"/>
            <a:chExt cx="5632240" cy="516217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4696602" y="2837413"/>
              <a:ext cx="79697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41%</a:t>
              </a:r>
              <a:endParaRPr dirty="0"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-138668" y="2273368"/>
              <a:ext cx="921479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30.5%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249717" y="-267634"/>
              <a:ext cx="717721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694151" y="4073086"/>
              <a:ext cx="940732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550708" y="-234344"/>
              <a:ext cx="1059704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grpSp>
          <p:nvGrpSpPr>
            <p:cNvPr id="260" name="Google Shape;260;p9"/>
            <p:cNvGrpSpPr/>
            <p:nvPr/>
          </p:nvGrpSpPr>
          <p:grpSpPr>
            <a:xfrm>
              <a:off x="926309" y="809276"/>
              <a:ext cx="3963025" cy="3824809"/>
              <a:chOff x="-15943" y="0"/>
              <a:chExt cx="2675235" cy="2581933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1270000" y="0"/>
                <a:ext cx="766967" cy="763872"/>
              </a:xfrm>
              <a:custGeom>
                <a:avLst/>
                <a:gdLst/>
                <a:ahLst/>
                <a:cxnLst/>
                <a:rect l="l" t="t" r="r" b="b"/>
                <a:pathLst>
                  <a:path w="766967" h="7638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76918" y="0"/>
                      <a:pt x="546248" y="90510"/>
                      <a:pt x="766967" y="257744"/>
                    </a:cubicBezTo>
                    <a:lnTo>
                      <a:pt x="383483" y="763872"/>
                    </a:lnTo>
                    <a:cubicBezTo>
                      <a:pt x="273124" y="680255"/>
                      <a:pt x="138459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1168610" y="220677"/>
                <a:ext cx="1490682" cy="2361256"/>
              </a:xfrm>
              <a:custGeom>
                <a:avLst/>
                <a:gdLst/>
                <a:ahLst/>
                <a:cxnLst/>
                <a:rect l="l" t="t" r="r" b="b"/>
                <a:pathLst>
                  <a:path w="1490682" h="2361256" extrusionOk="0">
                    <a:moveTo>
                      <a:pt x="816806" y="0"/>
                    </a:moveTo>
                    <a:cubicBezTo>
                      <a:pt x="1292735" y="324482"/>
                      <a:pt x="1490682" y="928640"/>
                      <a:pt x="1299044" y="1471845"/>
                    </a:cubicBezTo>
                    <a:cubicBezTo>
                      <a:pt x="1107406" y="2015050"/>
                      <a:pt x="574179" y="2361256"/>
                      <a:pt x="0" y="2315269"/>
                    </a:cubicBezTo>
                    <a:lnTo>
                      <a:pt x="50695" y="1682296"/>
                    </a:lnTo>
                    <a:cubicBezTo>
                      <a:pt x="337785" y="1705289"/>
                      <a:pt x="604398" y="1532187"/>
                      <a:pt x="700217" y="1260584"/>
                    </a:cubicBezTo>
                    <a:cubicBezTo>
                      <a:pt x="796036" y="988981"/>
                      <a:pt x="697063" y="686903"/>
                      <a:pt x="459098" y="524661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473094" y="1764429"/>
                <a:ext cx="777909" cy="775002"/>
              </a:xfrm>
              <a:custGeom>
                <a:avLst/>
                <a:gdLst/>
                <a:ahLst/>
                <a:cxnLst/>
                <a:rect l="l" t="t" r="r" b="b"/>
                <a:pathLst>
                  <a:path w="777909" h="775002" extrusionOk="0">
                    <a:moveTo>
                      <a:pt x="758913" y="775003"/>
                    </a:moveTo>
                    <a:cubicBezTo>
                      <a:pt x="482119" y="766718"/>
                      <a:pt x="215617" y="668192"/>
                      <a:pt x="0" y="494430"/>
                    </a:cubicBezTo>
                    <a:lnTo>
                      <a:pt x="398453" y="0"/>
                    </a:lnTo>
                    <a:cubicBezTo>
                      <a:pt x="506262" y="86881"/>
                      <a:pt x="639512" y="136145"/>
                      <a:pt x="777910" y="14028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15943" y="186232"/>
                <a:ext cx="954904" cy="2111219"/>
              </a:xfrm>
              <a:custGeom>
                <a:avLst/>
                <a:gdLst/>
                <a:ahLst/>
                <a:cxnLst/>
                <a:rect l="l" t="t" r="r" b="b"/>
                <a:pathLst>
                  <a:path w="954904" h="2111219" extrusionOk="0">
                    <a:moveTo>
                      <a:pt x="539456" y="2111220"/>
                    </a:moveTo>
                    <a:cubicBezTo>
                      <a:pt x="196054" y="1861723"/>
                      <a:pt x="0" y="1457162"/>
                      <a:pt x="16957" y="1033032"/>
                    </a:cubicBezTo>
                    <a:cubicBezTo>
                      <a:pt x="33914" y="608903"/>
                      <a:pt x="261640" y="221285"/>
                      <a:pt x="623865" y="0"/>
                    </a:cubicBezTo>
                    <a:lnTo>
                      <a:pt x="954904" y="541884"/>
                    </a:lnTo>
                    <a:cubicBezTo>
                      <a:pt x="773792" y="652526"/>
                      <a:pt x="659929" y="846335"/>
                      <a:pt x="651450" y="1058400"/>
                    </a:cubicBezTo>
                    <a:cubicBezTo>
                      <a:pt x="642971" y="1270465"/>
                      <a:pt x="740998" y="1472746"/>
                      <a:pt x="912699" y="1597494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54584" y="0"/>
                <a:ext cx="715353" cy="745338"/>
              </a:xfrm>
              <a:custGeom>
                <a:avLst/>
                <a:gdLst/>
                <a:ahLst/>
                <a:cxnLst/>
                <a:rect l="l" t="t" r="r" b="b"/>
                <a:pathLst>
                  <a:path w="715353" h="745338" extrusionOk="0">
                    <a:moveTo>
                      <a:pt x="0" y="220677"/>
                    </a:moveTo>
                    <a:cubicBezTo>
                      <a:pt x="210844" y="76926"/>
                      <a:pt x="460103" y="26"/>
                      <a:pt x="715289" y="0"/>
                    </a:cubicBezTo>
                    <a:lnTo>
                      <a:pt x="715353" y="635000"/>
                    </a:lnTo>
                    <a:cubicBezTo>
                      <a:pt x="587760" y="635013"/>
                      <a:pt x="463130" y="673463"/>
                      <a:pt x="357708" y="745338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6067</TotalTime>
  <Words>359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Montserrat</vt:lpstr>
      <vt:lpstr>Noto Sans</vt:lpstr>
      <vt:lpstr>Raleway Thin</vt:lpstr>
      <vt:lpstr>Calibri</vt:lpstr>
      <vt:lpstr>Raleway</vt:lpstr>
      <vt:lpstr>Quattrocento Sans</vt:lpstr>
      <vt:lpstr>Lora</vt:lpstr>
      <vt:lpstr>Arial</vt:lpstr>
      <vt:lpstr>Viola template</vt:lpstr>
      <vt:lpstr>Safely Sail</vt:lpstr>
      <vt:lpstr>Introduction</vt:lpstr>
      <vt:lpstr>Background &amp; Motivation </vt:lpstr>
      <vt:lpstr>What is the target market?</vt:lpstr>
      <vt:lpstr>What is the target market?</vt:lpstr>
      <vt:lpstr>Are there existing solutions?</vt:lpstr>
      <vt:lpstr>What is your solution?</vt:lpstr>
      <vt:lpstr>What is your solution?</vt:lpstr>
      <vt:lpstr>What is your solution?</vt:lpstr>
      <vt:lpstr>What is your solution?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Clement Tong [SU]</cp:lastModifiedBy>
  <cp:revision>6</cp:revision>
  <dcterms:created xsi:type="dcterms:W3CDTF">2022-11-17T08:58:40Z</dcterms:created>
  <dcterms:modified xsi:type="dcterms:W3CDTF">2023-01-14T02:24:03Z</dcterms:modified>
</cp:coreProperties>
</file>