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38700" cy="42767250"/>
  <p:notesSz cx="68580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470">
          <p15:clr>
            <a:srgbClr val="A4A3A4"/>
          </p15:clr>
        </p15:guide>
        <p15:guide id="2" pos="9526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" roundtripDataSignature="AMtx7mhDmTREOG91dfAXP9MQ52zvl/Ow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038A39-637D-DB47-A0DA-7A0EE3B54917}" v="2" dt="2022-12-22T16:09:50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>
        <p:scale>
          <a:sx n="33" d="100"/>
          <a:sy n="33" d="100"/>
        </p:scale>
        <p:origin x="1800" y="144"/>
      </p:cViewPr>
      <p:guideLst>
        <p:guide orient="horz" pos="13470"/>
        <p:guide pos="95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97225"/>
            <a:ext cx="45722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696913"/>
            <a:ext cx="24638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779838" y="6999288"/>
            <a:ext cx="22679025" cy="14889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779838" y="22463125"/>
            <a:ext cx="22679025" cy="10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1011238" y="10479088"/>
            <a:ext cx="28216225" cy="272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084219" y="16552069"/>
            <a:ext cx="36482337" cy="680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6600031" y="9824244"/>
            <a:ext cx="36482337" cy="20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511300" y="9979025"/>
            <a:ext cx="27216100" cy="2821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063750" y="10661650"/>
            <a:ext cx="26081038" cy="1779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063750" y="28621038"/>
            <a:ext cx="26081038" cy="935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511300" y="9979025"/>
            <a:ext cx="13531850" cy="2821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15195550" y="9979025"/>
            <a:ext cx="13531850" cy="2821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082800" y="2276475"/>
            <a:ext cx="26081038" cy="826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082800" y="10483850"/>
            <a:ext cx="12792075" cy="5138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2082800" y="15622588"/>
            <a:ext cx="12792075" cy="2297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15308263" y="10483850"/>
            <a:ext cx="12855575" cy="5138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15308263" y="15622588"/>
            <a:ext cx="12855575" cy="2297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082800" y="2851150"/>
            <a:ext cx="9753600" cy="997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2855575" y="6157913"/>
            <a:ext cx="15308263" cy="3039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082800" y="12830175"/>
            <a:ext cx="9753600" cy="23769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2082800" y="2851150"/>
            <a:ext cx="9753600" cy="997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2855575" y="6157913"/>
            <a:ext cx="15308263" cy="30392687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2082800" y="12830175"/>
            <a:ext cx="9753600" cy="23769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511300" y="9979025"/>
            <a:ext cx="27216100" cy="2821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marR="0" lvl="0" indent="-1143000" algn="l" rtl="0"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Arial"/>
              <a:buChar char="•"/>
              <a:defRPr sz="1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66800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–"/>
              <a:defRPr sz="1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14400" algn="l" rtl="0"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Char char="•"/>
              <a:defRPr sz="10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 rtl="0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 rtl="0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0238700" cy="3484563"/>
          </a:xfrm>
          <a:prstGeom prst="rect">
            <a:avLst/>
          </a:prstGeom>
          <a:solidFill>
            <a:srgbClr val="0000FF">
              <a:alpha val="62745"/>
            </a:srgbClr>
          </a:solidFill>
          <a:ln>
            <a:noFill/>
          </a:ln>
        </p:spPr>
        <p:txBody>
          <a:bodyPr spcFirstLastPara="1" wrap="square" lIns="417050" tIns="208525" rIns="417050" bIns="208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>
                <a:solidFill>
                  <a:schemeClr val="lt1"/>
                </a:solidFill>
              </a:rPr>
              <a:t>Gifted Education Fund</a:t>
            </a:r>
            <a:br>
              <a:rPr lang="en-US" sz="5500" b="1" dirty="0">
                <a:solidFill>
                  <a:schemeClr val="lt1"/>
                </a:solidFill>
              </a:rPr>
            </a:br>
            <a:r>
              <a:rPr lang="en-US" sz="5800" b="1" dirty="0" err="1">
                <a:solidFill>
                  <a:schemeClr val="lt1"/>
                </a:solidFill>
              </a:rPr>
              <a:t>AIoT</a:t>
            </a:r>
            <a:r>
              <a:rPr lang="en-US" sz="5800" b="1" dirty="0">
                <a:solidFill>
                  <a:schemeClr val="lt1"/>
                </a:solidFill>
              </a:rPr>
              <a:t> Coding, Engineering and Entrepreneurial Skills Education for Gifted Students</a:t>
            </a:r>
            <a:br>
              <a:rPr lang="en-US" sz="5600" b="1" dirty="0">
                <a:solidFill>
                  <a:schemeClr val="lt1"/>
                </a:solidFill>
              </a:rPr>
            </a:br>
            <a:r>
              <a:rPr lang="en-US" sz="8000" b="1" dirty="0">
                <a:solidFill>
                  <a:schemeClr val="lt1"/>
                </a:solidFill>
              </a:rPr>
              <a:t>Safely Sail – Onboard AI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2700" y="6386512"/>
            <a:ext cx="30238700" cy="878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rgbClr val="5D0ED0"/>
                </a:solidFill>
              </a:rPr>
              <a:t>Objective/Background/Motivation</a:t>
            </a:r>
            <a:endParaRPr sz="6000" b="1" dirty="0">
              <a:solidFill>
                <a:srgbClr val="5D0ED0"/>
              </a:solidFill>
            </a:endParaRPr>
          </a:p>
          <a:p>
            <a:pPr marL="0" lvl="0" indent="-5080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</a:pPr>
            <a:r>
              <a:rPr lang="en-US" sz="6000" b="1" i="1" dirty="0"/>
              <a:t>Safety is a major concern for all watersports activities. </a:t>
            </a:r>
          </a:p>
          <a:p>
            <a:pPr marL="0" lvl="0" indent="-5080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</a:pPr>
            <a:r>
              <a:rPr lang="en-US" sz="6000" b="1" i="1" dirty="0"/>
              <a:t>Many factors may cause accidents. For example, a sudden change in weather, incorrect rigging, improper preparation, and poor decision-making can cause injuries and deaths.</a:t>
            </a:r>
          </a:p>
          <a:p>
            <a:pPr marL="0" lvl="0" indent="-5080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</a:pPr>
            <a:r>
              <a:rPr lang="en-US" sz="6000" b="1" i="1" dirty="0"/>
              <a:t>Most serious accidents occur due to entrapment after the boat capsizes, sailors being separated from their boats, and sailors being blown offshore. </a:t>
            </a:r>
          </a:p>
          <a:p>
            <a:pPr marL="0" lvl="0" indent="-5080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</a:pPr>
            <a:r>
              <a:rPr lang="en-US" sz="6000" b="1" i="1" dirty="0"/>
              <a:t>Sometimes, sailors who are blown offshore aren’t spotted as missing until the day ends, meaning that they may have drifted even further away. This makes search and rescues more difficult with a much larger area where they can be.</a:t>
            </a:r>
            <a:endParaRPr lang="en-US" sz="6000" dirty="0"/>
          </a:p>
          <a:p>
            <a:pPr marL="0" lvl="0" indent="0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endParaRPr sz="8000" b="1" i="1" dirty="0"/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endParaRPr sz="8000" b="1" dirty="0">
              <a:solidFill>
                <a:srgbClr val="3333FF"/>
              </a:solidFill>
            </a:endParaRPr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endParaRPr sz="8000" b="1" dirty="0">
              <a:solidFill>
                <a:srgbClr val="3333FF"/>
              </a:solidFill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592138" y="21078825"/>
            <a:ext cx="28452762" cy="117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</a:pPr>
            <a:endParaRPr sz="7600" b="1" i="0" u="none" strike="noStrike" cap="none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0" y="0"/>
            <a:ext cx="302387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0" y="18559463"/>
            <a:ext cx="302387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452438" y="4044950"/>
            <a:ext cx="29327475" cy="2159907"/>
          </a:xfrm>
          <a:prstGeom prst="rect">
            <a:avLst/>
          </a:prstGeom>
          <a:noFill/>
          <a:ln w="38100" cap="flat" cmpd="dbl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7050" tIns="208525" rIns="417050" bIns="20852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0"/>
              <a:buFont typeface="Arial"/>
              <a:buNone/>
            </a:pPr>
            <a:r>
              <a:rPr lang="en-US" sz="7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Student: 33 Tong Yuk Chun (Clement)</a:t>
            </a:r>
            <a:endParaRPr dirty="0"/>
          </a:p>
        </p:txBody>
      </p:sp>
      <p:sp>
        <p:nvSpPr>
          <p:cNvPr id="90" name="Google Shape;90;p1"/>
          <p:cNvSpPr/>
          <p:nvPr/>
        </p:nvSpPr>
        <p:spPr>
          <a:xfrm>
            <a:off x="592138" y="19169063"/>
            <a:ext cx="302387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98450" y="14922499"/>
            <a:ext cx="30238700" cy="10044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5D0ED0"/>
                </a:solidFill>
                <a:latin typeface="Arial"/>
                <a:ea typeface="Arial"/>
                <a:cs typeface="Arial"/>
                <a:sym typeface="Arial"/>
              </a:rPr>
              <a:t>Existing Solution</a:t>
            </a:r>
            <a:endParaRPr dirty="0"/>
          </a:p>
          <a:p>
            <a:pPr marL="0" marR="0" lvl="0" indent="-508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</a:pPr>
            <a:r>
              <a:rPr lang="en-US" sz="52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Lifeguards are deployed at LCSD water sports </a:t>
            </a:r>
            <a:r>
              <a:rPr lang="en-US" sz="52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centres</a:t>
            </a:r>
            <a:r>
              <a:rPr lang="en-US" sz="52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ensure safety. Coaches, fellow sailors, and passersby like fishermen will often offer aid. However, this may not always happen as it is impossible to keep track of all boats simultaneously</a:t>
            </a:r>
            <a:r>
              <a:rPr lang="en-US" sz="5200" b="1" i="1" dirty="0">
                <a:solidFill>
                  <a:schemeClr val="dk1"/>
                </a:solidFill>
              </a:rPr>
              <a:t>.</a:t>
            </a:r>
            <a:endParaRPr lang="en-US" sz="5200" b="1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508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</a:pPr>
            <a:r>
              <a:rPr lang="en-US" sz="5200" b="1" i="1" dirty="0">
                <a:solidFill>
                  <a:schemeClr val="dk1"/>
                </a:solidFill>
              </a:rPr>
              <a:t>GPS location can be broadcasted from smartphones (e.g.: Strava Beacon) but these apps don’t detect whether the sailor is in danger and do not automatically send SOS signals. Mobile phones are also often a hassle and require extra care in salt water. </a:t>
            </a:r>
          </a:p>
          <a:p>
            <a:pPr marL="0" marR="0" lvl="0" indent="-508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</a:pPr>
            <a:r>
              <a:rPr lang="en-US" sz="5200" b="1" i="1" dirty="0">
                <a:solidFill>
                  <a:schemeClr val="dk1"/>
                </a:solidFill>
              </a:rPr>
              <a:t>The product “WAIV </a:t>
            </a:r>
            <a:r>
              <a:rPr lang="en-US" sz="5200" b="1" i="1" dirty="0" err="1">
                <a:solidFill>
                  <a:schemeClr val="dk1"/>
                </a:solidFill>
              </a:rPr>
              <a:t>Xstream</a:t>
            </a:r>
            <a:r>
              <a:rPr lang="en-US" sz="5200" b="1" i="1" dirty="0">
                <a:solidFill>
                  <a:schemeClr val="dk1"/>
                </a:solidFill>
              </a:rPr>
              <a:t>” is a costly onboard device that only relies on GPS and accelerometers. Without Computer Vision, it cannot detect Man Overboard incidents in a timely manner, which is the most serious of all incidents as a tiny person is much harder to find than a boat</a:t>
            </a:r>
            <a:endParaRPr sz="5200" dirty="0"/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endParaRPr sz="5200" b="1" i="0" u="none" strike="noStrike" cap="none" dirty="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endParaRPr sz="8000" b="1" i="0" u="none" strike="noStrike" cap="none" dirty="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98450" y="31615062"/>
            <a:ext cx="30238700" cy="8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5D0ED0"/>
                </a:solidFill>
                <a:latin typeface="Arial"/>
                <a:ea typeface="Arial"/>
                <a:cs typeface="Arial"/>
                <a:sym typeface="Arial"/>
              </a:rPr>
              <a:t>Resources Needed</a:t>
            </a:r>
            <a:endParaRPr lang="en-HK" dirty="0"/>
          </a:p>
          <a:p>
            <a:pPr marL="0" marR="0" lvl="0" indent="-508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</a:pPr>
            <a:r>
              <a:rPr lang="en-US" sz="5600" b="1" i="1" dirty="0">
                <a:solidFill>
                  <a:schemeClr val="dk1"/>
                </a:solidFill>
              </a:rPr>
              <a:t>If YOLO does not work out of the box, images can be sourced online (Go-Pro Feeds from sailboats) and I will need to label the dataset and prepare it for training</a:t>
            </a:r>
          </a:p>
          <a:p>
            <a:pPr marL="0" marR="0" lvl="0" indent="-508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</a:pPr>
            <a:r>
              <a:rPr lang="en-US" sz="5600" b="1" i="1" dirty="0">
                <a:solidFill>
                  <a:schemeClr val="dk1"/>
                </a:solidFill>
              </a:rPr>
              <a:t>Volunteers to help with testing the device on the water to evaluate its effectiveness</a:t>
            </a:r>
          </a:p>
          <a:p>
            <a:pPr marL="0" marR="0" lvl="0" indent="-508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</a:pPr>
            <a:r>
              <a:rPr lang="en-US" sz="5600" b="1" i="1" dirty="0">
                <a:solidFill>
                  <a:schemeClr val="dk1"/>
                </a:solidFill>
              </a:rPr>
              <a:t>Hardware: K210 Neural Network Accelerator, ML302 LTE+GPS Module, and a Battery</a:t>
            </a:r>
          </a:p>
          <a:p>
            <a:pPr marL="0" marR="0" lvl="0" indent="-508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</a:pPr>
            <a:r>
              <a:rPr lang="en-US" sz="5600" b="1" i="1" dirty="0">
                <a:solidFill>
                  <a:schemeClr val="dk1"/>
                </a:solidFill>
              </a:rPr>
              <a:t>Support from LCSD to implement the solution in the future</a:t>
            </a:r>
            <a:endParaRPr lang="en-HK" sz="5600" b="1" i="0" u="none" strike="noStrike" cap="none" dirty="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endParaRPr sz="8000" b="1" i="0" u="none" strike="noStrike" cap="none" dirty="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" descr="Text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47027" y="39337422"/>
            <a:ext cx="10597874" cy="264084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>
            <a:off x="298450" y="24722622"/>
            <a:ext cx="30238700" cy="7267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5D0ED0"/>
                </a:solidFill>
                <a:latin typeface="Arial"/>
                <a:ea typeface="Arial"/>
                <a:cs typeface="Arial"/>
                <a:sym typeface="Arial"/>
              </a:rPr>
              <a:t>Your Solution</a:t>
            </a:r>
            <a:endParaRPr dirty="0"/>
          </a:p>
          <a:p>
            <a:pPr marL="0" marR="0" lvl="0" indent="-508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</a:pPr>
            <a:r>
              <a:rPr lang="en-US" sz="54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implement a machine learning model (tiny-YOLO) that detects sailors that are on board. (Transfer learning may be required), and a model that detects the heel (tilt) of the boat to determine whether it has capsized or is fully inverted. -&gt; This has the benefit of detecting sailors who fell overboard with their dinghy remaining upright</a:t>
            </a:r>
          </a:p>
          <a:p>
            <a:pPr marL="0" marR="0" lvl="0" indent="-508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</a:pPr>
            <a:r>
              <a:rPr lang="en-US" sz="54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AI models should be run on the edge via a low-cost onboard device with a camera and a 4G (LTE) + </a:t>
            </a:r>
            <a:r>
              <a:rPr lang="en-US" sz="5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GPS  module</a:t>
            </a:r>
            <a:endParaRPr lang="en-US" sz="5400" b="1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endParaRPr sz="8000" b="1" i="0" u="none" strike="noStrike" cap="none" dirty="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AC057-2C30-E1CE-37F5-19CA54FEA0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966" t="23779" r="22245" b="21460"/>
          <a:stretch/>
        </p:blipFill>
        <p:spPr>
          <a:xfrm>
            <a:off x="13014770" y="38603237"/>
            <a:ext cx="4209159" cy="40588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461</Words>
  <Application>Microsoft Macintosh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Gifted Education Fund AIoT Coding, Engineering and Entrepreneurial Skills Education for Gifted Students Safely Sail – Onboard 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Gifted Education Fund AIoT Coding, Engineering and Entrepreneurial Skills Education for Gifted Students Project Title</dc:title>
  <dc:creator>Newman M T Lau</dc:creator>
  <cp:lastModifiedBy>Clement Tong [SU]</cp:lastModifiedBy>
  <cp:revision>8</cp:revision>
  <dcterms:created xsi:type="dcterms:W3CDTF">2004-09-24T09:27:01Z</dcterms:created>
  <dcterms:modified xsi:type="dcterms:W3CDTF">2023-01-03T16:27:48Z</dcterms:modified>
</cp:coreProperties>
</file>