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3" r:id="rId4"/>
    <p:sldId id="260" r:id="rId5"/>
    <p:sldId id="265" r:id="rId6"/>
    <p:sldId id="266" r:id="rId7"/>
    <p:sldId id="264" r:id="rId8"/>
    <p:sldId id="268" r:id="rId9"/>
    <p:sldId id="269" r:id="rId10"/>
    <p:sldId id="271" r:id="rId11"/>
    <p:sldId id="270" r:id="rId12"/>
    <p:sldId id="272" r:id="rId13"/>
    <p:sldId id="273" r:id="rId14"/>
    <p:sldId id="274" r:id="rId15"/>
    <p:sldId id="276" r:id="rId16"/>
    <p:sldId id="277" r:id="rId1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ren Tong" initials="DT" lastIdx="2" clrIdx="0">
    <p:extLst>
      <p:ext uri="{19B8F6BF-5375-455C-9EA6-DF929625EA0E}">
        <p15:presenceInfo xmlns:p15="http://schemas.microsoft.com/office/powerpoint/2012/main" userId="Darren T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964" autoAdjust="0"/>
  </p:normalViewPr>
  <p:slideViewPr>
    <p:cSldViewPr snapToGrid="0">
      <p:cViewPr varScale="1">
        <p:scale>
          <a:sx n="84" d="100"/>
          <a:sy n="84" d="100"/>
        </p:scale>
        <p:origin x="8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stustocoiscifs1.student.vuw.ac.nz\users$\TONGDARR\INFO264\Final%20Project\Under-five%20deaths%20updated%20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Under-Five Deaths(thousands) between 2012-2016</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'Under-five deaths updated 2'!$K$19</c:f>
              <c:strCache>
                <c:ptCount val="1"/>
                <c:pt idx="0">
                  <c:v>Number of Under-Five Deaths(thousands) from 2012-2016</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39-47E7-889B-D83B0B7A65A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39-47E7-889B-D83B0B7A65A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39-47E7-889B-D83B0B7A65A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39-47E7-889B-D83B0B7A65A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39-47E7-889B-D83B0B7A65A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39-47E7-889B-D83B0B7A65AE}"/>
              </c:ext>
            </c:extLst>
          </c:dPt>
          <c:dLbls>
            <c:dLbl>
              <c:idx val="0"/>
              <c:layout>
                <c:manualLayout>
                  <c:x val="-0.17124348430499098"/>
                  <c:y val="2.6156780757320041E-2"/>
                </c:manualLayout>
              </c:layou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9939-47E7-889B-D83B0B7A65AE}"/>
                </c:ext>
              </c:extLst>
            </c:dLbl>
            <c:dLbl>
              <c:idx val="2"/>
              <c:layout>
                <c:manualLayout>
                  <c:x val="0.14995093041626098"/>
                  <c:y val="-0.15906387541336847"/>
                </c:manualLayout>
              </c:layou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9939-47E7-889B-D83B0B7A65AE}"/>
                </c:ext>
              </c:extLst>
            </c:dLbl>
            <c:dLbl>
              <c:idx val="3"/>
              <c:layout>
                <c:manualLayout>
                  <c:x val="0.12728473843424315"/>
                  <c:y val="2.3934974255595098E-2"/>
                </c:manualLayout>
              </c:layou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9939-47E7-889B-D83B0B7A65AE}"/>
                </c:ext>
              </c:extLst>
            </c:dLbl>
            <c:dLbl>
              <c:idx val="5"/>
              <c:layout>
                <c:manualLayout>
                  <c:x val="0.11004744741210994"/>
                  <c:y val="0.1726321121677101"/>
                </c:manualLayout>
              </c:layout>
              <c:spPr>
                <a:noFill/>
                <a:ln>
                  <a:noFill/>
                </a:ln>
                <a:effectLst/>
              </c:spPr>
              <c:txPr>
                <a:bodyPr rot="0" spcFirstLastPara="1" vertOverflow="ellipsis" vert="horz" wrap="square" lIns="38100" tIns="19050" rIns="38100" bIns="19050" anchor="ctr" anchorCtr="0">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15800882421476753"/>
                      <c:h val="7.0325503609165924E-2"/>
                    </c:manualLayout>
                  </c15:layout>
                </c:ext>
                <c:ext xmlns:c16="http://schemas.microsoft.com/office/drawing/2014/chart" uri="{C3380CC4-5D6E-409C-BE32-E72D297353CC}">
                  <c16:uniqueId val="{0000000B-9939-47E7-889B-D83B0B7A65AE}"/>
                </c:ext>
              </c:extLst>
            </c:dLbl>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0"/>
            <c:extLst>
              <c:ext xmlns:c15="http://schemas.microsoft.com/office/drawing/2012/chart" uri="{CE6537A1-D6FC-4f65-9D91-7224C49458BB}">
                <c15:layout/>
              </c:ext>
            </c:extLst>
          </c:dLbls>
          <c:cat>
            <c:strRef>
              <c:f>'Under-five deaths updated 2'!$J$20:$J$25</c:f>
              <c:strCache>
                <c:ptCount val="6"/>
                <c:pt idx="0">
                  <c:v>Africa</c:v>
                </c:pt>
                <c:pt idx="1">
                  <c:v>Europe</c:v>
                </c:pt>
                <c:pt idx="2">
                  <c:v>South-East Asia</c:v>
                </c:pt>
                <c:pt idx="3">
                  <c:v>Americas</c:v>
                </c:pt>
                <c:pt idx="4">
                  <c:v>Western Pacific</c:v>
                </c:pt>
                <c:pt idx="5">
                  <c:v>Eastern Mediterranean</c:v>
                </c:pt>
              </c:strCache>
            </c:strRef>
          </c:cat>
          <c:val>
            <c:numRef>
              <c:f>'Under-five deaths updated 2'!$K$20:$K$25</c:f>
              <c:numCache>
                <c:formatCode>General</c:formatCode>
                <c:ptCount val="6"/>
                <c:pt idx="0">
                  <c:v>14262</c:v>
                </c:pt>
                <c:pt idx="1">
                  <c:v>579</c:v>
                </c:pt>
                <c:pt idx="2">
                  <c:v>7767</c:v>
                </c:pt>
                <c:pt idx="3">
                  <c:v>1162</c:v>
                </c:pt>
                <c:pt idx="4">
                  <c:v>1773</c:v>
                </c:pt>
                <c:pt idx="5">
                  <c:v>4505</c:v>
                </c:pt>
              </c:numCache>
            </c:numRef>
          </c:val>
          <c:extLst>
            <c:ext xmlns:c16="http://schemas.microsoft.com/office/drawing/2014/chart" uri="{C3380CC4-5D6E-409C-BE32-E72D297353CC}">
              <c16:uniqueId val="{0000000C-9939-47E7-889B-D83B0B7A65A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5500" tIns="47750" rIns="95500" bIns="47750" rtlCol="0"/>
          <a:lstStyle>
            <a:lvl1pPr algn="l">
              <a:defRPr sz="1300"/>
            </a:lvl1pPr>
          </a:lstStyle>
          <a:p>
            <a:endParaRPr lang="en-NZ"/>
          </a:p>
        </p:txBody>
      </p:sp>
      <p:sp>
        <p:nvSpPr>
          <p:cNvPr id="3" name="Date Placeholder 2"/>
          <p:cNvSpPr>
            <a:spLocks noGrp="1"/>
          </p:cNvSpPr>
          <p:nvPr>
            <p:ph type="dt" idx="1"/>
          </p:nvPr>
        </p:nvSpPr>
        <p:spPr>
          <a:xfrm>
            <a:off x="4023991" y="0"/>
            <a:ext cx="3078427" cy="513508"/>
          </a:xfrm>
          <a:prstGeom prst="rect">
            <a:avLst/>
          </a:prstGeom>
        </p:spPr>
        <p:txBody>
          <a:bodyPr vert="horz" lIns="95500" tIns="47750" rIns="95500" bIns="47750" rtlCol="0"/>
          <a:lstStyle>
            <a:lvl1pPr algn="r">
              <a:defRPr sz="1300"/>
            </a:lvl1pPr>
          </a:lstStyle>
          <a:p>
            <a:fld id="{852E4BC9-BB53-495A-97B1-370077205FAB}" type="datetimeFigureOut">
              <a:rPr lang="en-NZ" smtClean="0"/>
              <a:t>22/10/2019</a:t>
            </a:fld>
            <a:endParaRPr lang="en-NZ"/>
          </a:p>
        </p:txBody>
      </p:sp>
      <p:sp>
        <p:nvSpPr>
          <p:cNvPr id="4" name="Slide Image Placehold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5500" tIns="47750" rIns="95500" bIns="47750" rtlCol="0" anchor="ctr"/>
          <a:lstStyle/>
          <a:p>
            <a:endParaRPr lang="en-NZ"/>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5500" tIns="47750" rIns="95500" bIns="4775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721107"/>
            <a:ext cx="3078427" cy="513507"/>
          </a:xfrm>
          <a:prstGeom prst="rect">
            <a:avLst/>
          </a:prstGeom>
        </p:spPr>
        <p:txBody>
          <a:bodyPr vert="horz" lIns="95500" tIns="47750" rIns="95500" bIns="47750" rtlCol="0" anchor="b"/>
          <a:lstStyle>
            <a:lvl1pPr algn="l">
              <a:defRPr sz="1300"/>
            </a:lvl1pPr>
          </a:lstStyle>
          <a:p>
            <a:endParaRPr lang="en-NZ"/>
          </a:p>
        </p:txBody>
      </p:sp>
      <p:sp>
        <p:nvSpPr>
          <p:cNvPr id="7" name="Slide Number Placeholder 6"/>
          <p:cNvSpPr>
            <a:spLocks noGrp="1"/>
          </p:cNvSpPr>
          <p:nvPr>
            <p:ph type="sldNum" sz="quarter" idx="5"/>
          </p:nvPr>
        </p:nvSpPr>
        <p:spPr>
          <a:xfrm>
            <a:off x="4023991" y="9721107"/>
            <a:ext cx="3078427" cy="513507"/>
          </a:xfrm>
          <a:prstGeom prst="rect">
            <a:avLst/>
          </a:prstGeom>
        </p:spPr>
        <p:txBody>
          <a:bodyPr vert="horz" lIns="95500" tIns="47750" rIns="95500" bIns="47750" rtlCol="0" anchor="b"/>
          <a:lstStyle>
            <a:lvl1pPr algn="r">
              <a:defRPr sz="1300"/>
            </a:lvl1pPr>
          </a:lstStyle>
          <a:p>
            <a:fld id="{06F337F9-E861-4C87-9610-D9F81C276D51}" type="slidenum">
              <a:rPr lang="en-NZ" smtClean="0"/>
              <a:t>‹#›</a:t>
            </a:fld>
            <a:endParaRPr lang="en-NZ"/>
          </a:p>
        </p:txBody>
      </p:sp>
    </p:spTree>
    <p:extLst>
      <p:ext uri="{BB962C8B-B14F-4D97-AF65-F5344CB8AC3E}">
        <p14:creationId xmlns:p14="http://schemas.microsoft.com/office/powerpoint/2010/main" val="199622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 this presentation we will be mainly focussed on child mortality and</a:t>
            </a:r>
            <a:r>
              <a:rPr lang="en-NZ" baseline="0" dirty="0" smtClean="0"/>
              <a:t> identifying causes for deaths</a:t>
            </a:r>
            <a:r>
              <a:rPr lang="en-NZ" baseline="0" dirty="0" smtClean="0"/>
              <a:t>.</a:t>
            </a:r>
          </a:p>
          <a:p>
            <a:r>
              <a:rPr lang="en-NZ" baseline="0" dirty="0" smtClean="0"/>
              <a:t>The </a:t>
            </a:r>
            <a:r>
              <a:rPr lang="en-NZ" baseline="0" dirty="0" smtClean="0"/>
              <a:t>goal of this presentation is to find out how we can minimize the number of children dying every year.</a:t>
            </a:r>
            <a:endParaRPr lang="en-NZ" dirty="0"/>
          </a:p>
        </p:txBody>
      </p:sp>
      <p:sp>
        <p:nvSpPr>
          <p:cNvPr id="4" name="Slide Number Placeholder 3"/>
          <p:cNvSpPr>
            <a:spLocks noGrp="1"/>
          </p:cNvSpPr>
          <p:nvPr>
            <p:ph type="sldNum" sz="quarter" idx="10"/>
          </p:nvPr>
        </p:nvSpPr>
        <p:spPr/>
        <p:txBody>
          <a:bodyPr/>
          <a:lstStyle/>
          <a:p>
            <a:fld id="{06F337F9-E861-4C87-9610-D9F81C276D51}" type="slidenum">
              <a:rPr lang="en-NZ" smtClean="0"/>
              <a:t>1</a:t>
            </a:fld>
            <a:endParaRPr lang="en-NZ"/>
          </a:p>
        </p:txBody>
      </p:sp>
    </p:spTree>
    <p:extLst>
      <p:ext uri="{BB962C8B-B14F-4D97-AF65-F5344CB8AC3E}">
        <p14:creationId xmlns:p14="http://schemas.microsoft.com/office/powerpoint/2010/main" val="414799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10</a:t>
            </a:fld>
            <a:endParaRPr lang="en-NZ"/>
          </a:p>
        </p:txBody>
      </p:sp>
    </p:spTree>
    <p:extLst>
      <p:ext uri="{BB962C8B-B14F-4D97-AF65-F5344CB8AC3E}">
        <p14:creationId xmlns:p14="http://schemas.microsoft.com/office/powerpoint/2010/main" val="835008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11</a:t>
            </a:fld>
            <a:endParaRPr lang="en-NZ"/>
          </a:p>
        </p:txBody>
      </p:sp>
    </p:spTree>
    <p:extLst>
      <p:ext uri="{BB962C8B-B14F-4D97-AF65-F5344CB8AC3E}">
        <p14:creationId xmlns:p14="http://schemas.microsoft.com/office/powerpoint/2010/main" val="3057976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12</a:t>
            </a:fld>
            <a:endParaRPr lang="en-NZ"/>
          </a:p>
        </p:txBody>
      </p:sp>
    </p:spTree>
    <p:extLst>
      <p:ext uri="{BB962C8B-B14F-4D97-AF65-F5344CB8AC3E}">
        <p14:creationId xmlns:p14="http://schemas.microsoft.com/office/powerpoint/2010/main" val="402346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Excluding Measles which obviously had a negative relationship with the number of under-five deaths, the remaining 4 causes we have chosen to discuss today have strong relationships based on the visualisations. </a:t>
            </a:r>
          </a:p>
        </p:txBody>
      </p:sp>
      <p:sp>
        <p:nvSpPr>
          <p:cNvPr id="4" name="Slide Number Placeholder 3"/>
          <p:cNvSpPr>
            <a:spLocks noGrp="1"/>
          </p:cNvSpPr>
          <p:nvPr>
            <p:ph type="sldNum" sz="quarter" idx="10"/>
          </p:nvPr>
        </p:nvSpPr>
        <p:spPr/>
        <p:txBody>
          <a:bodyPr/>
          <a:lstStyle/>
          <a:p>
            <a:fld id="{06F337F9-E861-4C87-9610-D9F81C276D51}" type="slidenum">
              <a:rPr lang="en-NZ" smtClean="0"/>
              <a:t>13</a:t>
            </a:fld>
            <a:endParaRPr lang="en-NZ"/>
          </a:p>
        </p:txBody>
      </p:sp>
    </p:spTree>
    <p:extLst>
      <p:ext uri="{BB962C8B-B14F-4D97-AF65-F5344CB8AC3E}">
        <p14:creationId xmlns:p14="http://schemas.microsoft.com/office/powerpoint/2010/main" val="270709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However if we wanted to determine which of the 4 factors contributed the most towards under-five deaths, we will look at the correlation coefficient.</a:t>
            </a:r>
          </a:p>
          <a:p>
            <a:endParaRPr lang="en-NZ" baseline="0" dirty="0" smtClean="0"/>
          </a:p>
          <a:p>
            <a:r>
              <a:rPr lang="en-NZ" baseline="0" dirty="0" smtClean="0"/>
              <a:t>So what is the correlation coefficient? It is a value between -1 and 1 which determines the strength of the relationship between variables.</a:t>
            </a:r>
          </a:p>
          <a:p>
            <a:r>
              <a:rPr lang="en-NZ" baseline="0" dirty="0" smtClean="0"/>
              <a:t>1 indicates that there is a strong positive relationship.</a:t>
            </a:r>
          </a:p>
          <a:p>
            <a:r>
              <a:rPr lang="en-NZ" baseline="0" dirty="0" smtClean="0"/>
              <a:t>-1 indicates that there is a strong negative relationship.</a:t>
            </a:r>
          </a:p>
          <a:p>
            <a:r>
              <a:rPr lang="en-NZ" baseline="0" dirty="0" smtClean="0"/>
              <a:t>0 indicates that there is no relationship at all.</a:t>
            </a:r>
          </a:p>
          <a:p>
            <a:endParaRPr lang="en-NZ" baseline="0" dirty="0" smtClean="0"/>
          </a:p>
          <a:p>
            <a:r>
              <a:rPr lang="en-NZ" baseline="0" dirty="0" smtClean="0"/>
              <a:t>Now looking at the correlation coefficients (which were created using excel), although the 4 factors have strong positive relationships with under-five deaths, Malaria has the strongest relationship with a value of 0.999(</a:t>
            </a:r>
            <a:r>
              <a:rPr lang="en-NZ" b="1" baseline="0" dirty="0" smtClean="0"/>
              <a:t>3SF</a:t>
            </a:r>
            <a:r>
              <a:rPr lang="en-NZ" baseline="0" dirty="0" smtClean="0"/>
              <a:t>)</a:t>
            </a:r>
          </a:p>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14</a:t>
            </a:fld>
            <a:endParaRPr lang="en-NZ"/>
          </a:p>
        </p:txBody>
      </p:sp>
    </p:spTree>
    <p:extLst>
      <p:ext uri="{BB962C8B-B14F-4D97-AF65-F5344CB8AC3E}">
        <p14:creationId xmlns:p14="http://schemas.microsoft.com/office/powerpoint/2010/main" val="402454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Based</a:t>
            </a:r>
            <a:r>
              <a:rPr lang="en-NZ" baseline="0" dirty="0" smtClean="0"/>
              <a:t> on the information discussed today, UNICEF should focus on allocating more resources into Africa and more resources into treating Malaria.</a:t>
            </a:r>
            <a:endParaRPr lang="en-NZ" dirty="0"/>
          </a:p>
        </p:txBody>
      </p:sp>
      <p:sp>
        <p:nvSpPr>
          <p:cNvPr id="4" name="Slide Number Placeholder 3"/>
          <p:cNvSpPr>
            <a:spLocks noGrp="1"/>
          </p:cNvSpPr>
          <p:nvPr>
            <p:ph type="sldNum" sz="quarter" idx="10"/>
          </p:nvPr>
        </p:nvSpPr>
        <p:spPr/>
        <p:txBody>
          <a:bodyPr/>
          <a:lstStyle/>
          <a:p>
            <a:fld id="{06F337F9-E861-4C87-9610-D9F81C276D51}" type="slidenum">
              <a:rPr lang="en-NZ" smtClean="0"/>
              <a:t>15</a:t>
            </a:fld>
            <a:endParaRPr lang="en-NZ"/>
          </a:p>
        </p:txBody>
      </p:sp>
    </p:spTree>
    <p:extLst>
      <p:ext uri="{BB962C8B-B14F-4D97-AF65-F5344CB8AC3E}">
        <p14:creationId xmlns:p14="http://schemas.microsoft.com/office/powerpoint/2010/main" val="4272689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6F337F9-E861-4C87-9610-D9F81C276D51}" type="slidenum">
              <a:rPr lang="en-NZ" smtClean="0"/>
              <a:t>16</a:t>
            </a:fld>
            <a:endParaRPr lang="en-NZ"/>
          </a:p>
        </p:txBody>
      </p:sp>
    </p:spTree>
    <p:extLst>
      <p:ext uri="{BB962C8B-B14F-4D97-AF65-F5344CB8AC3E}">
        <p14:creationId xmlns:p14="http://schemas.microsoft.com/office/powerpoint/2010/main" val="359778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As you</a:t>
            </a:r>
            <a:r>
              <a:rPr lang="en-NZ" baseline="0" dirty="0" smtClean="0"/>
              <a:t> can see on the left, there is a word cloud containing the most frequent words that appeared in the annual reports for UNICEF from 2012-2016. </a:t>
            </a:r>
            <a:endParaRPr lang="en-NZ" dirty="0" smtClean="0"/>
          </a:p>
          <a:p>
            <a:endParaRPr lang="en-NZ" dirty="0" smtClean="0"/>
          </a:p>
          <a:p>
            <a:r>
              <a:rPr lang="en-NZ" dirty="0" smtClean="0"/>
              <a:t>UNICEF </a:t>
            </a:r>
            <a:r>
              <a:rPr lang="en-NZ" dirty="0" smtClean="0"/>
              <a:t>is an organisation</a:t>
            </a:r>
            <a:r>
              <a:rPr lang="en-NZ" baseline="0" dirty="0" smtClean="0"/>
              <a:t> that</a:t>
            </a:r>
            <a:r>
              <a:rPr lang="en-NZ" dirty="0" smtClean="0"/>
              <a:t> was founded on 11 December 1946.</a:t>
            </a:r>
          </a:p>
          <a:p>
            <a:r>
              <a:rPr lang="en-NZ" dirty="0" smtClean="0"/>
              <a:t>For</a:t>
            </a:r>
            <a:r>
              <a:rPr lang="en-NZ" baseline="0" dirty="0" smtClean="0"/>
              <a:t> more than 70 years, the organisation has been constantly working on improving the lives of children and the </a:t>
            </a:r>
            <a:r>
              <a:rPr lang="en-NZ" baseline="0" dirty="0" smtClean="0"/>
              <a:t>health of young </a:t>
            </a:r>
            <a:r>
              <a:rPr lang="en-NZ" baseline="0" dirty="0" smtClean="0"/>
              <a:t>people all over the world. </a:t>
            </a:r>
          </a:p>
        </p:txBody>
      </p:sp>
      <p:sp>
        <p:nvSpPr>
          <p:cNvPr id="4" name="Slide Number Placeholder 3"/>
          <p:cNvSpPr>
            <a:spLocks noGrp="1"/>
          </p:cNvSpPr>
          <p:nvPr>
            <p:ph type="sldNum" sz="quarter" idx="10"/>
          </p:nvPr>
        </p:nvSpPr>
        <p:spPr/>
        <p:txBody>
          <a:bodyPr/>
          <a:lstStyle/>
          <a:p>
            <a:fld id="{06F337F9-E861-4C87-9610-D9F81C276D51}" type="slidenum">
              <a:rPr lang="en-NZ" smtClean="0"/>
              <a:t>2</a:t>
            </a:fld>
            <a:endParaRPr lang="en-NZ"/>
          </a:p>
        </p:txBody>
      </p:sp>
    </p:spTree>
    <p:extLst>
      <p:ext uri="{BB962C8B-B14F-4D97-AF65-F5344CB8AC3E}">
        <p14:creationId xmlns:p14="http://schemas.microsoft.com/office/powerpoint/2010/main" val="317846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Regarding the </a:t>
            </a:r>
            <a:r>
              <a:rPr lang="en-NZ" sz="1300" b="1" dirty="0"/>
              <a:t>Sustainable Development Goals</a:t>
            </a:r>
            <a:r>
              <a:rPr lang="en-NZ" sz="1300" dirty="0"/>
              <a:t> (</a:t>
            </a:r>
            <a:r>
              <a:rPr lang="en-NZ" sz="1300" b="1" dirty="0"/>
              <a:t>SDGs</a:t>
            </a:r>
            <a:r>
              <a:rPr lang="en-NZ" sz="1300" dirty="0"/>
              <a:t>), the organisation’s actions mainly contributes towards the 3</a:t>
            </a:r>
            <a:r>
              <a:rPr lang="en-NZ" sz="1300" baseline="30000" dirty="0"/>
              <a:t>rd</a:t>
            </a:r>
            <a:r>
              <a:rPr lang="en-NZ" sz="1300" dirty="0"/>
              <a:t> SDG, </a:t>
            </a:r>
          </a:p>
          <a:p>
            <a:r>
              <a:rPr lang="en-NZ" sz="1300" dirty="0"/>
              <a:t>“Good Health and Well-Being”. </a:t>
            </a:r>
          </a:p>
          <a:p>
            <a:r>
              <a:rPr lang="en-NZ" sz="1300" dirty="0"/>
              <a:t>Other notable </a:t>
            </a:r>
            <a:r>
              <a:rPr lang="en-NZ" sz="1300" b="1" dirty="0"/>
              <a:t>Sustainable Development Goals</a:t>
            </a:r>
            <a:r>
              <a:rPr lang="en-NZ" sz="1300" dirty="0"/>
              <a:t> (</a:t>
            </a:r>
            <a:r>
              <a:rPr lang="en-NZ" sz="1300" b="1" dirty="0"/>
              <a:t>SDGs</a:t>
            </a:r>
            <a:r>
              <a:rPr lang="en-NZ" sz="1300" dirty="0"/>
              <a:t>) that the organisation contributes to are the 4</a:t>
            </a:r>
            <a:r>
              <a:rPr lang="en-NZ" sz="1300" baseline="30000" dirty="0"/>
              <a:t>th</a:t>
            </a:r>
            <a:r>
              <a:rPr lang="en-NZ" sz="1300" dirty="0"/>
              <a:t> and 5</a:t>
            </a:r>
            <a:r>
              <a:rPr lang="en-NZ" sz="1300" baseline="30000" dirty="0"/>
              <a:t>th</a:t>
            </a:r>
            <a:r>
              <a:rPr lang="en-NZ" sz="1300" dirty="0"/>
              <a:t> SDG, </a:t>
            </a:r>
          </a:p>
          <a:p>
            <a:r>
              <a:rPr lang="en-NZ" sz="1300" dirty="0"/>
              <a:t>“Quality Education” and “Gender Equality” respectively.</a:t>
            </a:r>
            <a:endParaRPr lang="en-NZ" dirty="0"/>
          </a:p>
        </p:txBody>
      </p:sp>
      <p:sp>
        <p:nvSpPr>
          <p:cNvPr id="4" name="Slide Number Placeholder 3"/>
          <p:cNvSpPr>
            <a:spLocks noGrp="1"/>
          </p:cNvSpPr>
          <p:nvPr>
            <p:ph type="sldNum" sz="quarter" idx="10"/>
          </p:nvPr>
        </p:nvSpPr>
        <p:spPr/>
        <p:txBody>
          <a:bodyPr/>
          <a:lstStyle/>
          <a:p>
            <a:fld id="{06F337F9-E861-4C87-9610-D9F81C276D51}" type="slidenum">
              <a:rPr lang="en-NZ" smtClean="0"/>
              <a:t>3</a:t>
            </a:fld>
            <a:endParaRPr lang="en-NZ"/>
          </a:p>
        </p:txBody>
      </p:sp>
    </p:spTree>
    <p:extLst>
      <p:ext uri="{BB962C8B-B14F-4D97-AF65-F5344CB8AC3E}">
        <p14:creationId xmlns:p14="http://schemas.microsoft.com/office/powerpoint/2010/main" val="155199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(7165/12582) * 100 = </a:t>
            </a:r>
            <a:r>
              <a:rPr lang="en-NZ" sz="1300" dirty="0"/>
              <a:t>57% </a:t>
            </a:r>
            <a:r>
              <a:rPr lang="en-NZ" sz="1300" b="1" dirty="0"/>
              <a:t>(2SF)</a:t>
            </a:r>
          </a:p>
          <a:p>
            <a:endParaRPr lang="en-NZ" sz="1300" b="1" dirty="0"/>
          </a:p>
          <a:p>
            <a:r>
              <a:rPr lang="en-NZ" b="0" dirty="0" smtClean="0"/>
              <a:t>From</a:t>
            </a:r>
            <a:r>
              <a:rPr lang="en-NZ" b="0" baseline="0" dirty="0" smtClean="0"/>
              <a:t> 1990 to 2017, there has been a constant decrease in overall deaths for under-fives.</a:t>
            </a:r>
          </a:p>
          <a:p>
            <a:r>
              <a:rPr lang="en-NZ" b="0" baseline="0" dirty="0" smtClean="0"/>
              <a:t>If we were to directly compare the number of deaths in 1990 and 2017, there has been a decrease of 57% of under-five deaths.</a:t>
            </a:r>
            <a:endParaRPr lang="en-NZ" b="0" dirty="0"/>
          </a:p>
        </p:txBody>
      </p:sp>
      <p:sp>
        <p:nvSpPr>
          <p:cNvPr id="4" name="Slide Number Placeholder 3"/>
          <p:cNvSpPr>
            <a:spLocks noGrp="1"/>
          </p:cNvSpPr>
          <p:nvPr>
            <p:ph type="sldNum" sz="quarter" idx="10"/>
          </p:nvPr>
        </p:nvSpPr>
        <p:spPr/>
        <p:txBody>
          <a:bodyPr/>
          <a:lstStyle/>
          <a:p>
            <a:fld id="{06F337F9-E861-4C87-9610-D9F81C276D51}" type="slidenum">
              <a:rPr lang="en-NZ" smtClean="0"/>
              <a:t>4</a:t>
            </a:fld>
            <a:endParaRPr lang="en-NZ"/>
          </a:p>
        </p:txBody>
      </p:sp>
    </p:spTree>
    <p:extLst>
      <p:ext uri="{BB962C8B-B14F-4D97-AF65-F5344CB8AC3E}">
        <p14:creationId xmlns:p14="http://schemas.microsoft.com/office/powerpoint/2010/main" val="300457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When</a:t>
            </a:r>
            <a:r>
              <a:rPr lang="en-NZ" baseline="0" dirty="0" smtClean="0"/>
              <a:t> applying cluster analysis to the under-five deaths data, we can identify that there are 4 distinct clusters. Europe, America, and Western Pacific have been combined into one cluster while the other regions are their own independent cluster. </a:t>
            </a:r>
          </a:p>
          <a:p>
            <a:endParaRPr lang="en-NZ" baseline="0" dirty="0" smtClean="0"/>
          </a:p>
          <a:p>
            <a:r>
              <a:rPr lang="en-NZ" baseline="0" dirty="0" smtClean="0"/>
              <a:t>The clustering method that was used was k-means clustering.</a:t>
            </a:r>
            <a:endParaRPr lang="en-NZ" dirty="0"/>
          </a:p>
        </p:txBody>
      </p:sp>
      <p:sp>
        <p:nvSpPr>
          <p:cNvPr id="4" name="Slide Number Placeholder 3"/>
          <p:cNvSpPr>
            <a:spLocks noGrp="1"/>
          </p:cNvSpPr>
          <p:nvPr>
            <p:ph type="sldNum" sz="quarter" idx="10"/>
          </p:nvPr>
        </p:nvSpPr>
        <p:spPr/>
        <p:txBody>
          <a:bodyPr/>
          <a:lstStyle/>
          <a:p>
            <a:fld id="{06F337F9-E861-4C87-9610-D9F81C276D51}" type="slidenum">
              <a:rPr lang="en-NZ" smtClean="0"/>
              <a:t>5</a:t>
            </a:fld>
            <a:endParaRPr lang="en-NZ"/>
          </a:p>
        </p:txBody>
      </p:sp>
    </p:spTree>
    <p:extLst>
      <p:ext uri="{BB962C8B-B14F-4D97-AF65-F5344CB8AC3E}">
        <p14:creationId xmlns:p14="http://schemas.microsoft.com/office/powerpoint/2010/main" val="2769997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So</a:t>
            </a:r>
            <a:r>
              <a:rPr lang="en-NZ" baseline="0" dirty="0" smtClean="0"/>
              <a:t> what makes Europe, America, and Western Pacific into one cluster? If we compare the data points, we can see that the data points in the top table are very similar in that they have low figures overall compared to the bottom table. </a:t>
            </a:r>
          </a:p>
          <a:p>
            <a:endParaRPr lang="en-NZ" baseline="0" dirty="0" smtClean="0"/>
          </a:p>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6</a:t>
            </a:fld>
            <a:endParaRPr lang="en-NZ"/>
          </a:p>
        </p:txBody>
      </p:sp>
    </p:spTree>
    <p:extLst>
      <p:ext uri="{BB962C8B-B14F-4D97-AF65-F5344CB8AC3E}">
        <p14:creationId xmlns:p14="http://schemas.microsoft.com/office/powerpoint/2010/main" val="234976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Here</a:t>
            </a:r>
            <a:r>
              <a:rPr lang="en-NZ" baseline="0" dirty="0" smtClean="0"/>
              <a:t> we have a visualisation of the total number of under-five deaths.</a:t>
            </a:r>
            <a:endParaRPr lang="en-NZ" dirty="0" smtClean="0"/>
          </a:p>
          <a:p>
            <a:endParaRPr lang="en-NZ" dirty="0" smtClean="0"/>
          </a:p>
          <a:p>
            <a:r>
              <a:rPr lang="en-NZ" dirty="0" smtClean="0"/>
              <a:t>Even</a:t>
            </a:r>
            <a:r>
              <a:rPr lang="en-NZ" baseline="0" dirty="0" smtClean="0"/>
              <a:t> though the child mortality percentage is decreasing, there is more that can be done to further minimize the deaths. In that case, which region is suffering the most from the under-five deaths? </a:t>
            </a:r>
          </a:p>
          <a:p>
            <a:endParaRPr lang="en-NZ" baseline="0" dirty="0" smtClean="0"/>
          </a:p>
          <a:p>
            <a:r>
              <a:rPr lang="en-NZ" baseline="0" dirty="0" smtClean="0"/>
              <a:t>Based on the cluster analysis in the previous slides, even if we combine the total number of deaths from the cluster of Europe, America, and Western Pacific, the overall percentage of under-five deaths is 12% of the world.</a:t>
            </a:r>
          </a:p>
          <a:p>
            <a:endParaRPr lang="en-NZ" baseline="0" dirty="0" smtClean="0"/>
          </a:p>
          <a:p>
            <a:pPr defTabSz="954999">
              <a:defRPr/>
            </a:pPr>
            <a:r>
              <a:rPr lang="en-NZ" baseline="0" dirty="0" smtClean="0"/>
              <a:t>We can easily tell from inspection that Africa is contributing the most. If this is the </a:t>
            </a:r>
            <a:r>
              <a:rPr lang="en-NZ" baseline="0" dirty="0" smtClean="0"/>
              <a:t>case, what are the possible causes affecting under-five deaths? In the following 5 slides, you will see the relationships between the causes and number of deaths. We will apply linear regression in order to measure how much under-five deaths is affected by the causes.</a:t>
            </a:r>
          </a:p>
          <a:p>
            <a:pPr defTabSz="954999">
              <a:defRPr/>
            </a:pPr>
            <a:endParaRPr lang="en-NZ" dirty="0" smtClean="0"/>
          </a:p>
          <a:p>
            <a:endParaRPr lang="en-NZ" baseline="0" dirty="0" smtClean="0"/>
          </a:p>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7</a:t>
            </a:fld>
            <a:endParaRPr lang="en-NZ"/>
          </a:p>
        </p:txBody>
      </p:sp>
    </p:spTree>
    <p:extLst>
      <p:ext uri="{BB962C8B-B14F-4D97-AF65-F5344CB8AC3E}">
        <p14:creationId xmlns:p14="http://schemas.microsoft.com/office/powerpoint/2010/main" val="460500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8</a:t>
            </a:fld>
            <a:endParaRPr lang="en-NZ"/>
          </a:p>
        </p:txBody>
      </p:sp>
    </p:spTree>
    <p:extLst>
      <p:ext uri="{BB962C8B-B14F-4D97-AF65-F5344CB8AC3E}">
        <p14:creationId xmlns:p14="http://schemas.microsoft.com/office/powerpoint/2010/main" val="4249504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Slide Number Placeholder 3"/>
          <p:cNvSpPr>
            <a:spLocks noGrp="1"/>
          </p:cNvSpPr>
          <p:nvPr>
            <p:ph type="sldNum" sz="quarter" idx="10"/>
          </p:nvPr>
        </p:nvSpPr>
        <p:spPr/>
        <p:txBody>
          <a:bodyPr/>
          <a:lstStyle/>
          <a:p>
            <a:fld id="{06F337F9-E861-4C87-9610-D9F81C276D51}" type="slidenum">
              <a:rPr lang="en-NZ" smtClean="0"/>
              <a:t>9</a:t>
            </a:fld>
            <a:endParaRPr lang="en-NZ"/>
          </a:p>
        </p:txBody>
      </p:sp>
    </p:spTree>
    <p:extLst>
      <p:ext uri="{BB962C8B-B14F-4D97-AF65-F5344CB8AC3E}">
        <p14:creationId xmlns:p14="http://schemas.microsoft.com/office/powerpoint/2010/main" val="63355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60877BE6-E0A5-4B44-B950-EB95B3AA668E}" type="datetimeFigureOut">
              <a:rPr lang="en-NZ" smtClean="0"/>
              <a:t>22/10/2019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61138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0877BE6-E0A5-4B44-B950-EB95B3AA668E}" type="datetimeFigureOut">
              <a:rPr lang="en-NZ" smtClean="0"/>
              <a:t>22/10/2019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148458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0877BE6-E0A5-4B44-B950-EB95B3AA668E}" type="datetimeFigureOut">
              <a:rPr lang="en-NZ" smtClean="0"/>
              <a:t>22/10/2019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20438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0877BE6-E0A5-4B44-B950-EB95B3AA668E}" type="datetimeFigureOut">
              <a:rPr lang="en-NZ" smtClean="0"/>
              <a:t>22/10/2019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412821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877BE6-E0A5-4B44-B950-EB95B3AA668E}" type="datetimeFigureOut">
              <a:rPr lang="en-NZ" smtClean="0"/>
              <a:t>22/10/2019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150401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60877BE6-E0A5-4B44-B950-EB95B3AA668E}" type="datetimeFigureOut">
              <a:rPr lang="en-NZ" smtClean="0"/>
              <a:t>22/10/2019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183781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60877BE6-E0A5-4B44-B950-EB95B3AA668E}" type="datetimeFigureOut">
              <a:rPr lang="en-NZ" smtClean="0"/>
              <a:t>22/10/2019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323358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60877BE6-E0A5-4B44-B950-EB95B3AA668E}" type="datetimeFigureOut">
              <a:rPr lang="en-NZ" smtClean="0"/>
              <a:t>22/10/2019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325171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77BE6-E0A5-4B44-B950-EB95B3AA668E}" type="datetimeFigureOut">
              <a:rPr lang="en-NZ" smtClean="0"/>
              <a:t>22/10/2019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83252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877BE6-E0A5-4B44-B950-EB95B3AA668E}" type="datetimeFigureOut">
              <a:rPr lang="en-NZ" smtClean="0"/>
              <a:t>22/10/2019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4199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877BE6-E0A5-4B44-B950-EB95B3AA668E}" type="datetimeFigureOut">
              <a:rPr lang="en-NZ" smtClean="0"/>
              <a:t>22/10/2019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AFB9A07-3157-453B-9882-4AF470EC0E64}" type="slidenum">
              <a:rPr lang="en-NZ" smtClean="0"/>
              <a:t>‹#›</a:t>
            </a:fld>
            <a:endParaRPr lang="en-NZ"/>
          </a:p>
        </p:txBody>
      </p:sp>
    </p:spTree>
    <p:extLst>
      <p:ext uri="{BB962C8B-B14F-4D97-AF65-F5344CB8AC3E}">
        <p14:creationId xmlns:p14="http://schemas.microsoft.com/office/powerpoint/2010/main" val="205617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77BE6-E0A5-4B44-B950-EB95B3AA668E}" type="datetimeFigureOut">
              <a:rPr lang="en-NZ" smtClean="0"/>
              <a:t>22/10/2019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B9A07-3157-453B-9882-4AF470EC0E64}" type="slidenum">
              <a:rPr lang="en-NZ" smtClean="0"/>
              <a:t>‹#›</a:t>
            </a:fld>
            <a:endParaRPr lang="en-NZ"/>
          </a:p>
        </p:txBody>
      </p:sp>
    </p:spTree>
    <p:extLst>
      <p:ext uri="{BB962C8B-B14F-4D97-AF65-F5344CB8AC3E}">
        <p14:creationId xmlns:p14="http://schemas.microsoft.com/office/powerpoint/2010/main" val="251798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8226" y="1763952"/>
            <a:ext cx="9144000" cy="2387600"/>
          </a:xfrm>
          <a:effectLst>
            <a:outerShdw blurRad="50800" dist="50800" dir="5400000" algn="ctr" rotWithShape="0">
              <a:srgbClr val="000000">
                <a:alpha val="39000"/>
              </a:srgbClr>
            </a:outerShdw>
          </a:effectLst>
        </p:spPr>
        <p:txBody>
          <a:bodyPr>
            <a:normAutofit/>
          </a:bodyPr>
          <a:lstStyle/>
          <a:p>
            <a:r>
              <a:rPr lang="en-NZ" dirty="0" smtClean="0">
                <a:solidFill>
                  <a:schemeClr val="bg1"/>
                </a:solidFill>
                <a:latin typeface="Microsoft YaHei Light" panose="020B0502040204020203" pitchFamily="34" charset="-122"/>
                <a:ea typeface="Microsoft YaHei Light" panose="020B0502040204020203" pitchFamily="34" charset="-122"/>
              </a:rPr>
              <a:t>unicef      | for every child</a:t>
            </a:r>
            <a:r>
              <a:rPr lang="en-NZ" dirty="0" smtClean="0">
                <a:solidFill>
                  <a:schemeClr val="bg1"/>
                </a:solidFill>
              </a:rPr>
              <a:t/>
            </a:r>
            <a:br>
              <a:rPr lang="en-NZ" dirty="0" smtClean="0">
                <a:solidFill>
                  <a:schemeClr val="bg1"/>
                </a:solidFill>
              </a:rPr>
            </a:br>
            <a:endParaRPr lang="en-NZ" dirty="0">
              <a:solidFill>
                <a:schemeClr val="bg1"/>
              </a:solidFill>
            </a:endParaRPr>
          </a:p>
        </p:txBody>
      </p:sp>
      <p:pic>
        <p:nvPicPr>
          <p:cNvPr id="4" name="Picture 3"/>
          <p:cNvPicPr>
            <a:picLocks noChangeAspect="1"/>
          </p:cNvPicPr>
          <p:nvPr/>
        </p:nvPicPr>
        <p:blipFill>
          <a:blip r:embed="rId3"/>
          <a:stretch>
            <a:fillRect/>
          </a:stretch>
        </p:blipFill>
        <p:spPr>
          <a:xfrm>
            <a:off x="3872533" y="2286620"/>
            <a:ext cx="927276" cy="867397"/>
          </a:xfrm>
          <a:prstGeom prst="rect">
            <a:avLst/>
          </a:prstGeom>
          <a:effectLst>
            <a:outerShdw blurRad="215900" dist="50800" dir="5400000" sx="99000" sy="99000" algn="ctr" rotWithShape="0">
              <a:srgbClr val="000000">
                <a:alpha val="39000"/>
              </a:srgbClr>
            </a:outerShdw>
            <a:reflection blurRad="50800" stA="55000" endPos="74000" dist="101600" dir="5400000" sy="-100000" algn="bl" rotWithShape="0"/>
          </a:effectLst>
        </p:spPr>
      </p:pic>
    </p:spTree>
    <p:extLst>
      <p:ext uri="{BB962C8B-B14F-4D97-AF65-F5344CB8AC3E}">
        <p14:creationId xmlns:p14="http://schemas.microsoft.com/office/powerpoint/2010/main" val="2999238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Measles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62" y="1599466"/>
            <a:ext cx="9145276" cy="5258534"/>
          </a:xfrm>
          <a:prstGeom prst="rect">
            <a:avLst/>
          </a:prstGeom>
        </p:spPr>
      </p:pic>
      <p:pic>
        <p:nvPicPr>
          <p:cNvPr id="4" name="Picture 3"/>
          <p:cNvPicPr>
            <a:picLocks noChangeAspect="1"/>
          </p:cNvPicPr>
          <p:nvPr/>
        </p:nvPicPr>
        <p:blipFill>
          <a:blip r:embed="rId4"/>
          <a:stretch>
            <a:fillRect/>
          </a:stretch>
        </p:blipFill>
        <p:spPr>
          <a:xfrm>
            <a:off x="3767137" y="1094641"/>
            <a:ext cx="4657725" cy="504825"/>
          </a:xfrm>
          <a:prstGeom prst="rect">
            <a:avLst/>
          </a:prstGeom>
        </p:spPr>
      </p:pic>
    </p:spTree>
    <p:extLst>
      <p:ext uri="{BB962C8B-B14F-4D97-AF65-F5344CB8AC3E}">
        <p14:creationId xmlns:p14="http://schemas.microsoft.com/office/powerpoint/2010/main" val="2346902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Malaria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62" y="1599466"/>
            <a:ext cx="9145276" cy="5258534"/>
          </a:xfrm>
          <a:prstGeom prst="rect">
            <a:avLst/>
          </a:prstGeom>
        </p:spPr>
      </p:pic>
      <p:pic>
        <p:nvPicPr>
          <p:cNvPr id="4" name="Picture 3"/>
          <p:cNvPicPr>
            <a:picLocks noChangeAspect="1"/>
          </p:cNvPicPr>
          <p:nvPr/>
        </p:nvPicPr>
        <p:blipFill>
          <a:blip r:embed="rId4"/>
          <a:stretch>
            <a:fillRect/>
          </a:stretch>
        </p:blipFill>
        <p:spPr>
          <a:xfrm>
            <a:off x="3814762" y="1075591"/>
            <a:ext cx="4562475" cy="523875"/>
          </a:xfrm>
          <a:prstGeom prst="rect">
            <a:avLst/>
          </a:prstGeom>
        </p:spPr>
      </p:pic>
    </p:spTree>
    <p:extLst>
      <p:ext uri="{BB962C8B-B14F-4D97-AF65-F5344CB8AC3E}">
        <p14:creationId xmlns:p14="http://schemas.microsoft.com/office/powerpoint/2010/main" val="225739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Tetanus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62" y="1599466"/>
            <a:ext cx="9145276" cy="5258534"/>
          </a:xfrm>
          <a:prstGeom prst="rect">
            <a:avLst/>
          </a:prstGeom>
        </p:spPr>
      </p:pic>
      <p:pic>
        <p:nvPicPr>
          <p:cNvPr id="4" name="Picture 3"/>
          <p:cNvPicPr>
            <a:picLocks noChangeAspect="1"/>
          </p:cNvPicPr>
          <p:nvPr/>
        </p:nvPicPr>
        <p:blipFill>
          <a:blip r:embed="rId4"/>
          <a:stretch>
            <a:fillRect/>
          </a:stretch>
        </p:blipFill>
        <p:spPr>
          <a:xfrm>
            <a:off x="3805237" y="1075591"/>
            <a:ext cx="4581525" cy="523875"/>
          </a:xfrm>
          <a:prstGeom prst="rect">
            <a:avLst/>
          </a:prstGeom>
        </p:spPr>
      </p:pic>
    </p:spTree>
    <p:extLst>
      <p:ext uri="{BB962C8B-B14F-4D97-AF65-F5344CB8AC3E}">
        <p14:creationId xmlns:p14="http://schemas.microsoft.com/office/powerpoint/2010/main" val="3568838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7215"/>
            <a:ext cx="5688321" cy="32707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679" y="3587215"/>
            <a:ext cx="5688321" cy="32707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678" y="1"/>
            <a:ext cx="5688321" cy="327078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5688321" cy="3270785"/>
          </a:xfrm>
          <a:prstGeom prst="rect">
            <a:avLst/>
          </a:prstGeom>
        </p:spPr>
      </p:pic>
    </p:spTree>
    <p:extLst>
      <p:ext uri="{BB962C8B-B14F-4D97-AF65-F5344CB8AC3E}">
        <p14:creationId xmlns:p14="http://schemas.microsoft.com/office/powerpoint/2010/main" val="306112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4"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Correlation Coefficients</a:t>
            </a:r>
          </a:p>
        </p:txBody>
      </p:sp>
      <p:pic>
        <p:nvPicPr>
          <p:cNvPr id="22" name="Picture 21"/>
          <p:cNvPicPr>
            <a:picLocks noChangeAspect="1"/>
          </p:cNvPicPr>
          <p:nvPr/>
        </p:nvPicPr>
        <p:blipFill>
          <a:blip r:embed="rId3"/>
          <a:stretch>
            <a:fillRect/>
          </a:stretch>
        </p:blipFill>
        <p:spPr>
          <a:xfrm>
            <a:off x="604837" y="3219450"/>
            <a:ext cx="10982325" cy="419100"/>
          </a:xfrm>
          <a:prstGeom prst="rect">
            <a:avLst/>
          </a:prstGeom>
        </p:spPr>
      </p:pic>
    </p:spTree>
    <p:extLst>
      <p:ext uri="{BB962C8B-B14F-4D97-AF65-F5344CB8AC3E}">
        <p14:creationId xmlns:p14="http://schemas.microsoft.com/office/powerpoint/2010/main" val="3059947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514707" y="1829425"/>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Africa is the most affected region for under-five deaths</a:t>
            </a:r>
            <a:endParaRPr lang="en-NZ" sz="3200" dirty="0">
              <a:solidFill>
                <a:schemeClr val="bg1"/>
              </a:solidFill>
              <a:latin typeface="Maiandra GD" panose="020E0502030308020204" pitchFamily="34" charset="0"/>
            </a:endParaRPr>
          </a:p>
        </p:txBody>
      </p:sp>
      <p:sp>
        <p:nvSpPr>
          <p:cNvPr id="5" name="TextBox 4"/>
          <p:cNvSpPr txBox="1"/>
          <p:nvPr/>
        </p:nvSpPr>
        <p:spPr>
          <a:xfrm>
            <a:off x="514707" y="4568636"/>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Measles has a negative relationship with under-five deaths.</a:t>
            </a:r>
            <a:endParaRPr lang="en-NZ" sz="3200" dirty="0">
              <a:solidFill>
                <a:schemeClr val="bg1"/>
              </a:solidFill>
              <a:latin typeface="Maiandra GD" panose="020E0502030308020204" pitchFamily="34" charset="0"/>
            </a:endParaRPr>
          </a:p>
        </p:txBody>
      </p:sp>
      <p:sp>
        <p:nvSpPr>
          <p:cNvPr id="6" name="TextBox 5"/>
          <p:cNvSpPr txBox="1"/>
          <p:nvPr/>
        </p:nvSpPr>
        <p:spPr>
          <a:xfrm>
            <a:off x="514707" y="2414200"/>
            <a:ext cx="11162581" cy="1077218"/>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Europe, America, and Western Pacific have minimal contributions to under-five deaths</a:t>
            </a:r>
            <a:endParaRPr lang="en-NZ" sz="3200" dirty="0">
              <a:solidFill>
                <a:schemeClr val="bg1"/>
              </a:solidFill>
              <a:latin typeface="Maiandra GD" panose="020E0502030308020204" pitchFamily="34" charset="0"/>
            </a:endParaRPr>
          </a:p>
        </p:txBody>
      </p:sp>
      <p:sp>
        <p:nvSpPr>
          <p:cNvPr id="7" name="TextBox 6"/>
          <p:cNvSpPr txBox="1"/>
          <p:nvPr/>
        </p:nvSpPr>
        <p:spPr>
          <a:xfrm>
            <a:off x="514707" y="5153411"/>
            <a:ext cx="11162581" cy="1077218"/>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Malaria has the strongest relationshi</a:t>
            </a:r>
            <a:r>
              <a:rPr lang="en-NZ" sz="3200" dirty="0" smtClean="0">
                <a:solidFill>
                  <a:schemeClr val="bg1"/>
                </a:solidFill>
                <a:latin typeface="Maiandra GD" panose="020E0502030308020204" pitchFamily="34" charset="0"/>
              </a:rPr>
              <a:t>p with under-five deaths</a:t>
            </a:r>
            <a:endParaRPr lang="en-NZ" sz="3200" dirty="0">
              <a:solidFill>
                <a:schemeClr val="bg1"/>
              </a:solidFill>
              <a:latin typeface="Maiandra GD" panose="020E0502030308020204" pitchFamily="34" charset="0"/>
            </a:endParaRPr>
          </a:p>
        </p:txBody>
      </p:sp>
      <p:sp>
        <p:nvSpPr>
          <p:cNvPr id="8" name="TextBox 7"/>
          <p:cNvSpPr txBox="1"/>
          <p:nvPr/>
        </p:nvSpPr>
        <p:spPr>
          <a:xfrm>
            <a:off x="514707" y="3491418"/>
            <a:ext cx="11162581" cy="1077218"/>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HIV/AIDS, Prematurity, </a:t>
            </a:r>
            <a:r>
              <a:rPr lang="en-NZ" sz="3200" dirty="0">
                <a:solidFill>
                  <a:schemeClr val="bg1"/>
                </a:solidFill>
                <a:latin typeface="Maiandra GD" panose="020E0502030308020204" pitchFamily="34" charset="0"/>
              </a:rPr>
              <a:t>Malaria</a:t>
            </a:r>
            <a:r>
              <a:rPr lang="en-NZ" sz="3200" dirty="0" smtClean="0">
                <a:solidFill>
                  <a:schemeClr val="bg1"/>
                </a:solidFill>
                <a:latin typeface="Maiandra GD" panose="020E0502030308020204" pitchFamily="34" charset="0"/>
              </a:rPr>
              <a:t>, Tetanus have strong relationships with under-five deaths </a:t>
            </a:r>
            <a:endParaRPr lang="en-NZ" sz="3200" dirty="0">
              <a:solidFill>
                <a:schemeClr val="bg1"/>
              </a:solidFill>
              <a:latin typeface="Maiandra GD" panose="020E0502030308020204" pitchFamily="34" charset="0"/>
            </a:endParaRPr>
          </a:p>
        </p:txBody>
      </p:sp>
      <p:sp>
        <p:nvSpPr>
          <p:cNvPr id="9"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Conclusion</a:t>
            </a:r>
            <a:endParaRPr lang="en-NZ" dirty="0"/>
          </a:p>
        </p:txBody>
      </p:sp>
    </p:spTree>
    <p:extLst>
      <p:ext uri="{BB962C8B-B14F-4D97-AF65-F5344CB8AC3E}">
        <p14:creationId xmlns:p14="http://schemas.microsoft.com/office/powerpoint/2010/main" val="365605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800457" y="2907659"/>
            <a:ext cx="10918269" cy="830997"/>
          </a:xfrm>
          <a:prstGeom prst="rect">
            <a:avLst/>
          </a:prstGeom>
          <a:noFill/>
        </p:spPr>
        <p:txBody>
          <a:bodyPr wrap="square" rtlCol="0">
            <a:spAutoFit/>
          </a:bodyPr>
          <a:lstStyle/>
          <a:p>
            <a:pPr marL="285750" indent="-285750">
              <a:buFont typeface="Arial" panose="020B0604020202020204" pitchFamily="34" charset="0"/>
              <a:buChar char="•"/>
            </a:pPr>
            <a:r>
              <a:rPr lang="en-NZ" sz="2400" dirty="0">
                <a:solidFill>
                  <a:schemeClr val="bg1"/>
                </a:solidFill>
                <a:latin typeface="Maiandra GD" panose="020E0502030308020204" pitchFamily="34" charset="0"/>
              </a:rPr>
              <a:t>WHO. Number of Deaths by </a:t>
            </a:r>
            <a:r>
              <a:rPr lang="en-NZ" sz="2400" dirty="0" smtClean="0">
                <a:solidFill>
                  <a:schemeClr val="bg1"/>
                </a:solidFill>
                <a:latin typeface="Maiandra GD" panose="020E0502030308020204" pitchFamily="34" charset="0"/>
              </a:rPr>
              <a:t>cause, Retrieved </a:t>
            </a:r>
            <a:r>
              <a:rPr lang="en-NZ" sz="2400" dirty="0">
                <a:solidFill>
                  <a:schemeClr val="bg1"/>
                </a:solidFill>
                <a:latin typeface="Maiandra GD" panose="020E0502030308020204" pitchFamily="34" charset="0"/>
              </a:rPr>
              <a:t>from: </a:t>
            </a:r>
            <a:r>
              <a:rPr lang="en-NZ" sz="2400" dirty="0">
                <a:solidFill>
                  <a:schemeClr val="bg1"/>
                </a:solidFill>
                <a:latin typeface="Maiandra GD" panose="020E0502030308020204" pitchFamily="34" charset="0"/>
              </a:rPr>
              <a:t>http://apps.who.int/gho/data/node.main.ChildMortREG1002015?lang=en</a:t>
            </a:r>
            <a:endParaRPr lang="en-NZ" sz="2400" dirty="0">
              <a:solidFill>
                <a:schemeClr val="bg1"/>
              </a:solidFill>
              <a:latin typeface="Maiandra GD" panose="020E0502030308020204" pitchFamily="34" charset="0"/>
            </a:endParaRPr>
          </a:p>
        </p:txBody>
      </p:sp>
      <p:sp>
        <p:nvSpPr>
          <p:cNvPr id="9"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Sources</a:t>
            </a:r>
            <a:endParaRPr lang="en-NZ" dirty="0"/>
          </a:p>
        </p:txBody>
      </p:sp>
      <p:sp>
        <p:nvSpPr>
          <p:cNvPr id="12" name="TextBox 11"/>
          <p:cNvSpPr txBox="1"/>
          <p:nvPr/>
        </p:nvSpPr>
        <p:spPr>
          <a:xfrm>
            <a:off x="800457" y="1168400"/>
            <a:ext cx="10918269" cy="856581"/>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NZ" sz="2400" dirty="0">
                <a:solidFill>
                  <a:schemeClr val="bg1"/>
                </a:solidFill>
                <a:latin typeface="Maiandra GD" panose="020E0502030308020204" pitchFamily="34" charset="0"/>
                <a:ea typeface="MS Mincho"/>
                <a:cs typeface="Times New Roman" panose="02020603050405020304" pitchFamily="18" charset="0"/>
              </a:rPr>
              <a:t>UNICEF (2018). </a:t>
            </a:r>
            <a:r>
              <a:rPr lang="en-NZ" sz="2400" dirty="0" smtClean="0">
                <a:solidFill>
                  <a:schemeClr val="bg1"/>
                </a:solidFill>
                <a:latin typeface="Maiandra GD" panose="020E0502030308020204" pitchFamily="34" charset="0"/>
                <a:ea typeface="MS Mincho"/>
                <a:cs typeface="Times New Roman" panose="02020603050405020304" pitchFamily="18" charset="0"/>
              </a:rPr>
              <a:t>Annual Reports. Received </a:t>
            </a:r>
            <a:r>
              <a:rPr lang="en-NZ" sz="2400" dirty="0">
                <a:solidFill>
                  <a:schemeClr val="bg1"/>
                </a:solidFill>
                <a:latin typeface="Maiandra GD" panose="020E0502030308020204" pitchFamily="34" charset="0"/>
                <a:ea typeface="MS Mincho"/>
                <a:cs typeface="Times New Roman" panose="02020603050405020304" pitchFamily="18" charset="0"/>
              </a:rPr>
              <a:t>from: https://www.unicef.org/reports</a:t>
            </a:r>
            <a:endParaRPr lang="en-NZ" sz="2400" dirty="0">
              <a:solidFill>
                <a:schemeClr val="bg1"/>
              </a:solidFill>
              <a:latin typeface="Maiandra GD" panose="020E0502030308020204" pitchFamily="34" charset="0"/>
            </a:endParaRPr>
          </a:p>
        </p:txBody>
      </p:sp>
      <p:sp>
        <p:nvSpPr>
          <p:cNvPr id="14" name="TextBox 13"/>
          <p:cNvSpPr txBox="1"/>
          <p:nvPr/>
        </p:nvSpPr>
        <p:spPr>
          <a:xfrm>
            <a:off x="800457" y="2024981"/>
            <a:ext cx="10918269" cy="882678"/>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NZ" sz="2400" dirty="0">
                <a:solidFill>
                  <a:schemeClr val="bg1"/>
                </a:solidFill>
                <a:latin typeface="Maiandra GD" panose="020E0502030308020204" pitchFamily="34" charset="0"/>
                <a:ea typeface="MS Mincho"/>
                <a:cs typeface="Times New Roman" panose="02020603050405020304" pitchFamily="18" charset="0"/>
              </a:rPr>
              <a:t>WHO. Number of Deaths(thousands</a:t>
            </a:r>
            <a:r>
              <a:rPr lang="en-NZ" sz="2400" dirty="0" smtClean="0">
                <a:solidFill>
                  <a:schemeClr val="bg1"/>
                </a:solidFill>
                <a:latin typeface="Maiandra GD" panose="020E0502030308020204" pitchFamily="34" charset="0"/>
                <a:ea typeface="MS Mincho"/>
                <a:cs typeface="Times New Roman" panose="02020603050405020304" pitchFamily="18" charset="0"/>
              </a:rPr>
              <a:t>), Retrieved from: http</a:t>
            </a:r>
            <a:r>
              <a:rPr lang="en-NZ" sz="2400" dirty="0">
                <a:solidFill>
                  <a:schemeClr val="bg1"/>
                </a:solidFill>
                <a:latin typeface="Maiandra GD" panose="020E0502030308020204" pitchFamily="34" charset="0"/>
                <a:ea typeface="MS Mincho"/>
                <a:cs typeface="Times New Roman" panose="02020603050405020304" pitchFamily="18" charset="0"/>
              </a:rPr>
              <a:t>://apps.who.int/gho/data/view.main.CM1300N?lang=en</a:t>
            </a:r>
            <a:endParaRPr lang="en-NZ" sz="2400" dirty="0">
              <a:solidFill>
                <a:schemeClr val="bg1"/>
              </a:solidFill>
              <a:latin typeface="Maiandra GD" panose="020E0502030308020204" pitchFamily="34" charset="0"/>
            </a:endParaRPr>
          </a:p>
        </p:txBody>
      </p:sp>
    </p:spTree>
    <p:extLst>
      <p:ext uri="{BB962C8B-B14F-4D97-AF65-F5344CB8AC3E}">
        <p14:creationId xmlns:p14="http://schemas.microsoft.com/office/powerpoint/2010/main" val="418308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1"/>
            <a:ext cx="12192000" cy="1168399"/>
          </a:xfrm>
          <a:effectLst>
            <a:outerShdw blurRad="50800" dist="50800" dir="5400000" algn="ctr" rotWithShape="0">
              <a:srgbClr val="000000">
                <a:alpha val="39000"/>
              </a:srgbClr>
            </a:outerShdw>
          </a:effectLst>
        </p:spPr>
        <p:txBody>
          <a:bodyPr>
            <a:normAutofit/>
          </a:bodyPr>
          <a:lstStyle/>
          <a:p>
            <a:r>
              <a:rPr lang="en-NZ" dirty="0" smtClean="0">
                <a:solidFill>
                  <a:schemeClr val="bg1"/>
                </a:solidFill>
                <a:latin typeface="Microsoft YaHei Light" panose="020B0502040204020203" pitchFamily="34" charset="-122"/>
                <a:ea typeface="Microsoft YaHei Light" panose="020B0502040204020203" pitchFamily="34" charset="-122"/>
              </a:rPr>
              <a:t>Organisation’s Vision</a:t>
            </a:r>
            <a:endParaRPr lang="en-NZ" dirty="0"/>
          </a:p>
        </p:txBody>
      </p:sp>
      <p:pic>
        <p:nvPicPr>
          <p:cNvPr id="9" name="Picture 8"/>
          <p:cNvPicPr>
            <a:picLocks noChangeAspect="1"/>
          </p:cNvPicPr>
          <p:nvPr/>
        </p:nvPicPr>
        <p:blipFill>
          <a:blip r:embed="rId3"/>
          <a:stretch>
            <a:fillRect/>
          </a:stretch>
        </p:blipFill>
        <p:spPr>
          <a:xfrm>
            <a:off x="609600" y="1562100"/>
            <a:ext cx="4319605" cy="4229100"/>
          </a:xfrm>
          <a:prstGeom prst="rect">
            <a:avLst/>
          </a:prstGeom>
        </p:spPr>
      </p:pic>
      <p:sp>
        <p:nvSpPr>
          <p:cNvPr id="10" name="TextBox 9"/>
          <p:cNvSpPr txBox="1"/>
          <p:nvPr/>
        </p:nvSpPr>
        <p:spPr>
          <a:xfrm>
            <a:off x="5511800" y="1562100"/>
            <a:ext cx="6165488"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Founded in 11 December 1946</a:t>
            </a:r>
            <a:endParaRPr lang="en-NZ" sz="3200" dirty="0">
              <a:solidFill>
                <a:schemeClr val="bg1"/>
              </a:solidFill>
              <a:latin typeface="Maiandra GD" panose="020E0502030308020204" pitchFamily="34" charset="0"/>
            </a:endParaRPr>
          </a:p>
        </p:txBody>
      </p:sp>
      <p:sp>
        <p:nvSpPr>
          <p:cNvPr id="5" name="TextBox 4"/>
          <p:cNvSpPr txBox="1"/>
          <p:nvPr/>
        </p:nvSpPr>
        <p:spPr>
          <a:xfrm>
            <a:off x="5511800" y="2146875"/>
            <a:ext cx="6165488"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Works in over 190 countries</a:t>
            </a:r>
            <a:endParaRPr lang="en-NZ" sz="3200" dirty="0">
              <a:solidFill>
                <a:schemeClr val="bg1"/>
              </a:solidFill>
              <a:latin typeface="Maiandra GD" panose="020E0502030308020204" pitchFamily="34" charset="0"/>
            </a:endParaRPr>
          </a:p>
        </p:txBody>
      </p:sp>
      <p:sp>
        <p:nvSpPr>
          <p:cNvPr id="6" name="TextBox 5"/>
          <p:cNvSpPr txBox="1"/>
          <p:nvPr/>
        </p:nvSpPr>
        <p:spPr>
          <a:xfrm>
            <a:off x="5511800" y="2731650"/>
            <a:ext cx="6165488"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Focus on children’s health</a:t>
            </a:r>
            <a:endParaRPr lang="en-NZ" sz="3200" dirty="0">
              <a:solidFill>
                <a:schemeClr val="bg1"/>
              </a:solidFill>
              <a:latin typeface="Maiandra GD" panose="020E0502030308020204" pitchFamily="34" charset="0"/>
            </a:endParaRPr>
          </a:p>
        </p:txBody>
      </p:sp>
      <p:sp>
        <p:nvSpPr>
          <p:cNvPr id="7" name="TextBox 6"/>
          <p:cNvSpPr txBox="1"/>
          <p:nvPr/>
        </p:nvSpPr>
        <p:spPr>
          <a:xfrm>
            <a:off x="5511800" y="3316425"/>
            <a:ext cx="6165488"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Focus on children’s education</a:t>
            </a:r>
            <a:endParaRPr lang="en-NZ" sz="3200" dirty="0">
              <a:solidFill>
                <a:schemeClr val="bg1"/>
              </a:solidFill>
              <a:latin typeface="Maiandra GD" panose="020E0502030308020204" pitchFamily="34" charset="0"/>
            </a:endParaRPr>
          </a:p>
        </p:txBody>
      </p:sp>
      <p:sp>
        <p:nvSpPr>
          <p:cNvPr id="8" name="TextBox 7"/>
          <p:cNvSpPr txBox="1"/>
          <p:nvPr/>
        </p:nvSpPr>
        <p:spPr>
          <a:xfrm>
            <a:off x="5511800" y="3901200"/>
            <a:ext cx="6165488"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Focus on gender equality</a:t>
            </a:r>
            <a:endParaRPr lang="en-NZ" sz="3200" dirty="0">
              <a:solidFill>
                <a:schemeClr val="bg1"/>
              </a:solidFill>
              <a:latin typeface="Maiandra GD" panose="020E0502030308020204" pitchFamily="34" charset="0"/>
            </a:endParaRPr>
          </a:p>
        </p:txBody>
      </p:sp>
    </p:spTree>
    <p:extLst>
      <p:ext uri="{BB962C8B-B14F-4D97-AF65-F5344CB8AC3E}">
        <p14:creationId xmlns:p14="http://schemas.microsoft.com/office/powerpoint/2010/main" val="1148528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514707" y="1829425"/>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“Every child survives and thrives”</a:t>
            </a:r>
            <a:endParaRPr lang="en-NZ" sz="3200" dirty="0">
              <a:solidFill>
                <a:schemeClr val="bg1"/>
              </a:solidFill>
              <a:latin typeface="Maiandra GD" panose="020E0502030308020204" pitchFamily="34" charset="0"/>
            </a:endParaRPr>
          </a:p>
        </p:txBody>
      </p:sp>
      <p:sp>
        <p:nvSpPr>
          <p:cNvPr id="5" name="TextBox 4"/>
          <p:cNvSpPr txBox="1"/>
          <p:nvPr/>
        </p:nvSpPr>
        <p:spPr>
          <a:xfrm>
            <a:off x="514707" y="2998975"/>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“Every child is protected from violence and exploitation”</a:t>
            </a:r>
            <a:endParaRPr lang="en-NZ" sz="3200" dirty="0">
              <a:solidFill>
                <a:schemeClr val="bg1"/>
              </a:solidFill>
              <a:latin typeface="Maiandra GD" panose="020E0502030308020204" pitchFamily="34" charset="0"/>
            </a:endParaRPr>
          </a:p>
        </p:txBody>
      </p:sp>
      <p:sp>
        <p:nvSpPr>
          <p:cNvPr id="6" name="TextBox 5"/>
          <p:cNvSpPr txBox="1"/>
          <p:nvPr/>
        </p:nvSpPr>
        <p:spPr>
          <a:xfrm>
            <a:off x="514707" y="2414200"/>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“Every child learns”</a:t>
            </a:r>
            <a:endParaRPr lang="en-NZ" sz="3200" dirty="0">
              <a:solidFill>
                <a:schemeClr val="bg1"/>
              </a:solidFill>
              <a:latin typeface="Maiandra GD" panose="020E0502030308020204" pitchFamily="34" charset="0"/>
            </a:endParaRPr>
          </a:p>
        </p:txBody>
      </p:sp>
      <p:sp>
        <p:nvSpPr>
          <p:cNvPr id="7" name="TextBox 6"/>
          <p:cNvSpPr txBox="1"/>
          <p:nvPr/>
        </p:nvSpPr>
        <p:spPr>
          <a:xfrm>
            <a:off x="514706" y="3583750"/>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“Every child lives in a safe and clean environment”</a:t>
            </a:r>
            <a:endParaRPr lang="en-NZ" sz="3200" dirty="0">
              <a:solidFill>
                <a:schemeClr val="bg1"/>
              </a:solidFill>
              <a:latin typeface="Maiandra GD" panose="020E0502030308020204" pitchFamily="34" charset="0"/>
            </a:endParaRPr>
          </a:p>
        </p:txBody>
      </p:sp>
      <p:sp>
        <p:nvSpPr>
          <p:cNvPr id="8" name="TextBox 7"/>
          <p:cNvSpPr txBox="1"/>
          <p:nvPr/>
        </p:nvSpPr>
        <p:spPr>
          <a:xfrm>
            <a:off x="514706" y="4168525"/>
            <a:ext cx="11162581" cy="584775"/>
          </a:xfrm>
          <a:prstGeom prst="rect">
            <a:avLst/>
          </a:prstGeom>
          <a:noFill/>
        </p:spPr>
        <p:txBody>
          <a:bodyPr wrap="square" rtlCol="0">
            <a:spAutoFit/>
          </a:bodyPr>
          <a:lstStyle/>
          <a:p>
            <a:pPr marL="457200" indent="-457200">
              <a:buFont typeface="Arial" panose="020B0604020202020204" pitchFamily="34" charset="0"/>
              <a:buChar char="•"/>
            </a:pPr>
            <a:r>
              <a:rPr lang="en-NZ" sz="3200" dirty="0" smtClean="0">
                <a:solidFill>
                  <a:schemeClr val="bg1"/>
                </a:solidFill>
                <a:latin typeface="Maiandra GD" panose="020E0502030308020204" pitchFamily="34" charset="0"/>
              </a:rPr>
              <a:t>“Every child has a fair chance in life”</a:t>
            </a:r>
            <a:endParaRPr lang="en-NZ" sz="3200" dirty="0">
              <a:solidFill>
                <a:schemeClr val="bg1"/>
              </a:solidFill>
              <a:latin typeface="Maiandra GD" panose="020E0502030308020204" pitchFamily="34" charset="0"/>
            </a:endParaRPr>
          </a:p>
        </p:txBody>
      </p:sp>
      <p:sp>
        <p:nvSpPr>
          <p:cNvPr id="9"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a:solidFill>
                  <a:schemeClr val="bg1"/>
                </a:solidFill>
                <a:latin typeface="Microsoft YaHei Light" panose="020B0502040204020203" pitchFamily="34" charset="-122"/>
                <a:ea typeface="Microsoft YaHei Light" panose="020B0502040204020203" pitchFamily="34" charset="-122"/>
              </a:rPr>
              <a:t>Sustainable Development Goals (SDGs)</a:t>
            </a:r>
            <a:endParaRPr lang="en-NZ" dirty="0"/>
          </a:p>
        </p:txBody>
      </p:sp>
    </p:spTree>
    <p:extLst>
      <p:ext uri="{BB962C8B-B14F-4D97-AF65-F5344CB8AC3E}">
        <p14:creationId xmlns:p14="http://schemas.microsoft.com/office/powerpoint/2010/main" val="2757498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3999" y="449502"/>
            <a:ext cx="9144000" cy="1037741"/>
          </a:xfrm>
          <a:effectLst>
            <a:outerShdw blurRad="50800" dist="50800" dir="5400000" algn="ctr" rotWithShape="0">
              <a:srgbClr val="000000">
                <a:alpha val="39000"/>
              </a:srgbClr>
            </a:outerShdw>
          </a:effectLst>
        </p:spPr>
        <p:txBody>
          <a:bodyPr/>
          <a:lstStyle/>
          <a:p>
            <a:r>
              <a:rPr lang="en-NZ" dirty="0" smtClean="0">
                <a:solidFill>
                  <a:schemeClr val="bg1"/>
                </a:solidFill>
                <a:latin typeface="Microsoft YaHei Light" panose="020B0502040204020203" pitchFamily="34" charset="-122"/>
                <a:ea typeface="Microsoft YaHei Light" panose="020B0502040204020203" pitchFamily="34" charset="-122"/>
              </a:rPr>
              <a:t>Trends in Child Mortality</a:t>
            </a:r>
            <a:endParaRPr lang="en-NZ"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7243"/>
            <a:ext cx="12245130" cy="5527261"/>
          </a:xfrm>
          <a:prstGeom prst="rect">
            <a:avLst/>
          </a:prstGeom>
        </p:spPr>
      </p:pic>
    </p:spTree>
    <p:extLst>
      <p:ext uri="{BB962C8B-B14F-4D97-AF65-F5344CB8AC3E}">
        <p14:creationId xmlns:p14="http://schemas.microsoft.com/office/powerpoint/2010/main" val="2952180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Cluster Analysis</a:t>
            </a:r>
            <a:endParaRPr lang="en-NZ" dirty="0"/>
          </a:p>
        </p:txBody>
      </p:sp>
      <p:pic>
        <p:nvPicPr>
          <p:cNvPr id="5" name="Picture 4"/>
          <p:cNvPicPr>
            <a:picLocks noChangeAspect="1"/>
          </p:cNvPicPr>
          <p:nvPr/>
        </p:nvPicPr>
        <p:blipFill>
          <a:blip r:embed="rId3"/>
          <a:stretch>
            <a:fillRect/>
          </a:stretch>
        </p:blipFill>
        <p:spPr>
          <a:xfrm>
            <a:off x="1641363" y="1168400"/>
            <a:ext cx="8909273" cy="5465762"/>
          </a:xfrm>
          <a:prstGeom prst="rect">
            <a:avLst/>
          </a:prstGeom>
        </p:spPr>
      </p:pic>
    </p:spTree>
    <p:extLst>
      <p:ext uri="{BB962C8B-B14F-4D97-AF65-F5344CB8AC3E}">
        <p14:creationId xmlns:p14="http://schemas.microsoft.com/office/powerpoint/2010/main" val="124666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Cluster Analysis cont.</a:t>
            </a:r>
            <a:endParaRPr lang="en-NZ" dirty="0"/>
          </a:p>
        </p:txBody>
      </p:sp>
      <p:pic>
        <p:nvPicPr>
          <p:cNvPr id="2" name="Picture 1"/>
          <p:cNvPicPr>
            <a:picLocks noChangeAspect="1"/>
          </p:cNvPicPr>
          <p:nvPr/>
        </p:nvPicPr>
        <p:blipFill>
          <a:blip r:embed="rId3"/>
          <a:stretch>
            <a:fillRect/>
          </a:stretch>
        </p:blipFill>
        <p:spPr>
          <a:xfrm>
            <a:off x="1362820" y="1168400"/>
            <a:ext cx="9466360" cy="2660589"/>
          </a:xfrm>
          <a:prstGeom prst="rect">
            <a:avLst/>
          </a:prstGeom>
        </p:spPr>
      </p:pic>
      <p:pic>
        <p:nvPicPr>
          <p:cNvPr id="3" name="Picture 2"/>
          <p:cNvPicPr>
            <a:picLocks noChangeAspect="1"/>
          </p:cNvPicPr>
          <p:nvPr/>
        </p:nvPicPr>
        <p:blipFill>
          <a:blip r:embed="rId4"/>
          <a:stretch>
            <a:fillRect/>
          </a:stretch>
        </p:blipFill>
        <p:spPr>
          <a:xfrm>
            <a:off x="1362820" y="4027697"/>
            <a:ext cx="9466360" cy="2650915"/>
          </a:xfrm>
          <a:prstGeom prst="rect">
            <a:avLst/>
          </a:prstGeom>
        </p:spPr>
      </p:pic>
    </p:spTree>
    <p:extLst>
      <p:ext uri="{BB962C8B-B14F-4D97-AF65-F5344CB8AC3E}">
        <p14:creationId xmlns:p14="http://schemas.microsoft.com/office/powerpoint/2010/main" val="420641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Distribution of under-five deaths</a:t>
            </a:r>
            <a:endParaRPr lang="en-NZ" dirty="0"/>
          </a:p>
        </p:txBody>
      </p:sp>
      <p:graphicFrame>
        <p:nvGraphicFramePr>
          <p:cNvPr id="3" name="Chart 2"/>
          <p:cNvGraphicFramePr>
            <a:graphicFrameLocks/>
          </p:cNvGraphicFramePr>
          <p:nvPr>
            <p:extLst>
              <p:ext uri="{D42A27DB-BD31-4B8C-83A1-F6EECF244321}">
                <p14:modId xmlns:p14="http://schemas.microsoft.com/office/powerpoint/2010/main" val="2303295856"/>
              </p:ext>
            </p:extLst>
          </p:nvPr>
        </p:nvGraphicFramePr>
        <p:xfrm>
          <a:off x="1454149" y="1287780"/>
          <a:ext cx="9283701" cy="55702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4536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HIV / AIDS</a:t>
            </a:r>
            <a:endParaRPr lang="en-NZ"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62" y="1599466"/>
            <a:ext cx="9145276" cy="5258534"/>
          </a:xfrm>
          <a:prstGeom prst="rect">
            <a:avLst/>
          </a:prstGeom>
        </p:spPr>
      </p:pic>
      <p:pic>
        <p:nvPicPr>
          <p:cNvPr id="5" name="Picture 4"/>
          <p:cNvPicPr>
            <a:picLocks noChangeAspect="1"/>
          </p:cNvPicPr>
          <p:nvPr/>
        </p:nvPicPr>
        <p:blipFill>
          <a:blip r:embed="rId4"/>
          <a:stretch>
            <a:fillRect/>
          </a:stretch>
        </p:blipFill>
        <p:spPr>
          <a:xfrm>
            <a:off x="3786187" y="1066066"/>
            <a:ext cx="4619625" cy="533400"/>
          </a:xfrm>
          <a:prstGeom prst="rect">
            <a:avLst/>
          </a:prstGeom>
        </p:spPr>
      </p:pic>
    </p:spTree>
    <p:extLst>
      <p:ext uri="{BB962C8B-B14F-4D97-AF65-F5344CB8AC3E}">
        <p14:creationId xmlns:p14="http://schemas.microsoft.com/office/powerpoint/2010/main" val="514704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0" name="Title 2"/>
          <p:cNvSpPr txBox="1">
            <a:spLocks/>
          </p:cNvSpPr>
          <p:nvPr/>
        </p:nvSpPr>
        <p:spPr>
          <a:xfrm>
            <a:off x="0" y="1"/>
            <a:ext cx="12192000" cy="1168399"/>
          </a:xfrm>
          <a:prstGeom prst="rect">
            <a:avLst/>
          </a:prstGeom>
          <a:effectLst>
            <a:outerShdw blurRad="50800" dist="50800" dir="5400000" algn="ctr" rotWithShape="0">
              <a:srgbClr val="000000">
                <a:alpha val="39000"/>
              </a:srgb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NZ" dirty="0" smtClean="0">
                <a:solidFill>
                  <a:schemeClr val="bg1"/>
                </a:solidFill>
                <a:latin typeface="Microsoft YaHei Light" panose="020B0502040204020203" pitchFamily="34" charset="-122"/>
                <a:ea typeface="Microsoft YaHei Light" panose="020B0502040204020203" pitchFamily="34" charset="-122"/>
              </a:rPr>
              <a:t>Prematurity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62" y="1599466"/>
            <a:ext cx="9145276" cy="5258534"/>
          </a:xfrm>
          <a:prstGeom prst="rect">
            <a:avLst/>
          </a:prstGeom>
        </p:spPr>
      </p:pic>
      <p:pic>
        <p:nvPicPr>
          <p:cNvPr id="3" name="Picture 2"/>
          <p:cNvPicPr>
            <a:picLocks noChangeAspect="1"/>
          </p:cNvPicPr>
          <p:nvPr/>
        </p:nvPicPr>
        <p:blipFill>
          <a:blip r:embed="rId4"/>
          <a:stretch>
            <a:fillRect/>
          </a:stretch>
        </p:blipFill>
        <p:spPr>
          <a:xfrm>
            <a:off x="3805237" y="1085116"/>
            <a:ext cx="4581525" cy="514350"/>
          </a:xfrm>
          <a:prstGeom prst="rect">
            <a:avLst/>
          </a:prstGeom>
        </p:spPr>
      </p:pic>
    </p:spTree>
    <p:extLst>
      <p:ext uri="{BB962C8B-B14F-4D97-AF65-F5344CB8AC3E}">
        <p14:creationId xmlns:p14="http://schemas.microsoft.com/office/powerpoint/2010/main" val="2523002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841</Words>
  <Application>Microsoft Office PowerPoint</Application>
  <PresentationFormat>Widescreen</PresentationFormat>
  <Paragraphs>90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Microsoft YaHei Light</vt:lpstr>
      <vt:lpstr>Arial</vt:lpstr>
      <vt:lpstr>Calibri</vt:lpstr>
      <vt:lpstr>Calibri Light</vt:lpstr>
      <vt:lpstr>Maiandra GD</vt:lpstr>
      <vt:lpstr>MS Mincho</vt:lpstr>
      <vt:lpstr>Times New Roman</vt:lpstr>
      <vt:lpstr>Office Theme</vt:lpstr>
      <vt:lpstr>unicef      | for every child </vt:lpstr>
      <vt:lpstr>Organisation’s Vision</vt:lpstr>
      <vt:lpstr>PowerPoint Presentation</vt:lpstr>
      <vt:lpstr>Trends in Child Mortality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UNICEF</dc:title>
  <dc:creator>Darren Tong</dc:creator>
  <cp:lastModifiedBy>Darren Tong</cp:lastModifiedBy>
  <cp:revision>53</cp:revision>
  <cp:lastPrinted>2019-10-22T02:51:31Z</cp:lastPrinted>
  <dcterms:created xsi:type="dcterms:W3CDTF">2019-10-14T00:49:16Z</dcterms:created>
  <dcterms:modified xsi:type="dcterms:W3CDTF">2019-10-22T02:51:59Z</dcterms:modified>
</cp:coreProperties>
</file>