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6" r:id="rId1"/>
  </p:sldMasterIdLst>
  <p:sldIdLst>
    <p:sldId id="256" r:id="rId2"/>
    <p:sldId id="259" r:id="rId3"/>
    <p:sldId id="260" r:id="rId4"/>
    <p:sldId id="262" r:id="rId5"/>
    <p:sldId id="261" r:id="rId6"/>
    <p:sldId id="312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13" r:id="rId48"/>
  </p:sldIdLst>
  <p:sldSz cx="12192000" cy="6858000"/>
  <p:notesSz cx="6858000" cy="9144000"/>
  <p:embeddedFontLst>
    <p:embeddedFont>
      <p:font typeface="TH SarabunPSK" panose="020B0500040200020003" pitchFamily="34" charset="-34"/>
      <p:regular r:id="rId49"/>
      <p:bold r:id="rId50"/>
      <p:italic r:id="rId51"/>
      <p:boldItalic r:id="rId52"/>
    </p:embeddedFont>
    <p:embeddedFont>
      <p:font typeface="Cordia New" panose="020B0304020202020204" pitchFamily="34" charset="-34"/>
      <p:regular r:id="rId53"/>
      <p:bold r:id="rId54"/>
      <p:italic r:id="rId55"/>
      <p:boldItalic r:id="rId56"/>
    </p:embeddedFont>
    <p:embeddedFont>
      <p:font typeface="Browallia New" panose="020B0604020202020204" pitchFamily="34" charset="-34"/>
      <p:regular r:id="rId57"/>
      <p:bold r:id="rId58"/>
      <p:italic r:id="rId59"/>
      <p:boldItalic r:id="rId60"/>
    </p:embeddedFont>
    <p:embeddedFont>
      <p:font typeface="Wingdings 2" panose="05020102010507070707" pitchFamily="18" charset="2"/>
      <p:regular r:id="rId6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0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61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8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DE9D57-B8E8-4C14-9C5D-FAB62AD52FC6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3D850AA8-503A-4DA5-A206-844EE621D893}">
      <dgm:prSet phldrT="[ข้อความ]"/>
      <dgm:spPr/>
      <dgm:t>
        <a:bodyPr/>
        <a:lstStyle/>
        <a:p>
          <a:r>
            <a:rPr lang="th-TH" dirty="0" smtClean="0">
              <a:latin typeface="TH SarabunPSK" pitchFamily="34" charset="-34"/>
              <a:cs typeface="TH SarabunPSK" pitchFamily="34" charset="-34"/>
            </a:rPr>
            <a:t>ก่อนการปฏิบัติงาน</a:t>
          </a:r>
          <a:endParaRPr lang="th-TH" dirty="0">
            <a:latin typeface="TH SarabunPSK" pitchFamily="34" charset="-34"/>
            <a:cs typeface="TH SarabunPSK" pitchFamily="34" charset="-34"/>
          </a:endParaRPr>
        </a:p>
      </dgm:t>
    </dgm:pt>
    <dgm:pt modelId="{9544E304-04B7-466B-8260-CDF28FA3AA09}" type="parTrans" cxnId="{D19722AD-AD45-4AB8-9111-0AB748506706}">
      <dgm:prSet/>
      <dgm:spPr/>
      <dgm:t>
        <a:bodyPr/>
        <a:lstStyle/>
        <a:p>
          <a:endParaRPr lang="th-TH">
            <a:latin typeface="TH SarabunPSK" pitchFamily="34" charset="-34"/>
            <a:cs typeface="TH SarabunPSK" pitchFamily="34" charset="-34"/>
          </a:endParaRPr>
        </a:p>
      </dgm:t>
    </dgm:pt>
    <dgm:pt modelId="{3254D085-AD70-46AB-A122-B476C9643C2A}" type="sibTrans" cxnId="{D19722AD-AD45-4AB8-9111-0AB748506706}">
      <dgm:prSet/>
      <dgm:spPr/>
      <dgm:t>
        <a:bodyPr/>
        <a:lstStyle/>
        <a:p>
          <a:endParaRPr lang="th-TH">
            <a:latin typeface="TH SarabunPSK" pitchFamily="34" charset="-34"/>
            <a:cs typeface="TH SarabunPSK" pitchFamily="34" charset="-34"/>
          </a:endParaRPr>
        </a:p>
      </dgm:t>
    </dgm:pt>
    <dgm:pt modelId="{0A4275D6-A84F-402C-B6DA-D2192B02DB8B}">
      <dgm:prSet phldrT="[ข้อความ]"/>
      <dgm:spPr/>
      <dgm:t>
        <a:bodyPr/>
        <a:lstStyle/>
        <a:p>
          <a:r>
            <a:rPr lang="th-TH" dirty="0" smtClean="0">
              <a:latin typeface="TH SarabunPSK" pitchFamily="34" charset="-34"/>
              <a:cs typeface="TH SarabunPSK" pitchFamily="34" charset="-34"/>
            </a:rPr>
            <a:t>ระหว่างการปฏิบัติงาน</a:t>
          </a:r>
          <a:endParaRPr lang="th-TH" dirty="0">
            <a:latin typeface="TH SarabunPSK" pitchFamily="34" charset="-34"/>
            <a:cs typeface="TH SarabunPSK" pitchFamily="34" charset="-34"/>
          </a:endParaRPr>
        </a:p>
      </dgm:t>
    </dgm:pt>
    <dgm:pt modelId="{DBE0CD30-109B-4026-9914-35A80E15D284}" type="parTrans" cxnId="{04AC06D4-97E0-4848-888F-43C2424684DD}">
      <dgm:prSet/>
      <dgm:spPr/>
      <dgm:t>
        <a:bodyPr/>
        <a:lstStyle/>
        <a:p>
          <a:endParaRPr lang="th-TH">
            <a:latin typeface="TH SarabunPSK" pitchFamily="34" charset="-34"/>
            <a:cs typeface="TH SarabunPSK" pitchFamily="34" charset="-34"/>
          </a:endParaRPr>
        </a:p>
      </dgm:t>
    </dgm:pt>
    <dgm:pt modelId="{E3375EB3-DC96-475D-ABB5-63FBA3537C07}" type="sibTrans" cxnId="{04AC06D4-97E0-4848-888F-43C2424684DD}">
      <dgm:prSet/>
      <dgm:spPr/>
      <dgm:t>
        <a:bodyPr/>
        <a:lstStyle/>
        <a:p>
          <a:endParaRPr lang="th-TH">
            <a:latin typeface="TH SarabunPSK" pitchFamily="34" charset="-34"/>
            <a:cs typeface="TH SarabunPSK" pitchFamily="34" charset="-34"/>
          </a:endParaRPr>
        </a:p>
      </dgm:t>
    </dgm:pt>
    <dgm:pt modelId="{7C06D005-BE1B-4707-91F9-56A961075075}">
      <dgm:prSet phldrT="[ข้อความ]"/>
      <dgm:spPr/>
      <dgm:t>
        <a:bodyPr/>
        <a:lstStyle/>
        <a:p>
          <a:r>
            <a:rPr lang="th-TH" dirty="0" smtClean="0">
              <a:latin typeface="TH SarabunPSK" pitchFamily="34" charset="-34"/>
              <a:cs typeface="TH SarabunPSK" pitchFamily="34" charset="-34"/>
            </a:rPr>
            <a:t>หลังจากการ</a:t>
          </a:r>
          <a:r>
            <a:rPr lang="th-TH" dirty="0" smtClean="0">
              <a:latin typeface="TH SarabunPSK" pitchFamily="34" charset="-34"/>
              <a:cs typeface="TH SarabunPSK" pitchFamily="34" charset="-34"/>
            </a:rPr>
            <a:t>ปฏิบัติงาน</a:t>
          </a:r>
          <a:endParaRPr lang="th-TH" dirty="0">
            <a:latin typeface="TH SarabunPSK" pitchFamily="34" charset="-34"/>
            <a:cs typeface="TH SarabunPSK" pitchFamily="34" charset="-34"/>
          </a:endParaRPr>
        </a:p>
      </dgm:t>
    </dgm:pt>
    <dgm:pt modelId="{815FA0C8-9DD2-4734-A135-14EC4FBB29F8}" type="parTrans" cxnId="{B9744B22-0026-4779-837C-B5659E91F29F}">
      <dgm:prSet/>
      <dgm:spPr/>
      <dgm:t>
        <a:bodyPr/>
        <a:lstStyle/>
        <a:p>
          <a:endParaRPr lang="th-TH">
            <a:latin typeface="TH SarabunPSK" pitchFamily="34" charset="-34"/>
            <a:cs typeface="TH SarabunPSK" pitchFamily="34" charset="-34"/>
          </a:endParaRPr>
        </a:p>
      </dgm:t>
    </dgm:pt>
    <dgm:pt modelId="{ACEF381E-D283-4C87-A509-9149A42CB958}" type="sibTrans" cxnId="{B9744B22-0026-4779-837C-B5659E91F29F}">
      <dgm:prSet/>
      <dgm:spPr/>
      <dgm:t>
        <a:bodyPr/>
        <a:lstStyle/>
        <a:p>
          <a:endParaRPr lang="th-TH">
            <a:latin typeface="TH SarabunPSK" pitchFamily="34" charset="-34"/>
            <a:cs typeface="TH SarabunPSK" pitchFamily="34" charset="-34"/>
          </a:endParaRPr>
        </a:p>
      </dgm:t>
    </dgm:pt>
    <dgm:pt modelId="{DB19DC98-BD0D-4204-A81F-35A6554F46B6}" type="pres">
      <dgm:prSet presAssocID="{63DE9D57-B8E8-4C14-9C5D-FAB62AD52FC6}" presName="linearFlow" presStyleCnt="0">
        <dgm:presLayoutVars>
          <dgm:dir/>
          <dgm:resizeHandles val="exact"/>
        </dgm:presLayoutVars>
      </dgm:prSet>
      <dgm:spPr/>
    </dgm:pt>
    <dgm:pt modelId="{6962805F-3E0C-43A5-B33B-37D7E5A96C4C}" type="pres">
      <dgm:prSet presAssocID="{3D850AA8-503A-4DA5-A206-844EE621D893}" presName="composite" presStyleCnt="0"/>
      <dgm:spPr/>
    </dgm:pt>
    <dgm:pt modelId="{E8BEC905-91ED-4D38-9A34-12B43FFFF68D}" type="pres">
      <dgm:prSet presAssocID="{3D850AA8-503A-4DA5-A206-844EE621D893}" presName="imgShp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C00EFDA2-9483-457D-BC21-A4790F24282C}" type="pres">
      <dgm:prSet presAssocID="{3D850AA8-503A-4DA5-A206-844EE621D893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1CCDD54-28E7-401F-8EF0-904EEA90A190}" type="pres">
      <dgm:prSet presAssocID="{3254D085-AD70-46AB-A122-B476C9643C2A}" presName="spacing" presStyleCnt="0"/>
      <dgm:spPr/>
    </dgm:pt>
    <dgm:pt modelId="{8C5D78B2-F817-4397-9758-C90AC71310BC}" type="pres">
      <dgm:prSet presAssocID="{0A4275D6-A84F-402C-B6DA-D2192B02DB8B}" presName="composite" presStyleCnt="0"/>
      <dgm:spPr/>
    </dgm:pt>
    <dgm:pt modelId="{D8B7414E-9A8F-41B6-96A0-DB0B1406430E}" type="pres">
      <dgm:prSet presAssocID="{0A4275D6-A84F-402C-B6DA-D2192B02DB8B}" presName="imgShp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EF639E87-F761-4CFB-93E2-10ECFB805741}" type="pres">
      <dgm:prSet presAssocID="{0A4275D6-A84F-402C-B6DA-D2192B02DB8B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2885AA0A-2B37-4872-B81B-D9B335AE3254}" type="pres">
      <dgm:prSet presAssocID="{E3375EB3-DC96-475D-ABB5-63FBA3537C07}" presName="spacing" presStyleCnt="0"/>
      <dgm:spPr/>
    </dgm:pt>
    <dgm:pt modelId="{047125A2-9CE3-4C11-9E63-D07ECA432785}" type="pres">
      <dgm:prSet presAssocID="{7C06D005-BE1B-4707-91F9-56A961075075}" presName="composite" presStyleCnt="0"/>
      <dgm:spPr/>
    </dgm:pt>
    <dgm:pt modelId="{CE43CE12-F7D9-438B-858A-25DCB1DC0C13}" type="pres">
      <dgm:prSet presAssocID="{7C06D005-BE1B-4707-91F9-56A961075075}" presName="imgShp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8BFB5860-2651-4B12-BB4B-14E4CD389C80}" type="pres">
      <dgm:prSet presAssocID="{7C06D005-BE1B-4707-91F9-56A961075075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</dgm:ptLst>
  <dgm:cxnLst>
    <dgm:cxn modelId="{E99740D1-BF85-4517-8939-3163499BD6E1}" type="presOf" srcId="{3D850AA8-503A-4DA5-A206-844EE621D893}" destId="{C00EFDA2-9483-457D-BC21-A4790F24282C}" srcOrd="0" destOrd="0" presId="urn:microsoft.com/office/officeart/2005/8/layout/vList3#1"/>
    <dgm:cxn modelId="{04AC06D4-97E0-4848-888F-43C2424684DD}" srcId="{63DE9D57-B8E8-4C14-9C5D-FAB62AD52FC6}" destId="{0A4275D6-A84F-402C-B6DA-D2192B02DB8B}" srcOrd="1" destOrd="0" parTransId="{DBE0CD30-109B-4026-9914-35A80E15D284}" sibTransId="{E3375EB3-DC96-475D-ABB5-63FBA3537C07}"/>
    <dgm:cxn modelId="{D19722AD-AD45-4AB8-9111-0AB748506706}" srcId="{63DE9D57-B8E8-4C14-9C5D-FAB62AD52FC6}" destId="{3D850AA8-503A-4DA5-A206-844EE621D893}" srcOrd="0" destOrd="0" parTransId="{9544E304-04B7-466B-8260-CDF28FA3AA09}" sibTransId="{3254D085-AD70-46AB-A122-B476C9643C2A}"/>
    <dgm:cxn modelId="{163560B5-2498-41E6-A036-C135C91E66B9}" type="presOf" srcId="{7C06D005-BE1B-4707-91F9-56A961075075}" destId="{8BFB5860-2651-4B12-BB4B-14E4CD389C80}" srcOrd="0" destOrd="0" presId="urn:microsoft.com/office/officeart/2005/8/layout/vList3#1"/>
    <dgm:cxn modelId="{24ABF42D-848E-4416-9E60-044E9F93D5A6}" type="presOf" srcId="{63DE9D57-B8E8-4C14-9C5D-FAB62AD52FC6}" destId="{DB19DC98-BD0D-4204-A81F-35A6554F46B6}" srcOrd="0" destOrd="0" presId="urn:microsoft.com/office/officeart/2005/8/layout/vList3#1"/>
    <dgm:cxn modelId="{FB599772-6969-45B4-BDE0-B46108AC61FF}" type="presOf" srcId="{0A4275D6-A84F-402C-B6DA-D2192B02DB8B}" destId="{EF639E87-F761-4CFB-93E2-10ECFB805741}" srcOrd="0" destOrd="0" presId="urn:microsoft.com/office/officeart/2005/8/layout/vList3#1"/>
    <dgm:cxn modelId="{B9744B22-0026-4779-837C-B5659E91F29F}" srcId="{63DE9D57-B8E8-4C14-9C5D-FAB62AD52FC6}" destId="{7C06D005-BE1B-4707-91F9-56A961075075}" srcOrd="2" destOrd="0" parTransId="{815FA0C8-9DD2-4734-A135-14EC4FBB29F8}" sibTransId="{ACEF381E-D283-4C87-A509-9149A42CB958}"/>
    <dgm:cxn modelId="{E5B5AF57-E0B0-4A04-B3DF-2C2F3D0EF339}" type="presParOf" srcId="{DB19DC98-BD0D-4204-A81F-35A6554F46B6}" destId="{6962805F-3E0C-43A5-B33B-37D7E5A96C4C}" srcOrd="0" destOrd="0" presId="urn:microsoft.com/office/officeart/2005/8/layout/vList3#1"/>
    <dgm:cxn modelId="{1545C77B-D195-46A9-B249-9D9506284989}" type="presParOf" srcId="{6962805F-3E0C-43A5-B33B-37D7E5A96C4C}" destId="{E8BEC905-91ED-4D38-9A34-12B43FFFF68D}" srcOrd="0" destOrd="0" presId="urn:microsoft.com/office/officeart/2005/8/layout/vList3#1"/>
    <dgm:cxn modelId="{21257542-23BC-470D-8ED2-D38782E67FA9}" type="presParOf" srcId="{6962805F-3E0C-43A5-B33B-37D7E5A96C4C}" destId="{C00EFDA2-9483-457D-BC21-A4790F24282C}" srcOrd="1" destOrd="0" presId="urn:microsoft.com/office/officeart/2005/8/layout/vList3#1"/>
    <dgm:cxn modelId="{AAFA5A24-48DB-4F78-B767-B84D78DEC1FA}" type="presParOf" srcId="{DB19DC98-BD0D-4204-A81F-35A6554F46B6}" destId="{81CCDD54-28E7-401F-8EF0-904EEA90A190}" srcOrd="1" destOrd="0" presId="urn:microsoft.com/office/officeart/2005/8/layout/vList3#1"/>
    <dgm:cxn modelId="{13DE476D-8E35-4C7A-A365-0FEF9711C303}" type="presParOf" srcId="{DB19DC98-BD0D-4204-A81F-35A6554F46B6}" destId="{8C5D78B2-F817-4397-9758-C90AC71310BC}" srcOrd="2" destOrd="0" presId="urn:microsoft.com/office/officeart/2005/8/layout/vList3#1"/>
    <dgm:cxn modelId="{BF9E043D-03E9-4652-B854-25EFED6F420A}" type="presParOf" srcId="{8C5D78B2-F817-4397-9758-C90AC71310BC}" destId="{D8B7414E-9A8F-41B6-96A0-DB0B1406430E}" srcOrd="0" destOrd="0" presId="urn:microsoft.com/office/officeart/2005/8/layout/vList3#1"/>
    <dgm:cxn modelId="{40844021-7772-4320-B069-E94DE67DC744}" type="presParOf" srcId="{8C5D78B2-F817-4397-9758-C90AC71310BC}" destId="{EF639E87-F761-4CFB-93E2-10ECFB805741}" srcOrd="1" destOrd="0" presId="urn:microsoft.com/office/officeart/2005/8/layout/vList3#1"/>
    <dgm:cxn modelId="{82532EEA-74D4-4189-9553-6EB48A83B3FE}" type="presParOf" srcId="{DB19DC98-BD0D-4204-A81F-35A6554F46B6}" destId="{2885AA0A-2B37-4872-B81B-D9B335AE3254}" srcOrd="3" destOrd="0" presId="urn:microsoft.com/office/officeart/2005/8/layout/vList3#1"/>
    <dgm:cxn modelId="{F362FF66-643A-4A03-8810-1B268CF208EB}" type="presParOf" srcId="{DB19DC98-BD0D-4204-A81F-35A6554F46B6}" destId="{047125A2-9CE3-4C11-9E63-D07ECA432785}" srcOrd="4" destOrd="0" presId="urn:microsoft.com/office/officeart/2005/8/layout/vList3#1"/>
    <dgm:cxn modelId="{7C66F188-3962-4F58-AAE0-9D13576B4EE9}" type="presParOf" srcId="{047125A2-9CE3-4C11-9E63-D07ECA432785}" destId="{CE43CE12-F7D9-438B-858A-25DCB1DC0C13}" srcOrd="0" destOrd="0" presId="urn:microsoft.com/office/officeart/2005/8/layout/vList3#1"/>
    <dgm:cxn modelId="{3269AF77-33DF-40F3-9654-1182229960D9}" type="presParOf" srcId="{047125A2-9CE3-4C11-9E63-D07ECA432785}" destId="{8BFB5860-2651-4B12-BB4B-14E4CD389C80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EFDA2-9483-457D-BC21-A4790F24282C}">
      <dsp:nvSpPr>
        <dsp:cNvPr id="0" name=""/>
        <dsp:cNvSpPr/>
      </dsp:nvSpPr>
      <dsp:spPr>
        <a:xfrm rot="10800000">
          <a:off x="1178795" y="833"/>
          <a:ext cx="3784651" cy="9020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7790" tIns="144780" rIns="270256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800" kern="1200" dirty="0" smtClean="0">
              <a:latin typeface="TH SarabunPSK" pitchFamily="34" charset="-34"/>
              <a:cs typeface="TH SarabunPSK" pitchFamily="34" charset="-34"/>
            </a:rPr>
            <a:t>ก่อนการปฏิบัติงาน</a:t>
          </a:r>
          <a:endParaRPr lang="th-TH" sz="3800" kern="1200" dirty="0">
            <a:latin typeface="TH SarabunPSK" pitchFamily="34" charset="-34"/>
            <a:cs typeface="TH SarabunPSK" pitchFamily="34" charset="-34"/>
          </a:endParaRPr>
        </a:p>
      </dsp:txBody>
      <dsp:txXfrm rot="10800000">
        <a:off x="1404314" y="833"/>
        <a:ext cx="3559132" cy="902075"/>
      </dsp:txXfrm>
    </dsp:sp>
    <dsp:sp modelId="{E8BEC905-91ED-4D38-9A34-12B43FFFF68D}">
      <dsp:nvSpPr>
        <dsp:cNvPr id="0" name=""/>
        <dsp:cNvSpPr/>
      </dsp:nvSpPr>
      <dsp:spPr>
        <a:xfrm>
          <a:off x="727758" y="833"/>
          <a:ext cx="902075" cy="90207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639E87-F761-4CFB-93E2-10ECFB805741}">
      <dsp:nvSpPr>
        <dsp:cNvPr id="0" name=""/>
        <dsp:cNvSpPr/>
      </dsp:nvSpPr>
      <dsp:spPr>
        <a:xfrm rot="10800000">
          <a:off x="1178795" y="1172185"/>
          <a:ext cx="3784651" cy="9020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7790" tIns="144780" rIns="270256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800" kern="1200" dirty="0" smtClean="0">
              <a:latin typeface="TH SarabunPSK" pitchFamily="34" charset="-34"/>
              <a:cs typeface="TH SarabunPSK" pitchFamily="34" charset="-34"/>
            </a:rPr>
            <a:t>ระหว่างการปฏิบัติงาน</a:t>
          </a:r>
          <a:endParaRPr lang="th-TH" sz="3800" kern="1200" dirty="0">
            <a:latin typeface="TH SarabunPSK" pitchFamily="34" charset="-34"/>
            <a:cs typeface="TH SarabunPSK" pitchFamily="34" charset="-34"/>
          </a:endParaRPr>
        </a:p>
      </dsp:txBody>
      <dsp:txXfrm rot="10800000">
        <a:off x="1404314" y="1172185"/>
        <a:ext cx="3559132" cy="902075"/>
      </dsp:txXfrm>
    </dsp:sp>
    <dsp:sp modelId="{D8B7414E-9A8F-41B6-96A0-DB0B1406430E}">
      <dsp:nvSpPr>
        <dsp:cNvPr id="0" name=""/>
        <dsp:cNvSpPr/>
      </dsp:nvSpPr>
      <dsp:spPr>
        <a:xfrm>
          <a:off x="727758" y="1172185"/>
          <a:ext cx="902075" cy="9020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FB5860-2651-4B12-BB4B-14E4CD389C80}">
      <dsp:nvSpPr>
        <dsp:cNvPr id="0" name=""/>
        <dsp:cNvSpPr/>
      </dsp:nvSpPr>
      <dsp:spPr>
        <a:xfrm rot="10800000">
          <a:off x="1178795" y="2343537"/>
          <a:ext cx="3784651" cy="9020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7790" tIns="144780" rIns="270256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800" kern="1200" dirty="0" smtClean="0">
              <a:latin typeface="TH SarabunPSK" pitchFamily="34" charset="-34"/>
              <a:cs typeface="TH SarabunPSK" pitchFamily="34" charset="-34"/>
            </a:rPr>
            <a:t>หลังจากการ</a:t>
          </a:r>
          <a:r>
            <a:rPr lang="th-TH" sz="3800" kern="1200" dirty="0" smtClean="0">
              <a:latin typeface="TH SarabunPSK" pitchFamily="34" charset="-34"/>
              <a:cs typeface="TH SarabunPSK" pitchFamily="34" charset="-34"/>
            </a:rPr>
            <a:t>ปฏิบัติงาน</a:t>
          </a:r>
          <a:endParaRPr lang="th-TH" sz="3800" kern="1200" dirty="0">
            <a:latin typeface="TH SarabunPSK" pitchFamily="34" charset="-34"/>
            <a:cs typeface="TH SarabunPSK" pitchFamily="34" charset="-34"/>
          </a:endParaRPr>
        </a:p>
      </dsp:txBody>
      <dsp:txXfrm rot="10800000">
        <a:off x="1404314" y="2343537"/>
        <a:ext cx="3559132" cy="902075"/>
      </dsp:txXfrm>
    </dsp:sp>
    <dsp:sp modelId="{CE43CE12-F7D9-438B-858A-25DCB1DC0C13}">
      <dsp:nvSpPr>
        <dsp:cNvPr id="0" name=""/>
        <dsp:cNvSpPr/>
      </dsp:nvSpPr>
      <dsp:spPr>
        <a:xfrm>
          <a:off x="727758" y="2343537"/>
          <a:ext cx="902075" cy="902075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36" y="6412"/>
            <a:ext cx="12252959" cy="68922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251899"/>
            <a:ext cx="9144000" cy="2387600"/>
          </a:xfrm>
        </p:spPr>
        <p:txBody>
          <a:bodyPr anchor="b"/>
          <a:lstStyle>
            <a:lvl1pPr algn="ctr">
              <a:defRPr sz="6000" b="1">
                <a:effectLst/>
              </a:defRPr>
            </a:lvl1pPr>
          </a:lstStyle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870916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chemeClr val="bg1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dirty="0" smtClean="0"/>
              <a:t>ต้องการเลือก </a:t>
            </a:r>
            <a:r>
              <a:rPr lang="en-US" dirty="0" smtClean="0"/>
              <a:t>Layout </a:t>
            </a:r>
            <a:r>
              <a:rPr lang="th-TH" dirty="0" smtClean="0"/>
              <a:t>ใหม่ –  กดเมนูบาร์ </a:t>
            </a:r>
            <a:r>
              <a:rPr lang="en-US" dirty="0" smtClean="0"/>
              <a:t>Home </a:t>
            </a:r>
            <a:r>
              <a:rPr lang="th-TH" dirty="0" smtClean="0"/>
              <a:t>แล้วกดเลือก </a:t>
            </a:r>
            <a:r>
              <a:rPr lang="en-US" dirty="0" smtClean="0"/>
              <a:t>Layout</a:t>
            </a:r>
            <a:r>
              <a:rPr lang="th-TH" dirty="0" smtClean="0"/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87646" y="3706221"/>
            <a:ext cx="4816707" cy="457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128" y="5317588"/>
            <a:ext cx="12238196" cy="1585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513" y="4529797"/>
            <a:ext cx="3907863" cy="227820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1" y="0"/>
            <a:ext cx="4390083" cy="41814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83" y="432909"/>
            <a:ext cx="1374168" cy="10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48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3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1" y="-1"/>
            <a:ext cx="6275154" cy="59769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15" y="4580018"/>
            <a:ext cx="3783208" cy="21535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572000"/>
            <a:ext cx="12189836" cy="232368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251899"/>
            <a:ext cx="9144000" cy="2387600"/>
          </a:xfrm>
        </p:spPr>
        <p:txBody>
          <a:bodyPr anchor="b"/>
          <a:lstStyle>
            <a:lvl1pPr algn="ctr">
              <a:defRPr sz="6000" b="1">
                <a:effectLst/>
              </a:defRPr>
            </a:lvl1pPr>
          </a:lstStyle>
          <a:p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87646" y="3706221"/>
            <a:ext cx="4816707" cy="457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83" y="432909"/>
            <a:ext cx="1374168" cy="10292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3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1" y="-1"/>
            <a:ext cx="6275154" cy="59769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15" y="4580018"/>
            <a:ext cx="3783208" cy="21535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616" y="263928"/>
            <a:ext cx="1235427" cy="119253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572000"/>
            <a:ext cx="12189836" cy="23236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87646" y="3706221"/>
            <a:ext cx="4816707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34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3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1" y="-1"/>
            <a:ext cx="6275154" cy="59769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15" y="4580018"/>
            <a:ext cx="3783208" cy="21535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3865"/>
            <a:ext cx="12213516" cy="232820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251899"/>
            <a:ext cx="9144000" cy="2387600"/>
          </a:xfrm>
        </p:spPr>
        <p:txBody>
          <a:bodyPr anchor="b"/>
          <a:lstStyle>
            <a:lvl1pPr algn="ctr">
              <a:defRPr sz="6000" b="1">
                <a:effectLst/>
              </a:defRPr>
            </a:lvl1pPr>
          </a:lstStyle>
          <a:p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87646" y="3706221"/>
            <a:ext cx="4816707" cy="457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83" y="432909"/>
            <a:ext cx="1374168" cy="10292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3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1" y="-1"/>
            <a:ext cx="6275154" cy="59769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15" y="4580018"/>
            <a:ext cx="3783208" cy="21535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616" y="263928"/>
            <a:ext cx="1235427" cy="119253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3865"/>
            <a:ext cx="12213516" cy="232820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87646" y="3706221"/>
            <a:ext cx="4816707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42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8" y="0"/>
            <a:ext cx="12192003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5" y="1034251"/>
            <a:ext cx="984505" cy="652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9993" y="457200"/>
            <a:ext cx="3932237" cy="1248181"/>
          </a:xfrm>
        </p:spPr>
        <p:txBody>
          <a:bodyPr anchor="b">
            <a:normAutofit/>
          </a:bodyPr>
          <a:lstStyle>
            <a:lvl1pPr>
              <a:defRPr sz="4000" b="1"/>
            </a:lvl1pPr>
          </a:lstStyle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359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Browallia New" panose="020B0604020202020204" pitchFamily="34" charset="-34"/>
                <a:cs typeface="Browallia New" panose="020B0604020202020204" pitchFamily="34" charset="-34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0157" y="1683476"/>
            <a:ext cx="4138608" cy="457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15" y="4580018"/>
            <a:ext cx="3783208" cy="21535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1" y="4420249"/>
            <a:ext cx="12222062" cy="24730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83" y="432909"/>
            <a:ext cx="1374168" cy="10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7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8" y="0"/>
            <a:ext cx="12192003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5" y="1034251"/>
            <a:ext cx="984505" cy="652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9993" y="457200"/>
            <a:ext cx="3932237" cy="1248181"/>
          </a:xfrm>
        </p:spPr>
        <p:txBody>
          <a:bodyPr anchor="b">
            <a:normAutofit/>
          </a:bodyPr>
          <a:lstStyle>
            <a:lvl1pPr>
              <a:defRPr sz="4000" b="1"/>
            </a:lvl1pPr>
          </a:lstStyle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359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Browallia New" panose="020B0604020202020204" pitchFamily="34" charset="-34"/>
                <a:cs typeface="Browallia New" panose="020B0604020202020204" pitchFamily="34" charset="-34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0157" y="1683476"/>
            <a:ext cx="4138608" cy="457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15" y="4580018"/>
            <a:ext cx="3783208" cy="21535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572000"/>
            <a:ext cx="12189836" cy="23236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83" y="432909"/>
            <a:ext cx="1374168" cy="10292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8" y="0"/>
            <a:ext cx="12192003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5" y="1034251"/>
            <a:ext cx="984505" cy="6525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0157" y="1683476"/>
            <a:ext cx="4138608" cy="457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616" y="263928"/>
            <a:ext cx="1235427" cy="119253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15" y="4580018"/>
            <a:ext cx="3783208" cy="21535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572000"/>
            <a:ext cx="12189836" cy="232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9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3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5" y="1034251"/>
            <a:ext cx="984505" cy="65252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Browallia New" panose="020B0604020202020204" pitchFamily="34" charset="-34"/>
                <a:cs typeface="Browallia New" panose="020B0604020202020204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>
                <a:latin typeface="Browallia New" panose="020B0604020202020204" pitchFamily="34" charset="-34"/>
                <a:cs typeface="Browallia New" panose="020B0604020202020204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Browallia New" panose="020B0604020202020204" pitchFamily="34" charset="-34"/>
                <a:cs typeface="Browallia New" panose="020B0604020202020204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Browallia New" panose="020B0604020202020204" pitchFamily="34" charset="-34"/>
                <a:cs typeface="Browallia New" panose="020B0604020202020204" pitchFamily="34" charset="-34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89822" y="1683476"/>
            <a:ext cx="4138608" cy="45719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022672" y="457200"/>
            <a:ext cx="3932237" cy="1248181"/>
          </a:xfrm>
        </p:spPr>
        <p:txBody>
          <a:bodyPr anchor="b">
            <a:normAutofit/>
          </a:bodyPr>
          <a:lstStyle>
            <a:lvl1pPr>
              <a:defRPr sz="4000" b="1"/>
            </a:lvl1pPr>
          </a:lstStyle>
          <a:p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3865"/>
            <a:ext cx="12213516" cy="232820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15" y="4580018"/>
            <a:ext cx="3783208" cy="21535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83" y="432909"/>
            <a:ext cx="1374168" cy="10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27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D0E2-8C54-4681-820C-64898ECE2C7B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7612-1534-4842-8847-C7DAAE18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67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D0E2-8C54-4681-820C-64898ECE2C7B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7612-1534-4842-8847-C7DAAE18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67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นื้อหา 2 ส่ว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3" cy="6858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67" y="600057"/>
            <a:ext cx="1048514" cy="69494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5375" y="1825625"/>
            <a:ext cx="5181600" cy="4351338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1pPr>
            <a:lvl2pPr marL="800100" indent="-3429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2pPr>
            <a:lvl3pPr marL="1257300" indent="-3429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4pPr>
            <a:lvl5pPr marL="2114550" indent="-28575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r>
              <a:rPr lang="th-TH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9850" y="1825625"/>
            <a:ext cx="5181600" cy="4351338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1pPr>
            <a:lvl2pPr marL="800100" indent="-3429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2pPr>
            <a:lvl3pPr marL="1257300" indent="-3429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4pPr>
            <a:lvl5pPr marL="2114550" indent="-28575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74293" y="1456458"/>
            <a:ext cx="9321977" cy="88483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107619" y="438601"/>
            <a:ext cx="9321976" cy="1325563"/>
          </a:xfrm>
        </p:spPr>
        <p:txBody>
          <a:bodyPr>
            <a:normAutofit/>
          </a:bodyPr>
          <a:lstStyle>
            <a:lvl1pPr>
              <a:defRPr sz="4400" b="1" baseline="0"/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1" y="4420249"/>
            <a:ext cx="12222062" cy="24730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616" y="263928"/>
            <a:ext cx="1235427" cy="119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83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การเปรียบเทียบ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3" cy="6858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67" y="600057"/>
            <a:ext cx="1048514" cy="69494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63" y="1764164"/>
            <a:ext cx="5157787" cy="740910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63" y="2505075"/>
            <a:ext cx="5157787" cy="36845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29375" y="1764163"/>
            <a:ext cx="5183188" cy="740911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29375" y="2505075"/>
            <a:ext cx="5183188" cy="36845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107619" y="438601"/>
            <a:ext cx="9321976" cy="1325563"/>
          </a:xfrm>
        </p:spPr>
        <p:txBody>
          <a:bodyPr>
            <a:normAutofit/>
          </a:bodyPr>
          <a:lstStyle>
            <a:lvl1pPr>
              <a:defRPr sz="4400" b="1" baseline="0"/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74293" y="1456458"/>
            <a:ext cx="9321977" cy="884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616" y="263928"/>
            <a:ext cx="1235427" cy="11925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572000"/>
            <a:ext cx="12189836" cy="232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66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ว่างเปล่า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3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1" y="-1"/>
            <a:ext cx="6275154" cy="59769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15" y="4580018"/>
            <a:ext cx="3783208" cy="21535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616" y="263928"/>
            <a:ext cx="1235427" cy="119253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251899"/>
            <a:ext cx="9144000" cy="2387600"/>
          </a:xfrm>
        </p:spPr>
        <p:txBody>
          <a:bodyPr anchor="b"/>
          <a:lstStyle>
            <a:lvl1pPr algn="ctr">
              <a:defRPr sz="6000" b="1">
                <a:effectLst/>
              </a:defRPr>
            </a:lvl1pPr>
          </a:lstStyle>
          <a:p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87646" y="3706221"/>
            <a:ext cx="4816707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46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3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1" y="4420249"/>
            <a:ext cx="12222062" cy="24730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23947" y="438601"/>
            <a:ext cx="9321976" cy="1325563"/>
          </a:xfrm>
        </p:spPr>
        <p:txBody>
          <a:bodyPr/>
          <a:lstStyle>
            <a:lvl1pPr>
              <a:defRPr b="1" baseline="0">
                <a:effectLst/>
              </a:defRPr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23950" y="1825625"/>
            <a:ext cx="9305645" cy="4351338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Browallia New" panose="020B0604020202020204" pitchFamily="34" charset="-34"/>
                <a:cs typeface="Browallia New" panose="020B0604020202020204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 b="0">
                <a:latin typeface="Browallia New" panose="020B0604020202020204" pitchFamily="34" charset="-34"/>
                <a:cs typeface="Browallia New" panose="020B0604020202020204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Browallia New" panose="020B0604020202020204" pitchFamily="34" charset="-34"/>
                <a:cs typeface="Browallia New" panose="020B0604020202020204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en-US" dirty="0" smtClean="0"/>
              <a:t>  Click to edit Master text styles </a:t>
            </a:r>
          </a:p>
          <a:p>
            <a:pPr lvl="1"/>
            <a:r>
              <a:rPr lang="en-US" dirty="0" smtClean="0"/>
              <a:t>  Second level</a:t>
            </a:r>
          </a:p>
          <a:p>
            <a:pPr lvl="2"/>
            <a:r>
              <a:rPr lang="en-US" dirty="0" smtClean="0"/>
              <a:t>  Third level</a:t>
            </a:r>
          </a:p>
          <a:p>
            <a:pPr lvl="3"/>
            <a:r>
              <a:rPr lang="en-US" dirty="0" smtClean="0"/>
              <a:t>  Fourth level</a:t>
            </a:r>
          </a:p>
          <a:p>
            <a:pPr lvl="4"/>
            <a:r>
              <a:rPr lang="en-US" dirty="0" smtClean="0"/>
              <a:t>  Fifth level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74293" y="1456458"/>
            <a:ext cx="9321977" cy="884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67" y="600057"/>
            <a:ext cx="1048514" cy="6949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15" y="4580018"/>
            <a:ext cx="3783208" cy="21535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83" y="432909"/>
            <a:ext cx="1374168" cy="10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4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3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1" y="-1"/>
            <a:ext cx="6275154" cy="59769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15" y="4580018"/>
            <a:ext cx="3783208" cy="21535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616" y="263928"/>
            <a:ext cx="1235427" cy="11925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1" y="4420249"/>
            <a:ext cx="12222062" cy="247305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251899"/>
            <a:ext cx="9144000" cy="2387600"/>
          </a:xfrm>
        </p:spPr>
        <p:txBody>
          <a:bodyPr anchor="b"/>
          <a:lstStyle>
            <a:lvl1pPr algn="ctr">
              <a:defRPr sz="6000" b="1">
                <a:effectLst/>
              </a:defRPr>
            </a:lvl1pPr>
          </a:lstStyle>
          <a:p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87646" y="3706221"/>
            <a:ext cx="4816707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77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3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1" y="-1"/>
            <a:ext cx="6275154" cy="59769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15" y="4580018"/>
            <a:ext cx="3783208" cy="21535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616" y="263928"/>
            <a:ext cx="1235427" cy="11925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572000"/>
            <a:ext cx="12189836" cy="232368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251899"/>
            <a:ext cx="9144000" cy="2387600"/>
          </a:xfrm>
        </p:spPr>
        <p:txBody>
          <a:bodyPr anchor="b"/>
          <a:lstStyle>
            <a:lvl1pPr algn="ctr">
              <a:defRPr sz="6000" b="1">
                <a:effectLst/>
              </a:defRPr>
            </a:lvl1pPr>
          </a:lstStyle>
          <a:p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87646" y="3706221"/>
            <a:ext cx="4816707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3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3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1" y="-1"/>
            <a:ext cx="6275154" cy="59769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15" y="4580018"/>
            <a:ext cx="3783208" cy="21535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616" y="263928"/>
            <a:ext cx="1235427" cy="11925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3865"/>
            <a:ext cx="12213516" cy="232820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251899"/>
            <a:ext cx="9144000" cy="2387600"/>
          </a:xfrm>
        </p:spPr>
        <p:txBody>
          <a:bodyPr anchor="b"/>
          <a:lstStyle>
            <a:lvl1pPr algn="ctr">
              <a:defRPr sz="6000" b="1">
                <a:effectLst/>
              </a:defRPr>
            </a:lvl1pPr>
          </a:lstStyle>
          <a:p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87646" y="3706221"/>
            <a:ext cx="4816707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6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นื้อหาพร้อมคำอธิบายภาพ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3" cy="6858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616" y="263928"/>
            <a:ext cx="1235427" cy="11925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5" y="1034251"/>
            <a:ext cx="984505" cy="65252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Browallia New" panose="020B0604020202020204" pitchFamily="34" charset="-34"/>
                <a:cs typeface="Browallia New" panose="020B0604020202020204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>
                <a:latin typeface="Browallia New" panose="020B0604020202020204" pitchFamily="34" charset="-34"/>
                <a:cs typeface="Browallia New" panose="020B0604020202020204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Browallia New" panose="020B0604020202020204" pitchFamily="34" charset="-34"/>
                <a:cs typeface="Browallia New" panose="020B0604020202020204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Browallia New" panose="020B0604020202020204" pitchFamily="34" charset="-34"/>
                <a:cs typeface="Browallia New" panose="020B0604020202020204" pitchFamily="34" charset="-34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89822" y="1683476"/>
            <a:ext cx="4138608" cy="45719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022672" y="457200"/>
            <a:ext cx="3932237" cy="1248181"/>
          </a:xfrm>
        </p:spPr>
        <p:txBody>
          <a:bodyPr anchor="b">
            <a:normAutofit/>
          </a:bodyPr>
          <a:lstStyle>
            <a:lvl1pPr>
              <a:defRPr sz="4000" b="1"/>
            </a:lvl1pPr>
          </a:lstStyle>
          <a:p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3865"/>
            <a:ext cx="12213516" cy="232820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15" y="4580018"/>
            <a:ext cx="3783208" cy="215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77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3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1" y="4420249"/>
            <a:ext cx="12222062" cy="24730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1" y="0"/>
            <a:ext cx="4390083" cy="41814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251899"/>
            <a:ext cx="9144000" cy="2387600"/>
          </a:xfrm>
        </p:spPr>
        <p:txBody>
          <a:bodyPr anchor="b"/>
          <a:lstStyle>
            <a:lvl1pPr algn="ctr">
              <a:defRPr sz="6000" b="1">
                <a:effectLst/>
              </a:defRPr>
            </a:lvl1pPr>
          </a:lstStyle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36080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15" y="4580018"/>
            <a:ext cx="3783208" cy="21535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83" y="432909"/>
            <a:ext cx="1374168" cy="10292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3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1" y="4420249"/>
            <a:ext cx="12222062" cy="24730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1" y="0"/>
            <a:ext cx="4390083" cy="41814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084" y="263928"/>
            <a:ext cx="1396454" cy="13479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15" y="4580018"/>
            <a:ext cx="3783208" cy="215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75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3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1" y="4420249"/>
            <a:ext cx="12222062" cy="24730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1" y="-1"/>
            <a:ext cx="6275154" cy="59769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86370" y="2968283"/>
            <a:ext cx="7968343" cy="1115807"/>
          </a:xfrm>
        </p:spPr>
        <p:txBody>
          <a:bodyPr anchor="b"/>
          <a:lstStyle>
            <a:lvl1pPr>
              <a:defRPr sz="6000" b="1">
                <a:effectLst/>
              </a:defRPr>
            </a:lvl1pPr>
          </a:lstStyle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86371" y="4111078"/>
            <a:ext cx="7968342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tint val="7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398" y="347399"/>
            <a:ext cx="1457803" cy="12249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022" y="4119398"/>
            <a:ext cx="3978183" cy="231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53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3" cy="6858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67" y="600057"/>
            <a:ext cx="1048514" cy="69494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5375" y="1825625"/>
            <a:ext cx="5181600" cy="4351338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1pPr>
            <a:lvl2pPr marL="800100" indent="-3429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2pPr>
            <a:lvl3pPr marL="1257300" indent="-3429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4pPr>
            <a:lvl5pPr marL="2114550" indent="-28575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r>
              <a:rPr lang="th-TH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9850" y="1825625"/>
            <a:ext cx="5181600" cy="4351338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1pPr>
            <a:lvl2pPr marL="800100" indent="-3429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2pPr>
            <a:lvl3pPr marL="1257300" indent="-3429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4pPr>
            <a:lvl5pPr marL="2114550" indent="-28575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74293" y="1456458"/>
            <a:ext cx="9321977" cy="88483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107619" y="438601"/>
            <a:ext cx="9321976" cy="1325563"/>
          </a:xfrm>
        </p:spPr>
        <p:txBody>
          <a:bodyPr>
            <a:normAutofit/>
          </a:bodyPr>
          <a:lstStyle>
            <a:lvl1pPr>
              <a:defRPr sz="4400" b="1" baseline="0"/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1" y="4420249"/>
            <a:ext cx="12222062" cy="24730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83" y="432909"/>
            <a:ext cx="1374168" cy="10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64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3" cy="6858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67" y="600057"/>
            <a:ext cx="1048514" cy="69494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63" y="1764164"/>
            <a:ext cx="5157787" cy="740910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63" y="2505075"/>
            <a:ext cx="5157787" cy="36845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29375" y="1764163"/>
            <a:ext cx="5183188" cy="740911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29375" y="2505075"/>
            <a:ext cx="5183188" cy="36845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107619" y="438601"/>
            <a:ext cx="9321976" cy="1325563"/>
          </a:xfrm>
        </p:spPr>
        <p:txBody>
          <a:bodyPr>
            <a:normAutofit/>
          </a:bodyPr>
          <a:lstStyle>
            <a:lvl1pPr>
              <a:defRPr sz="4400" b="1" baseline="0"/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74293" y="1456458"/>
            <a:ext cx="9321977" cy="8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572000"/>
            <a:ext cx="12189836" cy="23236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83" y="432909"/>
            <a:ext cx="1374168" cy="10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28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23947" y="438601"/>
            <a:ext cx="9321976" cy="1325563"/>
          </a:xfrm>
        </p:spPr>
        <p:txBody>
          <a:bodyPr/>
          <a:lstStyle>
            <a:lvl1pPr>
              <a:defRPr b="1" baseline="0">
                <a:effectLst/>
              </a:defRPr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23950" y="1825625"/>
            <a:ext cx="9305645" cy="4351338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Browallia New" panose="020B0604020202020204" pitchFamily="34" charset="-34"/>
                <a:cs typeface="Browallia New" panose="020B0604020202020204" pitchFamily="34" charset="-34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 b="0">
                <a:latin typeface="Browallia New" panose="020B0604020202020204" pitchFamily="34" charset="-34"/>
                <a:cs typeface="Browallia New" panose="020B0604020202020204" pitchFamily="34" charset="-34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Browallia New" panose="020B0604020202020204" pitchFamily="34" charset="-34"/>
                <a:cs typeface="Browallia New" panose="020B0604020202020204" pitchFamily="34" charset="-34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en-US" dirty="0" smtClean="0"/>
              <a:t>  Click to edit Master text styles </a:t>
            </a:r>
          </a:p>
          <a:p>
            <a:pPr lvl="1"/>
            <a:r>
              <a:rPr lang="en-US" dirty="0" smtClean="0"/>
              <a:t>  Second level</a:t>
            </a:r>
          </a:p>
          <a:p>
            <a:pPr lvl="2"/>
            <a:r>
              <a:rPr lang="en-US" dirty="0" smtClean="0"/>
              <a:t>  Third level</a:t>
            </a:r>
          </a:p>
          <a:p>
            <a:pPr lvl="3"/>
            <a:r>
              <a:rPr lang="en-US" dirty="0" smtClean="0"/>
              <a:t>  Fourth level</a:t>
            </a:r>
          </a:p>
          <a:p>
            <a:pPr lvl="4"/>
            <a:r>
              <a:rPr lang="en-US" dirty="0" smtClean="0"/>
              <a:t>  Fifth level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74293" y="1456458"/>
            <a:ext cx="9321977" cy="884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67" y="600057"/>
            <a:ext cx="1048514" cy="6949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15" y="4580018"/>
            <a:ext cx="3783208" cy="21535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3865"/>
            <a:ext cx="12213516" cy="23282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83" y="432909"/>
            <a:ext cx="1374168" cy="10292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3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74293" y="1456458"/>
            <a:ext cx="9321977" cy="884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616" y="263928"/>
            <a:ext cx="1235427" cy="119253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67" y="600057"/>
            <a:ext cx="1048514" cy="69494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15" y="4580018"/>
            <a:ext cx="3783208" cy="21535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3865"/>
            <a:ext cx="12213516" cy="232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12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3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1" y="-1"/>
            <a:ext cx="6275154" cy="59769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15" y="4580018"/>
            <a:ext cx="3783208" cy="215351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251899"/>
            <a:ext cx="9144000" cy="2387600"/>
          </a:xfrm>
        </p:spPr>
        <p:txBody>
          <a:bodyPr anchor="b"/>
          <a:lstStyle>
            <a:lvl1pPr algn="ctr">
              <a:defRPr sz="6000" b="1">
                <a:effectLst/>
              </a:defRPr>
            </a:lvl1pPr>
          </a:lstStyle>
          <a:p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87646" y="3706221"/>
            <a:ext cx="4816707" cy="457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83" y="432909"/>
            <a:ext cx="1374168" cy="10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74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3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1" y="-1"/>
            <a:ext cx="6275154" cy="59769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15" y="4580018"/>
            <a:ext cx="3783208" cy="21535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1" y="4420249"/>
            <a:ext cx="12222062" cy="247305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251899"/>
            <a:ext cx="9144000" cy="2387600"/>
          </a:xfrm>
        </p:spPr>
        <p:txBody>
          <a:bodyPr anchor="b"/>
          <a:lstStyle>
            <a:lvl1pPr algn="ctr">
              <a:defRPr sz="6000" b="1">
                <a:effectLst/>
              </a:defRPr>
            </a:lvl1pPr>
          </a:lstStyle>
          <a:p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87646" y="3706221"/>
            <a:ext cx="4816707" cy="457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83" y="432909"/>
            <a:ext cx="1374168" cy="10292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3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1" y="-1"/>
            <a:ext cx="6275154" cy="5976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15" y="4580018"/>
            <a:ext cx="3783208" cy="21535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616" y="263928"/>
            <a:ext cx="1235427" cy="119253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31" y="4420249"/>
            <a:ext cx="12222062" cy="247305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87646" y="3706221"/>
            <a:ext cx="4816707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70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 Click to edit Master text styles</a:t>
            </a:r>
          </a:p>
          <a:p>
            <a:pPr lvl="1"/>
            <a:r>
              <a:rPr lang="en-US" dirty="0" smtClean="0"/>
              <a:t>  Second level</a:t>
            </a:r>
          </a:p>
          <a:p>
            <a:pPr lvl="2"/>
            <a:r>
              <a:rPr lang="en-US" dirty="0" smtClean="0"/>
              <a:t>  Third level</a:t>
            </a:r>
          </a:p>
          <a:p>
            <a:pPr lvl="3"/>
            <a:r>
              <a:rPr lang="en-US" dirty="0" smtClean="0"/>
              <a:t>  Fourth level</a:t>
            </a:r>
          </a:p>
          <a:p>
            <a:pPr lvl="4"/>
            <a:r>
              <a:rPr lang="en-US" dirty="0" smtClean="0"/>
              <a:t>  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DD0E2-8C54-4681-820C-64898ECE2C7B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D7612-1534-4842-8847-C7DAAE18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52" r:id="rId17"/>
    <p:sldLayoutId id="2147483653" r:id="rId18"/>
    <p:sldLayoutId id="2147483655" r:id="rId19"/>
    <p:sldLayoutId id="2147483665" r:id="rId20"/>
    <p:sldLayoutId id="2147483663" r:id="rId21"/>
    <p:sldLayoutId id="2147483664" r:id="rId22"/>
    <p:sldLayoutId id="2147483656" r:id="rId2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h-TH" sz="6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มาตรฐานการดำเนินงาน</a:t>
            </a:r>
            <a:r>
              <a:rPr lang="th-TH" sz="66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สห</a:t>
            </a:r>
            <a:r>
              <a:rPr lang="th-TH" sz="6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</a:t>
            </a:r>
            <a:endParaRPr lang="en-US" sz="6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h-TH" sz="28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สถาบันสห</a:t>
            </a:r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กิจศึกษาและพัฒนาสื่ออิเล็กทรอนิกส์ไทย-เยอรมัน </a:t>
            </a:r>
            <a:r>
              <a:rPr lang="en-US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(TGDE)</a:t>
            </a:r>
          </a:p>
          <a:p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มหาวิทยาลัยเทคโนโลยีพระจอมเกล้าพระนครเหนือ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6021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การจัดหา</a:t>
            </a:r>
            <a:r>
              <a:rPr lang="th-TH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งานสห</a:t>
            </a:r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กิจศึกษา</a:t>
            </a:r>
            <a:endParaRPr lang="th-TH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123950" y="1686837"/>
            <a:ext cx="10264486" cy="4351338"/>
          </a:xfrm>
        </p:spPr>
        <p:txBody>
          <a:bodyPr>
            <a:normAutofit/>
          </a:bodyPr>
          <a:lstStyle/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การหารายชื่อของสถานประกอบการ</a:t>
            </a:r>
          </a:p>
          <a:p>
            <a:pPr lvl="1"/>
            <a:r>
              <a:rPr lang="th-TH" sz="2900" dirty="0" smtClean="0">
                <a:latin typeface="TH SarabunPSK" pitchFamily="34" charset="-34"/>
                <a:cs typeface="TH SarabunPSK" pitchFamily="34" charset="-34"/>
              </a:rPr>
              <a:t>องค์กรที่รวบรวมรายชื่อสถานประกอบการ</a:t>
            </a:r>
          </a:p>
          <a:p>
            <a:pPr lvl="1"/>
            <a:r>
              <a:rPr lang="th-TH" sz="2900" dirty="0" smtClean="0">
                <a:latin typeface="TH SarabunPSK" pitchFamily="34" charset="-34"/>
                <a:cs typeface="TH SarabunPSK" pitchFamily="34" charset="-34"/>
              </a:rPr>
              <a:t>องค์กรวิชาชีพต่าง ๆ</a:t>
            </a:r>
          </a:p>
          <a:p>
            <a:pPr lvl="1"/>
            <a:r>
              <a:rPr lang="th-TH" sz="2900" dirty="0" smtClean="0">
                <a:latin typeface="TH SarabunPSK" pitchFamily="34" charset="-34"/>
                <a:cs typeface="TH SarabunPSK" pitchFamily="34" charset="-34"/>
              </a:rPr>
              <a:t>ข้อมูลสถานประกอบการที่เคยรับนักศึกษาของมหาวิทยาลัยเข้าฝึกประสบการณ์วิชาชีพรูปแบบอื่น</a:t>
            </a:r>
          </a:p>
          <a:p>
            <a:pPr lvl="1"/>
            <a:r>
              <a:rPr lang="th-TH" sz="2900" dirty="0" smtClean="0">
                <a:latin typeface="TH SarabunPSK" pitchFamily="34" charset="-34"/>
                <a:cs typeface="TH SarabunPSK" pitchFamily="34" charset="-34"/>
              </a:rPr>
              <a:t>สถานประกอบการที่เคยทำธุรกรรมกับทางมหาวิทยาลัย</a:t>
            </a:r>
          </a:p>
          <a:p>
            <a:pPr lvl="1"/>
            <a:r>
              <a:rPr lang="th-TH" sz="2900" dirty="0" smtClean="0">
                <a:latin typeface="TH SarabunPSK" pitchFamily="34" charset="-34"/>
                <a:cs typeface="TH SarabunPSK" pitchFamily="34" charset="-34"/>
              </a:rPr>
              <a:t>บุคลากรภายในมหาวิทยาลัย เช่น อาจารย์ เจ้าหน้าที่ นักศึกษา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สถานประกอบการ หมายถึง หน่วยงานภาครัฐ รัฐวิสาหกิจ หรือ เอกชน ที่มีตำแหน่งงานตรงกับสาขาวิชาชีพของนักศึกษา</a:t>
            </a:r>
          </a:p>
          <a:p>
            <a:pPr lvl="1">
              <a:buNone/>
            </a:pPr>
            <a:endParaRPr lang="th-TH" sz="2900" dirty="0" smtClean="0">
              <a:latin typeface="TH SarabunPSK" pitchFamily="34" charset="-34"/>
              <a:cs typeface="TH SarabunPSK" pitchFamily="34" charset="-34"/>
            </a:endParaRPr>
          </a:p>
          <a:p>
            <a:endParaRPr lang="th-TH" sz="3200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4294967295"/>
          </p:nvPr>
        </p:nvSpPr>
        <p:spPr>
          <a:xfrm>
            <a:off x="11379200" y="5734050"/>
            <a:ext cx="812800" cy="520700"/>
          </a:xfrm>
          <a:prstGeom prst="rect">
            <a:avLst/>
          </a:prstGeom>
        </p:spPr>
        <p:txBody>
          <a:bodyPr/>
          <a:lstStyle/>
          <a:p>
            <a:fld id="{61DCBBE1-314B-45E7-A14D-E54A756E973C}" type="slidenum">
              <a:rPr lang="th-TH" sz="1800" smtClean="0">
                <a:latin typeface="TH SarabunPSK" pitchFamily="34" charset="-34"/>
                <a:cs typeface="TH SarabunPSK" pitchFamily="34" charset="-34"/>
              </a:rPr>
              <a:pPr/>
              <a:t>10</a:t>
            </a:fld>
            <a:endParaRPr lang="th-TH" sz="18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212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การจัดหา</a:t>
            </a:r>
            <a:r>
              <a:rPr lang="th-TH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งานสห</a:t>
            </a:r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กิจศึกษา</a:t>
            </a:r>
            <a:endParaRPr lang="th-TH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123950" y="1703165"/>
            <a:ext cx="9305645" cy="4351338"/>
          </a:xfrm>
        </p:spPr>
        <p:txBody>
          <a:bodyPr>
            <a:normAutofit/>
          </a:bodyPr>
          <a:lstStyle/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การคัดเลือกสถานประกอบการ</a:t>
            </a:r>
          </a:p>
          <a:p>
            <a:pPr lvl="1"/>
            <a:r>
              <a:rPr lang="th-TH" sz="2900" dirty="0" smtClean="0">
                <a:latin typeface="TH SarabunPSK" pitchFamily="34" charset="-34"/>
                <a:cs typeface="TH SarabunPSK" pitchFamily="34" charset="-34"/>
              </a:rPr>
              <a:t>มีการประกอบธุรกิจ ตรงกับสาขาวิชาชีพ</a:t>
            </a:r>
          </a:p>
          <a:p>
            <a:pPr lvl="1"/>
            <a:r>
              <a:rPr lang="th-TH" sz="2900" dirty="0" smtClean="0">
                <a:latin typeface="TH SarabunPSK" pitchFamily="34" charset="-34"/>
                <a:cs typeface="TH SarabunPSK" pitchFamily="34" charset="-34"/>
              </a:rPr>
              <a:t>มีหน่วยงานภายใน ตรงกับสาขาวิชาชีพ</a:t>
            </a:r>
          </a:p>
          <a:p>
            <a:pPr lvl="1"/>
            <a:r>
              <a:rPr lang="th-TH" sz="2900" dirty="0" smtClean="0">
                <a:latin typeface="TH SarabunPSK" pitchFamily="34" charset="-34"/>
                <a:cs typeface="TH SarabunPSK" pitchFamily="34" charset="-34"/>
              </a:rPr>
              <a:t>ระยะทาง ระหว่างสถานประกอบการกับสถานศึกษา</a:t>
            </a:r>
          </a:p>
          <a:p>
            <a:pPr lvl="1"/>
            <a:r>
              <a:rPr lang="th-TH" sz="2900" dirty="0" smtClean="0">
                <a:latin typeface="TH SarabunPSK" pitchFamily="34" charset="-34"/>
                <a:cs typeface="TH SarabunPSK" pitchFamily="34" charset="-34"/>
              </a:rPr>
              <a:t>ความปลอดภัย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การขอรับการเสนองานจากสถานประกอบการ</a:t>
            </a:r>
          </a:p>
          <a:p>
            <a:pPr lvl="1"/>
            <a:r>
              <a:rPr lang="th-TH" sz="2900" dirty="0" smtClean="0">
                <a:latin typeface="TH SarabunPSK" pitchFamily="34" charset="-34"/>
                <a:cs typeface="TH SarabunPSK" pitchFamily="34" charset="-34"/>
              </a:rPr>
              <a:t>ติดต่อประสานงานโดยตรง อาจใช้ช่องทางความคุ้นเคยของบุคลากรภายในมหาวิทยาลัย</a:t>
            </a:r>
          </a:p>
          <a:p>
            <a:pPr lvl="1"/>
            <a:r>
              <a:rPr lang="th-TH" sz="2900" dirty="0" smtClean="0">
                <a:latin typeface="TH SarabunPSK" pitchFamily="34" charset="-34"/>
                <a:cs typeface="TH SarabunPSK" pitchFamily="34" charset="-34"/>
              </a:rPr>
              <a:t>ให้เสนองานผ่านกระบวนการเอกสาร </a:t>
            </a:r>
            <a:r>
              <a:rPr lang="en-US" sz="2900" dirty="0" smtClean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2900" b="1" dirty="0" smtClean="0">
                <a:solidFill>
                  <a:srgbClr val="00B0F0"/>
                </a:solidFill>
                <a:latin typeface="TH SarabunPSK" pitchFamily="34" charset="-34"/>
                <a:cs typeface="TH SarabunPSK" pitchFamily="34" charset="-34"/>
              </a:rPr>
              <a:t>มาตรฐานส่งเสริม </a:t>
            </a:r>
          </a:p>
          <a:p>
            <a:pPr lvl="2"/>
            <a:r>
              <a:rPr lang="th-TH" sz="2500" dirty="0" smtClean="0">
                <a:latin typeface="TH SarabunPSK" pitchFamily="34" charset="-34"/>
                <a:cs typeface="TH SarabunPSK" pitchFamily="34" charset="-34"/>
              </a:rPr>
              <a:t>ควรมีข้อมูลลักษณะงานเพื่อประกอบการตัดสินใจเลือกสถานประกอบการของนักศึกษา</a:t>
            </a:r>
            <a:endParaRPr lang="th-TH" sz="2800" dirty="0" smtClean="0">
              <a:latin typeface="TH SarabunPSK" pitchFamily="34" charset="-34"/>
              <a:cs typeface="TH SarabunPSK" pitchFamily="34" charset="-34"/>
            </a:endParaRPr>
          </a:p>
          <a:p>
            <a:pPr lvl="1">
              <a:buNone/>
            </a:pPr>
            <a:endParaRPr lang="th-TH" sz="2900" dirty="0" smtClean="0">
              <a:latin typeface="TH SarabunPSK" pitchFamily="34" charset="-34"/>
              <a:cs typeface="TH SarabunPSK" pitchFamily="34" charset="-34"/>
            </a:endParaRPr>
          </a:p>
          <a:p>
            <a:endParaRPr lang="th-TH" sz="3200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4294967295"/>
          </p:nvPr>
        </p:nvSpPr>
        <p:spPr>
          <a:xfrm>
            <a:off x="11379200" y="5734050"/>
            <a:ext cx="812800" cy="520700"/>
          </a:xfrm>
          <a:prstGeom prst="rect">
            <a:avLst/>
          </a:prstGeom>
        </p:spPr>
        <p:txBody>
          <a:bodyPr/>
          <a:lstStyle/>
          <a:p>
            <a:fld id="{61DCBBE1-314B-45E7-A14D-E54A756E973C}" type="slidenum">
              <a:rPr lang="th-TH" sz="1800" smtClean="0">
                <a:latin typeface="TH SarabunPSK" pitchFamily="34" charset="-34"/>
                <a:cs typeface="TH SarabunPSK" pitchFamily="34" charset="-34"/>
              </a:rPr>
              <a:pPr/>
              <a:t>11</a:t>
            </a:fld>
            <a:endParaRPr lang="th-TH" sz="18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1266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การจัดหา</a:t>
            </a:r>
            <a:r>
              <a:rPr lang="th-TH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งานสห</a:t>
            </a:r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กิจศึกษา</a:t>
            </a:r>
            <a:endParaRPr lang="th-TH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091276" y="1600200"/>
            <a:ext cx="9956800" cy="5043510"/>
          </a:xfrm>
        </p:spPr>
        <p:txBody>
          <a:bodyPr>
            <a:normAutofit/>
          </a:bodyPr>
          <a:lstStyle/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การแนะนำสถานประกอบการในการเสนองาน</a:t>
            </a:r>
          </a:p>
          <a:p>
            <a:pPr lvl="1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ต้องมาจากความต้องการของสถานประกอบการ</a:t>
            </a:r>
          </a:p>
          <a:p>
            <a:pPr lvl="1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กำหนดลักษณะงาน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/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ปัญหา ที่ต้องการจะแก้ไข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28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มาตรฐานขั้นต่ำ </a:t>
            </a:r>
          </a:p>
          <a:p>
            <a:pPr lvl="2"/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ลักษณะงานต้องเป็นโครงงานหรืองานประจำที่เน้นประสบการณ์ตรงกับสาขาวิชาชีพ</a:t>
            </a:r>
          </a:p>
          <a:p>
            <a:pPr lvl="1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เลือกสาขาวิชา ที่มีความสามารถในการแก้ไขงาน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/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ปัญหา ที่กำหนด</a:t>
            </a:r>
          </a:p>
          <a:p>
            <a:pPr lvl="1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แจ้งความต้องการมายังสถานศึกษา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28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มาตรฐานขั้นต่ำ </a:t>
            </a:r>
          </a:p>
          <a:p>
            <a:pPr lvl="2"/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กำหนดให้เสนองานมาล่วงหน้าไม่น้อยกว่า ๑ ภาคการศึกษา</a:t>
            </a:r>
          </a:p>
          <a:p>
            <a:pPr marL="365760" lvl="1" indent="0">
              <a:buNone/>
            </a:pPr>
            <a:endParaRPr lang="th-TH" sz="2900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4294967295"/>
          </p:nvPr>
        </p:nvSpPr>
        <p:spPr>
          <a:xfrm>
            <a:off x="11379200" y="5734050"/>
            <a:ext cx="812800" cy="520700"/>
          </a:xfrm>
          <a:prstGeom prst="rect">
            <a:avLst/>
          </a:prstGeom>
        </p:spPr>
        <p:txBody>
          <a:bodyPr/>
          <a:lstStyle/>
          <a:p>
            <a:fld id="{61DCBBE1-314B-45E7-A14D-E54A756E973C}" type="slidenum">
              <a:rPr lang="th-TH" sz="1800" smtClean="0">
                <a:latin typeface="TH SarabunPSK" pitchFamily="34" charset="-34"/>
                <a:cs typeface="TH SarabunPSK" pitchFamily="34" charset="-34"/>
              </a:rPr>
              <a:pPr/>
              <a:t>12</a:t>
            </a:fld>
            <a:endParaRPr lang="th-TH" sz="18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031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การจัดหา</a:t>
            </a:r>
            <a:r>
              <a:rPr lang="th-TH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งานสห</a:t>
            </a:r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กิจศึกษา</a:t>
            </a:r>
            <a:endParaRPr lang="th-TH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083112" y="1600200"/>
            <a:ext cx="9956800" cy="4972072"/>
          </a:xfrm>
        </p:spPr>
        <p:txBody>
          <a:bodyPr>
            <a:normAutofit/>
          </a:bodyPr>
          <a:lstStyle/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การแนะนำสถานประกอบการในการเสนองาน</a:t>
            </a:r>
          </a:p>
          <a:p>
            <a:pPr lvl="1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กำหนดกระบวนการคัดเลือกนักศึกษา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28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มาตรฐานขั้นต่ำ </a:t>
            </a:r>
          </a:p>
          <a:p>
            <a:pPr lvl="2"/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เปิดโอกาสให้สถานประกอบการคัดเลือกนักศึกษา</a:t>
            </a:r>
          </a:p>
          <a:p>
            <a:pPr lvl="1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เตรียมผู้นิเทศงานของสถานประกอบการ </a:t>
            </a:r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มาตรฐาน</a:t>
            </a:r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ขั้น</a:t>
            </a:r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ต่ำ </a:t>
            </a:r>
          </a:p>
          <a:p>
            <a:pPr lvl="2"/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มี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คุณวุฒิไม่ต่ำกว่าระดับปริญญาตรีในสาขาวิชาชีพเดียวหรือใกล้เคียงกับนักศึกษา หรือมีความชำนาญในสาขาวิชาชีพเดียวกับ</a:t>
            </a:r>
            <a:r>
              <a: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นักศึกษา</a:t>
            </a:r>
          </a:p>
          <a:p>
            <a:pPr lvl="1"/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จำนวนงานควรมีมากกว่าจำนวนนักศึกษา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2800" b="1" dirty="0" smtClean="0">
                <a:solidFill>
                  <a:srgbClr val="00B0F0"/>
                </a:solidFill>
                <a:latin typeface="TH SarabunPSK" pitchFamily="34" charset="-34"/>
                <a:cs typeface="TH SarabunPSK" pitchFamily="34" charset="-34"/>
              </a:rPr>
              <a:t>มาตรฐานส่งเสริม </a:t>
            </a:r>
          </a:p>
          <a:p>
            <a:pPr lvl="2"/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ตำแหน่งงานควรมีมากกว่าจำนวนนักศึกษาอย่างน้อยร้อยละ ๑๐</a:t>
            </a:r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4294967295"/>
          </p:nvPr>
        </p:nvSpPr>
        <p:spPr>
          <a:xfrm>
            <a:off x="11379200" y="5734050"/>
            <a:ext cx="812800" cy="520700"/>
          </a:xfrm>
          <a:prstGeom prst="rect">
            <a:avLst/>
          </a:prstGeom>
        </p:spPr>
        <p:txBody>
          <a:bodyPr/>
          <a:lstStyle/>
          <a:p>
            <a:fld id="{61DCBBE1-314B-45E7-A14D-E54A756E973C}" type="slidenum">
              <a:rPr lang="th-TH" sz="1800" smtClean="0">
                <a:latin typeface="TH SarabunPSK" pitchFamily="34" charset="-34"/>
                <a:cs typeface="TH SarabunPSK" pitchFamily="34" charset="-34"/>
              </a:rPr>
              <a:pPr/>
              <a:t>13</a:t>
            </a:fld>
            <a:endParaRPr lang="th-TH" sz="18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6010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การจัดหา</a:t>
            </a:r>
            <a:r>
              <a:rPr lang="th-TH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งานสห</a:t>
            </a:r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กิจศึกษา</a:t>
            </a:r>
            <a:endParaRPr lang="th-TH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091276" y="1600200"/>
            <a:ext cx="9956800" cy="4972072"/>
          </a:xfrm>
        </p:spPr>
        <p:txBody>
          <a:bodyPr>
            <a:normAutofit/>
          </a:bodyPr>
          <a:lstStyle/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การแนะนำสถานประกอบการในการเสนองาน</a:t>
            </a:r>
          </a:p>
          <a:p>
            <a:pPr lvl="1"/>
            <a:r>
              <a:rPr lang="th-TH" sz="2900" dirty="0" smtClean="0">
                <a:latin typeface="TH SarabunPSK" pitchFamily="34" charset="-34"/>
                <a:cs typeface="TH SarabunPSK" pitchFamily="34" charset="-34"/>
              </a:rPr>
              <a:t>กำหนดผู้นิเทศงาน </a:t>
            </a:r>
            <a:r>
              <a:rPr lang="en-US" sz="2900" dirty="0" smtClean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29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มาตรฐานขั้นต่ำ </a:t>
            </a:r>
          </a:p>
          <a:p>
            <a:pPr lvl="2"/>
            <a:r>
              <a:rPr lang="th-TH" sz="2500" dirty="0" smtClean="0">
                <a:latin typeface="TH SarabunPSK" pitchFamily="34" charset="-34"/>
                <a:cs typeface="TH SarabunPSK" pitchFamily="34" charset="-34"/>
              </a:rPr>
              <a:t>กำหนดไว้ว่า ผู้นิเทศงานของสถานประกอบการ ต้องมีคุณวุฒิไม่ต่ำกว่าระดับปริญญาตรีในสาขาวิชาชีพเดียวหรือใกล้เคียงกับนักศึกษา หรือมีความชำนาญในสาขาวิชาชีพเดียวกับนักศึกษา</a:t>
            </a:r>
          </a:p>
          <a:p>
            <a:pPr lvl="1"/>
            <a:r>
              <a:rPr lang="th-TH" sz="2900" dirty="0" smtClean="0">
                <a:latin typeface="TH SarabunPSK" pitchFamily="34" charset="-34"/>
                <a:cs typeface="TH SarabunPSK" pitchFamily="34" charset="-34"/>
              </a:rPr>
              <a:t>เตรียมเครื่องมือ อุปกรณ์ รวมไปถึงสวัสดิการแก่นักศึกษา </a:t>
            </a:r>
            <a:r>
              <a:rPr lang="en-US" sz="2900" dirty="0" smtClean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29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มาตรฐานขั้นต่ำ </a:t>
            </a:r>
          </a:p>
          <a:p>
            <a:pPr lvl="2"/>
            <a:r>
              <a:rPr lang="th-TH" sz="2500" dirty="0" smtClean="0">
                <a:latin typeface="TH SarabunPSK" pitchFamily="34" charset="-34"/>
                <a:cs typeface="TH SarabunPSK" pitchFamily="34" charset="-34"/>
              </a:rPr>
              <a:t>ต้องมีค่าตอบแทนและสวัสดิการ ตามเหมาะสมและจำเป็นตามลักษณะงาน</a:t>
            </a:r>
          </a:p>
          <a:p>
            <a:pPr lvl="2"/>
            <a:r>
              <a:rPr lang="th-TH" sz="2500" dirty="0" smtClean="0">
                <a:latin typeface="TH SarabunPSK" pitchFamily="34" charset="-34"/>
                <a:cs typeface="TH SarabunPSK" pitchFamily="34" charset="-34"/>
              </a:rPr>
              <a:t>มี</a:t>
            </a:r>
            <a:r>
              <a:rPr lang="th-TH" sz="2500" dirty="0">
                <a:latin typeface="TH SarabunPSK" pitchFamily="34" charset="-34"/>
                <a:cs typeface="TH SarabunPSK" pitchFamily="34" charset="-34"/>
              </a:rPr>
              <a:t>อุปกรณ์ เครื่องมือ เครื่องใช้ที่เหมาะสมสำหรับการปฏิบัติงานของนักศึกษา</a:t>
            </a:r>
          </a:p>
          <a:p>
            <a:pPr lvl="1"/>
            <a:r>
              <a:rPr lang="th-TH" sz="2900" dirty="0" smtClean="0">
                <a:latin typeface="TH SarabunPSK" pitchFamily="34" charset="-34"/>
                <a:cs typeface="TH SarabunPSK" pitchFamily="34" charset="-34"/>
              </a:rPr>
              <a:t>กำหนดกระบวนการคัดเลือกนักศึกษา </a:t>
            </a:r>
            <a:r>
              <a:rPr lang="en-US" sz="2900" dirty="0" smtClean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29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มาตรฐานขั้นต่ำ </a:t>
            </a:r>
          </a:p>
          <a:p>
            <a:pPr lvl="2"/>
            <a:r>
              <a:rPr lang="th-TH" sz="2500" dirty="0" smtClean="0">
                <a:latin typeface="TH SarabunPSK" pitchFamily="34" charset="-34"/>
                <a:cs typeface="TH SarabunPSK" pitchFamily="34" charset="-34"/>
              </a:rPr>
              <a:t>เปิดโอกาสให้สถานประกอบการคัดเลือกนักศึกษา</a:t>
            </a:r>
          </a:p>
          <a:p>
            <a:pPr lvl="1"/>
            <a:endParaRPr lang="th-TH" sz="2900" dirty="0" smtClean="0">
              <a:latin typeface="TH SarabunPSK" pitchFamily="34" charset="-34"/>
              <a:cs typeface="TH SarabunPSK" pitchFamily="34" charset="-34"/>
            </a:endParaRPr>
          </a:p>
          <a:p>
            <a:pPr lvl="1"/>
            <a:endParaRPr lang="th-TH" sz="2900" dirty="0" smtClean="0">
              <a:latin typeface="TH SarabunPSK" pitchFamily="34" charset="-34"/>
              <a:cs typeface="TH SarabunPSK" pitchFamily="34" charset="-34"/>
            </a:endParaRPr>
          </a:p>
          <a:p>
            <a:pPr lvl="1"/>
            <a:endParaRPr lang="th-TH" sz="2900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4294967295"/>
          </p:nvPr>
        </p:nvSpPr>
        <p:spPr>
          <a:xfrm>
            <a:off x="11379200" y="5734050"/>
            <a:ext cx="812800" cy="520700"/>
          </a:xfrm>
          <a:prstGeom prst="rect">
            <a:avLst/>
          </a:prstGeom>
        </p:spPr>
        <p:txBody>
          <a:bodyPr/>
          <a:lstStyle/>
          <a:p>
            <a:fld id="{61DCBBE1-314B-45E7-A14D-E54A756E973C}" type="slidenum">
              <a:rPr lang="th-TH" sz="1800" smtClean="0">
                <a:latin typeface="TH SarabunPSK" pitchFamily="34" charset="-34"/>
                <a:cs typeface="TH SarabunPSK" pitchFamily="34" charset="-34"/>
              </a:rPr>
              <a:pPr/>
              <a:t>14</a:t>
            </a:fld>
            <a:endParaRPr lang="th-TH" sz="18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8599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กระบวนการรับรองคุณภาพงาน</a:t>
            </a:r>
            <a:endParaRPr lang="th-TH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123953" y="1657347"/>
            <a:ext cx="9595754" cy="4873752"/>
          </a:xfrm>
        </p:spPr>
        <p:txBody>
          <a:bodyPr>
            <a:normAutofit/>
          </a:bodyPr>
          <a:lstStyle/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เป็นโครงงาน หรืองานประจำที่เน้นประสบการณ์ตรงกับสาขาวิชาชีพ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32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มาตรฐานขั้นต่ำ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อาจารย์ประจำสาขาวิชาเป็นผู้รับรองงาน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32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มาตรฐานขั้นต่ำ </a:t>
            </a:r>
          </a:p>
          <a:p>
            <a:pPr lvl="1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คณาจารย์ประจำสาขาวิชาพิจารณารับรองงานก่อนให้นักศึกษาเลือก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เป็นลักษณะงานที่ท้าทายความสามารถของนักศึกษา</a:t>
            </a: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เป็นงานที่ไม่ง่าย ไม่ยากเกินไป สามารถแสดงศักยภาพของตนอง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32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มาตรฐานขั้นต่ำ</a:t>
            </a:r>
            <a:r>
              <a:rPr lang="en-US" sz="32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endParaRPr lang="th-TH" sz="3200" b="1" dirty="0" smtClean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  <a:p>
            <a:pPr lvl="1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คณาจารย์ประจำสาขาวิชาประเมินคุณค่าทางวิชาการของงาน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สามารถทำงานหรือโครงงาน ได้แล้วเสร็จตามระยะเวลาการปฏิบัติงานของนักศึกษา</a:t>
            </a:r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4294967295"/>
          </p:nvPr>
        </p:nvSpPr>
        <p:spPr>
          <a:xfrm>
            <a:off x="11379200" y="5734050"/>
            <a:ext cx="812800" cy="520700"/>
          </a:xfrm>
          <a:prstGeom prst="rect">
            <a:avLst/>
          </a:prstGeom>
        </p:spPr>
        <p:txBody>
          <a:bodyPr/>
          <a:lstStyle/>
          <a:p>
            <a:fld id="{61DCBBE1-314B-45E7-A14D-E54A756E973C}" type="slidenum">
              <a:rPr lang="th-TH" sz="1800" smtClean="0">
                <a:latin typeface="TH SarabunPSK" pitchFamily="34" charset="-34"/>
                <a:cs typeface="TH SarabunPSK" pitchFamily="34" charset="-34"/>
              </a:rPr>
              <a:pPr/>
              <a:t>15</a:t>
            </a:fld>
            <a:endParaRPr lang="th-TH" sz="18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05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กระบวนการรับรองคุณภาพงาน</a:t>
            </a:r>
            <a:endParaRPr lang="th-TH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115768" y="1600200"/>
            <a:ext cx="10153683" cy="4873752"/>
          </a:xfrm>
        </p:spPr>
        <p:txBody>
          <a:bodyPr>
            <a:normAutofit/>
          </a:bodyPr>
          <a:lstStyle/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ต้องมีค่าตอบแทนและสวัสดิการ ตามเหมาะสมและจำเป็นตามลักษณะงาน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32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มาตรฐานขั้นต่ำ</a:t>
            </a:r>
            <a:endParaRPr lang="en-US" sz="3200" b="1" dirty="0" smtClean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มีความปลอดภัย ตามสาขาวิชาชีพ</a:t>
            </a:r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4294967295"/>
          </p:nvPr>
        </p:nvSpPr>
        <p:spPr>
          <a:xfrm>
            <a:off x="11379200" y="5734050"/>
            <a:ext cx="812800" cy="520700"/>
          </a:xfrm>
          <a:prstGeom prst="rect">
            <a:avLst/>
          </a:prstGeom>
        </p:spPr>
        <p:txBody>
          <a:bodyPr/>
          <a:lstStyle/>
          <a:p>
            <a:fld id="{61DCBBE1-314B-45E7-A14D-E54A756E973C}" type="slidenum">
              <a:rPr lang="th-TH" sz="1800" smtClean="0">
                <a:latin typeface="TH SarabunPSK" pitchFamily="34" charset="-34"/>
                <a:cs typeface="TH SarabunPSK" pitchFamily="34" charset="-34"/>
              </a:rPr>
              <a:pPr/>
              <a:t>16</a:t>
            </a:fld>
            <a:endParaRPr lang="th-TH" sz="18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8029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การเตรียมความพร้อมนักศึกษา</a:t>
            </a:r>
            <a:endParaRPr lang="th-TH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099440" y="1600200"/>
            <a:ext cx="10574965" cy="4873752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th-TH" sz="3000" dirty="0" smtClean="0">
                <a:latin typeface="TH SarabunPSK" pitchFamily="34" charset="-34"/>
                <a:cs typeface="TH SarabunPSK" pitchFamily="34" charset="-34"/>
              </a:rPr>
              <a:t>สถานศึกษา</a:t>
            </a:r>
            <a:r>
              <a:rPr lang="th-TH" sz="3000" dirty="0">
                <a:latin typeface="TH SarabunPSK" pitchFamily="34" charset="-34"/>
                <a:cs typeface="TH SarabunPSK" pitchFamily="34" charset="-34"/>
              </a:rPr>
              <a:t>ต้องกำหนดคุณสมบัติและเงื่อนไขทางวิชาการ </a:t>
            </a:r>
            <a:r>
              <a:rPr lang="en-US" sz="3000" b="1" dirty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30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มาตรฐานขั้นต่ำ</a:t>
            </a:r>
          </a:p>
          <a:p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คุณสมบัติของนักศึกษา</a:t>
            </a:r>
          </a:p>
          <a:p>
            <a:pPr lvl="1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พิจารณาจากระดับคะแนนเฉลี่ยสะสม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/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จำนวนหน่วย</a:t>
            </a:r>
            <a:r>
              <a:rPr lang="th-TH" sz="2800" dirty="0" err="1" smtClean="0">
                <a:latin typeface="TH SarabunPSK" pitchFamily="34" charset="-34"/>
                <a:cs typeface="TH SarabunPSK" pitchFamily="34" charset="-34"/>
              </a:rPr>
              <a:t>กิตรวม</a:t>
            </a:r>
            <a:endParaRPr lang="th-TH" sz="2800" b="1" dirty="0" smtClean="0">
              <a:latin typeface="TH SarabunPSK" pitchFamily="34" charset="-34"/>
              <a:cs typeface="TH SarabunPSK" pitchFamily="34" charset="-34"/>
            </a:endParaRPr>
          </a:p>
          <a:p>
            <a:pPr lvl="1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ความประพฤติเรียบร้อยไม่อยู่ระหว่างการถูกลงโทษทางวินัย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28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มาตรฐานขั้นต่ำ </a:t>
            </a:r>
          </a:p>
          <a:p>
            <a:pPr lvl="2"/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ต้องมีคุณสมบัติที่จะสำเร็จการศึกษาและไม่อยู่ระหว่างการถูกลงโทษทางวินัย</a:t>
            </a:r>
          </a:p>
          <a:p>
            <a:pPr lvl="1"/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ผ่านรายวิชาบังคับพื้นฐานของสาขาวิชา 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28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มาตรฐานขั้นต่ำ </a:t>
            </a:r>
            <a:endParaRPr lang="th-TH" sz="2800" b="1" dirty="0" smtClean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  <a:p>
            <a:pPr lvl="2"/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ต้อง</a:t>
            </a:r>
            <a:r>
              <a:rPr lang="th-TH" sz="2400" dirty="0">
                <a:latin typeface="TH SarabunPSK" pitchFamily="34" charset="-34"/>
                <a:cs typeface="TH SarabunPSK" pitchFamily="34" charset="-34"/>
              </a:rPr>
              <a:t>ผ่านเงื่อนไขรายวิชาตามที่สถานศึกษากำหนด</a:t>
            </a:r>
          </a:p>
          <a:p>
            <a:pPr lvl="1"/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ผ่านกระบวนการเตรียมความพร้อม 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28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มาตรฐานขั้นต่ำ </a:t>
            </a:r>
            <a:endParaRPr lang="th-TH" sz="2800" b="1" dirty="0" smtClean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  <a:p>
            <a:pPr lvl="2"/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ต้อง</a:t>
            </a:r>
            <a:r>
              <a:rPr lang="th-TH" sz="2400" dirty="0">
                <a:latin typeface="TH SarabunPSK" pitchFamily="34" charset="-34"/>
                <a:cs typeface="TH SarabunPSK" pitchFamily="34" charset="-34"/>
              </a:rPr>
              <a:t>เข้าร่วมกิจกรรมเตรียมความพร้อมนักศึกษาก่อนออกปฏิบัติงานสหกิจ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ศึกษา</a:t>
            </a:r>
          </a:p>
          <a:p>
            <a:endParaRPr lang="th-TH" sz="3200" dirty="0" smtClean="0">
              <a:latin typeface="TH SarabunPSK" pitchFamily="34" charset="-34"/>
              <a:cs typeface="TH SarabunPSK" pitchFamily="34" charset="-34"/>
            </a:endParaRPr>
          </a:p>
          <a:p>
            <a:endParaRPr lang="th-TH" sz="32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4294967295"/>
          </p:nvPr>
        </p:nvSpPr>
        <p:spPr>
          <a:xfrm>
            <a:off x="11379200" y="5734050"/>
            <a:ext cx="812800" cy="520700"/>
          </a:xfrm>
          <a:prstGeom prst="rect">
            <a:avLst/>
          </a:prstGeom>
        </p:spPr>
        <p:txBody>
          <a:bodyPr/>
          <a:lstStyle/>
          <a:p>
            <a:fld id="{61DCBBE1-314B-45E7-A14D-E54A756E973C}" type="slidenum">
              <a:rPr lang="th-TH" sz="1800" smtClean="0">
                <a:latin typeface="TH SarabunPSK" pitchFamily="34" charset="-34"/>
                <a:cs typeface="TH SarabunPSK" pitchFamily="34" charset="-34"/>
              </a:rPr>
              <a:pPr/>
              <a:t>17</a:t>
            </a:fld>
            <a:endParaRPr lang="th-TH" sz="18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884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การเตรียมความพร้อมนักศึกษา</a:t>
            </a:r>
            <a:endParaRPr lang="th-TH" sz="4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123950" y="1686837"/>
            <a:ext cx="9305645" cy="4351338"/>
          </a:xfrm>
        </p:spPr>
        <p:txBody>
          <a:bodyPr>
            <a:normAutofit/>
          </a:bodyPr>
          <a:lstStyle/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กระบวนการเตรียมความพร้อมนักศึกษา</a:t>
            </a:r>
          </a:p>
          <a:p>
            <a:pPr lvl="1"/>
            <a:r>
              <a:rPr lang="th-TH" sz="2900" dirty="0" smtClean="0">
                <a:latin typeface="TH SarabunPSK" pitchFamily="34" charset="-34"/>
                <a:cs typeface="TH SarabunPSK" pitchFamily="34" charset="-34"/>
              </a:rPr>
              <a:t>เป็นรายวิชาหรือกิจกรรมเตรียมความพร้อม</a:t>
            </a:r>
          </a:p>
          <a:p>
            <a:pPr lvl="1"/>
            <a:r>
              <a:rPr lang="th-TH" sz="2900" dirty="0" smtClean="0">
                <a:latin typeface="TH SarabunPSK" pitchFamily="34" charset="-34"/>
                <a:cs typeface="TH SarabunPSK" pitchFamily="34" charset="-34"/>
              </a:rPr>
              <a:t>จำนวนชั่วโมงการเตรียมความพร้อม รวมไม่น้อยการ ๓๐ ชั่วโมง     ไม่นับรวมการปฐมนิเทศ</a:t>
            </a:r>
          </a:p>
          <a:p>
            <a:pPr lvl="1"/>
            <a:r>
              <a:rPr lang="th-TH" sz="29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มาตรฐานขั้นต่ำ </a:t>
            </a:r>
            <a:r>
              <a:rPr lang="en-US" sz="2900" b="1" dirty="0" smtClean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2900" dirty="0" smtClean="0">
                <a:latin typeface="TH SarabunPSK" pitchFamily="34" charset="-34"/>
                <a:cs typeface="TH SarabunPSK" pitchFamily="34" charset="-34"/>
              </a:rPr>
              <a:t>มีรายวิชาเตรียมความพร้อมหรือกระบวนการเตรียมความพร้อมนักศึกษา ไม่น้อยกว่า ๓๐</a:t>
            </a:r>
            <a:r>
              <a:rPr lang="en-US" sz="29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900" dirty="0" smtClean="0">
                <a:latin typeface="TH SarabunPSK" pitchFamily="34" charset="-34"/>
                <a:cs typeface="TH SarabunPSK" pitchFamily="34" charset="-34"/>
              </a:rPr>
              <a:t>ชม.</a:t>
            </a:r>
          </a:p>
          <a:p>
            <a:pPr lvl="1"/>
            <a:r>
              <a:rPr lang="th-TH" sz="29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มาตรฐานขั้นต่ำ </a:t>
            </a:r>
            <a:r>
              <a:rPr lang="en-US" sz="2900" b="1" dirty="0" smtClean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2900" dirty="0" smtClean="0">
                <a:latin typeface="TH SarabunPSK" pitchFamily="34" charset="-34"/>
                <a:cs typeface="TH SarabunPSK" pitchFamily="34" charset="-34"/>
              </a:rPr>
              <a:t>เนื้อหาในการอบรมจำเป็นต่อการพัฒนาทักษะอาชีพ</a:t>
            </a:r>
          </a:p>
          <a:p>
            <a:pPr lvl="1"/>
            <a:endParaRPr lang="th-TH" sz="2900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4294967295"/>
          </p:nvPr>
        </p:nvSpPr>
        <p:spPr>
          <a:xfrm>
            <a:off x="11379200" y="5734050"/>
            <a:ext cx="812800" cy="520700"/>
          </a:xfrm>
          <a:prstGeom prst="rect">
            <a:avLst/>
          </a:prstGeom>
        </p:spPr>
        <p:txBody>
          <a:bodyPr/>
          <a:lstStyle/>
          <a:p>
            <a:fld id="{61DCBBE1-314B-45E7-A14D-E54A756E973C}" type="slidenum">
              <a:rPr lang="th-TH" sz="1800" smtClean="0">
                <a:latin typeface="TH SarabunPSK" pitchFamily="34" charset="-34"/>
                <a:cs typeface="TH SarabunPSK" pitchFamily="34" charset="-34"/>
              </a:rPr>
              <a:pPr/>
              <a:t>18</a:t>
            </a:fld>
            <a:endParaRPr lang="th-TH" sz="18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701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การเตรียมความพร้อมนักศึกษา</a:t>
            </a:r>
            <a:endParaRPr lang="th-TH" sz="4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ตัวยึดเนื้อหา 2"/>
          <p:cNvSpPr>
            <a:spLocks noGrp="1"/>
          </p:cNvSpPr>
          <p:nvPr>
            <p:ph idx="1"/>
          </p:nvPr>
        </p:nvSpPr>
        <p:spPr>
          <a:xfrm>
            <a:off x="1107645" y="2209800"/>
            <a:ext cx="5603398" cy="3520440"/>
          </a:xfrm>
        </p:spPr>
        <p:txBody>
          <a:bodyPr/>
          <a:lstStyle/>
          <a:p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การเลือกอาชีพ สถานประกอบการ และการสมัครงาน</a:t>
            </a:r>
          </a:p>
          <a:p>
            <a:pPr eaLnBrk="1" hangingPunct="1"/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การเขียนจดหมายและการสัมภาษณ์งาน</a:t>
            </a:r>
          </a:p>
          <a:p>
            <a:pPr eaLnBrk="1" hangingPunct="1"/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อาชีวอนามัยและความปลอดภัย</a:t>
            </a:r>
          </a:p>
          <a:p>
            <a:pPr eaLnBrk="1" hangingPunct="1"/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การบริหารงานคุณภาพ</a:t>
            </a:r>
          </a:p>
          <a:p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เทคนิคการเขียนรายงานและการนำเสนอ</a:t>
            </a:r>
          </a:p>
          <a:p>
            <a:pPr lvl="0"/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ทักษะการใช้ภาษาเพื่อการสื่อสาร</a:t>
            </a:r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4294967295"/>
          </p:nvPr>
        </p:nvSpPr>
        <p:spPr>
          <a:xfrm>
            <a:off x="11379200" y="5734050"/>
            <a:ext cx="812800" cy="520700"/>
          </a:xfrm>
          <a:prstGeom prst="rect">
            <a:avLst/>
          </a:prstGeom>
        </p:spPr>
        <p:txBody>
          <a:bodyPr/>
          <a:lstStyle/>
          <a:p>
            <a:fld id="{61DCBBE1-314B-45E7-A14D-E54A756E973C}" type="slidenum">
              <a:rPr lang="th-TH" sz="1800" smtClean="0">
                <a:latin typeface="TH SarabunPSK" pitchFamily="34" charset="-34"/>
                <a:cs typeface="TH SarabunPSK" pitchFamily="34" charset="-34"/>
              </a:rPr>
              <a:pPr/>
              <a:t>19</a:t>
            </a:fld>
            <a:endParaRPr lang="th-TH" sz="18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" name="ตัวยึดเนื้อหา 2"/>
          <p:cNvSpPr txBox="1">
            <a:spLocks/>
          </p:cNvSpPr>
          <p:nvPr/>
        </p:nvSpPr>
        <p:spPr bwMode="auto">
          <a:xfrm>
            <a:off x="1018741" y="1562096"/>
            <a:ext cx="894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marR="0" lvl="0" indent="-28257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kumimoji="0" lang="th-TH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เนื้อหาสำหรับเตรียมความพร้อมนักศึกษา</a:t>
            </a:r>
          </a:p>
        </p:txBody>
      </p:sp>
      <p:sp>
        <p:nvSpPr>
          <p:cNvPr id="8" name="ตัวยึดเนื้อหา 2"/>
          <p:cNvSpPr txBox="1">
            <a:spLocks/>
          </p:cNvSpPr>
          <p:nvPr/>
        </p:nvSpPr>
        <p:spPr>
          <a:xfrm>
            <a:off x="6487906" y="2227764"/>
            <a:ext cx="5578905" cy="352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b="0" kern="1200">
                <a:solidFill>
                  <a:schemeClr val="tx1"/>
                </a:solidFill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การพัฒนาบุคลิกภาพ</a:t>
            </a:r>
          </a:p>
          <a:p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วัฒนธรรมองค์กร</a:t>
            </a:r>
          </a:p>
          <a:p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การ</a:t>
            </a:r>
            <a:r>
              <a:rPr lang="th-TH" dirty="0">
                <a:latin typeface="TH SarabunPSK" pitchFamily="34" charset="-34"/>
                <a:cs typeface="TH SarabunPSK" pitchFamily="34" charset="-34"/>
              </a:rPr>
              <a:t>เตรียมตัวเป็น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ผู้ประกอบการ</a:t>
            </a:r>
          </a:p>
          <a:p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ทักษะ</a:t>
            </a:r>
            <a:r>
              <a:rPr lang="th-TH" dirty="0">
                <a:latin typeface="TH SarabunPSK" pitchFamily="34" charset="-34"/>
                <a:cs typeface="TH SarabunPSK" pitchFamily="34" charset="-34"/>
              </a:rPr>
              <a:t>ความคิดเชิง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วิเคราะห์</a:t>
            </a:r>
          </a:p>
          <a:p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ทักษะ</a:t>
            </a:r>
            <a:r>
              <a:rPr lang="th-TH" dirty="0">
                <a:latin typeface="TH SarabunPSK" pitchFamily="34" charset="-34"/>
                <a:cs typeface="TH SarabunPSK" pitchFamily="34" charset="-34"/>
              </a:rPr>
              <a:t>ความคิดสร้างสรรค์ 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นวัตกรรม</a:t>
            </a:r>
          </a:p>
          <a:p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ทักษะ</a:t>
            </a:r>
            <a:r>
              <a:rPr lang="th-TH" dirty="0">
                <a:latin typeface="TH SarabunPSK" pitchFamily="34" charset="-34"/>
                <a:cs typeface="TH SarabunPSK" pitchFamily="34" charset="-34"/>
              </a:rPr>
              <a:t>การแก้ไขปัญหาเฉพาะหน้า และการ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ตัดสินใจ</a:t>
            </a:r>
          </a:p>
          <a:p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ทักษะ</a:t>
            </a:r>
            <a:r>
              <a:rPr lang="th-TH" dirty="0">
                <a:latin typeface="TH SarabunPSK" pitchFamily="34" charset="-34"/>
                <a:cs typeface="TH SarabunPSK" pitchFamily="34" charset="-34"/>
              </a:rPr>
              <a:t>การวางแผน</a:t>
            </a:r>
          </a:p>
        </p:txBody>
      </p:sp>
    </p:spTree>
    <p:extLst>
      <p:ext uri="{BB962C8B-B14F-4D97-AF65-F5344CB8AC3E}">
        <p14:creationId xmlns:p14="http://schemas.microsoft.com/office/powerpoint/2010/main" val="232607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เนื้อหา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มาตรฐาน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การดำเนินงาน</a:t>
            </a:r>
            <a:r>
              <a:rPr lang="th-TH" sz="3200" dirty="0" err="1">
                <a:latin typeface="TH SarabunPSK" pitchFamily="34" charset="-34"/>
                <a:cs typeface="TH SarabunPSK" pitchFamily="34" charset="-34"/>
              </a:rPr>
              <a:t>สห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กิจ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ศึกษา</a:t>
            </a:r>
          </a:p>
          <a:p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กระบวนกา</a:t>
            </a:r>
            <a:r>
              <a:rPr lang="th-TH" sz="3200" dirty="0" err="1">
                <a:latin typeface="TH SarabunPSK" pitchFamily="34" charset="-34"/>
                <a:cs typeface="TH SarabunPSK" pitchFamily="34" charset="-34"/>
              </a:rPr>
              <a:t>รสห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กิจศึกษา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กระบวนการ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และมาตรฐาน</a:t>
            </a:r>
          </a:p>
          <a:p>
            <a:pPr lvl="1"/>
            <a:r>
              <a:rPr lang="th-TH" sz="2900" dirty="0">
                <a:latin typeface="TH SarabunPSK" pitchFamily="34" charset="-34"/>
                <a:cs typeface="TH SarabunPSK" pitchFamily="34" charset="-34"/>
              </a:rPr>
              <a:t>ก่อนการปฏิบัติงาน</a:t>
            </a:r>
            <a:r>
              <a:rPr lang="th-TH" sz="2900" dirty="0" err="1">
                <a:latin typeface="TH SarabunPSK" pitchFamily="34" charset="-34"/>
                <a:cs typeface="TH SarabunPSK" pitchFamily="34" charset="-34"/>
              </a:rPr>
              <a:t>สห</a:t>
            </a:r>
            <a:r>
              <a:rPr lang="th-TH" sz="2900" dirty="0">
                <a:latin typeface="TH SarabunPSK" pitchFamily="34" charset="-34"/>
                <a:cs typeface="TH SarabunPSK" pitchFamily="34" charset="-34"/>
              </a:rPr>
              <a:t>กิจศึกษา</a:t>
            </a:r>
          </a:p>
          <a:p>
            <a:pPr lvl="1"/>
            <a:r>
              <a:rPr lang="th-TH" sz="2900" dirty="0">
                <a:latin typeface="TH SarabunPSK" pitchFamily="34" charset="-34"/>
                <a:cs typeface="TH SarabunPSK" pitchFamily="34" charset="-34"/>
              </a:rPr>
              <a:t>ระหว่างการปฏิบัติงาน</a:t>
            </a:r>
            <a:r>
              <a:rPr lang="th-TH" sz="2900" dirty="0" err="1">
                <a:latin typeface="TH SarabunPSK" pitchFamily="34" charset="-34"/>
                <a:cs typeface="TH SarabunPSK" pitchFamily="34" charset="-34"/>
              </a:rPr>
              <a:t>สห</a:t>
            </a:r>
            <a:r>
              <a:rPr lang="th-TH" sz="2900" dirty="0">
                <a:latin typeface="TH SarabunPSK" pitchFamily="34" charset="-34"/>
                <a:cs typeface="TH SarabunPSK" pitchFamily="34" charset="-34"/>
              </a:rPr>
              <a:t>กิจศึกษา</a:t>
            </a:r>
          </a:p>
          <a:p>
            <a:pPr lvl="1"/>
            <a:r>
              <a:rPr lang="th-TH" sz="2900" dirty="0">
                <a:latin typeface="TH SarabunPSK" pitchFamily="34" charset="-34"/>
                <a:cs typeface="TH SarabunPSK" pitchFamily="34" charset="-34"/>
              </a:rPr>
              <a:t>หลังการปฏิบัติงาน</a:t>
            </a:r>
            <a:r>
              <a:rPr lang="th-TH" sz="2900" dirty="0" err="1">
                <a:latin typeface="TH SarabunPSK" pitchFamily="34" charset="-34"/>
                <a:cs typeface="TH SarabunPSK" pitchFamily="34" charset="-34"/>
              </a:rPr>
              <a:t>สห</a:t>
            </a:r>
            <a:r>
              <a:rPr lang="th-TH" sz="2900" dirty="0">
                <a:latin typeface="TH SarabunPSK" pitchFamily="34" charset="-34"/>
                <a:cs typeface="TH SarabunPSK" pitchFamily="34" charset="-34"/>
              </a:rPr>
              <a:t>กิจ</a:t>
            </a:r>
            <a:r>
              <a:rPr lang="th-TH" sz="2900" dirty="0" smtClean="0">
                <a:latin typeface="TH SarabunPSK" pitchFamily="34" charset="-34"/>
                <a:cs typeface="TH SarabunPSK" pitchFamily="34" charset="-34"/>
              </a:rPr>
              <a:t>ศึกษา</a:t>
            </a:r>
            <a:endParaRPr lang="th-TH" sz="29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6210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กระบวนการรับสมัครงาน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123950" y="1825625"/>
            <a:ext cx="9522279" cy="4351338"/>
          </a:xfrm>
        </p:spPr>
        <p:txBody>
          <a:bodyPr>
            <a:normAutofit/>
          </a:bodyPr>
          <a:lstStyle/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ติด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ประกาศงานที่ผ่านการรับรองงานคุณภาพให้นักศึกษาทราบ ตามแบบฟอร์มเสนองาน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3200" b="1" dirty="0">
                <a:solidFill>
                  <a:srgbClr val="00B0F0"/>
                </a:solidFill>
                <a:latin typeface="TH SarabunPSK" pitchFamily="34" charset="-34"/>
                <a:cs typeface="TH SarabunPSK" pitchFamily="34" charset="-34"/>
              </a:rPr>
              <a:t>มาตรฐานส่งเสริม </a:t>
            </a:r>
            <a:endParaRPr lang="th-TH" sz="3200" b="1" dirty="0" smtClean="0">
              <a:solidFill>
                <a:srgbClr val="00B0F0"/>
              </a:solidFill>
              <a:latin typeface="TH SarabunPSK" pitchFamily="34" charset="-34"/>
              <a:cs typeface="TH SarabunPSK" pitchFamily="34" charset="-34"/>
            </a:endParaRPr>
          </a:p>
          <a:p>
            <a:pPr lvl="1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ควร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มีข้อมูลลักษณะงานเพื่อประกอบการตัดสินใจเลือกสถานประกอบการของ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นักศึกษา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ให้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นักศึกษาเลือกสมัครงานตามความสมใจของตนเอง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32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มาตรฐานขั้นต่ำ </a:t>
            </a:r>
            <a:endParaRPr lang="th-TH" sz="3200" b="1" dirty="0" smtClean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  <a:p>
            <a:pPr lvl="1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เปิด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โอกาสให้นักศึกษาเลือกสถาน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ประกอบการ</a:t>
            </a:r>
          </a:p>
          <a:p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ควรกำหนดระยะเวลาที่สถานประกอบการตอบกลับ</a:t>
            </a:r>
          </a:p>
          <a:p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เมื่อสถานประกอบการตอบรับแล้ว ไม่อนุญาตให้เปลี่ยนสถานที่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ปฏิบัติงาน</a:t>
            </a:r>
            <a:endParaRPr lang="th-TH" sz="3200" dirty="0">
              <a:latin typeface="TH SarabunPSK" pitchFamily="34" charset="-34"/>
              <a:cs typeface="TH SarabunPSK" pitchFamily="34" charset="-34"/>
            </a:endParaRPr>
          </a:p>
          <a:p>
            <a:endParaRPr lang="th-TH" sz="3200" dirty="0" smtClean="0">
              <a:latin typeface="TH SarabunPSK" pitchFamily="34" charset="-34"/>
              <a:cs typeface="TH SarabunPSK" pitchFamily="34" charset="-34"/>
            </a:endParaRPr>
          </a:p>
          <a:p>
            <a:pPr>
              <a:buNone/>
            </a:pPr>
            <a:endParaRPr lang="th-TH" sz="32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4294967295"/>
          </p:nvPr>
        </p:nvSpPr>
        <p:spPr>
          <a:xfrm>
            <a:off x="11379200" y="5734050"/>
            <a:ext cx="812800" cy="520700"/>
          </a:xfrm>
          <a:prstGeom prst="rect">
            <a:avLst/>
          </a:prstGeom>
        </p:spPr>
        <p:txBody>
          <a:bodyPr/>
          <a:lstStyle/>
          <a:p>
            <a:fld id="{61DCBBE1-314B-45E7-A14D-E54A756E973C}" type="slidenum">
              <a:rPr lang="th-TH" sz="1800" smtClean="0">
                <a:latin typeface="TH SarabunPSK" pitchFamily="34" charset="-34"/>
                <a:cs typeface="TH SarabunPSK" pitchFamily="34" charset="-34"/>
              </a:rPr>
              <a:pPr/>
              <a:t>20</a:t>
            </a:fld>
            <a:endParaRPr lang="th-TH" sz="18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0821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กระบวนการรับสมัครงาน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050456" y="1600200"/>
            <a:ext cx="10836743" cy="4873752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ให้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สถานประกอบการคัดเลือกนักศึกษา ตามวิธีการที่สถานประกอบการกำหนด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32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มาตรฐานขั้น</a:t>
            </a:r>
            <a:r>
              <a:rPr lang="th-TH" sz="32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ต่ำ</a:t>
            </a:r>
          </a:p>
          <a:p>
            <a:pPr marL="685800" lvl="2">
              <a:spcBef>
                <a:spcPts val="1000"/>
              </a:spcBef>
            </a:pP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เปิด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โอกาสให้สถานประกอบการคัดเลือก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นักศึกษา</a:t>
            </a:r>
          </a:p>
          <a:p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เอกสารประกอบการสมัครงาน</a:t>
            </a:r>
          </a:p>
          <a:p>
            <a:pPr lvl="1"/>
            <a:r>
              <a:rPr lang="th-TH" sz="2900" dirty="0">
                <a:latin typeface="TH SarabunPSK" pitchFamily="34" charset="-34"/>
                <a:cs typeface="TH SarabunPSK" pitchFamily="34" charset="-34"/>
              </a:rPr>
              <a:t>จดหมายสมัครงาน</a:t>
            </a:r>
            <a:r>
              <a:rPr lang="en-US" sz="29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900" dirty="0">
                <a:latin typeface="TH SarabunPSK" pitchFamily="34" charset="-34"/>
                <a:cs typeface="TH SarabunPSK" pitchFamily="34" charset="-34"/>
              </a:rPr>
              <a:t>ใบสมัคร</a:t>
            </a:r>
            <a:r>
              <a:rPr lang="th-TH" sz="2900" dirty="0" err="1">
                <a:latin typeface="TH SarabunPSK" pitchFamily="34" charset="-34"/>
                <a:cs typeface="TH SarabunPSK" pitchFamily="34" charset="-34"/>
              </a:rPr>
              <a:t>งานสห</a:t>
            </a:r>
            <a:r>
              <a:rPr lang="th-TH" sz="2900" dirty="0">
                <a:latin typeface="TH SarabunPSK" pitchFamily="34" charset="-34"/>
                <a:cs typeface="TH SarabunPSK" pitchFamily="34" charset="-34"/>
              </a:rPr>
              <a:t>กิจศึกษา ใบแสดงผลการเรียน เอกสารอื่น </a:t>
            </a:r>
          </a:p>
          <a:p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มีการให้คำแนะนำแก่นักศึกษาที่ไม่ได้รับการคัดเลือก โดยให้สถานศึกษาเป็นผู้ประสานงาน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3200" b="1" dirty="0">
                <a:solidFill>
                  <a:srgbClr val="00B0F0"/>
                </a:solidFill>
                <a:latin typeface="TH SarabunPSK" pitchFamily="34" charset="-34"/>
                <a:cs typeface="TH SarabunPSK" pitchFamily="34" charset="-34"/>
              </a:rPr>
              <a:t>มาตรฐานส่งเสริม </a:t>
            </a:r>
          </a:p>
          <a:p>
            <a:pPr marL="228600" lvl="1">
              <a:spcBef>
                <a:spcPts val="1000"/>
              </a:spcBef>
            </a:pPr>
            <a:endParaRPr lang="th-TH" sz="32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4294967295"/>
          </p:nvPr>
        </p:nvSpPr>
        <p:spPr>
          <a:xfrm>
            <a:off x="11379200" y="5734050"/>
            <a:ext cx="812800" cy="520700"/>
          </a:xfrm>
          <a:prstGeom prst="rect">
            <a:avLst/>
          </a:prstGeom>
        </p:spPr>
        <p:txBody>
          <a:bodyPr/>
          <a:lstStyle/>
          <a:p>
            <a:fld id="{61DCBBE1-314B-45E7-A14D-E54A756E973C}" type="slidenum">
              <a:rPr lang="th-TH" sz="1800" smtClean="0">
                <a:latin typeface="TH SarabunPSK" pitchFamily="34" charset="-34"/>
                <a:cs typeface="TH SarabunPSK" pitchFamily="34" charset="-34"/>
              </a:rPr>
              <a:pPr/>
              <a:t>21</a:t>
            </a:fld>
            <a:endParaRPr lang="th-TH" sz="18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353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ก่อนส่งตัวนักศึกษาไปปฏิบัติงาน</a:t>
            </a:r>
            <a:endParaRPr lang="th-TH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การ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ปฐมนิเทศนักศึกษา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32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มาตรฐานขั้นต่ำ 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ต้อง</a:t>
            </a:r>
            <a:r>
              <a:rPr lang="th-TH" dirty="0">
                <a:latin typeface="TH SarabunPSK" pitchFamily="34" charset="-34"/>
                <a:cs typeface="TH SarabunPSK" pitchFamily="34" charset="-34"/>
              </a:rPr>
              <a:t>มีการปฐมนิเทศนักศึกษา</a:t>
            </a:r>
            <a:r>
              <a:rPr lang="th-TH" dirty="0" err="1">
                <a:latin typeface="TH SarabunPSK" pitchFamily="34" charset="-34"/>
                <a:cs typeface="TH SarabunPSK" pitchFamily="34" charset="-34"/>
              </a:rPr>
              <a:t>สห</a:t>
            </a:r>
            <a:r>
              <a:rPr lang="th-TH" dirty="0">
                <a:latin typeface="TH SarabunPSK" pitchFamily="34" charset="-34"/>
                <a:cs typeface="TH SarabunPSK" pitchFamily="34" charset="-34"/>
              </a:rPr>
              <a:t>กิจ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ศึกษา</a:t>
            </a:r>
          </a:p>
          <a:p>
            <a:pPr lvl="1"/>
            <a:r>
              <a:rPr lang="th-TH" sz="2900" dirty="0">
                <a:latin typeface="TH SarabunPSK" pitchFamily="34" charset="-34"/>
                <a:cs typeface="TH SarabunPSK" pitchFamily="34" charset="-34"/>
              </a:rPr>
              <a:t>การเตรียมตัวก่อนไป</a:t>
            </a:r>
            <a:r>
              <a:rPr lang="th-TH" sz="2900" dirty="0" smtClean="0">
                <a:latin typeface="TH SarabunPSK" pitchFamily="34" charset="-34"/>
                <a:cs typeface="TH SarabunPSK" pitchFamily="34" charset="-34"/>
              </a:rPr>
              <a:t>ปฏิบัติงาน</a:t>
            </a:r>
          </a:p>
          <a:p>
            <a:pPr lvl="2"/>
            <a:r>
              <a:rPr lang="th-TH" sz="2600" dirty="0" smtClean="0">
                <a:latin typeface="TH SarabunPSK" pitchFamily="34" charset="-34"/>
                <a:cs typeface="TH SarabunPSK" pitchFamily="34" charset="-34"/>
              </a:rPr>
              <a:t>ศึกษาข้อมูลเบื้องต้นสถานประกอบการ</a:t>
            </a:r>
          </a:p>
          <a:p>
            <a:pPr lvl="2"/>
            <a:r>
              <a:rPr lang="th-TH" sz="2600" dirty="0" smtClean="0">
                <a:latin typeface="TH SarabunPSK" pitchFamily="34" charset="-34"/>
                <a:cs typeface="TH SarabunPSK" pitchFamily="34" charset="-34"/>
              </a:rPr>
              <a:t>ข้อมูลการเดินทาง ที่พัก</a:t>
            </a:r>
          </a:p>
          <a:p>
            <a:pPr lvl="2"/>
            <a:r>
              <a:rPr lang="th-TH" sz="2600" dirty="0" smtClean="0">
                <a:latin typeface="TH SarabunPSK" pitchFamily="34" charset="-34"/>
                <a:cs typeface="TH SarabunPSK" pitchFamily="34" charset="-34"/>
              </a:rPr>
              <a:t>ค่าใช้จ่ายที่อาจเกิดขึ้น ระหว่างการปฏิบัติงาน</a:t>
            </a:r>
          </a:p>
          <a:p>
            <a:pPr lvl="1"/>
            <a:r>
              <a:rPr lang="th-TH" sz="2900" dirty="0" smtClean="0">
                <a:latin typeface="TH SarabunPSK" pitchFamily="34" charset="-34"/>
                <a:cs typeface="TH SarabunPSK" pitchFamily="34" charset="-34"/>
              </a:rPr>
              <a:t>การปฏิบัติตนขณะที่ปฏิบัติงาน ณ สถานประกอบการ</a:t>
            </a:r>
          </a:p>
          <a:p>
            <a:pPr lvl="1"/>
            <a:r>
              <a:rPr lang="th-TH" sz="2900" dirty="0" smtClean="0">
                <a:latin typeface="TH SarabunPSK" pitchFamily="34" charset="-34"/>
                <a:cs typeface="TH SarabunPSK" pitchFamily="34" charset="-34"/>
              </a:rPr>
              <a:t>ทบทวนกระบวนการระหว่างการปฏิบัติงาน</a:t>
            </a:r>
          </a:p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การจัดทำเอกสารส่งตัวนักศึกษาเข้าปฏิบัติงาน</a:t>
            </a:r>
          </a:p>
          <a:p>
            <a:pPr marL="274320" lvl="1">
              <a:spcBef>
                <a:spcPts val="600"/>
              </a:spcBef>
              <a:buSzPct val="70000"/>
              <a:buNone/>
            </a:pPr>
            <a:endParaRPr lang="th-TH" sz="2900" dirty="0" smtClean="0">
              <a:latin typeface="TH SarabunPSK" pitchFamily="34" charset="-34"/>
              <a:cs typeface="TH SarabunPSK" pitchFamily="34" charset="-34"/>
            </a:endParaRPr>
          </a:p>
          <a:p>
            <a:endParaRPr lang="th-TH" sz="32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4294967295"/>
          </p:nvPr>
        </p:nvSpPr>
        <p:spPr>
          <a:xfrm>
            <a:off x="11379200" y="5734050"/>
            <a:ext cx="812800" cy="520700"/>
          </a:xfrm>
          <a:prstGeom prst="rect">
            <a:avLst/>
          </a:prstGeom>
        </p:spPr>
        <p:txBody>
          <a:bodyPr/>
          <a:lstStyle/>
          <a:p>
            <a:fld id="{61DCBBE1-314B-45E7-A14D-E54A756E973C}" type="slidenum">
              <a:rPr lang="th-TH" sz="1800" smtClean="0">
                <a:latin typeface="TH SarabunPSK" pitchFamily="34" charset="-34"/>
                <a:cs typeface="TH SarabunPSK" pitchFamily="34" charset="-34"/>
              </a:rPr>
              <a:pPr/>
              <a:t>22</a:t>
            </a:fld>
            <a:endParaRPr lang="th-TH" sz="18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4351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ก่อนส่งตัวนักศึกษาไปปฏิบัติงาน</a:t>
            </a:r>
            <a:endParaRPr lang="th-TH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123950" y="1825625"/>
            <a:ext cx="10461171" cy="4351338"/>
          </a:xfrm>
        </p:spPr>
        <p:txBody>
          <a:bodyPr>
            <a:normAutofit/>
          </a:bodyPr>
          <a:lstStyle/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การ</a:t>
            </a: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จัดทำเอกสารส่งตัวนักศึกษาเข้า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ปฏิบัติงาน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การเตรียมเอกสารสำหรับการประเมินผลการปฏิบัติงานของนักศึกษา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เตรียมเอกสารสำหรับส่งข้อมูลกลับมายังมหาวิทยาลัย ระหว่างการปฏิบัติงานของนักศึกษา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เอกสารต่างๆ ควรสามารถดึงข้อมูล เพิ่มเติมได้ในระบบเครือข่ายอินเทอร์เน็ต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มีการประชุมระหว่างผู้นิเทศงาน คณาจารย์นิเทศและนักศึกษา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3200" b="1" dirty="0" smtClean="0">
                <a:solidFill>
                  <a:srgbClr val="00B0F0"/>
                </a:solidFill>
                <a:latin typeface="TH SarabunPSK" pitchFamily="34" charset="-34"/>
                <a:cs typeface="TH SarabunPSK" pitchFamily="34" charset="-34"/>
              </a:rPr>
              <a:t>มาตรฐานส่งเสริม </a:t>
            </a:r>
          </a:p>
          <a:p>
            <a:pPr lvl="1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ควรมีการพบปะกันระหว่างนักศึกษา คณาจารย์นิเทศ และผู้นิเทศงาน ก่อนการปฏิบัติงาน</a:t>
            </a:r>
            <a:r>
              <a:rPr lang="th-TH" sz="2800" dirty="0" err="1" smtClean="0">
                <a:latin typeface="TH SarabunPSK" pitchFamily="34" charset="-34"/>
                <a:cs typeface="TH SarabunPSK" pitchFamily="34" charset="-34"/>
              </a:rPr>
              <a:t>สห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กิจศึกษา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th-TH" sz="3200" dirty="0" smtClean="0">
              <a:latin typeface="TH SarabunPSK" pitchFamily="34" charset="-34"/>
              <a:cs typeface="TH SarabunPSK" pitchFamily="34" charset="-34"/>
            </a:endParaRP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th-TH" sz="2900" dirty="0" smtClean="0">
              <a:latin typeface="TH SarabunPSK" pitchFamily="34" charset="-34"/>
              <a:cs typeface="TH SarabunPSK" pitchFamily="34" charset="-34"/>
            </a:endParaRPr>
          </a:p>
          <a:p>
            <a:endParaRPr lang="th-TH" sz="32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4294967295"/>
          </p:nvPr>
        </p:nvSpPr>
        <p:spPr>
          <a:xfrm>
            <a:off x="11379200" y="5734050"/>
            <a:ext cx="812800" cy="520700"/>
          </a:xfrm>
          <a:prstGeom prst="rect">
            <a:avLst/>
          </a:prstGeom>
        </p:spPr>
        <p:txBody>
          <a:bodyPr/>
          <a:lstStyle/>
          <a:p>
            <a:fld id="{61DCBBE1-314B-45E7-A14D-E54A756E973C}" type="slidenum">
              <a:rPr lang="th-TH" sz="1800" smtClean="0">
                <a:latin typeface="TH SarabunPSK" pitchFamily="34" charset="-34"/>
                <a:cs typeface="TH SarabunPSK" pitchFamily="34" charset="-34"/>
              </a:rPr>
              <a:pPr/>
              <a:t>23</a:t>
            </a:fld>
            <a:endParaRPr lang="th-TH" sz="18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9308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40278" y="544060"/>
            <a:ext cx="10629936" cy="1143000"/>
          </a:xfrm>
        </p:spPr>
        <p:txBody>
          <a:bodyPr>
            <a:normAutofit/>
          </a:bodyPr>
          <a:lstStyle/>
          <a:p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การประเมินผลกระบวนการก่อนปฏิบัติงาน</a:t>
            </a:r>
            <a:r>
              <a:rPr lang="th-TH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สห</a:t>
            </a:r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กิจศึกษา</a:t>
            </a:r>
            <a:endParaRPr lang="th-TH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กระบวนการเตรียมความพร้อมนักศึกษา </a:t>
            </a:r>
          </a:p>
          <a:p>
            <a:pPr lvl="1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นักศึกษาต้องเข้ารับการอบรมไม่น้อยกว่าร้อยละ ๘๐</a:t>
            </a:r>
            <a:endParaRPr lang="en-US" sz="2800" dirty="0" smtClean="0">
              <a:latin typeface="TH SarabunPSK" pitchFamily="34" charset="-34"/>
              <a:cs typeface="TH SarabunPSK" pitchFamily="34" charset="-34"/>
            </a:endParaRPr>
          </a:p>
          <a:p>
            <a:pPr lvl="1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ผ่านเกณฑ์ตามที่สถานศึกษากำหนด</a:t>
            </a:r>
          </a:p>
          <a:p>
            <a:pPr lvl="1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มีการประเมินความพึงพอใจของนักศึกษาที่เข้าร่วมกิจกรรม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กระบวนการจัดหางาน</a:t>
            </a:r>
          </a:p>
          <a:p>
            <a:pPr lvl="1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มีการประเมินความพึงพอใจของนักศึกษาต่อสถานประกอบการ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กระบวนการคัดเลือกและจับคู่ระหว่างนักศึกษากับสถานประกอบการ </a:t>
            </a:r>
          </a:p>
          <a:p>
            <a:pPr lvl="1"/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มีการประเมินความพึงพอใจของนักศึกษาและสถานประกอบการต่อกระบวนการ</a:t>
            </a:r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4294967295"/>
          </p:nvPr>
        </p:nvSpPr>
        <p:spPr>
          <a:xfrm>
            <a:off x="11379200" y="5734050"/>
            <a:ext cx="812800" cy="520700"/>
          </a:xfrm>
          <a:prstGeom prst="rect">
            <a:avLst/>
          </a:prstGeom>
        </p:spPr>
        <p:txBody>
          <a:bodyPr/>
          <a:lstStyle/>
          <a:p>
            <a:fld id="{61DCBBE1-314B-45E7-A14D-E54A756E973C}" type="slidenum">
              <a:rPr lang="th-TH" sz="1800" smtClean="0">
                <a:latin typeface="TH SarabunPSK" pitchFamily="34" charset="-34"/>
                <a:cs typeface="TH SarabunPSK" pitchFamily="34" charset="-34"/>
              </a:rPr>
              <a:pPr/>
              <a:t>24</a:t>
            </a:fld>
            <a:endParaRPr lang="th-TH" sz="18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4031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h-TH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กระบวนการและมาตรฐาน</a:t>
            </a:r>
            <a:br>
              <a:rPr lang="th-TH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</a:br>
            <a:r>
              <a:rPr lang="th-TH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ระหว่างการ</a:t>
            </a:r>
            <a:r>
              <a:rPr lang="th-TH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ปฏิบัติงานสหกิจศึกษา</a:t>
            </a:r>
            <a:endParaRPr lang="th-TH" sz="4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4929188"/>
            <a:ext cx="812800" cy="517525"/>
          </a:xfrm>
          <a:prstGeom prst="rect">
            <a:avLst/>
          </a:prstGeom>
        </p:spPr>
        <p:txBody>
          <a:bodyPr/>
          <a:lstStyle/>
          <a:p>
            <a:fld id="{61DCBBE1-314B-45E7-A14D-E54A756E973C}" type="slidenum">
              <a:rPr lang="th-TH" smtClean="0"/>
              <a:pPr/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7242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32096" y="274638"/>
            <a:ext cx="10915688" cy="1143000"/>
          </a:xfrm>
        </p:spPr>
        <p:txBody>
          <a:bodyPr>
            <a:normAutofit fontScale="90000"/>
          </a:bodyPr>
          <a:lstStyle/>
          <a:p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กระบวนการและมาตรฐาน</a:t>
            </a:r>
            <a:b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</a:br>
            <a:r>
              <a:rPr lang="th-TH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ระหว่างการปฏิบัติงานสหกิจศึกษา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ช่วงต้นของการปฏิบัติงาน ณ สถานประกอบการ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ข้อมูลการปฏิบัติงานของนักศึกษา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การนิเทศงาน ณ สถานประกอบการ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ระหว่างการปฏิบัติงาน ณ สถานประกอบการ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การประเมินผลการปฏิบัติงาน</a:t>
            </a:r>
          </a:p>
          <a:p>
            <a:pPr marL="0" indent="0">
              <a:buNone/>
            </a:pPr>
            <a:endParaRPr lang="th-TH" sz="3200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4294967295"/>
          </p:nvPr>
        </p:nvSpPr>
        <p:spPr>
          <a:xfrm>
            <a:off x="11379200" y="5734050"/>
            <a:ext cx="812800" cy="520700"/>
          </a:xfrm>
          <a:prstGeom prst="rect">
            <a:avLst/>
          </a:prstGeom>
        </p:spPr>
        <p:txBody>
          <a:bodyPr/>
          <a:lstStyle/>
          <a:p>
            <a:fld id="{61DCBBE1-314B-45E7-A14D-E54A756E973C}" type="slidenum">
              <a:rPr lang="th-TH" sz="1800" smtClean="0">
                <a:latin typeface="TH SarabunPSK" pitchFamily="34" charset="-34"/>
                <a:cs typeface="TH SarabunPSK" pitchFamily="34" charset="-34"/>
              </a:rPr>
              <a:pPr/>
              <a:t>26</a:t>
            </a:fld>
            <a:endParaRPr lang="th-TH" sz="18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3385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ช่วงต้นของการปฏิบัติงาน 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ณ สถาน</a:t>
            </a:r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ประกอบการ</a:t>
            </a:r>
            <a:endParaRPr lang="th-TH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276" y="1600200"/>
            <a:ext cx="9956800" cy="5069160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สถาน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ประกอบการทำการปฐมนิเทศนักศึกษา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3200" b="1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มาตรฐานของสถานประกอบการ</a:t>
            </a:r>
            <a:r>
              <a:rPr lang="th-TH" sz="3200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3200" dirty="0" smtClean="0">
              <a:solidFill>
                <a:srgbClr val="00B05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685800" lvl="2">
              <a:spcBef>
                <a:spcPts val="1000"/>
              </a:spcBef>
            </a:pPr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ต้อง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มีการปฐมนิเทศ สอนงาน และจัดให้นักศึกษาได้เห็นภาพรวมการดำเนินงานของสถานประกอบการ ตลอดจนกฎ ระเบียบ </a:t>
            </a:r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ข้อบังคับ</a:t>
            </a:r>
          </a:p>
          <a:p>
            <a:pPr marL="228600" lvl="1">
              <a:spcBef>
                <a:spcPts val="1000"/>
              </a:spcBef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ส่งตัวนักศึกษาไปยังแผนกที่ปฏิบัติงาน</a:t>
            </a:r>
          </a:p>
          <a:p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จัดประสบการณ์ให้นักศึกษาในระหว่างการปฏิบัติงาน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มาตรฐานขั้นต่ำ</a:t>
            </a: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นักศึกษาได้รับการปฏิบัติเสมือนเป็นพนักงานชั่วคราวเต็มเวลาของสถานประกอบการ</a:t>
            </a: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มีการกำหนดภาระงาน หรือหัวข้อโครงงาน ที่ตรงกับวิชาชีพและประสบการณ์การ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ทำงาน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79200" y="5734050"/>
            <a:ext cx="812800" cy="520700"/>
          </a:xfrm>
          <a:prstGeom prst="rect">
            <a:avLst/>
          </a:prstGeom>
        </p:spPr>
        <p:txBody>
          <a:bodyPr/>
          <a:lstStyle/>
          <a:p>
            <a:fld id="{61DCBBE1-314B-45E7-A14D-E54A756E973C}" type="slidenum">
              <a:rPr lang="th-TH" sz="180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pPr/>
              <a:t>27</a:t>
            </a:fld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970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นักศึกษาปฏิบัติงาน ณ สถานประกอบการ</a:t>
            </a:r>
            <a:endParaRPr lang="th-TH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การจัดประสบการณ์ให้นักศึกษาในระหว่างการปฏิบัติงาน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b="1" dirty="0">
                <a:solidFill>
                  <a:srgbClr val="00B0F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มาตรฐานส่งเสริม</a:t>
            </a:r>
          </a:p>
          <a:p>
            <a:pPr lvl="1"/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มีการอบรมเสริมทักษะเฉพาะที่เกี่ยวข้องในการปฏิบัติงาน</a:t>
            </a:r>
          </a:p>
          <a:p>
            <a:pPr lvl="1"/>
            <a:r>
              <a:rPr lang="th-TH" sz="3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ควรจัดกิจกรรมให้นักศึกษามีโอกาสเผชิญปัญหาที่ท้าทาย ได้ไตร่ตรอง ได้สร้างความรู้ใหม่ และประยุกต์ใช้ในสภาพการปฏิบัติงานจริงได้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79200" y="5734050"/>
            <a:ext cx="812800" cy="520700"/>
          </a:xfrm>
          <a:prstGeom prst="rect">
            <a:avLst/>
          </a:prstGeom>
        </p:spPr>
        <p:txBody>
          <a:bodyPr/>
          <a:lstStyle/>
          <a:p>
            <a:fld id="{61DCBBE1-314B-45E7-A14D-E54A756E973C}" type="slidenum">
              <a:rPr lang="th-TH" sz="160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pPr/>
              <a:t>28</a:t>
            </a:fld>
            <a:endParaRPr lang="th-TH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5678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นักศึกษาปฏิบัติงาน ณ สถานประกอบการ</a:t>
            </a:r>
            <a:endParaRPr lang="th-TH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h-TH" sz="3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สถานประกอบการมอบหมายผู้นิเทศงานในส่วนของสถานประกอบการ </a:t>
            </a:r>
            <a:r>
              <a:rPr lang="th-TH" sz="30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มาตรฐาน</a:t>
            </a:r>
            <a:r>
              <a:rPr lang="th-TH" sz="30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ขั้นต่ำ</a:t>
            </a:r>
          </a:p>
          <a:p>
            <a:pPr lvl="1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มีคุณวุฒิไม่ต่ำกว่าระดับปริญญาตรีในสาขาวิชาชีพเดียวหรือใกล้เคียงกับนักศึกษา หรือมีความชำนาญในสาขาวิชาชีพเดียวกับนักศึกษา</a:t>
            </a:r>
          </a:p>
          <a:p>
            <a:pPr lvl="1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มีการให้คำปรึกษา ติดตาม แนะนำการปฏิบัติงาน และประสานงานกับหน่วยงานภายในสถานประกอบการ</a:t>
            </a:r>
          </a:p>
          <a:p>
            <a:pPr lvl="1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ตรวจสาระรายงานและให้</a:t>
            </a:r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ข้อเสนอแนะใน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การเขียนรายงานสหกิจศึกษา</a:t>
            </a:r>
          </a:p>
          <a:p>
            <a:pPr lvl="1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ประเมินผลการปฏิบัติงานของนักศึกษา และรวบรวมข้อมูลเพื่อนำเสนอต่อสถานศึกษาและองค์กรของตน</a:t>
            </a:r>
            <a:endParaRPr lang="th-TH" sz="3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79200" y="5734050"/>
            <a:ext cx="812800" cy="520700"/>
          </a:xfrm>
          <a:prstGeom prst="rect">
            <a:avLst/>
          </a:prstGeom>
        </p:spPr>
        <p:txBody>
          <a:bodyPr/>
          <a:lstStyle/>
          <a:p>
            <a:fld id="{61DCBBE1-314B-45E7-A14D-E54A756E973C}" type="slidenum">
              <a:rPr lang="th-TH" sz="180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pPr/>
              <a:t>29</a:t>
            </a:fld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427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มาตรฐานการดำเนินงาน</a:t>
            </a:r>
            <a:r>
              <a:rPr lang="th-T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สห</a:t>
            </a:r>
            <a:r>
              <a:rPr lang="th-T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กิจศึกษา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จากที่ </a:t>
            </a:r>
            <a:r>
              <a:rPr lang="th-TH" sz="3200" dirty="0" err="1">
                <a:latin typeface="TH SarabunPSK" pitchFamily="34" charset="-34"/>
                <a:cs typeface="TH SarabunPSK" pitchFamily="34" charset="-34"/>
              </a:rPr>
              <a:t>สกอ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. ได้สนับสนุนให้ สถาบันอุดมศึกษา ดำเนิน</a:t>
            </a:r>
            <a:r>
              <a:rPr lang="th-TH" sz="3200" dirty="0" err="1">
                <a:latin typeface="TH SarabunPSK" pitchFamily="34" charset="-34"/>
                <a:cs typeface="TH SarabunPSK" pitchFamily="34" charset="-34"/>
              </a:rPr>
              <a:t>งานสห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กิจศึกษาระหว่างปี ๒๕๔๕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 – 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๒๕๔๗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 </a:t>
            </a:r>
            <a:endParaRPr lang="th-TH" sz="3200" dirty="0">
              <a:latin typeface="TH SarabunPSK" pitchFamily="34" charset="-34"/>
              <a:cs typeface="TH SarabunPSK" pitchFamily="34" charset="-34"/>
            </a:endParaRPr>
          </a:p>
          <a:p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มีการสำรวจและประเมินผลสัมฤทธิ์ของโครงการ พบว่าปัญหาและอุปสรรคหลัก คือ บุคลากรขาดความรู้ความเข้าใจในหลักการ</a:t>
            </a:r>
            <a:r>
              <a:rPr lang="th-TH" sz="3200" dirty="0" err="1">
                <a:latin typeface="TH SarabunPSK" pitchFamily="34" charset="-34"/>
                <a:cs typeface="TH SarabunPSK" pitchFamily="34" charset="-34"/>
              </a:rPr>
              <a:t>ของสห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กิจศึกษา</a:t>
            </a:r>
          </a:p>
          <a:p>
            <a:pPr lvl="1"/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ทำให้การดำเนินงาน</a:t>
            </a:r>
            <a:r>
              <a:rPr lang="th-TH" sz="2800" dirty="0" err="1">
                <a:latin typeface="TH SarabunPSK" pitchFamily="34" charset="-34"/>
                <a:cs typeface="TH SarabunPSK" pitchFamily="34" charset="-34"/>
              </a:rPr>
              <a:t>สห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กิจศึกษาขาดประสิทธิภาพ</a:t>
            </a:r>
          </a:p>
          <a:p>
            <a:pPr lvl="1"/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ไม่สามารถนำไปสู่การปฏิบัติที่ดีได้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1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ข้อมูล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การปฏิบัติงานของนักศึกษา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ข้อมูลพื้นฐานสถานประกอบการ</a:t>
            </a:r>
          </a:p>
          <a:p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ข้อมูลผู้นิเทศงาน</a:t>
            </a:r>
          </a:p>
          <a:p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หัวข้องาน </a:t>
            </a: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/ 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หัวข้อโครงงาน ที่ปฏิบัติ</a:t>
            </a:r>
          </a:p>
          <a:p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แผนการปฏิบัติงานตลอดระยะเวลาการปฏิบัติงาน ณ สถานประกอบการ</a:t>
            </a:r>
          </a:p>
          <a:p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คณาจารย์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นิเทศต้องได้รับเอกสารสำหรับการนิเทศ ก่อนการออกนิเทศอย่างน้อย ๗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วัน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32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มาตรฐานขั้นต่ำ </a:t>
            </a:r>
            <a:endParaRPr lang="th-TH" sz="3200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ต้องบันทึกรายงานการปฏิบัติงานประจำวันหรือประจำสัปดาห์ </a:t>
            </a: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32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มาตรฐานขั้นต่ำ</a:t>
            </a:r>
            <a:endParaRPr lang="th-TH" sz="32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79200" y="5734050"/>
            <a:ext cx="812800" cy="520700"/>
          </a:xfrm>
          <a:prstGeom prst="rect">
            <a:avLst/>
          </a:prstGeom>
        </p:spPr>
        <p:txBody>
          <a:bodyPr/>
          <a:lstStyle/>
          <a:p>
            <a:fld id="{61DCBBE1-314B-45E7-A14D-E54A756E973C}" type="slidenum">
              <a:rPr lang="th-TH" sz="180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pPr/>
              <a:t>30</a:t>
            </a:fld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6889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การนิเทศงาน ณ สถานประกอบการ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950" y="1695001"/>
            <a:ext cx="9305645" cy="4351338"/>
          </a:xfrm>
        </p:spPr>
        <p:txBody>
          <a:bodyPr>
            <a:normAutofit/>
          </a:bodyPr>
          <a:lstStyle/>
          <a:p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ต้อง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จัดให้มีการนิเทศของคณาจารย์นิเทศ 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32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มาตรฐานขั้นต่ำ</a:t>
            </a:r>
          </a:p>
          <a:p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ต้อง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จัดให้คณาจารย์นิเทศเข้าไปนิเทศงานนักศึกษา ณ สถานประกอบการอย่างน้อย ๑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ครั้ง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32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มาตรฐานขั้น</a:t>
            </a:r>
            <a:r>
              <a:rPr lang="th-TH" sz="32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ต่ำ</a:t>
            </a:r>
          </a:p>
          <a:p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เตรียมเอกสารประกอบการนิเทศงาน </a:t>
            </a:r>
          </a:p>
          <a:p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ต้อง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มีการนัดหมายสถานประกอบการเพื่อให้คณาจารย์นิเทศเข้ามานิเทศงาน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นักศึกษา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มาตรฐานขั้นต่ำ </a:t>
            </a:r>
            <a:endParaRPr lang="th-TH" sz="3200" b="1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คณาจารย์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นิเทศ ต้องมีแผนการนิเทศนักศึกษา </a:t>
            </a: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32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มาตฐานขั้นต่ำ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th-TH" sz="32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79200" y="5734050"/>
            <a:ext cx="812800" cy="520700"/>
          </a:xfrm>
          <a:prstGeom prst="rect">
            <a:avLst/>
          </a:prstGeom>
        </p:spPr>
        <p:txBody>
          <a:bodyPr/>
          <a:lstStyle/>
          <a:p>
            <a:fld id="{61DCBBE1-314B-45E7-A14D-E54A756E973C}" type="slidenum">
              <a:rPr lang="th-TH" sz="180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pPr/>
              <a:t>31</a:t>
            </a:fld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1541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การนิเทศงาน ณ สถานประกอบการ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276" y="1657348"/>
            <a:ext cx="10094912" cy="4873752"/>
          </a:xfrm>
        </p:spPr>
        <p:txBody>
          <a:bodyPr>
            <a:normAutofit/>
          </a:bodyPr>
          <a:lstStyle/>
          <a:p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เข้าไปนิเทศงาน ณ สถานประกอบการ </a:t>
            </a: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32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มาตรฐานขั้นต่ำ</a:t>
            </a:r>
            <a:endParaRPr lang="th-TH" sz="2900" b="1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sz="29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ประชุม ๒ ฝ่าย ระหว่าง คณาจารย์นิเทศกับนักศึกษาสหกิจศึกษา และระหว่างคณาจารย์นิเทศกับผู้นิเทศงาน</a:t>
            </a:r>
          </a:p>
          <a:p>
            <a:pPr lvl="1"/>
            <a:r>
              <a:rPr lang="th-TH" sz="29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ประชุม ๓ ฝ่าย </a:t>
            </a:r>
            <a:r>
              <a:rPr lang="th-TH" sz="29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ระหว่าง คณาจารย์</a:t>
            </a:r>
            <a:r>
              <a:rPr lang="th-TH" sz="29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นิเทศ นักศึกษาสหกิจศึกษา และผู้</a:t>
            </a:r>
            <a:r>
              <a:rPr lang="th-TH" sz="29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นิเทศ</a:t>
            </a:r>
            <a:r>
              <a:rPr lang="th-TH" sz="29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งาน</a:t>
            </a:r>
          </a:p>
          <a:p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ใช้ระยะเวลาในการนิเทศงานอย่างน้อย ๑ ชั่วโมง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32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มาตรฐานขั้น</a:t>
            </a:r>
            <a:r>
              <a:rPr lang="th-TH" sz="32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ต่ำ</a:t>
            </a:r>
            <a:endParaRPr lang="th-TH" sz="29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79200" y="5734050"/>
            <a:ext cx="812800" cy="520700"/>
          </a:xfrm>
          <a:prstGeom prst="rect">
            <a:avLst/>
          </a:prstGeom>
        </p:spPr>
        <p:txBody>
          <a:bodyPr/>
          <a:lstStyle/>
          <a:p>
            <a:fld id="{61DCBBE1-314B-45E7-A14D-E54A756E973C}" type="slidenum">
              <a:rPr lang="th-TH" sz="180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pPr/>
              <a:t>32</a:t>
            </a:fld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4270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ระหว่างการปฏิบัติงาน ณ สถานประกอบการ</a:t>
            </a:r>
            <a:endParaRPr lang="th-TH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ต้อง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ติดตามความก้าวหน้าของนักศึกษา ประเมินผลและให้ข้อเสนอแนะนักศึกษา ตามความจำเป็นของแต่ละ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สาขาวิชา 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32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มาตรฐานขั้นต่ำ</a:t>
            </a:r>
          </a:p>
          <a:p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ต้อง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ส่งรายงานความก้าวหน้าต่อ คณาจารย์นิเทศและผู้นิเทศงานไม่ช้ากว่าสัปดาห์ที่ ๑๐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ของการ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ปฏิบัติงาน </a:t>
            </a: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32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มาตรฐานขั้นต่ำ</a:t>
            </a:r>
          </a:p>
          <a:p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ต้อง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ส่งรายงานฉบับสมบูรณ์ให้แก่ คณาจารย์นิเทศและผู้นิเทศงานก่อนสิ้นสุดการปฏิบัติงานและต้องแก้ไขตาม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ข้อแนะนำ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32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มาตรฐานขั้น</a:t>
            </a:r>
            <a:r>
              <a:rPr lang="th-TH" sz="32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ต่ำ</a:t>
            </a:r>
          </a:p>
          <a:p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นักศึกษา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ต้องส่งรายงานฉบับสมบูรณ์ที่ได้รับอนุญาตให้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เผยแพร่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32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มาตรฐานขั้น</a:t>
            </a:r>
            <a:r>
              <a:rPr lang="th-TH" sz="32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ต่ำ</a:t>
            </a:r>
            <a:endParaRPr lang="th-TH" sz="3200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79200" y="5734050"/>
            <a:ext cx="812800" cy="520700"/>
          </a:xfrm>
          <a:prstGeom prst="rect">
            <a:avLst/>
          </a:prstGeom>
        </p:spPr>
        <p:txBody>
          <a:bodyPr/>
          <a:lstStyle/>
          <a:p>
            <a:fld id="{61DCBBE1-314B-45E7-A14D-E54A756E973C}" type="slidenum">
              <a:rPr lang="th-TH" sz="180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pPr/>
              <a:t>33</a:t>
            </a:fld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5991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ระหว่างการปฏิบัติงาน ณ สถานประกอบการ</a:t>
            </a:r>
            <a:endParaRPr lang="th-TH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950" y="1825625"/>
            <a:ext cx="10395857" cy="4351338"/>
          </a:xfrm>
        </p:spPr>
        <p:txBody>
          <a:bodyPr>
            <a:norm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ในช่วงเวลากึ่งกลางของการปฏิบัติงาน คณาจารย์นิเทศควรเข้ารับฟังการนำเสนอความก้าวหน้าในการปฏิบัติงานของนักศึกษา ร่วมกับผู้นิเทศ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งาน </a:t>
            </a: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3200" b="1" dirty="0" smtClean="0">
                <a:solidFill>
                  <a:srgbClr val="00B0F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มาตราฐานส่งเสริม</a:t>
            </a:r>
            <a:endParaRPr lang="th-TH" sz="3200" b="1" dirty="0">
              <a:solidFill>
                <a:srgbClr val="00B0F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ในช่วงสัปดาห์สุดท้าย คณาจารย์นิเทศควรเข้ารับฟังการนำเสนอผลการปฏิบัติงานของนักศึกษา ร่วมกับผู้นิเทศงาน และผู้บริหารองค์กร พร้อมทั้งประเมินผล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งาน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3200" b="1" dirty="0" smtClean="0">
                <a:solidFill>
                  <a:srgbClr val="00B0F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มาตรฐานส่งเสริม</a:t>
            </a:r>
          </a:p>
          <a:p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นักศึกษา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ควรได้มีการนำเสนอผลการปฏิบัติงานและประสบการณ์ที่ได้รับ ต่อสถานประกอบการ </a:t>
            </a: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3200" b="1" dirty="0" smtClean="0">
                <a:solidFill>
                  <a:srgbClr val="00B0F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มาตรฐานส่งเสริม</a:t>
            </a:r>
            <a:endParaRPr lang="th-TH" b="1" dirty="0">
              <a:solidFill>
                <a:srgbClr val="00B0F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79200" y="5734050"/>
            <a:ext cx="812800" cy="520700"/>
          </a:xfrm>
          <a:prstGeom prst="rect">
            <a:avLst/>
          </a:prstGeom>
        </p:spPr>
        <p:txBody>
          <a:bodyPr/>
          <a:lstStyle/>
          <a:p>
            <a:fld id="{61DCBBE1-314B-45E7-A14D-E54A756E973C}" type="slidenum">
              <a:rPr lang="th-TH" sz="180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pPr/>
              <a:t>34</a:t>
            </a:fld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414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ก่อนสิ้นสุดการปฏิบัติงาน 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ณ สถานประกอบการ</a:t>
            </a:r>
            <a:endParaRPr lang="th-TH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950" y="1825625"/>
            <a:ext cx="10526486" cy="4351338"/>
          </a:xfrm>
        </p:spPr>
        <p:txBody>
          <a:bodyPr/>
          <a:lstStyle/>
          <a:p>
            <a:r>
              <a:rPr lang="th-TH" sz="3100" dirty="0" smtClean="0">
                <a:latin typeface="TH SarabunPSK" pitchFamily="34" charset="-34"/>
                <a:cs typeface="TH SarabunPSK" pitchFamily="34" charset="-34"/>
              </a:rPr>
              <a:t>ต้องจัดทำรายงาน โดยรายงาน</a:t>
            </a:r>
            <a:r>
              <a:rPr lang="th-TH" sz="3100" dirty="0">
                <a:latin typeface="TH SarabunPSK" pitchFamily="34" charset="-34"/>
                <a:cs typeface="TH SarabunPSK" pitchFamily="34" charset="-34"/>
              </a:rPr>
              <a:t>ต้องมีมาตรฐานเดียวกับรายงานทางวิชาการทั่วไป </a:t>
            </a:r>
            <a:r>
              <a:rPr lang="en-US" sz="3100" b="1" dirty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31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มาตรฐานขั้นต่ำ</a:t>
            </a:r>
          </a:p>
          <a:p>
            <a:r>
              <a:rPr lang="th-TH" sz="3100" dirty="0" smtClean="0">
                <a:latin typeface="TH SarabunPSK" pitchFamily="34" charset="-34"/>
                <a:cs typeface="TH SarabunPSK" pitchFamily="34" charset="-34"/>
              </a:rPr>
              <a:t>ต้อง</a:t>
            </a:r>
            <a:r>
              <a:rPr lang="th-TH" sz="3100" dirty="0">
                <a:latin typeface="TH SarabunPSK" pitchFamily="34" charset="-34"/>
                <a:cs typeface="TH SarabunPSK" pitchFamily="34" charset="-34"/>
              </a:rPr>
              <a:t>ส่งรายงานฉบับสมบูรณ์ให้แก่ คณาจารย์นิเทศและผู้นิเทศงานก่อนสิ้นสุดการปฏิบัติงานและต้องแก้ไขตามข้อแนะนำ </a:t>
            </a:r>
            <a:r>
              <a:rPr lang="en-US" sz="3100" dirty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31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มาตรฐานขั้นต่ำ</a:t>
            </a:r>
          </a:p>
          <a:p>
            <a:r>
              <a:rPr lang="th-TH" sz="3100" dirty="0">
                <a:latin typeface="TH SarabunPSK" pitchFamily="34" charset="-34"/>
                <a:cs typeface="TH SarabunPSK" pitchFamily="34" charset="-34"/>
              </a:rPr>
              <a:t>นักศึกษาต้องส่งรายงานฉบับสมบูรณ์ที่ได้รับอนุญาตให้เผยแพร่ </a:t>
            </a:r>
            <a:r>
              <a:rPr lang="en-US" sz="3100" dirty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31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มาตรฐานขั้นต่ำ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79200" y="5734050"/>
            <a:ext cx="812800" cy="520700"/>
          </a:xfrm>
          <a:prstGeom prst="rect">
            <a:avLst/>
          </a:prstGeom>
        </p:spPr>
        <p:txBody>
          <a:bodyPr/>
          <a:lstStyle/>
          <a:p>
            <a:fld id="{61DCBBE1-314B-45E7-A14D-E54A756E973C}" type="slidenum">
              <a:rPr lang="th-TH" sz="180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pPr/>
              <a:t>35</a:t>
            </a:fld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8437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การ</a:t>
            </a:r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ประเมินผลกระบวนการระหว่างการปฏิบัติงาน</a:t>
            </a:r>
            <a:endParaRPr lang="th-TH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กระบวนการนิเทศงานสหกิจศึกษา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นักศึกษา</a:t>
            </a: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ความรู้ ความสามารถทางวิชาการและการประยุกต์ใช้ </a:t>
            </a: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การปรับตัว และปฏิบัติตามกฎ ระเบียบในสถานประกอบการ</a:t>
            </a: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ความก้าวหน้าของงานเป็นไปตามแผน</a:t>
            </a: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การสื่อสารและการนำเสนอผลงาน</a:t>
            </a: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ความคิดสร้างสรรค์ และความสามารถในการทำงานด้วยตนเอง</a:t>
            </a:r>
          </a:p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การนิเทศต้องเป็นส่วนหนึ่งของการวัดและประเมินผลการปฏิบัติงานสหกิจศึกษา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79200" y="5734050"/>
            <a:ext cx="812800" cy="520700"/>
          </a:xfrm>
          <a:prstGeom prst="rect">
            <a:avLst/>
          </a:prstGeom>
        </p:spPr>
        <p:txBody>
          <a:bodyPr/>
          <a:lstStyle/>
          <a:p>
            <a:fld id="{61DCBBE1-314B-45E7-A14D-E54A756E973C}" type="slidenum">
              <a:rPr lang="th-TH" sz="180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pPr/>
              <a:t>36</a:t>
            </a:fld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6697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การประเมินผลกระบวนการระหว่างการปฏิบัติงาน</a:t>
            </a:r>
            <a:endParaRPr lang="th-TH" sz="4000" b="1" dirty="0">
              <a:solidFill>
                <a:schemeClr val="tx2">
                  <a:satMod val="130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กระบวนการนิเทศ</a:t>
            </a:r>
            <a:r>
              <a:rPr lang="th-TH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งานสห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การดำเนินงาน</a:t>
            </a:r>
          </a:p>
          <a:p>
            <a:pPr lvl="1" eaLnBrk="1" hangingPunct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ระยะเวลาที่คณาจารย์ได้รับเอกสารประกอบการนิเทศ</a:t>
            </a:r>
          </a:p>
          <a:p>
            <a:pPr lvl="1" eaLnBrk="1" hangingPunct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มีการติดตามการนิเทศ</a:t>
            </a:r>
          </a:p>
          <a:p>
            <a:pPr lvl="1" eaLnBrk="1" hangingPunct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ความพึงพอใจของสถานประกอบการต่อการนิเทศงาน กระบวนการติดต่อและการประสานงานการนิเทศ</a:t>
            </a:r>
          </a:p>
          <a:p>
            <a:pPr eaLnBrk="1" hangingPunct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กระบวนการนิเทศ</a:t>
            </a:r>
            <a:r>
              <a:rPr lang="th-TH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งานสห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คุณภาพการนิเทศงาน</a:t>
            </a:r>
          </a:p>
          <a:p>
            <a:pPr lvl="1" eaLnBrk="1" hangingPunct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เวลาที่คณาจารย์ใช้ เพียงพอต่อความต้องการของนักศึกษา</a:t>
            </a:r>
          </a:p>
          <a:p>
            <a:pPr lvl="1" eaLnBrk="1" hangingPunct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การนิเทศงานมีประโยชน์ต่อนักศึกษาและสถานประกอบการ</a:t>
            </a:r>
          </a:p>
        </p:txBody>
      </p:sp>
      <p:sp>
        <p:nvSpPr>
          <p:cNvPr id="4" name="ตัวยึดหมายเลขภาพนิ่ง 5"/>
          <p:cNvSpPr>
            <a:spLocks noGrp="1"/>
          </p:cNvSpPr>
          <p:nvPr>
            <p:ph type="sldNum" sz="quarter" idx="4294967295"/>
          </p:nvPr>
        </p:nvSpPr>
        <p:spPr>
          <a:xfrm>
            <a:off x="11582400" y="5732463"/>
            <a:ext cx="609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A9418E5-2A2B-4751-BDD4-95DE92A1B45E}" type="slidenum">
              <a:rPr lang="en-US" sz="1800">
                <a:latin typeface="TH SarabunPSK" panose="020B0500040200020003" pitchFamily="34" charset="-34"/>
                <a:cs typeface="TH SarabunPSK" panose="020B0500040200020003" pitchFamily="34" charset="-34"/>
              </a:rPr>
              <a:pPr>
                <a:defRPr/>
              </a:pPr>
              <a:t>37</a:t>
            </a:fld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3138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h-TH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กระบวนการและมาตรฐาน</a:t>
            </a:r>
            <a:br>
              <a:rPr lang="th-TH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</a:br>
            <a:r>
              <a:rPr lang="th-TH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หลังการปฏิบัติงานสหกิจศึกษา</a:t>
            </a:r>
            <a:endParaRPr lang="th-TH" sz="4400" dirty="0">
              <a:solidFill>
                <a:srgbClr val="FF0000"/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4929188"/>
            <a:ext cx="812800" cy="517525"/>
          </a:xfrm>
          <a:prstGeom prst="rect">
            <a:avLst/>
          </a:prstGeom>
        </p:spPr>
        <p:txBody>
          <a:bodyPr/>
          <a:lstStyle/>
          <a:p>
            <a:fld id="{61DCBBE1-314B-45E7-A14D-E54A756E973C}" type="slidenum">
              <a:rPr lang="th-TH" smtClean="0"/>
              <a:pPr/>
              <a:t>38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738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07604" y="274638"/>
            <a:ext cx="10915688" cy="1143000"/>
          </a:xfrm>
        </p:spPr>
        <p:txBody>
          <a:bodyPr>
            <a:normAutofit fontScale="90000"/>
          </a:bodyPr>
          <a:lstStyle/>
          <a:p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กระบวนการและมาตรฐาน</a:t>
            </a:r>
            <a:b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</a:br>
            <a:r>
              <a:rPr lang="th-TH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หลังการปฏิบัติงานสหกิจศึกษา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การนำเสนอผลการปฏิบัติงานของนักศึกษา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รวบรวมเอกสารสำหรับการประเมินผล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การประเมินและวัดผลการปฏิบัติงาน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การสรุปผลการดำเนินงาน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กิจกรรมเพื่อพัฒนาการดำเนินงาน</a:t>
            </a:r>
            <a:r>
              <a:rPr lang="th-TH" sz="3200" dirty="0" err="1" smtClean="0">
                <a:latin typeface="TH SarabunPSK" pitchFamily="34" charset="-34"/>
                <a:cs typeface="TH SarabunPSK" pitchFamily="34" charset="-34"/>
              </a:rPr>
              <a:t>สห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กิจศึกษา</a:t>
            </a:r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4294967295"/>
          </p:nvPr>
        </p:nvSpPr>
        <p:spPr>
          <a:xfrm>
            <a:off x="11379200" y="5734050"/>
            <a:ext cx="812800" cy="520700"/>
          </a:xfrm>
          <a:prstGeom prst="rect">
            <a:avLst/>
          </a:prstGeom>
        </p:spPr>
        <p:txBody>
          <a:bodyPr/>
          <a:lstStyle/>
          <a:p>
            <a:fld id="{61DCBBE1-314B-45E7-A14D-E54A756E973C}" type="slidenum">
              <a:rPr lang="th-TH" sz="1800" smtClean="0">
                <a:latin typeface="TH SarabunPSK" pitchFamily="34" charset="-34"/>
                <a:cs typeface="TH SarabunPSK" pitchFamily="34" charset="-34"/>
              </a:rPr>
              <a:pPr/>
              <a:t>39</a:t>
            </a:fld>
            <a:endParaRPr lang="th-TH" sz="18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6989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มาตรฐานการดำเนินงาน</a:t>
            </a:r>
            <a:r>
              <a:rPr lang="th-T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สห</a:t>
            </a:r>
            <a:r>
              <a:rPr lang="th-T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กิจศึกษา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ต้องเป็นส่วนหนึ่งของมาตรฐานทางวิชาการตามเกณฑ์ </a:t>
            </a:r>
            <a:r>
              <a:rPr lang="th-TH" sz="3200" dirty="0" err="1">
                <a:latin typeface="TH SarabunPSK" pitchFamily="34" charset="-34"/>
                <a:cs typeface="TH SarabunPSK" pitchFamily="34" charset="-34"/>
              </a:rPr>
              <a:t>สกอ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. 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และ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มาตรฐานวิชาชีพควบคุม</a:t>
            </a:r>
          </a:p>
          <a:p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ต้องเป็นการจัดประสบการณ์ตรงในการปฏิบัติงานจริงเต็ม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เวลาใน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สถานประกอบการ</a:t>
            </a:r>
          </a:p>
          <a:p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มาตรฐานการดำเนินงานต้องมีความยืดหยุ่น กำหนดเท่าที่จำเป็น เพื่อให้สถานศึกษาและสถานประกอบการ มีโอกาสพัฒนาการดำเนินงาน</a:t>
            </a:r>
            <a:r>
              <a:rPr lang="th-TH" sz="3200" dirty="0" err="1">
                <a:latin typeface="TH SarabunPSK" pitchFamily="34" charset="-34"/>
                <a:cs typeface="TH SarabunPSK" pitchFamily="34" charset="-34"/>
              </a:rPr>
              <a:t>สห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กิจศึกษาได้</a:t>
            </a:r>
          </a:p>
          <a:p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แต่ละมาตรฐานแบ่งออกเป็น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2 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ระดับคือ </a:t>
            </a:r>
            <a:r>
              <a:rPr lang="th-TH" sz="32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มาตรฐานขั้นต่ำ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และ</a:t>
            </a:r>
            <a:r>
              <a:rPr lang="th-TH" sz="3200" b="1" dirty="0">
                <a:solidFill>
                  <a:srgbClr val="00B0F0"/>
                </a:solidFill>
                <a:latin typeface="TH SarabunPSK" pitchFamily="34" charset="-34"/>
                <a:cs typeface="TH SarabunPSK" pitchFamily="34" charset="-34"/>
              </a:rPr>
              <a:t>มาตรฐาน</a:t>
            </a:r>
            <a:r>
              <a:rPr lang="th-TH" sz="3200" b="1" dirty="0" smtClean="0">
                <a:solidFill>
                  <a:srgbClr val="00B0F0"/>
                </a:solidFill>
                <a:latin typeface="TH SarabunPSK" pitchFamily="34" charset="-34"/>
                <a:cs typeface="TH SarabunPSK" pitchFamily="34" charset="-34"/>
              </a:rPr>
              <a:t>ส่งเสริม</a:t>
            </a:r>
            <a:endParaRPr lang="th-TH" sz="3200" b="1" dirty="0">
              <a:solidFill>
                <a:srgbClr val="00B0F0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1345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07625" y="495072"/>
            <a:ext cx="10915688" cy="1143000"/>
          </a:xfrm>
        </p:spPr>
        <p:txBody>
          <a:bodyPr>
            <a:normAutofit/>
          </a:bodyPr>
          <a:lstStyle/>
          <a:p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การนำเสนอผลการปฏิบัติงานของนักศึกษา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ต้องจัดให้มีการสัมมนาแลกเปลี่ยนความคิดเห็นระหว่างนักศึกษา คณาจารย์นิเทศและคณาจารย์ประจำสาขาวิชา 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32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มาตรฐานขั้นต่ำ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ผู้เข้าร่วมรับฟัง </a:t>
            </a:r>
          </a:p>
          <a:p>
            <a:pPr lvl="1"/>
            <a:r>
              <a:rPr lang="th-TH" sz="2900" dirty="0" smtClean="0">
                <a:latin typeface="TH SarabunPSK" pitchFamily="34" charset="-34"/>
                <a:cs typeface="TH SarabunPSK" pitchFamily="34" charset="-34"/>
              </a:rPr>
              <a:t>นักศึกษาที่ปฏิบัติงาน</a:t>
            </a:r>
            <a:r>
              <a:rPr lang="th-TH" sz="2900" dirty="0" err="1" smtClean="0">
                <a:latin typeface="TH SarabunPSK" pitchFamily="34" charset="-34"/>
                <a:cs typeface="TH SarabunPSK" pitchFamily="34" charset="-34"/>
              </a:rPr>
              <a:t>สห</a:t>
            </a:r>
            <a:r>
              <a:rPr lang="th-TH" sz="2900" dirty="0" smtClean="0">
                <a:latin typeface="TH SarabunPSK" pitchFamily="34" charset="-34"/>
                <a:cs typeface="TH SarabunPSK" pitchFamily="34" charset="-34"/>
              </a:rPr>
              <a:t>กิจศึกษา</a:t>
            </a:r>
          </a:p>
          <a:p>
            <a:pPr lvl="1"/>
            <a:r>
              <a:rPr lang="th-TH" sz="2900" dirty="0" smtClean="0">
                <a:latin typeface="TH SarabunPSK" pitchFamily="34" charset="-34"/>
                <a:cs typeface="TH SarabunPSK" pitchFamily="34" charset="-34"/>
              </a:rPr>
              <a:t>นักศึกษาในสาขาวิชา</a:t>
            </a:r>
          </a:p>
          <a:p>
            <a:pPr lvl="1"/>
            <a:r>
              <a:rPr lang="th-TH" sz="2900" dirty="0" smtClean="0">
                <a:latin typeface="TH SarabunPSK" pitchFamily="34" charset="-34"/>
                <a:cs typeface="TH SarabunPSK" pitchFamily="34" charset="-34"/>
              </a:rPr>
              <a:t>อาจารย์นิเทศ</a:t>
            </a:r>
          </a:p>
          <a:p>
            <a:pPr lvl="1"/>
            <a:r>
              <a:rPr lang="th-TH" sz="2900" dirty="0" smtClean="0">
                <a:latin typeface="TH SarabunPSK" pitchFamily="34" charset="-34"/>
                <a:cs typeface="TH SarabunPSK" pitchFamily="34" charset="-34"/>
              </a:rPr>
              <a:t>อาจารย์ประจำสาขาวิชา</a:t>
            </a:r>
          </a:p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การประเมินผลการจัดสัมมนา ดูจากร้อยละของคณาจารย์ที่เข้าร่วมการสัมมนาแลกเปลี่ยนความคิดเห็น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th-TH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4294967295"/>
          </p:nvPr>
        </p:nvSpPr>
        <p:spPr>
          <a:xfrm>
            <a:off x="11379200" y="5734050"/>
            <a:ext cx="812800" cy="520700"/>
          </a:xfrm>
          <a:prstGeom prst="rect">
            <a:avLst/>
          </a:prstGeom>
        </p:spPr>
        <p:txBody>
          <a:bodyPr/>
          <a:lstStyle/>
          <a:p>
            <a:fld id="{61DCBBE1-314B-45E7-A14D-E54A756E973C}" type="slidenum">
              <a:rPr lang="th-TH" sz="1800" smtClean="0">
                <a:latin typeface="TH SarabunPSK" pitchFamily="34" charset="-34"/>
                <a:cs typeface="TH SarabunPSK" pitchFamily="34" charset="-34"/>
              </a:rPr>
              <a:pPr/>
              <a:t>40</a:t>
            </a:fld>
            <a:endParaRPr lang="th-TH" sz="18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5820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ชื่อเรื่อง 1"/>
          <p:cNvSpPr>
            <a:spLocks noGrp="1"/>
          </p:cNvSpPr>
          <p:nvPr>
            <p:ph type="title"/>
          </p:nvPr>
        </p:nvSpPr>
        <p:spPr>
          <a:xfrm>
            <a:off x="1107625" y="495072"/>
            <a:ext cx="10915688" cy="1143000"/>
          </a:xfrm>
        </p:spPr>
        <p:txBody>
          <a:bodyPr>
            <a:normAutofit/>
          </a:bodyPr>
          <a:lstStyle/>
          <a:p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การนำเสนอผลการปฏิบัติงานของนักศึกษา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099462" y="1616529"/>
            <a:ext cx="10289718" cy="4873752"/>
          </a:xfrm>
        </p:spPr>
        <p:txBody>
          <a:bodyPr>
            <a:normAutofit/>
          </a:bodyPr>
          <a:lstStyle/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การประเมินพิจารณาจาก คุณภาพของการนำเสนอผลงาน ความรู้ทางวิชาการ ทักษะการนำเสนอ การถามตอบ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32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มาตรฐานขั้นต่ำ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เชิญ ผู้นิเทศงานของสถานประกอบการเข้าร่วมสัมมนา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3200" b="1" dirty="0" smtClean="0">
                <a:solidFill>
                  <a:srgbClr val="00B0F0"/>
                </a:solidFill>
                <a:latin typeface="TH SarabunPSK" pitchFamily="34" charset="-34"/>
                <a:cs typeface="TH SarabunPSK" pitchFamily="34" charset="-34"/>
              </a:rPr>
              <a:t>มาตรฐานส่งเสริม </a:t>
            </a:r>
          </a:p>
          <a:p>
            <a:pPr lvl="1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ควรจัดให้มีการสัมมนาแลกเปลี่ยนความคิดเห็นระหว่างนักศึกษา คณาจารย์นิเทศ คณาจารย์ประจำสาขาวิชา และผู้นิเทศงาน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คณาจารย์นิเทศควรตรวจรูปแบบการนำเสนอผลงาน และให้ข้อเสนอแนะแก่นักศึกษา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3200" b="1" dirty="0" smtClean="0">
                <a:solidFill>
                  <a:srgbClr val="00B0F0"/>
                </a:solidFill>
                <a:latin typeface="TH SarabunPSK" pitchFamily="34" charset="-34"/>
                <a:cs typeface="TH SarabunPSK" pitchFamily="34" charset="-34"/>
              </a:rPr>
              <a:t>มาตรฐานส่งเสริม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ควร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มีการสัมภาษณ์นักศึกษาสหกิจศึกษาโดยคณาจารย์นิเทศและคณาจารย์ประจำ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สาขาวิชา 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3200" b="1" dirty="0" smtClean="0">
                <a:solidFill>
                  <a:srgbClr val="00B0F0"/>
                </a:solidFill>
                <a:latin typeface="TH SarabunPSK" pitchFamily="34" charset="-34"/>
                <a:cs typeface="TH SarabunPSK" pitchFamily="34" charset="-34"/>
              </a:rPr>
              <a:t>มาตรฐานส่งเสริม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th-TH" sz="3200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4294967295"/>
          </p:nvPr>
        </p:nvSpPr>
        <p:spPr>
          <a:xfrm>
            <a:off x="11379200" y="5734050"/>
            <a:ext cx="812800" cy="520700"/>
          </a:xfrm>
          <a:prstGeom prst="rect">
            <a:avLst/>
          </a:prstGeom>
        </p:spPr>
        <p:txBody>
          <a:bodyPr/>
          <a:lstStyle/>
          <a:p>
            <a:fld id="{61DCBBE1-314B-45E7-A14D-E54A756E973C}" type="slidenum">
              <a:rPr lang="th-TH" sz="1800" smtClean="0">
                <a:latin typeface="TH SarabunPSK" pitchFamily="34" charset="-34"/>
                <a:cs typeface="TH SarabunPSK" pitchFamily="34" charset="-34"/>
              </a:rPr>
              <a:pPr/>
              <a:t>41</a:t>
            </a:fld>
            <a:endParaRPr lang="th-TH" sz="18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2994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23932" y="486902"/>
            <a:ext cx="10915688" cy="1143000"/>
          </a:xfrm>
        </p:spPr>
        <p:txBody>
          <a:bodyPr>
            <a:normAutofit/>
          </a:bodyPr>
          <a:lstStyle/>
          <a:p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ข้อมูลสำหรับการประเมินผลการปฏิบัติงาน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091276" y="1600200"/>
            <a:ext cx="10534685" cy="4873752"/>
          </a:xfrm>
        </p:spPr>
        <p:txBody>
          <a:bodyPr>
            <a:normAutofit/>
          </a:bodyPr>
          <a:lstStyle/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ผลการประเมินของสถานประกอบการ ต่อการปฏิบัติงานของนักศึกษาตลอดการปฏิบัติงาน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32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มาตรฐานขั้นต่ำ </a:t>
            </a:r>
          </a:p>
          <a:p>
            <a:pPr lvl="1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ประเมินจากความสามารถในการทำงาน โดยสถานศึกษาต้องชี้แจงรายละเอียดให้นักศึกษาทราบ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ผลการนิเทศงานของคณาจารย์นิเทศ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32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มาตรฐานขั้นต่ำ </a:t>
            </a:r>
          </a:p>
          <a:p>
            <a:pPr lvl="1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การนิเทศต้องเป็นส่วนหนึ่งของการวัดและประเมินผลการปฏิบัติงาน</a:t>
            </a:r>
            <a:r>
              <a:rPr lang="th-TH" sz="2800" dirty="0" err="1" smtClean="0">
                <a:latin typeface="TH SarabunPSK" pitchFamily="34" charset="-34"/>
                <a:cs typeface="TH SarabunPSK" pitchFamily="34" charset="-34"/>
              </a:rPr>
              <a:t>สห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กิจศึกษา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ผลการนำเสนอผลงานการปฏิบัติงานของนักศึกษา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32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มาตรฐานขั้นต่ำ </a:t>
            </a:r>
          </a:p>
          <a:p>
            <a:pPr lvl="1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การสัมมนาแลกเปลี่ยนความคิดเห็นต้องเป็นส่วนหนึ่งของการวัดและประเมินผล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รายงาน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การปฏิบัติงาน / แบบบันทึกการปฏิบัติงาน </a:t>
            </a:r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4294967295"/>
          </p:nvPr>
        </p:nvSpPr>
        <p:spPr>
          <a:xfrm>
            <a:off x="11379200" y="5734050"/>
            <a:ext cx="812800" cy="520700"/>
          </a:xfrm>
          <a:prstGeom prst="rect">
            <a:avLst/>
          </a:prstGeom>
        </p:spPr>
        <p:txBody>
          <a:bodyPr/>
          <a:lstStyle/>
          <a:p>
            <a:fld id="{61DCBBE1-314B-45E7-A14D-E54A756E973C}" type="slidenum">
              <a:rPr lang="th-TH" sz="1800" smtClean="0">
                <a:latin typeface="TH SarabunPSK" pitchFamily="34" charset="-34"/>
                <a:cs typeface="TH SarabunPSK" pitchFamily="34" charset="-34"/>
              </a:rPr>
              <a:pPr/>
              <a:t>42</a:t>
            </a:fld>
            <a:endParaRPr lang="th-TH" sz="18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0852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32096" y="503230"/>
            <a:ext cx="10915688" cy="1143000"/>
          </a:xfrm>
        </p:spPr>
        <p:txBody>
          <a:bodyPr>
            <a:normAutofit/>
          </a:bodyPr>
          <a:lstStyle/>
          <a:p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การประเมินและวัดผลการปฏิบัติงาน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123950" y="1825625"/>
            <a:ext cx="9799864" cy="4351338"/>
          </a:xfrm>
        </p:spPr>
        <p:txBody>
          <a:bodyPr>
            <a:normAutofit/>
          </a:bodyPr>
          <a:lstStyle/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สัดส่วนการให้คะแนนของสถานประกอบการไม่น้อยกว่าร้อยละ 50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32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มาตรฐานขั้นต่ำ</a:t>
            </a:r>
          </a:p>
          <a:p>
            <a:pPr lvl="1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ต้องมีสัดส่วนการประเมินผลจากสถานประกอบการไม่น้อยกว่าร้อยละ ๕๐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มาตรฐานไม่ได้กำหนดการให้ค่าระดับคะแนนว่าเป็น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S/U 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หรือ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A-F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ควรแจ้งผลการประเมินจากผู้นิเทศงานให้กับนักศึกษาทราบ</a:t>
            </a:r>
          </a:p>
          <a:p>
            <a:pPr lvl="1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ผู้นิเทศงานควรให้ความคิดเห็นต่อจุดเด่น และข้อควรปรับปรุงของนักศึกษา</a:t>
            </a:r>
          </a:p>
          <a:p>
            <a:pPr lvl="1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คณาจารย์ต้องแจ้งข้อมูลการวัดและประเมินผลให้นักศึกษาทราบ</a:t>
            </a:r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4294967295"/>
          </p:nvPr>
        </p:nvSpPr>
        <p:spPr>
          <a:xfrm>
            <a:off x="11379200" y="5734050"/>
            <a:ext cx="812800" cy="520700"/>
          </a:xfrm>
          <a:prstGeom prst="rect">
            <a:avLst/>
          </a:prstGeom>
        </p:spPr>
        <p:txBody>
          <a:bodyPr/>
          <a:lstStyle/>
          <a:p>
            <a:fld id="{61DCBBE1-314B-45E7-A14D-E54A756E973C}" type="slidenum">
              <a:rPr lang="th-TH" sz="1800" smtClean="0">
                <a:latin typeface="TH SarabunPSK" pitchFamily="34" charset="-34"/>
                <a:cs typeface="TH SarabunPSK" pitchFamily="34" charset="-34"/>
              </a:rPr>
              <a:pPr/>
              <a:t>43</a:t>
            </a:fld>
            <a:endParaRPr lang="th-TH" sz="18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3761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91297" y="511398"/>
            <a:ext cx="10915688" cy="1143000"/>
          </a:xfrm>
        </p:spPr>
        <p:txBody>
          <a:bodyPr>
            <a:normAutofit/>
          </a:bodyPr>
          <a:lstStyle/>
          <a:p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การสรุปผลการดำเนินงาน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เก็บข้อมูลสถิติพื้นฐาน เช่น จำนวนนักศึกษา จำนวนสถานประกอบการ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รวบรวมความพึงพอใจของสถานประกอบการ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ปัญหาและอุปสรรคที่เกิดขึ้น พร้อมแนวทางการแก้ไขปัญหา จัดทำเป็นคลังข้อมูลเพื่อใช้ในการแก้ไขปัญหาในอนาคต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แจ้งข้อมูลย้อนกลับไปยังสถานประกอบการ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ควรจัดทำและปรับปรุงฐานข้อมูลสถานประกอบการ 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3200" b="1" dirty="0" smtClean="0">
                <a:solidFill>
                  <a:srgbClr val="00B0F0"/>
                </a:solidFill>
                <a:latin typeface="TH SarabunPSK" pitchFamily="34" charset="-34"/>
                <a:cs typeface="TH SarabunPSK" pitchFamily="34" charset="-34"/>
              </a:rPr>
              <a:t>มาตรฐานส่งเสริม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เก็บข้อมูลผลสัมฤทธิ์ของการดำเนินงาน </a:t>
            </a:r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4294967295"/>
          </p:nvPr>
        </p:nvSpPr>
        <p:spPr>
          <a:xfrm>
            <a:off x="11379200" y="5734050"/>
            <a:ext cx="812800" cy="520700"/>
          </a:xfrm>
          <a:prstGeom prst="rect">
            <a:avLst/>
          </a:prstGeom>
        </p:spPr>
        <p:txBody>
          <a:bodyPr/>
          <a:lstStyle/>
          <a:p>
            <a:fld id="{61DCBBE1-314B-45E7-A14D-E54A756E973C}" type="slidenum">
              <a:rPr lang="th-TH" sz="1800" smtClean="0">
                <a:latin typeface="TH SarabunPSK" pitchFamily="34" charset="-34"/>
                <a:cs typeface="TH SarabunPSK" pitchFamily="34" charset="-34"/>
              </a:rPr>
              <a:pPr/>
              <a:t>44</a:t>
            </a:fld>
            <a:endParaRPr lang="th-TH" sz="18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5834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99452" y="511402"/>
            <a:ext cx="10915688" cy="1143000"/>
          </a:xfrm>
        </p:spPr>
        <p:txBody>
          <a:bodyPr>
            <a:normAutofit/>
          </a:bodyPr>
          <a:lstStyle/>
          <a:p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กิจกรรมเพื่อพัฒนาการดำเนินงาน</a:t>
            </a:r>
            <a:r>
              <a:rPr lang="th-TH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สห</a:t>
            </a:r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กิจศึกษา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การประกวดโครงงาน</a:t>
            </a:r>
            <a:r>
              <a:rPr lang="th-TH" sz="3200" dirty="0" err="1" smtClean="0">
                <a:latin typeface="TH SarabunPSK" pitchFamily="34" charset="-34"/>
                <a:cs typeface="TH SarabunPSK" pitchFamily="34" charset="-34"/>
              </a:rPr>
              <a:t>สห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กิจศึกษา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การพัฒนาหลักสูตร </a:t>
            </a:r>
            <a:r>
              <a:rPr lang="th-TH" sz="3200" dirty="0" err="1" smtClean="0">
                <a:latin typeface="TH SarabunPSK" pitchFamily="34" charset="-34"/>
                <a:cs typeface="TH SarabunPSK" pitchFamily="34" charset="-34"/>
              </a:rPr>
              <a:t>ด้านสห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กิจศึกษา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สร้างความร่วมมือกับสถานประกอบการอย่างยั่งยืน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ปรับปรุงและพัฒนาการดำเนินงาน</a:t>
            </a:r>
            <a:r>
              <a:rPr lang="th-TH" sz="3200" dirty="0" err="1" smtClean="0">
                <a:latin typeface="TH SarabunPSK" pitchFamily="34" charset="-34"/>
                <a:cs typeface="TH SarabunPSK" pitchFamily="34" charset="-34"/>
              </a:rPr>
              <a:t>สห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กิจศึกษาของมหาวิทยาลัย</a:t>
            </a:r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4294967295"/>
          </p:nvPr>
        </p:nvSpPr>
        <p:spPr>
          <a:xfrm>
            <a:off x="11379200" y="5734050"/>
            <a:ext cx="812800" cy="520700"/>
          </a:xfrm>
          <a:prstGeom prst="rect">
            <a:avLst/>
          </a:prstGeom>
        </p:spPr>
        <p:txBody>
          <a:bodyPr/>
          <a:lstStyle/>
          <a:p>
            <a:fld id="{61DCBBE1-314B-45E7-A14D-E54A756E973C}" type="slidenum">
              <a:rPr lang="th-TH" sz="1800" smtClean="0">
                <a:latin typeface="TH SarabunPSK" pitchFamily="34" charset="-34"/>
                <a:cs typeface="TH SarabunPSK" pitchFamily="34" charset="-34"/>
              </a:rPr>
              <a:pPr/>
              <a:t>45</a:t>
            </a:fld>
            <a:endParaRPr lang="th-TH" sz="18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861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88540" y="511404"/>
            <a:ext cx="10915688" cy="1143000"/>
          </a:xfrm>
        </p:spPr>
        <p:txBody>
          <a:bodyPr>
            <a:normAutofit/>
          </a:bodyPr>
          <a:lstStyle/>
          <a:p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การประเมินผลกระบวนการหลังการปฏิบัติงาน</a:t>
            </a:r>
            <a:r>
              <a:rPr lang="th-TH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สห</a:t>
            </a:r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กิจศึกษา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นักศึกษาควรมีการประเมินพัฒนาการของตนเอง แต่ไม่เป็นส่วนหนึ่งของการวัดและประเมินผล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เมื่อสิ้นสุดการปฏิบัติงาน นักศึกษาต้องประเมินความพร้อมของสถานประกอบการ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สถานประกอบการประเมินการประสานงานของสถานศึกษาในภาพรวม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th-TH" sz="3200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4294967295"/>
          </p:nvPr>
        </p:nvSpPr>
        <p:spPr>
          <a:xfrm>
            <a:off x="11379200" y="5734050"/>
            <a:ext cx="812800" cy="520700"/>
          </a:xfrm>
          <a:prstGeom prst="rect">
            <a:avLst/>
          </a:prstGeom>
        </p:spPr>
        <p:txBody>
          <a:bodyPr/>
          <a:lstStyle/>
          <a:p>
            <a:fld id="{61DCBBE1-314B-45E7-A14D-E54A756E973C}" type="slidenum">
              <a:rPr lang="th-TH" sz="1800" smtClean="0">
                <a:latin typeface="TH SarabunPSK" pitchFamily="34" charset="-34"/>
                <a:cs typeface="TH SarabunPSK" pitchFamily="34" charset="-34"/>
              </a:rPr>
              <a:pPr/>
              <a:t>46</a:t>
            </a:fld>
            <a:endParaRPr lang="th-TH" sz="18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512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h-TH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ขอบคุณครับ</a:t>
            </a:r>
            <a:endParaRPr lang="th-TH" sz="66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4929188"/>
            <a:ext cx="812800" cy="517525"/>
          </a:xfrm>
          <a:prstGeom prst="rect">
            <a:avLst/>
          </a:prstGeom>
        </p:spPr>
        <p:txBody>
          <a:bodyPr/>
          <a:lstStyle/>
          <a:p>
            <a:fld id="{61DCBBE1-314B-45E7-A14D-E54A756E973C}" type="slidenum">
              <a:rPr lang="th-TH" smtClean="0"/>
              <a:pPr/>
              <a:t>47</a:t>
            </a:fld>
            <a:endParaRPr lang="th-TH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870916"/>
            <a:ext cx="9144000" cy="1655762"/>
          </a:xfrm>
        </p:spPr>
        <p:txBody>
          <a:bodyPr>
            <a:normAutofit/>
          </a:bodyPr>
          <a:lstStyle/>
          <a:p>
            <a:r>
              <a:rPr lang="th-TH" sz="28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สถาบันสห</a:t>
            </a:r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กิจศึกษาและพัฒนาสื่ออิเล็กทรอนิกส์ไทย-เยอรมัน </a:t>
            </a:r>
            <a:r>
              <a:rPr lang="en-US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(TGDE)</a:t>
            </a:r>
          </a:p>
          <a:p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มหาวิทยาลัยเทคโนโลยีพระจอมเกล้าพระนครเหนือ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1346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กระบวนกา</a:t>
            </a:r>
            <a:r>
              <a:rPr lang="th-T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รสห</a:t>
            </a:r>
            <a:r>
              <a:rPr lang="th-T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กิจศึกษา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ไดอะแกรม 3"/>
          <p:cNvGraphicFramePr/>
          <p:nvPr>
            <p:extLst>
              <p:ext uri="{D42A27DB-BD31-4B8C-83A1-F6EECF244321}">
                <p14:modId xmlns:p14="http://schemas.microsoft.com/office/powerpoint/2010/main" val="3271787347"/>
              </p:ext>
            </p:extLst>
          </p:nvPr>
        </p:nvGraphicFramePr>
        <p:xfrm>
          <a:off x="2920044" y="2214554"/>
          <a:ext cx="5691206" cy="3246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26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h-TH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กระบวนการและมาตรฐาน</a:t>
            </a:r>
            <a:br>
              <a:rPr lang="th-TH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</a:br>
            <a:r>
              <a:rPr lang="th-TH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ก่อนการ</a:t>
            </a:r>
            <a:r>
              <a:rPr lang="th-TH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ปฏิบัติงานสหกิจศึกษา</a:t>
            </a:r>
            <a:endParaRPr lang="th-TH" sz="4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4929188"/>
            <a:ext cx="812800" cy="517525"/>
          </a:xfrm>
          <a:prstGeom prst="rect">
            <a:avLst/>
          </a:prstGeom>
        </p:spPr>
        <p:txBody>
          <a:bodyPr/>
          <a:lstStyle/>
          <a:p>
            <a:fld id="{61DCBBE1-314B-45E7-A14D-E54A756E973C}" type="slidenum">
              <a:rPr lang="th-TH" smtClean="0"/>
              <a:pPr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5312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07604" y="274638"/>
            <a:ext cx="7701643" cy="1143000"/>
          </a:xfrm>
        </p:spPr>
        <p:txBody>
          <a:bodyPr>
            <a:normAutofit fontScale="90000"/>
          </a:bodyPr>
          <a:lstStyle/>
          <a:p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กระบวนการและมาตรฐาน</a:t>
            </a:r>
            <a:b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</a:br>
            <a:r>
              <a:rPr lang="th-TH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ก่อนการปฏิบัติงานสหกิจศึกษา</a:t>
            </a:r>
            <a:endParaRPr lang="th-TH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การเตรียมการขั้นต้น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การจัดหางานสหกิจศึกษา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การรับรองคุณภาพงาน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การเตรียมความพร้อมนักศึกษา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กระบวนการรับสมัครงาน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การส่งตัวนักศึกษาไปสถานประกอบการ</a:t>
            </a:r>
            <a:endParaRPr lang="th-TH" sz="32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4294967295"/>
          </p:nvPr>
        </p:nvSpPr>
        <p:spPr>
          <a:xfrm>
            <a:off x="11379200" y="5734050"/>
            <a:ext cx="812800" cy="520700"/>
          </a:xfrm>
          <a:prstGeom prst="rect">
            <a:avLst/>
          </a:prstGeom>
        </p:spPr>
        <p:txBody>
          <a:bodyPr/>
          <a:lstStyle/>
          <a:p>
            <a:fld id="{61DCBBE1-314B-45E7-A14D-E54A756E973C}" type="slidenum">
              <a:rPr lang="th-TH" sz="1800" smtClean="0">
                <a:latin typeface="TH SarabunPSK" pitchFamily="34" charset="-34"/>
                <a:cs typeface="TH SarabunPSK" pitchFamily="34" charset="-34"/>
              </a:rPr>
              <a:pPr/>
              <a:t>7</a:t>
            </a:fld>
            <a:endParaRPr lang="th-TH" sz="18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6859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การเตรียมการขั้นต้น</a:t>
            </a:r>
            <a:endParaRPr lang="th-TH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093969" y="1571612"/>
            <a:ext cx="10572824" cy="5097748"/>
          </a:xfrm>
        </p:spPr>
        <p:txBody>
          <a:bodyPr>
            <a:normAutofit/>
          </a:bodyPr>
          <a:lstStyle/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ด้านหลักสูตร</a:t>
            </a:r>
          </a:p>
          <a:p>
            <a:pPr lvl="1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สอดคล้องกับเกณฑ์ของ </a:t>
            </a:r>
            <a:r>
              <a:rPr lang="th-TH" sz="2800" dirty="0" err="1" smtClean="0">
                <a:latin typeface="TH SarabunPSK" pitchFamily="34" charset="-34"/>
                <a:cs typeface="TH SarabunPSK" pitchFamily="34" charset="-34"/>
              </a:rPr>
              <a:t>สกอ.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 และสมาคมวิชาชีพ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28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มาตรฐานขั้นต่ำ</a:t>
            </a:r>
          </a:p>
          <a:p>
            <a:pPr lvl="1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จำนวนหน่วย</a:t>
            </a:r>
            <a:r>
              <a:rPr lang="th-TH" sz="2800" dirty="0" err="1" smtClean="0">
                <a:latin typeface="TH SarabunPSK" pitchFamily="34" charset="-34"/>
                <a:cs typeface="TH SarabunPSK" pitchFamily="34" charset="-34"/>
              </a:rPr>
              <a:t>กิต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 ไม่ต่ำว่า ๖ หน่วย</a:t>
            </a:r>
            <a:r>
              <a:rPr lang="th-TH" sz="2800" dirty="0" err="1" smtClean="0">
                <a:latin typeface="TH SarabunPSK" pitchFamily="34" charset="-34"/>
                <a:cs typeface="TH SarabunPSK" pitchFamily="34" charset="-34"/>
              </a:rPr>
              <a:t>กิต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 ในระบบทวิภาค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28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มาตรฐานขั้นต่ำ</a:t>
            </a:r>
          </a:p>
          <a:p>
            <a:pPr lvl="1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ระยะเวลาในการปฏิบัติงาน ไม่น้อยกว่า ๑๖ สัปดาห์อย่างต่อเนื่อง 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28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มาตรฐานขั้น</a:t>
            </a:r>
            <a:r>
              <a:rPr lang="th-TH" sz="28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ต่ำ</a:t>
            </a:r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4294967295"/>
          </p:nvPr>
        </p:nvSpPr>
        <p:spPr>
          <a:xfrm>
            <a:off x="11379200" y="5734050"/>
            <a:ext cx="812800" cy="520700"/>
          </a:xfrm>
          <a:prstGeom prst="rect">
            <a:avLst/>
          </a:prstGeom>
        </p:spPr>
        <p:txBody>
          <a:bodyPr/>
          <a:lstStyle/>
          <a:p>
            <a:fld id="{61DCBBE1-314B-45E7-A14D-E54A756E973C}" type="slidenum">
              <a:rPr lang="th-TH" sz="1800" smtClean="0">
                <a:latin typeface="TH SarabunPSK" pitchFamily="34" charset="-34"/>
                <a:cs typeface="TH SarabunPSK" pitchFamily="34" charset="-34"/>
              </a:rPr>
              <a:pPr/>
              <a:t>8</a:t>
            </a:fld>
            <a:endParaRPr lang="th-TH" sz="18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0651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การเตรียมการขั้นต้น</a:t>
            </a:r>
            <a:endParaRPr lang="th-TH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126625" y="1571612"/>
            <a:ext cx="10231341" cy="5097748"/>
          </a:xfrm>
        </p:spPr>
        <p:txBody>
          <a:bodyPr>
            <a:normAutofit/>
          </a:bodyPr>
          <a:lstStyle/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ด้าน</a:t>
            </a:r>
            <a:r>
              <a:rPr lang="th-TH" sz="3600" dirty="0">
                <a:latin typeface="TH SarabunPSK" pitchFamily="34" charset="-34"/>
                <a:cs typeface="TH SarabunPSK" pitchFamily="34" charset="-34"/>
              </a:rPr>
              <a:t>การบริหาร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จัดการ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ด้านบุคลากร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คณาจารย์นิเทศ เจ้าหน้าที่ ที่เกี่ยวข้อง</a:t>
            </a:r>
          </a:p>
          <a:p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คณาจารย์นิเทศ </a:t>
            </a:r>
          </a:p>
          <a:p>
            <a:pPr lvl="1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ต้องมีประสบการณ์สอนไม่น้อยกว่า ๑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ภาคการศึกษาและได้ผ่านการอบรมหลักสูตรการนิเทศ ในหลักสูตรที่ </a:t>
            </a:r>
            <a:r>
              <a:rPr lang="th-TH" sz="2800" dirty="0" err="1" smtClean="0">
                <a:latin typeface="TH SarabunPSK" pitchFamily="34" charset="-34"/>
                <a:cs typeface="TH SarabunPSK" pitchFamily="34" charset="-34"/>
              </a:rPr>
              <a:t>สกอ.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 รับรอง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28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มาตรฐานขั้นต่ำ</a:t>
            </a:r>
          </a:p>
          <a:p>
            <a:pPr lvl="1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จัดระบบพี่เลี้ยงให้กับคณาจารย์ที่ไม่มีประสบการณ์การนิเทศ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28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มาตรฐานขั้นต่ำ</a:t>
            </a:r>
          </a:p>
          <a:p>
            <a:pPr lvl="1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เป็นคณาจารย์ในสาขาที่นักศึกษาสังกัดอยู่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: </a:t>
            </a:r>
            <a:r>
              <a:rPr lang="th-TH" sz="28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มาตรฐานขั้นต่ำ</a:t>
            </a:r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4294967295"/>
          </p:nvPr>
        </p:nvSpPr>
        <p:spPr>
          <a:xfrm>
            <a:off x="11379200" y="5734050"/>
            <a:ext cx="812800" cy="520700"/>
          </a:xfrm>
          <a:prstGeom prst="rect">
            <a:avLst/>
          </a:prstGeom>
        </p:spPr>
        <p:txBody>
          <a:bodyPr/>
          <a:lstStyle/>
          <a:p>
            <a:fld id="{61DCBBE1-314B-45E7-A14D-E54A756E973C}" type="slidenum">
              <a:rPr lang="th-TH" sz="1800" smtClean="0">
                <a:latin typeface="TH SarabunPSK" pitchFamily="34" charset="-34"/>
                <a:cs typeface="TH SarabunPSK" pitchFamily="34" charset="-34"/>
              </a:rPr>
              <a:pPr/>
              <a:t>9</a:t>
            </a:fld>
            <a:endParaRPr lang="th-TH" sz="18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1475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TGD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4">
      <a:majorFont>
        <a:latin typeface="Cordia New"/>
        <a:ea typeface=""/>
        <a:cs typeface="Browallia New"/>
      </a:majorFont>
      <a:minorFont>
        <a:latin typeface="Browallia New"/>
        <a:ea typeface=""/>
        <a:cs typeface="Browalli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KMUTNB" id="{C8AB34D5-ABD4-4E90-AEC8-CD056E8B7897}" vid="{7EA72EB0-A086-430E-9B2B-12887540FAF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Presentation_TGDE</Template>
  <TotalTime>97</TotalTime>
  <Words>2955</Words>
  <Application>Microsoft Office PowerPoint</Application>
  <PresentationFormat>Widescreen</PresentationFormat>
  <Paragraphs>336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TH SarabunPSK</vt:lpstr>
      <vt:lpstr>Cordia New</vt:lpstr>
      <vt:lpstr>Browallia New</vt:lpstr>
      <vt:lpstr>Wingdings 2</vt:lpstr>
      <vt:lpstr>Arial</vt:lpstr>
      <vt:lpstr>Wingdings</vt:lpstr>
      <vt:lpstr>Presentation_TGDE</vt:lpstr>
      <vt:lpstr>มาตรฐานการดำเนินงานสหกิจศึกษา</vt:lpstr>
      <vt:lpstr>เนื้อหา</vt:lpstr>
      <vt:lpstr>มาตรฐานการดำเนินงานสหกิจศึกษา</vt:lpstr>
      <vt:lpstr>มาตรฐานการดำเนินงานสหกิจศึกษา</vt:lpstr>
      <vt:lpstr>กระบวนการสหกิจศึกษา</vt:lpstr>
      <vt:lpstr>กระบวนการและมาตรฐาน ก่อนการปฏิบัติงานสหกิจศึกษา</vt:lpstr>
      <vt:lpstr>กระบวนการและมาตรฐาน ก่อนการปฏิบัติงานสหกิจศึกษา</vt:lpstr>
      <vt:lpstr>การเตรียมการขั้นต้น</vt:lpstr>
      <vt:lpstr>การเตรียมการขั้นต้น</vt:lpstr>
      <vt:lpstr>การจัดหางานสหกิจศึกษา</vt:lpstr>
      <vt:lpstr>การจัดหางานสหกิจศึกษา</vt:lpstr>
      <vt:lpstr>การจัดหางานสหกิจศึกษา</vt:lpstr>
      <vt:lpstr>การจัดหางานสหกิจศึกษา</vt:lpstr>
      <vt:lpstr>การจัดหางานสหกิจศึกษา</vt:lpstr>
      <vt:lpstr>กระบวนการรับรองคุณภาพงาน</vt:lpstr>
      <vt:lpstr>กระบวนการรับรองคุณภาพงาน</vt:lpstr>
      <vt:lpstr>การเตรียมความพร้อมนักศึกษา</vt:lpstr>
      <vt:lpstr>การเตรียมความพร้อมนักศึกษา</vt:lpstr>
      <vt:lpstr>การเตรียมความพร้อมนักศึกษา</vt:lpstr>
      <vt:lpstr>กระบวนการรับสมัครงาน</vt:lpstr>
      <vt:lpstr>กระบวนการรับสมัครงาน</vt:lpstr>
      <vt:lpstr>ก่อนส่งตัวนักศึกษาไปปฏิบัติงาน</vt:lpstr>
      <vt:lpstr>ก่อนส่งตัวนักศึกษาไปปฏิบัติงาน</vt:lpstr>
      <vt:lpstr>การประเมินผลกระบวนการก่อนปฏิบัติงานสหกิจศึกษา</vt:lpstr>
      <vt:lpstr>กระบวนการและมาตรฐาน ระหว่างการปฏิบัติงานสหกิจศึกษา</vt:lpstr>
      <vt:lpstr>กระบวนการและมาตรฐาน ระหว่างการปฏิบัติงานสหกิจศึกษา</vt:lpstr>
      <vt:lpstr>ช่วงต้นของการปฏิบัติงาน ณ สถานประกอบการ</vt:lpstr>
      <vt:lpstr>นักศึกษาปฏิบัติงาน ณ สถานประกอบการ</vt:lpstr>
      <vt:lpstr>นักศึกษาปฏิบัติงาน ณ สถานประกอบการ</vt:lpstr>
      <vt:lpstr>ข้อมูลการปฏิบัติงานของนักศึกษา</vt:lpstr>
      <vt:lpstr>การนิเทศงาน ณ สถานประกอบการ</vt:lpstr>
      <vt:lpstr>การนิเทศงาน ณ สถานประกอบการ</vt:lpstr>
      <vt:lpstr>ระหว่างการปฏิบัติงาน ณ สถานประกอบการ</vt:lpstr>
      <vt:lpstr>ระหว่างการปฏิบัติงาน ณ สถานประกอบการ</vt:lpstr>
      <vt:lpstr>ก่อนสิ้นสุดการปฏิบัติงาน ณ สถานประกอบการ</vt:lpstr>
      <vt:lpstr>การประเมินผลกระบวนการระหว่างการปฏิบัติงาน</vt:lpstr>
      <vt:lpstr>การประเมินผลกระบวนการระหว่างการปฏิบัติงาน</vt:lpstr>
      <vt:lpstr>กระบวนการและมาตรฐาน หลังการปฏิบัติงานสหกิจศึกษา</vt:lpstr>
      <vt:lpstr>กระบวนการและมาตรฐาน หลังการปฏิบัติงานสหกิจศึกษา</vt:lpstr>
      <vt:lpstr>การนำเสนอผลการปฏิบัติงานของนักศึกษา</vt:lpstr>
      <vt:lpstr>การนำเสนอผลการปฏิบัติงานของนักศึกษา</vt:lpstr>
      <vt:lpstr>ข้อมูลสำหรับการประเมินผลการปฏิบัติงาน</vt:lpstr>
      <vt:lpstr>การประเมินและวัดผลการปฏิบัติงาน</vt:lpstr>
      <vt:lpstr>การสรุปผลการดำเนินงาน</vt:lpstr>
      <vt:lpstr>กิจกรรมเพื่อพัฒนาการดำเนินงานสหกิจศึกษา</vt:lpstr>
      <vt:lpstr>การประเมินผลกระบวนการหลังการปฏิบัติงานสหกิจศึกษา</vt:lpstr>
      <vt:lpstr>ขอบคุณครับ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มาตรฐานการดำเนินงานสหกิจศึกษา</dc:title>
  <dc:creator>44-702-</dc:creator>
  <cp:lastModifiedBy>Teeratorn Saneeyeng</cp:lastModifiedBy>
  <cp:revision>19</cp:revision>
  <dcterms:created xsi:type="dcterms:W3CDTF">2015-01-04T23:42:10Z</dcterms:created>
  <dcterms:modified xsi:type="dcterms:W3CDTF">2015-01-05T03:23:47Z</dcterms:modified>
</cp:coreProperties>
</file>