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29"/>
  </p:notesMasterIdLst>
  <p:sldIdLst>
    <p:sldId id="256" r:id="rId2"/>
    <p:sldId id="259" r:id="rId3"/>
    <p:sldId id="335" r:id="rId4"/>
    <p:sldId id="260" r:id="rId5"/>
    <p:sldId id="313" r:id="rId6"/>
    <p:sldId id="314" r:id="rId7"/>
    <p:sldId id="262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27" r:id="rId28"/>
  </p:sldIdLst>
  <p:sldSz cx="12192000" cy="6858000"/>
  <p:notesSz cx="6858000" cy="9144000"/>
  <p:embeddedFontLst>
    <p:embeddedFont>
      <p:font typeface="Cordia New" panose="020B0304020202020204" pitchFamily="34" charset="-34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Browallia New" panose="020B0604020202020204" pitchFamily="34" charset="-34"/>
      <p:regular r:id="rId38"/>
      <p:bold r:id="rId39"/>
      <p:italic r:id="rId40"/>
      <p:boldItalic r:id="rId41"/>
    </p:embeddedFont>
    <p:embeddedFont>
      <p:font typeface="TH SarabunPSK" panose="020B0500040200020003" pitchFamily="34" charset="-34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06B8-815C-4B17-A0B0-8E9C37D05506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6CB30-1273-4783-AC73-1C4BC161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6" y="6412"/>
            <a:ext cx="12252959" cy="6892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7091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 smtClean="0"/>
              <a:t>ต้องการเลือก </a:t>
            </a:r>
            <a:r>
              <a:rPr lang="en-US" dirty="0" smtClean="0"/>
              <a:t>Layout </a:t>
            </a:r>
            <a:r>
              <a:rPr lang="th-TH" dirty="0" smtClean="0"/>
              <a:t>ใหม่ –  กดเมนูบาร์ </a:t>
            </a:r>
            <a:r>
              <a:rPr lang="en-US" dirty="0" smtClean="0"/>
              <a:t>Home </a:t>
            </a:r>
            <a:r>
              <a:rPr lang="th-TH" dirty="0" smtClean="0"/>
              <a:t>แล้วกดเลือก </a:t>
            </a:r>
            <a:r>
              <a:rPr lang="en-US" dirty="0" smtClean="0"/>
              <a:t>Layout</a:t>
            </a:r>
            <a:r>
              <a:rPr lang="th-TH" dirty="0" smtClean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28" y="5317588"/>
            <a:ext cx="12238196" cy="1585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13" y="4529797"/>
            <a:ext cx="3907863" cy="22782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0"/>
            <a:ext cx="4390083" cy="4181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587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4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9993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359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0157" y="1683476"/>
            <a:ext cx="4138608" cy="457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85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9993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359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0157" y="1683476"/>
            <a:ext cx="4138608" cy="457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" y="0"/>
            <a:ext cx="12192003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0157" y="1683476"/>
            <a:ext cx="4138608" cy="45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9822" y="1683476"/>
            <a:ext cx="4138608" cy="4571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672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93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7612-1534-4842-8847-C7DAAE18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51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7612-1534-4842-8847-C7DAAE18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712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5375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0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1764164"/>
            <a:ext cx="5157787" cy="74091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9375" y="1764163"/>
            <a:ext cx="5183188" cy="740911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9375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ว่างเปล่า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3947" y="438601"/>
            <a:ext cx="9321976" cy="1325563"/>
          </a:xfrm>
        </p:spPr>
        <p:txBody>
          <a:bodyPr/>
          <a:lstStyle>
            <a:lvl1pPr>
              <a:defRPr b="1" baseline="0">
                <a:effectLst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23950" y="1825625"/>
            <a:ext cx="9305645" cy="43513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  Click to edit Master text styles 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05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6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9822" y="1683476"/>
            <a:ext cx="4138608" cy="4571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672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7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0"/>
            <a:ext cx="4390083" cy="4181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08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0"/>
            <a:ext cx="4390083" cy="4181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84" y="263928"/>
            <a:ext cx="1396454" cy="1347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6370" y="2968283"/>
            <a:ext cx="7968343" cy="1115807"/>
          </a:xfrm>
        </p:spPr>
        <p:txBody>
          <a:bodyPr anchor="b"/>
          <a:lstStyle>
            <a:lvl1pPr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6371" y="4111078"/>
            <a:ext cx="7968342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98" y="347399"/>
            <a:ext cx="1457803" cy="12249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22" y="4119398"/>
            <a:ext cx="3978183" cy="23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47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5375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0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375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1764164"/>
            <a:ext cx="5157787" cy="74091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9375" y="1764163"/>
            <a:ext cx="5183188" cy="740911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9375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73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3947" y="438601"/>
            <a:ext cx="9321976" cy="1325563"/>
          </a:xfrm>
        </p:spPr>
        <p:txBody>
          <a:bodyPr/>
          <a:lstStyle>
            <a:lvl1pPr>
              <a:defRPr b="1" baseline="0">
                <a:effectLst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23950" y="1825625"/>
            <a:ext cx="9305645" cy="43513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  Click to edit Master text styles 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973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7612-1534-4842-8847-C7DAAE18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652" r:id="rId17"/>
    <p:sldLayoutId id="2147483653" r:id="rId18"/>
    <p:sldLayoutId id="2147483655" r:id="rId19"/>
    <p:sldLayoutId id="2147483665" r:id="rId20"/>
    <p:sldLayoutId id="2147483663" r:id="rId21"/>
    <p:sldLayoutId id="2147483664" r:id="rId22"/>
    <p:sldLayoutId id="2147483656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251899"/>
            <a:ext cx="9511145" cy="2387600"/>
          </a:xfrm>
        </p:spPr>
        <p:txBody>
          <a:bodyPr>
            <a:normAutofit/>
          </a:bodyPr>
          <a:lstStyle/>
          <a:p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ร่างข้อบังคับ</a:t>
            </a:r>
            <a:b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มหาวิทยาลัยเทคโนโลยีพระจอมเกล้าพระนครเหนือ</a:t>
            </a:r>
            <a:b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ว่าด้วย </a:t>
            </a:r>
            <a:r>
              <a:rPr lang="th-TH" sz="4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พ.ศ. ๒๕๕๖</a:t>
            </a:r>
            <a:endParaRPr lang="en-US" sz="4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กิจศึกษาและพัฒนาสื่ออิเล็กทรอนิกส์ไทย-เยอรมัน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(TGDE)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มหาวิทยาลัยเทคโนโลยีพระจอมเกล้าพระนครเหนือ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02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การลงทะเบียนเรียนรายวิชา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1971099"/>
            <a:ext cx="10150186" cy="4351338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หลักสูตรปริญญาบัณฑิต ให้ภาควิชาจัดภาคการศึกษา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กิจศึกษาไว้ในภาคการศึกษาที่ ๒ ของปีการศึกษาที่ ๓ หรือปีก่อนปีการศึกษาสุดท้ายของหลักสูตร และ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หรือภาคการศึกษาที่ ๑ ของปีการศึกษาที่ ๔ หรือปีการศึกษาสุดท้ายของหลักสูตร และ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หรือภาคการศึกษาที่ ๒ ของปีการศึกษาที่ ๔ หรือปีการศึกษาสุดท้ายของหลักสูตร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หลักสูตรมหาบัณฑิต และดุษฎีบัณฑิต ให้ภาควิชาจัดภาคการศึกษา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หลังจากที่นักศึกษาได้ผ่านการประเมินผลการศึกษาในรายวิชาทฤษฎีที่กำหนดในหลักสูตรทั้งหมดแล้ว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กิจศึกษาจะต้องไปปฏิบัติงานในสถานประกอบการ อย่างน้อย 16 สัปดาห์อย่างต่อเนื่อง ในภาคการศึกษาตามที่ภาควิชากำหนดหรือหากมีความจำเป็นที่ไม่สามารถไปปฏิบัติงานในภาคการศึกษาตามที่ภาควิชากำหนด ให้ยื่นคำร้องต่อคณบดี โดยผ่านความเห็นชอบจาก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6373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13 ภาคการศึกษา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กิจศึกษาและการปฏิบัติงาน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33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การลงทะเบียนเรียนรายวิชา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012663"/>
            <a:ext cx="9859241" cy="4351338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ทั้งนี้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นักศึกษาจะต้องยื่นคำร้องแสดงความจำนงการไปปฏิบัติงานภายในระยะเวลาที่กำหนดโดย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กิจศึกษาก่อนหน้าภาคการศึกษาที่ประสงค์จะไปปฏิบัติงาน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กิจศึกษาต้องมีเวลาปฏิบัติงาน ณ  สถานประกอบการครบตามที่โครงการ  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กิจศึกษากำหนดไว้ จึงจะมีสิทธิ์ได้รับการประเมินผลในรายวิชา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ในกรณีที่นักศึกษามีเวลาปฏิบัติงานน้อยกว่าที่กำหนด ให้ประธานอาจารย์นิเทศพิจารณาร่วมกับพนักงานที่ปรึกษาของสถานประกอบการ ให้นักศึกษามีสิทธิ์ได้รับการประเมินผลรายวิชาตามเหตุและผลอันสมควร โดยความเห็นชอบของคณะกรรมการประจำส่วนงาน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6373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13 ภาคการศึกษา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กิจศึกษาและการปฏิบัติงาน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22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ลักษณะ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1939926"/>
            <a:ext cx="9859241" cy="4351338"/>
          </a:xfrm>
        </p:spPr>
        <p:txBody>
          <a:bodyPr>
            <a:normAutofit/>
          </a:bodyPr>
          <a:lstStyle/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กิจศึกษาจะต้องปฏิบัติงาน ณ สถานประกอบการ เสมือนหนึ่งเป็นลูกจ้าง ชั่วคราวของสถานประกอบการในตำแหน่งงานต่างๆ เช่น ผู้ช่วยวิศวกร ผู้ช่วยปฏิบัติงานสารสนเทศ ผู้ช่วยนักวิชาการ/ผู้ช่วยนักวิจัย หรืออื่นๆ ตามที่ภาควิชาเห็นว่าเหมาะสมกับความรู้ความสามารถของนักศึกษาโดยความเห็นชอบจากประธานอาจารย์นิเทศ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ระหว่างปฏิบัติงาน 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กิจศึกษาจะต้องปฏิบัติตนตามระเบียบการบริหารงาน บุคคลของสถานประกอบการอย่างเคร่งครัดทุกประการ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กิจศึกษาจะมีหน้าที่รับผิดชอบงานที่ได้รับการกำหนดไว้ชัดเจนและภาควิชา เห็นชอบว่าเป็นงานที่มีคุณภาพเหมาะสมกับความรู้ความสามารถของนักศึกษาโดยการรับรองจากประธานอาจารย์นิเทศ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กิจศึกษาจะต้องปฏิบัติงานเต็มเวลาตามเวลางานที่สถานประกอบการกำหนด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14 ลักษณะ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การเข้าร่วมโครงการ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กิจศึกษาของนักศึกษา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033445"/>
            <a:ext cx="9973541" cy="4351338"/>
          </a:xfrm>
        </p:spPr>
        <p:txBody>
          <a:bodyPr>
            <a:normAutofit/>
          </a:bodyPr>
          <a:lstStyle/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กิจศึกษาที่ประสงค์จะไปปฏิบัติงาน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จะต้องแจ้งยืนยันความต้องการไปปฏิบัติงานล่วงหน้าตามระยะเวลาที่กำหนดโดย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หากเลยระยะเวลาที่กำหนดดังกล่าวแล้วจะไม่รับพิจารณาแบบคำร้องของนักศึกษา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กิจศึกษาที่แจ้งยืนยันเรียบร้อยแล้วจะต้องเข้าร่วมกิจกรรม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กิจศึกษาที่กำหนดให้เรียบร้อยล่วงหน้าก่อนวันประกาศรายชื่อนักศึกษาผู้มีสิทธิ์ไปปฏิบัติงาน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กิจศึกษาที่ได้แจ้งยืนยันว่าจะไปปฏิบัติงานสามารถแจ้งขอยกเลิกการไปปฏิบัติงานตามที่แจ้งไว้ได้ โดยจะต้องแจ้งล่วงหน้าตามระยะเวลาที่กำหนดโดย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หากเลยระยะเวลาที่กำหนดดังกล่าวแล้ว จะไม่รับพิจารณาแบบคำร้องของนักศึกษาและนักศึกษาจะต้องไปปฏิบัติงานตามที่แจ้ง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5307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15 การเข้าร่วมโครงการ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กิจศึกษาของนักศึกษา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94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การเข้าร่วมโครงการ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กิจศึกษาของนักศึกษา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1971099"/>
            <a:ext cx="10077450" cy="4351338"/>
          </a:xfrm>
        </p:spPr>
        <p:txBody>
          <a:bodyPr>
            <a:normAutofit/>
          </a:bodyPr>
          <a:lstStyle/>
          <a:p>
            <a:pPr lvl="0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กิจศึกษาจะขอลาออกจากการเป็นนักศึกษา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หรือขอเลื่อนการปฏิบัติงานได้เมื่อมีเหตุจำเป็นโดยยื่นคำร้องต่อคณะกรรมการบริหาร ทั้งนี้จะต้องได้รับการอนุมัติก่อนที่จะมีการประกาศผลการคัดเลือกนักศึกษาเพื่อออกปฏิบัติงานในแต่ละภาคการ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เมื่อประกาศผลการคัดเลือกแล้วนักศึกษา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กิจศึกษาทุกคนจะต้องไปปฏิบัติงาน  ณ สถานประกอบการ จะขอลาออกหรือเลื่อนการไปปฏิบัติงานไม่ได้โดยเด็ดขาด ยกเว้นในกรณีที่เจ็บป่วยโดยจะต้องยื่นคำร้องต่อคณะกรรมการบริหารเพื่อพิจารณาอนุมัติ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กิจศึกษาที่ไปปฏิบัติงาน ณ สถานประกอบการแล้วจะขอลาออกหรือขอเลื่อนเวลาการปฏิบัติงานตามที่กำหนดไว้ไม่ได้โดยเด็ดขาด ยกเว้นในกรณีเจ็บป่วยหรือมีเหตุฉุกเฉินซึ่งมีความจำเป็นอย่างยิ่งเท่านั้น โดยให้ยื่นคำร้องต่อคณะกรรมการบริหารเพื่อพิจารณาอนุมัติ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5307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15 การเข้าร่วมโครงการ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กิจศึกษาของนักศึกษา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98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หน้าที่และภาระงานของอาจารย์ใน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875108"/>
            <a:ext cx="10752859" cy="2881456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คำแนะนำและข้อเสนอแนะในการจัดหางานที่มีคุณภาพต่อคณะกรรมการบริหาร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กิจศึกษาประจำส่วนงาน เพื่อพัฒนาคุณภาพของการปฏิบัติงานในโครงการ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การรับรองคุณภาพงานที่ได้รับการเสนองานจากสถานประกอบการ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หน้าที่ประสานงานที่เกี่ยวข้อง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กับสห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กิจศึกษาภายในภาควิชากับอาจารย์นิเทศที่ปรึกษา และ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10637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16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ให้ภาควิชาพิจารณาเสนอชื่ออาจารย์ประจำภาควิชา เพื่อทำหน้าที่ประธานอาจารย์นิเทศ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เสนอ</a:t>
            </a:r>
          </a:p>
          <a:p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ต่อ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หัวหน้าส่วนงานเพื่อแต่งตั้งเป็นกรรมการในคณะกรรมการบริหาร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กิจศึกษาประจำส่วน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</a:t>
            </a:r>
          </a:p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17 ประธานอาจารย์นิเทศ มีหน้าที่ดังนี้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03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หน้าที่และภาระงานของอาจารย์ใน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947842"/>
            <a:ext cx="10545041" cy="4351338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หน้าที่ให้คำแนะนำเกี่ยวกับการลงทะเบียนเรียนรายวิชา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การนิเทศ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และร่วมในการประเมินผลรายวิชา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</a:t>
            </a: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พิจารณา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ให้ความเห็นกรณีนักศึกษาขอเลื่อนการไปปฏิบัติงานหรือขอลาออกจากการเป็นนักศึกษา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10637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16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ให้ภาควิชาพิจารณาเสนอชื่ออาจารย์ประจำภาควิชา เพื่อทำหน้าที่ประธานอาจารย์นิเทศ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เสนอ</a:t>
            </a:r>
          </a:p>
          <a:p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ต่อ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หัวหน้าส่วนงานเพื่อแต่งตั้งเป็นกรรมการในคณะกรรมการบริหาร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กิจศึกษาประจำส่วน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</a:t>
            </a:r>
          </a:p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17 ประธานอาจารย์นิเทศ มีหน้าที่ดังนี้ (ต่อ)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79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หน้าที่และภาระงานของอาจารย์ใน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365957"/>
            <a:ext cx="10524259" cy="4351338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ภาระ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งานของประธานอาจารย์นิเทศ ให้คิดเป็นการสอนรายวิชาปฏิบัติ ปฏิบัติ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๑ หน่วย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กิต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๒ ชั่วโมงปฏิบัติ หรือ ๑ หน่วยชั่วโมงอ้างอิง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ภาระ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งานของอาจารย์นิเทศที่ปรึกษา ให้ใช้อาจารย์ ๑ คนต่อนักศึกษาไม่เกิน ๙ คน  ให้คำนวณภาระงานเท่ากับ ๒ ชั่วโมงทำงานต่อสัปดาห์ต่อนักศึกษา ๑ คน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ภาระ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งานสอนของอาจารย์ที่สอนรายวิชาเตรียม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ถ้าจำนวนนักศึกษาไม่เกิน ๔๐ คน ให้ภาระงาน ๑ หน่วย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กิต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เท่ากับ ๓ ชั่วโมงทำงาน  ถ้าจำนวนนักศึกษาเกินกว่า ๔๐ คน ให้คำนวณภาระงานเท่ากับ จำนวนหน่วย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กิต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จำนวนนักศึกษา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๔๐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)/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๔๐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6667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18 ภาระงาน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ของประธานอาจารย์นิเทศ อาจารย์นิเทศที่ปรึกษา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และ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อาจารย์ที่สอนรายวิชาเตรียม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6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การประเมินผลการศึกษารายวิชา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06182"/>
            <a:ext cx="9305645" cy="4351338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ประเมินผลการศึกษา ให้กระทำเมื่อสิ้นสุดการศึกษาแต่ละภาคการศึกษา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ประเมินผลการศึกษาของรายวิชา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จะใช้ผลการประเมินเป็นระดับคะแนนตัวอักษร และในการคิดค่าระดับคะแนนเฉลี่ยให้ เทียบค่าตัวอักษรเป็นแต้มดังต่อไปนี้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673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19 การประเมินผลและระดับคะแนนตัวอักษรของการประเมินผล</a:t>
            </a:r>
            <a:endParaRPr lang="en-US" sz="28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25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การประเมินผลการศึกษารายวิชา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9412432" cy="4585566"/>
          </a:xfrm>
        </p:spPr>
        <p:txBody>
          <a:bodyPr/>
          <a:lstStyle/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728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19 การประเมินผลและระดับคะแนนตัวอักษรของการประเมินผล (ต่อ)</a:t>
            </a:r>
            <a:endParaRPr lang="en-US" sz="28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09351"/>
              </p:ext>
            </p:extLst>
          </p:nvPr>
        </p:nvGraphicFramePr>
        <p:xfrm>
          <a:off x="3575685" y="2050572"/>
          <a:ext cx="5454015" cy="41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152"/>
                <a:gridCol w="974275"/>
                <a:gridCol w="3408588"/>
              </a:tblGrid>
              <a:tr h="259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สัญลักษณ์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แต้ม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ความหมาย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๔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r>
                        <a:rPr lang="th-TH" sz="1600">
                          <a:effectLst/>
                        </a:rPr>
                        <a:t>๐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ดีเลิศ</a:t>
                      </a:r>
                      <a:r>
                        <a:rPr lang="en-US" sz="1600">
                          <a:effectLst/>
                        </a:rPr>
                        <a:t> (Excellent)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B+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๓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r>
                        <a:rPr lang="th-TH" sz="1600">
                          <a:effectLst/>
                        </a:rPr>
                        <a:t>๕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ดีมาก</a:t>
                      </a:r>
                      <a:r>
                        <a:rPr lang="en-US" sz="1600">
                          <a:effectLst/>
                        </a:rPr>
                        <a:t> (Very Good)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๓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r>
                        <a:rPr lang="th-TH" sz="1600">
                          <a:effectLst/>
                        </a:rPr>
                        <a:t>๐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ดี</a:t>
                      </a:r>
                      <a:r>
                        <a:rPr lang="en-US" sz="1600">
                          <a:effectLst/>
                        </a:rPr>
                        <a:t> (Good)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C+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๒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r>
                        <a:rPr lang="th-TH" sz="1600">
                          <a:effectLst/>
                        </a:rPr>
                        <a:t>๕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ค่อนข้างดี</a:t>
                      </a:r>
                      <a:r>
                        <a:rPr lang="en-US" sz="1600">
                          <a:effectLst/>
                        </a:rPr>
                        <a:t> (Above Average)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๒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r>
                        <a:rPr lang="th-TH" sz="1600">
                          <a:effectLst/>
                        </a:rPr>
                        <a:t>๐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พอใช้</a:t>
                      </a:r>
                      <a:r>
                        <a:rPr lang="en-US" sz="1600">
                          <a:effectLst/>
                        </a:rPr>
                        <a:t> (Average)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D+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๑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r>
                        <a:rPr lang="th-TH" sz="1600">
                          <a:effectLst/>
                        </a:rPr>
                        <a:t>๕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เกือบพอใช้</a:t>
                      </a:r>
                      <a:r>
                        <a:rPr lang="en-US" sz="1600">
                          <a:effectLst/>
                        </a:rPr>
                        <a:t> (Below Average)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๑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r>
                        <a:rPr lang="th-TH" sz="1600">
                          <a:effectLst/>
                        </a:rPr>
                        <a:t>๐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อ่อน</a:t>
                      </a:r>
                      <a:r>
                        <a:rPr lang="en-US" sz="1600">
                          <a:effectLst/>
                        </a:rPr>
                        <a:t> (Poor)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๐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ตก</a:t>
                      </a:r>
                      <a:r>
                        <a:rPr lang="en-US" sz="1600">
                          <a:effectLst/>
                        </a:rPr>
                        <a:t> (Failure)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86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๐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ตกเนื่องจากเวลาเรียนไม่พอ ไม่มีสิทธิ์สอบ หรือไม่พอตามระเบียบการบริหารงานบุคคลของสถานประกอบการ </a:t>
                      </a:r>
                      <a:r>
                        <a:rPr lang="en-US" sz="1600">
                          <a:effectLst/>
                        </a:rPr>
                        <a:t>(Failed, Insufficient Attendance)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86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๐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ตกเนื่องจากขาดสอบ หรือไม่ส่งรายงานปฏิบัติงาน</a:t>
                      </a:r>
                      <a:r>
                        <a:rPr lang="th-TH" sz="1600" dirty="0" err="1">
                          <a:effectLst/>
                        </a:rPr>
                        <a:t>สห</a:t>
                      </a:r>
                      <a:r>
                        <a:rPr lang="th-TH" sz="1600" dirty="0">
                          <a:effectLst/>
                        </a:rPr>
                        <a:t>กิจศึกษา ไม่ร่วมกิจกรรม ไม่นำเสนองาน</a:t>
                      </a:r>
                      <a:r>
                        <a:rPr lang="en-US" sz="1600" dirty="0">
                          <a:effectLst/>
                        </a:rPr>
                        <a:t> (Failed, Absent from  Examination)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59550">
                <a:tc>
                  <a:txBody>
                    <a:bodyPr/>
                    <a:lstStyle/>
                    <a:p>
                      <a:pPr marL="2914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การวัดผลโครงการยังไม่สิ้นสุด</a:t>
                      </a:r>
                      <a:r>
                        <a:rPr lang="en-US" sz="1600" dirty="0">
                          <a:effectLst/>
                        </a:rPr>
                        <a:t> (In-progress)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Browallia New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2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เนื้อหา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3950" y="1635317"/>
            <a:ext cx="10493086" cy="4351338"/>
          </a:xfrm>
        </p:spPr>
        <p:txBody>
          <a:bodyPr>
            <a:no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ระบบการศึกษา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หน้าที่และความรับผิดชอบของ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สถาบันสห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กิจศึกษาและพัฒนาสื่ออิเล็กทรอนิกส์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คุณสมบัติของนักศึกษา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การลงทะเบียนเรียนรายวิชา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ภาคการศึกษา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กิจศึกษาและการปฏิบัติงาน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ลักษณะ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21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06182"/>
            <a:ext cx="9305645" cy="1477277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กิจศึกษาที่ได้รับการประเมินระดับคะแนนตัวอักษร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F 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จะต้องลงทะเบียนเรียนซ้ำอีกจนกว่าจะได้รับระดับคะแนนตัวอักษร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หรือสูงกว่า หรือเลือกเรียนรายวิชา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ทดแทนสห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กิจศึกษาตามที่ภาควิชากำหนด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 การลงทะเบียนเรียนซ้ำ</a:t>
            </a:r>
            <a:endParaRPr lang="en-US" sz="28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1128066" y="4013238"/>
            <a:ext cx="9305645" cy="147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กิจศึกษาจะต้องปฏิบัติตามระเบียบการขอลาหยุดงานของสถานประกอบการโดยเคร่งครัด 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792" y="3376636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 การขอลาหยุดระหว่างปฏิบัติงาน</a:t>
            </a:r>
            <a:endParaRPr lang="en-US" sz="28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3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06182"/>
            <a:ext cx="9305645" cy="3734445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ลงโทษนักศึกษา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กิจศึกษาผู้กระทำผิด  หรือร่วมกระทำผิดระเบียบการปฏิบัติงานของสถานประกอบการและข้อบังคับฉบับนี้ ให้คณะกรรมการบริหารพิจารณาลงโทษตามข้อบังคับมหาวิทยาลัยเทคโนโลยีพระจอมเกล้าพระนครเหนือว่าด้วยวินัยนัก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กิจศึกษาผู้ถูกลงโทษเนื่องจากการกระทำผิดตาม (๑)  ไม่มีสิทธิยื่นขอไปปฏิบัติงาน ณ สถานประกอบการอื่นอีก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ทั้งนี้จะต้องลงเรียนรายวิชา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ทดแทนสห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กิจศึกษาตามที่ภาควิชากำหนด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คณบดีที่นักศึกษา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กิจศึกษาสังกัด พิจารณาลงโทษนักศึกษา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กิจศึกษาตามมติของคณะกรรมการบริหาร และแจ้งมหาวิทยาลัยทราบหรือดำเนินการต่อไปแล้วแต่กรณี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508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22 การลงโทษนักศึกษา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กิจศึกษาผู้กระทำผิด</a:t>
            </a:r>
            <a:endParaRPr lang="en-US" sz="28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1123947" y="438601"/>
            <a:ext cx="9321976" cy="1325563"/>
          </a:xfrm>
        </p:spPr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06182"/>
            <a:ext cx="9848850" cy="3734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กิจศึกษาดำเนินการประสานงานกับอาจารย์นิเทศที่ปรึกษา และประธานอาจารย์นิเทศประจำภาควิชาที่นักศึกษาสังกัด สามารถดำเนินการนำตัวนักศึกษา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กิจศึกษากลับจากสถานประกอบการก่อนที่จะสิ้นสุดการปฏิบัติงานตามที่กำหนดไว้ได้ ในกรณีต่อไปนี้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กิจศึกษากระทำความผิดหรือร่วมกระทำผิดที่สามารถพิสูจน์ได้ และก่อให้ เกิดความเสื่อมเสียต่อสถานประกอบการหรือชื่อเสียงของมหาวิทยาลัย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สถานประกอบการแจ้งความประสงค์ขอให้นักศึกษา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กิจศึกษายุติการปฏิบัติงาน โดยชี้แจงเหตุผลความจำเป็นให้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กิจศึกษาทราบเป็นลายลักษณ์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อักษร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883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ขอตัวนักศึกษา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กิจศึกษากลับจากสถานประกอบการก่อนสิ้นสุดการปฏิบัติงาน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123947" y="438601"/>
            <a:ext cx="9321976" cy="1325563"/>
          </a:xfrm>
        </p:spPr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06182"/>
            <a:ext cx="9848850" cy="3734445"/>
          </a:xfrm>
        </p:spPr>
        <p:txBody>
          <a:bodyPr>
            <a:noAutofit/>
          </a:bodyPr>
          <a:lstStyle/>
          <a:p>
            <a:pPr lvl="0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กิจศึกษาได้รับการปฏิบัติจากสถานประกอบการไม่เหมาะสม ที่อาจจะก่อให้เกิดการบาดเจ็บ อันตรายหรือสูญเสีย ทั้งทางด้านร่างกายและจิตใจ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มีเหตุจำเป็นทางด้านอื่นๆ ที่ประธานอาจารย์นิเทศร่วมกับอาจารย์นิเทศที่ปรึกษาและผู้อำนวยการ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กิจศึกษาเห็นชอบให้นักศึกษา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กิจศึกษากลับจากสถานประกอบการได้ก่อนกำหนด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946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ขอตัวนักศึกษา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กิจศึกษากลับจากสถานประกอบการก่อนสิ้นสุดการ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ปฏิบัติงาน (ต่อ)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123947" y="438601"/>
            <a:ext cx="9321976" cy="1325563"/>
          </a:xfrm>
        </p:spPr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06182"/>
            <a:ext cx="9848850" cy="3734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กิจศึกษาจะพ้นสภาพการเป็นนักศึกษา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กิจศึกษาในกรณีดังต่อไปนี้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เมื่อปฏิบัติงานครบตามระยะเวลาที่กำหนดและได้รับการประเมินผลให้ผ่านในรายวิชา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ได้รับอนุมัติจากคณบดีให้ลาออกจากโครงการ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ทำผิดระเบียบอื่นของมหาวิทยาลัยและมหาวิทยาลัยมีประกาศให้พ้นสภาพการเป็นนักศึกษา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499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24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การพ้นสภาพการเป็นนักศึกษา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123947" y="438601"/>
            <a:ext cx="9321976" cy="1325563"/>
          </a:xfrm>
        </p:spPr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49" y="1957898"/>
            <a:ext cx="10532591" cy="3734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กิจศึกษาผู้มีสิทธิขอรับใบรับรองการปฏิบัติงาน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จะต้องมีคุณสมบัติ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ครบถ้วนดังนี้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กิจศึกษาที่ปฏิบัติงานครบถ้วนตามระยะเวลาที่กำหนด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การประเมินผลระดับคะแนนตัวอักษร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หรือสูงกว่า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มีความประพฤติเสื่อมเสียในระหว่างการปฏิบัติงานในสถานประกอบการ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ขอรับใบรับรองการปฏิบัติงาน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นัก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กิจศึกษาผู้ที่มีคุณสมบัติครบถ้วนตามที่ระบุไว้ในข้อนี้  จะต้องยื่นคำร้องแสดงความจำนงขอรับใบรับรองการปฏิบัติงาน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กิจศึกษาต่อ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กิจศึกษาภายในระยะเวลาที่กำหนด มิฉะนั้นอาจไม่ได้รับการพิจารณาเสนอชื่อเพื่อรับใบรับรองการปฏิบัติงาน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มีสิทธิขอรับใบรับรองการปฏิบัติงาน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123947" y="438601"/>
            <a:ext cx="9321976" cy="1325563"/>
          </a:xfrm>
        </p:spPr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676" y="1469580"/>
            <a:ext cx="9680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26 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นัก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กิจศึกษาต้องปฏิบัติตามแนวทางปฏิบัติ ระเบียบและข้อบังคับของมหาวิทยาลัย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123947" y="438601"/>
            <a:ext cx="9321976" cy="1325563"/>
          </a:xfrm>
        </p:spPr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792" y="2075059"/>
            <a:ext cx="100511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27 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ให้อธิการบดีเป็นผู้รักษาการตามข้อบังคับนี้ และมีอำนาจในการกำหนดแนวทางหรือ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หลักเกณฑ์</a:t>
            </a:r>
          </a:p>
          <a:p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เพื่อ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ปฏิบัติหรือดำเนินการตามข้อบังคับนี้ กรณีมีปัญหาในการวินิจฉัยหรือตีความเพื่อ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ปฏิบัติ</a:t>
            </a:r>
          </a:p>
          <a:p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ตาม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ข้อบังคับนี้ ให้อธิการบดีเป็นผู้มีอำนาจในการวินิจฉัยชี้ขาด และให้ถือเป็นที่สุด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09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ขอบคุณครับ</a:t>
            </a:r>
            <a:endParaRPr lang="th-TH" sz="6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29188"/>
            <a:ext cx="812800" cy="517525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mtClean="0"/>
              <a:pPr/>
              <a:t>27</a:t>
            </a:fld>
            <a:endParaRPr lang="th-TH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870916"/>
            <a:ext cx="9144000" cy="1655762"/>
          </a:xfrm>
        </p:spPr>
        <p:txBody>
          <a:bodyPr>
            <a:normAutofit/>
          </a:bodyPr>
          <a:lstStyle/>
          <a:p>
            <a:r>
              <a:rPr lang="th-TH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กิจศึกษาและพัฒนาสื่ออิเล็กทรอนิกส์ไทย-เยอรมัน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(TGDE)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มหาวิทยาลัยเทคโนโลยีพระจอมเกล้าพระนครเหนือ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61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เนื้อหา (ต่อ)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3950" y="1635317"/>
            <a:ext cx="10493086" cy="4351338"/>
          </a:xfrm>
        </p:spPr>
        <p:txBody>
          <a:bodyPr>
            <a:no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เข้าร่วมโครงการ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กิจศึกษาของนักศึกษา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หน้าที่และภาระงานของประธานอาจารย์นิเทศ อาจารย์นิเทศที่ปรึกษา และอาจารย์ที่สอนรายวิชาเตรียม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การประเมินผลการศึกษารายวิชา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ข้อบังคับอื่น ๆ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3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ระบบการศึกษา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1991881"/>
            <a:ext cx="10181359" cy="4351338"/>
          </a:xfrm>
        </p:spPr>
        <p:txBody>
          <a:bodyPr>
            <a:normAutofit/>
          </a:bodyPr>
          <a:lstStyle/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เป็นระบบการศึกษาที่เน้นการปฏิบัติงานในสถานประกอบการอย่างมีระบบโดยจัดให้มีการเรียนในสถานศึกษาร่วมกับการส่งนักศึกษาออกไปปฏิบัติงานจริงในสถานประกอบการที่ให้ความร่วมมือ ทำให้นักศึกษาเกิดการเรียนรู้จากประสบการณ์ ในการปฏิบัติงาน มีความพร้อมที่ปฏิบัติงานตามวิชาชีพเมื่อสำเร็จการศึกษา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ใช้หน่วย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กิต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เป็นหน่วยที่แสดงปริมาณการศึกษาและการปฏิบัติงานในสถานประกอบการ โดยนักศึกษา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กิจศึกษาต้องปฏิบัติงานตามเวลาปฏิบัติงานของสถานประกอบการตลอดระยะเวลาไม่น้อยกว่า ๑๖ สัปดาห์ อย่างต่อเนื่อง โดยคิดเป็นจำนวนหน่วย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กิต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การศึกษาเท่ากับ ๖ หน่วย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กิต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ทั้งนี้จะต้องเรียนรายวิชา เตรียม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กิจศึกษาอีก ๑ หน่วย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กิต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หรือผ่านโครงการเตรียมความ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พร้อมสห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กิจศึกษาไม่น้อยกว่า 30 ชั่วโมง ก่อนออกไปปฏิบัติงาน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512" y="1510400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9 ระบบการศึกษา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81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หน้าที่และความรับผิดชอบของ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สถาบันสห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กิจศึกษาฯ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49" y="2428300"/>
            <a:ext cx="10409959" cy="4351338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เตรียมความพร้อมนักศึกษา จัดหางาน การจัดส่งนักศึกษาไปปฏิบัติงานในสถานประกอบการ และประสานงานระหว่างนักศึกษา อาจารย์นิเทศที่ปรึกษา และสถานประกอบการที่เข้าร่วมโครงการ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อำนวย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ความสะดวกให้แก่ อาจารย์นิเทศที่ปรึกษา ในการปฏิบัติงาน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กิจศึกษาในสถานประกอบการที่เข้าร่วมโครงการ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กิจกรรมเสริมต่างๆ เพื่อให้นักศึกษามีทักษะทางด้านพัฒนาอาชีพเพิ่มขึ้น หรือเพื่อให้คณาจารย์มีความรู้และความเข้าใจ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เกี่ยวกับสห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กิจศึกษามากยิ่งขึ้น และอื่นๆ ที่เกี่ยวข้อง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กับสห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512" y="1510400"/>
            <a:ext cx="8946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10 ให้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ศึกษาฯ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เป็นหน่วยงานที่ทำหน้าที่พัฒนารูปแบบของระบบ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</a:t>
            </a:r>
            <a:b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ใน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(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Co-operative Education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และรับผิดชอบดังต่อไปนี้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69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หน้าที่และความรับผิดชอบของ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สถาบันสห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กิจศึกษาฯ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573770"/>
            <a:ext cx="10046277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คำปรึกษาแก่นักศึกษาเกี่ยวกับการเข้าร่วมโครงการ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การเลือกสถานประกอบการและอื่นๆ ที่เกี่ยวข้อง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กับสห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ประเมินผลการปฏิบัติงาน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กิจศึกษาของนักศึกษา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อาจารย์นิเทศที่ปรึกษา ประธานอาจารย์นิเทศ เจ้าหน้าที่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และพนักงานที่ปรึกษา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512" y="1510400"/>
            <a:ext cx="8946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10 ให้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ศึกษาฯ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เป็นหน่วยงานที่ทำหน้าที่พัฒนารูปแบบของระบบ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การศึกษา</a:t>
            </a:r>
            <a:b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ใน</a:t>
            </a:r>
            <a:r>
              <a:rPr lang="th-TH" sz="2800" b="1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แบบสห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(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Co-operative Education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และรับผิดชอบดังต่อไปนี้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53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คุณสมบัติของนักศึกษา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99701"/>
            <a:ext cx="10056668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สอบ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ผ่านรายวิชาเตรียม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หรือผ่านโครงการเตรียมความ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พร้อมสห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กิจศึกษาไม่น้อยกว่า 30 ชั่วโมง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นักศึกษาระดับปริญญาตรี 4 ปี ต้องเป็นนักศึกษาที่สังกัดภาควิชา ชั้นปีที่ ๓ หรือ ชั้นปีที่ ๔ ของหลักสูตร และมีระดับคะแนนเฉลี่ยสะสม ไม่ต่ำกว่า ๒.๐๐ นับถึงภาคการศึกษาสุดท้ายก่อนไปปฏิบัติงาน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หรือหากต่ำกว่า ให้ภาควิชารับรองโดยหัวหน้าภาควิชาว่าสมควรไปปฏิบัติงาน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11 คุณสมบัติของนักศึกษา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3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คุณสมบัติของนักศึกษา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137355"/>
            <a:ext cx="10087841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นักศึกษาระดับบัณฑิตศึกษา นักศึกษาต้องมีระดับคะแนนเฉลี่ยสะสม ไม่ต่ำกว่า ๓.๐๐ นับถึงภาคการศึกษาสุดท้ายก่อนไปปฏิบัติงาน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หรือหากต่ำกว่า ให้ภาควิชารับรองโดยหัวหน้าภาควิชาว่าสมควรไปปฏิบัติงานได้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อยู่ระหว่างถูกพักการศึกษาในภาคการศึกษาที่เข้าร่วมโครงการ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กิจศึกษาและไม่เคยถูกลงโทษทางวินัย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เป็นโรคที่เป็นอุปสรรคต่อการปฏิบัติงานในสถานประกอบการ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11 คุณสมบัติของนักศึกษา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04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การลงทะเบียนเรียนรายวิชา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23950" y="2064618"/>
            <a:ext cx="9869632" cy="4351338"/>
          </a:xfrm>
        </p:spPr>
        <p:txBody>
          <a:bodyPr>
            <a:normAutofit/>
          </a:bodyPr>
          <a:lstStyle/>
          <a:p>
            <a:pPr lvl="0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นักศึกษาที่มีคุณสมบัติตามข้อ 11 จะต้องลงทะเบียนเรียนรายวิชา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กิจศึกษาภายในเวลาที่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กิจศึกษากำหนด มิฉะนั้นจะถือว่าสละสิทธิ์การเข้าร่วมโครงการ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จะต้องผ่านการเรียนรายวิชาที่ภาควิชากำหนด จึงจะได้รับการพิจารณา ให้ลงทะเบียนเรียนรายวิชา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กิจศึกษาได้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ขึ้นทะเบียนเป็นนักศึกษา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กิจศึกษาให้เป็นไปตามวิธีการที่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กิจศึกษาเป็นผู้กำหนด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6676" y="1469580"/>
            <a:ext cx="477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 12 การลงทะเบียนเรียนรายวิชา</a:t>
            </a:r>
            <a:r>
              <a:rPr lang="th-TH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17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GD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KMUTNB" id="{C8AB34D5-ABD4-4E90-AEC8-CD056E8B7897}" vid="{7EA72EB0-A086-430E-9B2B-12887540FAF4}"/>
    </a:ext>
  </a:ext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Presentation_TGDE</Template>
  <TotalTime>150</TotalTime>
  <Words>2665</Words>
  <Application>Microsoft Office PowerPoint</Application>
  <PresentationFormat>Widescreen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Cordia New</vt:lpstr>
      <vt:lpstr>Calibri</vt:lpstr>
      <vt:lpstr>Browallia New</vt:lpstr>
      <vt:lpstr>Times New Roman</vt:lpstr>
      <vt:lpstr>TH SarabunPSK</vt:lpstr>
      <vt:lpstr>Wingdings</vt:lpstr>
      <vt:lpstr>Arial</vt:lpstr>
      <vt:lpstr>Presentation_TGDE</vt:lpstr>
      <vt:lpstr>ร่างข้อบังคับ มหาวิทยาลัยเทคโนโลยีพระจอมเกล้าพระนครเหนือ ว่าด้วย สหกิจศึกษา พ.ศ. ๒๕๕๖</vt:lpstr>
      <vt:lpstr>เนื้อหา</vt:lpstr>
      <vt:lpstr>เนื้อหา (ต่อ)</vt:lpstr>
      <vt:lpstr>ระบบการศึกษาสหกิจศึกษา</vt:lpstr>
      <vt:lpstr>หน้าที่และความรับผิดชอบของสถาบันสหกิจศึกษาฯ</vt:lpstr>
      <vt:lpstr>หน้าที่และความรับผิดชอบของสถาบันสหกิจศึกษาฯ</vt:lpstr>
      <vt:lpstr>คุณสมบัติของนักศึกษาสหกิจศึกษา</vt:lpstr>
      <vt:lpstr>คุณสมบัติของนักศึกษาสหกิจศึกษา</vt:lpstr>
      <vt:lpstr>การลงทะเบียนเรียนรายวิชาสหกิจศึกษา</vt:lpstr>
      <vt:lpstr>การลงทะเบียนเรียนรายวิชาสหกิจศึกษา</vt:lpstr>
      <vt:lpstr>การลงทะเบียนเรียนรายวิชาสหกิจศึกษา</vt:lpstr>
      <vt:lpstr>ลักษณะงานสหกิจศึกษา</vt:lpstr>
      <vt:lpstr>การเข้าร่วมโครงการสหกิจศึกษาของนักศึกษา</vt:lpstr>
      <vt:lpstr>การเข้าร่วมโครงการสหกิจศึกษาของนักศึกษา</vt:lpstr>
      <vt:lpstr>หน้าที่และภาระงานของอาจารย์ในงานสหกิจศึกษา</vt:lpstr>
      <vt:lpstr>หน้าที่และภาระงานของอาจารย์ในงานสหกิจศึกษา</vt:lpstr>
      <vt:lpstr>หน้าที่และภาระงานของอาจารย์ในงานสหกิจศึกษา</vt:lpstr>
      <vt:lpstr>การประเมินผลการศึกษารายวิชาสหกิจศึกษา</vt:lpstr>
      <vt:lpstr>การประเมินผลการศึกษารายวิชาสหกิจศึกษา</vt:lpstr>
      <vt:lpstr>ข้อบังคับอื่น ๆ</vt:lpstr>
      <vt:lpstr>ข้อบังคับอื่น ๆ</vt:lpstr>
      <vt:lpstr>ข้อบังคับอื่น ๆ</vt:lpstr>
      <vt:lpstr>ข้อบังคับอื่น ๆ</vt:lpstr>
      <vt:lpstr>ข้อบังคับอื่น ๆ</vt:lpstr>
      <vt:lpstr>ข้อบังคับอื่น ๆ</vt:lpstr>
      <vt:lpstr>ข้อบังคับอื่น ๆ</vt:lpstr>
      <vt:lpstr>ขอบคุณครับ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มาตรฐานการดำเนินงานสหกิจศึกษา</dc:title>
  <dc:creator>44-702-</dc:creator>
  <cp:lastModifiedBy>Teeratorn Saneeyeng</cp:lastModifiedBy>
  <cp:revision>29</cp:revision>
  <dcterms:created xsi:type="dcterms:W3CDTF">2015-01-04T23:42:10Z</dcterms:created>
  <dcterms:modified xsi:type="dcterms:W3CDTF">2015-01-05T02:56:07Z</dcterms:modified>
</cp:coreProperties>
</file>