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7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7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251899"/>
            <a:ext cx="9144000" cy="2387600"/>
          </a:xfrm>
        </p:spPr>
        <p:txBody>
          <a:bodyPr anchor="b"/>
          <a:lstStyle>
            <a:lvl1pPr algn="ctr">
              <a:defRPr sz="6000" b="1">
                <a:effectLst/>
              </a:defRPr>
            </a:lvl1pPr>
          </a:lstStyle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870916"/>
            <a:ext cx="9144000" cy="1655762"/>
          </a:xfrm>
        </p:spPr>
        <p:txBody>
          <a:bodyPr/>
          <a:lstStyle>
            <a:lvl1pPr marL="0" indent="0" algn="ctr">
              <a:buNone/>
              <a:defRPr sz="2400" b="1" baseline="0">
                <a:solidFill>
                  <a:schemeClr val="bg1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 dirty="0" smtClean="0"/>
              <a:t>ต้องการเลือก </a:t>
            </a:r>
            <a:r>
              <a:rPr lang="en-US" dirty="0" smtClean="0"/>
              <a:t>Layout </a:t>
            </a:r>
            <a:r>
              <a:rPr lang="th-TH" dirty="0" smtClean="0"/>
              <a:t>ใหม่ –  กดเมนูบาร์ </a:t>
            </a:r>
            <a:r>
              <a:rPr lang="en-US" dirty="0" smtClean="0"/>
              <a:t>Home </a:t>
            </a:r>
            <a:r>
              <a:rPr lang="th-TH" dirty="0" smtClean="0"/>
              <a:t>แล้วกดเลือก </a:t>
            </a:r>
            <a:r>
              <a:rPr lang="en-US" dirty="0" smtClean="0"/>
              <a:t>Layout</a:t>
            </a:r>
            <a:r>
              <a:rPr lang="th-TH" dirty="0" smtClean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87" y="-1"/>
            <a:ext cx="3945993" cy="42759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203" y="2651911"/>
            <a:ext cx="3233828" cy="42060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620" y="360310"/>
            <a:ext cx="1645382" cy="13825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5366"/>
            <a:ext cx="12192000" cy="165079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687646" y="3706221"/>
            <a:ext cx="4816707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98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248181"/>
          </a:xfrm>
        </p:spPr>
        <p:txBody>
          <a:bodyPr anchor="b">
            <a:normAutofit/>
          </a:bodyPr>
          <a:lstStyle>
            <a:lvl1pPr>
              <a:defRPr sz="4000" b="1"/>
            </a:lvl1pPr>
          </a:lstStyle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705381"/>
            <a:ext cx="6172200" cy="41556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latin typeface="Browallia New" panose="020B0604020202020204" pitchFamily="34" charset="-34"/>
                <a:cs typeface="Browallia New" panose="020B0604020202020204" pitchFamily="34" charset="-34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A4CAD-1260-4739-92A6-C85071C89889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0802-0D27-461C-A5EF-75A2A3E474F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0641" y="2005574"/>
            <a:ext cx="3730760" cy="48524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38595"/>
            <a:ext cx="12192000" cy="4194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5" y="1083588"/>
            <a:ext cx="725425" cy="6217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36602" y="1683476"/>
            <a:ext cx="4138608" cy="457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596" y="365125"/>
            <a:ext cx="1457803" cy="122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724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A4CAD-1260-4739-92A6-C85071C89889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0802-0D27-461C-A5EF-75A2A3E47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13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A4CAD-1260-4739-92A6-C85071C89889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0802-0D27-461C-A5EF-75A2A3E47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07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23947" y="438601"/>
            <a:ext cx="9321976" cy="1325563"/>
          </a:xfrm>
        </p:spPr>
        <p:txBody>
          <a:bodyPr/>
          <a:lstStyle>
            <a:lvl1pPr>
              <a:defRPr b="1" baseline="0">
                <a:effectLst/>
              </a:defRPr>
            </a:lvl1pPr>
          </a:lstStyle>
          <a:p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23950" y="1825625"/>
            <a:ext cx="9305645" cy="4351338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800">
                <a:latin typeface="Browallia New" panose="020B0604020202020204" pitchFamily="34" charset="-34"/>
                <a:cs typeface="Browallia New" panose="020B0604020202020204" pitchFamily="34" charset="-34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400" b="0">
                <a:latin typeface="Browallia New" panose="020B0604020202020204" pitchFamily="34" charset="-34"/>
                <a:cs typeface="Browallia New" panose="020B0604020202020204" pitchFamily="34" charset="-34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latin typeface="Browallia New" panose="020B0604020202020204" pitchFamily="34" charset="-34"/>
                <a:cs typeface="Browallia New" panose="020B0604020202020204" pitchFamily="34" charset="-34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8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en-US" dirty="0" smtClean="0"/>
              <a:t>  Click to edit Master text styles </a:t>
            </a:r>
          </a:p>
          <a:p>
            <a:pPr lvl="1"/>
            <a:r>
              <a:rPr lang="en-US" dirty="0" smtClean="0"/>
              <a:t>  Second level</a:t>
            </a:r>
          </a:p>
          <a:p>
            <a:pPr lvl="2"/>
            <a:r>
              <a:rPr lang="en-US" dirty="0" smtClean="0"/>
              <a:t>  Third level</a:t>
            </a:r>
          </a:p>
          <a:p>
            <a:pPr lvl="3"/>
            <a:r>
              <a:rPr lang="en-US" dirty="0" smtClean="0"/>
              <a:t>  Fourth level</a:t>
            </a:r>
          </a:p>
          <a:p>
            <a:pPr lvl="4"/>
            <a:r>
              <a:rPr lang="en-US" dirty="0" smtClean="0"/>
              <a:t>  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A4CAD-1260-4739-92A6-C85071C89889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0802-0D27-461C-A5EF-75A2A3E474F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38595"/>
            <a:ext cx="12192000" cy="4194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596" y="365125"/>
            <a:ext cx="1457803" cy="12249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12" y="708845"/>
            <a:ext cx="725425" cy="6217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74293" y="1456458"/>
            <a:ext cx="9321977" cy="8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958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251899"/>
            <a:ext cx="9144000" cy="2387600"/>
          </a:xfrm>
        </p:spPr>
        <p:txBody>
          <a:bodyPr anchor="b"/>
          <a:lstStyle>
            <a:lvl1pPr algn="ctr">
              <a:defRPr sz="6000" b="1">
                <a:effectLst/>
              </a:defRPr>
            </a:lvl1pPr>
          </a:lstStyle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36080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87" y="-1"/>
            <a:ext cx="3945993" cy="42759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203" y="2651911"/>
            <a:ext cx="3233828" cy="42060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620" y="360310"/>
            <a:ext cx="1645382" cy="13825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5366"/>
            <a:ext cx="12192000" cy="165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27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-2995"/>
            <a:ext cx="12192000" cy="16507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0" y="-1"/>
            <a:ext cx="4805432" cy="52072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10789" y="1709738"/>
            <a:ext cx="7968342" cy="2852737"/>
          </a:xfrm>
        </p:spPr>
        <p:txBody>
          <a:bodyPr anchor="b"/>
          <a:lstStyle>
            <a:lvl1pPr>
              <a:defRPr sz="6000" b="1">
                <a:effectLst/>
              </a:defRPr>
            </a:lvl1pPr>
          </a:lstStyle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0789" y="4589463"/>
            <a:ext cx="7968342" cy="1500187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tx1">
                    <a:tint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240" y="1590859"/>
            <a:ext cx="3730760" cy="485242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398" y="347399"/>
            <a:ext cx="1457803" cy="12249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38595"/>
            <a:ext cx="12192000" cy="41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154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95375" y="1825625"/>
            <a:ext cx="5181600" cy="4351338"/>
          </a:xfrm>
        </p:spPr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>
                <a:latin typeface="Browallia New" panose="020B0604020202020204" pitchFamily="34" charset="-34"/>
                <a:cs typeface="Browallia New" panose="020B0604020202020204" pitchFamily="34" charset="-34"/>
              </a:defRPr>
            </a:lvl1pPr>
            <a:lvl2pPr marL="800100" indent="-342900">
              <a:buFont typeface="Wingdings" panose="05000000000000000000" pitchFamily="2" charset="2"/>
              <a:buChar char="§"/>
              <a:defRPr>
                <a:latin typeface="Browallia New" panose="020B0604020202020204" pitchFamily="34" charset="-34"/>
                <a:cs typeface="Browallia New" panose="020B0604020202020204" pitchFamily="34" charset="-34"/>
              </a:defRPr>
            </a:lvl2pPr>
            <a:lvl3pPr marL="1257300" indent="-342900">
              <a:buFont typeface="Wingdings" panose="05000000000000000000" pitchFamily="2" charset="2"/>
              <a:buChar char="§"/>
              <a:defRPr>
                <a:latin typeface="Browallia New" panose="020B0604020202020204" pitchFamily="34" charset="-34"/>
                <a:cs typeface="Browallia New" panose="020B0604020202020204" pitchFamily="34" charset="-34"/>
              </a:defRPr>
            </a:lvl3pPr>
            <a:lvl4pPr marL="1657350" indent="-285750">
              <a:buFont typeface="Wingdings" panose="05000000000000000000" pitchFamily="2" charset="2"/>
              <a:buChar char="§"/>
              <a:defRPr>
                <a:latin typeface="Browallia New" panose="020B0604020202020204" pitchFamily="34" charset="-34"/>
                <a:cs typeface="Browallia New" panose="020B0604020202020204" pitchFamily="34" charset="-34"/>
              </a:defRPr>
            </a:lvl4pPr>
            <a:lvl5pPr marL="2114550" indent="-285750">
              <a:buFont typeface="Wingdings" panose="05000000000000000000" pitchFamily="2" charset="2"/>
              <a:buChar char="§"/>
              <a:defRPr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r>
              <a:rPr lang="th-TH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9850" y="1825625"/>
            <a:ext cx="5181600" cy="4351338"/>
          </a:xfrm>
        </p:spPr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>
                <a:latin typeface="Browallia New" panose="020B0604020202020204" pitchFamily="34" charset="-34"/>
                <a:cs typeface="Browallia New" panose="020B0604020202020204" pitchFamily="34" charset="-34"/>
              </a:defRPr>
            </a:lvl1pPr>
            <a:lvl2pPr marL="800100" indent="-342900">
              <a:buFont typeface="Wingdings" panose="05000000000000000000" pitchFamily="2" charset="2"/>
              <a:buChar char="§"/>
              <a:defRPr>
                <a:latin typeface="Browallia New" panose="020B0604020202020204" pitchFamily="34" charset="-34"/>
                <a:cs typeface="Browallia New" panose="020B0604020202020204" pitchFamily="34" charset="-34"/>
              </a:defRPr>
            </a:lvl2pPr>
            <a:lvl3pPr marL="1257300" indent="-342900">
              <a:buFont typeface="Wingdings" panose="05000000000000000000" pitchFamily="2" charset="2"/>
              <a:buChar char="§"/>
              <a:defRPr>
                <a:latin typeface="Browallia New" panose="020B0604020202020204" pitchFamily="34" charset="-34"/>
                <a:cs typeface="Browallia New" panose="020B0604020202020204" pitchFamily="34" charset="-34"/>
              </a:defRPr>
            </a:lvl3pPr>
            <a:lvl4pPr marL="1657350" indent="-285750">
              <a:buFont typeface="Wingdings" panose="05000000000000000000" pitchFamily="2" charset="2"/>
              <a:buChar char="§"/>
              <a:defRPr>
                <a:latin typeface="Browallia New" panose="020B0604020202020204" pitchFamily="34" charset="-34"/>
                <a:cs typeface="Browallia New" panose="020B0604020202020204" pitchFamily="34" charset="-34"/>
              </a:defRPr>
            </a:lvl4pPr>
            <a:lvl5pPr marL="2114550" indent="-285750">
              <a:buFont typeface="Wingdings" panose="05000000000000000000" pitchFamily="2" charset="2"/>
              <a:buChar char="§"/>
              <a:defRPr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A4CAD-1260-4739-92A6-C85071C89889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0802-0D27-461C-A5EF-75A2A3E474F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38595"/>
            <a:ext cx="12192000" cy="4194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596" y="365125"/>
            <a:ext cx="1457803" cy="12249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12" y="708845"/>
            <a:ext cx="725425" cy="6217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74293" y="1456458"/>
            <a:ext cx="9321977" cy="88483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107619" y="438601"/>
            <a:ext cx="9321976" cy="1325563"/>
          </a:xfrm>
        </p:spPr>
        <p:txBody>
          <a:bodyPr>
            <a:normAutofit/>
          </a:bodyPr>
          <a:lstStyle>
            <a:lvl1pPr>
              <a:defRPr sz="4400" b="1" baseline="0"/>
            </a:lvl1pPr>
          </a:lstStyle>
          <a:p>
            <a:r>
              <a:rPr lang="en-US" dirty="0" smtClean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888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63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63" y="2505075"/>
            <a:ext cx="5157787" cy="368458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latin typeface="Browallia New" panose="020B0604020202020204" pitchFamily="34" charset="-34"/>
                <a:cs typeface="Browallia New" panose="020B0604020202020204" pitchFamily="34" charset="-34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Browallia New" panose="020B0604020202020204" pitchFamily="34" charset="-34"/>
                <a:cs typeface="Browallia New" panose="020B0604020202020204" pitchFamily="34" charset="-34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Browallia New" panose="020B0604020202020204" pitchFamily="34" charset="-34"/>
                <a:cs typeface="Browallia New" panose="020B0604020202020204" pitchFamily="34" charset="-34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Browallia New" panose="020B0604020202020204" pitchFamily="34" charset="-34"/>
                <a:cs typeface="Browallia New" panose="020B0604020202020204" pitchFamily="34" charset="-34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29375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29375" y="2505075"/>
            <a:ext cx="5183188" cy="368458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latin typeface="Browallia New" panose="020B0604020202020204" pitchFamily="34" charset="-34"/>
                <a:cs typeface="Browallia New" panose="020B0604020202020204" pitchFamily="34" charset="-34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Browallia New" panose="020B0604020202020204" pitchFamily="34" charset="-34"/>
                <a:cs typeface="Browallia New" panose="020B0604020202020204" pitchFamily="34" charset="-34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Browallia New" panose="020B0604020202020204" pitchFamily="34" charset="-34"/>
                <a:cs typeface="Browallia New" panose="020B0604020202020204" pitchFamily="34" charset="-34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Browallia New" panose="020B0604020202020204" pitchFamily="34" charset="-34"/>
                <a:cs typeface="Browallia New" panose="020B0604020202020204" pitchFamily="34" charset="-34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A4CAD-1260-4739-92A6-C85071C89889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0802-0D27-461C-A5EF-75A2A3E474F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38595"/>
            <a:ext cx="12192000" cy="4194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596" y="365125"/>
            <a:ext cx="1457803" cy="12249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12" y="708845"/>
            <a:ext cx="725425" cy="621793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1107619" y="438601"/>
            <a:ext cx="9321976" cy="1325563"/>
          </a:xfrm>
        </p:spPr>
        <p:txBody>
          <a:bodyPr>
            <a:normAutofit/>
          </a:bodyPr>
          <a:lstStyle>
            <a:lvl1pPr>
              <a:defRPr sz="4400" b="1" baseline="0"/>
            </a:lvl1pPr>
          </a:lstStyle>
          <a:p>
            <a:r>
              <a:rPr lang="en-US" dirty="0" smtClean="0"/>
              <a:t>Header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74293" y="1456458"/>
            <a:ext cx="9321977" cy="8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980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A4CAD-1260-4739-92A6-C85071C89889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0802-0D27-461C-A5EF-75A2A3E474F1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38595"/>
            <a:ext cx="12192000" cy="4194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596" y="365125"/>
            <a:ext cx="1457803" cy="12249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12" y="708845"/>
            <a:ext cx="725425" cy="621793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107619" y="438601"/>
            <a:ext cx="9321976" cy="1325563"/>
          </a:xfrm>
        </p:spPr>
        <p:txBody>
          <a:bodyPr>
            <a:normAutofit/>
          </a:bodyPr>
          <a:lstStyle>
            <a:lvl1pPr>
              <a:defRPr sz="4400" b="1" baseline="0"/>
            </a:lvl1pPr>
          </a:lstStyle>
          <a:p>
            <a:r>
              <a:rPr lang="en-US" dirty="0" smtClean="0"/>
              <a:t>Header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74293" y="1456458"/>
            <a:ext cx="9321977" cy="8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170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A4CAD-1260-4739-92A6-C85071C89889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0802-0D27-461C-A5EF-75A2A3E474F1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29921" cy="50170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38595"/>
            <a:ext cx="12192000" cy="4194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596" y="365125"/>
            <a:ext cx="1457803" cy="122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788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3803650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800">
                <a:latin typeface="Browallia New" panose="020B0604020202020204" pitchFamily="34" charset="-34"/>
                <a:cs typeface="Browallia New" panose="020B0604020202020204" pitchFamily="34" charset="-34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400">
                <a:latin typeface="Browallia New" panose="020B0604020202020204" pitchFamily="34" charset="-34"/>
                <a:cs typeface="Browallia New" panose="020B0604020202020204" pitchFamily="34" charset="-34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latin typeface="Browallia New" panose="020B0604020202020204" pitchFamily="34" charset="-34"/>
                <a:cs typeface="Browallia New" panose="020B0604020202020204" pitchFamily="34" charset="-34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8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latin typeface="Browallia New" panose="020B0604020202020204" pitchFamily="34" charset="-34"/>
                <a:cs typeface="Browallia New" panose="020B0604020202020204" pitchFamily="34" charset="-34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A4CAD-1260-4739-92A6-C85071C89889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0802-0D27-461C-A5EF-75A2A3E474F1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0641" y="2005574"/>
            <a:ext cx="3730760" cy="48524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38595"/>
            <a:ext cx="12192000" cy="4194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5" y="1083588"/>
            <a:ext cx="725425" cy="62179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596" y="365125"/>
            <a:ext cx="1457803" cy="122497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36602" y="1683476"/>
            <a:ext cx="4138608" cy="45719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248181"/>
          </a:xfrm>
        </p:spPr>
        <p:txBody>
          <a:bodyPr anchor="b">
            <a:normAutofit/>
          </a:bodyPr>
          <a:lstStyle>
            <a:lvl1pPr>
              <a:defRPr sz="4000" b="1"/>
            </a:lvl1pPr>
          </a:lstStyle>
          <a:p>
            <a:r>
              <a:rPr lang="en-US" dirty="0" smtClean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477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 Click to edit Master text styles</a:t>
            </a:r>
          </a:p>
          <a:p>
            <a:pPr lvl="1"/>
            <a:r>
              <a:rPr lang="en-US" dirty="0" smtClean="0"/>
              <a:t>  Second level</a:t>
            </a:r>
          </a:p>
          <a:p>
            <a:pPr lvl="2"/>
            <a:r>
              <a:rPr lang="en-US" dirty="0" smtClean="0"/>
              <a:t>  Third level</a:t>
            </a:r>
          </a:p>
          <a:p>
            <a:pPr lvl="3"/>
            <a:r>
              <a:rPr lang="en-US" dirty="0" smtClean="0"/>
              <a:t>  Fourth level</a:t>
            </a:r>
          </a:p>
          <a:p>
            <a:pPr lvl="4"/>
            <a:r>
              <a:rPr lang="en-US" dirty="0" smtClean="0"/>
              <a:t>  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A4CAD-1260-4739-92A6-C85071C89889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20802-0D27-461C-A5EF-75A2A3E47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6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h-TH" sz="8000" dirty="0" smtClean="0"/>
              <a:t>ระบบฐานข้อมูลสหกิจศึกษา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H SarabunPSK" panose="020B0500040200020003" pitchFamily="34" charset="-34"/>
              </a:rPr>
              <a:t>By </a:t>
            </a:r>
            <a:r>
              <a:rPr lang="en-US" sz="4000" dirty="0">
                <a:latin typeface="TH SarabunPSK" panose="020B0500040200020003" pitchFamily="34" charset="-34"/>
              </a:rPr>
              <a:t>TGDE</a:t>
            </a:r>
          </a:p>
        </p:txBody>
      </p:sp>
    </p:spTree>
    <p:extLst>
      <p:ext uri="{BB962C8B-B14F-4D97-AF65-F5344CB8AC3E}">
        <p14:creationId xmlns:p14="http://schemas.microsoft.com/office/powerpoint/2010/main" val="371630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000" dirty="0" smtClean="0">
                <a:solidFill>
                  <a:schemeClr val="accent1"/>
                </a:solidFill>
                <a:latin typeface="TH SarabunPSK" panose="020B0500040200020003" pitchFamily="34" charset="-34"/>
              </a:rPr>
              <a:t>ระบบฐานข้อมูลสหกิจศึกษา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3950" y="1825625"/>
            <a:ext cx="9740566" cy="4351338"/>
          </a:xfrm>
        </p:spPr>
        <p:txBody>
          <a:bodyPr>
            <a:normAutofit/>
          </a:bodyPr>
          <a:lstStyle/>
          <a:p>
            <a:pPr marL="0" indent="0" algn="thaiDist">
              <a:buNone/>
            </a:pPr>
            <a:r>
              <a:rPr lang="th-TH" dirty="0">
                <a:latin typeface="TH SarabunPSK" panose="020B0500040200020003" pitchFamily="34" charset="-34"/>
              </a:rPr>
              <a:t>	</a:t>
            </a:r>
            <a:endParaRPr lang="en-US" b="1" dirty="0"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9441" y="3503421"/>
            <a:ext cx="1179095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dirty="0" smtClean="0"/>
              <a:t>เจ้าหน้าที่สหกิจ</a:t>
            </a:r>
            <a:endParaRPr lang="th-TH" dirty="0"/>
          </a:p>
        </p:txBody>
      </p:sp>
      <p:sp>
        <p:nvSpPr>
          <p:cNvPr id="23" name="TextBox 22"/>
          <p:cNvSpPr txBox="1"/>
          <p:nvPr/>
        </p:nvSpPr>
        <p:spPr>
          <a:xfrm>
            <a:off x="2711875" y="2318482"/>
            <a:ext cx="780626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dirty="0" smtClean="0"/>
              <a:t>นักศึกษา</a:t>
            </a:r>
            <a:endParaRPr lang="th-TH" dirty="0"/>
          </a:p>
        </p:txBody>
      </p:sp>
      <p:sp>
        <p:nvSpPr>
          <p:cNvPr id="24" name="TextBox 23"/>
          <p:cNvSpPr txBox="1"/>
          <p:nvPr/>
        </p:nvSpPr>
        <p:spPr>
          <a:xfrm>
            <a:off x="2711872" y="3503421"/>
            <a:ext cx="1034627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dirty="0" smtClean="0"/>
              <a:t>อาจารย์นิเทศ</a:t>
            </a:r>
            <a:endParaRPr lang="th-TH" dirty="0"/>
          </a:p>
        </p:txBody>
      </p:sp>
      <p:sp>
        <p:nvSpPr>
          <p:cNvPr id="27" name="TextBox 26"/>
          <p:cNvSpPr txBox="1"/>
          <p:nvPr/>
        </p:nvSpPr>
        <p:spPr>
          <a:xfrm>
            <a:off x="2711872" y="5365883"/>
            <a:ext cx="1339427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dirty="0" smtClean="0"/>
              <a:t>สถานประกอบการ</a:t>
            </a:r>
            <a:endParaRPr lang="th-TH" dirty="0"/>
          </a:p>
        </p:txBody>
      </p:sp>
      <p:cxnSp>
        <p:nvCxnSpPr>
          <p:cNvPr id="20" name="Straight Arrow Connector 19"/>
          <p:cNvCxnSpPr>
            <a:stCxn id="12" idx="3"/>
            <a:endCxn id="23" idx="1"/>
          </p:cNvCxnSpPr>
          <p:nvPr/>
        </p:nvCxnSpPr>
        <p:spPr>
          <a:xfrm flipV="1">
            <a:off x="1518536" y="2503148"/>
            <a:ext cx="1193339" cy="11849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2" idx="3"/>
            <a:endCxn id="24" idx="1"/>
          </p:cNvCxnSpPr>
          <p:nvPr/>
        </p:nvCxnSpPr>
        <p:spPr>
          <a:xfrm>
            <a:off x="1518536" y="3688087"/>
            <a:ext cx="119333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3"/>
            <a:endCxn id="27" idx="1"/>
          </p:cNvCxnSpPr>
          <p:nvPr/>
        </p:nvCxnSpPr>
        <p:spPr>
          <a:xfrm>
            <a:off x="1518536" y="3688087"/>
            <a:ext cx="1193336" cy="18624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719293" y="338021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จัดการข้อมูล</a:t>
            </a:r>
            <a:endParaRPr lang="th-TH" dirty="0"/>
          </a:p>
        </p:txBody>
      </p:sp>
      <p:sp>
        <p:nvSpPr>
          <p:cNvPr id="35" name="TextBox 34"/>
          <p:cNvSpPr txBox="1"/>
          <p:nvPr/>
        </p:nvSpPr>
        <p:spPr>
          <a:xfrm>
            <a:off x="3746617" y="2313896"/>
            <a:ext cx="1333809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dirty="0" smtClean="0"/>
              <a:t>เลือกตำแหน่งงาน</a:t>
            </a:r>
            <a:endParaRPr lang="th-TH" dirty="0"/>
          </a:p>
        </p:txBody>
      </p:sp>
      <p:sp>
        <p:nvSpPr>
          <p:cNvPr id="36" name="TextBox 35"/>
          <p:cNvSpPr txBox="1"/>
          <p:nvPr/>
        </p:nvSpPr>
        <p:spPr>
          <a:xfrm>
            <a:off x="5334542" y="2313896"/>
            <a:ext cx="890412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dirty="0" smtClean="0"/>
              <a:t>ส่งใบสมัคร</a:t>
            </a:r>
            <a:endParaRPr lang="th-TH" dirty="0"/>
          </a:p>
        </p:txBody>
      </p:sp>
      <p:sp>
        <p:nvSpPr>
          <p:cNvPr id="46" name="TextBox 45"/>
          <p:cNvSpPr txBox="1"/>
          <p:nvPr/>
        </p:nvSpPr>
        <p:spPr>
          <a:xfrm>
            <a:off x="6479070" y="2313896"/>
            <a:ext cx="1023700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dirty="0" smtClean="0"/>
              <a:t>รอการอนุมัติ</a:t>
            </a:r>
            <a:endParaRPr lang="th-TH" dirty="0"/>
          </a:p>
        </p:txBody>
      </p:sp>
      <p:sp>
        <p:nvSpPr>
          <p:cNvPr id="47" name="TextBox 46"/>
          <p:cNvSpPr txBox="1"/>
          <p:nvPr/>
        </p:nvSpPr>
        <p:spPr>
          <a:xfrm>
            <a:off x="3977871" y="3503421"/>
            <a:ext cx="837407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dirty="0" smtClean="0"/>
              <a:t>การอนุมัติ</a:t>
            </a:r>
            <a:endParaRPr lang="th-TH" dirty="0"/>
          </a:p>
        </p:txBody>
      </p:sp>
      <p:sp>
        <p:nvSpPr>
          <p:cNvPr id="54" name="TextBox 53"/>
          <p:cNvSpPr txBox="1"/>
          <p:nvPr/>
        </p:nvSpPr>
        <p:spPr>
          <a:xfrm>
            <a:off x="2711872" y="4434512"/>
            <a:ext cx="1179095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dirty="0" smtClean="0"/>
              <a:t>เจ้าหน้าที่สหกิจ</a:t>
            </a:r>
            <a:endParaRPr lang="th-TH" dirty="0"/>
          </a:p>
        </p:txBody>
      </p:sp>
      <p:sp>
        <p:nvSpPr>
          <p:cNvPr id="55" name="TextBox 54"/>
          <p:cNvSpPr txBox="1"/>
          <p:nvPr/>
        </p:nvSpPr>
        <p:spPr>
          <a:xfrm>
            <a:off x="4137025" y="4434512"/>
            <a:ext cx="837407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dirty="0" smtClean="0"/>
              <a:t>การอนุมัติ</a:t>
            </a:r>
            <a:endParaRPr lang="th-TH" dirty="0"/>
          </a:p>
        </p:txBody>
      </p:sp>
      <p:sp>
        <p:nvSpPr>
          <p:cNvPr id="56" name="TextBox 55"/>
          <p:cNvSpPr txBox="1"/>
          <p:nvPr/>
        </p:nvSpPr>
        <p:spPr>
          <a:xfrm>
            <a:off x="4281875" y="5365883"/>
            <a:ext cx="837407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dirty="0" smtClean="0"/>
              <a:t>การอนุมัติ</a:t>
            </a:r>
            <a:endParaRPr lang="th-TH" dirty="0"/>
          </a:p>
        </p:txBody>
      </p:sp>
      <p:grpSp>
        <p:nvGrpSpPr>
          <p:cNvPr id="65" name="Group 64"/>
          <p:cNvGrpSpPr/>
          <p:nvPr/>
        </p:nvGrpSpPr>
        <p:grpSpPr>
          <a:xfrm>
            <a:off x="3492501" y="2113841"/>
            <a:ext cx="277640" cy="400110"/>
            <a:chOff x="3492501" y="2113841"/>
            <a:chExt cx="277640" cy="400110"/>
          </a:xfrm>
        </p:grpSpPr>
        <p:cxnSp>
          <p:nvCxnSpPr>
            <p:cNvPr id="61" name="Straight Arrow Connector 60"/>
            <p:cNvCxnSpPr>
              <a:stCxn id="23" idx="3"/>
              <a:endCxn id="35" idx="1"/>
            </p:cNvCxnSpPr>
            <p:nvPr/>
          </p:nvCxnSpPr>
          <p:spPr>
            <a:xfrm flipV="1">
              <a:off x="3492501" y="2498562"/>
              <a:ext cx="254116" cy="458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3492501" y="2113841"/>
              <a:ext cx="2776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000" b="1" dirty="0" smtClean="0">
                  <a:solidFill>
                    <a:srgbClr val="00B050"/>
                  </a:solidFill>
                </a:rPr>
                <a:t>1</a:t>
              </a:r>
              <a:endParaRPr lang="th-TH" sz="2000" b="1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63" name="Straight Arrow Connector 62"/>
          <p:cNvCxnSpPr/>
          <p:nvPr/>
        </p:nvCxnSpPr>
        <p:spPr>
          <a:xfrm flipV="1">
            <a:off x="5079365" y="2513951"/>
            <a:ext cx="254116" cy="458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079365" y="2142416"/>
            <a:ext cx="277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0B050"/>
                </a:solidFill>
              </a:rPr>
              <a:t>2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6239530" y="2113841"/>
            <a:ext cx="277640" cy="400110"/>
            <a:chOff x="3492501" y="2113841"/>
            <a:chExt cx="277640" cy="400110"/>
          </a:xfrm>
        </p:grpSpPr>
        <p:cxnSp>
          <p:nvCxnSpPr>
            <p:cNvPr id="67" name="Straight Arrow Connector 66"/>
            <p:cNvCxnSpPr/>
            <p:nvPr/>
          </p:nvCxnSpPr>
          <p:spPr>
            <a:xfrm flipV="1">
              <a:off x="3492501" y="2498562"/>
              <a:ext cx="254116" cy="458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3492501" y="2113841"/>
              <a:ext cx="2776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000" b="1" dirty="0" smtClean="0">
                  <a:solidFill>
                    <a:srgbClr val="00B050"/>
                  </a:solidFill>
                </a:rPr>
                <a:t>3</a:t>
              </a:r>
              <a:endParaRPr lang="th-TH" sz="2000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736043" y="3314169"/>
            <a:ext cx="277640" cy="400110"/>
            <a:chOff x="3492501" y="2113841"/>
            <a:chExt cx="277640" cy="400110"/>
          </a:xfrm>
        </p:grpSpPr>
        <p:cxnSp>
          <p:nvCxnSpPr>
            <p:cNvPr id="70" name="Straight Arrow Connector 69"/>
            <p:cNvCxnSpPr/>
            <p:nvPr/>
          </p:nvCxnSpPr>
          <p:spPr>
            <a:xfrm flipV="1">
              <a:off x="3492501" y="2498562"/>
              <a:ext cx="254116" cy="458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3492501" y="2113841"/>
              <a:ext cx="2776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000" b="1" dirty="0">
                  <a:solidFill>
                    <a:srgbClr val="00B050"/>
                  </a:solidFill>
                </a:rPr>
                <a:t>4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905208" y="4244957"/>
            <a:ext cx="277640" cy="400110"/>
            <a:chOff x="3492501" y="2113841"/>
            <a:chExt cx="277640" cy="400110"/>
          </a:xfrm>
        </p:grpSpPr>
        <p:cxnSp>
          <p:nvCxnSpPr>
            <p:cNvPr id="73" name="Straight Arrow Connector 72"/>
            <p:cNvCxnSpPr/>
            <p:nvPr/>
          </p:nvCxnSpPr>
          <p:spPr>
            <a:xfrm flipV="1">
              <a:off x="3492501" y="2498562"/>
              <a:ext cx="254116" cy="458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3492501" y="2113841"/>
              <a:ext cx="2776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000" b="1" dirty="0">
                  <a:solidFill>
                    <a:srgbClr val="00B050"/>
                  </a:solidFill>
                </a:rPr>
                <a:t>4</a:t>
              </a:r>
              <a:endParaRPr lang="th-TH" sz="2000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4037883" y="5175116"/>
            <a:ext cx="277640" cy="400110"/>
            <a:chOff x="3492501" y="2113841"/>
            <a:chExt cx="277640" cy="400110"/>
          </a:xfrm>
        </p:grpSpPr>
        <p:cxnSp>
          <p:nvCxnSpPr>
            <p:cNvPr id="76" name="Straight Arrow Connector 75"/>
            <p:cNvCxnSpPr/>
            <p:nvPr/>
          </p:nvCxnSpPr>
          <p:spPr>
            <a:xfrm flipV="1">
              <a:off x="3492501" y="2498562"/>
              <a:ext cx="254116" cy="458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3492501" y="2113841"/>
              <a:ext cx="2776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000" b="1" dirty="0" smtClean="0">
                  <a:solidFill>
                    <a:srgbClr val="00B050"/>
                  </a:solidFill>
                </a:rPr>
                <a:t>6</a:t>
              </a:r>
              <a:endParaRPr lang="th-TH" sz="2000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8595323" y="4434512"/>
            <a:ext cx="1494769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dirty="0" smtClean="0"/>
              <a:t>กำหนดรายละเอียดการออกสหกิจ</a:t>
            </a:r>
            <a:endParaRPr lang="th-TH" dirty="0"/>
          </a:p>
        </p:txBody>
      </p:sp>
      <p:grpSp>
        <p:nvGrpSpPr>
          <p:cNvPr id="79" name="Group 78"/>
          <p:cNvGrpSpPr/>
          <p:nvPr/>
        </p:nvGrpSpPr>
        <p:grpSpPr>
          <a:xfrm>
            <a:off x="4974432" y="4234457"/>
            <a:ext cx="277640" cy="400110"/>
            <a:chOff x="3492501" y="2113841"/>
            <a:chExt cx="277640" cy="400110"/>
          </a:xfrm>
        </p:grpSpPr>
        <p:cxnSp>
          <p:nvCxnSpPr>
            <p:cNvPr id="80" name="Straight Arrow Connector 79"/>
            <p:cNvCxnSpPr/>
            <p:nvPr/>
          </p:nvCxnSpPr>
          <p:spPr>
            <a:xfrm flipV="1">
              <a:off x="3492501" y="2498562"/>
              <a:ext cx="254116" cy="458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3492501" y="2113841"/>
              <a:ext cx="2776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000" b="1" dirty="0">
                  <a:solidFill>
                    <a:srgbClr val="00B050"/>
                  </a:solidFill>
                </a:rPr>
                <a:t>5</a:t>
              </a:r>
              <a:endParaRPr lang="th-TH" sz="2000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7748841" y="2469013"/>
            <a:ext cx="1023700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dirty="0" smtClean="0"/>
              <a:t>เตรียมออกสหกิจ</a:t>
            </a:r>
            <a:endParaRPr lang="th-TH" dirty="0"/>
          </a:p>
        </p:txBody>
      </p:sp>
      <p:grpSp>
        <p:nvGrpSpPr>
          <p:cNvPr id="83" name="Group 82"/>
          <p:cNvGrpSpPr/>
          <p:nvPr/>
        </p:nvGrpSpPr>
        <p:grpSpPr>
          <a:xfrm>
            <a:off x="7502770" y="2142416"/>
            <a:ext cx="277640" cy="400110"/>
            <a:chOff x="3492501" y="2113841"/>
            <a:chExt cx="277640" cy="400110"/>
          </a:xfrm>
        </p:grpSpPr>
        <p:cxnSp>
          <p:nvCxnSpPr>
            <p:cNvPr id="84" name="Straight Arrow Connector 83"/>
            <p:cNvCxnSpPr/>
            <p:nvPr/>
          </p:nvCxnSpPr>
          <p:spPr>
            <a:xfrm flipV="1">
              <a:off x="3492501" y="2498562"/>
              <a:ext cx="254116" cy="458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3492501" y="2113841"/>
              <a:ext cx="2776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000" b="1" dirty="0">
                  <a:solidFill>
                    <a:srgbClr val="00B050"/>
                  </a:solidFill>
                </a:rPr>
                <a:t>8</a:t>
              </a: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9034702" y="2310627"/>
            <a:ext cx="852248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dirty="0" smtClean="0"/>
              <a:t>ออกสหกิจ</a:t>
            </a:r>
            <a:endParaRPr lang="th-TH" dirty="0"/>
          </a:p>
        </p:txBody>
      </p:sp>
      <p:grpSp>
        <p:nvGrpSpPr>
          <p:cNvPr id="87" name="Group 86"/>
          <p:cNvGrpSpPr/>
          <p:nvPr/>
        </p:nvGrpSpPr>
        <p:grpSpPr>
          <a:xfrm>
            <a:off x="8779071" y="2142416"/>
            <a:ext cx="277640" cy="400110"/>
            <a:chOff x="3492501" y="2113841"/>
            <a:chExt cx="277640" cy="400110"/>
          </a:xfrm>
        </p:grpSpPr>
        <p:cxnSp>
          <p:nvCxnSpPr>
            <p:cNvPr id="88" name="Straight Arrow Connector 87"/>
            <p:cNvCxnSpPr/>
            <p:nvPr/>
          </p:nvCxnSpPr>
          <p:spPr>
            <a:xfrm flipV="1">
              <a:off x="3492501" y="2498562"/>
              <a:ext cx="254116" cy="458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3492501" y="2113841"/>
              <a:ext cx="2776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000" b="1" dirty="0" smtClean="0">
                  <a:solidFill>
                    <a:srgbClr val="00B050"/>
                  </a:solidFill>
                </a:rPr>
                <a:t>9</a:t>
              </a:r>
              <a:endParaRPr lang="th-TH" sz="2000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10379267" y="4388345"/>
            <a:ext cx="852248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dirty="0" smtClean="0"/>
              <a:t>ส่งตัวกลับ</a:t>
            </a:r>
            <a:endParaRPr lang="th-TH" dirty="0"/>
          </a:p>
        </p:txBody>
      </p:sp>
      <p:grpSp>
        <p:nvGrpSpPr>
          <p:cNvPr id="91" name="Group 90"/>
          <p:cNvGrpSpPr/>
          <p:nvPr/>
        </p:nvGrpSpPr>
        <p:grpSpPr>
          <a:xfrm>
            <a:off x="10056099" y="4166039"/>
            <a:ext cx="370614" cy="400110"/>
            <a:chOff x="3434835" y="2113841"/>
            <a:chExt cx="370614" cy="400110"/>
          </a:xfrm>
        </p:grpSpPr>
        <p:cxnSp>
          <p:nvCxnSpPr>
            <p:cNvPr id="92" name="Straight Arrow Connector 91"/>
            <p:cNvCxnSpPr/>
            <p:nvPr/>
          </p:nvCxnSpPr>
          <p:spPr>
            <a:xfrm flipV="1">
              <a:off x="3492501" y="2498562"/>
              <a:ext cx="254116" cy="458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3434835" y="2113841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000" b="1" dirty="0" smtClean="0">
                  <a:solidFill>
                    <a:srgbClr val="00B050"/>
                  </a:solidFill>
                </a:rPr>
                <a:t>10</a:t>
              </a:r>
              <a:endParaRPr lang="th-TH" sz="2000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10141935" y="2318482"/>
            <a:ext cx="678332" cy="92333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dirty="0" smtClean="0"/>
              <a:t>บันทึกประจำวัน</a:t>
            </a:r>
            <a:endParaRPr lang="th-TH" dirty="0"/>
          </a:p>
        </p:txBody>
      </p:sp>
      <p:grpSp>
        <p:nvGrpSpPr>
          <p:cNvPr id="95" name="Group 94"/>
          <p:cNvGrpSpPr/>
          <p:nvPr/>
        </p:nvGrpSpPr>
        <p:grpSpPr>
          <a:xfrm>
            <a:off x="9812233" y="2142416"/>
            <a:ext cx="370614" cy="400110"/>
            <a:chOff x="3410121" y="2113841"/>
            <a:chExt cx="370614" cy="400110"/>
          </a:xfrm>
        </p:grpSpPr>
        <p:cxnSp>
          <p:nvCxnSpPr>
            <p:cNvPr id="96" name="Straight Arrow Connector 95"/>
            <p:cNvCxnSpPr/>
            <p:nvPr/>
          </p:nvCxnSpPr>
          <p:spPr>
            <a:xfrm flipV="1">
              <a:off x="3492501" y="2498562"/>
              <a:ext cx="254116" cy="458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3410121" y="2113841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000" b="1" dirty="0" smtClean="0">
                  <a:solidFill>
                    <a:srgbClr val="00B050"/>
                  </a:solidFill>
                </a:rPr>
                <a:t>11</a:t>
              </a:r>
              <a:endParaRPr lang="th-TH" sz="2000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57" name="TextBox 46"/>
          <p:cNvSpPr txBox="1"/>
          <p:nvPr/>
        </p:nvSpPr>
        <p:spPr>
          <a:xfrm>
            <a:off x="6705516" y="3488946"/>
            <a:ext cx="1420924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dirty="0" smtClean="0"/>
              <a:t>บันทึกตารางนิเทศ</a:t>
            </a:r>
            <a:endParaRPr lang="th-TH" dirty="0"/>
          </a:p>
        </p:txBody>
      </p:sp>
      <p:grpSp>
        <p:nvGrpSpPr>
          <p:cNvPr id="58" name="Group 68"/>
          <p:cNvGrpSpPr/>
          <p:nvPr/>
        </p:nvGrpSpPr>
        <p:grpSpPr>
          <a:xfrm>
            <a:off x="6443236" y="3277608"/>
            <a:ext cx="370614" cy="400110"/>
            <a:chOff x="3492501" y="2113841"/>
            <a:chExt cx="370614" cy="400110"/>
          </a:xfrm>
        </p:grpSpPr>
        <p:cxnSp>
          <p:nvCxnSpPr>
            <p:cNvPr id="59" name="Straight Arrow Connector 69"/>
            <p:cNvCxnSpPr/>
            <p:nvPr/>
          </p:nvCxnSpPr>
          <p:spPr>
            <a:xfrm flipV="1">
              <a:off x="3492501" y="2498562"/>
              <a:ext cx="254116" cy="458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70"/>
            <p:cNvSpPr txBox="1"/>
            <p:nvPr/>
          </p:nvSpPr>
          <p:spPr>
            <a:xfrm>
              <a:off x="3492501" y="2113841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000" b="1" dirty="0" smtClean="0">
                  <a:solidFill>
                    <a:srgbClr val="00B050"/>
                  </a:solidFill>
                </a:rPr>
                <a:t>11</a:t>
              </a:r>
              <a:endParaRPr lang="th-TH" sz="2000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98" name="TextBox 93"/>
          <p:cNvSpPr txBox="1"/>
          <p:nvPr/>
        </p:nvSpPr>
        <p:spPr>
          <a:xfrm>
            <a:off x="11077192" y="2310627"/>
            <a:ext cx="678332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dirty="0" smtClean="0"/>
              <a:t>สำเร็จสหกิจ</a:t>
            </a:r>
            <a:endParaRPr lang="th-TH" dirty="0"/>
          </a:p>
        </p:txBody>
      </p:sp>
      <p:grpSp>
        <p:nvGrpSpPr>
          <p:cNvPr id="99" name="Group 94"/>
          <p:cNvGrpSpPr/>
          <p:nvPr/>
        </p:nvGrpSpPr>
        <p:grpSpPr>
          <a:xfrm>
            <a:off x="10747490" y="2134561"/>
            <a:ext cx="370614" cy="400110"/>
            <a:chOff x="3410121" y="2113841"/>
            <a:chExt cx="370614" cy="400110"/>
          </a:xfrm>
        </p:grpSpPr>
        <p:cxnSp>
          <p:nvCxnSpPr>
            <p:cNvPr id="100" name="Straight Arrow Connector 95"/>
            <p:cNvCxnSpPr/>
            <p:nvPr/>
          </p:nvCxnSpPr>
          <p:spPr>
            <a:xfrm flipV="1">
              <a:off x="3492501" y="2498562"/>
              <a:ext cx="254116" cy="458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96"/>
            <p:cNvSpPr txBox="1"/>
            <p:nvPr/>
          </p:nvSpPr>
          <p:spPr>
            <a:xfrm>
              <a:off x="3410121" y="2113841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000" b="1" dirty="0" smtClean="0">
                  <a:solidFill>
                    <a:srgbClr val="00B050"/>
                  </a:solidFill>
                </a:rPr>
                <a:t>11</a:t>
              </a:r>
              <a:endParaRPr lang="th-TH" sz="2000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102" name="TextBox 46"/>
          <p:cNvSpPr txBox="1"/>
          <p:nvPr/>
        </p:nvSpPr>
        <p:spPr>
          <a:xfrm>
            <a:off x="8358415" y="3514664"/>
            <a:ext cx="1557425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dirty="0" smtClean="0"/>
              <a:t>ตรวจบันทึกประจำวัน</a:t>
            </a:r>
            <a:endParaRPr lang="th-TH" dirty="0"/>
          </a:p>
        </p:txBody>
      </p:sp>
      <p:grpSp>
        <p:nvGrpSpPr>
          <p:cNvPr id="103" name="Group 68"/>
          <p:cNvGrpSpPr/>
          <p:nvPr/>
        </p:nvGrpSpPr>
        <p:grpSpPr>
          <a:xfrm>
            <a:off x="8116588" y="3325412"/>
            <a:ext cx="370614" cy="400110"/>
            <a:chOff x="3492501" y="2113841"/>
            <a:chExt cx="370614" cy="400110"/>
          </a:xfrm>
        </p:grpSpPr>
        <p:cxnSp>
          <p:nvCxnSpPr>
            <p:cNvPr id="104" name="Straight Arrow Connector 69"/>
            <p:cNvCxnSpPr/>
            <p:nvPr/>
          </p:nvCxnSpPr>
          <p:spPr>
            <a:xfrm flipV="1">
              <a:off x="3492501" y="2498562"/>
              <a:ext cx="254116" cy="458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70"/>
            <p:cNvSpPr txBox="1"/>
            <p:nvPr/>
          </p:nvSpPr>
          <p:spPr>
            <a:xfrm>
              <a:off x="3492501" y="2113841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000" b="1" dirty="0" smtClean="0">
                  <a:solidFill>
                    <a:srgbClr val="00B050"/>
                  </a:solidFill>
                </a:rPr>
                <a:t>12</a:t>
              </a:r>
              <a:endParaRPr lang="th-TH" sz="2000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106" name="TextBox 46"/>
          <p:cNvSpPr txBox="1"/>
          <p:nvPr/>
        </p:nvSpPr>
        <p:spPr>
          <a:xfrm>
            <a:off x="5058911" y="3490450"/>
            <a:ext cx="1384040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dirty="0" smtClean="0"/>
              <a:t>การ</a:t>
            </a:r>
            <a:r>
              <a:rPr lang="th-TH" dirty="0" smtClean="0"/>
              <a:t>อนุมัติแทนสถานประกอบการ</a:t>
            </a:r>
            <a:endParaRPr lang="th-TH" dirty="0"/>
          </a:p>
        </p:txBody>
      </p:sp>
      <p:grpSp>
        <p:nvGrpSpPr>
          <p:cNvPr id="107" name="Group 68"/>
          <p:cNvGrpSpPr/>
          <p:nvPr/>
        </p:nvGrpSpPr>
        <p:grpSpPr>
          <a:xfrm>
            <a:off x="4817083" y="3301198"/>
            <a:ext cx="277640" cy="400110"/>
            <a:chOff x="3492501" y="2113841"/>
            <a:chExt cx="277640" cy="400110"/>
          </a:xfrm>
        </p:grpSpPr>
        <p:cxnSp>
          <p:nvCxnSpPr>
            <p:cNvPr id="108" name="Straight Arrow Connector 69"/>
            <p:cNvCxnSpPr/>
            <p:nvPr/>
          </p:nvCxnSpPr>
          <p:spPr>
            <a:xfrm flipV="1">
              <a:off x="3492501" y="2498562"/>
              <a:ext cx="254116" cy="458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70"/>
            <p:cNvSpPr txBox="1"/>
            <p:nvPr/>
          </p:nvSpPr>
          <p:spPr>
            <a:xfrm>
              <a:off x="3492501" y="2113841"/>
              <a:ext cx="2776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000" b="1" dirty="0">
                  <a:solidFill>
                    <a:srgbClr val="00B050"/>
                  </a:solidFill>
                </a:rPr>
                <a:t>5</a:t>
              </a:r>
              <a:endParaRPr lang="th-TH" sz="2000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110" name="TextBox 46"/>
          <p:cNvSpPr txBox="1"/>
          <p:nvPr/>
        </p:nvSpPr>
        <p:spPr>
          <a:xfrm>
            <a:off x="5228548" y="4434652"/>
            <a:ext cx="1376534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dirty="0" smtClean="0"/>
              <a:t>การ</a:t>
            </a:r>
            <a:r>
              <a:rPr lang="th-TH" dirty="0" smtClean="0"/>
              <a:t>อนุมัติแทนอาจารย์นิเทศ</a:t>
            </a:r>
            <a:endParaRPr lang="th-TH" dirty="0"/>
          </a:p>
        </p:txBody>
      </p:sp>
      <p:sp>
        <p:nvSpPr>
          <p:cNvPr id="111" name="TextBox 46"/>
          <p:cNvSpPr txBox="1"/>
          <p:nvPr/>
        </p:nvSpPr>
        <p:spPr>
          <a:xfrm>
            <a:off x="6929317" y="4434652"/>
            <a:ext cx="1376534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dirty="0" smtClean="0"/>
              <a:t>การ</a:t>
            </a:r>
            <a:r>
              <a:rPr lang="th-TH" dirty="0" smtClean="0"/>
              <a:t>อนุมัติแทนสถานประกอบการ</a:t>
            </a:r>
            <a:endParaRPr lang="th-TH" dirty="0"/>
          </a:p>
        </p:txBody>
      </p:sp>
      <p:grpSp>
        <p:nvGrpSpPr>
          <p:cNvPr id="112" name="Group 78"/>
          <p:cNvGrpSpPr/>
          <p:nvPr/>
        </p:nvGrpSpPr>
        <p:grpSpPr>
          <a:xfrm>
            <a:off x="6654121" y="4209817"/>
            <a:ext cx="277640" cy="400110"/>
            <a:chOff x="3492501" y="2113841"/>
            <a:chExt cx="277640" cy="400110"/>
          </a:xfrm>
        </p:grpSpPr>
        <p:cxnSp>
          <p:nvCxnSpPr>
            <p:cNvPr id="113" name="Straight Arrow Connector 79"/>
            <p:cNvCxnSpPr/>
            <p:nvPr/>
          </p:nvCxnSpPr>
          <p:spPr>
            <a:xfrm flipV="1">
              <a:off x="3492501" y="2498562"/>
              <a:ext cx="254116" cy="458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80"/>
            <p:cNvSpPr txBox="1"/>
            <p:nvPr/>
          </p:nvSpPr>
          <p:spPr>
            <a:xfrm>
              <a:off x="3492501" y="2113841"/>
              <a:ext cx="2776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000" b="1" dirty="0">
                  <a:solidFill>
                    <a:srgbClr val="00B050"/>
                  </a:solidFill>
                </a:rPr>
                <a:t>6</a:t>
              </a:r>
              <a:endParaRPr lang="th-TH" sz="2000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15" name="Group 78"/>
          <p:cNvGrpSpPr/>
          <p:nvPr/>
        </p:nvGrpSpPr>
        <p:grpSpPr>
          <a:xfrm>
            <a:off x="8320000" y="4181428"/>
            <a:ext cx="277640" cy="400110"/>
            <a:chOff x="3492501" y="2113841"/>
            <a:chExt cx="277640" cy="400110"/>
          </a:xfrm>
        </p:grpSpPr>
        <p:cxnSp>
          <p:nvCxnSpPr>
            <p:cNvPr id="116" name="Straight Arrow Connector 79"/>
            <p:cNvCxnSpPr/>
            <p:nvPr/>
          </p:nvCxnSpPr>
          <p:spPr>
            <a:xfrm flipV="1">
              <a:off x="3492501" y="2498562"/>
              <a:ext cx="254116" cy="458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80"/>
            <p:cNvSpPr txBox="1"/>
            <p:nvPr/>
          </p:nvSpPr>
          <p:spPr>
            <a:xfrm>
              <a:off x="3492501" y="2113841"/>
              <a:ext cx="2776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000" b="1" dirty="0" smtClean="0">
                  <a:solidFill>
                    <a:srgbClr val="00B050"/>
                  </a:solidFill>
                </a:rPr>
                <a:t>7</a:t>
              </a:r>
              <a:endParaRPr lang="th-TH" sz="2000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118" name="TextBox 89"/>
          <p:cNvSpPr txBox="1"/>
          <p:nvPr/>
        </p:nvSpPr>
        <p:spPr>
          <a:xfrm>
            <a:off x="10174323" y="3514664"/>
            <a:ext cx="852248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dirty="0" smtClean="0"/>
              <a:t>ส่งตัวกลับ</a:t>
            </a:r>
            <a:endParaRPr lang="th-TH" dirty="0"/>
          </a:p>
        </p:txBody>
      </p:sp>
      <p:grpSp>
        <p:nvGrpSpPr>
          <p:cNvPr id="119" name="Group 90"/>
          <p:cNvGrpSpPr/>
          <p:nvPr/>
        </p:nvGrpSpPr>
        <p:grpSpPr>
          <a:xfrm>
            <a:off x="9859679" y="3326423"/>
            <a:ext cx="370614" cy="400110"/>
            <a:chOff x="3434835" y="2113841"/>
            <a:chExt cx="370614" cy="400110"/>
          </a:xfrm>
        </p:grpSpPr>
        <p:cxnSp>
          <p:nvCxnSpPr>
            <p:cNvPr id="120" name="Straight Arrow Connector 91"/>
            <p:cNvCxnSpPr/>
            <p:nvPr/>
          </p:nvCxnSpPr>
          <p:spPr>
            <a:xfrm flipV="1">
              <a:off x="3492501" y="2498562"/>
              <a:ext cx="254116" cy="458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92"/>
            <p:cNvSpPr txBox="1"/>
            <p:nvPr/>
          </p:nvSpPr>
          <p:spPr>
            <a:xfrm>
              <a:off x="3434835" y="2113841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000" b="1" dirty="0" smtClean="0">
                  <a:solidFill>
                    <a:srgbClr val="00B050"/>
                  </a:solidFill>
                </a:rPr>
                <a:t>10</a:t>
              </a:r>
              <a:endParaRPr lang="th-TH" sz="2000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122" name="TextBox 81"/>
          <p:cNvSpPr txBox="1"/>
          <p:nvPr/>
        </p:nvSpPr>
        <p:spPr>
          <a:xfrm>
            <a:off x="7742310" y="1511350"/>
            <a:ext cx="1023700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dirty="0" smtClean="0"/>
              <a:t>พิมพ์เอกสาร</a:t>
            </a:r>
            <a:r>
              <a:rPr lang="th-TH" dirty="0" err="1" smtClean="0"/>
              <a:t>สห</a:t>
            </a:r>
            <a:r>
              <a:rPr lang="th-TH" dirty="0" smtClean="0"/>
              <a:t>กิจ</a:t>
            </a:r>
            <a:endParaRPr lang="th-TH" dirty="0"/>
          </a:p>
        </p:txBody>
      </p:sp>
      <p:grpSp>
        <p:nvGrpSpPr>
          <p:cNvPr id="123" name="Group 82"/>
          <p:cNvGrpSpPr/>
          <p:nvPr/>
        </p:nvGrpSpPr>
        <p:grpSpPr>
          <a:xfrm rot="16200000">
            <a:off x="7959561" y="2123095"/>
            <a:ext cx="254116" cy="400110"/>
            <a:chOff x="3492501" y="2113841"/>
            <a:chExt cx="254116" cy="400110"/>
          </a:xfrm>
        </p:grpSpPr>
        <p:cxnSp>
          <p:nvCxnSpPr>
            <p:cNvPr id="124" name="Straight Arrow Connector 83"/>
            <p:cNvCxnSpPr/>
            <p:nvPr/>
          </p:nvCxnSpPr>
          <p:spPr>
            <a:xfrm flipV="1">
              <a:off x="3492501" y="2498562"/>
              <a:ext cx="254116" cy="458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84"/>
            <p:cNvSpPr txBox="1"/>
            <p:nvPr/>
          </p:nvSpPr>
          <p:spPr>
            <a:xfrm>
              <a:off x="3538956" y="2113841"/>
              <a:ext cx="1847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th-TH" sz="2000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126" name="TextBox 81"/>
          <p:cNvSpPr txBox="1"/>
          <p:nvPr/>
        </p:nvSpPr>
        <p:spPr>
          <a:xfrm>
            <a:off x="11123340" y="3325089"/>
            <a:ext cx="1023700" cy="92333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dirty="0" smtClean="0"/>
              <a:t>พิมพ์เอกสารบันทึกประจำวัน</a:t>
            </a:r>
            <a:endParaRPr lang="th-TH" dirty="0"/>
          </a:p>
        </p:txBody>
      </p:sp>
      <p:grpSp>
        <p:nvGrpSpPr>
          <p:cNvPr id="127" name="Group 82"/>
          <p:cNvGrpSpPr/>
          <p:nvPr/>
        </p:nvGrpSpPr>
        <p:grpSpPr>
          <a:xfrm rot="5400000">
            <a:off x="11609146" y="2987056"/>
            <a:ext cx="254116" cy="400110"/>
            <a:chOff x="3492501" y="2113841"/>
            <a:chExt cx="254116" cy="400110"/>
          </a:xfrm>
        </p:grpSpPr>
        <p:cxnSp>
          <p:nvCxnSpPr>
            <p:cNvPr id="128" name="Straight Arrow Connector 83"/>
            <p:cNvCxnSpPr/>
            <p:nvPr/>
          </p:nvCxnSpPr>
          <p:spPr>
            <a:xfrm flipV="1">
              <a:off x="3492501" y="2498562"/>
              <a:ext cx="254116" cy="458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84"/>
            <p:cNvSpPr txBox="1"/>
            <p:nvPr/>
          </p:nvSpPr>
          <p:spPr>
            <a:xfrm>
              <a:off x="3538956" y="2113841"/>
              <a:ext cx="1847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th-TH" sz="2000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924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000" dirty="0" smtClean="0">
                <a:solidFill>
                  <a:schemeClr val="accent1"/>
                </a:solidFill>
                <a:latin typeface="TH SarabunPSK" panose="020B0500040200020003" pitchFamily="34" charset="-34"/>
              </a:rPr>
              <a:t>ระบบฐานข้อมูลสหกิจศึกษา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3950" y="1825625"/>
            <a:ext cx="9740566" cy="4351338"/>
          </a:xfrm>
        </p:spPr>
        <p:txBody>
          <a:bodyPr>
            <a:normAutofit/>
          </a:bodyPr>
          <a:lstStyle/>
          <a:p>
            <a:pPr lvl="0"/>
            <a:r>
              <a:rPr lang="th-TH" sz="3200" b="1" dirty="0" smtClean="0">
                <a:latin typeface="TH SarabunPSK" panose="020B0500040200020003" pitchFamily="34" charset="-34"/>
              </a:rPr>
              <a:t>ความเป็นมา</a:t>
            </a:r>
            <a:endParaRPr lang="en-US" sz="3200" b="1" dirty="0">
              <a:latin typeface="TH SarabunPSK" panose="020B0500040200020003" pitchFamily="34" charset="-34"/>
            </a:endParaRPr>
          </a:p>
          <a:p>
            <a:pPr marL="0" indent="0" algn="thaiDist">
              <a:buNone/>
            </a:pPr>
            <a:r>
              <a:rPr lang="th-TH" dirty="0">
                <a:latin typeface="TH SarabunPSK" panose="020B0500040200020003" pitchFamily="34" charset="-34"/>
              </a:rPr>
              <a:t>	</a:t>
            </a:r>
            <a:r>
              <a:rPr lang="th-TH" dirty="0" smtClean="0"/>
              <a:t>สห</a:t>
            </a:r>
            <a:r>
              <a:rPr lang="th-TH" dirty="0"/>
              <a:t>กิจศึกษา</a:t>
            </a:r>
            <a:r>
              <a:rPr lang="en-US" dirty="0"/>
              <a:t> (Cooperative Education) </a:t>
            </a:r>
            <a:r>
              <a:rPr lang="th-TH" dirty="0"/>
              <a:t>เป็นระบบการศึกษาที่เน้นการปฏิบัติงานในสถานประกอบการอย่างมีระบบ โดยจัดให้มีการเรียนในสถานศึกษาร่วมกับการจัดให้นักศึกษาไปปฏิบัติงานจริง ณ สถานประกอบการ </a:t>
            </a:r>
            <a:r>
              <a:rPr lang="th-TH" dirty="0" smtClean="0"/>
              <a:t>โดย</a:t>
            </a:r>
            <a:r>
              <a:rPr lang="th-TH" dirty="0"/>
              <a:t>เน้นการเรียนรู้โดยใช้ประสบการณ์จากการทำงานจริงเป็นหลัก </a:t>
            </a:r>
            <a:r>
              <a:rPr lang="th-TH" dirty="0" smtClean="0"/>
              <a:t>ซึ่ง</a:t>
            </a:r>
            <a:r>
              <a:rPr lang="th-TH" dirty="0"/>
              <a:t>นักศึกษาสามารถปฏิบัติงานให้สำเร็จ</a:t>
            </a:r>
            <a:r>
              <a:rPr lang="th-TH" dirty="0" smtClean="0"/>
              <a:t>ได้ภายใน</a:t>
            </a:r>
            <a:r>
              <a:rPr lang="en-US" dirty="0" smtClean="0"/>
              <a:t> </a:t>
            </a:r>
            <a:r>
              <a:rPr lang="en-US" dirty="0"/>
              <a:t>4 </a:t>
            </a:r>
            <a:r>
              <a:rPr lang="th-TH" dirty="0"/>
              <a:t>เดือน ทำให้นักศึกษาสามารถเรียนรู้ประสบการณ์จากการทำงาน และมีคุณภาพตรงตามที่สถานประกอบการต้องการมากที่สุด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89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000" dirty="0" smtClean="0">
                <a:solidFill>
                  <a:schemeClr val="accent1"/>
                </a:solidFill>
                <a:latin typeface="TH SarabunPSK" panose="020B0500040200020003" pitchFamily="34" charset="-34"/>
              </a:rPr>
              <a:t>ระบบฐานข้อมูลสหกิจศึกษา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3950" y="1825625"/>
            <a:ext cx="9740566" cy="4351338"/>
          </a:xfrm>
        </p:spPr>
        <p:txBody>
          <a:bodyPr>
            <a:normAutofit/>
          </a:bodyPr>
          <a:lstStyle/>
          <a:p>
            <a:pPr lvl="0"/>
            <a:r>
              <a:rPr lang="th-TH" sz="3200" b="1" dirty="0" smtClean="0">
                <a:latin typeface="TH SarabunPSK" panose="020B0500040200020003" pitchFamily="34" charset="-34"/>
              </a:rPr>
              <a:t>ความเป็นมา</a:t>
            </a:r>
            <a:endParaRPr lang="en-US" sz="3200" b="1" dirty="0">
              <a:latin typeface="TH SarabunPSK" panose="020B0500040200020003" pitchFamily="34" charset="-34"/>
            </a:endParaRPr>
          </a:p>
          <a:p>
            <a:pPr marL="0" indent="0" algn="thaiDist">
              <a:buNone/>
            </a:pPr>
            <a:r>
              <a:rPr lang="th-TH" dirty="0">
                <a:latin typeface="TH SarabunPSK" panose="020B0500040200020003" pitchFamily="34" charset="-34"/>
              </a:rPr>
              <a:t>	</a:t>
            </a:r>
            <a:r>
              <a:rPr lang="th-TH" b="1" dirty="0"/>
              <a:t>ระบบฐานข้อมูลสหกิจ</a:t>
            </a:r>
            <a:r>
              <a:rPr lang="th-TH" b="1" dirty="0" smtClean="0"/>
              <a:t>ศึกษา </a:t>
            </a:r>
            <a:r>
              <a:rPr lang="th-TH" dirty="0" smtClean="0"/>
              <a:t>ทำขึ้นเพื่อ</a:t>
            </a:r>
            <a:r>
              <a:rPr lang="th-TH" dirty="0"/>
              <a:t>เก็บรวบรวมข้อมูลต่างๆไว้อย่างเป็นระบบสารสนเทศ ให้สามารถนำข้อมูล ที่เก็บรวบรวมเป็นสารสนเทศมาสนับสนุน การควบคุม</a:t>
            </a:r>
            <a:r>
              <a:rPr lang="en-US" dirty="0" smtClean="0"/>
              <a:t>,</a:t>
            </a:r>
            <a:r>
              <a:rPr lang="th-TH" dirty="0" smtClean="0"/>
              <a:t> </a:t>
            </a:r>
            <a:br>
              <a:rPr lang="th-TH" dirty="0" smtClean="0"/>
            </a:br>
            <a:r>
              <a:rPr lang="th-TH" dirty="0" smtClean="0"/>
              <a:t>การ</a:t>
            </a:r>
            <a:r>
              <a:rPr lang="th-TH" dirty="0"/>
              <a:t>วิเคราะห์</a:t>
            </a:r>
            <a:r>
              <a:rPr lang="en-US" dirty="0" smtClean="0"/>
              <a:t>,</a:t>
            </a:r>
            <a:r>
              <a:rPr lang="th-TH" dirty="0" smtClean="0"/>
              <a:t> การ</a:t>
            </a:r>
            <a:r>
              <a:rPr lang="th-TH" dirty="0"/>
              <a:t>ตัดสินใจ และการวางแผน</a:t>
            </a:r>
            <a:r>
              <a:rPr lang="th-TH" dirty="0" smtClean="0"/>
              <a:t>งานสห</a:t>
            </a:r>
            <a:r>
              <a:rPr lang="th-TH" dirty="0"/>
              <a:t>กิจศึกษาได้ และสร้างขั้นตอน</a:t>
            </a:r>
            <a:r>
              <a:rPr lang="th-TH" dirty="0" smtClean="0"/>
              <a:t>การ</a:t>
            </a:r>
            <a:r>
              <a:rPr lang="th-TH" dirty="0"/>
              <a:t>ทำงานให้เป็นมาตรฐานเดียวกัน โดยทำการรวบรวมทั้งด้านเอกสารและข้อมูลที่เกี่ยวของกับสถาบันสหกิจศึกษามาไว้ที่เดียวกัน เพื่อให้ความรวดเร็วต่อการค้นหาข้อมูลของผู้ใช้บริการ เช่น หน่วยงานภายใน นักศึกษา อาจารย์นิเทศ สถานประกอบการ ฯลฯ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80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518" y="5131770"/>
            <a:ext cx="1767726" cy="17262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000" dirty="0" smtClean="0">
                <a:solidFill>
                  <a:schemeClr val="accent1"/>
                </a:solidFill>
                <a:latin typeface="TH SarabunPSK" panose="020B0500040200020003" pitchFamily="34" charset="-34"/>
              </a:rPr>
              <a:t>ระบบฐานข้อมูลสหกิจศึกษา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3950" y="1825625"/>
            <a:ext cx="9740566" cy="4351338"/>
          </a:xfrm>
        </p:spPr>
        <p:txBody>
          <a:bodyPr>
            <a:normAutofit/>
          </a:bodyPr>
          <a:lstStyle/>
          <a:p>
            <a:pPr lvl="0"/>
            <a:r>
              <a:rPr lang="en-US" sz="3200" b="1" dirty="0" smtClean="0">
                <a:latin typeface="TH SarabunPSK" panose="020B0500040200020003" pitchFamily="34" charset="-34"/>
              </a:rPr>
              <a:t>Process System</a:t>
            </a:r>
            <a:endParaRPr lang="en-US" sz="3200" b="1" dirty="0">
              <a:latin typeface="TH SarabunPSK" panose="020B0500040200020003" pitchFamily="34" charset="-34"/>
            </a:endParaRPr>
          </a:p>
          <a:p>
            <a:pPr marL="0" indent="0" algn="thaiDist">
              <a:buNone/>
            </a:pPr>
            <a:r>
              <a:rPr lang="th-TH" dirty="0">
                <a:latin typeface="TH SarabunPSK" panose="020B0500040200020003" pitchFamily="34" charset="-34"/>
              </a:rPr>
              <a:t>	</a:t>
            </a:r>
            <a:r>
              <a:rPr lang="th-TH" sz="3000" b="1" dirty="0" smtClean="0"/>
              <a:t>- สถาบันสหกิจศึกษาและพัฒนาสื่ออิเล็กทรอนิกส์ ไทย</a:t>
            </a:r>
            <a:r>
              <a:rPr lang="en-US" sz="3000" b="1" dirty="0" smtClean="0"/>
              <a:t>-</a:t>
            </a:r>
            <a:r>
              <a:rPr lang="th-TH" sz="3000" b="1" dirty="0" smtClean="0"/>
              <a:t>เยอรมัน </a:t>
            </a:r>
            <a:r>
              <a:rPr lang="en-US" sz="3000" b="1" smtClean="0"/>
              <a:t>(TGDE) </a:t>
            </a:r>
            <a:endParaRPr lang="en-US" sz="3000" b="1" dirty="0" smtClean="0"/>
          </a:p>
          <a:p>
            <a:pPr marL="0" indent="0" algn="thaiDist">
              <a:buNone/>
            </a:pPr>
            <a:r>
              <a:rPr lang="th-TH" dirty="0" smtClean="0"/>
              <a:t>	เป็น</a:t>
            </a:r>
            <a:r>
              <a:rPr lang="th-TH" dirty="0"/>
              <a:t>หน่วยงานสหกิจศึกษาที่ดูแลข้อมูลการฝึกงานของนักศึกษาทั้งหมด ดูแลในเรื่องการประสานงานกับบริษัทในการติดต่อการเข้าร่วมโครงการสหกิจ ประชาสัมพันธ์ระเบียบวิธีการเข้าร่วมโครงการสหกิจให้กับนักศึกษา อัพเดตข่าวสารข้อมูลสห</a:t>
            </a:r>
            <a:r>
              <a:rPr lang="th-TH" dirty="0" smtClean="0"/>
              <a:t>กิจ</a:t>
            </a:r>
            <a:r>
              <a:rPr lang="th-TH" dirty="0"/>
              <a:t>จัดการข้อมูลสหกิจในส่วนของนักศึกษา อาจารย์นิเทศ บริษัท รายละเอียดงานและคุณสมบัติงานด้านต่างๆ ตรวจติดตามการนิเทศนักศึกษาฝึกงานร่วมกับอาจารย์นิเทศ ประสานงานโครงการสหกิจศึกษากับคณะต่างๆในมหาวิทยาลัย เป็นผู้ดำเนินการออกเอกสารส่งตัวนักศึกษาฝึกงานจากมหาวิทยาลัย แสดงข้อมูลรายงานการฝึกงานและการนิเทศการฝึกงานของนักศึกษา </a:t>
            </a:r>
            <a:endParaRPr lang="en-US" dirty="0"/>
          </a:p>
          <a:p>
            <a:pPr marL="0" indent="0" algn="thaiDi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78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000" dirty="0" smtClean="0">
                <a:solidFill>
                  <a:schemeClr val="accent1"/>
                </a:solidFill>
                <a:latin typeface="TH SarabunPSK" panose="020B0500040200020003" pitchFamily="34" charset="-34"/>
              </a:rPr>
              <a:t>ระบบฐานข้อมูลสหกิจศึกษา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3950" y="1825625"/>
            <a:ext cx="9740566" cy="4351338"/>
          </a:xfrm>
        </p:spPr>
        <p:txBody>
          <a:bodyPr>
            <a:normAutofit fontScale="92500"/>
          </a:bodyPr>
          <a:lstStyle/>
          <a:p>
            <a:pPr lvl="0"/>
            <a:r>
              <a:rPr lang="en-US" sz="3200" b="1" dirty="0" smtClean="0">
                <a:latin typeface="TH SarabunPSK" panose="020B0500040200020003" pitchFamily="34" charset="-34"/>
              </a:rPr>
              <a:t>Process System</a:t>
            </a:r>
            <a:endParaRPr lang="en-US" sz="3200" b="1" dirty="0">
              <a:latin typeface="TH SarabunPSK" panose="020B0500040200020003" pitchFamily="34" charset="-34"/>
            </a:endParaRPr>
          </a:p>
          <a:p>
            <a:pPr marL="0" indent="0" algn="thaiDist">
              <a:buNone/>
            </a:pPr>
            <a:r>
              <a:rPr lang="th-TH" dirty="0">
                <a:latin typeface="TH SarabunPSK" panose="020B0500040200020003" pitchFamily="34" charset="-34"/>
              </a:rPr>
              <a:t>	</a:t>
            </a:r>
            <a:r>
              <a:rPr lang="th-TH" sz="3000" b="1" dirty="0" smtClean="0"/>
              <a:t>- นักศึกษา</a:t>
            </a:r>
            <a:endParaRPr lang="en-US" sz="3000" b="1" dirty="0" smtClean="0"/>
          </a:p>
          <a:p>
            <a:pPr marL="0" indent="0" algn="thaiDist">
              <a:buNone/>
            </a:pPr>
            <a:r>
              <a:rPr lang="th-TH" dirty="0"/>
              <a:t>	นักศึกษาในโครงการสห</a:t>
            </a:r>
            <a:r>
              <a:rPr lang="th-TH" dirty="0" smtClean="0"/>
              <a:t>กิจจะต้อง</a:t>
            </a:r>
            <a:r>
              <a:rPr lang="th-TH" dirty="0"/>
              <a:t>ทำการสมัครเป็นสมาชิกโครงการสหกิจเพื่อให้สามารถติดตามข่าวสารการฝึกงานและสถานที่ที่ต้องการฝึกงานร่วมทั้งข้อมูลระเบียบขั้นตอนการขอฝึกงานผ่าน</a:t>
            </a:r>
            <a:r>
              <a:rPr lang="th-TH" dirty="0" smtClean="0"/>
              <a:t>ระบบ</a:t>
            </a:r>
            <a:r>
              <a:rPr lang="th-TH" dirty="0" smtClean="0"/>
              <a:t>ได้</a:t>
            </a:r>
          </a:p>
          <a:p>
            <a:pPr marL="0" indent="0" algn="thaiDist">
              <a:buNone/>
            </a:pPr>
            <a:r>
              <a:rPr lang="th-TH" dirty="0"/>
              <a:t>	</a:t>
            </a:r>
            <a:r>
              <a:rPr lang="th-TH" dirty="0" smtClean="0"/>
              <a:t>บทบาท</a:t>
            </a:r>
          </a:p>
          <a:p>
            <a:pPr marL="0" indent="0" algn="thaiDist">
              <a:buNone/>
            </a:pPr>
            <a:r>
              <a:rPr lang="th-TH" dirty="0"/>
              <a:t>	</a:t>
            </a:r>
            <a:r>
              <a:rPr lang="th-TH" dirty="0" smtClean="0"/>
              <a:t>- สามารถเลือกตำแหน่งงาน เพื่อรอการอนุมัติได้สูงสุด 3 ตำแหน่ง</a:t>
            </a:r>
          </a:p>
          <a:p>
            <a:pPr marL="0" indent="0" algn="thaiDist">
              <a:buNone/>
            </a:pPr>
            <a:r>
              <a:rPr lang="th-TH" dirty="0"/>
              <a:t>	</a:t>
            </a:r>
            <a:r>
              <a:rPr lang="th-TH" dirty="0" smtClean="0"/>
              <a:t>- สามารถดูข่าวประกาศ</a:t>
            </a:r>
            <a:r>
              <a:rPr lang="th-TH" dirty="0" err="1" smtClean="0"/>
              <a:t>จากสห</a:t>
            </a:r>
            <a:r>
              <a:rPr lang="th-TH" dirty="0" smtClean="0"/>
              <a:t>กิจ</a:t>
            </a:r>
          </a:p>
          <a:p>
            <a:pPr marL="0" indent="0" algn="thaiDist">
              <a:buNone/>
            </a:pPr>
            <a:r>
              <a:rPr lang="th-TH" dirty="0"/>
              <a:t>	</a:t>
            </a:r>
            <a:r>
              <a:rPr lang="th-TH" dirty="0" smtClean="0"/>
              <a:t>- สามารถพิมพ์เอกสาร ขอความอนุเคราะห์ หนังสือส่งตัว หนังสือขอบคุณ</a:t>
            </a:r>
          </a:p>
          <a:p>
            <a:pPr marL="0" indent="0" algn="thaiDist">
              <a:buNone/>
            </a:pPr>
            <a:r>
              <a:rPr lang="th-TH" dirty="0"/>
              <a:t>	</a:t>
            </a:r>
            <a:r>
              <a:rPr lang="th-TH" dirty="0" smtClean="0"/>
              <a:t>- สามารถพิมพ์บันทึกประจำวันของการ</a:t>
            </a:r>
            <a:r>
              <a:rPr lang="th-TH" dirty="0" err="1" smtClean="0"/>
              <a:t>ออกสห</a:t>
            </a:r>
            <a:r>
              <a:rPr lang="th-TH" dirty="0" smtClean="0"/>
              <a:t>กิจ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14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000" dirty="0" smtClean="0">
                <a:solidFill>
                  <a:schemeClr val="accent1"/>
                </a:solidFill>
                <a:latin typeface="TH SarabunPSK" panose="020B0500040200020003" pitchFamily="34" charset="-34"/>
              </a:rPr>
              <a:t>ระบบฐานข้อมูลสหกิจศึกษา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3950" y="1825625"/>
            <a:ext cx="9740566" cy="4351338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sz="3200" b="1" dirty="0" smtClean="0">
                <a:latin typeface="TH SarabunPSK" panose="020B0500040200020003" pitchFamily="34" charset="-34"/>
              </a:rPr>
              <a:t>Process System</a:t>
            </a:r>
            <a:endParaRPr lang="en-US" sz="3200" b="1" dirty="0">
              <a:latin typeface="TH SarabunPSK" panose="020B0500040200020003" pitchFamily="34" charset="-34"/>
            </a:endParaRPr>
          </a:p>
          <a:p>
            <a:pPr marL="0" indent="0" algn="thaiDist">
              <a:buNone/>
            </a:pPr>
            <a:r>
              <a:rPr lang="th-TH" dirty="0">
                <a:latin typeface="TH SarabunPSK" panose="020B0500040200020003" pitchFamily="34" charset="-34"/>
              </a:rPr>
              <a:t>	</a:t>
            </a:r>
            <a:r>
              <a:rPr lang="th-TH" sz="3000" b="1" dirty="0" smtClean="0"/>
              <a:t>- อาจารย์นิเทศ</a:t>
            </a:r>
            <a:endParaRPr lang="en-US" sz="3000" b="1" dirty="0" smtClean="0"/>
          </a:p>
          <a:p>
            <a:pPr marL="0" indent="0" algn="thaiDist">
              <a:buNone/>
            </a:pPr>
            <a:r>
              <a:rPr lang="th-TH" dirty="0"/>
              <a:t>	อาจารย์นิเทศและหัวหน้าอาจารย์นิเทศเป็นผู้ดูแลนักศึกษาฝึกงานโดยรับผิดชอบดูแลนักศึกษาระหว่างฝึกงาน ทำการกำหนดการนิเทศนักศึกษาและตรวจติดตามการฝึกงานของนักศึกษาโดยออกนิเทศนักศึกษาฝึกงาน ให้คำปรึกษาและดูแลประสานงานการฝึกงานของนักศึกษาร่วมกับหน่วยงานสหกิจศึกษา </a:t>
            </a:r>
            <a:endParaRPr lang="th-TH" dirty="0" smtClean="0"/>
          </a:p>
          <a:p>
            <a:pPr marL="0" indent="0" algn="thaiDist">
              <a:buNone/>
            </a:pPr>
            <a:r>
              <a:rPr lang="th-TH" dirty="0"/>
              <a:t>	</a:t>
            </a:r>
            <a:r>
              <a:rPr lang="th-TH" dirty="0" smtClean="0"/>
              <a:t>บทบาท</a:t>
            </a:r>
          </a:p>
          <a:p>
            <a:pPr marL="0" indent="0" algn="thaiDist">
              <a:buNone/>
            </a:pPr>
            <a:r>
              <a:rPr lang="th-TH" dirty="0"/>
              <a:t>	</a:t>
            </a:r>
            <a:r>
              <a:rPr lang="th-TH" dirty="0" smtClean="0"/>
              <a:t>- สามารถตรวจสอบข้อมูลของสถานประกอบการ</a:t>
            </a:r>
          </a:p>
          <a:p>
            <a:pPr marL="0" indent="0" algn="thaiDist">
              <a:buNone/>
            </a:pPr>
            <a:r>
              <a:rPr lang="th-TH" dirty="0"/>
              <a:t>	</a:t>
            </a:r>
            <a:r>
              <a:rPr lang="th-TH" dirty="0" smtClean="0"/>
              <a:t>- สามารถอนุมัตินักศึกษาที่เป็นอาจารย์นิเทศ</a:t>
            </a:r>
          </a:p>
          <a:p>
            <a:pPr marL="0" indent="0" algn="thaiDist">
              <a:buNone/>
            </a:pPr>
            <a:r>
              <a:rPr lang="th-TH" dirty="0"/>
              <a:t>	</a:t>
            </a:r>
            <a:r>
              <a:rPr lang="th-TH" dirty="0" smtClean="0"/>
              <a:t>- สามารถอนุมัติแทนสถานประกอบการได้</a:t>
            </a:r>
          </a:p>
          <a:p>
            <a:pPr marL="0" indent="0" algn="thaiDist">
              <a:buNone/>
            </a:pPr>
            <a:r>
              <a:rPr lang="th-TH" dirty="0" smtClean="0"/>
              <a:t>	- สามารถตรวจบันทึกประจำวันของนักศึกษา</a:t>
            </a:r>
            <a:r>
              <a:rPr lang="th-TH" dirty="0" err="1" smtClean="0"/>
              <a:t>สห</a:t>
            </a:r>
            <a:r>
              <a:rPr lang="th-TH" dirty="0" smtClean="0"/>
              <a:t>กิจ</a:t>
            </a:r>
          </a:p>
          <a:p>
            <a:pPr marL="0" indent="0" algn="thaiDist">
              <a:buNone/>
            </a:pPr>
            <a:r>
              <a:rPr lang="th-TH" dirty="0" smtClean="0"/>
              <a:t>	- สามารถกำหนดตารางนิเทศนักศึกษา</a:t>
            </a:r>
            <a:r>
              <a:rPr lang="th-TH" dirty="0" err="1" smtClean="0"/>
              <a:t>สห</a:t>
            </a:r>
            <a:r>
              <a:rPr lang="th-TH" dirty="0" smtClean="0"/>
              <a:t>กิจ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11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000" dirty="0" smtClean="0">
                <a:solidFill>
                  <a:schemeClr val="accent1"/>
                </a:solidFill>
                <a:latin typeface="TH SarabunPSK" panose="020B0500040200020003" pitchFamily="34" charset="-34"/>
              </a:rPr>
              <a:t>ระบบฐานข้อมูลสหกิจศึกษา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3950" y="1825625"/>
            <a:ext cx="9740566" cy="4351338"/>
          </a:xfrm>
        </p:spPr>
        <p:txBody>
          <a:bodyPr>
            <a:normAutofit/>
          </a:bodyPr>
          <a:lstStyle/>
          <a:p>
            <a:pPr lvl="0"/>
            <a:r>
              <a:rPr lang="en-US" sz="3200" b="1" dirty="0" smtClean="0">
                <a:latin typeface="TH SarabunPSK" panose="020B0500040200020003" pitchFamily="34" charset="-34"/>
              </a:rPr>
              <a:t>Process System</a:t>
            </a:r>
            <a:endParaRPr lang="en-US" sz="3200" b="1" dirty="0">
              <a:latin typeface="TH SarabunPSK" panose="020B0500040200020003" pitchFamily="34" charset="-34"/>
            </a:endParaRPr>
          </a:p>
          <a:p>
            <a:pPr marL="0" indent="0" algn="thaiDist">
              <a:buNone/>
            </a:pPr>
            <a:r>
              <a:rPr lang="th-TH" dirty="0">
                <a:latin typeface="TH SarabunPSK" panose="020B0500040200020003" pitchFamily="34" charset="-34"/>
              </a:rPr>
              <a:t>	</a:t>
            </a:r>
            <a:r>
              <a:rPr lang="th-TH" sz="3000" b="1" dirty="0" smtClean="0"/>
              <a:t>- สถานประกอบการ</a:t>
            </a:r>
            <a:endParaRPr lang="en-US" sz="3000" b="1" dirty="0" smtClean="0"/>
          </a:p>
          <a:p>
            <a:pPr marL="0" indent="0" algn="thaiDist">
              <a:buNone/>
            </a:pPr>
            <a:r>
              <a:rPr lang="th-TH" dirty="0"/>
              <a:t>	บริษัทที่เข้าร่วมโครงการกับสหกิจศึกษา จะต้องให้รายละเอียดข้อมูลบริษัทตามที่ตกลงกับสหกิจ และดำเนินการเพิ่มคุณสมบัติของงานที่ต้องการรับนักศึกษาฝึกงาน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08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000" dirty="0" smtClean="0">
                <a:solidFill>
                  <a:schemeClr val="accent1"/>
                </a:solidFill>
                <a:latin typeface="TH SarabunPSK" panose="020B0500040200020003" pitchFamily="34" charset="-34"/>
              </a:rPr>
              <a:t>ระบบฐานข้อมูลสหกิจศึกษา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3950" y="1825625"/>
            <a:ext cx="9740566" cy="4351338"/>
          </a:xfrm>
        </p:spPr>
        <p:txBody>
          <a:bodyPr>
            <a:normAutofit/>
          </a:bodyPr>
          <a:lstStyle/>
          <a:p>
            <a:pPr lvl="0"/>
            <a:r>
              <a:rPr lang="en-US" sz="3200" b="1" dirty="0" smtClean="0">
                <a:latin typeface="TH SarabunPSK" panose="020B0500040200020003" pitchFamily="34" charset="-34"/>
                <a:cs typeface="+mn-cs"/>
              </a:rPr>
              <a:t>User Case </a:t>
            </a:r>
            <a:endParaRPr lang="en-US" sz="3200" b="1" dirty="0">
              <a:latin typeface="TH SarabunPSK" panose="020B0500040200020003" pitchFamily="34" charset="-34"/>
              <a:cs typeface="+mn-cs"/>
            </a:endParaRPr>
          </a:p>
          <a:p>
            <a:pPr marL="0" indent="0" algn="thaiDist">
              <a:buNone/>
            </a:pPr>
            <a:r>
              <a:rPr lang="th-TH" dirty="0">
                <a:latin typeface="TH SarabunPSK" panose="020B0500040200020003" pitchFamily="34" charset="-34"/>
              </a:rPr>
              <a:t>	</a:t>
            </a:r>
            <a:endParaRPr lang="en-US" b="1" dirty="0">
              <a:cs typeface="+mn-cs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73" y="2666246"/>
            <a:ext cx="984939" cy="984939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043599" y="2808608"/>
            <a:ext cx="1128585" cy="700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 smtClean="0"/>
              <a:t>ล็อกอินเข้าสู่ระบบ</a:t>
            </a:r>
            <a:endParaRPr lang="th-TH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93862" y="2808607"/>
            <a:ext cx="1276865" cy="700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 smtClean="0"/>
              <a:t>สมัครสมาชิก</a:t>
            </a:r>
            <a:br>
              <a:rPr lang="th-TH" b="1" dirty="0" smtClean="0"/>
            </a:br>
            <a:r>
              <a:rPr lang="th-TH" b="1" dirty="0" smtClean="0"/>
              <a:t>สหกิจ</a:t>
            </a:r>
            <a:endParaRPr lang="th-TH" b="1" dirty="0"/>
          </a:p>
        </p:txBody>
      </p:sp>
      <p:sp>
        <p:nvSpPr>
          <p:cNvPr id="7" name="Rounded Rectangle 6"/>
          <p:cNvSpPr/>
          <p:nvPr/>
        </p:nvSpPr>
        <p:spPr>
          <a:xfrm>
            <a:off x="4460632" y="2808607"/>
            <a:ext cx="799069" cy="700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 smtClean="0"/>
              <a:t>จัดการข้อมูล</a:t>
            </a:r>
            <a:endParaRPr lang="th-TH" b="1" dirty="0"/>
          </a:p>
        </p:txBody>
      </p:sp>
      <p:sp>
        <p:nvSpPr>
          <p:cNvPr id="8" name="Rounded Rectangle 7"/>
          <p:cNvSpPr/>
          <p:nvPr/>
        </p:nvSpPr>
        <p:spPr>
          <a:xfrm>
            <a:off x="5448759" y="2808608"/>
            <a:ext cx="712058" cy="700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 smtClean="0"/>
              <a:t>เรียกดูข้อมูล</a:t>
            </a:r>
            <a:endParaRPr lang="th-TH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6280745" y="2808607"/>
            <a:ext cx="947348" cy="700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 smtClean="0"/>
              <a:t>อนุมัติ</a:t>
            </a:r>
            <a:endParaRPr lang="th-TH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9683009" y="2808608"/>
            <a:ext cx="1018995" cy="700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 smtClean="0"/>
              <a:t>เรียกแสดงรายงาน</a:t>
            </a:r>
            <a:endParaRPr lang="th-TH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10809098" y="2808608"/>
            <a:ext cx="1018995" cy="700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 smtClean="0"/>
              <a:t>กำหนดสิทธิ์</a:t>
            </a:r>
            <a:endParaRPr lang="th-TH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68795" y="2223833"/>
            <a:ext cx="930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TGDE</a:t>
            </a:r>
            <a:endParaRPr lang="th-TH" sz="3200" b="1" dirty="0"/>
          </a:p>
        </p:txBody>
      </p:sp>
      <p:pic>
        <p:nvPicPr>
          <p:cNvPr id="15" name="Picture 1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73" y="4384381"/>
            <a:ext cx="984939" cy="984939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3232779" y="4526743"/>
            <a:ext cx="1128585" cy="70021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 smtClean="0"/>
              <a:t>ล็อกอินเข้าสู่ระบบ</a:t>
            </a:r>
            <a:endParaRPr lang="th-TH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1766734" y="4526743"/>
            <a:ext cx="1276865" cy="70021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 smtClean="0"/>
              <a:t>สมัครสมาชิก</a:t>
            </a:r>
            <a:br>
              <a:rPr lang="th-TH" b="1" dirty="0" smtClean="0"/>
            </a:br>
            <a:r>
              <a:rPr lang="th-TH" b="1" dirty="0" smtClean="0"/>
              <a:t>สหกิจ</a:t>
            </a:r>
            <a:endParaRPr lang="th-TH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4542597" y="4526743"/>
            <a:ext cx="799069" cy="70021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 smtClean="0"/>
              <a:t>จัดการข้อมูล</a:t>
            </a:r>
            <a:endParaRPr lang="th-TH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5448759" y="4526743"/>
            <a:ext cx="712058" cy="70021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 smtClean="0"/>
              <a:t>เรียกดูข้อมูล</a:t>
            </a:r>
            <a:endParaRPr lang="th-TH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6267911" y="4526743"/>
            <a:ext cx="1199118" cy="70021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 smtClean="0"/>
              <a:t>เลือกสถานที่ประกอบการ</a:t>
            </a:r>
            <a:endParaRPr lang="th-TH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7574124" y="4526743"/>
            <a:ext cx="947348" cy="70021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 smtClean="0"/>
              <a:t>ตรวจสอบสถานะ</a:t>
            </a:r>
            <a:endParaRPr lang="th-TH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8628567" y="4526743"/>
            <a:ext cx="947348" cy="70021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 smtClean="0"/>
              <a:t>อนุมัติ</a:t>
            </a:r>
            <a:endParaRPr lang="th-TH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68795" y="3941968"/>
            <a:ext cx="1926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 smtClean="0"/>
              <a:t>อาจารย์นิเทศ</a:t>
            </a:r>
            <a:endParaRPr lang="th-TH" sz="3200" b="1" dirty="0"/>
          </a:p>
        </p:txBody>
      </p:sp>
      <p:sp>
        <p:nvSpPr>
          <p:cNvPr id="24" name="Rounded Rectangle 21"/>
          <p:cNvSpPr/>
          <p:nvPr/>
        </p:nvSpPr>
        <p:spPr>
          <a:xfrm>
            <a:off x="9746540" y="4526743"/>
            <a:ext cx="955463" cy="70021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/>
              <a:t>ตรวจบันทึกประจำวัน</a:t>
            </a:r>
            <a:endParaRPr lang="th-TH" sz="1400" b="1" dirty="0"/>
          </a:p>
        </p:txBody>
      </p:sp>
      <p:sp>
        <p:nvSpPr>
          <p:cNvPr id="26" name="Rounded Rectangle 10"/>
          <p:cNvSpPr/>
          <p:nvPr/>
        </p:nvSpPr>
        <p:spPr>
          <a:xfrm>
            <a:off x="7437392" y="2808607"/>
            <a:ext cx="947348" cy="700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/>
              <a:t>อนุมัติแทนอาจารย์นิเทศ</a:t>
            </a:r>
            <a:endParaRPr lang="th-TH" sz="1400" b="1" dirty="0"/>
          </a:p>
        </p:txBody>
      </p:sp>
      <p:sp>
        <p:nvSpPr>
          <p:cNvPr id="27" name="Rounded Rectangle 10"/>
          <p:cNvSpPr/>
          <p:nvPr/>
        </p:nvSpPr>
        <p:spPr>
          <a:xfrm>
            <a:off x="8594039" y="2809840"/>
            <a:ext cx="947348" cy="700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/>
              <a:t>อนุมัติแทนสถานประกอบการ</a:t>
            </a:r>
            <a:endParaRPr lang="th-TH" sz="1400" b="1" dirty="0"/>
          </a:p>
        </p:txBody>
      </p:sp>
    </p:spTree>
    <p:extLst>
      <p:ext uri="{BB962C8B-B14F-4D97-AF65-F5344CB8AC3E}">
        <p14:creationId xmlns:p14="http://schemas.microsoft.com/office/powerpoint/2010/main" val="92760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000" dirty="0" smtClean="0">
                <a:solidFill>
                  <a:schemeClr val="accent1"/>
                </a:solidFill>
                <a:latin typeface="TH SarabunPSK" panose="020B0500040200020003" pitchFamily="34" charset="-34"/>
              </a:rPr>
              <a:t>ระบบฐานข้อมูลสหกิจศึกษา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3950" y="1825625"/>
            <a:ext cx="9740566" cy="4351338"/>
          </a:xfrm>
        </p:spPr>
        <p:txBody>
          <a:bodyPr>
            <a:normAutofit/>
          </a:bodyPr>
          <a:lstStyle/>
          <a:p>
            <a:pPr lvl="0"/>
            <a:r>
              <a:rPr lang="en-US" sz="3200" b="1" dirty="0" smtClean="0">
                <a:latin typeface="TH SarabunPSK" panose="020B0500040200020003" pitchFamily="34" charset="-34"/>
                <a:cs typeface="+mn-cs"/>
              </a:rPr>
              <a:t>User Case </a:t>
            </a:r>
            <a:endParaRPr lang="en-US" sz="3200" b="1" dirty="0">
              <a:latin typeface="TH SarabunPSK" panose="020B0500040200020003" pitchFamily="34" charset="-34"/>
              <a:cs typeface="+mn-cs"/>
            </a:endParaRPr>
          </a:p>
          <a:p>
            <a:pPr marL="0" indent="0" algn="thaiDist">
              <a:buNone/>
            </a:pPr>
            <a:r>
              <a:rPr lang="th-TH" dirty="0">
                <a:latin typeface="TH SarabunPSK" panose="020B0500040200020003" pitchFamily="34" charset="-34"/>
              </a:rPr>
              <a:t>	</a:t>
            </a:r>
            <a:endParaRPr lang="en-US" b="1" dirty="0">
              <a:cs typeface="+mn-cs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73" y="2666246"/>
            <a:ext cx="984939" cy="984939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274093" y="2808607"/>
            <a:ext cx="1128585" cy="70021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 smtClean="0"/>
              <a:t>ล็อกอินเข้าสู่ระบบ</a:t>
            </a:r>
            <a:endParaRPr lang="th-TH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808552" y="2808607"/>
            <a:ext cx="1276865" cy="70021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 smtClean="0"/>
              <a:t>สมัครสมาชิก</a:t>
            </a:r>
            <a:br>
              <a:rPr lang="th-TH" b="1" dirty="0" smtClean="0"/>
            </a:br>
            <a:r>
              <a:rPr lang="th-TH" b="1" dirty="0" smtClean="0"/>
              <a:t>สหกิจ</a:t>
            </a:r>
            <a:endParaRPr lang="th-TH" b="1" dirty="0"/>
          </a:p>
        </p:txBody>
      </p:sp>
      <p:sp>
        <p:nvSpPr>
          <p:cNvPr id="7" name="Rounded Rectangle 6"/>
          <p:cNvSpPr/>
          <p:nvPr/>
        </p:nvSpPr>
        <p:spPr>
          <a:xfrm>
            <a:off x="4542597" y="2808608"/>
            <a:ext cx="799069" cy="70021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 smtClean="0"/>
              <a:t>จัดการข้อมูล</a:t>
            </a:r>
            <a:endParaRPr lang="th-TH" b="1" dirty="0"/>
          </a:p>
        </p:txBody>
      </p:sp>
      <p:sp>
        <p:nvSpPr>
          <p:cNvPr id="8" name="Rounded Rectangle 7"/>
          <p:cNvSpPr/>
          <p:nvPr/>
        </p:nvSpPr>
        <p:spPr>
          <a:xfrm>
            <a:off x="5448759" y="2808608"/>
            <a:ext cx="712058" cy="70021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 smtClean="0"/>
              <a:t>เรียกดูข้อมูล</a:t>
            </a:r>
            <a:endParaRPr lang="th-TH" b="1" dirty="0"/>
          </a:p>
        </p:txBody>
      </p:sp>
      <p:sp>
        <p:nvSpPr>
          <p:cNvPr id="9" name="Rounded Rectangle 8"/>
          <p:cNvSpPr/>
          <p:nvPr/>
        </p:nvSpPr>
        <p:spPr>
          <a:xfrm>
            <a:off x="6267911" y="2808608"/>
            <a:ext cx="1199118" cy="70021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 smtClean="0"/>
              <a:t>เลือกสถานที่ประกอบการ</a:t>
            </a:r>
            <a:endParaRPr lang="th-TH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7574124" y="2808608"/>
            <a:ext cx="947348" cy="70021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 smtClean="0"/>
              <a:t>ตรวจสอบสถานะ</a:t>
            </a:r>
            <a:endParaRPr lang="th-TH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68795" y="2223833"/>
            <a:ext cx="2342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 smtClean="0"/>
              <a:t>นักศึกษา</a:t>
            </a:r>
            <a:endParaRPr lang="th-TH" sz="3200" b="1" dirty="0"/>
          </a:p>
        </p:txBody>
      </p:sp>
      <p:pic>
        <p:nvPicPr>
          <p:cNvPr id="15" name="Picture 1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73" y="4384381"/>
            <a:ext cx="984939" cy="984939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3156173" y="4526742"/>
            <a:ext cx="1128585" cy="70021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 smtClean="0"/>
              <a:t>ล็อกอินเข้าสู่ระบบ</a:t>
            </a:r>
            <a:endParaRPr lang="th-TH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1742421" y="4542946"/>
            <a:ext cx="1276865" cy="70021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 smtClean="0"/>
              <a:t>สมัครสมาชิก</a:t>
            </a:r>
            <a:br>
              <a:rPr lang="th-TH" b="1" dirty="0" smtClean="0"/>
            </a:br>
            <a:r>
              <a:rPr lang="th-TH" b="1" dirty="0" smtClean="0"/>
              <a:t>สหกิจ</a:t>
            </a:r>
            <a:endParaRPr lang="th-TH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4542597" y="4526743"/>
            <a:ext cx="799069" cy="70021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 smtClean="0"/>
              <a:t>จัดการข้อมูล</a:t>
            </a:r>
            <a:endParaRPr lang="th-TH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5448759" y="4526743"/>
            <a:ext cx="712058" cy="70021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 smtClean="0"/>
              <a:t>เรียกดูข้อมูล</a:t>
            </a:r>
            <a:endParaRPr lang="th-TH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6295620" y="4526743"/>
            <a:ext cx="947348" cy="70021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 smtClean="0"/>
              <a:t>ตรวจสอบสถานะ</a:t>
            </a:r>
            <a:endParaRPr lang="th-TH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7377771" y="4526743"/>
            <a:ext cx="947348" cy="70021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 smtClean="0"/>
              <a:t>อนุมัติ</a:t>
            </a:r>
            <a:endParaRPr lang="th-TH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68794" y="3941968"/>
            <a:ext cx="3677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 smtClean="0"/>
              <a:t>สถานประกอบการ</a:t>
            </a:r>
            <a:endParaRPr lang="th-TH" sz="3200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8459922" y="4526743"/>
            <a:ext cx="1018995" cy="70021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 smtClean="0"/>
              <a:t>เรียกแสดงรายงาน</a:t>
            </a:r>
            <a:endParaRPr lang="th-TH" b="1" dirty="0"/>
          </a:p>
        </p:txBody>
      </p:sp>
      <p:sp>
        <p:nvSpPr>
          <p:cNvPr id="23" name="Rounded Rectangle 9"/>
          <p:cNvSpPr/>
          <p:nvPr/>
        </p:nvSpPr>
        <p:spPr>
          <a:xfrm>
            <a:off x="8745646" y="2808607"/>
            <a:ext cx="947348" cy="70021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 smtClean="0"/>
              <a:t>บันทึกประจำวัน</a:t>
            </a:r>
            <a:endParaRPr lang="th-TH" b="1" dirty="0"/>
          </a:p>
        </p:txBody>
      </p:sp>
    </p:spTree>
    <p:extLst>
      <p:ext uri="{BB962C8B-B14F-4D97-AF65-F5344CB8AC3E}">
        <p14:creationId xmlns:p14="http://schemas.microsoft.com/office/powerpoint/2010/main" val="402529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TGDE 001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4">
      <a:majorFont>
        <a:latin typeface="Cordia New"/>
        <a:ea typeface=""/>
        <a:cs typeface="Browallia New"/>
      </a:majorFont>
      <a:minorFont>
        <a:latin typeface="Browallia New"/>
        <a:ea typeface=""/>
        <a:cs typeface="Browalli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TGDE 001" id="{FD390464-FB84-400E-B6E8-57132A7BE559}" vid="{7D78B128-5F44-4D2A-BF84-B5282E00EF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TC103090434[[fn=Wood Type]]</Template>
  <TotalTime>1867</TotalTime>
  <Words>248</Words>
  <Application>Microsoft Office PowerPoint</Application>
  <PresentationFormat>แบบจอกว้าง</PresentationFormat>
  <Paragraphs>122</Paragraphs>
  <Slides>10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10</vt:i4>
      </vt:variant>
    </vt:vector>
  </HeadingPairs>
  <TitlesOfParts>
    <vt:vector size="16" baseType="lpstr">
      <vt:lpstr>Arial</vt:lpstr>
      <vt:lpstr>Browallia New</vt:lpstr>
      <vt:lpstr>Cordia New</vt:lpstr>
      <vt:lpstr>TH SarabunPSK</vt:lpstr>
      <vt:lpstr>Wingdings</vt:lpstr>
      <vt:lpstr>template TGDE 001</vt:lpstr>
      <vt:lpstr>ระบบฐานข้อมูลสหกิจศึกษา</vt:lpstr>
      <vt:lpstr>ระบบฐานข้อมูลสหกิจศึกษา</vt:lpstr>
      <vt:lpstr>ระบบฐานข้อมูลสหกิจศึกษา</vt:lpstr>
      <vt:lpstr>ระบบฐานข้อมูลสหกิจศึกษา</vt:lpstr>
      <vt:lpstr>ระบบฐานข้อมูลสหกิจศึกษา</vt:lpstr>
      <vt:lpstr>ระบบฐานข้อมูลสหกิจศึกษา</vt:lpstr>
      <vt:lpstr>ระบบฐานข้อมูลสหกิจศึกษา</vt:lpstr>
      <vt:lpstr>ระบบฐานข้อมูลสหกิจศึกษา</vt:lpstr>
      <vt:lpstr>ระบบฐานข้อมูลสหกิจศึกษา</vt:lpstr>
      <vt:lpstr>ระบบฐานข้อมูลสหกิจศึกษา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: นักศึกษา</dc:title>
  <dc:creator>User</dc:creator>
  <cp:lastModifiedBy>Tik</cp:lastModifiedBy>
  <cp:revision>180</cp:revision>
  <dcterms:created xsi:type="dcterms:W3CDTF">2014-07-24T13:47:44Z</dcterms:created>
  <dcterms:modified xsi:type="dcterms:W3CDTF">2015-02-12T04:53:59Z</dcterms:modified>
</cp:coreProperties>
</file>