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628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563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194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881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008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091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44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1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8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9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0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8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13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0015" y="981925"/>
            <a:ext cx="7315200" cy="3255264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操作系统介绍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4561" y="4573530"/>
            <a:ext cx="7315200" cy="914400"/>
          </a:xfrm>
        </p:spPr>
        <p:txBody>
          <a:bodyPr/>
          <a:lstStyle/>
          <a:p>
            <a:r>
              <a:rPr lang="en-US" altLang="zh-CN" dirty="0" smtClean="0"/>
              <a:t>——CS1609 U201614767</a:t>
            </a:r>
            <a:r>
              <a:rPr lang="zh-CN" altLang="en-US" dirty="0" smtClean="0"/>
              <a:t>王通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888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实用工具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Linux</a:t>
            </a:r>
            <a:r>
              <a:rPr lang="zh-CN" altLang="en-US" dirty="0" smtClean="0"/>
              <a:t>系统包含一组称为实用工具的程序，他们都有专用的程序，如用于编辑文本的编辑器、用于接收数据并过滤数据的过滤器、允许用户发送信息或接收来自其他用户的信息的交互程序等。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Linux</a:t>
            </a:r>
            <a:r>
              <a:rPr lang="zh-CN" altLang="en-US" dirty="0" smtClean="0"/>
              <a:t>系统的编辑器主要有</a:t>
            </a:r>
            <a:r>
              <a:rPr lang="en-US" altLang="zh-CN" dirty="0" smtClean="0"/>
              <a:t>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Emacs</a:t>
            </a:r>
            <a:r>
              <a:rPr lang="zh-CN" altLang="en-US" dirty="0" smtClean="0"/>
              <a:t>。</a:t>
            </a:r>
            <a:r>
              <a:rPr lang="en-US" altLang="zh-CN" dirty="0" smtClean="0"/>
              <a:t>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</a:t>
            </a:r>
            <a:r>
              <a:rPr lang="zh-CN" altLang="en-US" dirty="0" smtClean="0"/>
              <a:t>是行编辑器，</a:t>
            </a:r>
            <a:r>
              <a:rPr lang="en-US" altLang="zh-CN" dirty="0" smtClean="0"/>
              <a:t>Vi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Emacs</a:t>
            </a:r>
            <a:r>
              <a:rPr lang="zh-CN" altLang="en-US" dirty="0" smtClean="0"/>
              <a:t>是全屏幕编辑器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36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系统的特点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758462"/>
            <a:ext cx="10353762" cy="4032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Linux</a:t>
            </a:r>
            <a:r>
              <a:rPr lang="zh-CN" altLang="en-US" sz="2400" dirty="0" smtClean="0"/>
              <a:t>是一个多用户、多任务的操作系统，具有以下特征。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单体结构的内核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可抢占式内核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多线程应用程序的支持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4.</a:t>
            </a:r>
            <a:r>
              <a:rPr lang="zh-CN" altLang="en-US" sz="2400" dirty="0" smtClean="0"/>
              <a:t>多处理器支持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5.</a:t>
            </a:r>
            <a:r>
              <a:rPr lang="zh-CN" altLang="en-US" sz="2400" dirty="0" smtClean="0"/>
              <a:t>支持多种文件系统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64903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操作系统简介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031" y="2096064"/>
            <a:ext cx="6655777" cy="369513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zh-CN" sz="2400" dirty="0"/>
              <a:t>Linux</a:t>
            </a:r>
            <a:r>
              <a:rPr lang="zh-CN" altLang="en-US" sz="2400" dirty="0"/>
              <a:t>操作系统是一个类</a:t>
            </a:r>
            <a:r>
              <a:rPr lang="en-US" altLang="zh-CN" sz="2400" dirty="0"/>
              <a:t>UNIX</a:t>
            </a:r>
            <a:r>
              <a:rPr lang="zh-CN" altLang="en-US" sz="2400" dirty="0"/>
              <a:t>操作系统的多用户多任务操作系统，且是一个自由的、可免费使用的操作系统软件。也可以说</a:t>
            </a:r>
            <a:r>
              <a:rPr lang="en-US" altLang="zh-CN" sz="2400" dirty="0"/>
              <a:t>Linux</a:t>
            </a:r>
            <a:r>
              <a:rPr lang="zh-CN" altLang="en-US" sz="2400" dirty="0"/>
              <a:t>操作系统是</a:t>
            </a:r>
            <a:r>
              <a:rPr lang="en-US" altLang="zh-CN" sz="2400" dirty="0"/>
              <a:t>UNIX</a:t>
            </a:r>
            <a:r>
              <a:rPr lang="zh-CN" altLang="en-US" sz="2400" dirty="0"/>
              <a:t>操作系统的一个克隆系统。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Linux</a:t>
            </a:r>
            <a:r>
              <a:rPr lang="zh-CN" altLang="en-US" sz="2400" dirty="0" smtClean="0"/>
              <a:t>系统与</a:t>
            </a:r>
            <a:r>
              <a:rPr lang="en-US" altLang="zh-CN" sz="2400" dirty="0" smtClean="0"/>
              <a:t>UNIX</a:t>
            </a:r>
            <a:r>
              <a:rPr lang="zh-CN" altLang="en-US" sz="2400" dirty="0" smtClean="0"/>
              <a:t>系统完全兼容，在操作系统功能、使用方法等方面极为相似。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288004">
            <a:off x="7499929" y="1492755"/>
            <a:ext cx="2865368" cy="1958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73740">
            <a:off x="8816865" y="4168042"/>
            <a:ext cx="2876071" cy="20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3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83132">
            <a:off x="540649" y="3728745"/>
            <a:ext cx="3536051" cy="19958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系统形成和发展的基础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3489" y="1935921"/>
            <a:ext cx="8058542" cy="49207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UNIX</a:t>
            </a:r>
            <a:r>
              <a:rPr lang="zh-CN" altLang="en-US" sz="2400" dirty="0" smtClean="0"/>
              <a:t>系统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Linux</a:t>
            </a:r>
            <a:r>
              <a:rPr lang="zh-CN" altLang="en-US" sz="2400" dirty="0" smtClean="0"/>
              <a:t>系统和</a:t>
            </a:r>
            <a:r>
              <a:rPr lang="en-US" altLang="zh-CN" sz="2400" dirty="0" smtClean="0"/>
              <a:t>UNIX</a:t>
            </a:r>
            <a:r>
              <a:rPr lang="zh-CN" altLang="en-US" sz="2400" dirty="0" smtClean="0"/>
              <a:t>系统有着密切的渊源，这两个操作系统惊人的相似。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系统和</a:t>
            </a:r>
            <a:r>
              <a:rPr lang="en-US" altLang="zh-CN" sz="2400" dirty="0" smtClean="0"/>
              <a:t>UNIX</a:t>
            </a:r>
            <a:r>
              <a:rPr lang="zh-CN" altLang="en-US" sz="2400" dirty="0" smtClean="0"/>
              <a:t>系统提供的用户界面一样，有着相同的操作命令和系统功能调用，用户在这两个系统上运行程序的方法和感受完全一样的。这两个系统实现的功能、采用的数据结构及算法也都类似的。</a:t>
            </a:r>
            <a:r>
              <a:rPr lang="en-US" altLang="zh-CN" sz="2400" dirty="0" smtClean="0"/>
              <a:t>UNIX</a:t>
            </a:r>
            <a:r>
              <a:rPr lang="zh-CN" altLang="en-US" sz="2400" dirty="0" smtClean="0"/>
              <a:t>系统自</a:t>
            </a:r>
            <a:r>
              <a:rPr lang="en-US" altLang="zh-CN" sz="2400" dirty="0" smtClean="0"/>
              <a:t>1970</a:t>
            </a:r>
            <a:r>
              <a:rPr lang="zh-CN" altLang="en-US" sz="2400" dirty="0" smtClean="0"/>
              <a:t>年研制出来以后，不断地发展，</a:t>
            </a:r>
            <a:r>
              <a:rPr lang="en-US" altLang="zh-CN" sz="2400" dirty="0" smtClean="0"/>
              <a:t>1978</a:t>
            </a:r>
            <a:r>
              <a:rPr lang="zh-CN" altLang="en-US" sz="2400" dirty="0" smtClean="0"/>
              <a:t>年发布了</a:t>
            </a:r>
            <a:r>
              <a:rPr lang="en-US" altLang="zh-CN" sz="2400" dirty="0" smtClean="0"/>
              <a:t>UNIX Version7</a:t>
            </a:r>
            <a:r>
              <a:rPr lang="zh-CN" altLang="en-US" sz="2400" dirty="0" smtClean="0"/>
              <a:t>商用版本。此后，</a:t>
            </a:r>
            <a:r>
              <a:rPr lang="en-US" altLang="zh-CN" sz="2400" dirty="0" smtClean="0"/>
              <a:t>UNIX</a:t>
            </a:r>
            <a:r>
              <a:rPr lang="zh-CN" altLang="en-US" sz="2400" dirty="0" smtClean="0"/>
              <a:t>被广泛应用在具有不同体系结构的计算机上，其功能性强，但是源代码收到保护。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6888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系统形成和发展的基础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4" y="1849880"/>
            <a:ext cx="10353762" cy="426077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sz="3000" dirty="0" smtClean="0"/>
              <a:t>（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）</a:t>
            </a:r>
            <a:r>
              <a:rPr lang="en-US" altLang="zh-CN" sz="3000" dirty="0" err="1" smtClean="0"/>
              <a:t>Minix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系统</a:t>
            </a:r>
            <a:endParaRPr lang="en-US" altLang="zh-CN" sz="3000" dirty="0" smtClean="0"/>
          </a:p>
          <a:p>
            <a:pPr marL="0" indent="0">
              <a:buNone/>
            </a:pPr>
            <a:r>
              <a:rPr lang="en-US" altLang="zh-CN" sz="3000" dirty="0"/>
              <a:t>MINIX</a:t>
            </a:r>
            <a:r>
              <a:rPr lang="zh-CN" altLang="en-US" sz="3000" dirty="0"/>
              <a:t>是一个轻量小型并采用微内核</a:t>
            </a:r>
            <a:r>
              <a:rPr lang="en-US" altLang="zh-CN" sz="3000" dirty="0"/>
              <a:t>(Micro-Kernel)</a:t>
            </a:r>
            <a:r>
              <a:rPr lang="zh-CN" altLang="en-US" sz="3000" dirty="0"/>
              <a:t>架构的类</a:t>
            </a:r>
            <a:r>
              <a:rPr lang="en-US" altLang="zh-CN" sz="3000" dirty="0"/>
              <a:t>Unix</a:t>
            </a:r>
            <a:r>
              <a:rPr lang="zh-CN" altLang="en-US" sz="3000" dirty="0"/>
              <a:t>操作系统，是安德鲁</a:t>
            </a:r>
            <a:r>
              <a:rPr lang="en-US" altLang="zh-CN" sz="3000" dirty="0"/>
              <a:t>·</a:t>
            </a:r>
            <a:r>
              <a:rPr lang="zh-CN" altLang="en-US" sz="3000" dirty="0"/>
              <a:t>斯图尔特</a:t>
            </a:r>
            <a:r>
              <a:rPr lang="en-US" altLang="zh-CN" sz="3000" dirty="0"/>
              <a:t>·</a:t>
            </a:r>
            <a:r>
              <a:rPr lang="zh-CN" altLang="en-US" sz="3000" dirty="0"/>
              <a:t>塔能鲍姆为在计算机科学用作教学而设计的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pPr marL="0" indent="0">
              <a:buNone/>
            </a:pPr>
            <a:r>
              <a:rPr lang="en-US" altLang="zh-CN" sz="3000" dirty="0"/>
              <a:t>1991</a:t>
            </a:r>
            <a:r>
              <a:rPr lang="zh-CN" altLang="en-US" sz="3000" dirty="0"/>
              <a:t>年，林纳斯</a:t>
            </a:r>
            <a:r>
              <a:rPr lang="en-US" altLang="zh-CN" sz="3000" dirty="0"/>
              <a:t>·</a:t>
            </a:r>
            <a:r>
              <a:rPr lang="zh-CN" altLang="en-US" sz="3000" dirty="0"/>
              <a:t>托瓦兹在赫尔辛基大学上学时，对操作系统很</a:t>
            </a:r>
            <a:r>
              <a:rPr lang="zh-CN" altLang="en-US" sz="3000" dirty="0" smtClean="0"/>
              <a:t>好奇。</a:t>
            </a:r>
            <a:r>
              <a:rPr lang="zh-CN" altLang="en-US" sz="3000" dirty="0"/>
              <a:t>他对</a:t>
            </a:r>
            <a:r>
              <a:rPr lang="en-US" altLang="zh-CN" sz="3000" dirty="0"/>
              <a:t>MINIX</a:t>
            </a:r>
            <a:r>
              <a:rPr lang="zh-CN" altLang="en-US" sz="3000" dirty="0"/>
              <a:t>只允许在教育上使用很不满（在当时</a:t>
            </a:r>
            <a:r>
              <a:rPr lang="en-US" altLang="zh-CN" sz="3000" dirty="0"/>
              <a:t>MINIX</a:t>
            </a:r>
            <a:r>
              <a:rPr lang="zh-CN" altLang="en-US" sz="3000" dirty="0"/>
              <a:t>不允许被用作任何商业使用），于是他便开始写他自己的操作系统，这就是后来的</a:t>
            </a:r>
            <a:r>
              <a:rPr lang="en-US" altLang="zh-CN" sz="3000" dirty="0"/>
              <a:t>Linux</a:t>
            </a:r>
            <a:r>
              <a:rPr lang="zh-CN" altLang="en-US" sz="3000" dirty="0"/>
              <a:t>内核。</a:t>
            </a:r>
          </a:p>
        </p:txBody>
      </p:sp>
    </p:spTree>
    <p:extLst>
      <p:ext uri="{BB962C8B-B14F-4D97-AF65-F5344CB8AC3E}">
        <p14:creationId xmlns:p14="http://schemas.microsoft.com/office/powerpoint/2010/main" val="92687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524" y="3192129"/>
            <a:ext cx="1821338" cy="14936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系统形成和发展的基础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652953"/>
            <a:ext cx="10353762" cy="47126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GNU</a:t>
            </a:r>
            <a:r>
              <a:rPr lang="zh-CN" altLang="en-US" dirty="0" smtClean="0"/>
              <a:t>许可证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GNU</a:t>
            </a:r>
            <a:r>
              <a:rPr lang="zh-CN" altLang="en-US" dirty="0"/>
              <a:t>是一个自由的操作系统，其内容软件完全以</a:t>
            </a:r>
            <a:r>
              <a:rPr lang="en-US" altLang="zh-CN" dirty="0"/>
              <a:t>GPL</a:t>
            </a:r>
            <a:r>
              <a:rPr lang="zh-CN" altLang="en-US" dirty="0"/>
              <a:t>方式发布。这个操作系统是</a:t>
            </a:r>
            <a:r>
              <a:rPr lang="en-US" altLang="zh-CN" dirty="0"/>
              <a:t>GNU</a:t>
            </a:r>
            <a:r>
              <a:rPr lang="zh-CN" altLang="en-US" dirty="0"/>
              <a:t>计划的主要目标，名称来自</a:t>
            </a:r>
            <a:r>
              <a:rPr lang="en-US" altLang="zh-CN" dirty="0"/>
              <a:t>GNU's Not Unix!</a:t>
            </a:r>
            <a:r>
              <a:rPr lang="zh-CN" altLang="en-US" dirty="0"/>
              <a:t>的递归缩写，因为</a:t>
            </a:r>
            <a:r>
              <a:rPr lang="en-US" altLang="zh-CN" dirty="0"/>
              <a:t>GNU</a:t>
            </a:r>
            <a:r>
              <a:rPr lang="zh-CN" altLang="en-US" dirty="0"/>
              <a:t>的设计类似</a:t>
            </a:r>
            <a:r>
              <a:rPr lang="en-US" altLang="zh-CN" dirty="0"/>
              <a:t>Unix</a:t>
            </a:r>
            <a:r>
              <a:rPr lang="zh-CN" altLang="en-US" dirty="0"/>
              <a:t>，但它不包含具著作权的</a:t>
            </a:r>
            <a:r>
              <a:rPr lang="en-US" altLang="zh-CN" dirty="0"/>
              <a:t>Unix</a:t>
            </a:r>
            <a:r>
              <a:rPr lang="zh-CN" altLang="en-US" dirty="0"/>
              <a:t>代码。</a:t>
            </a:r>
            <a:r>
              <a:rPr lang="en-US" altLang="zh-CN" dirty="0"/>
              <a:t>GNU</a:t>
            </a:r>
            <a:r>
              <a:rPr lang="zh-CN" altLang="en-US" dirty="0"/>
              <a:t>的创始人，理查德</a:t>
            </a:r>
            <a:r>
              <a:rPr lang="en-US" altLang="zh-CN" dirty="0"/>
              <a:t>·</a:t>
            </a:r>
            <a:r>
              <a:rPr lang="zh-CN" altLang="en-US" dirty="0"/>
              <a:t>马修</a:t>
            </a:r>
            <a:r>
              <a:rPr lang="en-US" altLang="zh-CN" dirty="0"/>
              <a:t>·</a:t>
            </a:r>
            <a:r>
              <a:rPr lang="zh-CN" altLang="en-US" dirty="0"/>
              <a:t>斯托曼，将</a:t>
            </a:r>
            <a:r>
              <a:rPr lang="en-US" altLang="zh-CN" dirty="0"/>
              <a:t>GNU</a:t>
            </a:r>
            <a:r>
              <a:rPr lang="zh-CN" altLang="en-US" dirty="0"/>
              <a:t>视为“达成社会目的技术方法”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   作为</a:t>
            </a:r>
            <a:r>
              <a:rPr lang="zh-CN" altLang="en-US" dirty="0"/>
              <a:t>操作系统，</a:t>
            </a:r>
            <a:r>
              <a:rPr lang="en-US" altLang="zh-CN" dirty="0"/>
              <a:t>GNU</a:t>
            </a:r>
            <a:r>
              <a:rPr lang="zh-CN" altLang="en-US" dirty="0"/>
              <a:t>的发展仍未完成，其中最大的问题是具有完备功能的内核尚未被开发成功。</a:t>
            </a:r>
            <a:r>
              <a:rPr lang="en-US" altLang="zh-CN" dirty="0"/>
              <a:t>GNU</a:t>
            </a:r>
            <a:r>
              <a:rPr lang="zh-CN" altLang="en-US" dirty="0"/>
              <a:t>的内核，称为</a:t>
            </a:r>
            <a:r>
              <a:rPr lang="en-US" altLang="zh-CN" dirty="0"/>
              <a:t>Hurd</a:t>
            </a:r>
            <a:r>
              <a:rPr lang="zh-CN" altLang="en-US" dirty="0"/>
              <a:t>，是自由软件基金会发展的重点，但是其发展尚未成熟。在实际使用上，多半使用</a:t>
            </a:r>
            <a:r>
              <a:rPr lang="en-US" altLang="zh-CN" dirty="0"/>
              <a:t>Linux</a:t>
            </a:r>
            <a:r>
              <a:rPr lang="zh-CN" altLang="en-US" dirty="0"/>
              <a:t>内核、</a:t>
            </a:r>
            <a:r>
              <a:rPr lang="en-US" altLang="zh-CN" dirty="0"/>
              <a:t>FreeBSD</a:t>
            </a:r>
            <a:r>
              <a:rPr lang="zh-CN" altLang="en-US" dirty="0"/>
              <a:t>等替代方案，作为系统核心，其中主要的操作系统是</a:t>
            </a:r>
            <a:r>
              <a:rPr lang="en-US" altLang="zh-CN" dirty="0"/>
              <a:t>Linux</a:t>
            </a:r>
            <a:r>
              <a:rPr lang="zh-CN" altLang="en-US" dirty="0"/>
              <a:t>的发行版。</a:t>
            </a:r>
            <a:r>
              <a:rPr lang="en-US" altLang="zh-CN" dirty="0"/>
              <a:t>Linux</a:t>
            </a:r>
            <a:r>
              <a:rPr lang="zh-CN" altLang="en-US" dirty="0"/>
              <a:t>操作系统包涵了</a:t>
            </a:r>
            <a:r>
              <a:rPr lang="en-US" altLang="zh-CN" dirty="0"/>
              <a:t>Linux</a:t>
            </a:r>
            <a:r>
              <a:rPr lang="zh-CN" altLang="en-US" dirty="0"/>
              <a:t>内核与其他自由软件项目中的</a:t>
            </a:r>
            <a:r>
              <a:rPr lang="en-US" altLang="zh-CN" dirty="0"/>
              <a:t>GNU</a:t>
            </a:r>
            <a:r>
              <a:rPr lang="zh-CN" altLang="en-US" dirty="0"/>
              <a:t>组件和软件，可以被称为</a:t>
            </a:r>
            <a:r>
              <a:rPr lang="en-US" altLang="zh-CN" dirty="0"/>
              <a:t>GNU/Linux</a:t>
            </a:r>
            <a:r>
              <a:rPr lang="zh-CN" altLang="en-US" dirty="0"/>
              <a:t>（见</a:t>
            </a:r>
            <a:r>
              <a:rPr lang="en-US" altLang="zh-CN" dirty="0"/>
              <a:t>GNU/Linux</a:t>
            </a:r>
            <a:r>
              <a:rPr lang="zh-CN" altLang="en-US" dirty="0"/>
              <a:t>命名争议）。</a:t>
            </a:r>
          </a:p>
        </p:txBody>
      </p:sp>
    </p:spTree>
    <p:extLst>
      <p:ext uri="{BB962C8B-B14F-4D97-AF65-F5344CB8AC3E}">
        <p14:creationId xmlns:p14="http://schemas.microsoft.com/office/powerpoint/2010/main" val="205725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系统形成和发展的基础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4" y="1688485"/>
            <a:ext cx="10353762" cy="3695136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/>
              <a:t>开放</a:t>
            </a:r>
            <a:r>
              <a:rPr lang="zh-CN" altLang="en-US" dirty="0" smtClean="0"/>
              <a:t>和协作的开发模式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Linux</a:t>
            </a:r>
            <a:r>
              <a:rPr lang="zh-CN" altLang="en-US" dirty="0" smtClean="0"/>
              <a:t>系统是一个自由软件，采用的是开放和协作的开发模式。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由来自世界各地的大量自愿者通过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共同开发，他们借助互联网或其他途径（如发行光盘）得到源代码和</a:t>
            </a:r>
            <a:r>
              <a:rPr lang="en-US" altLang="zh-CN" dirty="0" smtClean="0"/>
              <a:t>GNU</a:t>
            </a:r>
            <a:r>
              <a:rPr lang="zh-CN" altLang="en-US" dirty="0" smtClean="0"/>
              <a:t>软件环境，他们都能修改和调试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内核、链接新软件、编写文档和发布信息。这种开发模式激发了软件开发人员的积极性和创造性。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869" y="3842238"/>
            <a:ext cx="3560065" cy="27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5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系统形成和发展的基础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4" y="1726788"/>
            <a:ext cx="10353762" cy="454212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POSIX</a:t>
            </a:r>
            <a:r>
              <a:rPr lang="zh-CN" altLang="en-US" dirty="0" smtClean="0"/>
              <a:t>标准式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POSIX</a:t>
            </a:r>
            <a:r>
              <a:rPr lang="zh-CN" altLang="en-US" dirty="0"/>
              <a:t>表示可移植操作系统接口（</a:t>
            </a:r>
            <a:r>
              <a:rPr lang="en-US" altLang="zh-CN" dirty="0"/>
              <a:t>Portable Operating System Interface of UNIX</a:t>
            </a:r>
            <a:r>
              <a:rPr lang="zh-CN" altLang="en-US" dirty="0"/>
              <a:t>，缩写为 </a:t>
            </a:r>
            <a:r>
              <a:rPr lang="en-US" altLang="zh-CN" dirty="0"/>
              <a:t>POSIX </a:t>
            </a:r>
            <a:r>
              <a:rPr lang="zh-CN" altLang="en-US" dirty="0"/>
              <a:t>），</a:t>
            </a:r>
            <a:r>
              <a:rPr lang="en-US" altLang="zh-CN" dirty="0"/>
              <a:t>POSIX</a:t>
            </a:r>
            <a:r>
              <a:rPr lang="zh-CN" altLang="en-US" dirty="0"/>
              <a:t>标准定义了操作系统应该为应用程序提供的接口标准，是</a:t>
            </a:r>
            <a:r>
              <a:rPr lang="en-US" altLang="zh-CN" dirty="0"/>
              <a:t>IEEE</a:t>
            </a:r>
            <a:r>
              <a:rPr lang="zh-CN" altLang="en-US" dirty="0"/>
              <a:t>为要在各种</a:t>
            </a:r>
            <a:r>
              <a:rPr lang="en-US" altLang="zh-CN" dirty="0"/>
              <a:t>UNIX</a:t>
            </a:r>
            <a:r>
              <a:rPr lang="zh-CN" altLang="en-US" dirty="0"/>
              <a:t>操作系统上运行的软件而定义的一系列</a:t>
            </a:r>
            <a:r>
              <a:rPr lang="en-US" altLang="zh-CN" dirty="0"/>
              <a:t>API</a:t>
            </a:r>
            <a:r>
              <a:rPr lang="zh-CN" altLang="en-US" dirty="0"/>
              <a:t>标准的总称，其正式称呼为</a:t>
            </a:r>
            <a:r>
              <a:rPr lang="en-US" altLang="zh-CN" dirty="0"/>
              <a:t>IEEE 1003</a:t>
            </a:r>
            <a:r>
              <a:rPr lang="zh-CN" altLang="en-US" dirty="0"/>
              <a:t>，而国际标准名称为</a:t>
            </a:r>
            <a:r>
              <a:rPr lang="en-US" altLang="zh-CN" dirty="0"/>
              <a:t>ISO/IEC 9945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POSIX</a:t>
            </a:r>
            <a:r>
              <a:rPr lang="zh-CN" altLang="en-US" dirty="0"/>
              <a:t>标准意在期望获得源代码级别的软件可移植性。换句话说，为一个</a:t>
            </a:r>
            <a:r>
              <a:rPr lang="en-US" altLang="zh-CN" dirty="0"/>
              <a:t>POSIX</a:t>
            </a:r>
            <a:r>
              <a:rPr lang="zh-CN" altLang="en-US" dirty="0"/>
              <a:t>兼容的操作系统编写的程序，应该可以在任何其它的</a:t>
            </a:r>
            <a:r>
              <a:rPr lang="en-US" altLang="zh-CN" dirty="0"/>
              <a:t>POSIX</a:t>
            </a:r>
            <a:r>
              <a:rPr lang="zh-CN" altLang="en-US" dirty="0"/>
              <a:t>操作系统（即使是来自另一个厂商）上编译执行。</a:t>
            </a:r>
          </a:p>
          <a:p>
            <a:pPr marL="0" indent="0">
              <a:buNone/>
            </a:pPr>
            <a:r>
              <a:rPr lang="en-US" altLang="zh-CN" dirty="0"/>
              <a:t>POSIX </a:t>
            </a:r>
            <a:r>
              <a:rPr lang="zh-CN" altLang="en-US" dirty="0"/>
              <a:t>并不局限于 </a:t>
            </a:r>
            <a:r>
              <a:rPr lang="en-US" altLang="zh-CN" dirty="0"/>
              <a:t>UNIX</a:t>
            </a:r>
            <a:r>
              <a:rPr lang="zh-CN" altLang="en-US" dirty="0"/>
              <a:t>。许多其它的操作系统，例如 </a:t>
            </a:r>
            <a:r>
              <a:rPr lang="en-US" altLang="zh-CN" dirty="0"/>
              <a:t>DEC OpenVMS </a:t>
            </a:r>
            <a:r>
              <a:rPr lang="zh-CN" altLang="en-US" dirty="0"/>
              <a:t>支持 </a:t>
            </a:r>
            <a:r>
              <a:rPr lang="en-US" altLang="zh-CN" dirty="0"/>
              <a:t>POSIX </a:t>
            </a:r>
            <a:r>
              <a:rPr lang="zh-CN" altLang="en-US" dirty="0"/>
              <a:t>标准，尤其是 </a:t>
            </a:r>
            <a:r>
              <a:rPr lang="en-US" altLang="zh-CN" dirty="0"/>
              <a:t>IEEE Std. 1003.1-1990</a:t>
            </a:r>
            <a:r>
              <a:rPr lang="zh-CN" altLang="en-US" dirty="0"/>
              <a:t>（</a:t>
            </a:r>
            <a:r>
              <a:rPr lang="en-US" altLang="zh-CN" dirty="0"/>
              <a:t>1995 </a:t>
            </a:r>
            <a:r>
              <a:rPr lang="zh-CN" altLang="en-US" dirty="0"/>
              <a:t>年修订）或 </a:t>
            </a:r>
            <a:r>
              <a:rPr lang="en-US" altLang="zh-CN" dirty="0"/>
              <a:t>POSIX.1</a:t>
            </a:r>
            <a:r>
              <a:rPr lang="zh-CN" altLang="en-US" dirty="0"/>
              <a:t>，</a:t>
            </a:r>
            <a:r>
              <a:rPr lang="en-US" altLang="zh-CN" dirty="0"/>
              <a:t>POSIX.1 </a:t>
            </a:r>
            <a:r>
              <a:rPr lang="zh-CN" altLang="en-US" dirty="0"/>
              <a:t>提供了源代码级别的 </a:t>
            </a:r>
            <a:r>
              <a:rPr lang="en-US" altLang="zh-CN" dirty="0"/>
              <a:t>C </a:t>
            </a:r>
            <a:r>
              <a:rPr lang="zh-CN" altLang="en-US" dirty="0"/>
              <a:t>语言应用编程接口（</a:t>
            </a:r>
            <a:r>
              <a:rPr lang="en-US" altLang="zh-CN" dirty="0"/>
              <a:t>API</a:t>
            </a:r>
            <a:r>
              <a:rPr lang="zh-CN" altLang="en-US" dirty="0"/>
              <a:t>）给操作系统的服务程序，例如读写文件。</a:t>
            </a:r>
            <a:r>
              <a:rPr lang="en-US" altLang="zh-CN" dirty="0"/>
              <a:t>POSIX.1 </a:t>
            </a:r>
            <a:r>
              <a:rPr lang="zh-CN" altLang="en-US" dirty="0"/>
              <a:t>已经被国际标准化组织（</a:t>
            </a:r>
            <a:r>
              <a:rPr lang="en-US" altLang="zh-CN" dirty="0"/>
              <a:t>International Standards Organization</a:t>
            </a:r>
            <a:r>
              <a:rPr lang="zh-CN" altLang="en-US" dirty="0"/>
              <a:t>，</a:t>
            </a:r>
            <a:r>
              <a:rPr lang="en-US" altLang="zh-CN" dirty="0"/>
              <a:t>ISO</a:t>
            </a:r>
            <a:r>
              <a:rPr lang="zh-CN" altLang="en-US" dirty="0"/>
              <a:t>）所接受，被命名为 </a:t>
            </a:r>
            <a:r>
              <a:rPr lang="en-US" altLang="zh-CN" dirty="0"/>
              <a:t>ISO/IEC 9945-1:1990 </a:t>
            </a:r>
            <a:r>
              <a:rPr lang="zh-CN" altLang="en-US" dirty="0"/>
              <a:t>标准。</a:t>
            </a:r>
          </a:p>
        </p:txBody>
      </p:sp>
    </p:spTree>
    <p:extLst>
      <p:ext uri="{BB962C8B-B14F-4D97-AF65-F5344CB8AC3E}">
        <p14:creationId xmlns:p14="http://schemas.microsoft.com/office/powerpoint/2010/main" val="103439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系统的组成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6153" y="2096064"/>
            <a:ext cx="6871403" cy="3695136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Linux</a:t>
            </a:r>
            <a:r>
              <a:rPr lang="zh-CN" altLang="en-US" dirty="0" smtClean="0"/>
              <a:t>内核是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的心脏，它负责多进程管理和进程调度程序，负责管理地址空间的贮存管理程序，负责网络、进程间通信的服务程序，负责相应中断的中断处理程序和设备驱动等核心服务程序所组成。它提供了系统其他部分必须的服务支持。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内核运行在内核模式下，拥有受保护的主存空间和访问硬件设备的所有权限。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11544">
            <a:off x="339364" y="2523331"/>
            <a:ext cx="3693535" cy="255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2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880" y="1594902"/>
            <a:ext cx="5671643" cy="4814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Linux shell</a:t>
            </a:r>
          </a:p>
          <a:p>
            <a:pPr marL="0" indent="0">
              <a:buNone/>
            </a:pPr>
            <a:r>
              <a:rPr lang="en-US" altLang="zh-CN" dirty="0" smtClean="0"/>
              <a:t>Linux shell </a:t>
            </a:r>
            <a:r>
              <a:rPr lang="zh-CN" altLang="en-US" dirty="0" smtClean="0"/>
              <a:t>是系统提供的操作接口。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第一个命令处理程序，它解释由用户输入的命令，并将该命令送到内核。一方面，用户通过这一命令行事与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内核进行交互；另一方面，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又是一种程序设计语言，具有其他高级语言的特点。使用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语言可以编辑成一个文本文件，它以命令作为内容，成为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过程。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过程执行的结果是完成设计者某一特定的工作或进入某一状态。每个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系统的用户可以拥有自己的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，用以满足 他们自己的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需要。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579" y="2329961"/>
            <a:ext cx="5630899" cy="31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52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CAEACE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68</TotalTime>
  <Words>1151</Words>
  <Application>Microsoft Office PowerPoint</Application>
  <PresentationFormat>宽屏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Bookman Old Style</vt:lpstr>
      <vt:lpstr>Rockwell</vt:lpstr>
      <vt:lpstr>Damask</vt:lpstr>
      <vt:lpstr>Linux操作系统介绍</vt:lpstr>
      <vt:lpstr>Linux操作系统简介</vt:lpstr>
      <vt:lpstr>Linux系统形成和发展的基础</vt:lpstr>
      <vt:lpstr>Linux系统形成和发展的基础</vt:lpstr>
      <vt:lpstr>Linux系统形成和发展的基础</vt:lpstr>
      <vt:lpstr>Linux系统形成和发展的基础</vt:lpstr>
      <vt:lpstr>Linux系统形成和发展的基础</vt:lpstr>
      <vt:lpstr>Linux系统的组成</vt:lpstr>
      <vt:lpstr>Linux系统的组成</vt:lpstr>
      <vt:lpstr>Linux系统的组成</vt:lpstr>
      <vt:lpstr>Linux系统的特点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Linux操作系统介绍</dc:title>
  <dc:creator>Administor</dc:creator>
  <cp:lastModifiedBy>Administor</cp:lastModifiedBy>
  <cp:revision>10</cp:revision>
  <dcterms:created xsi:type="dcterms:W3CDTF">2018-09-08T01:38:04Z</dcterms:created>
  <dcterms:modified xsi:type="dcterms:W3CDTF">2018-09-08T02:47:16Z</dcterms:modified>
</cp:coreProperties>
</file>