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906000" cy="6858000" type="A4"/>
  <p:notesSz cx="6858000" cy="86868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Bitstream Ver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335D091-9696-4B40-9E68-75B9DF51622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56" y="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906000" cy="1916832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4776" y="44624"/>
            <a:ext cx="1152128" cy="17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9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3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2950" y="-74613"/>
            <a:ext cx="74295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742953" y="990606"/>
            <a:ext cx="4421188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5316538" y="990606"/>
            <a:ext cx="4422776" cy="4519613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11509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2950" y="-74613"/>
            <a:ext cx="74295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742953" y="990606"/>
            <a:ext cx="4421188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5316538" y="990602"/>
            <a:ext cx="4422776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5316538" y="3325813"/>
            <a:ext cx="4422776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00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336704"/>
            <a:ext cx="9906000" cy="548680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763" y="6237312"/>
            <a:ext cx="377733" cy="5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4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0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7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1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8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1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72" y="53752"/>
            <a:ext cx="95050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72" y="1412777"/>
            <a:ext cx="9505056" cy="471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2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76092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76092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76092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ưu </a:t>
            </a:r>
            <a:r>
              <a:rPr lang="vi-VN" dirty="0" err="1"/>
              <a:t>hiệu</a:t>
            </a:r>
            <a:r>
              <a:rPr lang="vi-VN" dirty="0"/>
              <a:t> năng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</a:p>
          <a:p>
            <a:r>
              <a:rPr lang="en-US" dirty="0"/>
              <a:t>(concurrency tuning)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6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6 –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phi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900" dirty="0" err="1"/>
              <a:t>Bảng</a:t>
            </a:r>
            <a:r>
              <a:rPr lang="en-US" sz="2900" dirty="0"/>
              <a:t> employee:</a:t>
            </a:r>
          </a:p>
          <a:p>
            <a:pPr lvl="1"/>
            <a:r>
              <a:rPr lang="en-US" sz="2900" dirty="0"/>
              <a:t>30 </a:t>
            </a:r>
            <a:r>
              <a:rPr lang="en-US" sz="2900" dirty="0" err="1"/>
              <a:t>bản</a:t>
            </a:r>
            <a:r>
              <a:rPr lang="en-US" sz="2900" dirty="0"/>
              <a:t> </a:t>
            </a:r>
            <a:r>
              <a:rPr lang="en-US" sz="2900" dirty="0" err="1"/>
              <a:t>ghi</a:t>
            </a:r>
            <a:r>
              <a:rPr lang="en-US" sz="2900" dirty="0"/>
              <a:t> employee </a:t>
            </a:r>
            <a:r>
              <a:rPr lang="en-US" sz="2900" dirty="0" err="1"/>
              <a:t>trên</a:t>
            </a:r>
            <a:r>
              <a:rPr lang="en-US" sz="2900" dirty="0"/>
              <a:t> </a:t>
            </a:r>
            <a:r>
              <a:rPr lang="en-US" sz="2900" dirty="0" err="1"/>
              <a:t>một</a:t>
            </a:r>
            <a:r>
              <a:rPr lang="en-US" sz="2900" dirty="0"/>
              <a:t> </a:t>
            </a:r>
            <a:r>
              <a:rPr lang="en-US" sz="2900" dirty="0" err="1"/>
              <a:t>trang</a:t>
            </a:r>
            <a:endParaRPr lang="en-US" sz="2900" dirty="0"/>
          </a:p>
          <a:p>
            <a:pPr lvl="1"/>
            <a:r>
              <a:rPr lang="en-US" sz="2900" dirty="0" err="1"/>
              <a:t>Mỗi</a:t>
            </a:r>
            <a:r>
              <a:rPr lang="en-US" sz="2900" dirty="0"/>
              <a:t> employee </a:t>
            </a:r>
            <a:r>
              <a:rPr lang="en-US" sz="2900" dirty="0" err="1"/>
              <a:t>thuộc</a:t>
            </a:r>
            <a:r>
              <a:rPr lang="en-US" sz="2900" dirty="0"/>
              <a:t> </a:t>
            </a:r>
            <a:r>
              <a:rPr lang="en-US" sz="2900" dirty="0" err="1"/>
              <a:t>một</a:t>
            </a:r>
            <a:r>
              <a:rPr lang="en-US" sz="2900" dirty="0"/>
              <a:t> </a:t>
            </a:r>
            <a:r>
              <a:rPr lang="en-US" sz="2900" dirty="0" err="1"/>
              <a:t>trong</a:t>
            </a:r>
            <a:r>
              <a:rPr lang="en-US" sz="2900" dirty="0"/>
              <a:t>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5000</a:t>
            </a:r>
            <a:r>
              <a:rPr lang="en-US" sz="2900" dirty="0"/>
              <a:t> </a:t>
            </a:r>
            <a:r>
              <a:rPr lang="en-US" sz="2900" dirty="0" err="1"/>
              <a:t>phòng</a:t>
            </a:r>
            <a:r>
              <a:rPr lang="en-US" sz="2900" dirty="0"/>
              <a:t> ban (</a:t>
            </a:r>
            <a:r>
              <a:rPr lang="en-US" sz="2900" dirty="0" err="1"/>
              <a:t>dept</a:t>
            </a:r>
            <a:r>
              <a:rPr lang="en-US" sz="2900" dirty="0"/>
              <a:t>)</a:t>
            </a:r>
          </a:p>
          <a:p>
            <a:pPr lvl="1"/>
            <a:r>
              <a:rPr lang="en-US" sz="2900" dirty="0" err="1"/>
              <a:t>Mỗi</a:t>
            </a:r>
            <a:r>
              <a:rPr lang="en-US" sz="2900" dirty="0"/>
              <a:t> </a:t>
            </a:r>
            <a:r>
              <a:rPr lang="en-US" sz="2900" dirty="0" err="1"/>
              <a:t>phòng</a:t>
            </a:r>
            <a:r>
              <a:rPr lang="en-US" sz="2900" dirty="0"/>
              <a:t> ban </a:t>
            </a:r>
            <a:r>
              <a:rPr lang="en-US" sz="2900" dirty="0" err="1"/>
              <a:t>có</a:t>
            </a:r>
            <a:r>
              <a:rPr lang="en-US" sz="2900" dirty="0"/>
              <a:t> </a:t>
            </a:r>
            <a:r>
              <a:rPr lang="en-US" sz="2900" dirty="0" err="1"/>
              <a:t>kích</a:t>
            </a:r>
            <a:r>
              <a:rPr lang="en-US" sz="2900" dirty="0"/>
              <a:t> </a:t>
            </a:r>
            <a:r>
              <a:rPr lang="en-US" sz="2900" dirty="0" err="1"/>
              <a:t>thước</a:t>
            </a:r>
            <a:r>
              <a:rPr lang="en-US" sz="2900" dirty="0"/>
              <a:t> </a:t>
            </a:r>
            <a:r>
              <a:rPr lang="en-US" sz="2900" dirty="0" err="1"/>
              <a:t>giống</a:t>
            </a:r>
            <a:r>
              <a:rPr lang="en-US" sz="2900" dirty="0"/>
              <a:t> </a:t>
            </a:r>
            <a:r>
              <a:rPr lang="en-US" sz="2900" dirty="0" err="1"/>
              <a:t>nhau</a:t>
            </a:r>
            <a:endParaRPr lang="en-US" sz="2900" dirty="0"/>
          </a:p>
          <a:p>
            <a:r>
              <a:rPr lang="en-US" sz="2900" dirty="0" err="1">
                <a:solidFill>
                  <a:schemeClr val="accent1">
                    <a:lumMod val="75000"/>
                  </a:schemeClr>
                </a:solidFill>
              </a:rPr>
              <a:t>Truy</a:t>
            </a:r>
            <a:r>
              <a:rPr lang="en-US" sz="2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1">
                    <a:lumMod val="75000"/>
                  </a:schemeClr>
                </a:solidFill>
              </a:rPr>
              <a:t>vấn</a:t>
            </a:r>
            <a:r>
              <a:rPr lang="en-US" sz="29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900" dirty="0"/>
              <a:t>	SELECT </a:t>
            </a:r>
            <a:r>
              <a:rPr lang="en-US" sz="2900" dirty="0" err="1"/>
              <a:t>ssnum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	FROM </a:t>
            </a:r>
            <a:r>
              <a:rPr lang="en-US" sz="2900" dirty="0" err="1"/>
              <a:t>Emplyee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	WHERE </a:t>
            </a:r>
            <a:r>
              <a:rPr lang="en-US" sz="2900" dirty="0" err="1"/>
              <a:t>dept</a:t>
            </a:r>
            <a:r>
              <a:rPr lang="en-US" sz="2900" dirty="0"/>
              <a:t> = ’IT’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 err="1">
                <a:solidFill>
                  <a:schemeClr val="accent1">
                    <a:lumMod val="75000"/>
                  </a:schemeClr>
                </a:solidFill>
              </a:rPr>
              <a:t>Vấn</a:t>
            </a:r>
            <a:r>
              <a:rPr lang="en-US" sz="2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1">
                    <a:lumMod val="75000"/>
                  </a:schemeClr>
                </a:solidFill>
              </a:rPr>
              <a:t>đề</a:t>
            </a:r>
            <a:r>
              <a:rPr lang="en-US" sz="2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900" dirty="0" err="1"/>
              <a:t>Chỉ</a:t>
            </a:r>
            <a:r>
              <a:rPr lang="en-US" sz="2900" dirty="0"/>
              <a:t> </a:t>
            </a:r>
            <a:r>
              <a:rPr lang="en-US" sz="2900" dirty="0" err="1"/>
              <a:t>số</a:t>
            </a:r>
            <a:r>
              <a:rPr lang="en-US" sz="2900" dirty="0"/>
              <a:t> phi </a:t>
            </a:r>
            <a:r>
              <a:rPr lang="en-US" sz="2900" dirty="0" err="1"/>
              <a:t>phân</a:t>
            </a:r>
            <a:r>
              <a:rPr lang="en-US" sz="2900" dirty="0"/>
              <a:t> </a:t>
            </a:r>
            <a:r>
              <a:rPr lang="en-US" sz="2900" dirty="0" err="1"/>
              <a:t>nhóm</a:t>
            </a:r>
            <a:r>
              <a:rPr lang="en-US" sz="2900" dirty="0"/>
              <a:t> </a:t>
            </a:r>
            <a:r>
              <a:rPr lang="en-US" sz="2900" dirty="0" err="1"/>
              <a:t>trên</a:t>
            </a:r>
            <a:r>
              <a:rPr lang="en-US" sz="2900" dirty="0"/>
              <a:t> </a:t>
            </a:r>
            <a:r>
              <a:rPr lang="en-US" sz="2900" dirty="0" err="1"/>
              <a:t>Employee.dept</a:t>
            </a:r>
            <a:r>
              <a:rPr lang="en-US" sz="2900" dirty="0"/>
              <a:t> </a:t>
            </a:r>
            <a:r>
              <a:rPr lang="en-US" sz="2900" dirty="0" err="1"/>
              <a:t>có</a:t>
            </a:r>
            <a:r>
              <a:rPr lang="en-US" sz="2900" dirty="0"/>
              <a:t> </a:t>
            </a:r>
            <a:r>
              <a:rPr lang="en-US" sz="2900" dirty="0" err="1"/>
              <a:t>giúp</a:t>
            </a:r>
            <a:r>
              <a:rPr lang="en-US" sz="2900" dirty="0"/>
              <a:t> </a:t>
            </a:r>
            <a:r>
              <a:rPr lang="en-US" sz="2900" dirty="0" err="1"/>
              <a:t>được</a:t>
            </a:r>
            <a:r>
              <a:rPr lang="en-US" sz="2900" dirty="0"/>
              <a:t> </a:t>
            </a:r>
            <a:r>
              <a:rPr lang="en-US" sz="2900" dirty="0" err="1"/>
              <a:t>không</a:t>
            </a:r>
            <a:r>
              <a:rPr lang="en-US" sz="29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 err="1">
                <a:solidFill>
                  <a:schemeClr val="accent1">
                    <a:lumMod val="75000"/>
                  </a:schemeClr>
                </a:solidFill>
              </a:rPr>
              <a:t>Giải</a:t>
            </a:r>
            <a:r>
              <a:rPr lang="en-US" sz="2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1">
                    <a:lumMod val="75000"/>
                  </a:schemeClr>
                </a:solidFill>
              </a:rPr>
              <a:t>pháp</a:t>
            </a:r>
            <a:r>
              <a:rPr lang="en-US" sz="2900" dirty="0"/>
              <a:t>: </a:t>
            </a:r>
            <a:r>
              <a:rPr lang="en-US" sz="2900" dirty="0" err="1"/>
              <a:t>Chỉ</a:t>
            </a:r>
            <a:r>
              <a:rPr lang="en-US" sz="2900" dirty="0"/>
              <a:t> </a:t>
            </a:r>
            <a:r>
              <a:rPr lang="en-US" sz="2900" dirty="0" err="1"/>
              <a:t>khi</a:t>
            </a:r>
            <a:r>
              <a:rPr lang="en-US" sz="2900" dirty="0"/>
              <a:t> </a:t>
            </a:r>
            <a:r>
              <a:rPr lang="en-US" sz="2900" dirty="0" err="1"/>
              <a:t>chỉ</a:t>
            </a:r>
            <a:r>
              <a:rPr lang="en-US" sz="2900" dirty="0"/>
              <a:t> </a:t>
            </a:r>
            <a:r>
              <a:rPr lang="en-US" sz="2900" dirty="0" err="1"/>
              <a:t>số</a:t>
            </a:r>
            <a:r>
              <a:rPr lang="en-US" sz="2900" dirty="0"/>
              <a:t> </a:t>
            </a:r>
            <a:r>
              <a:rPr lang="en-US" sz="2900" dirty="0" err="1"/>
              <a:t>bao</a:t>
            </a:r>
            <a:r>
              <a:rPr lang="en-US" sz="2900" dirty="0"/>
              <a:t> </a:t>
            </a:r>
            <a:r>
              <a:rPr lang="en-US" sz="2900" dirty="0" err="1"/>
              <a:t>chùm</a:t>
            </a:r>
            <a:r>
              <a:rPr lang="en-US" sz="2900" dirty="0"/>
              <a:t> </a:t>
            </a:r>
            <a:r>
              <a:rPr lang="en-US" sz="2900" dirty="0" err="1"/>
              <a:t>lên</a:t>
            </a:r>
            <a:r>
              <a:rPr lang="en-US" sz="2900" dirty="0"/>
              <a:t> </a:t>
            </a:r>
            <a:r>
              <a:rPr lang="en-US" sz="2900" dirty="0" err="1"/>
              <a:t>truy</a:t>
            </a:r>
            <a:r>
              <a:rPr lang="en-US" sz="2900" dirty="0"/>
              <a:t> </a:t>
            </a:r>
            <a:r>
              <a:rPr lang="en-US" sz="2900" dirty="0" err="1"/>
              <a:t>vấn</a:t>
            </a:r>
            <a:endParaRPr lang="en-US" sz="2900" dirty="0"/>
          </a:p>
          <a:p>
            <a:pPr lvl="1"/>
            <a:r>
              <a:rPr lang="en-US" sz="2900" dirty="0" err="1"/>
              <a:t>Chỉ</a:t>
            </a:r>
            <a:r>
              <a:rPr lang="en-US" sz="2900" dirty="0"/>
              <a:t> 30/5000=0.06% </a:t>
            </a:r>
            <a:r>
              <a:rPr lang="en-US" sz="2900" dirty="0" err="1"/>
              <a:t>trang</a:t>
            </a:r>
            <a:r>
              <a:rPr lang="en-US" sz="2900" dirty="0"/>
              <a:t> </a:t>
            </a:r>
            <a:r>
              <a:rPr lang="en-US" sz="2900" dirty="0" err="1"/>
              <a:t>sẽ</a:t>
            </a:r>
            <a:r>
              <a:rPr lang="en-US" sz="2900" dirty="0"/>
              <a:t> </a:t>
            </a:r>
            <a:r>
              <a:rPr lang="en-US" sz="2900" dirty="0" err="1"/>
              <a:t>có</a:t>
            </a:r>
            <a:r>
              <a:rPr lang="en-US" sz="2900" dirty="0"/>
              <a:t> </a:t>
            </a:r>
            <a:r>
              <a:rPr lang="en-US" sz="2900" dirty="0" err="1"/>
              <a:t>một</a:t>
            </a:r>
            <a:r>
              <a:rPr lang="en-US" sz="2900" dirty="0"/>
              <a:t> </a:t>
            </a:r>
            <a:r>
              <a:rPr lang="en-US" sz="2900" dirty="0" err="1"/>
              <a:t>bản</a:t>
            </a:r>
            <a:r>
              <a:rPr lang="en-US" sz="2900" dirty="0"/>
              <a:t> </a:t>
            </a:r>
            <a:r>
              <a:rPr lang="en-US" sz="2900" dirty="0" err="1"/>
              <a:t>ghi</a:t>
            </a:r>
            <a:r>
              <a:rPr lang="en-US" sz="2900" dirty="0"/>
              <a:t> </a:t>
            </a:r>
            <a:r>
              <a:rPr lang="en-US" sz="2900" dirty="0" err="1"/>
              <a:t>với</a:t>
            </a:r>
            <a:r>
              <a:rPr lang="en-US" sz="2900" dirty="0"/>
              <a:t> </a:t>
            </a:r>
            <a:r>
              <a:rPr lang="en-US" sz="2900" dirty="0" err="1"/>
              <a:t>dept</a:t>
            </a:r>
            <a:r>
              <a:rPr lang="en-US" sz="2900" dirty="0"/>
              <a:t> = ‘IT’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 err="1"/>
              <a:t>Duyệt</a:t>
            </a:r>
            <a:r>
              <a:rPr lang="en-US" sz="2900" dirty="0"/>
              <a:t> </a:t>
            </a:r>
            <a:r>
              <a:rPr lang="en-US" sz="2900" dirty="0" err="1"/>
              <a:t>bảng</a:t>
            </a:r>
            <a:r>
              <a:rPr lang="en-US" sz="2900" dirty="0"/>
              <a:t> </a:t>
            </a:r>
            <a:r>
              <a:rPr lang="en-US" sz="2900" dirty="0" err="1"/>
              <a:t>sẽ</a:t>
            </a:r>
            <a:r>
              <a:rPr lang="en-US" sz="2900" dirty="0"/>
              <a:t> </a:t>
            </a:r>
            <a:r>
              <a:rPr lang="en-US" sz="2900" dirty="0" err="1"/>
              <a:t>chậm</a:t>
            </a:r>
            <a:r>
              <a:rPr lang="en-US" sz="2900" dirty="0"/>
              <a:t> </a:t>
            </a:r>
            <a:r>
              <a:rPr lang="en-US" sz="2900" dirty="0" err="1"/>
              <a:t>hơn</a:t>
            </a:r>
            <a:endParaRPr lang="en-US" sz="2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9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7 –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Employee.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Truy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vấn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(salary)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(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ban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an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(social security number) (</a:t>
            </a:r>
            <a:r>
              <a:rPr lang="en-US" dirty="0" err="1"/>
              <a:t>hiếm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Vấn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đề</a:t>
            </a:r>
            <a:r>
              <a:rPr lang="en-US" dirty="0"/>
              <a:t>: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?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Giải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pháp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phi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salary (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trùm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(clustering composite index) </a:t>
            </a:r>
            <a:r>
              <a:rPr lang="en-US" dirty="0" err="1"/>
              <a:t>trên</a:t>
            </a:r>
            <a:r>
              <a:rPr lang="en-US" dirty="0"/>
              <a:t> (</a:t>
            </a:r>
            <a:r>
              <a:rPr lang="en-US" dirty="0" err="1"/>
              <a:t>dept</a:t>
            </a:r>
            <a:r>
              <a:rPr lang="en-US" dirty="0"/>
              <a:t>, salary)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B</a:t>
            </a:r>
            <a:r>
              <a:rPr lang="en-US" baseline="30000" dirty="0"/>
              <a:t>+</a:t>
            </a:r>
            <a:r>
              <a:rPr lang="en-US" dirty="0"/>
              <a:t>-tree (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phi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(non-clustering hash index)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ssnum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4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8 –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thù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(stipend)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,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.</a:t>
            </a:r>
          </a:p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: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tùy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chọn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SELECT * 						</a:t>
            </a:r>
            <a:r>
              <a:rPr lang="en-US" dirty="0" smtClean="0"/>
              <a:t>	SELECT </a:t>
            </a: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	FROM Employee, Student 		</a:t>
            </a:r>
            <a:r>
              <a:rPr lang="en-US" dirty="0" smtClean="0"/>
              <a:t>FROM </a:t>
            </a:r>
            <a:r>
              <a:rPr lang="en-US" dirty="0"/>
              <a:t>Employee, Student</a:t>
            </a:r>
          </a:p>
          <a:p>
            <a:pPr marL="0" indent="0">
              <a:buNone/>
            </a:pPr>
            <a:r>
              <a:rPr lang="en-US" dirty="0"/>
              <a:t>	WHERE salary = 12*stipend	</a:t>
            </a:r>
            <a:r>
              <a:rPr lang="en-US" dirty="0" smtClean="0"/>
              <a:t>WHERE </a:t>
            </a:r>
            <a:r>
              <a:rPr lang="en-US" dirty="0"/>
              <a:t>salary/12 = stipend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Vấn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đề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3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8 –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một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bảng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cả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2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bảng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nhóm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(clustering)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en-US" dirty="0"/>
          </a:p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cả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2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bảng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phi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nhóm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(non - clustering)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(</a:t>
            </a:r>
            <a:r>
              <a:rPr lang="en-US" dirty="0" err="1"/>
              <a:t>nhiều</a:t>
            </a:r>
            <a:r>
              <a:rPr lang="en-US" dirty="0"/>
              <a:t>)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03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9 –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(Purchasing Department)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Onorder</a:t>
            </a:r>
            <a:r>
              <a:rPr lang="en-US" dirty="0"/>
              <a:t>(</a:t>
            </a:r>
            <a:r>
              <a:rPr lang="en-US" dirty="0" err="1"/>
              <a:t>supplier,part,quantity,price</a:t>
            </a:r>
            <a:r>
              <a:rPr lang="en-US" dirty="0"/>
              <a:t>).</a:t>
            </a:r>
          </a:p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thâu</a:t>
            </a:r>
            <a:r>
              <a:rPr lang="en-US" dirty="0"/>
              <a:t> </a:t>
            </a:r>
            <a:r>
              <a:rPr lang="en-US" dirty="0" err="1"/>
              <a:t>đêm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Truy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vấn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Q1</a:t>
            </a:r>
            <a:r>
              <a:rPr lang="en-US" dirty="0"/>
              <a:t>: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(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			</a:t>
            </a:r>
            <a:r>
              <a:rPr lang="en-US" dirty="0" err="1"/>
              <a:t>xuyên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Q2</a:t>
            </a:r>
            <a:r>
              <a:rPr lang="en-US" dirty="0"/>
              <a:t>: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supplier </a:t>
            </a:r>
            <a:r>
              <a:rPr lang="en-US" dirty="0" err="1"/>
              <a:t>và</a:t>
            </a:r>
            <a:r>
              <a:rPr lang="en-US" dirty="0"/>
              <a:t> part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(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Q3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part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order (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Q4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toàng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order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supplier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(</a:t>
            </a:r>
            <a:r>
              <a:rPr lang="en-US" dirty="0" err="1"/>
              <a:t>hiếm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Vấn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đề</a:t>
            </a:r>
            <a:r>
              <a:rPr lang="en-US" dirty="0"/>
              <a:t>: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4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9 –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Truy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vấn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Q1</a:t>
            </a:r>
            <a:r>
              <a:rPr lang="en-US" dirty="0"/>
              <a:t>: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(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			</a:t>
            </a:r>
            <a:r>
              <a:rPr lang="en-US" dirty="0" err="1"/>
              <a:t>xuyên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Q2</a:t>
            </a:r>
            <a:r>
              <a:rPr lang="en-US" dirty="0"/>
              <a:t>: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supplier </a:t>
            </a:r>
            <a:r>
              <a:rPr lang="en-US" dirty="0" err="1"/>
              <a:t>và</a:t>
            </a:r>
            <a:r>
              <a:rPr lang="en-US" dirty="0"/>
              <a:t> part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(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Q3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part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order (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Q4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toàng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order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supplier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(</a:t>
            </a:r>
            <a:r>
              <a:rPr lang="en-US" dirty="0" err="1"/>
              <a:t>hiếm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Giải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pháp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</a:t>
            </a:r>
            <a:r>
              <a:rPr lang="en-US" baseline="30000" dirty="0"/>
              <a:t>+</a:t>
            </a:r>
            <a:r>
              <a:rPr lang="en-US" dirty="0"/>
              <a:t>-tree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(Clustering composite B</a:t>
            </a:r>
            <a:r>
              <a:rPr lang="en-US" baseline="30000" dirty="0"/>
              <a:t>+</a:t>
            </a:r>
            <a:r>
              <a:rPr lang="en-US" dirty="0"/>
              <a:t>-tree index) </a:t>
            </a:r>
            <a:r>
              <a:rPr lang="en-US" dirty="0" err="1"/>
              <a:t>trên</a:t>
            </a:r>
            <a:r>
              <a:rPr lang="en-US" dirty="0"/>
              <a:t> (</a:t>
            </a:r>
            <a:r>
              <a:rPr lang="en-US" dirty="0" err="1"/>
              <a:t>part,supplier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qua </a:t>
            </a:r>
            <a:r>
              <a:rPr lang="en-US" dirty="0" err="1"/>
              <a:t>đêm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Order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Q3</a:t>
            </a:r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(hash index)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Q3 (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Q3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luận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phi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supplier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Q4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Q1 </a:t>
            </a:r>
            <a:r>
              <a:rPr lang="en-US" dirty="0" err="1"/>
              <a:t>và</a:t>
            </a:r>
            <a:r>
              <a:rPr lang="en-US" dirty="0"/>
              <a:t> Q2.</a:t>
            </a:r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supplier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80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10 -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trậm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(Point Query Too Slow)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</a:t>
            </a:r>
            <a:r>
              <a:rPr lang="en-US" baseline="30000" dirty="0"/>
              <a:t>+</a:t>
            </a:r>
            <a:r>
              <a:rPr lang="en-US" dirty="0"/>
              <a:t>-tree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ssnum</a:t>
            </a:r>
            <a:r>
              <a:rPr lang="en-US" dirty="0"/>
              <a:t>.</a:t>
            </a:r>
          </a:p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Lấy</a:t>
            </a:r>
            <a:r>
              <a:rPr lang="en-US" dirty="0"/>
              <a:t> employee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an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(</a:t>
            </a:r>
            <a:r>
              <a:rPr lang="en-US" dirty="0" err="1"/>
              <a:t>ssnum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employee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an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endParaRPr lang="en-US" dirty="0"/>
          </a:p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(Throughput)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.</a:t>
            </a:r>
          </a:p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B</a:t>
            </a:r>
            <a:r>
              <a:rPr lang="en-US" baseline="30000" dirty="0"/>
              <a:t>+</a:t>
            </a:r>
            <a:r>
              <a:rPr lang="en-US" dirty="0"/>
              <a:t>-tree (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45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11 –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(Digitalized database)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cư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(US immigrants) </a:t>
            </a:r>
            <a:r>
              <a:rPr lang="en-US" dirty="0" err="1"/>
              <a:t>giữa</a:t>
            </a:r>
            <a:r>
              <a:rPr lang="en-US" dirty="0"/>
              <a:t> 1800 </a:t>
            </a:r>
            <a:r>
              <a:rPr lang="en-US" dirty="0" err="1"/>
              <a:t>và</a:t>
            </a:r>
            <a:r>
              <a:rPr lang="en-US" dirty="0"/>
              <a:t> 1900:</a:t>
            </a:r>
          </a:p>
          <a:p>
            <a:pPr lvl="1"/>
            <a:r>
              <a:rPr lang="en-US" dirty="0"/>
              <a:t>17M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200 </a:t>
            </a:r>
            <a:r>
              <a:rPr lang="en-US" dirty="0" err="1"/>
              <a:t>trường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last name, first name, city of origin, ship taken,…</a:t>
            </a:r>
          </a:p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cư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Bởi</a:t>
            </a:r>
            <a:r>
              <a:rPr lang="en-US" dirty="0"/>
              <a:t> last name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nhât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first name (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.</a:t>
            </a:r>
          </a:p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2M </a:t>
            </a:r>
            <a:r>
              <a:rPr lang="en-US" dirty="0" err="1"/>
              <a:t>các</a:t>
            </a:r>
            <a:r>
              <a:rPr lang="en-US" dirty="0"/>
              <a:t> con </a:t>
            </a:r>
            <a:r>
              <a:rPr lang="en-US" dirty="0" err="1"/>
              <a:t>cháu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cư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6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11 –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</a:t>
            </a:r>
            <a:r>
              <a:rPr lang="en-US" baseline="30000" dirty="0"/>
              <a:t>+</a:t>
            </a:r>
            <a:r>
              <a:rPr lang="en-US" dirty="0"/>
              <a:t>-tree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(</a:t>
            </a:r>
            <a:r>
              <a:rPr lang="en-US" dirty="0" err="1"/>
              <a:t>lastname,firstname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CSDL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(key compression)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dài,không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(prefix queries)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phi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(Composite non-clustering index) </a:t>
            </a:r>
            <a:r>
              <a:rPr lang="en-US" dirty="0" err="1"/>
              <a:t>trên</a:t>
            </a:r>
            <a:r>
              <a:rPr lang="en-US" dirty="0"/>
              <a:t> (</a:t>
            </a:r>
            <a:r>
              <a:rPr lang="en-US" dirty="0" err="1"/>
              <a:t>lastname,year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(selective enough)</a:t>
            </a:r>
          </a:p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phi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(space overhead)</a:t>
            </a:r>
          </a:p>
          <a:p>
            <a:pPr lvl="1"/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(selective enough)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87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12 –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chuyến</a:t>
            </a:r>
            <a:r>
              <a:rPr lang="en-US" dirty="0"/>
              <a:t> bay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1000 </a:t>
            </a:r>
            <a:r>
              <a:rPr lang="en-US" dirty="0" err="1"/>
              <a:t>chuyến</a:t>
            </a:r>
            <a:r>
              <a:rPr lang="en-US" dirty="0"/>
              <a:t> bay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Flight(</a:t>
            </a:r>
            <a:r>
              <a:rPr lang="en-US" dirty="0" err="1"/>
              <a:t>flightID</a:t>
            </a:r>
            <a:r>
              <a:rPr lang="en-US" dirty="0"/>
              <a:t>, </a:t>
            </a:r>
            <a:r>
              <a:rPr lang="en-US" dirty="0" err="1"/>
              <a:t>seatID</a:t>
            </a:r>
            <a:r>
              <a:rPr lang="en-US" dirty="0"/>
              <a:t>, </a:t>
            </a:r>
            <a:r>
              <a:rPr lang="en-US" dirty="0" err="1"/>
              <a:t>passanger</a:t>
            </a:r>
            <a:r>
              <a:rPr lang="en-US" dirty="0"/>
              <a:t>-name)</a:t>
            </a:r>
          </a:p>
          <a:p>
            <a:pPr lvl="1"/>
            <a:r>
              <a:rPr lang="en-US" dirty="0"/>
              <a:t>Totals(</a:t>
            </a:r>
            <a:r>
              <a:rPr lang="en-US" dirty="0" err="1"/>
              <a:t>flightID</a:t>
            </a:r>
            <a:r>
              <a:rPr lang="en-US" dirty="0"/>
              <a:t>, number-of-</a:t>
            </a:r>
            <a:r>
              <a:rPr lang="en-US" dirty="0" err="1"/>
              <a:t>passangers</a:t>
            </a:r>
            <a:r>
              <a:rPr lang="en-US" dirty="0"/>
              <a:t>)</a:t>
            </a:r>
          </a:p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vấn:Mỗi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Flight</a:t>
            </a:r>
          </a:p>
          <a:p>
            <a:pPr lvl="1"/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Totals.number</a:t>
            </a:r>
            <a:r>
              <a:rPr lang="en-US" dirty="0"/>
              <a:t>-of-</a:t>
            </a:r>
            <a:r>
              <a:rPr lang="en-US" dirty="0" err="1"/>
              <a:t>passangers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rẽ</a:t>
            </a:r>
            <a:endParaRPr lang="en-US" dirty="0"/>
          </a:p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ngừa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Totals.</a:t>
            </a:r>
          </a:p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Totals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(1000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flightID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 (row locking assumed).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9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(Index tuning)</a:t>
            </a:r>
          </a:p>
          <a:p>
            <a:pPr lvl="1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(Concurrency Tuning)</a:t>
            </a:r>
          </a:p>
          <a:p>
            <a:pPr lvl="1"/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(Transactions)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9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Tối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ưu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chỉ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(Index tuning)</a:t>
            </a:r>
          </a:p>
          <a:p>
            <a:pPr lvl="1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Những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ví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dụ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về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tối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ưu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chỉ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b="1" dirty="0" err="1">
                <a:solidFill>
                  <a:schemeClr val="tx2"/>
                </a:solidFill>
              </a:rPr>
              <a:t>Tối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ưu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tương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tranh</a:t>
            </a:r>
            <a:r>
              <a:rPr lang="en-US" b="1" dirty="0">
                <a:solidFill>
                  <a:schemeClr val="tx2"/>
                </a:solidFill>
              </a:rPr>
              <a:t> (Concurrency Tuning)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</a:rPr>
              <a:t>Từ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giới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thiệu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đến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các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giao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dịch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/>
              <a:t>(Transactions)</a:t>
            </a:r>
            <a:endParaRPr lang="en-US" b="1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81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giao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dịch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(Transaction)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(data items)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dụ</a:t>
            </a:r>
            <a:r>
              <a:rPr lang="en-US" dirty="0"/>
              <a:t>: </a:t>
            </a:r>
            <a:r>
              <a:rPr lang="en-US" dirty="0" err="1"/>
              <a:t>Chuyển</a:t>
            </a:r>
            <a:r>
              <a:rPr lang="en-US" dirty="0"/>
              <a:t> 50$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A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B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pt-BR" dirty="0"/>
              <a:t>1. R (A)</a:t>
            </a:r>
          </a:p>
          <a:p>
            <a:pPr marL="0" indent="0">
              <a:buNone/>
            </a:pPr>
            <a:r>
              <a:rPr lang="pt-BR" dirty="0"/>
              <a:t>	2. A ← A − 50</a:t>
            </a:r>
          </a:p>
          <a:p>
            <a:pPr marL="0" indent="0">
              <a:buNone/>
            </a:pPr>
            <a:r>
              <a:rPr lang="pt-BR" dirty="0"/>
              <a:t>	3. W (A)</a:t>
            </a:r>
          </a:p>
          <a:p>
            <a:pPr marL="0" indent="0">
              <a:buNone/>
            </a:pPr>
            <a:r>
              <a:rPr lang="pt-BR" dirty="0"/>
              <a:t>	4. R (B )</a:t>
            </a:r>
          </a:p>
          <a:p>
            <a:pPr marL="0" indent="0">
              <a:buNone/>
            </a:pPr>
            <a:r>
              <a:rPr lang="pt-BR" dirty="0"/>
              <a:t>	5. B ← B + 50</a:t>
            </a:r>
          </a:p>
          <a:p>
            <a:pPr marL="0" indent="0">
              <a:buNone/>
            </a:pPr>
            <a:r>
              <a:rPr lang="pt-BR" dirty="0"/>
              <a:t>	6. W (B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vấn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đề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chính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/>
              <a:t>nhau</a:t>
            </a:r>
            <a:r>
              <a:rPr lang="en-US" dirty="0"/>
              <a:t>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treo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20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ACID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CSDL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ACID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giao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dịch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Atomicity (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):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Consistency (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):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CSDL.</a:t>
            </a:r>
          </a:p>
          <a:p>
            <a:pPr lvl="1"/>
            <a:r>
              <a:rPr lang="en-US" dirty="0"/>
              <a:t>Isolation (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):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Durability (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):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CSDL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99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Atomicity)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Chuyển</a:t>
            </a:r>
            <a:r>
              <a:rPr lang="en-US" dirty="0"/>
              <a:t> $50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A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B</a:t>
            </a:r>
          </a:p>
          <a:p>
            <a:pPr marL="342900" lvl="1" indent="0">
              <a:buNone/>
            </a:pPr>
            <a:r>
              <a:rPr lang="pt-BR" dirty="0"/>
              <a:t>1. R (A)</a:t>
            </a:r>
          </a:p>
          <a:p>
            <a:pPr marL="342900" lvl="1" indent="0">
              <a:buNone/>
            </a:pPr>
            <a:r>
              <a:rPr lang="pt-BR" dirty="0"/>
              <a:t>2. A ← A − 50</a:t>
            </a:r>
          </a:p>
          <a:p>
            <a:pPr marL="342900" lvl="1" indent="0">
              <a:buNone/>
            </a:pPr>
            <a:r>
              <a:rPr lang="pt-BR" dirty="0"/>
              <a:t>3. W (A)</a:t>
            </a:r>
          </a:p>
          <a:p>
            <a:pPr marL="342900" lvl="1" indent="0">
              <a:buNone/>
            </a:pPr>
            <a:r>
              <a:rPr lang="pt-BR" dirty="0"/>
              <a:t>4. R (B )</a:t>
            </a:r>
          </a:p>
          <a:p>
            <a:pPr marL="342900" lvl="1" indent="0">
              <a:buNone/>
            </a:pPr>
            <a:r>
              <a:rPr lang="pt-BR" dirty="0"/>
              <a:t>5. B ← B + 50</a:t>
            </a:r>
          </a:p>
          <a:p>
            <a:pPr marL="342900" lvl="1" indent="0">
              <a:buNone/>
            </a:pPr>
            <a:r>
              <a:rPr lang="pt-BR" dirty="0"/>
              <a:t>6. W (B )</a:t>
            </a:r>
            <a:endParaRPr lang="en-US" dirty="0"/>
          </a:p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 (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3?</a:t>
            </a:r>
          </a:p>
          <a:p>
            <a:pPr lvl="1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mất</a:t>
            </a:r>
            <a:endParaRPr lang="en-US" dirty="0"/>
          </a:p>
          <a:p>
            <a:pPr lvl="1"/>
            <a:r>
              <a:rPr lang="en-US" dirty="0"/>
              <a:t>CSDL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endParaRPr lang="en-US" dirty="0"/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nguyê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endParaRPr lang="en-US" dirty="0"/>
          </a:p>
          <a:p>
            <a:pPr lvl="1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CSDL.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50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Consistency)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Chuyển</a:t>
            </a:r>
            <a:r>
              <a:rPr lang="en-US" dirty="0"/>
              <a:t> $50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A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B</a:t>
            </a:r>
          </a:p>
          <a:p>
            <a:pPr marL="342900" lvl="1" indent="0">
              <a:buNone/>
            </a:pPr>
            <a:r>
              <a:rPr lang="pt-BR" dirty="0"/>
              <a:t>1. R (A)</a:t>
            </a:r>
          </a:p>
          <a:p>
            <a:pPr marL="342900" lvl="1" indent="0">
              <a:buNone/>
            </a:pPr>
            <a:r>
              <a:rPr lang="pt-BR" dirty="0"/>
              <a:t>2. A ← A − 50</a:t>
            </a:r>
          </a:p>
          <a:p>
            <a:pPr marL="342900" lvl="1" indent="0">
              <a:buNone/>
            </a:pPr>
            <a:r>
              <a:rPr lang="pt-BR" dirty="0"/>
              <a:t>3. W (A)</a:t>
            </a:r>
          </a:p>
          <a:p>
            <a:pPr marL="342900" lvl="1" indent="0">
              <a:buNone/>
            </a:pPr>
            <a:r>
              <a:rPr lang="pt-BR" dirty="0"/>
              <a:t>4. R (B )</a:t>
            </a:r>
          </a:p>
          <a:p>
            <a:pPr marL="342900" lvl="1" indent="0">
              <a:buNone/>
            </a:pPr>
            <a:r>
              <a:rPr lang="pt-BR" dirty="0"/>
              <a:t>5. B ← B + 50</a:t>
            </a:r>
          </a:p>
          <a:p>
            <a:pPr marL="342900" lvl="1" indent="0">
              <a:buNone/>
            </a:pPr>
            <a:r>
              <a:rPr lang="pt-BR" dirty="0"/>
              <a:t>6. W (B )</a:t>
            </a:r>
            <a:endParaRPr lang="en-US" dirty="0"/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dirty="0"/>
              <a:t> A+B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(explicit integrity constraints)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(implicit integrity constraints)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chi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tri </a:t>
            </a:r>
            <a:r>
              <a:rPr lang="en-US" dirty="0" err="1"/>
              <a:t>nhánh</a:t>
            </a:r>
            <a:r>
              <a:rPr lang="en-US" dirty="0"/>
              <a:t> )</a:t>
            </a:r>
          </a:p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(consistent database)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mâu</a:t>
            </a:r>
            <a:r>
              <a:rPr lang="en-US" dirty="0"/>
              <a:t> </a:t>
            </a:r>
            <a:r>
              <a:rPr lang="en-US" dirty="0" err="1"/>
              <a:t>thuẫn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(transaction inconsistent state)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endParaRPr lang="en-US" dirty="0"/>
          </a:p>
          <a:p>
            <a:pPr lvl="1"/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, CSDL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15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Isolation)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Chuyển</a:t>
            </a:r>
            <a:r>
              <a:rPr lang="en-US" dirty="0"/>
              <a:t> $50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A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B</a:t>
            </a:r>
          </a:p>
          <a:p>
            <a:pPr marL="342900" lvl="1" indent="0">
              <a:buNone/>
            </a:pPr>
            <a:r>
              <a:rPr lang="pt-BR" dirty="0"/>
              <a:t>1. R (A)</a:t>
            </a:r>
          </a:p>
          <a:p>
            <a:pPr marL="342900" lvl="1" indent="0">
              <a:buNone/>
            </a:pPr>
            <a:r>
              <a:rPr lang="pt-BR" dirty="0"/>
              <a:t>2. A ← A − 50</a:t>
            </a:r>
          </a:p>
          <a:p>
            <a:pPr marL="342900" lvl="1" indent="0">
              <a:buNone/>
            </a:pPr>
            <a:r>
              <a:rPr lang="pt-BR" dirty="0"/>
              <a:t>3. W (A)</a:t>
            </a:r>
          </a:p>
          <a:p>
            <a:pPr marL="342900" lvl="1" indent="0">
              <a:buNone/>
            </a:pPr>
            <a:r>
              <a:rPr lang="pt-BR" dirty="0"/>
              <a:t>4. R (B )</a:t>
            </a:r>
          </a:p>
          <a:p>
            <a:pPr marL="342900" lvl="1" indent="0">
              <a:buNone/>
            </a:pPr>
            <a:r>
              <a:rPr lang="pt-BR" dirty="0"/>
              <a:t>5. B ← B + 50</a:t>
            </a:r>
          </a:p>
          <a:p>
            <a:pPr marL="342900" lvl="1" indent="0">
              <a:buNone/>
            </a:pPr>
            <a:r>
              <a:rPr lang="pt-BR" dirty="0"/>
              <a:t>6. W (B )</a:t>
            </a:r>
            <a:endParaRPr lang="en-US" dirty="0"/>
          </a:p>
          <a:p>
            <a:r>
              <a:rPr lang="en-US" dirty="0" err="1"/>
              <a:t>Hình</a:t>
            </a:r>
            <a:r>
              <a:rPr lang="en-US" dirty="0"/>
              <a:t> dung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T2:</a:t>
            </a:r>
          </a:p>
          <a:p>
            <a:pPr lvl="1"/>
            <a:r>
              <a:rPr lang="en-US" dirty="0"/>
              <a:t>T2: </a:t>
            </a:r>
            <a:r>
              <a:rPr lang="pt-BR" dirty="0"/>
              <a:t>R (A), R (B ), print (A + B )</a:t>
            </a:r>
          </a:p>
          <a:p>
            <a:pPr lvl="1"/>
            <a:r>
              <a:rPr lang="pt-BR" dirty="0"/>
              <a:t>T2 được thực hiện giữa bước 2 và 4</a:t>
            </a:r>
          </a:p>
          <a:p>
            <a:pPr lvl="1"/>
            <a:r>
              <a:rPr lang="pt-BR" dirty="0"/>
              <a:t>T2 nhận thấy một CSDL không phù hợp (inconsistent database) và trả lại kết quả sai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09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(Isolation)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Tính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tách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biệt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thông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thường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(Trivial isolation): </a:t>
            </a:r>
            <a:r>
              <a:rPr lang="en-US" sz="1900" dirty="0" err="1"/>
              <a:t>Thực</a:t>
            </a:r>
            <a:r>
              <a:rPr lang="en-US" sz="1900" dirty="0"/>
              <a:t> </a:t>
            </a:r>
            <a:r>
              <a:rPr lang="en-US" sz="1900" dirty="0" err="1"/>
              <a:t>hiện</a:t>
            </a:r>
            <a:r>
              <a:rPr lang="en-US" sz="1900" dirty="0"/>
              <a:t> </a:t>
            </a:r>
            <a:r>
              <a:rPr lang="en-US" sz="1900" dirty="0" err="1"/>
              <a:t>giao</a:t>
            </a:r>
            <a:r>
              <a:rPr lang="en-US" sz="1900" dirty="0"/>
              <a:t> </a:t>
            </a:r>
            <a:r>
              <a:rPr lang="en-US" sz="1900" dirty="0" err="1"/>
              <a:t>dịch</a:t>
            </a:r>
            <a:r>
              <a:rPr lang="en-US" sz="1900" dirty="0"/>
              <a:t> </a:t>
            </a:r>
            <a:r>
              <a:rPr lang="en-US" sz="1900" dirty="0" err="1"/>
              <a:t>tuần</a:t>
            </a:r>
            <a:r>
              <a:rPr lang="en-US" sz="1900" dirty="0"/>
              <a:t> </a:t>
            </a:r>
            <a:r>
              <a:rPr lang="en-US" sz="1900" dirty="0" err="1"/>
              <a:t>tự</a:t>
            </a:r>
            <a:endParaRPr lang="en-US" sz="1900" dirty="0"/>
          </a:p>
          <a:p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Tính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tách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biệt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 err="1"/>
              <a:t>cho</a:t>
            </a:r>
            <a:r>
              <a:rPr lang="en-US" sz="1900" dirty="0"/>
              <a:t> </a:t>
            </a:r>
            <a:r>
              <a:rPr lang="en-US" sz="1900" dirty="0" err="1"/>
              <a:t>các</a:t>
            </a:r>
            <a:r>
              <a:rPr lang="en-US" sz="1900" dirty="0"/>
              <a:t> </a:t>
            </a:r>
            <a:r>
              <a:rPr lang="en-US" sz="1900" dirty="0" err="1"/>
              <a:t>giao</a:t>
            </a:r>
            <a:r>
              <a:rPr lang="en-US" sz="1900" dirty="0"/>
              <a:t> </a:t>
            </a:r>
            <a:r>
              <a:rPr lang="en-US" sz="1900" dirty="0" err="1"/>
              <a:t>dịch</a:t>
            </a:r>
            <a:r>
              <a:rPr lang="en-US" sz="1900" dirty="0"/>
              <a:t> </a:t>
            </a:r>
            <a:r>
              <a:rPr lang="en-US" sz="1900" dirty="0" err="1"/>
              <a:t>đồng</a:t>
            </a:r>
            <a:r>
              <a:rPr lang="en-US" sz="1900" dirty="0"/>
              <a:t> </a:t>
            </a:r>
            <a:r>
              <a:rPr lang="en-US" sz="1900" dirty="0" err="1"/>
              <a:t>thời</a:t>
            </a:r>
            <a:r>
              <a:rPr lang="en-US" sz="1900" dirty="0"/>
              <a:t>: </a:t>
            </a:r>
            <a:r>
              <a:rPr lang="en-US" sz="1900" dirty="0" err="1"/>
              <a:t>Với</a:t>
            </a:r>
            <a:r>
              <a:rPr lang="en-US" sz="1900" dirty="0"/>
              <a:t> </a:t>
            </a:r>
            <a:r>
              <a:rPr lang="en-US" sz="1900" dirty="0" err="1"/>
              <a:t>mỗi</a:t>
            </a:r>
            <a:r>
              <a:rPr lang="en-US" sz="1900" dirty="0"/>
              <a:t> </a:t>
            </a:r>
            <a:r>
              <a:rPr lang="en-US" sz="1900" dirty="0" err="1"/>
              <a:t>cặp</a:t>
            </a:r>
            <a:r>
              <a:rPr lang="en-US" sz="1900" dirty="0"/>
              <a:t> </a:t>
            </a:r>
            <a:r>
              <a:rPr lang="en-US" sz="1900" dirty="0" err="1"/>
              <a:t>giao</a:t>
            </a:r>
            <a:r>
              <a:rPr lang="en-US" sz="1900" dirty="0"/>
              <a:t> </a:t>
            </a:r>
            <a:r>
              <a:rPr lang="en-US" sz="1900" dirty="0" err="1"/>
              <a:t>dịch</a:t>
            </a:r>
            <a:r>
              <a:rPr lang="en-US" sz="1900" dirty="0"/>
              <a:t> T</a:t>
            </a:r>
            <a:r>
              <a:rPr lang="en-US" sz="1900" baseline="-25000" dirty="0"/>
              <a:t>i</a:t>
            </a:r>
            <a:r>
              <a:rPr lang="en-US" sz="1900" dirty="0"/>
              <a:t> </a:t>
            </a:r>
            <a:r>
              <a:rPr lang="en-US" sz="1900" dirty="0" err="1"/>
              <a:t>và</a:t>
            </a:r>
            <a:r>
              <a:rPr lang="en-US" sz="1900" dirty="0"/>
              <a:t> </a:t>
            </a:r>
            <a:r>
              <a:rPr lang="en-US" sz="1900" dirty="0" err="1"/>
              <a:t>T</a:t>
            </a:r>
            <a:r>
              <a:rPr lang="en-US" sz="1900" baseline="-25000" dirty="0" err="1"/>
              <a:t>j</a:t>
            </a:r>
            <a:r>
              <a:rPr lang="en-US" sz="1900" dirty="0"/>
              <a:t> , </a:t>
            </a:r>
            <a:r>
              <a:rPr lang="en-US" sz="1900" dirty="0" err="1"/>
              <a:t>xuất</a:t>
            </a:r>
            <a:r>
              <a:rPr lang="en-US" sz="1900" dirty="0"/>
              <a:t> </a:t>
            </a:r>
            <a:r>
              <a:rPr lang="en-US" sz="1900" dirty="0" err="1"/>
              <a:t>hiện</a:t>
            </a:r>
            <a:r>
              <a:rPr lang="en-US" sz="1900" dirty="0"/>
              <a:t> T</a:t>
            </a:r>
            <a:r>
              <a:rPr lang="en-US" sz="1900" baseline="-25000" dirty="0"/>
              <a:t>i</a:t>
            </a:r>
            <a:r>
              <a:rPr lang="en-US" sz="1900" dirty="0"/>
              <a:t> </a:t>
            </a:r>
            <a:r>
              <a:rPr lang="en-US" sz="1900" dirty="0" err="1"/>
              <a:t>khi</a:t>
            </a:r>
            <a:r>
              <a:rPr lang="en-US" sz="1900" dirty="0"/>
              <a:t> </a:t>
            </a:r>
            <a:r>
              <a:rPr lang="en-US" sz="1900" dirty="0" err="1"/>
              <a:t>hoặc</a:t>
            </a:r>
            <a:r>
              <a:rPr lang="en-US" sz="1900" dirty="0"/>
              <a:t> </a:t>
            </a:r>
            <a:r>
              <a:rPr lang="en-US" sz="1900" dirty="0" err="1"/>
              <a:t>T</a:t>
            </a:r>
            <a:r>
              <a:rPr lang="en-US" sz="1900" baseline="-25000" dirty="0" err="1"/>
              <a:t>j</a:t>
            </a:r>
            <a:r>
              <a:rPr lang="en-US" sz="1900" dirty="0"/>
              <a:t> </a:t>
            </a:r>
            <a:r>
              <a:rPr lang="en-US" sz="1900" dirty="0" err="1"/>
              <a:t>kết</a:t>
            </a:r>
            <a:r>
              <a:rPr lang="en-US" sz="1900" dirty="0"/>
              <a:t> </a:t>
            </a:r>
            <a:r>
              <a:rPr lang="en-US" sz="1900" dirty="0" err="1"/>
              <a:t>thúc</a:t>
            </a:r>
            <a:r>
              <a:rPr lang="en-US" sz="1900" dirty="0"/>
              <a:t> </a:t>
            </a:r>
            <a:r>
              <a:rPr lang="en-US" sz="1900" dirty="0" err="1"/>
              <a:t>việc</a:t>
            </a:r>
            <a:r>
              <a:rPr lang="en-US" sz="1900" dirty="0"/>
              <a:t> </a:t>
            </a:r>
            <a:r>
              <a:rPr lang="en-US" sz="1900" dirty="0" err="1"/>
              <a:t>thực</a:t>
            </a:r>
            <a:r>
              <a:rPr lang="en-US" sz="1900" dirty="0"/>
              <a:t> </a:t>
            </a:r>
            <a:r>
              <a:rPr lang="en-US" sz="1900" dirty="0" err="1"/>
              <a:t>hiện</a:t>
            </a:r>
            <a:r>
              <a:rPr lang="en-US" sz="1900" dirty="0"/>
              <a:t> </a:t>
            </a:r>
            <a:r>
              <a:rPr lang="en-US" sz="1900" dirty="0" err="1"/>
              <a:t>trước</a:t>
            </a:r>
            <a:r>
              <a:rPr lang="en-US" sz="1900" dirty="0"/>
              <a:t> </a:t>
            </a:r>
            <a:r>
              <a:rPr lang="en-US" sz="1900" dirty="0" err="1"/>
              <a:t>khi</a:t>
            </a:r>
            <a:r>
              <a:rPr lang="en-US" sz="1900" dirty="0"/>
              <a:t> T</a:t>
            </a:r>
            <a:r>
              <a:rPr lang="en-US" sz="1900" baseline="-25000" dirty="0"/>
              <a:t>i</a:t>
            </a:r>
            <a:r>
              <a:rPr lang="en-US" sz="1900" dirty="0"/>
              <a:t> </a:t>
            </a:r>
            <a:r>
              <a:rPr lang="en-US" sz="1900" dirty="0" err="1"/>
              <a:t>bắt</a:t>
            </a:r>
            <a:r>
              <a:rPr lang="en-US" sz="1900" dirty="0"/>
              <a:t> </a:t>
            </a:r>
            <a:r>
              <a:rPr lang="en-US" sz="1900" dirty="0" err="1"/>
              <a:t>đầu</a:t>
            </a:r>
            <a:r>
              <a:rPr lang="en-US" sz="1900" dirty="0"/>
              <a:t>, </a:t>
            </a:r>
            <a:r>
              <a:rPr lang="en-US" sz="1900" dirty="0" err="1"/>
              <a:t>hoặc</a:t>
            </a:r>
            <a:r>
              <a:rPr lang="en-US" sz="1900" dirty="0"/>
              <a:t> </a:t>
            </a:r>
            <a:r>
              <a:rPr lang="en-US" sz="1900" dirty="0" err="1"/>
              <a:t>T</a:t>
            </a:r>
            <a:r>
              <a:rPr lang="en-US" sz="1900" baseline="-25000" dirty="0" err="1"/>
              <a:t>j</a:t>
            </a:r>
            <a:r>
              <a:rPr lang="en-US" sz="1900" dirty="0"/>
              <a:t> </a:t>
            </a:r>
            <a:r>
              <a:rPr lang="en-US" sz="1900" dirty="0" err="1"/>
              <a:t>bắt</a:t>
            </a:r>
            <a:r>
              <a:rPr lang="en-US" sz="1900" dirty="0"/>
              <a:t> </a:t>
            </a:r>
            <a:r>
              <a:rPr lang="en-US" sz="1900" dirty="0" err="1"/>
              <a:t>đầu</a:t>
            </a:r>
            <a:r>
              <a:rPr lang="en-US" sz="1900" dirty="0"/>
              <a:t> </a:t>
            </a:r>
            <a:r>
              <a:rPr lang="en-US" sz="1900" dirty="0" err="1"/>
              <a:t>thực</a:t>
            </a:r>
            <a:r>
              <a:rPr lang="en-US" sz="1900" dirty="0"/>
              <a:t> </a:t>
            </a:r>
            <a:r>
              <a:rPr lang="en-US" sz="1900" dirty="0" err="1"/>
              <a:t>hiện</a:t>
            </a:r>
            <a:r>
              <a:rPr lang="en-US" sz="1900" dirty="0"/>
              <a:t> </a:t>
            </a:r>
            <a:r>
              <a:rPr lang="en-US" sz="1900" dirty="0" err="1"/>
              <a:t>sau</a:t>
            </a:r>
            <a:r>
              <a:rPr lang="en-US" sz="1900" dirty="0"/>
              <a:t> </a:t>
            </a:r>
            <a:r>
              <a:rPr lang="en-US" sz="1900" dirty="0" err="1"/>
              <a:t>khi</a:t>
            </a:r>
            <a:r>
              <a:rPr lang="en-US" sz="1900" dirty="0"/>
              <a:t> T</a:t>
            </a:r>
            <a:r>
              <a:rPr lang="en-US" sz="1900" baseline="-25000" dirty="0"/>
              <a:t>i</a:t>
            </a:r>
            <a:r>
              <a:rPr lang="en-US" sz="1900" dirty="0"/>
              <a:t> </a:t>
            </a:r>
            <a:r>
              <a:rPr lang="en-US" sz="1900" dirty="0" err="1"/>
              <a:t>kết</a:t>
            </a:r>
            <a:r>
              <a:rPr lang="en-US" sz="1900" dirty="0"/>
              <a:t> </a:t>
            </a:r>
            <a:r>
              <a:rPr lang="en-US" sz="1900" dirty="0" err="1"/>
              <a:t>thúc</a:t>
            </a:r>
            <a:r>
              <a:rPr lang="en-US" sz="1900" dirty="0"/>
              <a:t>.</a:t>
            </a:r>
          </a:p>
          <a:p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Biểu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thời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 err="1" smtClean="0">
                <a:solidFill>
                  <a:schemeClr val="accent1">
                    <a:lumMod val="75000"/>
                  </a:schemeClr>
                </a:solidFill>
              </a:rPr>
              <a:t>gian</a:t>
            </a: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Schedule):</a:t>
            </a:r>
          </a:p>
          <a:p>
            <a:pPr lvl="1"/>
            <a:r>
              <a:rPr lang="en-US" sz="1900" dirty="0" err="1"/>
              <a:t>Xác</a:t>
            </a:r>
            <a:r>
              <a:rPr lang="en-US" sz="1900" dirty="0"/>
              <a:t> </a:t>
            </a:r>
            <a:r>
              <a:rPr lang="en-US" sz="1900" dirty="0" err="1"/>
              <a:t>định</a:t>
            </a:r>
            <a:r>
              <a:rPr lang="en-US" sz="1900" dirty="0"/>
              <a:t> 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thứ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tự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thời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gian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(chronological order) </a:t>
            </a:r>
            <a:r>
              <a:rPr lang="en-US" sz="1900" dirty="0" err="1"/>
              <a:t>của</a:t>
            </a:r>
            <a:r>
              <a:rPr lang="en-US" sz="1900" dirty="0"/>
              <a:t> </a:t>
            </a:r>
            <a:r>
              <a:rPr lang="en-US" sz="1900" dirty="0" err="1"/>
              <a:t>một</a:t>
            </a:r>
            <a:r>
              <a:rPr lang="en-US" sz="1900" dirty="0"/>
              <a:t> </a:t>
            </a:r>
            <a:r>
              <a:rPr lang="en-US" sz="1900" dirty="0" err="1"/>
              <a:t>chuỗi</a:t>
            </a:r>
            <a:r>
              <a:rPr lang="en-US" sz="1900" dirty="0"/>
              <a:t> </a:t>
            </a:r>
            <a:r>
              <a:rPr lang="en-US" sz="1900" dirty="0" err="1"/>
              <a:t>các</a:t>
            </a:r>
            <a:r>
              <a:rPr lang="en-US" sz="1900" dirty="0"/>
              <a:t> </a:t>
            </a:r>
            <a:r>
              <a:rPr lang="en-US" sz="1900" dirty="0" err="1"/>
              <a:t>chỉ</a:t>
            </a:r>
            <a:r>
              <a:rPr lang="en-US" sz="1900" dirty="0"/>
              <a:t> </a:t>
            </a:r>
            <a:r>
              <a:rPr lang="en-US" sz="1900" dirty="0" err="1"/>
              <a:t>dẫn</a:t>
            </a:r>
            <a:r>
              <a:rPr lang="en-US" sz="1900" dirty="0"/>
              <a:t> (instructions) </a:t>
            </a:r>
            <a:r>
              <a:rPr lang="en-US" sz="1900" dirty="0" err="1"/>
              <a:t>từ</a:t>
            </a:r>
            <a:r>
              <a:rPr lang="en-US" sz="1900" dirty="0"/>
              <a:t> </a:t>
            </a:r>
            <a:r>
              <a:rPr lang="en-US" sz="1900" dirty="0" err="1"/>
              <a:t>các</a:t>
            </a:r>
            <a:r>
              <a:rPr lang="en-US" sz="1900" dirty="0"/>
              <a:t> </a:t>
            </a:r>
            <a:r>
              <a:rPr lang="en-US" sz="1900" dirty="0" err="1"/>
              <a:t>giao</a:t>
            </a:r>
            <a:r>
              <a:rPr lang="en-US" sz="1900" dirty="0"/>
              <a:t> </a:t>
            </a:r>
            <a:r>
              <a:rPr lang="en-US" sz="1900" dirty="0" err="1"/>
              <a:t>dịch</a:t>
            </a:r>
            <a:r>
              <a:rPr lang="en-US" sz="1900" dirty="0"/>
              <a:t> </a:t>
            </a:r>
            <a:r>
              <a:rPr lang="en-US" sz="1900" dirty="0" err="1"/>
              <a:t>khác</a:t>
            </a:r>
            <a:r>
              <a:rPr lang="en-US" sz="1900" dirty="0"/>
              <a:t> </a:t>
            </a:r>
            <a:r>
              <a:rPr lang="en-US" sz="1900" dirty="0" err="1"/>
              <a:t>nhau</a:t>
            </a:r>
            <a:r>
              <a:rPr lang="en-US" sz="1900" dirty="0"/>
              <a:t>.</a:t>
            </a:r>
          </a:p>
          <a:p>
            <a:pPr lvl="1"/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biểu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thời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gian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tương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đương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(equivalent schedules ) </a:t>
            </a:r>
            <a:r>
              <a:rPr lang="en-US" sz="1900" dirty="0" err="1"/>
              <a:t>dẫn</a:t>
            </a:r>
            <a:r>
              <a:rPr lang="en-US" sz="1900" dirty="0"/>
              <a:t> </a:t>
            </a:r>
            <a:r>
              <a:rPr lang="en-US" sz="1900" dirty="0" err="1"/>
              <a:t>tới</a:t>
            </a:r>
            <a:r>
              <a:rPr lang="en-US" sz="1900" dirty="0"/>
              <a:t> </a:t>
            </a:r>
            <a:r>
              <a:rPr lang="en-US" sz="1900" dirty="0" err="1"/>
              <a:t>những</a:t>
            </a:r>
            <a:r>
              <a:rPr lang="en-US" sz="1900" dirty="0"/>
              <a:t> CSDL </a:t>
            </a:r>
            <a:r>
              <a:rPr lang="en-US" sz="1900" dirty="0" err="1"/>
              <a:t>đồng</a:t>
            </a:r>
            <a:r>
              <a:rPr lang="en-US" sz="1900" dirty="0"/>
              <a:t> </a:t>
            </a:r>
            <a:r>
              <a:rPr lang="en-US" sz="1900" dirty="0" err="1"/>
              <a:t>nhất</a:t>
            </a:r>
            <a:r>
              <a:rPr lang="en-US" sz="1900" dirty="0"/>
              <a:t> (identical databases) </a:t>
            </a:r>
            <a:r>
              <a:rPr lang="en-US" sz="1900" dirty="0" err="1"/>
              <a:t>nếu</a:t>
            </a:r>
            <a:r>
              <a:rPr lang="en-US" sz="1900" dirty="0"/>
              <a:t> </a:t>
            </a:r>
            <a:r>
              <a:rPr lang="en-US" sz="1900" dirty="0" err="1"/>
              <a:t>chúng</a:t>
            </a:r>
            <a:r>
              <a:rPr lang="en-US" sz="1900" dirty="0"/>
              <a:t> </a:t>
            </a:r>
            <a:r>
              <a:rPr lang="en-US" sz="1900" dirty="0" err="1"/>
              <a:t>bắt</a:t>
            </a:r>
            <a:r>
              <a:rPr lang="en-US" sz="1900" dirty="0"/>
              <a:t> </a:t>
            </a:r>
            <a:r>
              <a:rPr lang="en-US" sz="1900" dirty="0" err="1"/>
              <a:t>đầu</a:t>
            </a:r>
            <a:r>
              <a:rPr lang="en-US" sz="1900" dirty="0"/>
              <a:t> </a:t>
            </a:r>
            <a:r>
              <a:rPr lang="en-US" sz="1900" dirty="0" err="1"/>
              <a:t>với</a:t>
            </a:r>
            <a:r>
              <a:rPr lang="en-US" sz="1900" dirty="0"/>
              <a:t> </a:t>
            </a:r>
            <a:r>
              <a:rPr lang="en-US" sz="1900" dirty="0" err="1"/>
              <a:t>những</a:t>
            </a:r>
            <a:r>
              <a:rPr lang="en-US" sz="1900" dirty="0"/>
              <a:t> CSDL </a:t>
            </a:r>
            <a:r>
              <a:rPr lang="en-US" sz="1900" dirty="0" err="1"/>
              <a:t>đồng</a:t>
            </a:r>
            <a:r>
              <a:rPr lang="en-US" sz="1900" dirty="0"/>
              <a:t> </a:t>
            </a:r>
            <a:r>
              <a:rPr lang="en-US" sz="1900" dirty="0" err="1"/>
              <a:t>nhất</a:t>
            </a:r>
            <a:r>
              <a:rPr lang="en-US" sz="1900" dirty="0"/>
              <a:t>.</a:t>
            </a:r>
          </a:p>
          <a:p>
            <a:pPr lvl="1"/>
            <a:endParaRPr lang="en-US" sz="1900" dirty="0"/>
          </a:p>
          <a:p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Biểu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thời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gian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tuần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tự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Serializable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schedule):</a:t>
            </a:r>
          </a:p>
          <a:p>
            <a:pPr lvl="1"/>
            <a:r>
              <a:rPr lang="en-US" sz="1900" dirty="0" err="1"/>
              <a:t>Tương</a:t>
            </a:r>
            <a:r>
              <a:rPr lang="en-US" sz="1900" dirty="0"/>
              <a:t> </a:t>
            </a:r>
            <a:r>
              <a:rPr lang="en-US" sz="1900" dirty="0" err="1"/>
              <a:t>đương</a:t>
            </a:r>
            <a:r>
              <a:rPr lang="en-US" sz="1900" dirty="0"/>
              <a:t> </a:t>
            </a:r>
            <a:r>
              <a:rPr lang="en-US" sz="1900" dirty="0" err="1"/>
              <a:t>với</a:t>
            </a:r>
            <a:r>
              <a:rPr lang="en-US" sz="1900" dirty="0"/>
              <a:t> </a:t>
            </a:r>
            <a:r>
              <a:rPr lang="en-US" sz="1900" dirty="0" err="1"/>
              <a:t>một</a:t>
            </a:r>
            <a:r>
              <a:rPr lang="en-US" sz="1900" dirty="0"/>
              <a:t> </a:t>
            </a:r>
            <a:r>
              <a:rPr lang="en-US" sz="1900" dirty="0" err="1"/>
              <a:t>số</a:t>
            </a:r>
            <a:r>
              <a:rPr lang="en-US" sz="1900" dirty="0"/>
              <a:t> </a:t>
            </a:r>
            <a:r>
              <a:rPr lang="en-US" sz="1900" dirty="0" err="1"/>
              <a:t>biểu</a:t>
            </a:r>
            <a:r>
              <a:rPr lang="en-US" sz="1900" dirty="0"/>
              <a:t> </a:t>
            </a:r>
            <a:r>
              <a:rPr lang="en-US" sz="1900" dirty="0" err="1"/>
              <a:t>thời</a:t>
            </a:r>
            <a:r>
              <a:rPr lang="en-US" sz="1900" dirty="0"/>
              <a:t> </a:t>
            </a:r>
            <a:r>
              <a:rPr lang="en-US" sz="1900" dirty="0" err="1"/>
              <a:t>gian</a:t>
            </a:r>
            <a:r>
              <a:rPr lang="en-US" sz="1900" dirty="0"/>
              <a:t> </a:t>
            </a:r>
            <a:r>
              <a:rPr lang="en-US" sz="1900" dirty="0" err="1"/>
              <a:t>nối</a:t>
            </a:r>
            <a:r>
              <a:rPr lang="en-US" sz="1900" dirty="0"/>
              <a:t> </a:t>
            </a:r>
            <a:r>
              <a:rPr lang="en-US" sz="1900" dirty="0" err="1"/>
              <a:t>tiếp</a:t>
            </a:r>
            <a:r>
              <a:rPr lang="en-US" sz="1900" dirty="0"/>
              <a:t> (serial schedule)</a:t>
            </a:r>
          </a:p>
          <a:p>
            <a:pPr lvl="1"/>
            <a:r>
              <a:rPr lang="en-US" sz="1900" dirty="0" err="1"/>
              <a:t>Biểu</a:t>
            </a:r>
            <a:r>
              <a:rPr lang="en-US" sz="1900" dirty="0"/>
              <a:t> </a:t>
            </a:r>
            <a:r>
              <a:rPr lang="en-US" sz="1900" dirty="0" err="1"/>
              <a:t>thời</a:t>
            </a:r>
            <a:r>
              <a:rPr lang="en-US" sz="1900" dirty="0"/>
              <a:t> </a:t>
            </a:r>
            <a:r>
              <a:rPr lang="en-US" sz="1900" dirty="0" err="1"/>
              <a:t>gian</a:t>
            </a:r>
            <a:r>
              <a:rPr lang="en-US" sz="1900" dirty="0"/>
              <a:t> </a:t>
            </a:r>
            <a:r>
              <a:rPr lang="en-US" sz="1900" dirty="0" err="1"/>
              <a:t>tuần</a:t>
            </a:r>
            <a:r>
              <a:rPr lang="en-US" sz="1900" dirty="0"/>
              <a:t> </a:t>
            </a:r>
            <a:r>
              <a:rPr lang="en-US" sz="1900" dirty="0" err="1"/>
              <a:t>tự</a:t>
            </a:r>
            <a:r>
              <a:rPr lang="en-US" sz="1900" dirty="0"/>
              <a:t> </a:t>
            </a:r>
            <a:r>
              <a:rPr lang="en-US" sz="1900" dirty="0" err="1"/>
              <a:t>của</a:t>
            </a:r>
            <a:r>
              <a:rPr lang="en-US" sz="1900" dirty="0"/>
              <a:t> T1 </a:t>
            </a:r>
            <a:r>
              <a:rPr lang="en-US" sz="1900" dirty="0" err="1"/>
              <a:t>và</a:t>
            </a:r>
            <a:r>
              <a:rPr lang="en-US" sz="1900" dirty="0"/>
              <a:t> T2 </a:t>
            </a:r>
            <a:r>
              <a:rPr lang="en-US" sz="1900" dirty="0" err="1"/>
              <a:t>tương</a:t>
            </a:r>
            <a:r>
              <a:rPr lang="en-US" sz="1900" dirty="0"/>
              <a:t> </a:t>
            </a:r>
            <a:r>
              <a:rPr lang="en-US" sz="1900" dirty="0" err="1"/>
              <a:t>đương</a:t>
            </a:r>
            <a:r>
              <a:rPr lang="en-US" sz="1900" dirty="0"/>
              <a:t> </a:t>
            </a:r>
            <a:r>
              <a:rPr lang="en-US" sz="1900" dirty="0" err="1"/>
              <a:t>với</a:t>
            </a:r>
            <a:r>
              <a:rPr lang="en-US" sz="1900" dirty="0"/>
              <a:t> T1,T2 </a:t>
            </a:r>
            <a:r>
              <a:rPr lang="en-US" sz="1900" dirty="0" err="1"/>
              <a:t>hoặc</a:t>
            </a:r>
            <a:r>
              <a:rPr lang="en-US" sz="1900" dirty="0"/>
              <a:t> T2,T1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00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 (Durability)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cam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(commit)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dụ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/>
              <a:t>sớm</a:t>
            </a:r>
            <a:endParaRPr lang="en-US" dirty="0"/>
          </a:p>
          <a:p>
            <a:pPr lvl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A,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smtClean="0"/>
              <a:t>cam </a:t>
            </a:r>
            <a:r>
              <a:rPr lang="en-US" dirty="0" err="1" smtClean="0"/>
              <a:t>kết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đệm</a:t>
            </a:r>
            <a:endParaRPr lang="en-US" dirty="0"/>
          </a:p>
          <a:p>
            <a:pPr lvl="1"/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treo</a:t>
            </a:r>
            <a:endParaRPr lang="en-US" dirty="0"/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mất</a:t>
            </a:r>
            <a:endParaRPr lang="en-US" dirty="0"/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Tính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bền</a:t>
            </a:r>
            <a:r>
              <a:rPr lang="en-US" dirty="0"/>
              <a:t>: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smtClean="0"/>
              <a:t>cam </a:t>
            </a:r>
            <a:r>
              <a:rPr lang="en-US" dirty="0" err="1" smtClean="0"/>
              <a:t>kết</a:t>
            </a:r>
            <a:r>
              <a:rPr lang="en-US" dirty="0" smtClean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CSDL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am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kết</a:t>
            </a:r>
            <a:r>
              <a:rPr lang="en-US" dirty="0" smtClean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(permanent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log file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CSDL</a:t>
            </a:r>
          </a:p>
          <a:p>
            <a:pPr lvl="1"/>
            <a:r>
              <a:rPr lang="en-US" dirty="0"/>
              <a:t>CSDL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cố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61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/>
              <a:t>Locks)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khóa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điều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khiển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tương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tranh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(control concurrency)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(data item).</a:t>
            </a:r>
          </a:p>
          <a:p>
            <a:r>
              <a:rPr lang="en-US" dirty="0"/>
              <a:t>2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A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Đặc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biệt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(exclusive) </a:t>
            </a:r>
            <a:r>
              <a:rPr lang="en-US" dirty="0"/>
              <a:t>- </a:t>
            </a:r>
            <a:r>
              <a:rPr lang="en-US" dirty="0" err="1"/>
              <a:t>xL</a:t>
            </a:r>
            <a:r>
              <a:rPr lang="en-US" dirty="0"/>
              <a:t>(A):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Chia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sẻ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(shared) </a:t>
            </a:r>
            <a:r>
              <a:rPr lang="en-US" dirty="0"/>
              <a:t>- </a:t>
            </a:r>
            <a:r>
              <a:rPr lang="en-US" dirty="0" err="1"/>
              <a:t>sL</a:t>
            </a:r>
            <a:r>
              <a:rPr lang="en-US" dirty="0"/>
              <a:t>(A):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Yêu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cầu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khóa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(Lock request 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</a:p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chặn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(blocked)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Mở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khóa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 (Unlock A ) </a:t>
            </a:r>
            <a:r>
              <a:rPr lang="en-US" dirty="0"/>
              <a:t>– </a:t>
            </a:r>
            <a:r>
              <a:rPr lang="en-US" dirty="0" err="1"/>
              <a:t>uL</a:t>
            </a:r>
            <a:r>
              <a:rPr lang="en-US" dirty="0"/>
              <a:t>(A):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4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(Lock Compatibility)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3597441"/>
            <a:ext cx="9505056" cy="25287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khóa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chia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sẻ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(shared lock ) </a:t>
            </a:r>
            <a:r>
              <a:rPr lang="en-US" dirty="0" err="1"/>
              <a:t>trên</a:t>
            </a:r>
            <a:r>
              <a:rPr lang="en-US" dirty="0"/>
              <a:t> A:</a:t>
            </a:r>
          </a:p>
          <a:p>
            <a:pPr lvl="1"/>
            <a:r>
              <a:rPr lang="en-US" dirty="0" err="1"/>
              <a:t>Khóa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khóa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đặc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biệt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(exclusive lock) </a:t>
            </a:r>
            <a:r>
              <a:rPr lang="en-US" dirty="0" err="1"/>
              <a:t>trên</a:t>
            </a:r>
            <a:r>
              <a:rPr lang="en-US" dirty="0"/>
              <a:t> A:</a:t>
            </a:r>
          </a:p>
          <a:p>
            <a:pPr lvl="1"/>
            <a:r>
              <a:rPr lang="en-US" dirty="0" err="1"/>
              <a:t>Khóa</a:t>
            </a:r>
            <a:r>
              <a:rPr lang="en-US" dirty="0"/>
              <a:t> chi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bất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kì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lượng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03" y="2193772"/>
            <a:ext cx="3858163" cy="103837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93803" y="1635494"/>
            <a:ext cx="3084113" cy="558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000" dirty="0" smtClean="0"/>
              <a:t>Ma </a:t>
            </a:r>
            <a:r>
              <a:rPr lang="en-US" sz="2000" dirty="0" err="1" smtClean="0"/>
              <a:t>trận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thích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r>
              <a:rPr lang="en-US" sz="2000" dirty="0" smtClean="0"/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096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Tối</a:t>
            </a:r>
            <a:r>
              <a:rPr lang="en-US" b="1" dirty="0"/>
              <a:t> </a:t>
            </a: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(Index tuning)</a:t>
            </a:r>
          </a:p>
          <a:p>
            <a:pPr lvl="1"/>
            <a:r>
              <a:rPr lang="en-US" b="1" dirty="0" err="1"/>
              <a:t>Những</a:t>
            </a:r>
            <a:r>
              <a:rPr lang="en-US" b="1" dirty="0"/>
              <a:t> </a:t>
            </a: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tối</a:t>
            </a:r>
            <a:r>
              <a:rPr lang="en-US" b="1" dirty="0"/>
              <a:t> </a:t>
            </a: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endParaRPr lang="en-US" b="1" dirty="0"/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Tối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ưu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tương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tranh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(Concurrency Tuning)</a:t>
            </a:r>
          </a:p>
          <a:p>
            <a:pPr lvl="1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Từ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thiệu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đến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giao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dịch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(Transactions)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99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(Locking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T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với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khóa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(locking):</a:t>
            </a:r>
          </a:p>
          <a:p>
            <a:pPr marL="342900" lvl="1" indent="0">
              <a:buNone/>
            </a:pPr>
            <a:r>
              <a:rPr lang="pt-BR" dirty="0"/>
              <a:t>1. sL(A), R (A), uL(A)</a:t>
            </a:r>
          </a:p>
          <a:p>
            <a:pPr marL="342900" lvl="1" indent="0">
              <a:buNone/>
            </a:pPr>
            <a:r>
              <a:rPr lang="pt-BR" dirty="0"/>
              <a:t>2. sL(B ), R (B ), uL(B )</a:t>
            </a:r>
          </a:p>
          <a:p>
            <a:pPr marL="342900" lvl="1" indent="0">
              <a:buNone/>
            </a:pPr>
            <a:r>
              <a:rPr lang="pt-BR" dirty="0"/>
              <a:t>3. print (A + B )</a:t>
            </a:r>
            <a:endParaRPr lang="en-US" dirty="0"/>
          </a:p>
          <a:p>
            <a:r>
              <a:rPr lang="en-US" dirty="0"/>
              <a:t>T</a:t>
            </a:r>
            <a:r>
              <a:rPr lang="en-US" baseline="-25000" dirty="0"/>
              <a:t>2 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tính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tuần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tự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(not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serializable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hoặc</a:t>
            </a:r>
            <a:r>
              <a:rPr lang="en-US" dirty="0"/>
              <a:t>/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1 </a:t>
            </a:r>
            <a:r>
              <a:rPr lang="en-US" dirty="0" err="1"/>
              <a:t>và</a:t>
            </a:r>
            <a:r>
              <a:rPr lang="en-US" dirty="0"/>
              <a:t> 2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Giao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thức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khóa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/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4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bẫy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– </a:t>
            </a:r>
            <a:r>
              <a:rPr lang="en-US" dirty="0" err="1"/>
              <a:t>Bế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(Pitfalls of Locking Protocols – Deadlock)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/>
            <a:r>
              <a:rPr lang="pt-BR" dirty="0"/>
              <a:t>T</a:t>
            </a:r>
            <a:r>
              <a:rPr lang="pt-BR" baseline="-25000" dirty="0"/>
              <a:t>1</a:t>
            </a:r>
            <a:r>
              <a:rPr lang="pt-BR" dirty="0"/>
              <a:t>: R (A), A ← A + 10, R (B ), B ← B − 10, W (A), W (B )</a:t>
            </a:r>
          </a:p>
          <a:p>
            <a:pPr lvl="1"/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 R (B ), B ← B + 50, R (A), A ← A − 50, W (A), W (B )</a:t>
            </a:r>
          </a:p>
          <a:p>
            <a:pPr lvl="1"/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:</a:t>
            </a:r>
          </a:p>
          <a:p>
            <a:pPr marL="685800" lvl="2" indent="0">
              <a:buNone/>
            </a:pPr>
            <a:r>
              <a:rPr lang="fr-FR" dirty="0"/>
              <a:t>T1.xL(A), T1.R (A), T2.xL(B ), T2.R (B ), </a:t>
            </a:r>
            <a:r>
              <a:rPr lang="fr-FR" dirty="0">
                <a:solidFill>
                  <a:schemeClr val="accent4"/>
                </a:solidFill>
              </a:rPr>
              <a:t>T2.xL(A), T1.xL(B ), </a:t>
            </a:r>
            <a:r>
              <a:rPr lang="fr-FR" dirty="0"/>
              <a:t>. . .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baseline="-25000" dirty="0"/>
              <a:t>1 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–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r>
              <a:rPr lang="en-US" dirty="0" err="1"/>
              <a:t>Bế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(Deadlock):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bế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(roll back)</a:t>
            </a:r>
          </a:p>
          <a:p>
            <a:pPr lvl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55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bẫy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– </a:t>
            </a:r>
            <a:r>
              <a:rPr lang="en-US" dirty="0" err="1"/>
              <a:t>Chết</a:t>
            </a:r>
            <a:r>
              <a:rPr lang="en-US" dirty="0"/>
              <a:t> </a:t>
            </a:r>
            <a:r>
              <a:rPr lang="en-US" dirty="0" err="1" smtClean="0"/>
              <a:t>tắc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tắc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(Starvation):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dụ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do </a:t>
            </a:r>
            <a:r>
              <a:rPr lang="en-US" dirty="0" err="1"/>
              <a:t>bế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(exclusive lock)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CSDL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(shared locks).</a:t>
            </a:r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(Well-designed concurrency manager)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tránh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tắc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2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(Two-Phase Locking)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đảm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báo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tính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tuần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tự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serializability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):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Giai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đoạn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1</a:t>
            </a:r>
            <a:r>
              <a:rPr lang="en-US" dirty="0"/>
              <a:t>: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pPr lvl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pPr lvl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Giai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đoạn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2</a:t>
            </a:r>
            <a:r>
              <a:rPr lang="en-US" dirty="0"/>
              <a:t>: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hẹp</a:t>
            </a:r>
            <a:endParaRPr lang="en-US" dirty="0"/>
          </a:p>
          <a:p>
            <a:pPr lvl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pPr lvl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85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:</a:t>
            </a:r>
          </a:p>
          <a:p>
            <a:pPr marL="342900" lvl="1" indent="0">
              <a:buNone/>
            </a:pPr>
            <a:r>
              <a:rPr lang="pt-BR" dirty="0"/>
              <a:t>T1: R (A), A ← A + 10, R (B ), B ← B − 10, W (A), W (B )</a:t>
            </a:r>
          </a:p>
          <a:p>
            <a:pPr marL="342900" lvl="1" indent="0">
              <a:buNone/>
            </a:pPr>
            <a:r>
              <a:rPr lang="pt-BR" dirty="0"/>
              <a:t>T2: R (A), A ← A − 50, R (B ), B ← B + 50, W (A), W (B )</a:t>
            </a:r>
            <a:endParaRPr lang="en-US" dirty="0"/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2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</a:t>
            </a:r>
          </a:p>
          <a:p>
            <a:pPr marL="342900" lvl="1" indent="0">
              <a:buNone/>
            </a:pPr>
            <a:r>
              <a:rPr lang="pl-PL" dirty="0"/>
              <a:t>1. T1 : xL(A), xL(B ), R (A), R (B ), W (A ← A + 10), uL(A)</a:t>
            </a:r>
          </a:p>
          <a:p>
            <a:pPr marL="342900" lvl="1" indent="0">
              <a:buNone/>
            </a:pPr>
            <a:r>
              <a:rPr lang="pl-PL" dirty="0"/>
              <a:t>2. T2 : xL(A), R (A), xL(B ) (wait)</a:t>
            </a:r>
          </a:p>
          <a:p>
            <a:pPr marL="342900" lvl="1" indent="0">
              <a:buNone/>
            </a:pPr>
            <a:r>
              <a:rPr lang="pl-PL" dirty="0"/>
              <a:t>3. T1 : W (B ← B − 10), uL(B )</a:t>
            </a:r>
          </a:p>
          <a:p>
            <a:pPr marL="342900" lvl="1" indent="0">
              <a:buNone/>
            </a:pPr>
            <a:r>
              <a:rPr lang="pl-PL" dirty="0"/>
              <a:t>4. T2 : R (B ), W (A ← A − 50), W (B ← B + 50), uL(A), uL(B )</a:t>
            </a:r>
            <a:endParaRPr lang="en-US" dirty="0"/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(Equivalent serial schedule): T</a:t>
            </a:r>
            <a:r>
              <a:rPr lang="en-US" baseline="-25000" dirty="0"/>
              <a:t>1</a:t>
            </a:r>
            <a:r>
              <a:rPr lang="en-US" dirty="0"/>
              <a:t> ,T</a:t>
            </a:r>
            <a:r>
              <a:rPr lang="en-US" baseline="-25000" dirty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0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Employee(</a:t>
            </a:r>
            <a:r>
              <a:rPr lang="en-US" dirty="0" err="1"/>
              <a:t>ssnum,name,dept,manager,salary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Student(</a:t>
            </a:r>
            <a:r>
              <a:rPr lang="en-US" dirty="0" err="1"/>
              <a:t>ssnum,name,course,grade,stipend,evaluation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2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1 –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Student </a:t>
            </a:r>
            <a:r>
              <a:rPr lang="en-US" dirty="0" err="1"/>
              <a:t>bằng</a:t>
            </a:r>
            <a:r>
              <a:rPr lang="en-US" dirty="0"/>
              <a:t>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err="1"/>
              <a:t>Bảng</a:t>
            </a:r>
            <a:r>
              <a:rPr lang="en-US" sz="2600" dirty="0"/>
              <a:t> Student </a:t>
            </a:r>
            <a:r>
              <a:rPr lang="en-US" sz="2600" dirty="0" err="1"/>
              <a:t>đã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tạo</a:t>
            </a:r>
            <a:r>
              <a:rPr lang="en-US" sz="2600" dirty="0"/>
              <a:t> </a:t>
            </a:r>
            <a:r>
              <a:rPr lang="en-US" sz="2600" dirty="0" err="1"/>
              <a:t>ra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chỉ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phi </a:t>
            </a:r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nhóm</a:t>
            </a:r>
            <a:r>
              <a:rPr lang="en-US" sz="2600" dirty="0"/>
              <a:t> (non-clustering index) </a:t>
            </a:r>
            <a:r>
              <a:rPr lang="en-US" sz="2600" dirty="0" err="1"/>
              <a:t>trên</a:t>
            </a:r>
            <a:r>
              <a:rPr lang="en-US" sz="2600" dirty="0"/>
              <a:t> </a:t>
            </a:r>
            <a:r>
              <a:rPr lang="en-US" sz="2600" dirty="0" err="1"/>
              <a:t>thuộc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 name.</a:t>
            </a:r>
          </a:p>
          <a:p>
            <a:r>
              <a:rPr lang="en-US" sz="2600" dirty="0" err="1"/>
              <a:t>Truy</a:t>
            </a:r>
            <a:r>
              <a:rPr lang="en-US" sz="2600" dirty="0"/>
              <a:t> </a:t>
            </a:r>
            <a:r>
              <a:rPr lang="en-US" sz="2600" dirty="0" err="1"/>
              <a:t>vấn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r>
              <a:rPr lang="en-US" sz="2600" dirty="0"/>
              <a:t>	SELECT *</a:t>
            </a:r>
          </a:p>
          <a:p>
            <a:pPr marL="0" indent="0">
              <a:buNone/>
            </a:pPr>
            <a:r>
              <a:rPr lang="en-US" sz="2600" dirty="0"/>
              <a:t>	FROM Student</a:t>
            </a:r>
          </a:p>
          <a:p>
            <a:pPr marL="0" indent="0">
              <a:buNone/>
            </a:pPr>
            <a:r>
              <a:rPr lang="en-US" sz="2600" dirty="0"/>
              <a:t>	WHERE name=’Bayer’</a:t>
            </a:r>
          </a:p>
          <a:p>
            <a:r>
              <a:rPr lang="en-US" sz="2600" dirty="0" err="1"/>
              <a:t>Vấn</a:t>
            </a:r>
            <a:r>
              <a:rPr lang="en-US" sz="2600" dirty="0"/>
              <a:t> </a:t>
            </a:r>
            <a:r>
              <a:rPr lang="en-US" sz="2600" dirty="0" err="1"/>
              <a:t>đề</a:t>
            </a:r>
            <a:r>
              <a:rPr lang="en-US" sz="2600" dirty="0"/>
              <a:t>: </a:t>
            </a:r>
            <a:r>
              <a:rPr lang="en-US" sz="2600" dirty="0" err="1"/>
              <a:t>Truy</a:t>
            </a:r>
            <a:r>
              <a:rPr lang="en-US" sz="2600" dirty="0"/>
              <a:t> </a:t>
            </a:r>
            <a:r>
              <a:rPr lang="en-US" sz="2600" dirty="0" err="1"/>
              <a:t>vấn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chỉ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(index) </a:t>
            </a:r>
            <a:r>
              <a:rPr lang="en-US" sz="2600" dirty="0" err="1"/>
              <a:t>trên</a:t>
            </a:r>
            <a:r>
              <a:rPr lang="en-US" sz="2600" dirty="0"/>
              <a:t> </a:t>
            </a:r>
            <a:r>
              <a:rPr lang="en-US" sz="2600" dirty="0" err="1"/>
              <a:t>thuộc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 name</a:t>
            </a:r>
          </a:p>
          <a:p>
            <a:r>
              <a:rPr lang="en-US" sz="2600" dirty="0" err="1"/>
              <a:t>Giải</a:t>
            </a:r>
            <a:r>
              <a:rPr lang="en-US" sz="2600" dirty="0"/>
              <a:t> </a:t>
            </a:r>
            <a:r>
              <a:rPr lang="en-US" sz="2600" dirty="0" err="1"/>
              <a:t>pháp</a:t>
            </a:r>
            <a:r>
              <a:rPr lang="en-US" sz="2600" dirty="0"/>
              <a:t>: </a:t>
            </a:r>
            <a:r>
              <a:rPr lang="en-US" sz="2600" dirty="0" err="1"/>
              <a:t>Thử</a:t>
            </a:r>
            <a:r>
              <a:rPr lang="en-US" sz="2600" dirty="0"/>
              <a:t> </a:t>
            </a:r>
            <a:r>
              <a:rPr lang="en-US" sz="2600" dirty="0" err="1"/>
              <a:t>cập</a:t>
            </a:r>
            <a:r>
              <a:rPr lang="en-US" sz="2600" dirty="0"/>
              <a:t> </a:t>
            </a:r>
            <a:r>
              <a:rPr lang="en-US" sz="2600" dirty="0" err="1"/>
              <a:t>nhật</a:t>
            </a:r>
            <a:r>
              <a:rPr lang="en-US" sz="2600" dirty="0"/>
              <a:t> </a:t>
            </a:r>
            <a:r>
              <a:rPr lang="en-US" sz="2600" dirty="0" err="1"/>
              <a:t>những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kê</a:t>
            </a:r>
            <a:r>
              <a:rPr lang="en-US" sz="2600" dirty="0"/>
              <a:t> </a:t>
            </a:r>
            <a:r>
              <a:rPr lang="en-US" sz="2600" dirty="0" err="1"/>
              <a:t>danh</a:t>
            </a:r>
            <a:r>
              <a:rPr lang="en-US" sz="2600" dirty="0"/>
              <a:t> </a:t>
            </a:r>
            <a:r>
              <a:rPr lang="en-US" sz="2600" dirty="0" err="1"/>
              <a:t>mục</a:t>
            </a:r>
            <a:r>
              <a:rPr lang="en-US" sz="2600" dirty="0"/>
              <a:t>:</a:t>
            </a:r>
          </a:p>
          <a:p>
            <a:pPr lvl="1"/>
            <a:r>
              <a:rPr lang="en-US" sz="2600" dirty="0"/>
              <a:t>Oracle, </a:t>
            </a:r>
            <a:r>
              <a:rPr lang="en-US" sz="2600" dirty="0" err="1"/>
              <a:t>Postgres</a:t>
            </a:r>
            <a:r>
              <a:rPr lang="en-US" sz="2600" dirty="0"/>
              <a:t>: ANALYZE</a:t>
            </a:r>
          </a:p>
          <a:p>
            <a:pPr lvl="1"/>
            <a:r>
              <a:rPr lang="en-US" sz="2600" dirty="0"/>
              <a:t>SQL Server: </a:t>
            </a:r>
            <a:r>
              <a:rPr lang="en-US" sz="2600" dirty="0" err="1"/>
              <a:t>sp_createstats</a:t>
            </a:r>
            <a:endParaRPr lang="en-US" sz="2600" dirty="0"/>
          </a:p>
          <a:p>
            <a:pPr lvl="1"/>
            <a:r>
              <a:rPr lang="en-US" sz="2600" dirty="0"/>
              <a:t>DB2: RUNSTATS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7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2 -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Salary 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900" dirty="0" err="1"/>
              <a:t>Chỉ</a:t>
            </a:r>
            <a:r>
              <a:rPr lang="en-US" sz="1900" dirty="0"/>
              <a:t> </a:t>
            </a:r>
            <a:r>
              <a:rPr lang="en-US" sz="1900" dirty="0" err="1"/>
              <a:t>số</a:t>
            </a:r>
            <a:r>
              <a:rPr lang="en-US" sz="1900" dirty="0"/>
              <a:t> phi </a:t>
            </a:r>
            <a:r>
              <a:rPr lang="en-US" sz="1900" dirty="0" err="1"/>
              <a:t>phân</a:t>
            </a:r>
            <a:r>
              <a:rPr lang="en-US" sz="1900" dirty="0"/>
              <a:t> </a:t>
            </a:r>
            <a:r>
              <a:rPr lang="en-US" sz="1900" dirty="0" err="1"/>
              <a:t>nhóm</a:t>
            </a:r>
            <a:r>
              <a:rPr lang="en-US" sz="1900" dirty="0"/>
              <a:t> </a:t>
            </a:r>
            <a:r>
              <a:rPr lang="en-US" sz="1900" dirty="0" err="1"/>
              <a:t>trên</a:t>
            </a:r>
            <a:r>
              <a:rPr lang="en-US" sz="1900" dirty="0"/>
              <a:t> </a:t>
            </a:r>
            <a:r>
              <a:rPr lang="en-US" sz="1900" dirty="0" err="1"/>
              <a:t>thuộc</a:t>
            </a:r>
            <a:r>
              <a:rPr lang="en-US" sz="1900" dirty="0"/>
              <a:t> </a:t>
            </a:r>
            <a:r>
              <a:rPr lang="en-US" sz="1900" dirty="0" err="1"/>
              <a:t>tính</a:t>
            </a:r>
            <a:r>
              <a:rPr lang="en-US" sz="1900" dirty="0"/>
              <a:t> salary (</a:t>
            </a:r>
            <a:r>
              <a:rPr lang="en-US" sz="1900" dirty="0" err="1"/>
              <a:t>mức</a:t>
            </a:r>
            <a:r>
              <a:rPr lang="en-US" sz="1900" dirty="0"/>
              <a:t> </a:t>
            </a:r>
            <a:r>
              <a:rPr lang="en-US" sz="1900" dirty="0" err="1"/>
              <a:t>lương</a:t>
            </a:r>
            <a:r>
              <a:rPr lang="en-US" sz="1900" dirty="0"/>
              <a:t>).</a:t>
            </a:r>
          </a:p>
          <a:p>
            <a:r>
              <a:rPr lang="en-US" sz="1900" dirty="0" err="1"/>
              <a:t>Số</a:t>
            </a:r>
            <a:r>
              <a:rPr lang="en-US" sz="1900" dirty="0"/>
              <a:t> </a:t>
            </a:r>
            <a:r>
              <a:rPr lang="en-US" sz="1900" dirty="0" err="1"/>
              <a:t>liệu</a:t>
            </a:r>
            <a:r>
              <a:rPr lang="en-US" sz="1900" dirty="0"/>
              <a:t> </a:t>
            </a:r>
            <a:r>
              <a:rPr lang="en-US" sz="1900" dirty="0" err="1"/>
              <a:t>thống</a:t>
            </a:r>
            <a:r>
              <a:rPr lang="en-US" sz="1900" dirty="0"/>
              <a:t> </a:t>
            </a:r>
            <a:r>
              <a:rPr lang="en-US" sz="1900" dirty="0" err="1"/>
              <a:t>kê</a:t>
            </a:r>
            <a:r>
              <a:rPr lang="en-US" sz="1900" dirty="0"/>
              <a:t> </a:t>
            </a:r>
            <a:r>
              <a:rPr lang="en-US" sz="1900" dirty="0" err="1"/>
              <a:t>danh</a:t>
            </a:r>
            <a:r>
              <a:rPr lang="en-US" sz="1900" dirty="0"/>
              <a:t> </a:t>
            </a:r>
            <a:r>
              <a:rPr lang="en-US" sz="1900" dirty="0" err="1"/>
              <a:t>mục</a:t>
            </a:r>
            <a:r>
              <a:rPr lang="en-US" sz="1900" dirty="0"/>
              <a:t> </a:t>
            </a:r>
            <a:r>
              <a:rPr lang="en-US" sz="1900" dirty="0" err="1"/>
              <a:t>được</a:t>
            </a:r>
            <a:r>
              <a:rPr lang="en-US" sz="1900" dirty="0"/>
              <a:t> </a:t>
            </a:r>
            <a:r>
              <a:rPr lang="en-US" sz="1900" dirty="0" err="1"/>
              <a:t>cập</a:t>
            </a:r>
            <a:r>
              <a:rPr lang="en-US" sz="1900" dirty="0"/>
              <a:t> </a:t>
            </a:r>
            <a:r>
              <a:rPr lang="en-US" sz="1900" dirty="0" err="1"/>
              <a:t>nhật</a:t>
            </a:r>
            <a:r>
              <a:rPr lang="en-US" sz="1900" dirty="0"/>
              <a:t>.</a:t>
            </a:r>
          </a:p>
          <a:p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Truy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vấn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900" dirty="0"/>
              <a:t>	SELECT *</a:t>
            </a:r>
          </a:p>
          <a:p>
            <a:pPr marL="0" indent="0">
              <a:buNone/>
            </a:pPr>
            <a:r>
              <a:rPr lang="en-US" sz="1900" dirty="0"/>
              <a:t>	FROM Employee</a:t>
            </a:r>
          </a:p>
          <a:p>
            <a:pPr marL="0" indent="0">
              <a:buNone/>
            </a:pPr>
            <a:r>
              <a:rPr lang="en-US" sz="1900" dirty="0"/>
              <a:t>	WHERE salary/12 = 4000</a:t>
            </a:r>
          </a:p>
          <a:p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Vấn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đề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900" dirty="0" err="1"/>
              <a:t>Truy</a:t>
            </a:r>
            <a:r>
              <a:rPr lang="en-US" sz="1900" dirty="0"/>
              <a:t> </a:t>
            </a:r>
            <a:r>
              <a:rPr lang="en-US" sz="1900" dirty="0" err="1"/>
              <a:t>vấn</a:t>
            </a:r>
            <a:r>
              <a:rPr lang="en-US" sz="1900" dirty="0"/>
              <a:t> </a:t>
            </a:r>
            <a:r>
              <a:rPr lang="en-US" sz="1900" dirty="0" err="1"/>
              <a:t>quá</a:t>
            </a:r>
            <a:r>
              <a:rPr lang="en-US" sz="1900" dirty="0"/>
              <a:t> </a:t>
            </a:r>
            <a:r>
              <a:rPr lang="en-US" sz="1900" dirty="0" err="1"/>
              <a:t>chậm</a:t>
            </a:r>
            <a:r>
              <a:rPr lang="en-US" sz="1900" dirty="0"/>
              <a:t>.</a:t>
            </a:r>
          </a:p>
          <a:p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Giải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pháp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900" dirty="0" err="1"/>
              <a:t>chỉ</a:t>
            </a:r>
            <a:r>
              <a:rPr lang="en-US" sz="1900" dirty="0"/>
              <a:t> </a:t>
            </a:r>
            <a:r>
              <a:rPr lang="en-US" sz="1900" dirty="0" err="1"/>
              <a:t>số</a:t>
            </a:r>
            <a:r>
              <a:rPr lang="en-US" sz="1900" dirty="0"/>
              <a:t> </a:t>
            </a:r>
            <a:r>
              <a:rPr lang="en-US" sz="1900" dirty="0" err="1"/>
              <a:t>không</a:t>
            </a:r>
            <a:r>
              <a:rPr lang="en-US" sz="1900" dirty="0"/>
              <a:t> </a:t>
            </a:r>
            <a:r>
              <a:rPr lang="en-US" sz="1900" dirty="0" err="1"/>
              <a:t>được</a:t>
            </a:r>
            <a:r>
              <a:rPr lang="en-US" sz="1900" dirty="0"/>
              <a:t> </a:t>
            </a:r>
            <a:r>
              <a:rPr lang="en-US" sz="1900" dirty="0" err="1"/>
              <a:t>sử</a:t>
            </a:r>
            <a:r>
              <a:rPr lang="en-US" sz="1900" dirty="0"/>
              <a:t> </a:t>
            </a:r>
            <a:r>
              <a:rPr lang="en-US" sz="1900" dirty="0" err="1"/>
              <a:t>dụng</a:t>
            </a:r>
            <a:r>
              <a:rPr lang="en-US" sz="1900" dirty="0"/>
              <a:t> </a:t>
            </a:r>
            <a:r>
              <a:rPr lang="en-US" sz="1900" dirty="0" err="1"/>
              <a:t>vì</a:t>
            </a:r>
            <a:r>
              <a:rPr lang="en-US" sz="1900" dirty="0"/>
              <a:t> 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</a:rPr>
              <a:t>biểu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</a:rPr>
              <a:t>thức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</a:rPr>
              <a:t>số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</a:rPr>
              <a:t>học</a:t>
            </a:r>
            <a:r>
              <a:rPr lang="en-US" sz="1900" dirty="0"/>
              <a:t>.</a:t>
            </a:r>
          </a:p>
          <a:p>
            <a:pPr marL="342900" lvl="1" indent="0">
              <a:buNone/>
            </a:pPr>
            <a:r>
              <a:rPr lang="en-US" sz="1900" dirty="0" err="1"/>
              <a:t>Có</a:t>
            </a:r>
            <a:r>
              <a:rPr lang="en-US" sz="1900" dirty="0"/>
              <a:t> 2 </a:t>
            </a:r>
            <a:r>
              <a:rPr lang="en-US" sz="1900" dirty="0" err="1"/>
              <a:t>tùy</a:t>
            </a:r>
            <a:r>
              <a:rPr lang="en-US" sz="1900" dirty="0"/>
              <a:t> </a:t>
            </a:r>
            <a:r>
              <a:rPr lang="en-US" sz="1900" dirty="0" err="1"/>
              <a:t>chọn</a:t>
            </a:r>
            <a:r>
              <a:rPr lang="en-US" sz="19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err="1"/>
              <a:t>Viết</a:t>
            </a:r>
            <a:r>
              <a:rPr lang="en-US" sz="1900" dirty="0"/>
              <a:t> </a:t>
            </a:r>
            <a:r>
              <a:rPr lang="en-US" sz="1900" dirty="0" err="1"/>
              <a:t>lại</a:t>
            </a:r>
            <a:r>
              <a:rPr lang="en-US" sz="1900" dirty="0"/>
              <a:t> </a:t>
            </a:r>
            <a:r>
              <a:rPr lang="en-US" sz="1900" dirty="0" err="1"/>
              <a:t>truy</a:t>
            </a:r>
            <a:r>
              <a:rPr lang="en-US" sz="1900" dirty="0"/>
              <a:t> </a:t>
            </a:r>
            <a:r>
              <a:rPr lang="en-US" sz="1900" dirty="0" err="1"/>
              <a:t>vấn</a:t>
            </a:r>
            <a:r>
              <a:rPr lang="en-US" sz="1900" dirty="0"/>
              <a:t>:</a:t>
            </a:r>
          </a:p>
          <a:p>
            <a:pPr marL="342900" lvl="1" indent="0">
              <a:buNone/>
            </a:pPr>
            <a:r>
              <a:rPr lang="en-US" sz="1900" dirty="0"/>
              <a:t>	SELECT *</a:t>
            </a:r>
          </a:p>
          <a:p>
            <a:pPr marL="342900" lvl="1" indent="0">
              <a:buNone/>
            </a:pPr>
            <a:r>
              <a:rPr lang="en-US" sz="1900" dirty="0"/>
              <a:t>	FROM Employee</a:t>
            </a:r>
          </a:p>
          <a:p>
            <a:pPr marL="342900" lvl="1" indent="0">
              <a:buNone/>
            </a:pPr>
            <a:r>
              <a:rPr lang="en-US" sz="1900" dirty="0"/>
              <a:t>	WHERE 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salary = 48000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err="1"/>
              <a:t>Sử</a:t>
            </a:r>
            <a:r>
              <a:rPr lang="en-US" sz="1900" dirty="0"/>
              <a:t> </a:t>
            </a:r>
            <a:r>
              <a:rPr lang="en-US" sz="1900" dirty="0" err="1"/>
              <a:t>dụng</a:t>
            </a:r>
            <a:r>
              <a:rPr lang="en-US" sz="1900" dirty="0"/>
              <a:t> </a:t>
            </a:r>
            <a:r>
              <a:rPr lang="en-US" sz="1900" dirty="0" err="1"/>
              <a:t>hàm</a:t>
            </a:r>
            <a:r>
              <a:rPr lang="en-US" sz="1900" dirty="0"/>
              <a:t> </a:t>
            </a:r>
            <a:r>
              <a:rPr lang="en-US" sz="1900" dirty="0" err="1"/>
              <a:t>số</a:t>
            </a:r>
            <a:r>
              <a:rPr lang="en-US" sz="1900" dirty="0"/>
              <a:t> </a:t>
            </a:r>
            <a:r>
              <a:rPr lang="en-US" sz="1900" dirty="0" err="1"/>
              <a:t>dựa</a:t>
            </a:r>
            <a:r>
              <a:rPr lang="en-US" sz="1900" dirty="0"/>
              <a:t> </a:t>
            </a:r>
            <a:r>
              <a:rPr lang="en-US" sz="1900" dirty="0" err="1"/>
              <a:t>trên</a:t>
            </a:r>
            <a:r>
              <a:rPr lang="en-US" sz="1900" dirty="0"/>
              <a:t> </a:t>
            </a:r>
            <a:r>
              <a:rPr lang="en-US" sz="1900" dirty="0" err="1"/>
              <a:t>chỉ</a:t>
            </a:r>
            <a:r>
              <a:rPr lang="en-US" sz="1900" dirty="0"/>
              <a:t> </a:t>
            </a:r>
            <a:r>
              <a:rPr lang="en-US" sz="1900" dirty="0" err="1"/>
              <a:t>số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63846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3 -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Salary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phi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salary.</a:t>
            </a:r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Truy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vấn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	SELECT *</a:t>
            </a:r>
          </a:p>
          <a:p>
            <a:pPr marL="0" indent="0">
              <a:buNone/>
            </a:pPr>
            <a:r>
              <a:rPr lang="en-US" dirty="0"/>
              <a:t>	FROM Employee</a:t>
            </a:r>
          </a:p>
          <a:p>
            <a:pPr marL="0" indent="0">
              <a:buNone/>
            </a:pPr>
            <a:r>
              <a:rPr lang="en-US" dirty="0"/>
              <a:t>	WHERE salary = 48000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Vấn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đề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Giải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pháp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phi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. </a:t>
            </a:r>
            <a:r>
              <a:rPr lang="en-US" dirty="0" err="1"/>
              <a:t>Nhiều</a:t>
            </a:r>
            <a:r>
              <a:rPr lang="en-US" dirty="0"/>
              <a:t> employee </a:t>
            </a:r>
            <a:r>
              <a:rPr lang="en-US" dirty="0" err="1"/>
              <a:t>có</a:t>
            </a:r>
            <a:r>
              <a:rPr lang="en-US" dirty="0"/>
              <a:t> salary = 48000,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ở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,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6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4 -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nhóm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Student.ssnum</a:t>
            </a:r>
            <a:endParaRPr lang="en-US" dirty="0"/>
          </a:p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: 2kB</a:t>
            </a:r>
          </a:p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Student: 1KB 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evaluation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Vấn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đề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evaluation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Giải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pháp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do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phi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9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5 –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phi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900" dirty="0" err="1"/>
              <a:t>Bảng</a:t>
            </a:r>
            <a:r>
              <a:rPr lang="en-US" sz="2900" dirty="0"/>
              <a:t> employee:</a:t>
            </a:r>
          </a:p>
          <a:p>
            <a:pPr lvl="1"/>
            <a:r>
              <a:rPr lang="en-US" sz="2900" dirty="0"/>
              <a:t>30 </a:t>
            </a:r>
            <a:r>
              <a:rPr lang="en-US" sz="2900" dirty="0" err="1"/>
              <a:t>bản</a:t>
            </a:r>
            <a:r>
              <a:rPr lang="en-US" sz="2900" dirty="0"/>
              <a:t> </a:t>
            </a:r>
            <a:r>
              <a:rPr lang="en-US" sz="2900" dirty="0" err="1"/>
              <a:t>ghi</a:t>
            </a:r>
            <a:r>
              <a:rPr lang="en-US" sz="2900" dirty="0"/>
              <a:t> employee </a:t>
            </a:r>
            <a:r>
              <a:rPr lang="en-US" sz="2900" dirty="0" err="1"/>
              <a:t>trên</a:t>
            </a:r>
            <a:r>
              <a:rPr lang="en-US" sz="2900" dirty="0"/>
              <a:t> </a:t>
            </a:r>
            <a:r>
              <a:rPr lang="en-US" sz="2900" dirty="0" err="1"/>
              <a:t>một</a:t>
            </a:r>
            <a:r>
              <a:rPr lang="en-US" sz="2900" dirty="0"/>
              <a:t> </a:t>
            </a:r>
            <a:r>
              <a:rPr lang="en-US" sz="2900" dirty="0" err="1"/>
              <a:t>trang</a:t>
            </a:r>
            <a:endParaRPr lang="en-US" sz="2900" dirty="0"/>
          </a:p>
          <a:p>
            <a:pPr lvl="1"/>
            <a:r>
              <a:rPr lang="en-US" sz="2900" dirty="0" err="1"/>
              <a:t>Mỗi</a:t>
            </a:r>
            <a:r>
              <a:rPr lang="en-US" sz="2900" dirty="0"/>
              <a:t> employee </a:t>
            </a:r>
            <a:r>
              <a:rPr lang="en-US" sz="2900" dirty="0" err="1"/>
              <a:t>thuộc</a:t>
            </a:r>
            <a:r>
              <a:rPr lang="en-US" sz="2900" dirty="0"/>
              <a:t> </a:t>
            </a:r>
            <a:r>
              <a:rPr lang="en-US" sz="2900" dirty="0" err="1"/>
              <a:t>một</a:t>
            </a:r>
            <a:r>
              <a:rPr lang="en-US" sz="2900" dirty="0"/>
              <a:t> </a:t>
            </a:r>
            <a:r>
              <a:rPr lang="en-US" sz="2900" dirty="0" err="1"/>
              <a:t>trong</a:t>
            </a:r>
            <a:r>
              <a:rPr lang="en-US" sz="2900" dirty="0"/>
              <a:t> 50 </a:t>
            </a:r>
            <a:r>
              <a:rPr lang="en-US" sz="2900" dirty="0" err="1"/>
              <a:t>phòng</a:t>
            </a:r>
            <a:r>
              <a:rPr lang="en-US" sz="2900" dirty="0"/>
              <a:t> ban (</a:t>
            </a:r>
            <a:r>
              <a:rPr lang="en-US" sz="2900" dirty="0" err="1"/>
              <a:t>dept</a:t>
            </a:r>
            <a:r>
              <a:rPr lang="en-US" sz="2900" dirty="0"/>
              <a:t>)</a:t>
            </a:r>
          </a:p>
          <a:p>
            <a:pPr lvl="1"/>
            <a:r>
              <a:rPr lang="en-US" sz="2900" dirty="0" err="1"/>
              <a:t>Mỗi</a:t>
            </a:r>
            <a:r>
              <a:rPr lang="en-US" sz="2900" dirty="0"/>
              <a:t> </a:t>
            </a:r>
            <a:r>
              <a:rPr lang="en-US" sz="2900" dirty="0" err="1"/>
              <a:t>phòng</a:t>
            </a:r>
            <a:r>
              <a:rPr lang="en-US" sz="2900" dirty="0"/>
              <a:t> ban </a:t>
            </a:r>
            <a:r>
              <a:rPr lang="en-US" sz="2900" dirty="0" err="1"/>
              <a:t>có</a:t>
            </a:r>
            <a:r>
              <a:rPr lang="en-US" sz="2900" dirty="0"/>
              <a:t> </a:t>
            </a:r>
            <a:r>
              <a:rPr lang="en-US" sz="2900" dirty="0" err="1"/>
              <a:t>kích</a:t>
            </a:r>
            <a:r>
              <a:rPr lang="en-US" sz="2900" dirty="0"/>
              <a:t> </a:t>
            </a:r>
            <a:r>
              <a:rPr lang="en-US" sz="2900" dirty="0" err="1"/>
              <a:t>thước</a:t>
            </a:r>
            <a:r>
              <a:rPr lang="en-US" sz="2900" dirty="0"/>
              <a:t> </a:t>
            </a:r>
            <a:r>
              <a:rPr lang="en-US" sz="2900" dirty="0" err="1"/>
              <a:t>giống</a:t>
            </a:r>
            <a:r>
              <a:rPr lang="en-US" sz="2900" dirty="0"/>
              <a:t> </a:t>
            </a:r>
            <a:r>
              <a:rPr lang="en-US" sz="2900" dirty="0" err="1"/>
              <a:t>nhau</a:t>
            </a:r>
            <a:endParaRPr lang="en-US" sz="2900" dirty="0"/>
          </a:p>
          <a:p>
            <a:r>
              <a:rPr lang="en-US" sz="2900" dirty="0" err="1">
                <a:solidFill>
                  <a:schemeClr val="accent1">
                    <a:lumMod val="75000"/>
                  </a:schemeClr>
                </a:solidFill>
              </a:rPr>
              <a:t>Truy</a:t>
            </a:r>
            <a:r>
              <a:rPr lang="en-US" sz="2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1">
                    <a:lumMod val="75000"/>
                  </a:schemeClr>
                </a:solidFill>
              </a:rPr>
              <a:t>vấn</a:t>
            </a:r>
            <a:r>
              <a:rPr lang="en-US" sz="29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900" dirty="0"/>
              <a:t>	SELECT </a:t>
            </a:r>
            <a:r>
              <a:rPr lang="en-US" sz="2900" dirty="0" err="1"/>
              <a:t>ssnum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	FROM Employee</a:t>
            </a:r>
          </a:p>
          <a:p>
            <a:pPr marL="0" indent="0">
              <a:buNone/>
            </a:pPr>
            <a:r>
              <a:rPr lang="en-US" sz="2900" dirty="0"/>
              <a:t>	WHERE </a:t>
            </a:r>
            <a:r>
              <a:rPr lang="en-US" sz="2900" dirty="0" err="1"/>
              <a:t>dept</a:t>
            </a:r>
            <a:r>
              <a:rPr lang="en-US" sz="2900" dirty="0"/>
              <a:t> = ’IT’</a:t>
            </a:r>
          </a:p>
          <a:p>
            <a:r>
              <a:rPr lang="en-US" sz="2900" dirty="0" err="1">
                <a:solidFill>
                  <a:schemeClr val="accent1">
                    <a:lumMod val="75000"/>
                  </a:schemeClr>
                </a:solidFill>
              </a:rPr>
              <a:t>Vấn</a:t>
            </a:r>
            <a:r>
              <a:rPr lang="en-US" sz="2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1">
                    <a:lumMod val="75000"/>
                  </a:schemeClr>
                </a:solidFill>
              </a:rPr>
              <a:t>đề</a:t>
            </a:r>
            <a:r>
              <a:rPr lang="en-US" sz="2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900" dirty="0" err="1"/>
              <a:t>Chỉ</a:t>
            </a:r>
            <a:r>
              <a:rPr lang="en-US" sz="2900" dirty="0"/>
              <a:t> </a:t>
            </a:r>
            <a:r>
              <a:rPr lang="en-US" sz="2900" dirty="0" err="1"/>
              <a:t>số</a:t>
            </a:r>
            <a:r>
              <a:rPr lang="en-US" sz="2900" dirty="0"/>
              <a:t> phi </a:t>
            </a:r>
            <a:r>
              <a:rPr lang="en-US" sz="2900" dirty="0" err="1"/>
              <a:t>phân</a:t>
            </a:r>
            <a:r>
              <a:rPr lang="en-US" sz="2900" dirty="0"/>
              <a:t> </a:t>
            </a:r>
            <a:r>
              <a:rPr lang="en-US" sz="2900" dirty="0" err="1"/>
              <a:t>nhóm</a:t>
            </a:r>
            <a:r>
              <a:rPr lang="en-US" sz="2900" dirty="0"/>
              <a:t> </a:t>
            </a:r>
            <a:r>
              <a:rPr lang="en-US" sz="2900" dirty="0" err="1"/>
              <a:t>trên</a:t>
            </a:r>
            <a:r>
              <a:rPr lang="en-US" sz="2900" dirty="0"/>
              <a:t> </a:t>
            </a:r>
            <a:r>
              <a:rPr lang="en-US" sz="2900" dirty="0" err="1"/>
              <a:t>Employee.dept</a:t>
            </a:r>
            <a:r>
              <a:rPr lang="en-US" sz="2900" dirty="0"/>
              <a:t> </a:t>
            </a:r>
            <a:r>
              <a:rPr lang="en-US" sz="2900" dirty="0" err="1"/>
              <a:t>có</a:t>
            </a:r>
            <a:r>
              <a:rPr lang="en-US" sz="2900" dirty="0"/>
              <a:t> </a:t>
            </a:r>
            <a:r>
              <a:rPr lang="en-US" sz="2900" dirty="0" err="1"/>
              <a:t>giúp</a:t>
            </a:r>
            <a:r>
              <a:rPr lang="en-US" sz="2900" dirty="0"/>
              <a:t> </a:t>
            </a:r>
            <a:r>
              <a:rPr lang="en-US" sz="2900" dirty="0" err="1"/>
              <a:t>được</a:t>
            </a:r>
            <a:r>
              <a:rPr lang="en-US" sz="2900" dirty="0"/>
              <a:t> </a:t>
            </a:r>
            <a:r>
              <a:rPr lang="en-US" sz="2900" dirty="0" err="1"/>
              <a:t>không</a:t>
            </a:r>
            <a:r>
              <a:rPr lang="en-US" sz="29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 err="1">
                <a:solidFill>
                  <a:schemeClr val="accent1">
                    <a:lumMod val="75000"/>
                  </a:schemeClr>
                </a:solidFill>
              </a:rPr>
              <a:t>Giải</a:t>
            </a:r>
            <a:r>
              <a:rPr lang="en-US" sz="2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1">
                    <a:lumMod val="75000"/>
                  </a:schemeClr>
                </a:solidFill>
              </a:rPr>
              <a:t>pháp</a:t>
            </a:r>
            <a:r>
              <a:rPr lang="en-US" sz="2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900" dirty="0"/>
              <a:t>: </a:t>
            </a:r>
            <a:r>
              <a:rPr lang="en-US" sz="2900" dirty="0" err="1"/>
              <a:t>Chỉ</a:t>
            </a:r>
            <a:r>
              <a:rPr lang="en-US" sz="2900" dirty="0"/>
              <a:t> </a:t>
            </a:r>
            <a:r>
              <a:rPr lang="en-US" sz="2900" dirty="0" err="1"/>
              <a:t>khi</a:t>
            </a:r>
            <a:r>
              <a:rPr lang="en-US" sz="2900" dirty="0"/>
              <a:t> </a:t>
            </a:r>
            <a:r>
              <a:rPr lang="en-US" sz="2900" dirty="0" err="1"/>
              <a:t>chỉ</a:t>
            </a:r>
            <a:r>
              <a:rPr lang="en-US" sz="2900" dirty="0"/>
              <a:t> </a:t>
            </a:r>
            <a:r>
              <a:rPr lang="en-US" sz="2900" dirty="0" err="1"/>
              <a:t>số</a:t>
            </a:r>
            <a:r>
              <a:rPr lang="en-US" sz="2900" dirty="0"/>
              <a:t> </a:t>
            </a:r>
            <a:r>
              <a:rPr lang="en-US" sz="2900" dirty="0" err="1"/>
              <a:t>bao</a:t>
            </a:r>
            <a:r>
              <a:rPr lang="en-US" sz="2900" dirty="0"/>
              <a:t> </a:t>
            </a:r>
            <a:r>
              <a:rPr lang="en-US" sz="2900" dirty="0" err="1"/>
              <a:t>chùm</a:t>
            </a:r>
            <a:r>
              <a:rPr lang="en-US" sz="2900" dirty="0"/>
              <a:t> (covers) </a:t>
            </a:r>
            <a:r>
              <a:rPr lang="en-US" sz="2900" dirty="0" err="1"/>
              <a:t>lên</a:t>
            </a:r>
            <a:r>
              <a:rPr lang="en-US" sz="2900" dirty="0"/>
              <a:t> </a:t>
            </a:r>
            <a:r>
              <a:rPr lang="en-US" sz="2900" dirty="0" err="1"/>
              <a:t>truy</a:t>
            </a:r>
            <a:r>
              <a:rPr lang="en-US" sz="2900" dirty="0"/>
              <a:t> </a:t>
            </a:r>
            <a:r>
              <a:rPr lang="en-US" sz="2900" dirty="0" err="1"/>
              <a:t>vấn</a:t>
            </a:r>
            <a:endParaRPr lang="en-US" sz="2900" dirty="0"/>
          </a:p>
          <a:p>
            <a:pPr lvl="1"/>
            <a:r>
              <a:rPr lang="en-US" sz="2900" dirty="0"/>
              <a:t>30/50=60% </a:t>
            </a:r>
            <a:r>
              <a:rPr lang="en-US" sz="2900" dirty="0" err="1"/>
              <a:t>trang</a:t>
            </a:r>
            <a:r>
              <a:rPr lang="en-US" sz="2900" dirty="0"/>
              <a:t> </a:t>
            </a:r>
            <a:r>
              <a:rPr lang="en-US" sz="2900" dirty="0" err="1"/>
              <a:t>sẽ</a:t>
            </a:r>
            <a:r>
              <a:rPr lang="en-US" sz="2900" dirty="0"/>
              <a:t> </a:t>
            </a:r>
            <a:r>
              <a:rPr lang="en-US" sz="2900" dirty="0" err="1"/>
              <a:t>có</a:t>
            </a:r>
            <a:r>
              <a:rPr lang="en-US" sz="2900" dirty="0"/>
              <a:t> </a:t>
            </a:r>
            <a:r>
              <a:rPr lang="en-US" sz="2900" dirty="0" err="1"/>
              <a:t>một</a:t>
            </a:r>
            <a:r>
              <a:rPr lang="en-US" sz="2900" dirty="0"/>
              <a:t> </a:t>
            </a:r>
            <a:r>
              <a:rPr lang="en-US" sz="2900" dirty="0" err="1"/>
              <a:t>bản</a:t>
            </a:r>
            <a:r>
              <a:rPr lang="en-US" sz="2900" dirty="0"/>
              <a:t> </a:t>
            </a:r>
            <a:r>
              <a:rPr lang="en-US" sz="2900" dirty="0" err="1"/>
              <a:t>ghi</a:t>
            </a:r>
            <a:r>
              <a:rPr lang="en-US" sz="2900" dirty="0"/>
              <a:t> </a:t>
            </a:r>
            <a:r>
              <a:rPr lang="en-US" sz="2900" dirty="0" err="1"/>
              <a:t>với</a:t>
            </a:r>
            <a:r>
              <a:rPr lang="en-US" sz="2900" dirty="0"/>
              <a:t> </a:t>
            </a:r>
            <a:r>
              <a:rPr lang="en-US" sz="2900" dirty="0" err="1"/>
              <a:t>dept</a:t>
            </a:r>
            <a:r>
              <a:rPr lang="en-US" sz="2900" dirty="0"/>
              <a:t> = ‘IT’</a:t>
            </a:r>
          </a:p>
          <a:p>
            <a:pPr lvl="1"/>
            <a:r>
              <a:rPr lang="en-US" sz="2900" dirty="0" err="1"/>
              <a:t>Duyệt</a:t>
            </a:r>
            <a:r>
              <a:rPr lang="en-US" sz="2900" dirty="0"/>
              <a:t> </a:t>
            </a:r>
            <a:r>
              <a:rPr lang="en-US" sz="2900" dirty="0" err="1"/>
              <a:t>bảng</a:t>
            </a:r>
            <a:r>
              <a:rPr lang="en-US" sz="2900" dirty="0"/>
              <a:t> (table scan) </a:t>
            </a:r>
            <a:r>
              <a:rPr lang="en-US" sz="2900" dirty="0" err="1"/>
              <a:t>nhanh</a:t>
            </a:r>
            <a:r>
              <a:rPr lang="en-US" sz="2900" dirty="0"/>
              <a:t> </a:t>
            </a:r>
            <a:r>
              <a:rPr lang="en-US" sz="2900" dirty="0" err="1"/>
              <a:t>hơn</a:t>
            </a:r>
            <a:r>
              <a:rPr lang="en-US" sz="2900" dirty="0"/>
              <a:t> </a:t>
            </a:r>
            <a:r>
              <a:rPr lang="en-US" sz="2900" dirty="0" err="1"/>
              <a:t>việc</a:t>
            </a:r>
            <a:r>
              <a:rPr lang="en-US" sz="2900" dirty="0"/>
              <a:t> </a:t>
            </a:r>
            <a:r>
              <a:rPr lang="en-US" sz="2900" dirty="0" err="1"/>
              <a:t>truy</a:t>
            </a:r>
            <a:r>
              <a:rPr lang="en-US" sz="2900" dirty="0"/>
              <a:t> </a:t>
            </a:r>
            <a:r>
              <a:rPr lang="en-US" sz="2900" dirty="0" err="1"/>
              <a:t>cập</a:t>
            </a:r>
            <a:r>
              <a:rPr lang="en-US" sz="2900" dirty="0"/>
              <a:t> </a:t>
            </a:r>
            <a:r>
              <a:rPr lang="en-US" sz="2900" dirty="0" err="1"/>
              <a:t>đến</a:t>
            </a:r>
            <a:r>
              <a:rPr lang="en-US" sz="2900" dirty="0"/>
              <a:t> 3/5 </a:t>
            </a:r>
            <a:r>
              <a:rPr lang="en-US" sz="2900" dirty="0" err="1"/>
              <a:t>trang</a:t>
            </a:r>
            <a:r>
              <a:rPr lang="en-US" sz="2900" dirty="0"/>
              <a:t> </a:t>
            </a:r>
            <a:r>
              <a:rPr lang="en-US" sz="2900" dirty="0" err="1"/>
              <a:t>với</a:t>
            </a:r>
            <a:r>
              <a:rPr lang="en-US" sz="2900" dirty="0"/>
              <a:t> </a:t>
            </a:r>
            <a:r>
              <a:rPr lang="en-US" sz="2900" dirty="0" err="1"/>
              <a:t>thứ</a:t>
            </a:r>
            <a:r>
              <a:rPr lang="en-US" sz="2900" dirty="0"/>
              <a:t> </a:t>
            </a:r>
            <a:r>
              <a:rPr lang="en-US" sz="2900" dirty="0" err="1"/>
              <a:t>tự</a:t>
            </a:r>
            <a:r>
              <a:rPr lang="en-US" sz="2900" dirty="0"/>
              <a:t> </a:t>
            </a:r>
            <a:r>
              <a:rPr lang="en-US" sz="2900" dirty="0" err="1"/>
              <a:t>ngẫu</a:t>
            </a:r>
            <a:r>
              <a:rPr lang="en-US" sz="2900" dirty="0"/>
              <a:t> </a:t>
            </a:r>
            <a:r>
              <a:rPr lang="en-US" sz="2900" dirty="0" err="1"/>
              <a:t>nhiên</a:t>
            </a:r>
            <a:endParaRPr lang="en-US" sz="2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-bkh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theme-bkhn</Template>
  <TotalTime>26</TotalTime>
  <Words>2884</Words>
  <Application>Microsoft Office PowerPoint</Application>
  <PresentationFormat>A4 Paper (210x297 mm)</PresentationFormat>
  <Paragraphs>325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ＭＳ Ｐゴシック</vt:lpstr>
      <vt:lpstr>Arial</vt:lpstr>
      <vt:lpstr>Bitstream Vera Sans</vt:lpstr>
      <vt:lpstr>Calibri</vt:lpstr>
      <vt:lpstr>Helvetica Neue</vt:lpstr>
      <vt:lpstr>theme-bkhn</vt:lpstr>
      <vt:lpstr>Quản trị cơ sở dữ liệu và Tối ưu hiệu năng</vt:lpstr>
      <vt:lpstr>Nội dung</vt:lpstr>
      <vt:lpstr>Danh mục</vt:lpstr>
      <vt:lpstr>Các ví dụ về tối ưu chỉ số</vt:lpstr>
      <vt:lpstr>Thực hành 1 – Truy vấn cho Student bằng Name</vt:lpstr>
      <vt:lpstr>Thực hành 2 - Truy vấn cho Salary I </vt:lpstr>
      <vt:lpstr>Thực hành 3 - Truy vấn cho Salary II</vt:lpstr>
      <vt:lpstr>Thực hành 4 - Chỉ số phân nhóm và những dư thừa</vt:lpstr>
      <vt:lpstr>Thực hành 5 – Chỉ số phi phân nhóm I</vt:lpstr>
      <vt:lpstr>Thực hành 6 – Chỉ số phi phân nhóm II</vt:lpstr>
      <vt:lpstr>Thực hành 7 – Phân tích thống kê</vt:lpstr>
      <vt:lpstr>Thực hành 8 – Các biểu thức đại số</vt:lpstr>
      <vt:lpstr>Thực hành 8 – Giải pháp</vt:lpstr>
      <vt:lpstr>Thực hành 9 – Phòng thu mua (Purchasing Department)</vt:lpstr>
      <vt:lpstr>Thực hành 9 – Giải pháp</vt:lpstr>
      <vt:lpstr>Thực hành 10 - Truy vấn điểm quá trậm  (Point Query Too Slow)</vt:lpstr>
      <vt:lpstr>Thực hành 11 – Cơ sở dữ liệu về  lịch sử nhập cư</vt:lpstr>
      <vt:lpstr>Thực hành 11 – Giải pháp</vt:lpstr>
      <vt:lpstr>Thực hành 12 – Hệ thống đặt trước chuyến bay</vt:lpstr>
      <vt:lpstr>Danh mục</vt:lpstr>
      <vt:lpstr>Giao dịch là gì?</vt:lpstr>
      <vt:lpstr>Các thuộc tính ACID</vt:lpstr>
      <vt:lpstr>Tính nguyên tử  (Atomicity)</vt:lpstr>
      <vt:lpstr>Tính nhất quán  (Consistency)</vt:lpstr>
      <vt:lpstr>Tính tách biệt  (Isolation)</vt:lpstr>
      <vt:lpstr>Tính tách biệt  (Isolation)</vt:lpstr>
      <vt:lpstr>Tính bền (Durability)</vt:lpstr>
      <vt:lpstr>Khóa  (Locks)</vt:lpstr>
      <vt:lpstr>Tính tương thích khóa  (Lock Compatibility)</vt:lpstr>
      <vt:lpstr>Giao thức khóa  (Locking Protocol)</vt:lpstr>
      <vt:lpstr>Các bẫy của các giao thức khóa – Bế tắc (Pitfalls of Locking Protocols – Deadlock)</vt:lpstr>
      <vt:lpstr>Các bẫy của các giao thức khóa – Chết tắc</vt:lpstr>
      <vt:lpstr>Hai giai đoạn khóa (Two-Phase Locking)</vt:lpstr>
      <vt:lpstr>Hai giai đoạn khóa – Ví dụ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trị cơ sở dữ liệu và Tối ưu hiệu năng</dc:title>
  <dc:creator>biencosi@gmail.com</dc:creator>
  <cp:lastModifiedBy>biencosi@gmail.com</cp:lastModifiedBy>
  <cp:revision>18</cp:revision>
  <dcterms:created xsi:type="dcterms:W3CDTF">2015-01-20T11:36:53Z</dcterms:created>
  <dcterms:modified xsi:type="dcterms:W3CDTF">2015-01-27T07:53:56Z</dcterms:modified>
</cp:coreProperties>
</file>