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906000" cy="6858000" type="A4"/>
  <p:notesSz cx="6858000" cy="86868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Bitstream Vera Sans" charset="0"/>
        <a:ea typeface="ＭＳ Ｐゴシック" charset="0"/>
        <a:cs typeface="ＭＳ Ｐゴシック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Bitstream Vera Sans" charset="0"/>
        <a:ea typeface="ＭＳ Ｐゴシック" charset="0"/>
        <a:cs typeface="ＭＳ Ｐゴシック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Bitstream Vera Sans" charset="0"/>
        <a:ea typeface="ＭＳ Ｐゴシック" charset="0"/>
        <a:cs typeface="ＭＳ Ｐゴシック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Bitstream Vera Sans" charset="0"/>
        <a:ea typeface="ＭＳ Ｐゴシック" charset="0"/>
        <a:cs typeface="ＭＳ Ｐゴシック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Bitstream Ver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Bitstream Ver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Bitstream Ver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Bitstream Ver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Bitstream Ver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756" y="7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906000" cy="1916832"/>
          </a:xfrm>
          <a:prstGeom prst="rect">
            <a:avLst/>
          </a:prstGeom>
          <a:solidFill>
            <a:srgbClr val="E43C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24776" y="44624"/>
            <a:ext cx="1152128" cy="171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4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9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3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re. Texte et image de la bibliothè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2950" y="-74613"/>
            <a:ext cx="7429500" cy="760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742953" y="990606"/>
            <a:ext cx="4421188" cy="4519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'image de la bibliothèque 3"/>
          <p:cNvSpPr>
            <a:spLocks noGrp="1"/>
          </p:cNvSpPr>
          <p:nvPr>
            <p:ph type="clipArt" sz="half" idx="2"/>
          </p:nvPr>
        </p:nvSpPr>
        <p:spPr>
          <a:xfrm>
            <a:off x="5316538" y="990606"/>
            <a:ext cx="4422776" cy="4519613"/>
          </a:xfrm>
        </p:spPr>
        <p:txBody>
          <a:bodyPr/>
          <a:lstStyle/>
          <a:p>
            <a:pPr lvl="0"/>
            <a:r>
              <a:rPr lang="en-US" noProof="0" smtClean="0"/>
              <a:t>Click icon to add online image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11509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re. Texte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2950" y="-74613"/>
            <a:ext cx="7429500" cy="760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742953" y="990606"/>
            <a:ext cx="4421188" cy="4519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5316538" y="990602"/>
            <a:ext cx="4422776" cy="21828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5316538" y="3325813"/>
            <a:ext cx="4422776" cy="218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00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336704"/>
            <a:ext cx="9906000" cy="548680"/>
          </a:xfrm>
          <a:prstGeom prst="rect">
            <a:avLst/>
          </a:prstGeom>
          <a:solidFill>
            <a:srgbClr val="E43C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763" y="6237312"/>
            <a:ext cx="377733" cy="56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4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0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7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1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8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1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4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0472" y="53752"/>
            <a:ext cx="95050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472" y="1412777"/>
            <a:ext cx="9505056" cy="4713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26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76092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76092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76092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76092"/>
          </a:solidFill>
          <a:latin typeface="Helvetica Neue"/>
          <a:ea typeface="+mn-ea"/>
          <a:cs typeface="Helvetica Neu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376092"/>
          </a:solidFill>
          <a:latin typeface="Helvetica Neue"/>
          <a:ea typeface="+mn-ea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cơ </a:t>
            </a:r>
            <a:r>
              <a:rPr lang="vi-VN" dirty="0" err="1"/>
              <a:t>sở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Tối</a:t>
            </a:r>
            <a:r>
              <a:rPr lang="vi-VN" dirty="0"/>
              <a:t> ưu </a:t>
            </a:r>
            <a:r>
              <a:rPr lang="vi-VN" dirty="0" err="1"/>
              <a:t>hiệu</a:t>
            </a:r>
            <a:r>
              <a:rPr lang="vi-VN" dirty="0"/>
              <a:t> năng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tranh</a:t>
            </a:r>
            <a:r>
              <a:rPr lang="en-US" dirty="0"/>
              <a:t> </a:t>
            </a:r>
          </a:p>
          <a:p>
            <a:r>
              <a:rPr lang="en-US" dirty="0"/>
              <a:t>(concurrency tuning)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061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(Overhead of Table vs. Row Locking)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:</a:t>
            </a:r>
          </a:p>
          <a:p>
            <a:r>
              <a:rPr lang="en-US" dirty="0"/>
              <a:t>accounts(</a:t>
            </a:r>
            <a:r>
              <a:rPr lang="en-US" u="sng" dirty="0" err="1"/>
              <a:t>number,</a:t>
            </a:r>
            <a:r>
              <a:rPr lang="en-US" dirty="0" err="1"/>
              <a:t>branchnum,balance</a:t>
            </a:r>
            <a:r>
              <a:rPr lang="en-US" dirty="0"/>
              <a:t>)</a:t>
            </a:r>
          </a:p>
          <a:p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(clustered index) </a:t>
            </a:r>
            <a:r>
              <a:rPr lang="en-US" dirty="0" err="1"/>
              <a:t>trên</a:t>
            </a:r>
            <a:r>
              <a:rPr lang="en-US" dirty="0"/>
              <a:t> number</a:t>
            </a:r>
          </a:p>
          <a:p>
            <a:r>
              <a:rPr lang="en-US" dirty="0"/>
              <a:t>100,000 </a:t>
            </a:r>
            <a:r>
              <a:rPr lang="en-US" dirty="0" err="1"/>
              <a:t>hàng</a:t>
            </a:r>
            <a:endParaRPr lang="en-US" dirty="0"/>
          </a:p>
          <a:p>
            <a:r>
              <a:rPr lang="en-US" dirty="0"/>
              <a:t>SQL Server 7, DB2 v7.1 </a:t>
            </a:r>
            <a:r>
              <a:rPr lang="en-US" dirty="0" err="1"/>
              <a:t>và</a:t>
            </a:r>
            <a:r>
              <a:rPr lang="en-US" dirty="0"/>
              <a:t> Oracle 8i </a:t>
            </a:r>
            <a:r>
              <a:rPr lang="en-US" dirty="0" err="1"/>
              <a:t>trên</a:t>
            </a:r>
            <a:r>
              <a:rPr lang="en-US" dirty="0"/>
              <a:t> Windows 2000</a:t>
            </a:r>
          </a:p>
          <a:p>
            <a:r>
              <a:rPr lang="en-US" dirty="0"/>
              <a:t>Leo </a:t>
            </a:r>
            <a:r>
              <a:rPr lang="en-US" dirty="0" err="1"/>
              <a:t>thang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tắt</a:t>
            </a:r>
            <a:endParaRPr lang="en-US" dirty="0"/>
          </a:p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: (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!)</a:t>
            </a:r>
          </a:p>
          <a:p>
            <a:pPr lvl="1"/>
            <a:r>
              <a:rPr lang="en-US" dirty="0"/>
              <a:t>100,000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(1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)</a:t>
            </a:r>
          </a:p>
          <a:p>
            <a:pPr marL="685800" lvl="2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accounts </a:t>
            </a:r>
            <a:r>
              <a:rPr lang="en-US" dirty="0" err="1"/>
              <a:t>với</a:t>
            </a:r>
            <a:r>
              <a:rPr lang="en-US" dirty="0"/>
              <a:t> balance=balance*1.05</a:t>
            </a:r>
          </a:p>
          <a:p>
            <a:pPr lvl="1"/>
            <a:r>
              <a:rPr lang="en-US" dirty="0"/>
              <a:t>100,000 </a:t>
            </a:r>
            <a:r>
              <a:rPr lang="en-US" dirty="0" err="1"/>
              <a:t>chèn</a:t>
            </a:r>
            <a:r>
              <a:rPr lang="en-US" dirty="0"/>
              <a:t> ((100,000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)</a:t>
            </a:r>
          </a:p>
          <a:p>
            <a:pPr marL="685800" lvl="2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accounts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(713,15,2296.12).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92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(Overhead of Table vs. Row Locking)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72" y="4163437"/>
            <a:ext cx="9505056" cy="1962729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(Row locking) (100k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(table locking) (1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Server, Oracle: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DB2: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490" y="1210275"/>
            <a:ext cx="5268060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8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: Fine-Grained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ngân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 lvl="1"/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đực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endParaRPr lang="en-US" dirty="0"/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(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dư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(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debit/credit)</a:t>
            </a:r>
          </a:p>
          <a:p>
            <a:pPr lvl="1"/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: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endParaRPr lang="en-US" dirty="0"/>
          </a:p>
          <a:p>
            <a:pPr lvl="1"/>
            <a:r>
              <a:rPr lang="en-US" dirty="0"/>
              <a:t>SQL Server 7, DB2 v7.1 </a:t>
            </a:r>
            <a:r>
              <a:rPr lang="en-US" dirty="0" err="1"/>
              <a:t>và</a:t>
            </a:r>
            <a:r>
              <a:rPr lang="en-US" dirty="0"/>
              <a:t> Oracle 8i </a:t>
            </a:r>
            <a:r>
              <a:rPr lang="en-US" dirty="0" err="1"/>
              <a:t>trên</a:t>
            </a:r>
            <a:r>
              <a:rPr lang="en-US" dirty="0"/>
              <a:t> Windows 2000</a:t>
            </a:r>
          </a:p>
          <a:p>
            <a:pPr lvl="1"/>
            <a:r>
              <a:rPr lang="en-US" dirty="0"/>
              <a:t>Leo </a:t>
            </a:r>
            <a:r>
              <a:rPr lang="en-US" dirty="0" err="1"/>
              <a:t>thang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tắt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10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: Fine-Grained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72" y="3891063"/>
            <a:ext cx="9505056" cy="2235103"/>
          </a:xfrm>
        </p:spPr>
        <p:txBody>
          <a:bodyPr>
            <a:normAutofit fontScale="6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(row locking)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(key range locks)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thớt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(Table-locking)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ngừa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(rollback)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539" y="956954"/>
            <a:ext cx="4972744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51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: Fine-Grained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72" y="4083212"/>
            <a:ext cx="9505056" cy="2042954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locking granularity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(index scan)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(table scan)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pic>
        <p:nvPicPr>
          <p:cNvPr id="4" name="Snagit_PPT3B3C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809" y="892736"/>
            <a:ext cx="5552381" cy="3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084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: Fine-Grained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72" y="4319081"/>
            <a:ext cx="9505056" cy="1807086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(Snapshot isolation):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Snagit_PPTBCB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905" y="958944"/>
            <a:ext cx="5476190" cy="3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012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nóng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(Circumvent Hot Spots)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Điểm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nóng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(Hot spot):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endParaRPr lang="en-US" dirty="0"/>
          </a:p>
          <a:p>
            <a:pPr lvl="1"/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endParaRPr lang="en-US" dirty="0"/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Loại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bỏ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nóng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nóng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muộn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(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trờ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(partitioning),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do (multiple free lists)</a:t>
            </a:r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CSDL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,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Chốt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(latch on counter)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460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 smtClean="0"/>
              <a:t>bổ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Tranh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chấp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khi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chèn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(Insert contention)</a:t>
            </a:r>
            <a:r>
              <a:rPr lang="en-US" dirty="0"/>
              <a:t>: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thắt</a:t>
            </a:r>
            <a:r>
              <a:rPr lang="en-US" dirty="0"/>
              <a:t> </a:t>
            </a:r>
            <a:r>
              <a:rPr lang="en-US" dirty="0" err="1"/>
              <a:t>cổ</a:t>
            </a:r>
            <a:r>
              <a:rPr lang="en-US" dirty="0"/>
              <a:t> chai:</a:t>
            </a:r>
          </a:p>
          <a:p>
            <a:pPr lvl="1"/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heap file (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các</a:t>
            </a:r>
            <a:r>
              <a:rPr lang="en-US" dirty="0"/>
              <a:t> log file)</a:t>
            </a:r>
          </a:p>
          <a:p>
            <a:pPr lvl="1"/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key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(sequential keys)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B</a:t>
            </a:r>
            <a:r>
              <a:rPr lang="en-US" baseline="30000" dirty="0"/>
              <a:t>+</a:t>
            </a:r>
            <a:r>
              <a:rPr lang="en-US" dirty="0"/>
              <a:t> - tree.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Giải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pháp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băm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(clustered hash index)</a:t>
            </a:r>
          </a:p>
          <a:p>
            <a:pPr lvl="1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B</a:t>
            </a:r>
            <a:r>
              <a:rPr lang="en-US" baseline="30000" dirty="0"/>
              <a:t>+</a:t>
            </a:r>
            <a:r>
              <a:rPr lang="en-US" dirty="0"/>
              <a:t> - tree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,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băm</a:t>
            </a:r>
            <a:r>
              <a:rPr lang="en-US" dirty="0"/>
              <a:t> (hashed insertion time)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key</a:t>
            </a:r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trang</a:t>
            </a:r>
            <a:endParaRPr lang="en-US" dirty="0"/>
          </a:p>
          <a:p>
            <a:pPr lvl="1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: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chèn</a:t>
            </a:r>
            <a:r>
              <a:rPr lang="en-US" dirty="0"/>
              <a:t> (insertion points)</a:t>
            </a:r>
          </a:p>
          <a:p>
            <a:pPr marL="342900" lvl="1" indent="0">
              <a:buNone/>
            </a:pPr>
            <a:r>
              <a:rPr lang="en-US" dirty="0"/>
              <a:t>	(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(composite index)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nhiêu</a:t>
            </a:r>
            <a:r>
              <a:rPr lang="en-US" dirty="0"/>
              <a:t> (1..k 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key (key attribute))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687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: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 smtClean="0"/>
              <a:t>trang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72" y="3872942"/>
            <a:ext cx="9505056" cy="2253225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tree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(clustered B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tree index)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chèn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tree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chèn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(Hashing):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(1…k)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chèn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endParaRPr lang="en-US" dirty="0"/>
          </a:p>
        </p:txBody>
      </p:sp>
      <p:pic>
        <p:nvPicPr>
          <p:cNvPr id="4" name="Snagit_PPTF2A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333" y="1196752"/>
            <a:ext cx="5733333" cy="2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65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: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72" y="4085617"/>
            <a:ext cx="9505056" cy="204055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chèn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Snagit_PPT36F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552" y="1369756"/>
            <a:ext cx="5466667" cy="2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63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/>
              <a:t>mục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tranh</a:t>
            </a:r>
            <a:endParaRPr lang="en-US" dirty="0"/>
          </a:p>
          <a:p>
            <a:pPr lvl="1"/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(Lock tuning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99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DDL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(Catalog):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,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tên</a:t>
            </a:r>
            <a:r>
              <a:rPr lang="en-US" dirty="0"/>
              <a:t>,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cột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(Data definition language (DDL) statements)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en-US" dirty="0"/>
          </a:p>
          <a:p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nóng</a:t>
            </a:r>
            <a:endParaRPr lang="en-US" dirty="0"/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(Partition in time):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DDL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nặng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154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: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do</a:t>
            </a:r>
            <a:br>
              <a:rPr lang="en-US" dirty="0"/>
            </a:br>
            <a:r>
              <a:rPr lang="en-US" dirty="0"/>
              <a:t>(Partitioning Example: Free Lists)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Tranh</a:t>
            </a:r>
            <a:r>
              <a:rPr lang="en-US" dirty="0"/>
              <a:t> </a:t>
            </a: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(Lock contention )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do (free list):</a:t>
            </a:r>
          </a:p>
          <a:p>
            <a:pPr lvl="1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do: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đệm</a:t>
            </a:r>
            <a:r>
              <a:rPr lang="en-US" dirty="0"/>
              <a:t> CSDL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 lvl="1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do (free page)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do</a:t>
            </a:r>
          </a:p>
          <a:p>
            <a:pPr lvl="1"/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luồn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do</a:t>
            </a:r>
          </a:p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do</a:t>
            </a:r>
          </a:p>
          <a:p>
            <a:pPr lvl="1"/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do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(pointers)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do</a:t>
            </a:r>
          </a:p>
          <a:p>
            <a:pPr lvl="1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do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  <a:p>
            <a:pPr lvl="1"/>
            <a:r>
              <a:rPr lang="en-US" dirty="0" err="1"/>
              <a:t>Với</a:t>
            </a:r>
            <a:r>
              <a:rPr lang="en-US" dirty="0"/>
              <a:t> n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do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 1/n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243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: </a:t>
            </a:r>
            <a:r>
              <a:rPr lang="en-US" dirty="0" err="1"/>
              <a:t>Chốt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(System Facilities: Latch on Counter)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Ví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dụ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pPr lvl="1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(counter)</a:t>
            </a:r>
          </a:p>
          <a:p>
            <a:pPr lvl="1"/>
            <a:r>
              <a:rPr lang="en-US" dirty="0"/>
              <a:t>2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(2-phase locking):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nóng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CSDL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chốt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trên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bộ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đệm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(latch on the counter).</a:t>
            </a:r>
          </a:p>
          <a:p>
            <a:pPr lvl="1"/>
            <a:r>
              <a:rPr lang="en-US" dirty="0" err="1"/>
              <a:t>Chốt</a:t>
            </a:r>
            <a:r>
              <a:rPr lang="en-US" dirty="0"/>
              <a:t> (latch):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endParaRPr lang="en-US" dirty="0"/>
          </a:p>
          <a:p>
            <a:pPr lvl="1"/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thắt</a:t>
            </a:r>
            <a:r>
              <a:rPr lang="en-US" dirty="0"/>
              <a:t> </a:t>
            </a:r>
            <a:r>
              <a:rPr lang="en-US" dirty="0" err="1"/>
              <a:t>cổ</a:t>
            </a:r>
            <a:r>
              <a:rPr lang="en-US" dirty="0"/>
              <a:t> chai,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trống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đệm</a:t>
            </a:r>
            <a:endParaRPr lang="en-US" dirty="0"/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Các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khoảng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trống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chốt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T1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en-US" dirty="0"/>
          </a:p>
          <a:p>
            <a:pPr lvl="1"/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T2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+ 1</a:t>
            </a:r>
          </a:p>
          <a:p>
            <a:pPr lvl="1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hủy</a:t>
            </a:r>
            <a:r>
              <a:rPr lang="en-US" dirty="0"/>
              <a:t> T1,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94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: </a:t>
            </a:r>
            <a:r>
              <a:rPr lang="en-US" dirty="0" err="1"/>
              <a:t>Chốt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(Latch vs. Lock on Counter)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72" y="4163437"/>
            <a:ext cx="9505056" cy="1962729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(=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(identity)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 Server)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 hoc (=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(ancillary table)</a:t>
            </a:r>
          </a:p>
          <a:p>
            <a:endParaRPr lang="en-US" dirty="0"/>
          </a:p>
        </p:txBody>
      </p:sp>
      <p:pic>
        <p:nvPicPr>
          <p:cNvPr id="4" name="Snagit_PPTCC8C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933" y="1196752"/>
            <a:ext cx="5361905" cy="3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23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: </a:t>
            </a:r>
            <a:r>
              <a:rPr lang="en-US" dirty="0" err="1"/>
              <a:t>Chốt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(Latch vs. Lock on Counter)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72" y="4282466"/>
            <a:ext cx="9505056" cy="1843700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(=latch):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(sequence)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Oracle)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 hoc (=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(ancillary table)</a:t>
            </a:r>
          </a:p>
          <a:p>
            <a:endParaRPr lang="en-US" dirty="0"/>
          </a:p>
        </p:txBody>
      </p:sp>
      <p:pic>
        <p:nvPicPr>
          <p:cNvPr id="4" name="Snagit_PPT758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790" y="1196752"/>
            <a:ext cx="5504762" cy="3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5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tranh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Mục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tiêu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về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hiệu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năng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(Performance goals):</a:t>
            </a:r>
          </a:p>
          <a:p>
            <a:pPr lvl="1"/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nghẽn</a:t>
            </a:r>
            <a:r>
              <a:rPr lang="en-US" dirty="0"/>
              <a:t> (reduce blocking) (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dich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phóng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bế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(deadlocks)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 smtClean="0"/>
              <a:t>hủy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(rollbacks</a:t>
            </a:r>
            <a:r>
              <a:rPr lang="en-US" dirty="0"/>
              <a:t>)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Mục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tiêu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về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tính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chính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xác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(Correctness goals):</a:t>
            </a:r>
          </a:p>
          <a:p>
            <a:pPr lvl="1"/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: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biệt</a:t>
            </a:r>
            <a:endParaRPr lang="en-US" dirty="0"/>
          </a:p>
          <a:p>
            <a:pPr lvl="1"/>
            <a:r>
              <a:rPr lang="en-US" dirty="0" err="1"/>
              <a:t>Lưu</a:t>
            </a:r>
            <a:r>
              <a:rPr lang="en-US" dirty="0"/>
              <a:t> ý: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.</a:t>
            </a:r>
          </a:p>
          <a:p>
            <a:pPr marL="685800" lvl="2" indent="0" algn="ctr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Đánh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đổi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giữa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tính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chính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xác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các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hiệu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năng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58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ít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khóa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khóa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chia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sẻ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endParaRPr lang="en-US" dirty="0"/>
          </a:p>
          <a:p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granularity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tốt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(fine granularity):</a:t>
            </a:r>
          </a:p>
          <a:p>
            <a:pPr lvl="1"/>
            <a:r>
              <a:rPr lang="en-US" dirty="0" err="1"/>
              <a:t>Các</a:t>
            </a:r>
            <a:r>
              <a:rPr lang="en-US" dirty="0"/>
              <a:t> granularity: </a:t>
            </a:r>
            <a:r>
              <a:rPr lang="en-US" dirty="0" err="1"/>
              <a:t>bảng</a:t>
            </a:r>
            <a:r>
              <a:rPr lang="en-US" dirty="0"/>
              <a:t>, </a:t>
            </a:r>
            <a:r>
              <a:rPr lang="en-US" dirty="0" err="1"/>
              <a:t>trang</a:t>
            </a:r>
            <a:r>
              <a:rPr lang="en-US" dirty="0"/>
              <a:t> , </a:t>
            </a:r>
            <a:r>
              <a:rPr lang="en-US" dirty="0" err="1"/>
              <a:t>hàng</a:t>
            </a:r>
            <a:endParaRPr lang="en-US" dirty="0"/>
          </a:p>
          <a:p>
            <a:pPr lvl="1"/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đột</a:t>
            </a:r>
            <a:r>
              <a:rPr lang="en-US" dirty="0"/>
              <a:t> (conflict)</a:t>
            </a:r>
          </a:p>
          <a:p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thời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gian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ngắn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chờ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207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(Lock Tuning)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granularity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(Control granularity of locking)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nóng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chụp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bạch</a:t>
            </a:r>
            <a:r>
              <a:rPr lang="en-US" dirty="0"/>
              <a:t> (snapshot isolation)</a:t>
            </a:r>
          </a:p>
          <a:p>
            <a:pPr>
              <a:buFont typeface="+mj-lt"/>
              <a:buAutoNum type="arabicPeriod"/>
            </a:pPr>
            <a:r>
              <a:rPr lang="en-US" dirty="0"/>
              <a:t>Chia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646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Chi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phí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khóa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(Lock overhead):</a:t>
            </a:r>
          </a:p>
          <a:p>
            <a:pPr lvl="1"/>
            <a:r>
              <a:rPr lang="en-US" dirty="0"/>
              <a:t>Memory: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nghẽn</a:t>
            </a:r>
            <a:endParaRPr lang="en-US" dirty="0"/>
          </a:p>
          <a:p>
            <a:pPr lvl="1"/>
            <a:r>
              <a:rPr lang="en-US" dirty="0"/>
              <a:t>CPU: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Các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khóa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không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cần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thiết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/>
              <a:t>nếu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,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CSDL</a:t>
            </a:r>
          </a:p>
          <a:p>
            <a:pPr lvl="1"/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,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453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Granularity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(Control Granularity of Locking)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Granularity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khác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nhau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(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: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trang</a:t>
            </a:r>
            <a:endParaRPr lang="en-US" dirty="0"/>
          </a:p>
          <a:p>
            <a:pPr lvl="1"/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bảng</a:t>
            </a:r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Fine-grained</a:t>
            </a:r>
            <a:r>
              <a:rPr lang="en-US" dirty="0"/>
              <a:t> locking (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):</a:t>
            </a:r>
          </a:p>
          <a:p>
            <a:pPr lvl="1"/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online </a:t>
            </a:r>
            <a:r>
              <a:rPr lang="en-US" dirty="0" err="1"/>
              <a:t>ngắn</a:t>
            </a:r>
            <a:endParaRPr lang="en-US" dirty="0"/>
          </a:p>
          <a:p>
            <a:pPr lvl="1"/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Coarse-grained</a:t>
            </a:r>
            <a:r>
              <a:rPr lang="en-US" dirty="0"/>
              <a:t> locking (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):</a:t>
            </a:r>
          </a:p>
          <a:p>
            <a:pPr lvl="1"/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nghẽn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dài</a:t>
            </a:r>
            <a:endParaRPr lang="en-US" dirty="0"/>
          </a:p>
          <a:p>
            <a:pPr lvl="1"/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bế</a:t>
            </a:r>
            <a:r>
              <a:rPr lang="en-US" dirty="0"/>
              <a:t> </a:t>
            </a:r>
            <a:r>
              <a:rPr lang="en-US" dirty="0" err="1"/>
              <a:t>tắc</a:t>
            </a:r>
            <a:endParaRPr lang="en-US" dirty="0"/>
          </a:p>
          <a:p>
            <a:pPr lvl="1"/>
            <a:r>
              <a:rPr lang="en-US" dirty="0" err="1"/>
              <a:t>Giảm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khóa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98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Leo </a:t>
            </a:r>
            <a:r>
              <a:rPr lang="en-US" dirty="0" err="1"/>
              <a:t>thang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(</a:t>
            </a:r>
            <a:r>
              <a:rPr lang="en-US" dirty="0" err="1"/>
              <a:t>Lok</a:t>
            </a:r>
            <a:r>
              <a:rPr lang="en-US" dirty="0"/>
              <a:t> Escalation)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Leo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thang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khóa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Lok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Escalation): </a:t>
            </a:r>
            <a:r>
              <a:rPr lang="en-US" dirty="0">
                <a:solidFill>
                  <a:schemeClr val="tx2"/>
                </a:solidFill>
              </a:rPr>
              <a:t>(SQL Server and DB2 UDB)</a:t>
            </a:r>
          </a:p>
          <a:p>
            <a:pPr lvl="1"/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ngưỡng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Leo </a:t>
            </a:r>
            <a:r>
              <a:rPr lang="en-US" dirty="0" err="1"/>
              <a:t>thang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bế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.</a:t>
            </a:r>
          </a:p>
          <a:p>
            <a:r>
              <a:rPr lang="en-US" dirty="0"/>
              <a:t>Oracle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thang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granularity</a:t>
            </a:r>
            <a:br>
              <a:rPr lang="en-US" dirty="0"/>
            </a:br>
            <a:r>
              <a:rPr lang="en-US" dirty="0"/>
              <a:t>(Granularity Tuning Parameters)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Cơ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chế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điều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khiển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rõ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ràng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(Explicit control) </a:t>
            </a:r>
            <a:r>
              <a:rPr lang="en-US" sz="2000" dirty="0" err="1"/>
              <a:t>của</a:t>
            </a:r>
            <a:r>
              <a:rPr lang="en-US" sz="2000" dirty="0"/>
              <a:t> granularity:</a:t>
            </a:r>
          </a:p>
          <a:p>
            <a:pPr lvl="1"/>
            <a:r>
              <a:rPr lang="en-US" sz="2000" dirty="0" err="1"/>
              <a:t>Bên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dịch</a:t>
            </a:r>
            <a:r>
              <a:rPr lang="en-US" sz="2000" dirty="0"/>
              <a:t>: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dịch</a:t>
            </a:r>
            <a:r>
              <a:rPr lang="en-US" sz="2000" dirty="0"/>
              <a:t>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 </a:t>
            </a:r>
            <a:r>
              <a:rPr lang="en-US" sz="2000" dirty="0" err="1"/>
              <a:t>mức</a:t>
            </a:r>
            <a:r>
              <a:rPr lang="en-US" sz="2000" dirty="0"/>
              <a:t> </a:t>
            </a:r>
            <a:r>
              <a:rPr lang="en-US" sz="2000" dirty="0" err="1"/>
              <a:t>bảng</a:t>
            </a:r>
            <a:r>
              <a:rPr lang="en-US" sz="2000" dirty="0"/>
              <a:t>, </a:t>
            </a:r>
            <a:r>
              <a:rPr lang="en-US" sz="2000" dirty="0" err="1"/>
              <a:t>khóa</a:t>
            </a:r>
            <a:r>
              <a:rPr lang="en-US" sz="2000" dirty="0"/>
              <a:t> chia </a:t>
            </a:r>
            <a:r>
              <a:rPr lang="en-US" sz="2000" dirty="0" err="1"/>
              <a:t>sẻ</a:t>
            </a:r>
            <a:r>
              <a:rPr lang="en-US" sz="2000" dirty="0"/>
              <a:t>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 </a:t>
            </a:r>
            <a:r>
              <a:rPr lang="en-US" sz="2000" dirty="0" err="1"/>
              <a:t>đặc</a:t>
            </a:r>
            <a:r>
              <a:rPr lang="en-US" sz="2000" dirty="0"/>
              <a:t> </a:t>
            </a:r>
            <a:r>
              <a:rPr lang="en-US" sz="2000" dirty="0" err="1"/>
              <a:t>biệt</a:t>
            </a:r>
            <a:r>
              <a:rPr lang="en-US" sz="2000" dirty="0"/>
              <a:t> (Oracle, DB2)</a:t>
            </a:r>
          </a:p>
          <a:p>
            <a:pPr lvl="1"/>
            <a:r>
              <a:rPr lang="en-US" sz="2000" dirty="0" err="1"/>
              <a:t>Phía</a:t>
            </a:r>
            <a:r>
              <a:rPr lang="en-US" sz="2000" dirty="0"/>
              <a:t> </a:t>
            </a:r>
            <a:r>
              <a:rPr lang="en-US" sz="2000" dirty="0" err="1"/>
              <a:t>bên</a:t>
            </a:r>
            <a:r>
              <a:rPr lang="en-US" sz="2000" dirty="0"/>
              <a:t> </a:t>
            </a:r>
            <a:r>
              <a:rPr lang="en-US" sz="2000" dirty="0" err="1"/>
              <a:t>kia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dịch</a:t>
            </a:r>
            <a:r>
              <a:rPr lang="en-US" sz="2000" dirty="0"/>
              <a:t>: lock granularity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rõ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bảng</a:t>
            </a:r>
            <a:r>
              <a:rPr lang="en-US" sz="2000" dirty="0"/>
              <a:t>, </a:t>
            </a:r>
            <a:r>
              <a:rPr lang="en-US" sz="2000" dirty="0" err="1"/>
              <a:t>tất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dịch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cập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bảng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 </a:t>
            </a:r>
            <a:r>
              <a:rPr lang="en-US" sz="2000" dirty="0" err="1"/>
              <a:t>đều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chung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granularity (SQL Server)</a:t>
            </a:r>
          </a:p>
          <a:p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điểm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leo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thang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(Escalation point ):</a:t>
            </a:r>
          </a:p>
          <a:p>
            <a:pPr lvl="1"/>
            <a:r>
              <a:rPr lang="en-US" sz="2000" dirty="0" err="1"/>
              <a:t>Khóa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leo</a:t>
            </a:r>
            <a:r>
              <a:rPr lang="en-US" sz="2000" dirty="0"/>
              <a:t> </a:t>
            </a:r>
            <a:r>
              <a:rPr lang="en-US" sz="2000" dirty="0" err="1"/>
              <a:t>thang</a:t>
            </a:r>
            <a:r>
              <a:rPr lang="en-US" sz="2000" dirty="0"/>
              <a:t>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lượng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 </a:t>
            </a:r>
            <a:r>
              <a:rPr lang="en-US" sz="2000" dirty="0" err="1"/>
              <a:t>mức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vượt</a:t>
            </a:r>
            <a:r>
              <a:rPr lang="en-US" sz="2000" dirty="0"/>
              <a:t> qua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ngưỡng</a:t>
            </a:r>
            <a:r>
              <a:rPr lang="en-US" sz="2000" dirty="0"/>
              <a:t> (</a:t>
            </a:r>
            <a:r>
              <a:rPr lang="en-US" sz="2000" dirty="0" err="1"/>
              <a:t>điểm</a:t>
            </a:r>
            <a:r>
              <a:rPr lang="en-US" sz="2000" dirty="0"/>
              <a:t> </a:t>
            </a:r>
            <a:r>
              <a:rPr lang="en-US" sz="2000" dirty="0" err="1"/>
              <a:t>leo</a:t>
            </a:r>
            <a:r>
              <a:rPr lang="en-US" sz="2000" dirty="0"/>
              <a:t> </a:t>
            </a:r>
            <a:r>
              <a:rPr lang="en-US" sz="2000" dirty="0" err="1"/>
              <a:t>thang</a:t>
            </a:r>
            <a:r>
              <a:rPr lang="en-US" sz="2000" dirty="0"/>
              <a:t>)</a:t>
            </a:r>
          </a:p>
          <a:p>
            <a:pPr lvl="1"/>
            <a:r>
              <a:rPr lang="en-US" sz="2000" dirty="0" err="1"/>
              <a:t>Điểm</a:t>
            </a:r>
            <a:r>
              <a:rPr lang="en-US" sz="2000" dirty="0"/>
              <a:t> </a:t>
            </a:r>
            <a:r>
              <a:rPr lang="en-US" sz="2000" dirty="0" err="1"/>
              <a:t>leo</a:t>
            </a:r>
            <a:r>
              <a:rPr lang="en-US" sz="2000" dirty="0"/>
              <a:t> </a:t>
            </a:r>
            <a:r>
              <a:rPr lang="en-US" sz="2000" dirty="0" err="1"/>
              <a:t>thang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r>
              <a:rPr lang="en-US" sz="2000" dirty="0"/>
              <a:t> </a:t>
            </a:r>
            <a:r>
              <a:rPr lang="en-US" sz="2000" dirty="0" err="1"/>
              <a:t>bởi</a:t>
            </a:r>
            <a:r>
              <a:rPr lang="en-US" sz="2000" dirty="0"/>
              <a:t>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cơ</a:t>
            </a:r>
            <a:r>
              <a:rPr lang="en-US" sz="2000" dirty="0"/>
              <a:t> </a:t>
            </a:r>
            <a:r>
              <a:rPr lang="en-US" sz="2000" dirty="0" err="1"/>
              <a:t>sở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endParaRPr lang="en-US" sz="2000" dirty="0"/>
          </a:p>
          <a:p>
            <a:pPr lvl="1"/>
            <a:r>
              <a:rPr lang="en-US" sz="2000" dirty="0" err="1"/>
              <a:t>Quy</a:t>
            </a:r>
            <a:r>
              <a:rPr lang="en-US" sz="2000" dirty="0"/>
              <a:t> </a:t>
            </a:r>
            <a:r>
              <a:rPr lang="en-US" sz="2000" dirty="0" err="1"/>
              <a:t>tắc</a:t>
            </a:r>
            <a:r>
              <a:rPr lang="en-US" sz="2000" dirty="0"/>
              <a:t> </a:t>
            </a:r>
            <a:r>
              <a:rPr lang="en-US" sz="2000" dirty="0" err="1"/>
              <a:t>ngón</a:t>
            </a:r>
            <a:r>
              <a:rPr lang="en-US" sz="2000" dirty="0"/>
              <a:t> </a:t>
            </a:r>
            <a:r>
              <a:rPr lang="en-US" sz="2000" dirty="0" err="1"/>
              <a:t>tay</a:t>
            </a:r>
            <a:r>
              <a:rPr lang="en-US" sz="2000" dirty="0"/>
              <a:t> </a:t>
            </a:r>
            <a:r>
              <a:rPr lang="en-US" sz="2000" dirty="0" err="1"/>
              <a:t>cái</a:t>
            </a:r>
            <a:r>
              <a:rPr lang="en-US" sz="2000" dirty="0"/>
              <a:t> (rule of thumb): </a:t>
            </a:r>
            <a:r>
              <a:rPr lang="en-US" sz="2000" dirty="0" err="1"/>
              <a:t>Đủ</a:t>
            </a:r>
            <a:r>
              <a:rPr lang="en-US" sz="2000" dirty="0"/>
              <a:t> </a:t>
            </a:r>
            <a:r>
              <a:rPr lang="en-US" sz="2000" dirty="0" err="1"/>
              <a:t>cao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tránh</a:t>
            </a:r>
            <a:r>
              <a:rPr lang="en-US" sz="2000" dirty="0"/>
              <a:t> </a:t>
            </a:r>
            <a:r>
              <a:rPr lang="en-US" sz="2000" dirty="0" err="1"/>
              <a:t>leo</a:t>
            </a:r>
            <a:r>
              <a:rPr lang="en-US" sz="2000" dirty="0"/>
              <a:t> </a:t>
            </a:r>
            <a:r>
              <a:rPr lang="en-US" sz="2000" dirty="0" err="1"/>
              <a:t>thang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dịch</a:t>
            </a:r>
            <a:r>
              <a:rPr lang="en-US" sz="2000" dirty="0"/>
              <a:t> </a:t>
            </a:r>
            <a:r>
              <a:rPr lang="en-US" sz="2000" dirty="0" err="1"/>
              <a:t>trực</a:t>
            </a:r>
            <a:r>
              <a:rPr lang="en-US" sz="2000" dirty="0"/>
              <a:t> </a:t>
            </a:r>
            <a:r>
              <a:rPr lang="en-US" sz="2000" dirty="0" err="1"/>
              <a:t>tuyến</a:t>
            </a:r>
            <a:r>
              <a:rPr lang="en-US" sz="2000" dirty="0"/>
              <a:t> </a:t>
            </a:r>
            <a:r>
              <a:rPr lang="en-US" sz="2000" dirty="0" err="1"/>
              <a:t>ngắn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Kích</a:t>
            </a:r>
            <a:r>
              <a:rPr lang="en-US" sz="2000" dirty="0"/>
              <a:t> </a:t>
            </a:r>
            <a:r>
              <a:rPr lang="en-US" sz="2000" dirty="0" err="1"/>
              <a:t>thước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bảng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khóa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(lock table):</a:t>
            </a:r>
          </a:p>
          <a:p>
            <a:pPr lvl="1"/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lượng</a:t>
            </a:r>
            <a:r>
              <a:rPr lang="en-US" sz="2000" dirty="0"/>
              <a:t> </a:t>
            </a:r>
            <a:r>
              <a:rPr lang="en-US" sz="2000" dirty="0" err="1"/>
              <a:t>cực</a:t>
            </a:r>
            <a:r>
              <a:rPr lang="en-US" sz="2000" dirty="0"/>
              <a:t> </a:t>
            </a:r>
            <a:r>
              <a:rPr lang="en-US" sz="2000" dirty="0" err="1"/>
              <a:t>đại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tất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</a:t>
            </a:r>
            <a:r>
              <a:rPr lang="en-US" sz="2000" dirty="0" err="1"/>
              <a:t>giới</a:t>
            </a:r>
            <a:r>
              <a:rPr lang="en-US" sz="2000" dirty="0"/>
              <a:t> </a:t>
            </a:r>
            <a:r>
              <a:rPr lang="en-US" sz="2000" dirty="0" err="1"/>
              <a:t>hạn</a:t>
            </a:r>
            <a:endParaRPr lang="en-US" sz="2000" dirty="0"/>
          </a:p>
          <a:p>
            <a:pPr lvl="1"/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bảng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</a:t>
            </a:r>
            <a:r>
              <a:rPr lang="en-US" sz="2000" dirty="0" err="1"/>
              <a:t>đầy</a:t>
            </a:r>
            <a:r>
              <a:rPr lang="en-US" sz="2000" dirty="0"/>
              <a:t>,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buộc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leo</a:t>
            </a:r>
            <a:r>
              <a:rPr lang="en-US" sz="2000" dirty="0"/>
              <a:t> </a:t>
            </a:r>
            <a:r>
              <a:rPr lang="en-US" sz="2000" dirty="0" err="1"/>
              <a:t>thang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98384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-bkh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theme-bkhn</Template>
  <TotalTime>12</TotalTime>
  <Words>1933</Words>
  <Application>Microsoft Office PowerPoint</Application>
  <PresentationFormat>A4 Paper (210x297 mm)</PresentationFormat>
  <Paragraphs>161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ＭＳ Ｐゴシック</vt:lpstr>
      <vt:lpstr>Arial</vt:lpstr>
      <vt:lpstr>Bitstream Vera Sans</vt:lpstr>
      <vt:lpstr>Calibri</vt:lpstr>
      <vt:lpstr>Helvetica Neue</vt:lpstr>
      <vt:lpstr>Times New Roman</vt:lpstr>
      <vt:lpstr>theme-bkhn</vt:lpstr>
      <vt:lpstr>Quản trị cơ sở dữ liệu và Tối ưu hiệu năng</vt:lpstr>
      <vt:lpstr>Danh mục</vt:lpstr>
      <vt:lpstr>Mục tiêu tối ưu tương tranh</vt:lpstr>
      <vt:lpstr>Các ý tưởng trong giao dịch</vt:lpstr>
      <vt:lpstr>Tối ưu khóa (Lock Tuning)</vt:lpstr>
      <vt:lpstr>1. Loại trừ các khóa không cần thiết</vt:lpstr>
      <vt:lpstr>2. Điều khiển Granularity của khóa (Control Granularity of Locking)</vt:lpstr>
      <vt:lpstr>Leo thang khóa (Lok Escalation)</vt:lpstr>
      <vt:lpstr>Các thông số tối ưu granularity (Granularity Tuning Parameters)</vt:lpstr>
      <vt:lpstr>Chi phí của khóa bảng và khóa hàng (Overhead of Table vs. Row Locking)</vt:lpstr>
      <vt:lpstr>Chi phí của khóa bảng và khóa hàng (Overhead of Table vs. Row Locking)</vt:lpstr>
      <vt:lpstr>Thực nghiệm: Fine-Grained Locking</vt:lpstr>
      <vt:lpstr>Thực nghiệm: Fine-Grained Locking</vt:lpstr>
      <vt:lpstr>Thực nghiệm: Fine-Grained Locking</vt:lpstr>
      <vt:lpstr>Thực nghiệm: Fine-Grained Locking</vt:lpstr>
      <vt:lpstr>3. Loại bỏ các điểm nóng (Circumvent Hot Spots)</vt:lpstr>
      <vt:lpstr>Ví dụ phân vùng: các kiểu chèn được phân bổ</vt:lpstr>
      <vt:lpstr>Thực nghiệm: Đa điểm chèn và khóa trang</vt:lpstr>
      <vt:lpstr>Thực nghiệm: Đa điểm chèn và khóa hàng</vt:lpstr>
      <vt:lpstr>Ví dụ về phân vùng: Các lệnh DDL và danh mục</vt:lpstr>
      <vt:lpstr>Ví dụ về phân vùng: Danh sách tự do (Partitioning Example: Free Lists)</vt:lpstr>
      <vt:lpstr>Phương tiện hệ thống: Chốt trên bộ đếm (System Facilities: Latch on Counter)</vt:lpstr>
      <vt:lpstr>Thực nghiệm: Chốt và khóa trên bộ đếm (Latch vs. Lock on Counter)</vt:lpstr>
      <vt:lpstr>Thực nghiệm: Chốt và khóa trên bộ đếm (Latch vs. Lock on Counter)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trị cơ sở dữ liệu và Tối ưu hiệu năng</dc:title>
  <dc:creator>biencosi@gmail.com</dc:creator>
  <cp:lastModifiedBy>biencosi@gmail.com</cp:lastModifiedBy>
  <cp:revision>13</cp:revision>
  <dcterms:created xsi:type="dcterms:W3CDTF">2015-01-20T11:36:53Z</dcterms:created>
  <dcterms:modified xsi:type="dcterms:W3CDTF">2015-01-27T08:06:52Z</dcterms:modified>
</cp:coreProperties>
</file>