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906000" cy="6858000" type="A4"/>
  <p:notesSz cx="6858000" cy="86868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48" y="720"/>
      </p:cViewPr>
      <p:guideLst>
        <p:guide orient="horz" pos="2160"/>
        <p:guide pos="3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906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4776" y="44624"/>
            <a:ext cx="1152128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5316538" y="990606"/>
            <a:ext cx="4422776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150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316538" y="990602"/>
            <a:ext cx="4422776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316538" y="3325813"/>
            <a:ext cx="4422776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336704"/>
            <a:ext cx="9906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63" y="6237312"/>
            <a:ext cx="377733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72" y="53752"/>
            <a:ext cx="9505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72" y="1412777"/>
            <a:ext cx="9505056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hiệu</a:t>
            </a:r>
            <a:r>
              <a:rPr lang="vi-VN" dirty="0"/>
              <a:t> 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</a:p>
          <a:p>
            <a:r>
              <a:rPr lang="en-US" dirty="0"/>
              <a:t>(concurrency tuning)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6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–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300" dirty="0" err="1"/>
              <a:t>Xét</a:t>
            </a:r>
            <a:r>
              <a:rPr lang="en-US" sz="2300" dirty="0"/>
              <a:t> </a:t>
            </a:r>
            <a:r>
              <a:rPr lang="en-US" sz="2300" dirty="0" err="1"/>
              <a:t>kịch</a:t>
            </a:r>
            <a:r>
              <a:rPr lang="en-US" sz="2300" dirty="0"/>
              <a:t> </a:t>
            </a:r>
            <a:r>
              <a:rPr lang="en-US" sz="2300" dirty="0" err="1"/>
              <a:t>bản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ngân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:</a:t>
            </a:r>
          </a:p>
          <a:p>
            <a:pPr lvl="1"/>
            <a:r>
              <a:rPr lang="en-US" sz="2300" dirty="0" err="1"/>
              <a:t>Truy</a:t>
            </a:r>
            <a:r>
              <a:rPr lang="en-US" sz="2300" dirty="0"/>
              <a:t> </a:t>
            </a:r>
            <a:r>
              <a:rPr lang="en-US" sz="2300" dirty="0" err="1"/>
              <a:t>vấn</a:t>
            </a:r>
            <a:r>
              <a:rPr lang="en-US" sz="2300" dirty="0"/>
              <a:t>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đọc</a:t>
            </a:r>
            <a:r>
              <a:rPr lang="en-US" sz="2300" dirty="0"/>
              <a:t> Q: SELECT SUM(deposit) FROM Accounts</a:t>
            </a:r>
          </a:p>
          <a:p>
            <a:pPr lvl="1"/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T: </a:t>
            </a:r>
            <a:r>
              <a:rPr lang="en-US" sz="2300" dirty="0" err="1"/>
              <a:t>Chuyển</a:t>
            </a:r>
            <a:r>
              <a:rPr lang="en-US" sz="2300" dirty="0"/>
              <a:t> </a:t>
            </a:r>
            <a:r>
              <a:rPr lang="en-US" sz="2300" dirty="0" err="1"/>
              <a:t>tiền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</a:t>
            </a:r>
            <a:r>
              <a:rPr lang="en-US" sz="2300" dirty="0" err="1"/>
              <a:t>khách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r>
              <a:rPr lang="en-US" sz="2300" dirty="0"/>
              <a:t> A </a:t>
            </a:r>
            <a:r>
              <a:rPr lang="en-US" sz="2300" dirty="0" err="1"/>
              <a:t>và</a:t>
            </a:r>
            <a:r>
              <a:rPr lang="en-US" sz="2300" dirty="0"/>
              <a:t> B</a:t>
            </a:r>
          </a:p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</a:rPr>
              <a:t>giai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</a:rPr>
              <a:t>đoạn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quả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truy</a:t>
            </a:r>
            <a:r>
              <a:rPr lang="en-US" sz="2300" dirty="0"/>
              <a:t> </a:t>
            </a:r>
            <a:r>
              <a:rPr lang="en-US" sz="2300" dirty="0" err="1"/>
              <a:t>vấn</a:t>
            </a:r>
            <a:r>
              <a:rPr lang="en-US" sz="2300" dirty="0"/>
              <a:t>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đọc</a:t>
            </a:r>
            <a:r>
              <a:rPr lang="en-US" sz="2300" dirty="0"/>
              <a:t> </a:t>
            </a:r>
            <a:r>
              <a:rPr lang="en-US" sz="2300" dirty="0" err="1"/>
              <a:t>dài</a:t>
            </a:r>
            <a:r>
              <a:rPr lang="en-US" sz="2300" dirty="0"/>
              <a:t>:</a:t>
            </a:r>
          </a:p>
          <a:p>
            <a:pPr lvl="1"/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đọc</a:t>
            </a:r>
            <a:r>
              <a:rPr lang="en-US" sz="2300" dirty="0"/>
              <a:t> </a:t>
            </a:r>
            <a:r>
              <a:rPr lang="en-US" sz="2300" dirty="0" err="1"/>
              <a:t>giữ</a:t>
            </a:r>
            <a:r>
              <a:rPr lang="en-US" sz="2300" dirty="0"/>
              <a:t> </a:t>
            </a:r>
            <a:r>
              <a:rPr lang="en-US" sz="2300" dirty="0" err="1"/>
              <a:t>khóa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tất</a:t>
            </a:r>
            <a:r>
              <a:rPr lang="en-US" sz="2300" dirty="0"/>
              <a:t> </a:t>
            </a:r>
            <a:r>
              <a:rPr lang="en-US" sz="2300" dirty="0" err="1"/>
              <a:t>cả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mục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đọc</a:t>
            </a:r>
            <a:r>
              <a:rPr lang="en-US" sz="2300" dirty="0"/>
              <a:t> (read items)</a:t>
            </a:r>
          </a:p>
          <a:p>
            <a:pPr lvl="1"/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chúng</a:t>
            </a:r>
            <a:r>
              <a:rPr lang="en-US" sz="2300" dirty="0"/>
              <a:t> </a:t>
            </a:r>
            <a:r>
              <a:rPr lang="en-US" sz="2300" dirty="0" err="1"/>
              <a:t>tôi</a:t>
            </a:r>
            <a:r>
              <a:rPr lang="en-US" sz="2300" dirty="0"/>
              <a:t>, T </a:t>
            </a:r>
            <a:r>
              <a:rPr lang="en-US" sz="2300" dirty="0" err="1"/>
              <a:t>phải</a:t>
            </a:r>
            <a:r>
              <a:rPr lang="en-US" sz="2300" dirty="0"/>
              <a:t> </a:t>
            </a:r>
            <a:r>
              <a:rPr lang="en-US" sz="2300" dirty="0" err="1"/>
              <a:t>đợi</a:t>
            </a:r>
            <a:r>
              <a:rPr lang="en-US" sz="2300" dirty="0"/>
              <a:t> Q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thúc</a:t>
            </a:r>
            <a:r>
              <a:rPr lang="en-US" sz="2300" dirty="0"/>
              <a:t> (Q </a:t>
            </a:r>
            <a:r>
              <a:rPr lang="en-US" sz="2300" dirty="0" err="1"/>
              <a:t>chặn</a:t>
            </a:r>
            <a:r>
              <a:rPr lang="en-US" sz="2300" dirty="0"/>
              <a:t> T)</a:t>
            </a:r>
          </a:p>
          <a:p>
            <a:pPr lvl="1"/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bế</a:t>
            </a:r>
            <a:r>
              <a:rPr lang="en-US" sz="2300" dirty="0"/>
              <a:t> </a:t>
            </a:r>
            <a:r>
              <a:rPr lang="en-US" sz="2300" dirty="0" err="1"/>
              <a:t>tắc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thể</a:t>
            </a:r>
            <a:r>
              <a:rPr lang="en-US" sz="2300" dirty="0"/>
              <a:t> </a:t>
            </a:r>
            <a:r>
              <a:rPr lang="en-US" sz="2300" dirty="0" err="1"/>
              <a:t>xuất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:</a:t>
            </a:r>
          </a:p>
          <a:p>
            <a:pPr marL="342900" lvl="1" indent="0">
              <a:buNone/>
            </a:pPr>
            <a:r>
              <a:rPr lang="en-US" sz="2300" dirty="0"/>
              <a:t>	</a:t>
            </a:r>
            <a:r>
              <a:rPr lang="fr-FR" sz="2300" dirty="0"/>
              <a:t>T .</a:t>
            </a:r>
            <a:r>
              <a:rPr lang="fr-FR" sz="2300" dirty="0" err="1"/>
              <a:t>xL</a:t>
            </a:r>
            <a:r>
              <a:rPr lang="fr-FR" sz="2300" dirty="0"/>
              <a:t>(A), </a:t>
            </a:r>
            <a:r>
              <a:rPr lang="fr-FR" sz="2300" dirty="0" err="1"/>
              <a:t>Q.sL</a:t>
            </a:r>
            <a:r>
              <a:rPr lang="fr-FR" sz="2300" dirty="0"/>
              <a:t>(B ), </a:t>
            </a:r>
            <a:r>
              <a:rPr lang="fr-FR" sz="2300" dirty="0" err="1"/>
              <a:t>Q.sL</a:t>
            </a:r>
            <a:r>
              <a:rPr lang="fr-FR" sz="2300" dirty="0"/>
              <a:t>(A) - </a:t>
            </a:r>
            <a:r>
              <a:rPr lang="fr-FR" sz="2300" dirty="0" err="1"/>
              <a:t>wait</a:t>
            </a:r>
            <a:r>
              <a:rPr lang="fr-FR" sz="2300" dirty="0"/>
              <a:t>, T .</a:t>
            </a:r>
            <a:r>
              <a:rPr lang="fr-FR" sz="2300" dirty="0" err="1"/>
              <a:t>xL</a:t>
            </a:r>
            <a:r>
              <a:rPr lang="fr-FR" sz="2300" dirty="0"/>
              <a:t>(B ) - </a:t>
            </a:r>
            <a:r>
              <a:rPr lang="fr-FR" sz="2300" dirty="0" err="1"/>
              <a:t>wait</a:t>
            </a:r>
            <a:endParaRPr lang="en-US" sz="2300" dirty="0"/>
          </a:p>
          <a:p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</a:rPr>
              <a:t>Đọc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 cam </a:t>
            </a: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thể</a:t>
            </a:r>
            <a:r>
              <a:rPr lang="en-US" sz="2300" dirty="0"/>
              <a:t> </a:t>
            </a:r>
            <a:r>
              <a:rPr lang="en-US" sz="2300" dirty="0" err="1"/>
              <a:t>dẫn</a:t>
            </a:r>
            <a:r>
              <a:rPr lang="en-US" sz="2300" dirty="0"/>
              <a:t> </a:t>
            </a:r>
            <a:r>
              <a:rPr lang="en-US" sz="2300" dirty="0" err="1"/>
              <a:t>đến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quả</a:t>
            </a:r>
            <a:r>
              <a:rPr lang="en-US" sz="2300" dirty="0"/>
              <a:t> </a:t>
            </a: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</a:rPr>
              <a:t>chính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</a:rPr>
              <a:t>xác</a:t>
            </a:r>
            <a:r>
              <a:rPr lang="en-US" sz="2300" dirty="0"/>
              <a:t>:</a:t>
            </a:r>
          </a:p>
          <a:p>
            <a:pPr lvl="1"/>
            <a:r>
              <a:rPr lang="en-US" sz="2300" dirty="0" err="1"/>
              <a:t>Trước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: A = 50, B = 30</a:t>
            </a:r>
          </a:p>
          <a:p>
            <a:pPr lvl="1"/>
            <a:r>
              <a:rPr lang="pt-BR" sz="2300" dirty="0"/>
              <a:t>Q : sL(A), R (A) = 50, uL(A)</a:t>
            </a:r>
          </a:p>
          <a:p>
            <a:pPr lvl="1"/>
            <a:r>
              <a:rPr lang="pl-PL" sz="2300" dirty="0"/>
              <a:t>T : xL(A), xL(B ), W (A ← A + 20), W (B ← B − 20), uL(A), uL(B )</a:t>
            </a:r>
            <a:endParaRPr lang="en-US" sz="2300" dirty="0"/>
          </a:p>
          <a:p>
            <a:pPr lvl="1"/>
            <a:r>
              <a:rPr lang="pl-PL" sz="2300" dirty="0"/>
              <a:t>Q : sL(B ), R (B ) = 10, uL(B )</a:t>
            </a:r>
            <a:endParaRPr lang="en-US" sz="2300" dirty="0"/>
          </a:p>
          <a:p>
            <a:pPr lvl="1"/>
            <a:r>
              <a:rPr lang="en-US" sz="2300" dirty="0" err="1"/>
              <a:t>Tổng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Q </a:t>
            </a:r>
            <a:r>
              <a:rPr lang="en-US" sz="2300" dirty="0" err="1"/>
              <a:t>cho</a:t>
            </a:r>
            <a:r>
              <a:rPr lang="en-US" sz="2300" dirty="0"/>
              <a:t> A + B </a:t>
            </a:r>
            <a:r>
              <a:rPr lang="en-US" sz="2300" dirty="0" err="1"/>
              <a:t>là</a:t>
            </a:r>
            <a:r>
              <a:rPr lang="en-US" sz="2300" dirty="0"/>
              <a:t> 60 (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80)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9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(Snapshot Isolation for Long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Ảnh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chụp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Q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endParaRPr lang="en-US" dirty="0"/>
          </a:p>
          <a:p>
            <a:pPr lvl="1"/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Q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lvl="1"/>
            <a:r>
              <a:rPr lang="en-US" dirty="0"/>
              <a:t>Q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Q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marL="214313"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dụ</a:t>
            </a:r>
            <a:r>
              <a:rPr lang="en-US" dirty="0"/>
              <a:t>: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dịch:A</a:t>
            </a:r>
            <a:r>
              <a:rPr lang="en-US" dirty="0"/>
              <a:t> = 50, B = 30</a:t>
            </a:r>
          </a:p>
          <a:p>
            <a:pPr lvl="1"/>
            <a:r>
              <a:rPr lang="pt-BR" dirty="0"/>
              <a:t>Q : sL(A), R (A) = 50, uL(A)</a:t>
            </a:r>
          </a:p>
          <a:p>
            <a:pPr lvl="1"/>
            <a:r>
              <a:rPr lang="pl-PL" dirty="0"/>
              <a:t>T : xL(A), xL(B ), W (A ← A + 20), W (B ← B − 20), uL(A), uL(B )</a:t>
            </a:r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 : R (B ) = 30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Đọc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cũ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Q </a:t>
            </a:r>
            <a:r>
              <a:rPr lang="en-US" dirty="0" err="1"/>
              <a:t>cho</a:t>
            </a:r>
            <a:r>
              <a:rPr lang="en-US" dirty="0"/>
              <a:t> A + B </a:t>
            </a:r>
            <a:r>
              <a:rPr lang="en-US" dirty="0" err="1"/>
              <a:t>là</a:t>
            </a:r>
            <a:r>
              <a:rPr lang="en-US" dirty="0"/>
              <a:t> 80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8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Oracle</a:t>
            </a:r>
            <a:br>
              <a:rPr lang="en-US" dirty="0"/>
            </a:br>
            <a:r>
              <a:rPr lang="en-US" dirty="0"/>
              <a:t>(Concurrency in Oracle)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Đọc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cam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 (Read committed) </a:t>
            </a:r>
            <a:r>
              <a:rPr lang="en-US" dirty="0" err="1"/>
              <a:t>trong</a:t>
            </a:r>
            <a:r>
              <a:rPr lang="en-US" dirty="0"/>
              <a:t> Oracle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đơn</a:t>
            </a:r>
            <a:endParaRPr lang="en-US" dirty="0"/>
          </a:p>
          <a:p>
            <a:pPr lvl="1"/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) –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(rollback)</a:t>
            </a:r>
          </a:p>
          <a:p>
            <a:pPr lvl="1"/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mâu</a:t>
            </a:r>
            <a:r>
              <a:rPr lang="en-US" dirty="0"/>
              <a:t> </a:t>
            </a:r>
            <a:r>
              <a:rPr lang="en-US" dirty="0" err="1"/>
              <a:t>thuẫn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Tuần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dirty="0" err="1"/>
              <a:t>trong</a:t>
            </a:r>
            <a:r>
              <a:rPr lang="en-US" dirty="0"/>
              <a:t> Oracle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2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-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(skew writes)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Skew Writes: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dụ:A</a:t>
            </a:r>
            <a:r>
              <a:rPr lang="en-US" dirty="0"/>
              <a:t> = 3, B = 17</a:t>
            </a:r>
          </a:p>
          <a:p>
            <a:pPr lvl="1"/>
            <a:r>
              <a:rPr lang="en-US" dirty="0"/>
              <a:t>T 1 : A ← B</a:t>
            </a:r>
          </a:p>
          <a:p>
            <a:pPr lvl="1"/>
            <a:r>
              <a:rPr lang="en-US" dirty="0"/>
              <a:t>T 2 : B ← A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fr-FR" dirty="0"/>
              <a:t>T 1, T 2: A = B = 17</a:t>
            </a:r>
          </a:p>
          <a:p>
            <a:pPr lvl="1"/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tự</a:t>
            </a:r>
            <a:r>
              <a:rPr lang="fr-FR" dirty="0"/>
              <a:t>: T 2, T 1: A = B = 3</a:t>
            </a:r>
            <a:endParaRPr lang="en-US" dirty="0"/>
          </a:p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T 1 : R (B ) = 17</a:t>
            </a:r>
          </a:p>
          <a:p>
            <a:pPr lvl="1"/>
            <a:r>
              <a:rPr lang="pt-BR" dirty="0"/>
              <a:t>T 2 : R (A) = 3</a:t>
            </a:r>
          </a:p>
          <a:p>
            <a:pPr lvl="1"/>
            <a:r>
              <a:rPr lang="pl-PL" dirty="0"/>
              <a:t>T 1 : W (A ← 17)</a:t>
            </a:r>
            <a:endParaRPr lang="en-US" dirty="0"/>
          </a:p>
          <a:p>
            <a:pPr lvl="1"/>
            <a:r>
              <a:rPr lang="pl-PL" dirty="0"/>
              <a:t>T 2 : W (B ← 3)</a:t>
            </a:r>
            <a:endParaRPr lang="en-US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A = 17, B = 3 (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7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600" dirty="0"/>
              <a:t>Ư</a:t>
            </a:r>
            <a:r>
              <a:rPr lang="en-US" sz="1600" dirty="0"/>
              <a:t>u </a:t>
            </a:r>
            <a:r>
              <a:rPr lang="en-US" sz="1600" dirty="0" err="1"/>
              <a:t>điểm</a:t>
            </a:r>
            <a:r>
              <a:rPr lang="en-US" sz="1600" dirty="0"/>
              <a:t>: (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“</a:t>
            </a:r>
            <a:r>
              <a:rPr lang="en-US" sz="1600" dirty="0" err="1"/>
              <a:t>Tuần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” </a:t>
            </a:r>
            <a:r>
              <a:rPr lang="en-US" sz="1600" dirty="0" err="1"/>
              <a:t>của</a:t>
            </a:r>
            <a:r>
              <a:rPr lang="en-US" sz="1600" dirty="0"/>
              <a:t> Oracle)</a:t>
            </a:r>
          </a:p>
          <a:p>
            <a:pPr lvl="1"/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chặn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ghi</a:t>
            </a:r>
            <a:r>
              <a:rPr lang="en-US" sz="1600" dirty="0"/>
              <a:t> (</a:t>
            </a:r>
            <a:r>
              <a:rPr lang="en-US" sz="1600" dirty="0" err="1"/>
              <a:t>Giống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 (</a:t>
            </a:r>
            <a:r>
              <a:rPr lang="en-US" sz="1600" dirty="0" err="1"/>
              <a:t>Giống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endParaRPr lang="en-US" sz="1600" dirty="0"/>
          </a:p>
          <a:p>
            <a:pPr lvl="1"/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suất</a:t>
            </a:r>
            <a:r>
              <a:rPr lang="en-US" sz="1600" dirty="0"/>
              <a:t> </a:t>
            </a:r>
            <a:r>
              <a:rPr lang="en-US" sz="1600" dirty="0" err="1"/>
              <a:t>giống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 cam </a:t>
            </a:r>
            <a:r>
              <a:rPr lang="en-US" sz="1600" dirty="0" err="1"/>
              <a:t>kết</a:t>
            </a:r>
            <a:endParaRPr lang="en-US" sz="1600" dirty="0"/>
          </a:p>
          <a:p>
            <a:pPr lvl="1"/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bẩn</a:t>
            </a:r>
            <a:r>
              <a:rPr lang="en-US" sz="1600" dirty="0"/>
              <a:t>, </a:t>
            </a: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lặp</a:t>
            </a:r>
            <a:r>
              <a:rPr lang="en-US" sz="1600" dirty="0"/>
              <a:t>,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ảo</a:t>
            </a:r>
            <a:r>
              <a:rPr lang="en-US" sz="1600" dirty="0"/>
              <a:t> </a:t>
            </a:r>
            <a:r>
              <a:rPr lang="en-US" sz="1600" dirty="0" err="1"/>
              <a:t>tưởng</a:t>
            </a:r>
            <a:endParaRPr lang="en-US" sz="1600" dirty="0"/>
          </a:p>
          <a:p>
            <a:r>
              <a:rPr lang="en-US" sz="1600" dirty="0" err="1"/>
              <a:t>Nhược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ghi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giữ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phiên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cũ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endParaRPr lang="en-US" sz="1600" dirty="0"/>
          </a:p>
          <a:p>
            <a:pPr marL="685800" lvl="2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ngày</a:t>
            </a:r>
            <a:r>
              <a:rPr lang="en-US" sz="1600" dirty="0"/>
              <a:t> </a:t>
            </a:r>
            <a:r>
              <a:rPr lang="en-US" sz="1600" dirty="0" err="1"/>
              <a:t>tháng</a:t>
            </a:r>
            <a:r>
              <a:rPr lang="en-US" sz="1600" dirty="0"/>
              <a:t>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chi </a:t>
            </a:r>
            <a:r>
              <a:rPr lang="en-US" sz="1600" dirty="0" err="1"/>
              <a:t>đọc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tuần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/</a:t>
            </a:r>
            <a:r>
              <a:rPr lang="en-US" sz="1600" dirty="0" err="1"/>
              <a:t>ghi</a:t>
            </a:r>
            <a:endParaRPr lang="en-US" sz="1600" dirty="0"/>
          </a:p>
          <a:p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bổ</a:t>
            </a:r>
            <a:r>
              <a:rPr lang="en-US" sz="1600" dirty="0"/>
              <a:t> </a:t>
            </a:r>
            <a:r>
              <a:rPr lang="en-US" sz="1600" dirty="0" err="1"/>
              <a:t>xung</a:t>
            </a:r>
            <a:r>
              <a:rPr lang="en-US" sz="1600" dirty="0"/>
              <a:t>: Oracle 9i</a:t>
            </a:r>
          </a:p>
          <a:p>
            <a:pPr lvl="1"/>
            <a:r>
              <a:rPr lang="en-US" sz="1600" dirty="0" err="1"/>
              <a:t>Không</a:t>
            </a:r>
            <a:r>
              <a:rPr lang="en-US" sz="1600" dirty="0"/>
              <a:t> chi </a:t>
            </a:r>
            <a:r>
              <a:rPr lang="en-US" sz="1600" dirty="0" err="1"/>
              <a:t>phí</a:t>
            </a:r>
            <a:r>
              <a:rPr lang="en-US" sz="1600" dirty="0"/>
              <a:t> (no overhead): 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tiền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(before-image) </a:t>
            </a:r>
            <a:r>
              <a:rPr lang="en-US" sz="1600" dirty="0" err="1"/>
              <a:t>trong</a:t>
            </a:r>
            <a:r>
              <a:rPr lang="en-US" sz="1600" dirty="0"/>
              <a:t> rollback segment</a:t>
            </a:r>
          </a:p>
          <a:p>
            <a:pPr lvl="1"/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lực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tiền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(before-images configurable), “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chụp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cú</a:t>
            </a:r>
            <a:r>
              <a:rPr lang="en-US" sz="1600" dirty="0"/>
              <a:t>”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thất</a:t>
            </a:r>
            <a:r>
              <a:rPr lang="en-US" sz="1600" dirty="0"/>
              <a:t> </a:t>
            </a:r>
            <a:r>
              <a:rPr lang="en-US" sz="1600" dirty="0" err="1"/>
              <a:t>bại</a:t>
            </a:r>
            <a:r>
              <a:rPr lang="en-US" sz="1600" dirty="0"/>
              <a:t>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nhỏ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1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–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ưu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điểm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do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hoàn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toàn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tuần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dirty="0"/>
              <a:t>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bẩn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tưởng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0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cam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(Read Commit vs. </a:t>
            </a:r>
            <a:r>
              <a:rPr lang="en-US" dirty="0" err="1"/>
              <a:t>Serializable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3968181"/>
            <a:ext cx="9505056" cy="2157985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(Read Commit vs.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Snagit_PPT93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19" y="1196752"/>
            <a:ext cx="5133333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cam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(Read Commit vs. </a:t>
            </a:r>
            <a:r>
              <a:rPr lang="en-US" dirty="0" err="1"/>
              <a:t>Serializable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3939609"/>
            <a:ext cx="9505056" cy="218655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“read commit”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Snagit_PPTD3C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62" y="1196752"/>
            <a:ext cx="52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/>
              <a:t>mục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(Weaken Isolation Guarantees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Đọc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bẩn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(Dirty read)</a:t>
            </a:r>
          </a:p>
          <a:p>
            <a:pPr lvl="1"/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đọc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bởi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cam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(concurrent uncommitted transaction)</a:t>
            </a:r>
          </a:p>
          <a:p>
            <a:pPr lvl="1"/>
            <a:r>
              <a:rPr lang="en-US" sz="1400" dirty="0" err="1"/>
              <a:t>Vấn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: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đọc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CSDL </a:t>
            </a:r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hủy</a:t>
            </a:r>
            <a:r>
              <a:rPr lang="en-US" sz="1400" dirty="0"/>
              <a:t> </a:t>
            </a:r>
            <a:r>
              <a:rPr lang="en-US" sz="1400" dirty="0" err="1"/>
              <a:t>bỏ</a:t>
            </a:r>
            <a:r>
              <a:rPr lang="en-US" sz="1400" dirty="0"/>
              <a:t>.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Đọc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lặp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lại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(Non-repeatable read)</a:t>
            </a:r>
          </a:p>
          <a:p>
            <a:pPr lvl="1"/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đọc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(item) </a:t>
            </a:r>
            <a:r>
              <a:rPr lang="en-US" sz="1400" dirty="0" err="1"/>
              <a:t>bên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duy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(</a:t>
            </a:r>
            <a:r>
              <a:rPr lang="en-US" sz="1400" dirty="0" err="1"/>
              <a:t>gây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bởi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T1: x = R (A), y = R (A), z = y − x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pl-PL" sz="1400" dirty="0"/>
              <a:t>T2: W (A = 2 ∗ A)</a:t>
            </a:r>
            <a:r>
              <a:rPr lang="en-US" sz="1400" dirty="0"/>
              <a:t> ,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z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0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A (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0)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Đọc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ảo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tưởng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(Phantom read)</a:t>
            </a:r>
          </a:p>
          <a:p>
            <a:pPr lvl="1"/>
            <a:r>
              <a:rPr lang="en-US" sz="1400" dirty="0" err="1"/>
              <a:t>Lặp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vấn</a:t>
            </a:r>
            <a:r>
              <a:rPr lang="en-US" sz="1400" dirty="0"/>
              <a:t>  </a:t>
            </a:r>
            <a:r>
              <a:rPr lang="en-US" sz="1400" dirty="0" err="1"/>
              <a:t>chậm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endParaRPr lang="en-US" sz="1400" dirty="0"/>
          </a:p>
          <a:p>
            <a:pPr lvl="1"/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chèn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(tuples)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mội</a:t>
            </a:r>
            <a:r>
              <a:rPr lang="en-US" sz="1400" dirty="0"/>
              <a:t>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r>
              <a:rPr lang="en-US" sz="1400" dirty="0"/>
              <a:t> (scan) </a:t>
            </a:r>
            <a:r>
              <a:rPr lang="en-US" sz="1400" dirty="0" err="1"/>
              <a:t>đang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endParaRPr lang="en-US" sz="1400" dirty="0"/>
          </a:p>
          <a:p>
            <a:pPr lvl="1"/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“Q: </a:t>
            </a:r>
            <a:r>
              <a:rPr lang="en-US" sz="1400" dirty="0" err="1"/>
              <a:t>Lấy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dư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&gt; 1000” </a:t>
            </a:r>
            <a:r>
              <a:rPr lang="en-US" sz="1400" dirty="0" err="1"/>
              <a:t>cho</a:t>
            </a:r>
            <a:r>
              <a:rPr lang="en-US" sz="1400" dirty="0"/>
              <a:t> 2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điểm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tiên</a:t>
            </a:r>
            <a:r>
              <a:rPr lang="en-US" sz="1400" dirty="0"/>
              <a:t>,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dư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&gt; 1000 </a:t>
            </a:r>
            <a:r>
              <a:rPr lang="en-US" sz="1400" dirty="0" err="1"/>
              <a:t>đươc</a:t>
            </a:r>
            <a:r>
              <a:rPr lang="en-US" sz="1400" dirty="0"/>
              <a:t> </a:t>
            </a:r>
            <a:r>
              <a:rPr lang="en-US" sz="1400" dirty="0" err="1"/>
              <a:t>chèn</a:t>
            </a:r>
            <a:r>
              <a:rPr lang="en-US" sz="1400" dirty="0"/>
              <a:t> </a:t>
            </a:r>
            <a:r>
              <a:rPr lang="en-US" sz="1400" dirty="0" err="1"/>
              <a:t>bởi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,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điểm</a:t>
            </a:r>
            <a:r>
              <a:rPr lang="en-US" sz="1400" dirty="0"/>
              <a:t> </a:t>
            </a:r>
            <a:r>
              <a:rPr lang="en-US" sz="1400" dirty="0" err="1"/>
              <a:t>thứ</a:t>
            </a:r>
            <a:r>
              <a:rPr lang="en-US" sz="1400" dirty="0"/>
              <a:t> 2 Q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3 </a:t>
            </a:r>
            <a:r>
              <a:rPr lang="en-US" sz="1400" dirty="0" err="1"/>
              <a:t>bộ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(</a:t>
            </a:r>
            <a:r>
              <a:rPr lang="en-US" dirty="0" err="1"/>
              <a:t>Chuẩn</a:t>
            </a:r>
            <a:r>
              <a:rPr lang="en-US" dirty="0"/>
              <a:t> SQL)</a:t>
            </a:r>
            <a:br>
              <a:rPr lang="en-US" dirty="0"/>
            </a:br>
            <a:r>
              <a:rPr lang="en-US" dirty="0"/>
              <a:t>(Isolation Guarantees (SQL Standard))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Đọc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cam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(Read uncommitted):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bẩn</a:t>
            </a:r>
            <a:r>
              <a:rPr lang="en-US" sz="2500" dirty="0"/>
              <a:t> (dirty),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(non-repeatable),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ảo</a:t>
            </a:r>
            <a:r>
              <a:rPr lang="en-US" sz="2500" dirty="0"/>
              <a:t> </a:t>
            </a:r>
            <a:r>
              <a:rPr lang="en-US" sz="2500" dirty="0" err="1"/>
              <a:t>tưởng</a:t>
            </a:r>
            <a:r>
              <a:rPr lang="en-US" sz="2500" dirty="0"/>
              <a:t> (phantom)</a:t>
            </a:r>
          </a:p>
          <a:p>
            <a:pPr lvl="1"/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</a:t>
            </a:r>
            <a:r>
              <a:rPr lang="en-US" sz="2500" dirty="0" err="1"/>
              <a:t>đọc</a:t>
            </a:r>
            <a:r>
              <a:rPr lang="en-US" sz="2500" dirty="0"/>
              <a:t> (read locks)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phóng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 </a:t>
            </a:r>
            <a:r>
              <a:rPr lang="en-US" sz="2500" dirty="0" err="1"/>
              <a:t>khi</a:t>
            </a:r>
            <a:r>
              <a:rPr lang="en-US" sz="2500" dirty="0"/>
              <a:t> </a:t>
            </a:r>
            <a:r>
              <a:rPr lang="en-US" sz="2500" dirty="0" err="1"/>
              <a:t>đọc</a:t>
            </a:r>
            <a:r>
              <a:rPr lang="en-US" sz="2500" dirty="0"/>
              <a:t>,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</a:t>
            </a:r>
            <a:r>
              <a:rPr lang="en-US" sz="2500" dirty="0" err="1"/>
              <a:t>viết</a:t>
            </a:r>
            <a:r>
              <a:rPr lang="en-US" sz="2500" dirty="0"/>
              <a:t> (write locks) </a:t>
            </a:r>
            <a:r>
              <a:rPr lang="en-US" sz="2500" dirty="0" err="1"/>
              <a:t>bị</a:t>
            </a:r>
            <a:r>
              <a:rPr lang="en-US" sz="2500" dirty="0"/>
              <a:t> </a:t>
            </a:r>
            <a:r>
              <a:rPr lang="en-US" sz="2500" dirty="0" err="1"/>
              <a:t>giảm</a:t>
            </a:r>
            <a:r>
              <a:rPr lang="en-US" sz="2500" dirty="0"/>
              <a:t> </a:t>
            </a:r>
            <a:r>
              <a:rPr lang="en-US" sz="2500" dirty="0" err="1"/>
              <a:t>cấp</a:t>
            </a:r>
            <a:r>
              <a:rPr lang="en-US" sz="2500" dirty="0"/>
              <a:t> </a:t>
            </a:r>
            <a:r>
              <a:rPr lang="en-US" sz="2500" dirty="0" err="1"/>
              <a:t>xuốn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 </a:t>
            </a:r>
            <a:r>
              <a:rPr lang="en-US" sz="2500" dirty="0" err="1"/>
              <a:t>khi</a:t>
            </a:r>
            <a:r>
              <a:rPr lang="en-US" sz="2500" dirty="0"/>
              <a:t> </a:t>
            </a:r>
            <a:r>
              <a:rPr lang="en-US" sz="2500" dirty="0" err="1"/>
              <a:t>viết</a:t>
            </a:r>
            <a:r>
              <a:rPr lang="en-US" sz="2500" dirty="0"/>
              <a:t>, </a:t>
            </a:r>
            <a:r>
              <a:rPr lang="en-US" sz="2500" dirty="0" err="1"/>
              <a:t>giảm</a:t>
            </a:r>
            <a:r>
              <a:rPr lang="en-US" sz="2500" dirty="0"/>
              <a:t> </a:t>
            </a:r>
            <a:r>
              <a:rPr lang="en-US" sz="2500" dirty="0" err="1"/>
              <a:t>cấp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phóng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2 </a:t>
            </a:r>
            <a:r>
              <a:rPr lang="en-US" sz="2500" dirty="0" err="1"/>
              <a:t>giai</a:t>
            </a:r>
            <a:r>
              <a:rPr lang="en-US" sz="2500" dirty="0"/>
              <a:t> </a:t>
            </a:r>
            <a:r>
              <a:rPr lang="en-US" sz="2500" dirty="0" err="1"/>
              <a:t>đoạn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(2-phase locking)</a:t>
            </a:r>
          </a:p>
          <a:p>
            <a:pPr lvl="1"/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truy</a:t>
            </a:r>
            <a:r>
              <a:rPr lang="en-US" sz="2500" dirty="0"/>
              <a:t> </a:t>
            </a:r>
            <a:r>
              <a:rPr lang="en-US" sz="2500" dirty="0" err="1"/>
              <a:t>cập</a:t>
            </a:r>
            <a:r>
              <a:rPr lang="en-US" sz="2500" dirty="0"/>
              <a:t> </a:t>
            </a:r>
            <a:r>
              <a:rPr lang="en-US" sz="2500" dirty="0" err="1"/>
              <a:t>đến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cam </a:t>
            </a:r>
            <a:r>
              <a:rPr lang="en-US" sz="2500" dirty="0" err="1"/>
              <a:t>kết</a:t>
            </a:r>
            <a:r>
              <a:rPr lang="en-US" sz="2500" dirty="0"/>
              <a:t>(uncommitted data)</a:t>
            </a:r>
          </a:p>
          <a:p>
            <a:pPr lvl="1"/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ghi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ghi</a:t>
            </a:r>
            <a:r>
              <a:rPr lang="en-US" sz="2500" dirty="0"/>
              <a:t> </a:t>
            </a:r>
            <a:r>
              <a:rPr lang="en-US" sz="2500" dirty="0" err="1"/>
              <a:t>đè</a:t>
            </a:r>
            <a:r>
              <a:rPr lang="en-US" sz="2500" dirty="0"/>
              <a:t> </a:t>
            </a:r>
            <a:r>
              <a:rPr lang="en-US" sz="2500" dirty="0" err="1"/>
              <a:t>lên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cam </a:t>
            </a:r>
            <a:r>
              <a:rPr lang="en-US" sz="2500" dirty="0" err="1"/>
              <a:t>kết</a:t>
            </a:r>
            <a:endParaRPr lang="en-US" sz="2500" dirty="0"/>
          </a:p>
          <a:p>
            <a:r>
              <a:rPr lang="en-US" sz="2500" dirty="0" err="1"/>
              <a:t>Đọc</a:t>
            </a:r>
            <a:r>
              <a:rPr lang="en-US" sz="2500" dirty="0"/>
              <a:t> cam </a:t>
            </a:r>
            <a:r>
              <a:rPr lang="en-US" sz="2500" dirty="0" err="1"/>
              <a:t>kết</a:t>
            </a:r>
            <a:r>
              <a:rPr lang="en-US" sz="2500" dirty="0"/>
              <a:t> (Read committed):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,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ảo</a:t>
            </a:r>
            <a:r>
              <a:rPr lang="en-US" sz="2500" dirty="0"/>
              <a:t> </a:t>
            </a:r>
            <a:r>
              <a:rPr lang="en-US" sz="2500" dirty="0" err="1"/>
              <a:t>tưởng</a:t>
            </a:r>
            <a:endParaRPr lang="en-US" sz="2500" dirty="0"/>
          </a:p>
          <a:p>
            <a:pPr lvl="1"/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phóng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 </a:t>
            </a:r>
            <a:r>
              <a:rPr lang="en-US" sz="2500" dirty="0" err="1"/>
              <a:t>khi</a:t>
            </a:r>
            <a:r>
              <a:rPr lang="en-US" sz="2500" dirty="0"/>
              <a:t> </a:t>
            </a:r>
            <a:r>
              <a:rPr lang="en-US" sz="2500" dirty="0" err="1"/>
              <a:t>đọc</a:t>
            </a:r>
            <a:r>
              <a:rPr lang="en-US" sz="2500" dirty="0"/>
              <a:t>,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</a:t>
            </a:r>
            <a:r>
              <a:rPr lang="en-US" sz="2500" dirty="0" err="1"/>
              <a:t>viết</a:t>
            </a:r>
            <a:r>
              <a:rPr lang="en-US" sz="2500" dirty="0"/>
              <a:t> </a:t>
            </a:r>
            <a:r>
              <a:rPr lang="en-US" sz="2500" dirty="0" err="1"/>
              <a:t>dựa</a:t>
            </a:r>
            <a:r>
              <a:rPr lang="en-US" sz="2500" dirty="0"/>
              <a:t> </a:t>
            </a:r>
            <a:r>
              <a:rPr lang="en-US" sz="2500" dirty="0" err="1"/>
              <a:t>trên</a:t>
            </a:r>
            <a:r>
              <a:rPr lang="en-US" sz="2500" dirty="0"/>
              <a:t> 2 </a:t>
            </a:r>
            <a:r>
              <a:rPr lang="en-US" sz="2500" dirty="0" err="1"/>
              <a:t>giai</a:t>
            </a:r>
            <a:r>
              <a:rPr lang="en-US" sz="2500" dirty="0"/>
              <a:t> </a:t>
            </a:r>
            <a:r>
              <a:rPr lang="en-US" sz="2500" dirty="0" err="1"/>
              <a:t>đoạn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endParaRPr lang="en-US" sz="2500" dirty="0"/>
          </a:p>
          <a:p>
            <a:pPr lvl="1"/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chỉ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truy</a:t>
            </a:r>
            <a:r>
              <a:rPr lang="en-US" sz="2500" dirty="0"/>
              <a:t> </a:t>
            </a:r>
            <a:r>
              <a:rPr lang="en-US" sz="2500" dirty="0" err="1"/>
              <a:t>cập</a:t>
            </a:r>
            <a:r>
              <a:rPr lang="en-US" sz="2500" dirty="0"/>
              <a:t> </a:t>
            </a:r>
            <a:r>
              <a:rPr lang="en-US" sz="2500" dirty="0" err="1"/>
              <a:t>đến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đã</a:t>
            </a:r>
            <a:r>
              <a:rPr lang="en-US" sz="2500" dirty="0"/>
              <a:t> cam </a:t>
            </a:r>
            <a:r>
              <a:rPr lang="en-US" sz="2500" dirty="0" err="1"/>
              <a:t>kết</a:t>
            </a:r>
            <a:endParaRPr lang="en-US" sz="2500" dirty="0"/>
          </a:p>
          <a:p>
            <a:pPr lvl="1"/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Đai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gạt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bền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(cursor stability): </a:t>
            </a:r>
            <a:r>
              <a:rPr lang="en-US" sz="2500" dirty="0" err="1"/>
              <a:t>Ngoài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,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</a:t>
            </a:r>
            <a:r>
              <a:rPr lang="en-US" sz="2500" dirty="0" err="1"/>
              <a:t>lại</a:t>
            </a:r>
            <a:r>
              <a:rPr lang="en-US" sz="2500" dirty="0"/>
              <a:t> </a:t>
            </a:r>
            <a:r>
              <a:rPr lang="en-US" sz="2500" dirty="0" err="1"/>
              <a:t>bên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SELECT </a:t>
            </a:r>
            <a:r>
              <a:rPr lang="en-US" sz="2500" dirty="0" err="1"/>
              <a:t>duy</a:t>
            </a:r>
            <a:r>
              <a:rPr lang="en-US" sz="2500" dirty="0"/>
              <a:t> </a:t>
            </a:r>
            <a:r>
              <a:rPr lang="en-US" sz="2500" dirty="0" err="1"/>
              <a:t>nhất</a:t>
            </a:r>
            <a:endParaRPr lang="en-US" sz="2500" dirty="0"/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Đọc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lặp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lại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(Repeatable read): </a:t>
            </a:r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ảo</a:t>
            </a:r>
            <a:r>
              <a:rPr lang="en-US" sz="2500" dirty="0"/>
              <a:t> </a:t>
            </a:r>
            <a:r>
              <a:rPr lang="en-US" sz="2500" dirty="0" err="1"/>
              <a:t>tưởng</a:t>
            </a:r>
            <a:endParaRPr lang="en-US" sz="2500" dirty="0"/>
          </a:p>
          <a:p>
            <a:pPr lvl="1"/>
            <a:r>
              <a:rPr lang="en-US" sz="2500" dirty="0"/>
              <a:t>2 </a:t>
            </a:r>
            <a:r>
              <a:rPr lang="en-US" sz="2500" dirty="0" err="1"/>
              <a:t>giai</a:t>
            </a:r>
            <a:r>
              <a:rPr lang="en-US" sz="2500" dirty="0"/>
              <a:t> </a:t>
            </a:r>
            <a:r>
              <a:rPr lang="en-US" sz="2500" dirty="0" err="1"/>
              <a:t>đoạn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, </a:t>
            </a:r>
            <a:r>
              <a:rPr lang="en-US" sz="2500" dirty="0" err="1"/>
              <a:t>nhưng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</a:t>
            </a:r>
            <a:r>
              <a:rPr lang="en-US" sz="2500" dirty="0" err="1"/>
              <a:t>miền</a:t>
            </a:r>
            <a:r>
              <a:rPr lang="en-US" sz="2500" dirty="0"/>
              <a:t> (range locks)</a:t>
            </a:r>
          </a:p>
          <a:p>
            <a:pPr lvl="1"/>
            <a:r>
              <a:rPr lang="en-US" sz="2500" dirty="0" err="1"/>
              <a:t>Đọc</a:t>
            </a:r>
            <a:r>
              <a:rPr lang="en-US" sz="2500" dirty="0"/>
              <a:t> </a:t>
            </a:r>
            <a:r>
              <a:rPr lang="en-US" sz="2500" dirty="0" err="1"/>
              <a:t>ảo</a:t>
            </a:r>
            <a:r>
              <a:rPr lang="en-US" sz="2500" dirty="0"/>
              <a:t> </a:t>
            </a:r>
            <a:r>
              <a:rPr lang="en-US" sz="2500" dirty="0" err="1"/>
              <a:t>tưởng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xảy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endParaRPr lang="en-US" sz="2500" dirty="0"/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Tuần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Serializable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tượng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mong</a:t>
            </a:r>
            <a:r>
              <a:rPr lang="en-US" sz="2500" dirty="0"/>
              <a:t> </a:t>
            </a:r>
            <a:r>
              <a:rPr lang="en-US" sz="2500" dirty="0" err="1"/>
              <a:t>muốn</a:t>
            </a:r>
            <a:r>
              <a:rPr lang="en-US" sz="2500" dirty="0"/>
              <a:t> </a:t>
            </a:r>
            <a:r>
              <a:rPr lang="en-US" sz="2500" dirty="0" err="1"/>
              <a:t>nào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xảy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endParaRPr lang="en-US" sz="2500" dirty="0"/>
          </a:p>
          <a:p>
            <a:pPr lvl="1"/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bởi</a:t>
            </a:r>
            <a:r>
              <a:rPr lang="en-US" sz="2500" dirty="0"/>
              <a:t> 2 </a:t>
            </a:r>
            <a:r>
              <a:rPr lang="en-US" sz="2500" dirty="0" err="1"/>
              <a:t>giai</a:t>
            </a:r>
            <a:r>
              <a:rPr lang="en-US" sz="2500" dirty="0"/>
              <a:t> </a:t>
            </a:r>
            <a:r>
              <a:rPr lang="en-US" sz="2500" dirty="0" err="1"/>
              <a:t>đoạn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khóa</a:t>
            </a:r>
            <a:r>
              <a:rPr lang="en-US" sz="2500" dirty="0"/>
              <a:t> </a:t>
            </a:r>
            <a:r>
              <a:rPr lang="en-US" sz="2500" dirty="0" err="1"/>
              <a:t>miền</a:t>
            </a:r>
            <a:endParaRPr lang="en-US" sz="25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cam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(Read Commit vs. </a:t>
            </a:r>
            <a:r>
              <a:rPr lang="en-US" dirty="0" err="1"/>
              <a:t>Serializable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đặt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nghiệm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/>
              <a:t>T1: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: SELECT SUM(balance) FROM Accounts</a:t>
            </a:r>
          </a:p>
          <a:p>
            <a:pPr lvl="1"/>
            <a:r>
              <a:rPr lang="en-US" dirty="0"/>
              <a:t>T2: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(Qua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(throughput)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0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cam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(Read Commit vs. </a:t>
            </a:r>
            <a:r>
              <a:rPr lang="en-US" dirty="0" err="1"/>
              <a:t>Serializable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044371"/>
            <a:ext cx="9505056" cy="2081795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  <p:pic>
        <p:nvPicPr>
          <p:cNvPr id="4" name="Snagit_PPTECC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47" y="1196752"/>
            <a:ext cx="5161905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8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cam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(Read Commit vs. </a:t>
            </a:r>
            <a:r>
              <a:rPr lang="en-US" dirty="0" err="1"/>
              <a:t>Serializable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435813"/>
            <a:ext cx="9505056" cy="169035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Snagit_PPTFBC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05" y="1196752"/>
            <a:ext cx="5476190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0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&gt; $1000.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cam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chuyến</a:t>
            </a:r>
            <a:r>
              <a:rPr lang="en-US" dirty="0"/>
              <a:t> bay</a:t>
            </a:r>
          </a:p>
          <a:p>
            <a:pPr lvl="1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</a:t>
            </a:r>
            <a:r>
              <a:rPr lang="en-US" dirty="0" err="1"/>
              <a:t>serializability</a:t>
            </a:r>
            <a:r>
              <a:rPr lang="en-US" dirty="0"/>
              <a:t>)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3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chuyến</a:t>
            </a:r>
            <a:r>
              <a:rPr lang="en-US" dirty="0"/>
              <a:t> bay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bước</a:t>
            </a:r>
            <a:r>
              <a:rPr lang="en-US" dirty="0"/>
              <a:t>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trỗ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trỗ</a:t>
            </a:r>
            <a:r>
              <a:rPr lang="en-US" dirty="0"/>
              <a:t> </a:t>
            </a:r>
            <a:r>
              <a:rPr lang="en-US" dirty="0" err="1"/>
              <a:t>ngồi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dịch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duy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nhất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trỗ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!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dịch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(1)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(2)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trỗ</a:t>
            </a:r>
            <a:r>
              <a:rPr lang="en-US" dirty="0"/>
              <a:t> </a:t>
            </a:r>
            <a:r>
              <a:rPr lang="en-US" dirty="0" err="1"/>
              <a:t>ngồi</a:t>
            </a:r>
            <a:endParaRPr lang="en-US" dirty="0"/>
          </a:p>
          <a:p>
            <a:pPr lvl="1"/>
            <a:r>
              <a:rPr lang="en-US" dirty="0" err="1"/>
              <a:t>Trỗ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trỗ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7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7</TotalTime>
  <Words>1820</Words>
  <Application>Microsoft Office PowerPoint</Application>
  <PresentationFormat>A4 Paper (210x297 mm)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Bitstream Vera Sans</vt:lpstr>
      <vt:lpstr>Calibri</vt:lpstr>
      <vt:lpstr>Helvetica Neue</vt:lpstr>
      <vt:lpstr>Times New Roman</vt:lpstr>
      <vt:lpstr>theme-bkhn</vt:lpstr>
      <vt:lpstr>Quản trị cơ sở dữ liệu và Tối ưu hiệu năng</vt:lpstr>
      <vt:lpstr>Danh mục</vt:lpstr>
      <vt:lpstr>Các hiện tượng không mong muốn của các giao dịch đồng thời</vt:lpstr>
      <vt:lpstr>Các bảo đảm tách bạch (Chuẩn SQL) (Isolation Guarantees (SQL Standard))</vt:lpstr>
      <vt:lpstr>Thực nghiệm: Đọc cam kết và tuần tự (Read Commit vs. Serializable)</vt:lpstr>
      <vt:lpstr>Thực nghiệm: Đọc cam kết và tuần tự (Read Commit vs. Serializable)</vt:lpstr>
      <vt:lpstr>Thực nghiệm: Đọc cam kết và tuần tự (Read Commit vs. Serializable)</vt:lpstr>
      <vt:lpstr>Khi nào cần làm suy yếu các đảm bảo tách biệt</vt:lpstr>
      <vt:lpstr>Thực nghiệm: Hệ thống đặt trước chuyến bay</vt:lpstr>
      <vt:lpstr>Ảnh chụp tách bạch cho việc đọc dài – vấn đề</vt:lpstr>
      <vt:lpstr>Ảnh chụp tách bạch cho việc đọc dài (Snapshot Isolation for Long Reads)</vt:lpstr>
      <vt:lpstr>Tính đồng thời trong Oracle (Concurrency in Oracle)</vt:lpstr>
      <vt:lpstr>Skew Writes: Ảnh chụp tách bạch không tuần tự</vt:lpstr>
      <vt:lpstr>Ảnh chụp tách bạch</vt:lpstr>
      <vt:lpstr>Ảnh chụp tách bạch – Kết luận</vt:lpstr>
      <vt:lpstr>Thực nghiệm: Đọc cam kết và tuần tự (Read Commit vs. Serializable)</vt:lpstr>
      <vt:lpstr>Thực nghiệm: Đọc cam kết và tuần tự (Read Commit vs. Serializable)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cơ sở dữ liệu và Tối ưu hiệu năng</dc:title>
  <dc:creator>biencosi@gmail.com</dc:creator>
  <cp:lastModifiedBy>biencosi@gmail.com</cp:lastModifiedBy>
  <cp:revision>11</cp:revision>
  <dcterms:created xsi:type="dcterms:W3CDTF">2015-01-20T11:36:53Z</dcterms:created>
  <dcterms:modified xsi:type="dcterms:W3CDTF">2015-01-27T08:15:13Z</dcterms:modified>
</cp:coreProperties>
</file>