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/>
              <a:t>(Recovery Tuning)</a:t>
            </a:r>
          </a:p>
        </p:txBody>
      </p:sp>
    </p:spTree>
    <p:extLst>
      <p:ext uri="{BB962C8B-B14F-4D97-AF65-F5344CB8AC3E}">
        <p14:creationId xmlns:p14="http://schemas.microsoft.com/office/powerpoint/2010/main" val="33860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/>
              <a:t> (Before images</a:t>
            </a:r>
            <a:r>
              <a:rPr lang="en-US" dirty="0" smtClean="0"/>
              <a:t>):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/>
              <a:t> (After images</a:t>
            </a:r>
            <a:r>
              <a:rPr lang="en-US" dirty="0" smtClean="0"/>
              <a:t>):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indexs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log: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/>
              <a:t>dirty page: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WAL cam </a:t>
            </a:r>
            <a:r>
              <a:rPr lang="en-US" dirty="0" err="1" smtClean="0"/>
              <a:t>kết</a:t>
            </a:r>
            <a:r>
              <a:rPr lang="en-US" dirty="0" smtClean="0"/>
              <a:t> (WAL commit):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log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WAL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/>
              <a:t> (WAL abort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1: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1 </a:t>
            </a:r>
            <a:r>
              <a:rPr lang="en-US" dirty="0" err="1" smtClean="0"/>
              <a:t>là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dirty page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dirty page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/>
              <a:t> CSDL (database buffer</a:t>
            </a:r>
            <a:r>
              <a:rPr lang="en-US" dirty="0" smtClean="0"/>
              <a:t>) </a:t>
            </a:r>
            <a:r>
              <a:rPr lang="en-US" dirty="0" err="1" smtClean="0"/>
              <a:t>đầy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</a:t>
            </a:r>
            <a:r>
              <a:rPr lang="en-US" dirty="0" smtClean="0"/>
              <a:t>WAL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 smtClean="0"/>
              <a:t>CSDL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log </a:t>
            </a:r>
            <a:r>
              <a:rPr lang="en-US" dirty="0" err="1" smtClean="0"/>
              <a:t>Ir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smtClean="0"/>
              <a:t>CSDL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/>
              <a:t> (stable storage)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T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  <p:pic>
        <p:nvPicPr>
          <p:cNvPr id="4" name="Snagit_PPT8E9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1" y="1545663"/>
            <a:ext cx="4647619" cy="4447619"/>
          </a:xfrm>
        </p:spPr>
      </p:pic>
    </p:spTree>
    <p:extLst>
      <p:ext uri="{BB962C8B-B14F-4D97-AF65-F5344CB8AC3E}">
        <p14:creationId xmlns:p14="http://schemas.microsoft.com/office/powerpoint/2010/main" val="1664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smtClean="0"/>
              <a:t>logging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(Logging Variants)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Logging </a:t>
            </a:r>
            <a:r>
              <a:rPr lang="en-US" dirty="0" smtClean="0"/>
              <a:t>granularity: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log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Logging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(page-level logging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Logging </a:t>
            </a:r>
            <a:r>
              <a:rPr lang="en-US" dirty="0" err="1" smtClean="0"/>
              <a:t>mức</a:t>
            </a:r>
            <a:r>
              <a:rPr lang="en-US" dirty="0"/>
              <a:t> byte (byte-level </a:t>
            </a:r>
            <a:r>
              <a:rPr lang="en-US" dirty="0" smtClean="0"/>
              <a:t>logging </a:t>
            </a:r>
            <a:r>
              <a:rPr lang="en-US" dirty="0" err="1" smtClean="0"/>
              <a:t>hoặc</a:t>
            </a:r>
            <a:r>
              <a:rPr lang="en-US" dirty="0"/>
              <a:t> log partial 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Logging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/>
              <a:t> (record-level logging)</a:t>
            </a:r>
            <a:endParaRPr lang="en-US" dirty="0" smtClean="0"/>
          </a:p>
          <a:p>
            <a:r>
              <a:rPr lang="en-US" dirty="0" smtClean="0"/>
              <a:t>Logging </a:t>
            </a:r>
            <a:r>
              <a:rPr lang="en-US" dirty="0" err="1" smtClean="0"/>
              <a:t>hợp</a:t>
            </a:r>
            <a:r>
              <a:rPr lang="en-US" dirty="0" smtClean="0"/>
              <a:t> logic (Logical logging</a:t>
            </a:r>
            <a:r>
              <a:rPr lang="en-US" dirty="0" smtClean="0"/>
              <a:t>):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log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employee, argument: (103-4403-33,Brown)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 smtClean="0"/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trong</a:t>
            </a:r>
            <a:r>
              <a:rPr lang="en-US" dirty="0"/>
              <a:t> DB2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2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/>
              <a:t> logging</a:t>
            </a:r>
            <a:br>
              <a:rPr lang="en-US" dirty="0"/>
            </a:br>
            <a:r>
              <a:rPr lang="en-US" dirty="0"/>
              <a:t>(Logging Guarantee)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=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+ log</a:t>
            </a:r>
          </a:p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log,nhưng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(Checkpoint and Dump)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Checkpoint: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 </a:t>
            </a:r>
            <a:r>
              <a:rPr lang="en-US" dirty="0" err="1" smtClean="0"/>
              <a:t>hoặc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checkpoint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/>
              <a:t> (regular intervals) (tuning parameter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(Oracle)</a:t>
            </a:r>
          </a:p>
          <a:p>
            <a:pPr lvl="1"/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/>
              <a:t> (explicit SQL </a:t>
            </a:r>
            <a:r>
              <a:rPr lang="en-US" dirty="0" smtClean="0"/>
              <a:t>command)</a:t>
            </a:r>
          </a:p>
          <a:p>
            <a:r>
              <a:rPr lang="en-US" dirty="0"/>
              <a:t>Dump: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CSDL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(transaction-consistent database state)</a:t>
            </a:r>
          </a:p>
          <a:p>
            <a:pPr lvl="1"/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CSDL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= CSDL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/>
              <a:t> (database </a:t>
            </a:r>
            <a:r>
              <a:rPr lang="en-US" dirty="0" smtClean="0"/>
              <a:t>dump) </a:t>
            </a:r>
            <a:r>
              <a:rPr lang="en-US" dirty="0"/>
              <a:t>+ </a:t>
            </a:r>
            <a:r>
              <a:rPr lang="en-US" dirty="0" smtClean="0"/>
              <a:t>log (</a:t>
            </a:r>
            <a:r>
              <a:rPr lang="en-US" dirty="0" err="1" smtClean="0"/>
              <a:t>sau</a:t>
            </a:r>
            <a:r>
              <a:rPr lang="en-US" dirty="0" smtClean="0"/>
              <a:t> dump)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7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hổi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/>
              <a:t> (Main memory failure</a:t>
            </a:r>
            <a:r>
              <a:rPr lang="en-US" dirty="0" smtClean="0"/>
              <a:t>):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 </a:t>
            </a:r>
            <a:r>
              <a:rPr lang="en-US" dirty="0" smtClean="0"/>
              <a:t>checkpoint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checkpoint </a:t>
            </a:r>
            <a:r>
              <a:rPr lang="en-US" dirty="0" err="1" smtClean="0"/>
              <a:t>đã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/>
              <a:t> </a:t>
            </a:r>
            <a:r>
              <a:rPr lang="en-US" dirty="0" smtClean="0"/>
              <a:t>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(Data disk failure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: (ổ </a:t>
            </a:r>
            <a:r>
              <a:rPr lang="en-US" dirty="0" err="1" smtClean="0">
                <a:sym typeface="Wingdings" panose="05000000000000000000" pitchFamily="2" charset="2"/>
              </a:rPr>
              <a:t>cứng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log </a:t>
            </a:r>
            <a:r>
              <a:rPr lang="en-US" dirty="0" err="1" smtClean="0">
                <a:sym typeface="Wingdings" panose="05000000000000000000" pitchFamily="2" charset="2"/>
              </a:rPr>
              <a:t>vẫn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ổn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Yêu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CSDL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xuất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sau</a:t>
            </a:r>
            <a:r>
              <a:rPr lang="en-US" dirty="0" smtClean="0"/>
              <a:t> CSDL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checkpoint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/>
              <a:t> log (Log disk failure</a:t>
            </a:r>
            <a:r>
              <a:rPr lang="en-US" dirty="0" smtClean="0"/>
              <a:t>):  </a:t>
            </a:r>
            <a:r>
              <a:rPr lang="en-US" dirty="0" err="1" smtClean="0"/>
              <a:t>Thảm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checkpoint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pPr lvl="1"/>
            <a:r>
              <a:rPr lang="en-US" dirty="0" smtClean="0"/>
              <a:t>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–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dump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/>
              <a:t>mục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/>
              <a:t> (Recovery Tuning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kí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phục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hồi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(Logging and Recovery)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ưu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phục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hồi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Tunning</a:t>
            </a:r>
            <a:r>
              <a:rPr lang="en-US" dirty="0" smtClean="0">
                <a:solidFill>
                  <a:schemeClr val="tx1"/>
                </a:solidFill>
              </a:rPr>
              <a:t> the Recovery </a:t>
            </a:r>
            <a:r>
              <a:rPr lang="en-US" dirty="0" err="1" smtClean="0">
                <a:solidFill>
                  <a:schemeClr val="tx1"/>
                </a:solidFill>
              </a:rPr>
              <a:t>subsistem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(Tuning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301514"/>
            <a:ext cx="9505056" cy="18246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endParaRPr lang="en-US" dirty="0" smtClean="0"/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/>
              <a:t> log (Log buffer tuning</a:t>
            </a:r>
            <a:r>
              <a:rPr lang="en-US" dirty="0" smtClean="0"/>
              <a:t>):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(group commit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log: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(trading in durability)</a:t>
            </a:r>
            <a:endParaRPr lang="en-US" dirty="0" smtClean="0"/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(checkpoints)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28" y="1196752"/>
            <a:ext cx="3257143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/>
              <a:t>mục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/>
              <a:t> (Recovery Tuning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(Logging and Recovery)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phục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hồi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Tunning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Recovery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subsistem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</a:t>
            </a:r>
            <a:r>
              <a:rPr lang="en-US" dirty="0" err="1"/>
              <a:t>trên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(Log on separate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log,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đến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log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, disk seeks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smtClean="0"/>
              <a:t>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seeks (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10-100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endParaRPr lang="en-US" dirty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log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log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/>
              <a:t> log: </a:t>
            </a:r>
            <a:r>
              <a:rPr lang="en-US" dirty="0" err="1" smtClean="0"/>
              <a:t>pg_xlog</a:t>
            </a:r>
            <a:r>
              <a:rPr lang="en-US" dirty="0" smtClean="0"/>
              <a:t> </a:t>
            </a:r>
            <a:r>
              <a:rPr lang="en-US" dirty="0"/>
              <a:t>(location: show </a:t>
            </a:r>
            <a:r>
              <a:rPr lang="en-US" dirty="0" err="1" smtClean="0"/>
              <a:t>data_directory</a:t>
            </a:r>
            <a:r>
              <a:rPr lang="en-US" dirty="0" smtClean="0"/>
              <a:t>;)</a:t>
            </a:r>
          </a:p>
          <a:p>
            <a:pPr lvl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log </a:t>
            </a:r>
            <a:r>
              <a:rPr lang="en-US" dirty="0" err="1" smtClean="0"/>
              <a:t>đến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log (log disk)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link (symbolic 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/>
              <a:t> </a:t>
            </a:r>
            <a:r>
              <a:rPr lang="en-US" dirty="0" smtClean="0"/>
              <a:t>– Log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4078705"/>
            <a:ext cx="9505056" cy="20474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300k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en-US" dirty="0" err="1" smtClean="0"/>
              <a:t>Cùng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log </a:t>
            </a:r>
            <a:r>
              <a:rPr lang="en-US" dirty="0" err="1" smtClean="0"/>
              <a:t>có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7" y="1332966"/>
            <a:ext cx="464761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br>
              <a:rPr lang="en-US" dirty="0" smtClean="0"/>
            </a:br>
            <a:r>
              <a:rPr lang="en-US" dirty="0"/>
              <a:t>(Group Commit)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log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(flush)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smtClean="0"/>
              <a:t>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1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(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ca</a:t>
            </a:r>
            <a:r>
              <a:rPr lang="en-US" dirty="0" smtClean="0"/>
              <a:t>m </a:t>
            </a:r>
            <a:r>
              <a:rPr lang="en-US" dirty="0" err="1" smtClean="0"/>
              <a:t>kết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1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–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pic>
        <p:nvPicPr>
          <p:cNvPr id="4" name="Snagit_PPTCFA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57" y="1324692"/>
            <a:ext cx="4714286" cy="274285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472" y="4367463"/>
            <a:ext cx="9505056" cy="1758704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8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/>
              <a:t> </a:t>
            </a:r>
            <a:r>
              <a:rPr lang="en-US" dirty="0" smtClean="0"/>
              <a:t>WAL </a:t>
            </a:r>
            <a:r>
              <a:rPr lang="en-US" dirty="0" err="1" smtClean="0"/>
              <a:t>và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/>
              <a:t> WAL (WAL buffer):Write ahead log </a:t>
            </a:r>
            <a:r>
              <a:rPr lang="en-US" dirty="0" smtClean="0"/>
              <a:t>buffer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RAM,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/>
              <a:t> 64kB=8pages (</a:t>
            </a:r>
            <a:r>
              <a:rPr lang="en-US" dirty="0" err="1" smtClean="0"/>
              <a:t>wal_buffers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log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200ms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wal_writer_delay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/>
              <a:t> WAL (WAL segment)</a:t>
            </a:r>
            <a:endParaRPr lang="en-US" dirty="0" smtClean="0"/>
          </a:p>
          <a:p>
            <a:r>
              <a:rPr lang="en-US" dirty="0" err="1" smtClean="0"/>
              <a:t>Commit_delay</a:t>
            </a:r>
            <a:r>
              <a:rPr lang="en-US" dirty="0"/>
              <a:t>: </a:t>
            </a:r>
            <a:r>
              <a:rPr lang="en-US" dirty="0" smtClean="0"/>
              <a:t>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</a:t>
            </a:r>
            <a:r>
              <a:rPr lang="en-US" dirty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/>
              <a:t> (flushing)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WAL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hi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r>
              <a:rPr lang="en-US" dirty="0" err="1" smtClean="0"/>
              <a:t>Commit_sibling</a:t>
            </a:r>
            <a:r>
              <a:rPr lang="en-US" dirty="0"/>
              <a:t>: </a:t>
            </a:r>
            <a:r>
              <a:rPr lang="en-US" dirty="0" smtClean="0"/>
              <a:t>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</a:t>
            </a:r>
            <a:r>
              <a:rPr lang="en-US" dirty="0"/>
              <a:t>5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, </a:t>
            </a:r>
            <a:r>
              <a:rPr lang="en-US" dirty="0" err="1" smtClean="0"/>
              <a:t>commit_delay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WAL: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</a:t>
            </a:r>
            <a:r>
              <a:rPr lang="en-US" dirty="0" err="1"/>
              <a:t>PostgreSQL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Synchronous_commit</a:t>
            </a:r>
            <a:r>
              <a:rPr lang="en-US" dirty="0"/>
              <a:t>: </a:t>
            </a:r>
            <a:r>
              <a:rPr lang="en-US" dirty="0" smtClean="0"/>
              <a:t>(default: </a:t>
            </a:r>
            <a:r>
              <a:rPr lang="en-US" dirty="0"/>
              <a:t>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Gọi</a:t>
            </a:r>
            <a:r>
              <a:rPr lang="en-US" dirty="0"/>
              <a:t> </a:t>
            </a:r>
            <a:r>
              <a:rPr lang="en-US" dirty="0" err="1" smtClean="0"/>
              <a:t>fsync</a:t>
            </a:r>
            <a:r>
              <a:rPr lang="en-US" dirty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set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CSDL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bi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CSDL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 smtClean="0"/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pPr lvl="1"/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hoãn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(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 3 × </a:t>
            </a:r>
            <a:r>
              <a:rPr lang="en-US" dirty="0" err="1" smtClean="0"/>
              <a:t>wal_writer</a:t>
            </a:r>
            <a:r>
              <a:rPr lang="en-US" dirty="0" err="1"/>
              <a:t>_</a:t>
            </a:r>
            <a:r>
              <a:rPr lang="en-US" dirty="0" err="1" smtClean="0"/>
              <a:t>delay</a:t>
            </a:r>
            <a:r>
              <a:rPr lang="en-US" dirty="0" smtClean="0"/>
              <a:t> </a:t>
            </a:r>
            <a:r>
              <a:rPr lang="en-US" dirty="0"/>
              <a:t>(= 3 × 200ms by default)</a:t>
            </a:r>
            <a:endParaRPr lang="en-US" dirty="0" smtClean="0"/>
          </a:p>
          <a:p>
            <a:r>
              <a:rPr lang="en-US" dirty="0" err="1"/>
              <a:t>fsync</a:t>
            </a:r>
            <a:r>
              <a:rPr lang="en-US" dirty="0"/>
              <a:t>: (default: 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Tắt</a:t>
            </a:r>
            <a:r>
              <a:rPr lang="en-US" dirty="0"/>
              <a:t> </a:t>
            </a:r>
            <a:r>
              <a:rPr lang="en-US" dirty="0" err="1" smtClean="0"/>
              <a:t>fsync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synchronous_commit</a:t>
            </a:r>
            <a:r>
              <a:rPr lang="en-US" dirty="0" smtClean="0"/>
              <a:t>: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2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(Tuning Data Writes)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 (</a:t>
            </a:r>
            <a:r>
              <a:rPr lang="en-US" dirty="0" err="1" smtClean="0"/>
              <a:t>trong</a:t>
            </a:r>
            <a:r>
              <a:rPr lang="en-US" dirty="0" smtClean="0"/>
              <a:t> RAM)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/>
              <a:t> tin (committed information)</a:t>
            </a:r>
            <a:endParaRPr lang="en-US" dirty="0" smtClean="0"/>
          </a:p>
          <a:p>
            <a:pPr lvl="1"/>
            <a:r>
              <a:rPr lang="en-US" dirty="0" smtClean="0"/>
              <a:t>Log (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)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seek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ramdom</a:t>
            </a:r>
            <a:r>
              <a:rPr lang="en-US" dirty="0"/>
              <a:t> </a:t>
            </a:r>
            <a:r>
              <a:rPr lang="en-US" dirty="0" smtClean="0"/>
              <a:t>I/O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 smtClean="0"/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(Convenient writes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/>
              <a:t> (disk heads</a:t>
            </a:r>
            <a:r>
              <a:rPr lang="en-US" dirty="0" smtClean="0"/>
              <a:t>) ở </a:t>
            </a:r>
            <a:r>
              <a:rPr lang="en-US" dirty="0" err="1" smtClean="0"/>
              <a:t>trên</a:t>
            </a:r>
            <a:r>
              <a:rPr lang="en-US" dirty="0"/>
              <a:t> right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CSDL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(Database Writes – Tuning Options)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 (RAM):</a:t>
            </a:r>
          </a:p>
          <a:p>
            <a:pPr lvl="1"/>
            <a:r>
              <a:rPr lang="en-US" dirty="0"/>
              <a:t>Oracle: </a:t>
            </a:r>
            <a:r>
              <a:rPr lang="en-US" dirty="0" smtClean="0"/>
              <a:t>DB_BLOCK_MAX_DIRTY_TARGET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dirty page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CSDL</a:t>
            </a:r>
          </a:p>
          <a:p>
            <a:pPr lvl="1"/>
            <a:r>
              <a:rPr lang="en-US" dirty="0"/>
              <a:t>SQL </a:t>
            </a:r>
            <a:r>
              <a:rPr lang="en-US" dirty="0" smtClean="0"/>
              <a:t>Server: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xuốn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3%)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smtClean="0"/>
              <a:t>Checkpoint:</a:t>
            </a:r>
          </a:p>
          <a:p>
            <a:pPr lvl="1"/>
            <a:r>
              <a:rPr lang="en-US" dirty="0" smtClean="0"/>
              <a:t>Checkpoint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/>
              <a:t> (committed writes) </a:t>
            </a:r>
            <a:r>
              <a:rPr lang="en-US" dirty="0" err="1" smtClean="0"/>
              <a:t>chỉ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CSDL </a:t>
            </a:r>
            <a:r>
              <a:rPr lang="en-US" dirty="0" err="1" smtClean="0"/>
              <a:t>hoặc</a:t>
            </a:r>
            <a:r>
              <a:rPr lang="en-US" dirty="0" smtClean="0"/>
              <a:t> log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checkpoint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/>
              <a:t>Các</a:t>
            </a:r>
            <a:r>
              <a:rPr lang="en-US" dirty="0"/>
              <a:t> checkpoint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2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checkpoint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(Checkpoint Tuning in </a:t>
            </a:r>
            <a:r>
              <a:rPr lang="en-US" dirty="0" err="1"/>
              <a:t>PostgreSQL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Checkpoint </a:t>
            </a:r>
            <a:r>
              <a:rPr lang="en-US" dirty="0" err="1" smtClean="0"/>
              <a:t>có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dirty page </a:t>
            </a:r>
            <a:r>
              <a:rPr lang="en-US" dirty="0" err="1" smtClean="0"/>
              <a:t>thành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/>
              <a:t> </a:t>
            </a:r>
            <a:r>
              <a:rPr lang="en-US" dirty="0" err="1" smtClean="0"/>
              <a:t>full_page_writes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(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), </a:t>
            </a:r>
            <a:r>
              <a:rPr lang="en-US" dirty="0" err="1" smtClean="0"/>
              <a:t>sau</a:t>
            </a:r>
            <a:r>
              <a:rPr lang="en-US" dirty="0" smtClean="0"/>
              <a:t> checkpoint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/>
              <a:t>Checkpoint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heckpoint_timeout</a:t>
            </a:r>
            <a:r>
              <a:rPr lang="en-US" dirty="0" smtClean="0"/>
              <a:t> </a:t>
            </a:r>
            <a:r>
              <a:rPr lang="en-US" dirty="0"/>
              <a:t>(5min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checkpoint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heckpoint_segments</a:t>
            </a:r>
            <a:r>
              <a:rPr lang="en-US" dirty="0" smtClean="0"/>
              <a:t> </a:t>
            </a:r>
            <a:r>
              <a:rPr lang="en-US" dirty="0"/>
              <a:t>(3</a:t>
            </a:r>
            <a:r>
              <a:rPr lang="en-US" dirty="0" smtClean="0"/>
              <a:t>):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file log (16MB)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checkpoint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(Checkpoint Tuning in </a:t>
            </a:r>
            <a:r>
              <a:rPr lang="en-US" dirty="0" err="1"/>
              <a:t>PostgreSQL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Mởi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/>
              <a:t> checkpoint (Spreading checkpoint traffic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checkpoint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/>
              <a:t> </a:t>
            </a:r>
            <a:r>
              <a:rPr lang="en-US" dirty="0" smtClean="0"/>
              <a:t>I/O</a:t>
            </a:r>
          </a:p>
          <a:p>
            <a:pPr lvl="1"/>
            <a:r>
              <a:rPr lang="en-US" dirty="0" err="1" smtClean="0"/>
              <a:t>Checkpoint_completion</a:t>
            </a:r>
            <a:r>
              <a:rPr lang="en-US" dirty="0" err="1"/>
              <a:t>_</a:t>
            </a:r>
            <a:r>
              <a:rPr lang="en-US" dirty="0" err="1" smtClean="0"/>
              <a:t>target</a:t>
            </a:r>
            <a:r>
              <a:rPr lang="en-US" dirty="0" smtClean="0"/>
              <a:t> </a:t>
            </a:r>
            <a:r>
              <a:rPr lang="en-US" dirty="0"/>
              <a:t>(0.5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checkpoint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smtClean="0"/>
              <a:t>Checkpoint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/>
              <a:t> checkpoint (Monitoring </a:t>
            </a:r>
            <a:r>
              <a:rPr lang="en-US" dirty="0" smtClean="0"/>
              <a:t>checkpoints):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heckpoint_warning</a:t>
            </a:r>
            <a:r>
              <a:rPr lang="en-US" dirty="0" smtClean="0"/>
              <a:t> </a:t>
            </a:r>
            <a:r>
              <a:rPr lang="en-US" dirty="0"/>
              <a:t>(30s</a:t>
            </a:r>
            <a:r>
              <a:rPr lang="en-US" dirty="0" smtClean="0"/>
              <a:t>):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log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checkpoint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checkpoint_segments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pic>
        <p:nvPicPr>
          <p:cNvPr id="8" name="Snagit_PPTAAF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08" y="1270391"/>
            <a:ext cx="4066667" cy="17428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0472" y="3013248"/>
            <a:ext cx="8582581" cy="283627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(Durability</a:t>
            </a:r>
            <a:r>
              <a:rPr lang="en-US" dirty="0" smtClean="0"/>
              <a:t>):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(Atomicity):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CSDL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/>
              <a:t> (Recovery subsystem</a:t>
            </a:r>
            <a:r>
              <a:rPr lang="en-US" dirty="0" smtClean="0"/>
              <a:t>):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smtClean="0"/>
              <a:t>checkpoint –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pic>
        <p:nvPicPr>
          <p:cNvPr id="4" name="Snagit_PPT424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39" y="1196752"/>
            <a:ext cx="3803722" cy="22760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472" y="3609474"/>
            <a:ext cx="9505056" cy="251669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checkpoint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(file log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suất:kích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log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(Failure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/>
              <a:t> (Software):</a:t>
            </a:r>
            <a:endParaRPr lang="en-US" dirty="0" smtClean="0"/>
          </a:p>
          <a:p>
            <a:pPr lvl="1"/>
            <a:r>
              <a:rPr lang="en-US" dirty="0" smtClean="0"/>
              <a:t>99%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Heisenbug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(non-reproducible</a:t>
            </a:r>
            <a:r>
              <a:rPr lang="en-US" dirty="0" smtClean="0"/>
              <a:t>),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(timing)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/>
              <a:t> (overload</a:t>
            </a:r>
            <a:r>
              <a:rPr lang="en-US" dirty="0" smtClean="0"/>
              <a:t>))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heisenbug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lỗi</a:t>
            </a:r>
            <a:r>
              <a:rPr lang="en-US" dirty="0" smtClean="0"/>
              <a:t> do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/>
              <a:t> (Hardware):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/>
              <a:t>CPU, RAM, </a:t>
            </a:r>
            <a:r>
              <a:rPr lang="en-US" dirty="0" smtClean="0"/>
              <a:t>ổ </a:t>
            </a:r>
            <a:r>
              <a:rPr lang="en-US" dirty="0" err="1" smtClean="0"/>
              <a:t>cứng</a:t>
            </a:r>
            <a:r>
              <a:rPr lang="en-US" dirty="0" smtClean="0"/>
              <a:t>, network</a:t>
            </a:r>
          </a:p>
          <a:p>
            <a:pPr lvl="1"/>
            <a:r>
              <a:rPr lang="en-US" dirty="0" err="1" smtClean="0"/>
              <a:t>Dứng</a:t>
            </a:r>
            <a:r>
              <a:rPr lang="en-US" dirty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/>
              <a:t> (fail-stop</a:t>
            </a:r>
            <a:r>
              <a:rPr lang="en-US" dirty="0" smtClean="0"/>
              <a:t>):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CPU 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(Maintenance):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/>
              <a:t> (Operations</a:t>
            </a:r>
            <a:r>
              <a:rPr lang="en-US" dirty="0" smtClean="0"/>
              <a:t>):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/>
              <a:t> (Environment):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(</a:t>
            </a:r>
            <a:r>
              <a:rPr lang="en-US" dirty="0"/>
              <a:t>Credit Lyonnais, 1996), 9/11</a:t>
            </a:r>
          </a:p>
        </p:txBody>
      </p:sp>
    </p:spTree>
    <p:extLst>
      <p:ext uri="{BB962C8B-B14F-4D97-AF65-F5344CB8AC3E}">
        <p14:creationId xmlns:p14="http://schemas.microsoft.com/office/powerpoint/2010/main" val="28826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/>
          </a:p>
        </p:txBody>
      </p:sp>
      <p:pic>
        <p:nvPicPr>
          <p:cNvPr id="4" name="Snagit_PPTDC6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24" y="1602805"/>
            <a:ext cx="6380952" cy="4333333"/>
          </a:xfrm>
        </p:spPr>
      </p:pic>
    </p:spTree>
    <p:extLst>
      <p:ext uri="{BB962C8B-B14F-4D97-AF65-F5344CB8AC3E}">
        <p14:creationId xmlns:p14="http://schemas.microsoft.com/office/powerpoint/2010/main" val="16697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CPU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(fail-stop)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cúp</a:t>
            </a:r>
            <a:r>
              <a:rPr lang="en-US" dirty="0" smtClean="0"/>
              <a:t> </a:t>
            </a:r>
            <a:r>
              <a:rPr lang="en-US" dirty="0" err="1" smtClean="0"/>
              <a:t>điệm</a:t>
            </a:r>
            <a:endParaRPr lang="en-US" dirty="0" smtClean="0"/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/>
              <a:t> (recovery system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lvl="1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ngờ</a:t>
            </a:r>
            <a:r>
              <a:rPr lang="en-US" dirty="0" smtClean="0"/>
              <a:t>, </a:t>
            </a:r>
            <a:r>
              <a:rPr lang="en-US" dirty="0" err="1" smtClean="0"/>
              <a:t>thiên</a:t>
            </a:r>
            <a:r>
              <a:rPr lang="en-US" dirty="0" smtClean="0"/>
              <a:t> tai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(Durability)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CSDL:</a:t>
            </a:r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/>
              <a:t> (stable storage)</a:t>
            </a:r>
            <a:endParaRPr lang="en-US" dirty="0" smtClean="0"/>
          </a:p>
          <a:p>
            <a:r>
              <a:rPr lang="en-US" dirty="0" smtClean="0"/>
              <a:t>Kho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: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ổ </a:t>
            </a:r>
            <a:r>
              <a:rPr lang="en-US" dirty="0" err="1" smtClean="0"/>
              <a:t>cứng</a:t>
            </a:r>
            <a:r>
              <a:rPr lang="en-US" dirty="0" smtClean="0"/>
              <a:t>, </a:t>
            </a:r>
            <a:r>
              <a:rPr lang="en-US" dirty="0" err="1" smtClean="0"/>
              <a:t>dải</a:t>
            </a:r>
            <a:r>
              <a:rPr lang="en-US" dirty="0"/>
              <a:t> (tape), battery-backed </a:t>
            </a:r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sựu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(non-durable buffers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(partial </a:t>
            </a:r>
            <a:r>
              <a:rPr lang="en-US" dirty="0"/>
              <a:t>disk writes)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1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(Non-durable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/>
              <a:t> (Non-durable </a:t>
            </a:r>
            <a:r>
              <a:rPr lang="en-US" dirty="0" smtClean="0"/>
              <a:t>buffer)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CSDL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(disk page)</a:t>
            </a:r>
          </a:p>
          <a:p>
            <a:pPr lvl="1"/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bền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/>
              <a:t> (Operating system buffer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- OK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(Disk </a:t>
            </a:r>
            <a:r>
              <a:rPr lang="en-US" dirty="0"/>
              <a:t>controller cache):</a:t>
            </a:r>
            <a:endParaRPr lang="en-US" dirty="0" smtClean="0"/>
          </a:p>
          <a:p>
            <a:pPr lvl="1"/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/>
              <a:t> </a:t>
            </a:r>
            <a:r>
              <a:rPr lang="en-US" dirty="0" smtClean="0"/>
              <a:t>RAID</a:t>
            </a:r>
          </a:p>
          <a:p>
            <a:pPr lvl="1"/>
            <a:r>
              <a:rPr lang="en-US" dirty="0"/>
              <a:t>battery-backed cache </a:t>
            </a:r>
            <a:r>
              <a:rPr lang="en-US" dirty="0" smtClean="0"/>
              <a:t>– OK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cache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mâu</a:t>
            </a:r>
            <a:r>
              <a:rPr lang="en-US" dirty="0" smtClean="0"/>
              <a:t> </a:t>
            </a:r>
            <a:r>
              <a:rPr lang="en-US" dirty="0" err="1" smtClean="0"/>
              <a:t>thuẫn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/>
              <a:t> (Disk cache</a:t>
            </a:r>
            <a:r>
              <a:rPr lang="en-US" dirty="0" smtClean="0"/>
              <a:t>): </a:t>
            </a:r>
            <a:r>
              <a:rPr lang="en-US" dirty="0" err="1" smtClean="0"/>
              <a:t>Tắt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/>
              <a:t> log (log disk</a:t>
            </a:r>
            <a:r>
              <a:rPr lang="en-US" dirty="0" smtClean="0"/>
              <a:t>) (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!)</a:t>
            </a:r>
          </a:p>
          <a:p>
            <a:pPr lvl="1"/>
            <a:r>
              <a:rPr lang="en-US" dirty="0" err="1"/>
              <a:t>hdparm</a:t>
            </a:r>
            <a:r>
              <a:rPr lang="en-US" dirty="0"/>
              <a:t> -I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sda</a:t>
            </a:r>
            <a:r>
              <a:rPr lang="en-US" dirty="0"/>
              <a:t> shows meta data of disk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sda</a:t>
            </a:r>
            <a:endParaRPr lang="en-US" dirty="0"/>
          </a:p>
          <a:p>
            <a:pPr lvl="1"/>
            <a:r>
              <a:rPr lang="en-US" dirty="0" err="1"/>
              <a:t>hdparm</a:t>
            </a:r>
            <a:r>
              <a:rPr lang="en-US" dirty="0"/>
              <a:t> -W 0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sda</a:t>
            </a:r>
            <a:r>
              <a:rPr lang="en-US" dirty="0"/>
              <a:t> switches disk buffer off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Partial disk writes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(Partial </a:t>
            </a:r>
            <a:r>
              <a:rPr lang="en-US" dirty="0"/>
              <a:t>disk writes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CSDL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sector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8kB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/>
              <a:t> 16 </a:t>
            </a:r>
            <a:r>
              <a:rPr lang="en-US" dirty="0" smtClean="0"/>
              <a:t>sector (</a:t>
            </a:r>
            <a:r>
              <a:rPr lang="en-US" dirty="0" err="1" smtClean="0"/>
              <a:t>mỗi</a:t>
            </a:r>
            <a:r>
              <a:rPr lang="en-US" dirty="0"/>
              <a:t> sector: 512B )</a:t>
            </a:r>
            <a:endParaRPr lang="en-US" dirty="0" smtClean="0"/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  <a:p>
            <a:pPr lvl="1"/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CSDL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/>
              <a:t> (Disk controller</a:t>
            </a:r>
            <a:r>
              <a:rPr lang="en-US" dirty="0" smtClean="0"/>
              <a:t>): pin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/>
              <a:t> cache (battery backed cache)</a:t>
            </a:r>
            <a:endParaRPr lang="en-US" dirty="0" smtClean="0"/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cache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endParaRPr lang="en-US" dirty="0" smtClean="0"/>
          </a:p>
          <a:p>
            <a:pPr lvl="1"/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Raiser 4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</a:t>
            </a:r>
            <a:r>
              <a:rPr lang="en-US" dirty="0" err="1" smtClean="0"/>
              <a:t>full_page_writes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(before-image)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1"/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13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1832</TotalTime>
  <Words>2729</Words>
  <Application>Microsoft Office PowerPoint</Application>
  <PresentationFormat>A4 Paper (210x297 mm)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Bitstream Vera Sans</vt:lpstr>
      <vt:lpstr>Calibri</vt:lpstr>
      <vt:lpstr>Helvetica Neue</vt:lpstr>
      <vt:lpstr>Wingdings</vt:lpstr>
      <vt:lpstr>theme-bkhn</vt:lpstr>
      <vt:lpstr>Quản trị cơ sở dữ liệu và Tối ưu hiệu năng</vt:lpstr>
      <vt:lpstr>Danh mục</vt:lpstr>
      <vt:lpstr>Tính nguyên tử và tính bền trong trường hợp thất bại</vt:lpstr>
      <vt:lpstr>Các loại sự cố (Failure Types)</vt:lpstr>
      <vt:lpstr>Xác suất sự cố</vt:lpstr>
      <vt:lpstr>Các hệ CSDL có thể chịu đựng được những sự cố nào?</vt:lpstr>
      <vt:lpstr>Tính bền (Durability)</vt:lpstr>
      <vt:lpstr>Làm thế nào đối phó với các bộ đệm không bền (Non-durable buffer)</vt:lpstr>
      <vt:lpstr>Làm thế nào đối phó với tình trạng ghi đĩa không hoàn chỉnh (Partial disk writes)</vt:lpstr>
      <vt:lpstr>Đảm bảo tính nguyên tử</vt:lpstr>
      <vt:lpstr>Khái niệm</vt:lpstr>
      <vt:lpstr>Write-Ahead Logging (WAL)</vt:lpstr>
      <vt:lpstr>Write-Ahead Logging (WAL)</vt:lpstr>
      <vt:lpstr>Các biến thể logging (Logging Variants)</vt:lpstr>
      <vt:lpstr>Đảm bảo logging (Logging Guarantee)</vt:lpstr>
      <vt:lpstr>(Checkpoint and Dump)</vt:lpstr>
      <vt:lpstr>Phục hổi sau khi bộ nhớ chính và ổ cứng gặp sự cố</vt:lpstr>
      <vt:lpstr>Danh mục</vt:lpstr>
      <vt:lpstr>Các hoạt động tối ưu (Tuning Activities)</vt:lpstr>
      <vt:lpstr>Log trên ổ đĩa riêng rẽ (Log on separate disk)</vt:lpstr>
      <vt:lpstr>Thực nghiệm – Log trên ổ đĩa riêng rẽ </vt:lpstr>
      <vt:lpstr>c (Group Commit)</vt:lpstr>
      <vt:lpstr>Cam kết nhóm – Thực nghiệm</vt:lpstr>
      <vt:lpstr>Bộ đệm WAL và cam kết nhóm trong PostgreSQL</vt:lpstr>
      <vt:lpstr>3. Tối ưu WAL: Đánh đổi tính bền (PostgreSQL)</vt:lpstr>
      <vt:lpstr>4. Tối ưu ghi dữ liệu (Tuning Data Writes)</vt:lpstr>
      <vt:lpstr>Ghi CSDL – Các tùy chọn tối ưu (Database Writes – Tuning Options)</vt:lpstr>
      <vt:lpstr>Tối ưu checkpoint trong PostgreSQL (Checkpoint Tuning in PostgreSQL)</vt:lpstr>
      <vt:lpstr>Tối ưu checkpoint trong PostgreSQL (Checkpoint Tuning in PostgreSQL)</vt:lpstr>
      <vt:lpstr>Tối ưu checkpoint – Thực nghiệm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95</cp:revision>
  <dcterms:created xsi:type="dcterms:W3CDTF">2015-01-20T11:36:53Z</dcterms:created>
  <dcterms:modified xsi:type="dcterms:W3CDTF">2015-01-28T17:22:04Z</dcterms:modified>
</cp:coreProperties>
</file>