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FBD3D3-5C7E-4E4F-935C-C42533B81C96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38" d="100"/>
          <a:sy n="38" d="100"/>
        </p:scale>
        <p:origin x="485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916832"/>
          </a:xfrm>
          <a:prstGeom prst="rect">
            <a:avLst/>
          </a:prstGeom>
          <a:solidFill>
            <a:srgbClr val="E43C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38186" y="44625"/>
            <a:ext cx="1418004" cy="171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2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5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41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re. Texte et image de la bibliothè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-74613"/>
            <a:ext cx="9144000" cy="760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914404" y="990607"/>
            <a:ext cx="5441462" cy="4519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'image de la bibliothèque 3"/>
          <p:cNvSpPr>
            <a:spLocks noGrp="1"/>
          </p:cNvSpPr>
          <p:nvPr>
            <p:ph type="clipArt" sz="half" idx="2"/>
          </p:nvPr>
        </p:nvSpPr>
        <p:spPr>
          <a:xfrm>
            <a:off x="6543431" y="990607"/>
            <a:ext cx="5443417" cy="4519613"/>
          </a:xfrm>
        </p:spPr>
        <p:txBody>
          <a:bodyPr/>
          <a:lstStyle/>
          <a:p>
            <a:pPr lvl="0"/>
            <a:r>
              <a:rPr lang="en-US" noProof="0" smtClean="0"/>
              <a:t>Click icon to add online image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9622196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-74613"/>
            <a:ext cx="9144000" cy="760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914404" y="990607"/>
            <a:ext cx="5441462" cy="4519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6543431" y="990602"/>
            <a:ext cx="5443417" cy="2182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6543431" y="3325813"/>
            <a:ext cx="5443417" cy="218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4993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36704"/>
            <a:ext cx="12192000" cy="548680"/>
          </a:xfrm>
          <a:prstGeom prst="rect">
            <a:avLst/>
          </a:prstGeom>
          <a:solidFill>
            <a:srgbClr val="E43C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709" y="6237312"/>
            <a:ext cx="464902" cy="56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4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3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10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2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7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54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1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9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6735" y="53752"/>
            <a:ext cx="116985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735" y="1412777"/>
            <a:ext cx="11698530" cy="4713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00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76092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76092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76092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76092"/>
          </a:solidFill>
          <a:latin typeface="Helvetica Neue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76092"/>
          </a:solidFill>
          <a:latin typeface="Helvetica Neue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1886" y="2820394"/>
            <a:ext cx="8825658" cy="2168856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6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6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6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index</a:t>
            </a:r>
            <a:endParaRPr lang="en-US" sz="6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58553" y="649296"/>
            <a:ext cx="81788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62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957" y="258417"/>
            <a:ext cx="11270973" cy="59899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Keys</a:t>
            </a:r>
          </a:p>
          <a:p>
            <a:pPr marL="576263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R.A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S.B</a:t>
            </a:r>
          </a:p>
          <a:p>
            <a:pPr marL="576263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oreign key: R.A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S.B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insert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foreign key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delete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6263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foreign key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index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R.A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delete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index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S.B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insert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R.A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S.B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6263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 join: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join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hash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 nested loop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69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7444"/>
            <a:ext cx="11231217" cy="58309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7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Index on Small Table</a:t>
            </a:r>
            <a:endParaRPr lang="en-US" sz="47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35013">
              <a:buFont typeface="Wingdings" panose="05000000000000000000" pitchFamily="2" charset="2"/>
              <a:buChar char="Ø"/>
            </a:pP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Đọc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truy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trên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bản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ghi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nhỏ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b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bảng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thể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khớp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trên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track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đơn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trên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bộ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nhớ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đọc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truy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yêu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cầu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lần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tìm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 index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hữu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tìm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ít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nhất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index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table</a:t>
            </a:r>
          </a:p>
          <a:p>
            <a:pPr marL="735013">
              <a:buFont typeface="Wingdings" panose="05000000000000000000" pitchFamily="2" charset="2"/>
              <a:buChar char="Ø"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Table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bản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ghi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lớn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(~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kích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thước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b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mỗi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bản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ghi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chiếm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gần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cả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 VD: 200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bản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ghi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chiếm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200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 index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hữu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cho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point query (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đọc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3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so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200)</a:t>
            </a:r>
          </a:p>
          <a:p>
            <a:pPr marL="735013">
              <a:buFont typeface="Wingdings" panose="05000000000000000000" pitchFamily="2" charset="2"/>
              <a:buChar char="Ø"/>
            </a:pP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Nhiều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insert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delete:</a:t>
            </a:r>
            <a:b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 index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phải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tái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tổ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chức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khóa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b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khóa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xung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đột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gần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root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từ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index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nhỏ</a:t>
            </a:r>
            <a:endParaRPr lang="en-US" sz="33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35013">
              <a:buFont typeface="Wingdings" panose="05000000000000000000" pitchFamily="2" charset="2"/>
              <a:buChar char="Ø"/>
            </a:pP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Cập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nhật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bản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ghi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đơn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cần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index, table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phải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duyệt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bản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ghi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đã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duyệt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bị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khóa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duyệt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do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đó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tranh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chấp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khóa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thể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tránh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index</a:t>
            </a:r>
            <a:endParaRPr lang="en-US" sz="33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2417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48" y="238539"/>
            <a:ext cx="10992678" cy="5764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Queries on a Small Table</a:t>
            </a:r>
            <a:endParaRPr lang="en-US" sz="4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938" y="1212435"/>
            <a:ext cx="5273497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8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861" y="278296"/>
            <a:ext cx="10813774" cy="5847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Join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7813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7813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7813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7813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7813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7813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7813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7813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non-clustered index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qua, hash join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866" y="1046291"/>
            <a:ext cx="5814564" cy="30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2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470" y="258418"/>
            <a:ext cx="11092069" cy="5989982"/>
          </a:xfrm>
        </p:spPr>
        <p:txBody>
          <a:bodyPr>
            <a:normAutofit/>
          </a:bodyPr>
          <a:lstStyle/>
          <a:p>
            <a:pPr marL="60325" indent="0">
              <a:buNone/>
            </a:pP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Join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325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325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325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325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325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325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325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457200">
              <a:buFont typeface="Wingdings" panose="05000000000000000000" pitchFamily="2" charset="2"/>
              <a:buChar char="ü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join (no index)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445" y="1023430"/>
            <a:ext cx="5502117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35" y="1371600"/>
            <a:ext cx="6511874" cy="2683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</a:t>
            </a:r>
          </a:p>
          <a:p>
            <a:pPr marL="1252538">
              <a:buFont typeface="Wingdings" panose="05000000000000000000" pitchFamily="2" charset="2"/>
              <a:buChar char="Ø"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Join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28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6" y="318053"/>
            <a:ext cx="11648661" cy="5983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Join –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4075" indent="-457200">
              <a:buFont typeface="Wingdings" panose="05000000000000000000" pitchFamily="2" charset="2"/>
              <a:buChar char="Ø"/>
              <a:tabLst>
                <a:tab pos="854075" algn="l"/>
              </a:tabLst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block: 4kB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</a:p>
          <a:p>
            <a:pPr marL="854075" indent="-457200">
              <a:buFont typeface="Wingdings" panose="05000000000000000000" pitchFamily="2" charset="2"/>
              <a:buChar char="Ø"/>
              <a:tabLst>
                <a:tab pos="854075" algn="l"/>
              </a:tabLst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216" y="2230981"/>
            <a:ext cx="7624889" cy="7507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695" y="3222919"/>
            <a:ext cx="1285871" cy="37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6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48" y="318052"/>
            <a:ext cx="11032435" cy="59303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Join – Naïve Nested Loop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5338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Naïve nested loop join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R, 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5338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 naïve nested loop join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buffer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2,000,100 blocks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(=8GB)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500 block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65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735" y="457200"/>
            <a:ext cx="11698530" cy="56689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Chiến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lược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Join – Block Nested Loop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Block nested loop join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- So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block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block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R, 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duyệt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VD: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buffer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block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- 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quét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quét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40,100 block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(=160MB)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tốt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500 block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đọc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9734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713" y="457200"/>
            <a:ext cx="11171583" cy="586408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5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5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5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Join – Index Nested </a:t>
            </a:r>
            <a:r>
              <a:rPr lang="en-US" sz="5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</a:p>
          <a:p>
            <a:pPr marL="1192213" indent="-457200">
              <a:buFont typeface="Wingdings" panose="05000000000000000000" pitchFamily="2" charset="2"/>
              <a:buChar char="Ø"/>
            </a:pP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nested loop join</a:t>
            </a:r>
            <a:b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</a:t>
            </a:r>
            <a:b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Runtime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O(|R| x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log|S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|) (vs. 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O(|R| x |S|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naïve nested loop)</a:t>
            </a:r>
            <a:b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 cover join (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S)</a:t>
            </a:r>
            <a:b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foreign key join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en-US" sz="3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92213" indent="-457200">
              <a:buFont typeface="Wingdings" panose="05000000000000000000" pitchFamily="2" charset="2"/>
              <a:buChar char="Ø"/>
            </a:pP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</a:t>
            </a:r>
            <a:b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B+-tree index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max c=5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S.</a:t>
            </a:r>
            <a:b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4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25,100 block </a:t>
            </a:r>
            <a:r>
              <a:rPr lang="en-US" sz="4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4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4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4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(=100MB)</a:t>
            </a:r>
            <a:endParaRPr lang="en-US" sz="4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13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957" y="357809"/>
            <a:ext cx="11231217" cy="59237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Join – Merge Join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7525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 join 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index)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order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merge.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7525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(M: free memory block)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non-cluster index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7525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 (M=2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500 block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(2MB)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 = 3 memory block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 (1400 block)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 (7200 block)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join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9100 936MB) block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 = 25memory block: 2500 block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(10MB)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614" y="2273130"/>
            <a:ext cx="3555146" cy="30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9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417" y="178904"/>
            <a:ext cx="11608905" cy="610262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4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4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Join – Hash Join</a:t>
            </a:r>
            <a:endParaRPr lang="en-US" sz="47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4075">
              <a:buFont typeface="Wingdings" panose="05000000000000000000" pitchFamily="2" charset="2"/>
              <a:buChar char="Ø"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join (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index)</a:t>
            </a:r>
            <a:b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join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R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probe input, S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build input</a:t>
            </a:r>
            <a:endParaRPr lang="en-US" sz="3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4075">
              <a:buFont typeface="Wingdings" panose="05000000000000000000" pitchFamily="2" charset="2"/>
              <a:buChar char="Ø"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Joining bucket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b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build hash index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 (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probe hash index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b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build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probe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54075">
              <a:buFont typeface="Wingdings" panose="05000000000000000000" pitchFamily="2" charset="2"/>
              <a:buChar char="Ø"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probe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R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coongj3(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bs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1500 block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(6MB)</a:t>
            </a:r>
            <a:b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SQLServer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DB2 UDB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3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085" y="159799"/>
            <a:ext cx="11576482" cy="6178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Distinct Values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Join Selectivity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 Selectivity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chéo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Selectivity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distinct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distinct join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distinct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join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Hash join: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build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Index join: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multiple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Merge join: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497" y="2376601"/>
            <a:ext cx="2356696" cy="30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8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-bkh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theme-bkhn</Template>
  <TotalTime>2616</TotalTime>
  <Words>218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Helvetica Neue</vt:lpstr>
      <vt:lpstr>Times New Roman</vt:lpstr>
      <vt:lpstr>Wingdings</vt:lpstr>
      <vt:lpstr>theme-bkhn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</dc:creator>
  <cp:lastModifiedBy>thang</cp:lastModifiedBy>
  <cp:revision>590</cp:revision>
  <dcterms:created xsi:type="dcterms:W3CDTF">2015-01-14T02:44:54Z</dcterms:created>
  <dcterms:modified xsi:type="dcterms:W3CDTF">2015-02-02T19:32:35Z</dcterms:modified>
</cp:coreProperties>
</file>