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577888" cy="9601200"/>
  <p:notesSz cx="6858000" cy="9945688"/>
  <p:defaultTextStyle>
    <a:defPPr>
      <a:defRPr lang="en-US"/>
    </a:defPPr>
    <a:lvl1pPr marL="0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2177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24354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86531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48708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10884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73061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35238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97415" algn="l" defTabSz="132435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00"/>
    <a:srgbClr val="00FF00"/>
    <a:srgbClr val="E1E100"/>
    <a:srgbClr val="FF99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70" autoAdjust="0"/>
    <p:restoredTop sz="99644" autoAdjust="0"/>
  </p:normalViewPr>
  <p:slideViewPr>
    <p:cSldViewPr>
      <p:cViewPr>
        <p:scale>
          <a:sx n="50" d="100"/>
          <a:sy n="50" d="100"/>
        </p:scale>
        <p:origin x="-1932" y="-174"/>
      </p:cViewPr>
      <p:guideLst>
        <p:guide orient="horz" pos="3024"/>
        <p:guide pos="42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02911-D8BA-43A5-BD22-8ACD24531722}" type="datetimeFigureOut">
              <a:rPr lang="en-SG" smtClean="0"/>
              <a:t>18/7/2014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0" y="746125"/>
            <a:ext cx="52705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66C98-FC9E-418D-9D04-B5D5DCDCDA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32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66C98-FC9E-418D-9D04-B5D5DCDCDA2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0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342" y="2982596"/>
            <a:ext cx="11541205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683" y="5440681"/>
            <a:ext cx="9504522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8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10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73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35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9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43969" y="384494"/>
            <a:ext cx="3055025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895" y="384494"/>
            <a:ext cx="8938777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560" y="6169661"/>
            <a:ext cx="11541205" cy="1906905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560" y="4069400"/>
            <a:ext cx="11541205" cy="2100261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217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435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8653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64870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108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9730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63523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2974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895" y="2240282"/>
            <a:ext cx="5996900" cy="633634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2094" y="2240282"/>
            <a:ext cx="5996900" cy="633634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96" y="2149158"/>
            <a:ext cx="5999258" cy="89566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177" indent="0">
              <a:buNone/>
              <a:defRPr sz="2900" b="1"/>
            </a:lvl2pPr>
            <a:lvl3pPr marL="1324354" indent="0">
              <a:buNone/>
              <a:defRPr sz="2600" b="1"/>
            </a:lvl3pPr>
            <a:lvl4pPr marL="1986531" indent="0">
              <a:buNone/>
              <a:defRPr sz="2300" b="1"/>
            </a:lvl4pPr>
            <a:lvl5pPr marL="2648708" indent="0">
              <a:buNone/>
              <a:defRPr sz="2300" b="1"/>
            </a:lvl5pPr>
            <a:lvl6pPr marL="3310884" indent="0">
              <a:buNone/>
              <a:defRPr sz="2300" b="1"/>
            </a:lvl6pPr>
            <a:lvl7pPr marL="3973061" indent="0">
              <a:buNone/>
              <a:defRPr sz="2300" b="1"/>
            </a:lvl7pPr>
            <a:lvl8pPr marL="4635238" indent="0">
              <a:buNone/>
              <a:defRPr sz="2300" b="1"/>
            </a:lvl8pPr>
            <a:lvl9pPr marL="5297415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896" y="3044825"/>
            <a:ext cx="5999258" cy="5531803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97380" y="2149158"/>
            <a:ext cx="6001615" cy="89566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177" indent="0">
              <a:buNone/>
              <a:defRPr sz="2900" b="1"/>
            </a:lvl2pPr>
            <a:lvl3pPr marL="1324354" indent="0">
              <a:buNone/>
              <a:defRPr sz="2600" b="1"/>
            </a:lvl3pPr>
            <a:lvl4pPr marL="1986531" indent="0">
              <a:buNone/>
              <a:defRPr sz="2300" b="1"/>
            </a:lvl4pPr>
            <a:lvl5pPr marL="2648708" indent="0">
              <a:buNone/>
              <a:defRPr sz="2300" b="1"/>
            </a:lvl5pPr>
            <a:lvl6pPr marL="3310884" indent="0">
              <a:buNone/>
              <a:defRPr sz="2300" b="1"/>
            </a:lvl6pPr>
            <a:lvl7pPr marL="3973061" indent="0">
              <a:buNone/>
              <a:defRPr sz="2300" b="1"/>
            </a:lvl7pPr>
            <a:lvl8pPr marL="4635238" indent="0">
              <a:buNone/>
              <a:defRPr sz="2300" b="1"/>
            </a:lvl8pPr>
            <a:lvl9pPr marL="5297415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97380" y="3044825"/>
            <a:ext cx="6001615" cy="5531803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96" y="382271"/>
            <a:ext cx="4467032" cy="162687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577" y="382271"/>
            <a:ext cx="7590417" cy="8194359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896" y="2009141"/>
            <a:ext cx="4467032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62177" indent="0">
              <a:buNone/>
              <a:defRPr sz="1700"/>
            </a:lvl2pPr>
            <a:lvl3pPr marL="1324354" indent="0">
              <a:buNone/>
              <a:defRPr sz="1400"/>
            </a:lvl3pPr>
            <a:lvl4pPr marL="1986531" indent="0">
              <a:buNone/>
              <a:defRPr sz="1300"/>
            </a:lvl4pPr>
            <a:lvl5pPr marL="2648708" indent="0">
              <a:buNone/>
              <a:defRPr sz="1300"/>
            </a:lvl5pPr>
            <a:lvl6pPr marL="3310884" indent="0">
              <a:buNone/>
              <a:defRPr sz="1300"/>
            </a:lvl6pPr>
            <a:lvl7pPr marL="3973061" indent="0">
              <a:buNone/>
              <a:defRPr sz="1300"/>
            </a:lvl7pPr>
            <a:lvl8pPr marL="4635238" indent="0">
              <a:buNone/>
              <a:defRPr sz="1300"/>
            </a:lvl8pPr>
            <a:lvl9pPr marL="529741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361" y="6720839"/>
            <a:ext cx="8146733" cy="793434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1361" y="857886"/>
            <a:ext cx="8146733" cy="5760720"/>
          </a:xfrm>
        </p:spPr>
        <p:txBody>
          <a:bodyPr/>
          <a:lstStyle>
            <a:lvl1pPr marL="0" indent="0">
              <a:buNone/>
              <a:defRPr sz="4700"/>
            </a:lvl1pPr>
            <a:lvl2pPr marL="662177" indent="0">
              <a:buNone/>
              <a:defRPr sz="4000"/>
            </a:lvl2pPr>
            <a:lvl3pPr marL="1324354" indent="0">
              <a:buNone/>
              <a:defRPr sz="3500"/>
            </a:lvl3pPr>
            <a:lvl4pPr marL="1986531" indent="0">
              <a:buNone/>
              <a:defRPr sz="2900"/>
            </a:lvl4pPr>
            <a:lvl5pPr marL="2648708" indent="0">
              <a:buNone/>
              <a:defRPr sz="2900"/>
            </a:lvl5pPr>
            <a:lvl6pPr marL="3310884" indent="0">
              <a:buNone/>
              <a:defRPr sz="2900"/>
            </a:lvl6pPr>
            <a:lvl7pPr marL="3973061" indent="0">
              <a:buNone/>
              <a:defRPr sz="2900"/>
            </a:lvl7pPr>
            <a:lvl8pPr marL="4635238" indent="0">
              <a:buNone/>
              <a:defRPr sz="2900"/>
            </a:lvl8pPr>
            <a:lvl9pPr marL="5297415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1361" y="7514274"/>
            <a:ext cx="8146733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62177" indent="0">
              <a:buNone/>
              <a:defRPr sz="1700"/>
            </a:lvl2pPr>
            <a:lvl3pPr marL="1324354" indent="0">
              <a:buNone/>
              <a:defRPr sz="1400"/>
            </a:lvl3pPr>
            <a:lvl4pPr marL="1986531" indent="0">
              <a:buNone/>
              <a:defRPr sz="1300"/>
            </a:lvl4pPr>
            <a:lvl5pPr marL="2648708" indent="0">
              <a:buNone/>
              <a:defRPr sz="1300"/>
            </a:lvl5pPr>
            <a:lvl6pPr marL="3310884" indent="0">
              <a:buNone/>
              <a:defRPr sz="1300"/>
            </a:lvl6pPr>
            <a:lvl7pPr marL="3973061" indent="0">
              <a:buNone/>
              <a:defRPr sz="1300"/>
            </a:lvl7pPr>
            <a:lvl8pPr marL="4635238" indent="0">
              <a:buNone/>
              <a:defRPr sz="1300"/>
            </a:lvl8pPr>
            <a:lvl9pPr marL="529741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894" y="384494"/>
            <a:ext cx="12220100" cy="1600200"/>
          </a:xfrm>
          <a:prstGeom prst="rect">
            <a:avLst/>
          </a:prstGeom>
        </p:spPr>
        <p:txBody>
          <a:bodyPr vert="horz" lIns="132435" tIns="66218" rIns="132435" bIns="662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94" y="2240282"/>
            <a:ext cx="12220100" cy="6336348"/>
          </a:xfrm>
          <a:prstGeom prst="rect">
            <a:avLst/>
          </a:prstGeom>
        </p:spPr>
        <p:txBody>
          <a:bodyPr vert="horz" lIns="132435" tIns="66218" rIns="132435" bIns="662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895" y="8898891"/>
            <a:ext cx="3168175" cy="511175"/>
          </a:xfrm>
          <a:prstGeom prst="rect">
            <a:avLst/>
          </a:prstGeom>
        </p:spPr>
        <p:txBody>
          <a:bodyPr vert="horz" lIns="132435" tIns="66218" rIns="132435" bIns="6621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9113" y="8898891"/>
            <a:ext cx="4299664" cy="511175"/>
          </a:xfrm>
          <a:prstGeom prst="rect">
            <a:avLst/>
          </a:prstGeom>
        </p:spPr>
        <p:txBody>
          <a:bodyPr vert="horz" lIns="132435" tIns="66218" rIns="132435" bIns="6621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820" y="8898891"/>
            <a:ext cx="3168175" cy="511175"/>
          </a:xfrm>
          <a:prstGeom prst="rect">
            <a:avLst/>
          </a:prstGeom>
        </p:spPr>
        <p:txBody>
          <a:bodyPr vert="horz" lIns="132435" tIns="66218" rIns="132435" bIns="6621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435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6632" indent="-496632" algn="l" defTabSz="1324354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76038" indent="-413861" algn="l" defTabSz="1324354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55443" indent="-331089" algn="l" defTabSz="132435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17620" indent="-331089" algn="l" defTabSz="132435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79796" indent="-331089" algn="l" defTabSz="1324354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41973" indent="-331089" algn="l" defTabSz="132435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04150" indent="-331089" algn="l" defTabSz="132435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66327" indent="-331089" algn="l" defTabSz="132435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28504" indent="-331089" algn="l" defTabSz="132435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177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4354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6531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8708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0884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3061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35238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97415" algn="l" defTabSz="132435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51" Type="http://schemas.openxmlformats.org/officeDocument/2006/relationships/image" Target="../media/image17.png"/><Relationship Id="rId3" Type="http://schemas.openxmlformats.org/officeDocument/2006/relationships/image" Target="../media/image1.png"/><Relationship Id="rId42" Type="http://schemas.openxmlformats.org/officeDocument/2006/relationships/image" Target="../media/image39.png"/><Relationship Id="rId21" Type="http://schemas.openxmlformats.org/officeDocument/2006/relationships/image" Target="../media/image19.png"/><Relationship Id="rId47" Type="http://schemas.openxmlformats.org/officeDocument/2006/relationships/image" Target="../media/image7.png"/><Relationship Id="rId34" Type="http://schemas.openxmlformats.org/officeDocument/2006/relationships/image" Target="../media/image32.png"/><Relationship Id="rId50" Type="http://schemas.openxmlformats.org/officeDocument/2006/relationships/image" Target="../media/image13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46" Type="http://schemas.openxmlformats.org/officeDocument/2006/relationships/image" Target="../media/image43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54" Type="http://schemas.openxmlformats.org/officeDocument/2006/relationships/image" Target="../media/image27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45" Type="http://schemas.openxmlformats.org/officeDocument/2006/relationships/image" Target="../media/image42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3" Type="http://schemas.openxmlformats.org/officeDocument/2006/relationships/image" Target="../media/image24.png"/><Relationship Id="rId5" Type="http://schemas.openxmlformats.org/officeDocument/2006/relationships/image" Target="../media/image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49" Type="http://schemas.openxmlformats.org/officeDocument/2006/relationships/image" Target="../media/image45.png"/><Relationship Id="rId10" Type="http://schemas.openxmlformats.org/officeDocument/2006/relationships/image" Target="../media/image8.png"/><Relationship Id="rId52" Type="http://schemas.openxmlformats.org/officeDocument/2006/relationships/image" Target="../media/image20.png"/><Relationship Id="rId4" Type="http://schemas.openxmlformats.org/officeDocument/2006/relationships/image" Target="../media/image2.png"/><Relationship Id="rId14" Type="http://schemas.openxmlformats.org/officeDocument/2006/relationships/image" Target="../media/image12.png"/><Relationship Id="rId43" Type="http://schemas.openxmlformats.org/officeDocument/2006/relationships/image" Target="../media/image40.png"/><Relationship Id="rId27" Type="http://schemas.openxmlformats.org/officeDocument/2006/relationships/image" Target="../media/image25.png"/><Relationship Id="rId48" Type="http://schemas.openxmlformats.org/officeDocument/2006/relationships/image" Target="../media/image44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Rectangle 650"/>
          <p:cNvSpPr/>
          <p:nvPr/>
        </p:nvSpPr>
        <p:spPr>
          <a:xfrm>
            <a:off x="-841" y="322"/>
            <a:ext cx="13583491" cy="9600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1" name="Rectangle 1010"/>
          <p:cNvSpPr/>
          <p:nvPr/>
        </p:nvSpPr>
        <p:spPr>
          <a:xfrm>
            <a:off x="3780748" y="5092038"/>
            <a:ext cx="1172116" cy="246221"/>
          </a:xfrm>
          <a:prstGeom prst="rect">
            <a:avLst/>
          </a:prstGeom>
          <a:solidFill>
            <a:srgbClr val="FFFF00"/>
          </a:solidFill>
          <a:ln w="762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lvl="0" algn="r"/>
            <a:r>
              <a:rPr lang="en-SG" sz="1000" dirty="0" smtClean="0">
                <a:solidFill>
                  <a:prstClr val="black"/>
                </a:solidFill>
              </a:rPr>
              <a:t>(+ carboxylate salt)</a:t>
            </a:r>
            <a:endParaRPr lang="en-SG" sz="1000" dirty="0">
              <a:solidFill>
                <a:prstClr val="black"/>
              </a:solidFill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7497668" y="7303455"/>
            <a:ext cx="1172116" cy="246221"/>
          </a:xfrm>
          <a:prstGeom prst="rect">
            <a:avLst/>
          </a:prstGeom>
          <a:solidFill>
            <a:srgbClr val="FFFF00"/>
          </a:solidFill>
          <a:ln w="762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lvl="0" algn="r"/>
            <a:r>
              <a:rPr lang="en-SG" sz="1000" dirty="0" smtClean="0">
                <a:solidFill>
                  <a:prstClr val="black"/>
                </a:solidFill>
              </a:rPr>
              <a:t>(+ car</a:t>
            </a:r>
            <a:r>
              <a:rPr lang="en-SG" sz="1000" dirty="0">
                <a:solidFill>
                  <a:prstClr val="black"/>
                </a:solidFill>
              </a:rPr>
              <a:t>bo</a:t>
            </a:r>
            <a:r>
              <a:rPr lang="en-SG" sz="1000" dirty="0" smtClean="0">
                <a:solidFill>
                  <a:prstClr val="black"/>
                </a:solidFill>
              </a:rPr>
              <a:t>xylate salt)</a:t>
            </a:r>
            <a:endParaRPr lang="en-SG" sz="1000" dirty="0">
              <a:solidFill>
                <a:prstClr val="black"/>
              </a:solidFill>
            </a:endParaRPr>
          </a:p>
        </p:txBody>
      </p:sp>
      <p:cxnSp>
        <p:nvCxnSpPr>
          <p:cNvPr id="1012" name="Straight Arrow Connector 1011"/>
          <p:cNvCxnSpPr>
            <a:cxnSpLocks noChangeAspect="1"/>
          </p:cNvCxnSpPr>
          <p:nvPr/>
        </p:nvCxnSpPr>
        <p:spPr>
          <a:xfrm>
            <a:off x="7552717" y="4267200"/>
            <a:ext cx="0" cy="3173230"/>
          </a:xfrm>
          <a:prstGeom prst="straightConnector1">
            <a:avLst/>
          </a:prstGeom>
          <a:ln w="38100" cap="rnd"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Arrow Connector 1016"/>
          <p:cNvCxnSpPr>
            <a:cxnSpLocks noChangeAspect="1"/>
          </p:cNvCxnSpPr>
          <p:nvPr/>
        </p:nvCxnSpPr>
        <p:spPr>
          <a:xfrm>
            <a:off x="4894344" y="5149850"/>
            <a:ext cx="2657437" cy="0"/>
          </a:xfrm>
          <a:prstGeom prst="straightConnector1">
            <a:avLst/>
          </a:prstGeom>
          <a:ln w="38100" cap="rnd"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cxnSpLocks noChangeAspect="1"/>
          </p:cNvCxnSpPr>
          <p:nvPr/>
        </p:nvCxnSpPr>
        <p:spPr>
          <a:xfrm>
            <a:off x="5378713" y="3157705"/>
            <a:ext cx="0" cy="3659593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>
            <a:grpSpLocks noChangeAspect="1"/>
          </p:cNvGrpSpPr>
          <p:nvPr/>
        </p:nvGrpSpPr>
        <p:grpSpPr>
          <a:xfrm>
            <a:off x="7766257" y="4234684"/>
            <a:ext cx="1080000" cy="1080000"/>
            <a:chOff x="1143000" y="1219200"/>
            <a:chExt cx="1440000" cy="1440000"/>
          </a:xfrm>
        </p:grpSpPr>
        <p:sp>
          <p:nvSpPr>
            <p:cNvPr id="318" name="Oval 317"/>
            <p:cNvSpPr/>
            <p:nvPr/>
          </p:nvSpPr>
          <p:spPr>
            <a:xfrm>
              <a:off x="1143000" y="1219200"/>
              <a:ext cx="1440000" cy="144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319" name="Rounded Rectangle 318"/>
            <p:cNvSpPr/>
            <p:nvPr/>
          </p:nvSpPr>
          <p:spPr>
            <a:xfrm>
              <a:off x="1143000" y="2299200"/>
              <a:ext cx="1440000" cy="36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900" dirty="0" smtClean="0">
                  <a:solidFill>
                    <a:sysClr val="windowText" lastClr="000000"/>
                  </a:solidFill>
                </a:rPr>
                <a:t>CARBOXYLIC ACID</a:t>
              </a:r>
              <a:endParaRPr lang="en-SG" sz="9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2" name="Group 341"/>
          <p:cNvGrpSpPr>
            <a:grpSpLocks noChangeAspect="1"/>
          </p:cNvGrpSpPr>
          <p:nvPr/>
        </p:nvGrpSpPr>
        <p:grpSpPr>
          <a:xfrm>
            <a:off x="8707003" y="967264"/>
            <a:ext cx="1080000" cy="1080000"/>
            <a:chOff x="6096000" y="1911600"/>
            <a:chExt cx="1440000" cy="1440000"/>
          </a:xfrm>
        </p:grpSpPr>
        <p:sp>
          <p:nvSpPr>
            <p:cNvPr id="343" name="Oval 342"/>
            <p:cNvSpPr/>
            <p:nvPr/>
          </p:nvSpPr>
          <p:spPr>
            <a:xfrm>
              <a:off x="6096000" y="1911600"/>
              <a:ext cx="1440000" cy="144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/>
            </a:p>
          </p:txBody>
        </p:sp>
        <p:sp>
          <p:nvSpPr>
            <p:cNvPr id="344" name="Rounded Rectangle 343"/>
            <p:cNvSpPr/>
            <p:nvPr/>
          </p:nvSpPr>
          <p:spPr>
            <a:xfrm>
              <a:off x="6096000" y="2991600"/>
              <a:ext cx="1440000" cy="36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ysClr val="windowText" lastClr="000000"/>
                  </a:solidFill>
                </a:rPr>
                <a:t>ESTER</a:t>
              </a:r>
              <a:endParaRPr lang="en-SG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1" name="Group 350"/>
          <p:cNvGrpSpPr>
            <a:grpSpLocks noChangeAspect="1"/>
          </p:cNvGrpSpPr>
          <p:nvPr/>
        </p:nvGrpSpPr>
        <p:grpSpPr>
          <a:xfrm>
            <a:off x="6986058" y="3342199"/>
            <a:ext cx="900000" cy="900000"/>
            <a:chOff x="6400800" y="1202850"/>
            <a:chExt cx="1080000" cy="1080000"/>
          </a:xfrm>
        </p:grpSpPr>
        <p:sp>
          <p:nvSpPr>
            <p:cNvPr id="352" name="Oval 351"/>
            <p:cNvSpPr>
              <a:spLocks noChangeAspect="1"/>
            </p:cNvSpPr>
            <p:nvPr/>
          </p:nvSpPr>
          <p:spPr>
            <a:xfrm>
              <a:off x="6400800" y="1202850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353" name="Rounded Rectangle 352"/>
            <p:cNvSpPr>
              <a:spLocks noChangeAspect="1"/>
            </p:cNvSpPr>
            <p:nvPr/>
          </p:nvSpPr>
          <p:spPr>
            <a:xfrm>
              <a:off x="6400800" y="1202850"/>
              <a:ext cx="1080000" cy="27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 smtClean="0">
                  <a:solidFill>
                    <a:sysClr val="windowText" lastClr="000000"/>
                  </a:solidFill>
                </a:rPr>
                <a:t>CARBOXYLATE</a:t>
              </a:r>
              <a:endParaRPr lang="en-SG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6484458" y="1614600"/>
            <a:ext cx="900000" cy="900000"/>
            <a:chOff x="13182600" y="4988957"/>
            <a:chExt cx="900000" cy="900000"/>
          </a:xfrm>
        </p:grpSpPr>
        <p:sp>
          <p:nvSpPr>
            <p:cNvPr id="452" name="Oval 451"/>
            <p:cNvSpPr/>
            <p:nvPr/>
          </p:nvSpPr>
          <p:spPr>
            <a:xfrm>
              <a:off x="13182600" y="4988957"/>
              <a:ext cx="900000" cy="90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53" name="Rounded Rectangle 452"/>
            <p:cNvSpPr/>
            <p:nvPr/>
          </p:nvSpPr>
          <p:spPr>
            <a:xfrm>
              <a:off x="13182600" y="5663957"/>
              <a:ext cx="900000" cy="225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 smtClean="0">
                  <a:solidFill>
                    <a:sysClr val="windowText" lastClr="000000"/>
                  </a:solidFill>
                </a:rPr>
                <a:t>ALKOXIDE</a:t>
              </a:r>
              <a:endParaRPr lang="en-SG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692944" y="485093"/>
            <a:ext cx="1080000" cy="1080000"/>
            <a:chOff x="724430" y="485093"/>
            <a:chExt cx="1080000" cy="1080000"/>
          </a:xfrm>
        </p:grpSpPr>
        <p:grpSp>
          <p:nvGrpSpPr>
            <p:cNvPr id="339" name="Group 338"/>
            <p:cNvGrpSpPr>
              <a:grpSpLocks noChangeAspect="1"/>
            </p:cNvGrpSpPr>
            <p:nvPr/>
          </p:nvGrpSpPr>
          <p:grpSpPr>
            <a:xfrm>
              <a:off x="724430" y="485093"/>
              <a:ext cx="1080000" cy="1080000"/>
              <a:chOff x="6096000" y="1911600"/>
              <a:chExt cx="1440000" cy="1440000"/>
            </a:xfrm>
          </p:grpSpPr>
          <p:sp>
            <p:nvSpPr>
              <p:cNvPr id="340" name="Oval 339"/>
              <p:cNvSpPr/>
              <p:nvPr/>
            </p:nvSpPr>
            <p:spPr>
              <a:xfrm>
                <a:off x="6096000" y="1911600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/>
              </a:p>
            </p:txBody>
          </p:sp>
          <p:sp>
            <p:nvSpPr>
              <p:cNvPr id="341" name="Rounded Rectangle 340"/>
              <p:cNvSpPr/>
              <p:nvPr/>
            </p:nvSpPr>
            <p:spPr>
              <a:xfrm>
                <a:off x="6096000" y="2991600"/>
                <a:ext cx="1440000" cy="360000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 smtClean="0">
                    <a:solidFill>
                      <a:sysClr val="windowText" lastClr="000000"/>
                    </a:solidFill>
                  </a:rPr>
                  <a:t>HALOALKANE</a:t>
                </a:r>
                <a:endParaRPr lang="en-SG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57" name="Group 456"/>
            <p:cNvGrpSpPr/>
            <p:nvPr/>
          </p:nvGrpSpPr>
          <p:grpSpPr>
            <a:xfrm>
              <a:off x="940012" y="771041"/>
              <a:ext cx="699635" cy="472332"/>
              <a:chOff x="3750064" y="6303100"/>
              <a:chExt cx="699635" cy="472332"/>
            </a:xfrm>
          </p:grpSpPr>
          <p:sp>
            <p:nvSpPr>
              <p:cNvPr id="458" name="TextBox 457"/>
              <p:cNvSpPr txBox="1"/>
              <p:nvPr/>
            </p:nvSpPr>
            <p:spPr>
              <a:xfrm>
                <a:off x="3806272" y="6338815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cxnSp>
            <p:nvCxnSpPr>
              <p:cNvPr id="459" name="Straight Connector 458"/>
              <p:cNvCxnSpPr/>
              <p:nvPr/>
            </p:nvCxnSpPr>
            <p:spPr>
              <a:xfrm>
                <a:off x="4068994" y="6540051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3750064" y="6541627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3967598" y="6667432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3967598" y="6303100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3" name="TextBox 462"/>
              <p:cNvSpPr txBox="1"/>
              <p:nvPr/>
            </p:nvSpPr>
            <p:spPr>
              <a:xfrm>
                <a:off x="4128777" y="6339552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X</a:t>
                </a:r>
                <a:endParaRPr lang="en-SG" sz="2000" dirty="0"/>
              </a:p>
            </p:txBody>
          </p:sp>
        </p:grpSp>
      </p:grpSp>
      <p:grpSp>
        <p:nvGrpSpPr>
          <p:cNvPr id="464" name="Group 463"/>
          <p:cNvGrpSpPr/>
          <p:nvPr/>
        </p:nvGrpSpPr>
        <p:grpSpPr>
          <a:xfrm>
            <a:off x="5676906" y="823068"/>
            <a:ext cx="1029491" cy="472332"/>
            <a:chOff x="3073688" y="6248400"/>
            <a:chExt cx="1029491" cy="472332"/>
          </a:xfrm>
        </p:grpSpPr>
        <p:sp>
          <p:nvSpPr>
            <p:cNvPr id="465" name="TextBox 464"/>
            <p:cNvSpPr txBox="1"/>
            <p:nvPr/>
          </p:nvSpPr>
          <p:spPr>
            <a:xfrm>
              <a:off x="3129896" y="6284115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C</a:t>
              </a:r>
              <a:endParaRPr lang="en-SG" sz="2000" dirty="0"/>
            </a:p>
          </p:txBody>
        </p:sp>
        <p:cxnSp>
          <p:nvCxnSpPr>
            <p:cNvPr id="466" name="Straight Connector 465"/>
            <p:cNvCxnSpPr/>
            <p:nvPr/>
          </p:nvCxnSpPr>
          <p:spPr>
            <a:xfrm>
              <a:off x="3392618" y="6485351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3073688" y="6486927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3291222" y="6612732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3291222" y="6248400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extBox 469"/>
            <p:cNvSpPr txBox="1"/>
            <p:nvPr/>
          </p:nvSpPr>
          <p:spPr>
            <a:xfrm>
              <a:off x="3435570" y="6284852"/>
              <a:ext cx="3545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O</a:t>
              </a:r>
              <a:endParaRPr lang="en-SG" sz="2000" dirty="0"/>
            </a:p>
          </p:txBody>
        </p:sp>
        <p:cxnSp>
          <p:nvCxnSpPr>
            <p:cNvPr id="471" name="Straight Connector 470"/>
            <p:cNvCxnSpPr/>
            <p:nvPr/>
          </p:nvCxnSpPr>
          <p:spPr>
            <a:xfrm>
              <a:off x="3716621" y="6485351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TextBox 471"/>
            <p:cNvSpPr txBox="1"/>
            <p:nvPr/>
          </p:nvSpPr>
          <p:spPr>
            <a:xfrm>
              <a:off x="3748595" y="6284852"/>
              <a:ext cx="3545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H</a:t>
              </a:r>
              <a:endParaRPr lang="en-SG" sz="2000" dirty="0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8725958" y="1027821"/>
            <a:ext cx="1056898" cy="815290"/>
            <a:chOff x="4284914" y="5614812"/>
            <a:chExt cx="1056898" cy="815290"/>
          </a:xfrm>
        </p:grpSpPr>
        <p:sp>
          <p:nvSpPr>
            <p:cNvPr id="474" name="TextBox 473"/>
            <p:cNvSpPr txBox="1"/>
            <p:nvPr/>
          </p:nvSpPr>
          <p:spPr>
            <a:xfrm>
              <a:off x="4341122" y="5983961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C</a:t>
              </a:r>
              <a:endParaRPr lang="en-SG" sz="2000" dirty="0"/>
            </a:p>
          </p:txBody>
        </p:sp>
        <p:cxnSp>
          <p:nvCxnSpPr>
            <p:cNvPr id="475" name="Straight Connector 474"/>
            <p:cNvCxnSpPr/>
            <p:nvPr/>
          </p:nvCxnSpPr>
          <p:spPr>
            <a:xfrm>
              <a:off x="4603844" y="6185197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4284914" y="6186773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TextBox 476"/>
            <p:cNvSpPr txBox="1"/>
            <p:nvPr/>
          </p:nvSpPr>
          <p:spPr>
            <a:xfrm>
              <a:off x="4639653" y="5984698"/>
              <a:ext cx="3545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O</a:t>
              </a:r>
              <a:endParaRPr lang="en-SG" sz="2000" dirty="0"/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4324291" y="5614812"/>
              <a:ext cx="3545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/>
                <a:t>O</a:t>
              </a:r>
            </a:p>
          </p:txBody>
        </p:sp>
        <p:cxnSp>
          <p:nvCxnSpPr>
            <p:cNvPr id="479" name="Straight Connector 478"/>
            <p:cNvCxnSpPr/>
            <p:nvPr/>
          </p:nvCxnSpPr>
          <p:spPr>
            <a:xfrm>
              <a:off x="4520370" y="5948246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4482705" y="5948246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1" name="Group 480"/>
            <p:cNvGrpSpPr/>
            <p:nvPr/>
          </p:nvGrpSpPr>
          <p:grpSpPr>
            <a:xfrm>
              <a:off x="4916952" y="5948246"/>
              <a:ext cx="424860" cy="481856"/>
              <a:chOff x="2641380" y="7144118"/>
              <a:chExt cx="424860" cy="481856"/>
            </a:xfrm>
          </p:grpSpPr>
          <p:cxnSp>
            <p:nvCxnSpPr>
              <p:cNvPr id="482" name="Straight Connector 481"/>
              <p:cNvCxnSpPr/>
              <p:nvPr/>
            </p:nvCxnSpPr>
            <p:spPr>
              <a:xfrm>
                <a:off x="2641380" y="7381069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3" name="TextBox 482"/>
              <p:cNvSpPr txBox="1"/>
              <p:nvPr/>
            </p:nvSpPr>
            <p:spPr>
              <a:xfrm>
                <a:off x="2701163" y="7180570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cxnSp>
            <p:nvCxnSpPr>
              <p:cNvPr id="484" name="Straight Connector 483"/>
              <p:cNvCxnSpPr/>
              <p:nvPr/>
            </p:nvCxnSpPr>
            <p:spPr>
              <a:xfrm>
                <a:off x="2958240" y="7381069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2861606" y="7517974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2861606" y="7144118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5" name="Group 634"/>
          <p:cNvGrpSpPr/>
          <p:nvPr/>
        </p:nvGrpSpPr>
        <p:grpSpPr>
          <a:xfrm>
            <a:off x="3086658" y="3429000"/>
            <a:ext cx="1080000" cy="1080000"/>
            <a:chOff x="3194344" y="3927272"/>
            <a:chExt cx="1080000" cy="1080000"/>
          </a:xfrm>
        </p:grpSpPr>
        <p:grpSp>
          <p:nvGrpSpPr>
            <p:cNvPr id="320" name="Group 319"/>
            <p:cNvGrpSpPr>
              <a:grpSpLocks noChangeAspect="1"/>
            </p:cNvGrpSpPr>
            <p:nvPr/>
          </p:nvGrpSpPr>
          <p:grpSpPr>
            <a:xfrm>
              <a:off x="3194344" y="3927272"/>
              <a:ext cx="1080000" cy="1080000"/>
              <a:chOff x="6096000" y="1911600"/>
              <a:chExt cx="1440000" cy="1440000"/>
            </a:xfrm>
          </p:grpSpPr>
          <p:sp>
            <p:nvSpPr>
              <p:cNvPr id="321" name="Oval 320"/>
              <p:cNvSpPr/>
              <p:nvPr/>
            </p:nvSpPr>
            <p:spPr>
              <a:xfrm>
                <a:off x="6096000" y="1911600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/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6096000" y="2991600"/>
                <a:ext cx="1440000" cy="360000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smtClean="0">
                    <a:solidFill>
                      <a:sysClr val="windowText" lastClr="000000"/>
                    </a:solidFill>
                  </a:rPr>
                  <a:t>ALKENE</a:t>
                </a:r>
                <a:endParaRPr lang="en-SG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3396048" y="4244159"/>
              <a:ext cx="675430" cy="400847"/>
              <a:chOff x="2032784" y="5028463"/>
              <a:chExt cx="675430" cy="400847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2316499" y="5248276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2317466" y="5210180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6" name="TextBox 515"/>
              <p:cNvSpPr txBox="1"/>
              <p:nvPr/>
            </p:nvSpPr>
            <p:spPr>
              <a:xfrm>
                <a:off x="2049577" y="5028463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sp>
            <p:nvSpPr>
              <p:cNvPr id="517" name="TextBox 516"/>
              <p:cNvSpPr txBox="1"/>
              <p:nvPr/>
            </p:nvSpPr>
            <p:spPr>
              <a:xfrm>
                <a:off x="2372082" y="5029200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grpSp>
            <p:nvGrpSpPr>
              <p:cNvPr id="518" name="Group 517"/>
              <p:cNvGrpSpPr/>
              <p:nvPr/>
            </p:nvGrpSpPr>
            <p:grpSpPr>
              <a:xfrm>
                <a:off x="2032784" y="5117873"/>
                <a:ext cx="675429" cy="73257"/>
                <a:chOff x="5304150" y="4698841"/>
                <a:chExt cx="675429" cy="73257"/>
              </a:xfrm>
            </p:grpSpPr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5304150" y="4699470"/>
                  <a:ext cx="72000" cy="7200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 flipV="1">
                  <a:off x="5907579" y="4698841"/>
                  <a:ext cx="72000" cy="73257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9" name="Group 518"/>
              <p:cNvGrpSpPr/>
              <p:nvPr/>
            </p:nvGrpSpPr>
            <p:grpSpPr>
              <a:xfrm rot="10800000">
                <a:off x="2032785" y="5264090"/>
                <a:ext cx="675429" cy="73257"/>
                <a:chOff x="5304150" y="4698841"/>
                <a:chExt cx="675429" cy="73257"/>
              </a:xfrm>
            </p:grpSpPr>
            <p:cxnSp>
              <p:nvCxnSpPr>
                <p:cNvPr id="520" name="Straight Connector 519"/>
                <p:cNvCxnSpPr/>
                <p:nvPr/>
              </p:nvCxnSpPr>
              <p:spPr>
                <a:xfrm>
                  <a:off x="5304150" y="4699470"/>
                  <a:ext cx="72000" cy="7200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/>
                <p:nvPr/>
              </p:nvCxnSpPr>
              <p:spPr>
                <a:xfrm flipV="1">
                  <a:off x="5907579" y="4698841"/>
                  <a:ext cx="72000" cy="73257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7" name="Group 636"/>
          <p:cNvGrpSpPr/>
          <p:nvPr/>
        </p:nvGrpSpPr>
        <p:grpSpPr>
          <a:xfrm>
            <a:off x="937520" y="5295900"/>
            <a:ext cx="1080000" cy="1080000"/>
            <a:chOff x="969006" y="6776930"/>
            <a:chExt cx="1080000" cy="1080000"/>
          </a:xfrm>
        </p:grpSpPr>
        <p:grpSp>
          <p:nvGrpSpPr>
            <p:cNvPr id="323" name="Group 322"/>
            <p:cNvGrpSpPr>
              <a:grpSpLocks noChangeAspect="1"/>
            </p:cNvGrpSpPr>
            <p:nvPr/>
          </p:nvGrpSpPr>
          <p:grpSpPr>
            <a:xfrm>
              <a:off x="969006" y="6776930"/>
              <a:ext cx="1080000" cy="1080000"/>
              <a:chOff x="6096000" y="1911600"/>
              <a:chExt cx="1440000" cy="1440000"/>
            </a:xfrm>
          </p:grpSpPr>
          <p:sp>
            <p:nvSpPr>
              <p:cNvPr id="324" name="Oval 323"/>
              <p:cNvSpPr/>
              <p:nvPr/>
            </p:nvSpPr>
            <p:spPr>
              <a:xfrm>
                <a:off x="6096000" y="1911600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/>
              </a:p>
            </p:txBody>
          </p:sp>
          <p:sp>
            <p:nvSpPr>
              <p:cNvPr id="325" name="Rounded Rectangle 324"/>
              <p:cNvSpPr/>
              <p:nvPr/>
            </p:nvSpPr>
            <p:spPr>
              <a:xfrm>
                <a:off x="6096000" y="2991600"/>
                <a:ext cx="1440000" cy="360000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smtClean="0">
                    <a:solidFill>
                      <a:sysClr val="windowText" lastClr="000000"/>
                    </a:solidFill>
                  </a:rPr>
                  <a:t>ALKANE</a:t>
                </a:r>
                <a:endParaRPr lang="en-SG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24" name="Group 523"/>
            <p:cNvGrpSpPr/>
            <p:nvPr/>
          </p:nvGrpSpPr>
          <p:grpSpPr>
            <a:xfrm>
              <a:off x="1132639" y="7013448"/>
              <a:ext cx="743790" cy="472332"/>
              <a:chOff x="572993" y="7158038"/>
              <a:chExt cx="743790" cy="472332"/>
            </a:xfrm>
          </p:grpSpPr>
          <p:sp>
            <p:nvSpPr>
              <p:cNvPr id="525" name="TextBox 524"/>
              <p:cNvSpPr txBox="1"/>
              <p:nvPr/>
            </p:nvSpPr>
            <p:spPr>
              <a:xfrm>
                <a:off x="629201" y="7193753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cxnSp>
            <p:nvCxnSpPr>
              <p:cNvPr id="526" name="Straight Connector 525"/>
              <p:cNvCxnSpPr/>
              <p:nvPr/>
            </p:nvCxnSpPr>
            <p:spPr>
              <a:xfrm>
                <a:off x="891923" y="7394989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572993" y="7396565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790527" y="7522370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790527" y="7158038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0" name="TextBox 529"/>
              <p:cNvSpPr txBox="1"/>
              <p:nvPr/>
            </p:nvSpPr>
            <p:spPr>
              <a:xfrm>
                <a:off x="951706" y="7194490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cxnSp>
            <p:nvCxnSpPr>
              <p:cNvPr id="531" name="Straight Connector 530"/>
              <p:cNvCxnSpPr/>
              <p:nvPr/>
            </p:nvCxnSpPr>
            <p:spPr>
              <a:xfrm>
                <a:off x="1208783" y="7394989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/>
              <p:cNvCxnSpPr/>
              <p:nvPr/>
            </p:nvCxnSpPr>
            <p:spPr>
              <a:xfrm>
                <a:off x="1112149" y="7522370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>
                <a:off x="1112149" y="7158038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2" name="Group 641"/>
          <p:cNvGrpSpPr/>
          <p:nvPr/>
        </p:nvGrpSpPr>
        <p:grpSpPr>
          <a:xfrm>
            <a:off x="11773458" y="6692400"/>
            <a:ext cx="1080000" cy="1080000"/>
            <a:chOff x="11804944" y="7399200"/>
            <a:chExt cx="1080000" cy="1080000"/>
          </a:xfrm>
        </p:grpSpPr>
        <p:grpSp>
          <p:nvGrpSpPr>
            <p:cNvPr id="348" name="Group 347"/>
            <p:cNvGrpSpPr>
              <a:grpSpLocks noChangeAspect="1"/>
            </p:cNvGrpSpPr>
            <p:nvPr/>
          </p:nvGrpSpPr>
          <p:grpSpPr>
            <a:xfrm>
              <a:off x="11804944" y="7399200"/>
              <a:ext cx="1080000" cy="1080000"/>
              <a:chOff x="1143000" y="1219200"/>
              <a:chExt cx="1440000" cy="1440000"/>
            </a:xfrm>
          </p:grpSpPr>
          <p:sp>
            <p:nvSpPr>
              <p:cNvPr id="349" name="Oval 348"/>
              <p:cNvSpPr/>
              <p:nvPr/>
            </p:nvSpPr>
            <p:spPr>
              <a:xfrm>
                <a:off x="1143000" y="1219200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/>
              </a:p>
            </p:txBody>
          </p:sp>
          <p:sp>
            <p:nvSpPr>
              <p:cNvPr id="350" name="Rounded Rectangle 349"/>
              <p:cNvSpPr/>
              <p:nvPr/>
            </p:nvSpPr>
            <p:spPr>
              <a:xfrm>
                <a:off x="1143000" y="2299200"/>
                <a:ext cx="1440000" cy="360000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smtClean="0">
                    <a:solidFill>
                      <a:sysClr val="windowText" lastClr="000000"/>
                    </a:solidFill>
                  </a:rPr>
                  <a:t>AMINE</a:t>
                </a:r>
                <a:endParaRPr lang="en-SG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34" name="Group 533"/>
            <p:cNvGrpSpPr/>
            <p:nvPr/>
          </p:nvGrpSpPr>
          <p:grpSpPr>
            <a:xfrm>
              <a:off x="11974412" y="7660010"/>
              <a:ext cx="741063" cy="472453"/>
              <a:chOff x="7965232" y="6541572"/>
              <a:chExt cx="741063" cy="472453"/>
            </a:xfrm>
          </p:grpSpPr>
          <p:sp>
            <p:nvSpPr>
              <p:cNvPr id="535" name="TextBox 534"/>
              <p:cNvSpPr txBox="1"/>
              <p:nvPr/>
            </p:nvSpPr>
            <p:spPr>
              <a:xfrm>
                <a:off x="8022465" y="6577408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cxnSp>
            <p:nvCxnSpPr>
              <p:cNvPr id="536" name="Straight Connector 535"/>
              <p:cNvCxnSpPr/>
              <p:nvPr/>
            </p:nvCxnSpPr>
            <p:spPr>
              <a:xfrm>
                <a:off x="8285187" y="6778644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7966257" y="6780220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8" name="TextBox 537"/>
              <p:cNvSpPr txBox="1"/>
              <p:nvPr/>
            </p:nvSpPr>
            <p:spPr>
              <a:xfrm>
                <a:off x="8320996" y="6578145"/>
                <a:ext cx="3545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N</a:t>
                </a:r>
                <a:endParaRPr lang="en-SG" sz="2000" dirty="0"/>
              </a:p>
            </p:txBody>
          </p:sp>
          <p:cxnSp>
            <p:nvCxnSpPr>
              <p:cNvPr id="539" name="Straight Connector 538"/>
              <p:cNvCxnSpPr/>
              <p:nvPr/>
            </p:nvCxnSpPr>
            <p:spPr>
              <a:xfrm>
                <a:off x="8598295" y="6778644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>
                <a:off x="8498288" y="6541572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1" name="Group 540"/>
              <p:cNvGrpSpPr/>
              <p:nvPr/>
            </p:nvGrpSpPr>
            <p:grpSpPr>
              <a:xfrm>
                <a:off x="7965232" y="6541693"/>
                <a:ext cx="377130" cy="472332"/>
                <a:chOff x="2474850" y="7296518"/>
                <a:chExt cx="377130" cy="472332"/>
              </a:xfrm>
            </p:grpSpPr>
            <p:sp>
              <p:nvSpPr>
                <p:cNvPr id="542" name="TextBox 541"/>
                <p:cNvSpPr txBox="1"/>
                <p:nvPr/>
              </p:nvSpPr>
              <p:spPr>
                <a:xfrm>
                  <a:off x="2531058" y="7332233"/>
                  <a:ext cx="32092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2000" dirty="0" smtClean="0"/>
                    <a:t>C</a:t>
                  </a:r>
                  <a:endParaRPr lang="en-SG" sz="2000" dirty="0"/>
                </a:p>
              </p:txBody>
            </p:sp>
            <p:cxnSp>
              <p:nvCxnSpPr>
                <p:cNvPr id="543" name="Straight Connector 542"/>
                <p:cNvCxnSpPr/>
                <p:nvPr/>
              </p:nvCxnSpPr>
              <p:spPr>
                <a:xfrm>
                  <a:off x="2474850" y="7535045"/>
                  <a:ext cx="10800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Straight Connector 543"/>
                <p:cNvCxnSpPr/>
                <p:nvPr/>
              </p:nvCxnSpPr>
              <p:spPr>
                <a:xfrm>
                  <a:off x="2692384" y="7660850"/>
                  <a:ext cx="0" cy="10800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/>
                <p:cNvCxnSpPr/>
                <p:nvPr/>
              </p:nvCxnSpPr>
              <p:spPr>
                <a:xfrm>
                  <a:off x="2692384" y="7296518"/>
                  <a:ext cx="0" cy="10800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41" name="Group 640"/>
          <p:cNvGrpSpPr/>
          <p:nvPr/>
        </p:nvGrpSpPr>
        <p:grpSpPr>
          <a:xfrm>
            <a:off x="10948458" y="5825672"/>
            <a:ext cx="900000" cy="900000"/>
            <a:chOff x="10979944" y="6553200"/>
            <a:chExt cx="900000" cy="900000"/>
          </a:xfrm>
        </p:grpSpPr>
        <p:grpSp>
          <p:nvGrpSpPr>
            <p:cNvPr id="448" name="Group 447"/>
            <p:cNvGrpSpPr>
              <a:grpSpLocks noChangeAspect="1"/>
            </p:cNvGrpSpPr>
            <p:nvPr/>
          </p:nvGrpSpPr>
          <p:grpSpPr>
            <a:xfrm>
              <a:off x="10979944" y="6553200"/>
              <a:ext cx="900000" cy="900000"/>
              <a:chOff x="6400800" y="1202850"/>
              <a:chExt cx="1440000" cy="1440000"/>
            </a:xfrm>
          </p:grpSpPr>
          <p:sp>
            <p:nvSpPr>
              <p:cNvPr id="449" name="Oval 448"/>
              <p:cNvSpPr/>
              <p:nvPr/>
            </p:nvSpPr>
            <p:spPr>
              <a:xfrm>
                <a:off x="6400800" y="1202850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450" name="Rounded Rectangle 449"/>
              <p:cNvSpPr/>
              <p:nvPr/>
            </p:nvSpPr>
            <p:spPr>
              <a:xfrm>
                <a:off x="6400800" y="1202850"/>
                <a:ext cx="1440000" cy="360000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800" dirty="0" smtClean="0">
                    <a:solidFill>
                      <a:sysClr val="windowText" lastClr="000000"/>
                    </a:solidFill>
                  </a:rPr>
                  <a:t>AMMONIUM</a:t>
                </a:r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46" name="Group 545"/>
            <p:cNvGrpSpPr/>
            <p:nvPr/>
          </p:nvGrpSpPr>
          <p:grpSpPr>
            <a:xfrm>
              <a:off x="11057312" y="6804290"/>
              <a:ext cx="784243" cy="622483"/>
              <a:chOff x="10669168" y="6804290"/>
              <a:chExt cx="784243" cy="622483"/>
            </a:xfrm>
          </p:grpSpPr>
          <p:grpSp>
            <p:nvGrpSpPr>
              <p:cNvPr id="547" name="Group 546"/>
              <p:cNvGrpSpPr/>
              <p:nvPr/>
            </p:nvGrpSpPr>
            <p:grpSpPr>
              <a:xfrm>
                <a:off x="10669168" y="6804290"/>
                <a:ext cx="741063" cy="472453"/>
                <a:chOff x="7965232" y="6541572"/>
                <a:chExt cx="741063" cy="472453"/>
              </a:xfrm>
            </p:grpSpPr>
            <p:sp>
              <p:nvSpPr>
                <p:cNvPr id="549" name="TextBox 548"/>
                <p:cNvSpPr txBox="1"/>
                <p:nvPr/>
              </p:nvSpPr>
              <p:spPr>
                <a:xfrm>
                  <a:off x="8022465" y="6577408"/>
                  <a:ext cx="32092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2000" dirty="0" smtClean="0"/>
                    <a:t>C</a:t>
                  </a:r>
                  <a:endParaRPr lang="en-SG" sz="2000" dirty="0"/>
                </a:p>
              </p:txBody>
            </p:sp>
            <p:cxnSp>
              <p:nvCxnSpPr>
                <p:cNvPr id="550" name="Straight Connector 549"/>
                <p:cNvCxnSpPr/>
                <p:nvPr/>
              </p:nvCxnSpPr>
              <p:spPr>
                <a:xfrm>
                  <a:off x="8285187" y="6778644"/>
                  <a:ext cx="10800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7966257" y="6780220"/>
                  <a:ext cx="10800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2" name="TextBox 551"/>
                <p:cNvSpPr txBox="1"/>
                <p:nvPr/>
              </p:nvSpPr>
              <p:spPr>
                <a:xfrm>
                  <a:off x="8320996" y="6578145"/>
                  <a:ext cx="35458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SG" sz="2000" dirty="0" smtClean="0"/>
                    <a:t>N</a:t>
                  </a:r>
                  <a:endParaRPr lang="en-SG" sz="2000" dirty="0"/>
                </a:p>
              </p:txBody>
            </p: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8598295" y="6778644"/>
                  <a:ext cx="10800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/>
                <p:cNvCxnSpPr/>
                <p:nvPr/>
              </p:nvCxnSpPr>
              <p:spPr>
                <a:xfrm>
                  <a:off x="8498288" y="6541572"/>
                  <a:ext cx="0" cy="10800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5" name="Group 554"/>
                <p:cNvGrpSpPr/>
                <p:nvPr/>
              </p:nvGrpSpPr>
              <p:grpSpPr>
                <a:xfrm>
                  <a:off x="7965232" y="6541693"/>
                  <a:ext cx="377130" cy="472332"/>
                  <a:chOff x="2474850" y="7296518"/>
                  <a:chExt cx="377130" cy="472332"/>
                </a:xfrm>
              </p:grpSpPr>
              <p:sp>
                <p:nvSpPr>
                  <p:cNvPr id="556" name="TextBox 555"/>
                  <p:cNvSpPr txBox="1"/>
                  <p:nvPr/>
                </p:nvSpPr>
                <p:spPr>
                  <a:xfrm>
                    <a:off x="2531058" y="7332233"/>
                    <a:ext cx="32092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2000" dirty="0" smtClean="0"/>
                      <a:t>C</a:t>
                    </a:r>
                    <a:endParaRPr lang="en-SG" sz="2000" dirty="0"/>
                  </a:p>
                </p:txBody>
              </p: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2474850" y="7535045"/>
                    <a:ext cx="108000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2692384" y="7660850"/>
                    <a:ext cx="0" cy="10800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558"/>
                  <p:cNvCxnSpPr/>
                  <p:nvPr/>
                </p:nvCxnSpPr>
                <p:spPr>
                  <a:xfrm>
                    <a:off x="2692384" y="7296518"/>
                    <a:ext cx="0" cy="10800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8" name="TextBox 547"/>
              <p:cNvSpPr txBox="1"/>
              <p:nvPr/>
            </p:nvSpPr>
            <p:spPr>
              <a:xfrm>
                <a:off x="11023485" y="7026663"/>
                <a:ext cx="42992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H</a:t>
                </a:r>
                <a:r>
                  <a:rPr lang="en-SG" sz="2000" baseline="30000" dirty="0" smtClean="0"/>
                  <a:t>+</a:t>
                </a:r>
                <a:endParaRPr lang="en-SG" sz="2000" baseline="30000" dirty="0"/>
              </a:p>
            </p:txBody>
          </p:sp>
        </p:grpSp>
      </p:grpSp>
      <p:grpSp>
        <p:nvGrpSpPr>
          <p:cNvPr id="640" name="Group 639"/>
          <p:cNvGrpSpPr/>
          <p:nvPr/>
        </p:nvGrpSpPr>
        <p:grpSpPr>
          <a:xfrm>
            <a:off x="9101127" y="6692400"/>
            <a:ext cx="1080000" cy="1080000"/>
            <a:chOff x="9144544" y="7342885"/>
            <a:chExt cx="1080000" cy="1080000"/>
          </a:xfrm>
        </p:grpSpPr>
        <p:grpSp>
          <p:nvGrpSpPr>
            <p:cNvPr id="345" name="Group 344"/>
            <p:cNvGrpSpPr>
              <a:grpSpLocks noChangeAspect="1"/>
            </p:cNvGrpSpPr>
            <p:nvPr/>
          </p:nvGrpSpPr>
          <p:grpSpPr>
            <a:xfrm>
              <a:off x="9144544" y="7342885"/>
              <a:ext cx="1080000" cy="1080000"/>
              <a:chOff x="6096000" y="1911600"/>
              <a:chExt cx="1440000" cy="1440000"/>
            </a:xfrm>
          </p:grpSpPr>
          <p:sp>
            <p:nvSpPr>
              <p:cNvPr id="346" name="Oval 345"/>
              <p:cNvSpPr/>
              <p:nvPr/>
            </p:nvSpPr>
            <p:spPr>
              <a:xfrm>
                <a:off x="6096000" y="1911600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/>
              </a:p>
            </p:txBody>
          </p:sp>
          <p:sp>
            <p:nvSpPr>
              <p:cNvPr id="347" name="Rounded Rectangle 346"/>
              <p:cNvSpPr/>
              <p:nvPr/>
            </p:nvSpPr>
            <p:spPr>
              <a:xfrm>
                <a:off x="6096000" y="2991600"/>
                <a:ext cx="1440000" cy="360000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smtClean="0">
                    <a:solidFill>
                      <a:sysClr val="windowText" lastClr="000000"/>
                    </a:solidFill>
                  </a:rPr>
                  <a:t>NITRILE</a:t>
                </a:r>
                <a:endParaRPr lang="en-SG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60" name="Group 559"/>
            <p:cNvGrpSpPr/>
            <p:nvPr/>
          </p:nvGrpSpPr>
          <p:grpSpPr>
            <a:xfrm>
              <a:off x="9358398" y="7673562"/>
              <a:ext cx="710348" cy="404107"/>
              <a:chOff x="9445105" y="5343051"/>
              <a:chExt cx="710348" cy="404107"/>
            </a:xfrm>
          </p:grpSpPr>
          <p:sp>
            <p:nvSpPr>
              <p:cNvPr id="561" name="TextBox 560"/>
              <p:cNvSpPr txBox="1"/>
              <p:nvPr/>
            </p:nvSpPr>
            <p:spPr>
              <a:xfrm>
                <a:off x="9800869" y="5347048"/>
                <a:ext cx="3545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N</a:t>
                </a:r>
                <a:endParaRPr lang="en-SG" sz="2000" dirty="0"/>
              </a:p>
            </p:txBody>
          </p:sp>
          <p:sp>
            <p:nvSpPr>
              <p:cNvPr id="562" name="TextBox 561"/>
              <p:cNvSpPr txBox="1"/>
              <p:nvPr/>
            </p:nvSpPr>
            <p:spPr>
              <a:xfrm>
                <a:off x="9502338" y="5343051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cxnSp>
            <p:nvCxnSpPr>
              <p:cNvPr id="563" name="Straight Connector 562"/>
              <p:cNvCxnSpPr/>
              <p:nvPr/>
            </p:nvCxnSpPr>
            <p:spPr>
              <a:xfrm>
                <a:off x="9446130" y="5545863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TextBox 563"/>
              <p:cNvSpPr txBox="1"/>
              <p:nvPr/>
            </p:nvSpPr>
            <p:spPr>
              <a:xfrm>
                <a:off x="9501313" y="5343051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cxnSp>
            <p:nvCxnSpPr>
              <p:cNvPr id="565" name="Straight Connector 564"/>
              <p:cNvCxnSpPr/>
              <p:nvPr/>
            </p:nvCxnSpPr>
            <p:spPr>
              <a:xfrm>
                <a:off x="9445105" y="5545863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/>
              <p:cNvCxnSpPr/>
              <p:nvPr/>
            </p:nvCxnSpPr>
            <p:spPr>
              <a:xfrm>
                <a:off x="9765060" y="5544287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/>
              <p:nvPr/>
            </p:nvCxnSpPr>
            <p:spPr>
              <a:xfrm>
                <a:off x="9765505" y="5581648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/>
              <p:cNvCxnSpPr/>
              <p:nvPr/>
            </p:nvCxnSpPr>
            <p:spPr>
              <a:xfrm>
                <a:off x="9765505" y="5505448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9" name="Group 568"/>
          <p:cNvGrpSpPr/>
          <p:nvPr/>
        </p:nvGrpSpPr>
        <p:grpSpPr>
          <a:xfrm>
            <a:off x="9250204" y="2659004"/>
            <a:ext cx="762238" cy="769996"/>
            <a:chOff x="8580889" y="4640610"/>
            <a:chExt cx="762238" cy="769996"/>
          </a:xfrm>
        </p:grpSpPr>
        <p:sp>
          <p:nvSpPr>
            <p:cNvPr id="570" name="TextBox 569"/>
            <p:cNvSpPr txBox="1"/>
            <p:nvPr/>
          </p:nvSpPr>
          <p:spPr>
            <a:xfrm>
              <a:off x="8637097" y="5009759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C</a:t>
              </a:r>
              <a:endParaRPr lang="en-SG" sz="2000" dirty="0"/>
            </a:p>
          </p:txBody>
        </p:sp>
        <p:cxnSp>
          <p:nvCxnSpPr>
            <p:cNvPr id="571" name="Straight Connector 570"/>
            <p:cNvCxnSpPr/>
            <p:nvPr/>
          </p:nvCxnSpPr>
          <p:spPr>
            <a:xfrm>
              <a:off x="8899819" y="5210995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>
              <a:off x="8580889" y="5212571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/>
            <p:cNvSpPr txBox="1"/>
            <p:nvPr/>
          </p:nvSpPr>
          <p:spPr>
            <a:xfrm>
              <a:off x="8962895" y="5010496"/>
              <a:ext cx="3802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Cl</a:t>
              </a:r>
              <a:endParaRPr lang="en-SG" sz="2000" dirty="0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8620266" y="4640610"/>
              <a:ext cx="3545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/>
                <a:t>O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8816345" y="4974044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>
              <a:off x="8778680" y="4974044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3" name="Group 642"/>
          <p:cNvGrpSpPr>
            <a:grpSpLocks noChangeAspect="1"/>
          </p:cNvGrpSpPr>
          <p:nvPr/>
        </p:nvGrpSpPr>
        <p:grpSpPr>
          <a:xfrm>
            <a:off x="11309817" y="4406400"/>
            <a:ext cx="1080000" cy="1080000"/>
            <a:chOff x="11341303" y="4234684"/>
            <a:chExt cx="1080000" cy="1080000"/>
          </a:xfrm>
        </p:grpSpPr>
        <p:grpSp>
          <p:nvGrpSpPr>
            <p:cNvPr id="336" name="Group 335"/>
            <p:cNvGrpSpPr>
              <a:grpSpLocks noChangeAspect="1"/>
            </p:cNvGrpSpPr>
            <p:nvPr/>
          </p:nvGrpSpPr>
          <p:grpSpPr>
            <a:xfrm>
              <a:off x="11341303" y="4234684"/>
              <a:ext cx="1080000" cy="1080000"/>
              <a:chOff x="6096000" y="1911600"/>
              <a:chExt cx="1440000" cy="1440000"/>
            </a:xfrm>
          </p:grpSpPr>
          <p:sp>
            <p:nvSpPr>
              <p:cNvPr id="337" name="Oval 336"/>
              <p:cNvSpPr/>
              <p:nvPr/>
            </p:nvSpPr>
            <p:spPr>
              <a:xfrm>
                <a:off x="6096000" y="1911600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/>
              </a:p>
            </p:txBody>
          </p:sp>
          <p:sp>
            <p:nvSpPr>
              <p:cNvPr id="338" name="Rounded Rectangle 337"/>
              <p:cNvSpPr/>
              <p:nvPr/>
            </p:nvSpPr>
            <p:spPr>
              <a:xfrm>
                <a:off x="6096000" y="2991600"/>
                <a:ext cx="1440000" cy="360000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smtClean="0">
                    <a:solidFill>
                      <a:sysClr val="windowText" lastClr="000000"/>
                    </a:solidFill>
                  </a:rPr>
                  <a:t>AMIDE</a:t>
                </a:r>
                <a:endParaRPr lang="en-SG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79" name="Group 578"/>
            <p:cNvGrpSpPr/>
            <p:nvPr/>
          </p:nvGrpSpPr>
          <p:grpSpPr>
            <a:xfrm>
              <a:off x="11513100" y="4283334"/>
              <a:ext cx="740038" cy="769996"/>
              <a:chOff x="8818545" y="5157631"/>
              <a:chExt cx="740038" cy="769996"/>
            </a:xfrm>
          </p:grpSpPr>
          <p:sp>
            <p:nvSpPr>
              <p:cNvPr id="580" name="TextBox 579"/>
              <p:cNvSpPr txBox="1"/>
              <p:nvPr/>
            </p:nvSpPr>
            <p:spPr>
              <a:xfrm>
                <a:off x="8874753" y="5526780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cxnSp>
            <p:nvCxnSpPr>
              <p:cNvPr id="581" name="Straight Connector 580"/>
              <p:cNvCxnSpPr/>
              <p:nvPr/>
            </p:nvCxnSpPr>
            <p:spPr>
              <a:xfrm>
                <a:off x="9137475" y="5728016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>
                <a:off x="8818545" y="5729592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3" name="TextBox 582"/>
              <p:cNvSpPr txBox="1"/>
              <p:nvPr/>
            </p:nvSpPr>
            <p:spPr>
              <a:xfrm>
                <a:off x="9173284" y="5527517"/>
                <a:ext cx="3545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N</a:t>
                </a:r>
                <a:endParaRPr lang="en-SG" sz="2000" dirty="0"/>
              </a:p>
            </p:txBody>
          </p:sp>
          <p:sp>
            <p:nvSpPr>
              <p:cNvPr id="584" name="TextBox 583"/>
              <p:cNvSpPr txBox="1"/>
              <p:nvPr/>
            </p:nvSpPr>
            <p:spPr>
              <a:xfrm>
                <a:off x="8857922" y="5157631"/>
                <a:ext cx="3545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/>
                  <a:t>O</a:t>
                </a:r>
              </a:p>
            </p:txBody>
          </p:sp>
          <p:cxnSp>
            <p:nvCxnSpPr>
              <p:cNvPr id="585" name="Straight Connector 584"/>
              <p:cNvCxnSpPr/>
              <p:nvPr/>
            </p:nvCxnSpPr>
            <p:spPr>
              <a:xfrm>
                <a:off x="9054001" y="5491065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>
                <a:off x="9016336" y="5491065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9450583" y="5728016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>
                <a:off x="9350576" y="5490944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8" name="Group 637"/>
          <p:cNvGrpSpPr/>
          <p:nvPr/>
        </p:nvGrpSpPr>
        <p:grpSpPr>
          <a:xfrm>
            <a:off x="4852354" y="6907243"/>
            <a:ext cx="1080000" cy="1080000"/>
            <a:chOff x="4769772" y="7405515"/>
            <a:chExt cx="1080000" cy="1080000"/>
          </a:xfrm>
        </p:grpSpPr>
        <p:grpSp>
          <p:nvGrpSpPr>
            <p:cNvPr id="332" name="Group 331"/>
            <p:cNvGrpSpPr>
              <a:grpSpLocks noChangeAspect="1"/>
            </p:cNvGrpSpPr>
            <p:nvPr/>
          </p:nvGrpSpPr>
          <p:grpSpPr>
            <a:xfrm>
              <a:off x="4769772" y="7405515"/>
              <a:ext cx="1080000" cy="1080000"/>
              <a:chOff x="6096000" y="1911600"/>
              <a:chExt cx="1440000" cy="1440000"/>
            </a:xfrm>
          </p:grpSpPr>
          <p:sp>
            <p:nvSpPr>
              <p:cNvPr id="333" name="Oval 332"/>
              <p:cNvSpPr/>
              <p:nvPr/>
            </p:nvSpPr>
            <p:spPr>
              <a:xfrm>
                <a:off x="6096000" y="1911600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/>
              </a:p>
            </p:txBody>
          </p:sp>
          <p:sp>
            <p:nvSpPr>
              <p:cNvPr id="334" name="Rounded Rectangle 333"/>
              <p:cNvSpPr/>
              <p:nvPr/>
            </p:nvSpPr>
            <p:spPr>
              <a:xfrm>
                <a:off x="6096000" y="2991600"/>
                <a:ext cx="1440000" cy="360000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smtClean="0">
                    <a:solidFill>
                      <a:sysClr val="windowText" lastClr="000000"/>
                    </a:solidFill>
                  </a:rPr>
                  <a:t>KETONE</a:t>
                </a:r>
                <a:endParaRPr lang="en-SG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89" name="Group 588"/>
            <p:cNvGrpSpPr/>
            <p:nvPr/>
          </p:nvGrpSpPr>
          <p:grpSpPr>
            <a:xfrm>
              <a:off x="5081392" y="7470675"/>
              <a:ext cx="426930" cy="776402"/>
              <a:chOff x="3871435" y="7498502"/>
              <a:chExt cx="426930" cy="776402"/>
            </a:xfrm>
          </p:grpSpPr>
          <p:sp>
            <p:nvSpPr>
              <p:cNvPr id="590" name="TextBox 589"/>
              <p:cNvSpPr txBox="1"/>
              <p:nvPr/>
            </p:nvSpPr>
            <p:spPr>
              <a:xfrm>
                <a:off x="3927643" y="7874794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cxnSp>
            <p:nvCxnSpPr>
              <p:cNvPr id="591" name="Straight Connector 590"/>
              <p:cNvCxnSpPr/>
              <p:nvPr/>
            </p:nvCxnSpPr>
            <p:spPr>
              <a:xfrm>
                <a:off x="4190365" y="8076030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3871435" y="8077606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3" name="TextBox 592"/>
              <p:cNvSpPr txBox="1"/>
              <p:nvPr/>
            </p:nvSpPr>
            <p:spPr>
              <a:xfrm>
                <a:off x="3910812" y="7498502"/>
                <a:ext cx="3545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/>
                  <a:t>O</a:t>
                </a:r>
              </a:p>
            </p:txBody>
          </p:sp>
          <p:cxnSp>
            <p:nvCxnSpPr>
              <p:cNvPr id="594" name="Straight Connector 593"/>
              <p:cNvCxnSpPr/>
              <p:nvPr/>
            </p:nvCxnSpPr>
            <p:spPr>
              <a:xfrm>
                <a:off x="4106891" y="7839079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>
                <a:off x="4069226" y="7839079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9" name="Group 638"/>
          <p:cNvGrpSpPr/>
          <p:nvPr/>
        </p:nvGrpSpPr>
        <p:grpSpPr>
          <a:xfrm>
            <a:off x="6363258" y="6900928"/>
            <a:ext cx="1080000" cy="1080000"/>
            <a:chOff x="6280676" y="7399200"/>
            <a:chExt cx="1080000" cy="1080000"/>
          </a:xfrm>
        </p:grpSpPr>
        <p:grpSp>
          <p:nvGrpSpPr>
            <p:cNvPr id="329" name="Group 328"/>
            <p:cNvGrpSpPr>
              <a:grpSpLocks noChangeAspect="1"/>
            </p:cNvGrpSpPr>
            <p:nvPr/>
          </p:nvGrpSpPr>
          <p:grpSpPr>
            <a:xfrm>
              <a:off x="6280676" y="7399200"/>
              <a:ext cx="1080000" cy="1080000"/>
              <a:chOff x="6096000" y="1911600"/>
              <a:chExt cx="1440000" cy="1440000"/>
            </a:xfrm>
          </p:grpSpPr>
          <p:sp>
            <p:nvSpPr>
              <p:cNvPr id="330" name="Oval 329"/>
              <p:cNvSpPr/>
              <p:nvPr/>
            </p:nvSpPr>
            <p:spPr>
              <a:xfrm>
                <a:off x="6096000" y="1911600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/>
              </a:p>
            </p:txBody>
          </p:sp>
          <p:sp>
            <p:nvSpPr>
              <p:cNvPr id="331" name="Rounded Rectangle 330"/>
              <p:cNvSpPr/>
              <p:nvPr/>
            </p:nvSpPr>
            <p:spPr>
              <a:xfrm>
                <a:off x="6096000" y="2991600"/>
                <a:ext cx="1440000" cy="360000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smtClean="0">
                    <a:solidFill>
                      <a:sysClr val="windowText" lastClr="000000"/>
                    </a:solidFill>
                  </a:rPr>
                  <a:t>ALDEHYDE</a:t>
                </a:r>
                <a:endParaRPr lang="en-SG" sz="14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96" name="Group 595"/>
            <p:cNvGrpSpPr/>
            <p:nvPr/>
          </p:nvGrpSpPr>
          <p:grpSpPr>
            <a:xfrm>
              <a:off x="6560344" y="7461351"/>
              <a:ext cx="716466" cy="777139"/>
              <a:chOff x="5466805" y="7606502"/>
              <a:chExt cx="716466" cy="777139"/>
            </a:xfrm>
          </p:grpSpPr>
          <p:sp>
            <p:nvSpPr>
              <p:cNvPr id="597" name="TextBox 596"/>
              <p:cNvSpPr txBox="1"/>
              <p:nvPr/>
            </p:nvSpPr>
            <p:spPr>
              <a:xfrm>
                <a:off x="5523013" y="7982794"/>
                <a:ext cx="32092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C</a:t>
                </a:r>
                <a:endParaRPr lang="en-SG" sz="2000" dirty="0"/>
              </a:p>
            </p:txBody>
          </p:sp>
          <p:cxnSp>
            <p:nvCxnSpPr>
              <p:cNvPr id="598" name="Straight Connector 597"/>
              <p:cNvCxnSpPr/>
              <p:nvPr/>
            </p:nvCxnSpPr>
            <p:spPr>
              <a:xfrm>
                <a:off x="5785735" y="8184030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5466805" y="8185606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TextBox 599"/>
              <p:cNvSpPr txBox="1"/>
              <p:nvPr/>
            </p:nvSpPr>
            <p:spPr>
              <a:xfrm>
                <a:off x="5828687" y="7983531"/>
                <a:ext cx="3545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H</a:t>
                </a:r>
                <a:endParaRPr lang="en-SG" sz="2000" dirty="0"/>
              </a:p>
            </p:txBody>
          </p:sp>
          <p:sp>
            <p:nvSpPr>
              <p:cNvPr id="601" name="TextBox 600"/>
              <p:cNvSpPr txBox="1"/>
              <p:nvPr/>
            </p:nvSpPr>
            <p:spPr>
              <a:xfrm>
                <a:off x="5506182" y="7606502"/>
                <a:ext cx="3545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/>
                  <a:t>O</a:t>
                </a:r>
              </a:p>
            </p:txBody>
          </p:sp>
          <p:cxnSp>
            <p:nvCxnSpPr>
              <p:cNvPr id="602" name="Straight Connector 601"/>
              <p:cNvCxnSpPr/>
              <p:nvPr/>
            </p:nvCxnSpPr>
            <p:spPr>
              <a:xfrm>
                <a:off x="5702261" y="7947079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>
                <a:off x="5664596" y="7947079"/>
                <a:ext cx="0" cy="10800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6" name="Group 325"/>
          <p:cNvGrpSpPr>
            <a:grpSpLocks noChangeAspect="1"/>
          </p:cNvGrpSpPr>
          <p:nvPr/>
        </p:nvGrpSpPr>
        <p:grpSpPr>
          <a:xfrm>
            <a:off x="9043458" y="2577600"/>
            <a:ext cx="1080000" cy="1080000"/>
            <a:chOff x="6096000" y="1911600"/>
            <a:chExt cx="1440000" cy="1440000"/>
          </a:xfrm>
        </p:grpSpPr>
        <p:sp>
          <p:nvSpPr>
            <p:cNvPr id="327" name="Oval 326"/>
            <p:cNvSpPr/>
            <p:nvPr/>
          </p:nvSpPr>
          <p:spPr>
            <a:xfrm>
              <a:off x="6096000" y="1911600"/>
              <a:ext cx="1440000" cy="144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328" name="Rounded Rectangle 327"/>
            <p:cNvSpPr/>
            <p:nvPr/>
          </p:nvSpPr>
          <p:spPr>
            <a:xfrm>
              <a:off x="6096000" y="2991600"/>
              <a:ext cx="1440000" cy="36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dirty="0" smtClean="0">
                  <a:solidFill>
                    <a:sysClr val="windowText" lastClr="000000"/>
                  </a:solidFill>
                </a:rPr>
                <a:t>ACYL CHLORIDE</a:t>
              </a:r>
              <a:endParaRPr lang="en-SG" sz="1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54" name="Straight Arrow Connector 353"/>
          <p:cNvCxnSpPr>
            <a:cxnSpLocks noChangeAspect="1"/>
          </p:cNvCxnSpPr>
          <p:nvPr/>
        </p:nvCxnSpPr>
        <p:spPr>
          <a:xfrm>
            <a:off x="1511769" y="1600200"/>
            <a:ext cx="0" cy="2336800"/>
          </a:xfrm>
          <a:prstGeom prst="straightConnector1">
            <a:avLst/>
          </a:prstGeom>
          <a:ln w="38100" cap="rnd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cxnSpLocks noChangeAspect="1"/>
          </p:cNvCxnSpPr>
          <p:nvPr/>
        </p:nvCxnSpPr>
        <p:spPr>
          <a:xfrm>
            <a:off x="4204782" y="1415255"/>
            <a:ext cx="0" cy="2264633"/>
          </a:xfrm>
          <a:prstGeom prst="straightConnector1">
            <a:avLst/>
          </a:prstGeom>
          <a:ln w="38100" cap="rnd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cxnSpLocks noChangeAspect="1"/>
          </p:cNvCxnSpPr>
          <p:nvPr/>
        </p:nvCxnSpPr>
        <p:spPr>
          <a:xfrm>
            <a:off x="2020585" y="1047750"/>
            <a:ext cx="1554379" cy="0"/>
          </a:xfrm>
          <a:prstGeom prst="straightConnector1">
            <a:avLst/>
          </a:prstGeom>
          <a:ln w="28575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cxnSpLocks noChangeAspect="1"/>
          </p:cNvCxnSpPr>
          <p:nvPr/>
        </p:nvCxnSpPr>
        <p:spPr>
          <a:xfrm>
            <a:off x="1512329" y="3937000"/>
            <a:ext cx="1511220" cy="0"/>
          </a:xfrm>
          <a:prstGeom prst="straightConnector1">
            <a:avLst/>
          </a:prstGeom>
          <a:ln w="38100" cap="rnd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cxnSpLocks noChangeAspect="1"/>
          </p:cNvCxnSpPr>
          <p:nvPr/>
        </p:nvCxnSpPr>
        <p:spPr>
          <a:xfrm>
            <a:off x="2420408" y="1100141"/>
            <a:ext cx="0" cy="2467058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cxnSpLocks noChangeAspect="1"/>
          </p:cNvCxnSpPr>
          <p:nvPr/>
        </p:nvCxnSpPr>
        <p:spPr>
          <a:xfrm flipH="1">
            <a:off x="1833528" y="1100141"/>
            <a:ext cx="580530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cxnSpLocks noChangeAspect="1"/>
          </p:cNvCxnSpPr>
          <p:nvPr/>
        </p:nvCxnSpPr>
        <p:spPr>
          <a:xfrm>
            <a:off x="6064514" y="7186610"/>
            <a:ext cx="0" cy="142399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cxnSpLocks noChangeAspect="1"/>
          </p:cNvCxnSpPr>
          <p:nvPr/>
        </p:nvCxnSpPr>
        <p:spPr>
          <a:xfrm>
            <a:off x="4204782" y="1409282"/>
            <a:ext cx="1455324" cy="0"/>
          </a:xfrm>
          <a:prstGeom prst="straightConnector1">
            <a:avLst/>
          </a:prstGeom>
          <a:ln w="38100" cap="rnd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cxnSpLocks noChangeAspect="1"/>
          </p:cNvCxnSpPr>
          <p:nvPr/>
        </p:nvCxnSpPr>
        <p:spPr>
          <a:xfrm flipH="1">
            <a:off x="4919142" y="8610600"/>
            <a:ext cx="113489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cxnSpLocks noChangeAspect="1"/>
          </p:cNvCxnSpPr>
          <p:nvPr/>
        </p:nvCxnSpPr>
        <p:spPr>
          <a:xfrm flipV="1">
            <a:off x="931944" y="1582214"/>
            <a:ext cx="0" cy="3874896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cxnSpLocks noChangeAspect="1"/>
          </p:cNvCxnSpPr>
          <p:nvPr/>
        </p:nvCxnSpPr>
        <p:spPr>
          <a:xfrm>
            <a:off x="1800788" y="684822"/>
            <a:ext cx="3736116" cy="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cxnSpLocks noChangeAspect="1"/>
          </p:cNvCxnSpPr>
          <p:nvPr/>
        </p:nvCxnSpPr>
        <p:spPr>
          <a:xfrm flipV="1">
            <a:off x="1692329" y="1582212"/>
            <a:ext cx="0" cy="2170638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cxnSpLocks noChangeAspect="1"/>
          </p:cNvCxnSpPr>
          <p:nvPr/>
        </p:nvCxnSpPr>
        <p:spPr>
          <a:xfrm>
            <a:off x="1692329" y="3752850"/>
            <a:ext cx="1362285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cxnSpLocks noChangeAspect="1"/>
          </p:cNvCxnSpPr>
          <p:nvPr/>
        </p:nvCxnSpPr>
        <p:spPr>
          <a:xfrm>
            <a:off x="3252258" y="1046522"/>
            <a:ext cx="0" cy="2403907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cxnSpLocks noChangeAspect="1"/>
          </p:cNvCxnSpPr>
          <p:nvPr/>
        </p:nvCxnSpPr>
        <p:spPr>
          <a:xfrm>
            <a:off x="3252258" y="1045369"/>
            <a:ext cx="2255119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cxnSpLocks noChangeAspect="1"/>
          </p:cNvCxnSpPr>
          <p:nvPr/>
        </p:nvCxnSpPr>
        <p:spPr>
          <a:xfrm>
            <a:off x="4259658" y="3823577"/>
            <a:ext cx="582786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cxnSpLocks noChangeAspect="1"/>
          </p:cNvCxnSpPr>
          <p:nvPr/>
        </p:nvCxnSpPr>
        <p:spPr>
          <a:xfrm>
            <a:off x="4024782" y="1231900"/>
            <a:ext cx="1533153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cxnSpLocks noChangeAspect="1"/>
          </p:cNvCxnSpPr>
          <p:nvPr/>
        </p:nvCxnSpPr>
        <p:spPr>
          <a:xfrm>
            <a:off x="4842444" y="2307600"/>
            <a:ext cx="0" cy="1515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cxnSpLocks noChangeAspect="1"/>
          </p:cNvCxnSpPr>
          <p:nvPr/>
        </p:nvCxnSpPr>
        <p:spPr>
          <a:xfrm>
            <a:off x="4024782" y="1243373"/>
            <a:ext cx="0" cy="2156927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>
            <a:cxnSpLocks noChangeAspect="1"/>
          </p:cNvCxnSpPr>
          <p:nvPr/>
        </p:nvCxnSpPr>
        <p:spPr>
          <a:xfrm>
            <a:off x="4842444" y="2307599"/>
            <a:ext cx="915166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cxnSpLocks noChangeAspect="1"/>
          </p:cNvCxnSpPr>
          <p:nvPr/>
        </p:nvCxnSpPr>
        <p:spPr>
          <a:xfrm flipV="1">
            <a:off x="5757610" y="1565093"/>
            <a:ext cx="0" cy="74250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cxnSpLocks noChangeAspect="1"/>
          </p:cNvCxnSpPr>
          <p:nvPr/>
        </p:nvCxnSpPr>
        <p:spPr>
          <a:xfrm flipH="1">
            <a:off x="7706129" y="2990061"/>
            <a:ext cx="444693" cy="0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cxnSpLocks noChangeAspect="1"/>
          </p:cNvCxnSpPr>
          <p:nvPr/>
        </p:nvCxnSpPr>
        <p:spPr>
          <a:xfrm flipV="1">
            <a:off x="9348258" y="7889067"/>
            <a:ext cx="0" cy="721533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cxnSpLocks noChangeAspect="1"/>
          </p:cNvCxnSpPr>
          <p:nvPr/>
        </p:nvCxnSpPr>
        <p:spPr>
          <a:xfrm>
            <a:off x="5285362" y="2668231"/>
            <a:ext cx="100325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ounded Rectangle 380"/>
          <p:cNvSpPr>
            <a:spLocks/>
          </p:cNvSpPr>
          <p:nvPr/>
        </p:nvSpPr>
        <p:spPr>
          <a:xfrm>
            <a:off x="5233458" y="2743113"/>
            <a:ext cx="540000" cy="360000"/>
          </a:xfrm>
          <a:prstGeom prst="roundRect">
            <a:avLst/>
          </a:prstGeom>
          <a:solidFill>
            <a:srgbClr val="FFFF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solidFill>
                  <a:sysClr val="windowText" lastClr="000000"/>
                </a:solidFill>
              </a:rPr>
              <a:t>2</a:t>
            </a:r>
            <a:r>
              <a:rPr lang="en-SG" sz="2000" baseline="30000" dirty="0" smtClean="0">
                <a:solidFill>
                  <a:sysClr val="windowText" lastClr="000000"/>
                </a:solidFill>
              </a:rPr>
              <a:t>o</a:t>
            </a:r>
            <a:endParaRPr lang="en-SG" sz="20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82" name="Rounded Rectangle 381"/>
          <p:cNvSpPr>
            <a:spLocks/>
          </p:cNvSpPr>
          <p:nvPr/>
        </p:nvSpPr>
        <p:spPr>
          <a:xfrm>
            <a:off x="5776925" y="2742872"/>
            <a:ext cx="540000" cy="360000"/>
          </a:xfrm>
          <a:prstGeom prst="roundRect">
            <a:avLst/>
          </a:prstGeom>
          <a:solidFill>
            <a:srgbClr val="FFFF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solidFill>
                  <a:sysClr val="windowText" lastClr="000000"/>
                </a:solidFill>
              </a:rPr>
              <a:t>1</a:t>
            </a:r>
            <a:r>
              <a:rPr lang="en-SG" sz="2000" baseline="30000" dirty="0" smtClean="0">
                <a:solidFill>
                  <a:sysClr val="windowText" lastClr="000000"/>
                </a:solidFill>
              </a:rPr>
              <a:t>o</a:t>
            </a:r>
            <a:endParaRPr lang="en-SG" sz="2000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383" name="Straight Arrow Connector 382"/>
          <p:cNvCxnSpPr>
            <a:cxnSpLocks noChangeAspect="1"/>
          </p:cNvCxnSpPr>
          <p:nvPr/>
        </p:nvCxnSpPr>
        <p:spPr>
          <a:xfrm>
            <a:off x="5021136" y="2487599"/>
            <a:ext cx="0" cy="2231738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cxnSpLocks noChangeAspect="1"/>
          </p:cNvCxnSpPr>
          <p:nvPr/>
        </p:nvCxnSpPr>
        <p:spPr>
          <a:xfrm>
            <a:off x="7258779" y="6484519"/>
            <a:ext cx="0" cy="459461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cxnSpLocks noChangeAspect="1"/>
          </p:cNvCxnSpPr>
          <p:nvPr/>
        </p:nvCxnSpPr>
        <p:spPr>
          <a:xfrm>
            <a:off x="10181127" y="3554798"/>
            <a:ext cx="261730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cxnSpLocks noChangeAspect="1"/>
          </p:cNvCxnSpPr>
          <p:nvPr/>
        </p:nvCxnSpPr>
        <p:spPr>
          <a:xfrm>
            <a:off x="10293614" y="7377111"/>
            <a:ext cx="1404669" cy="0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cxnSpLocks noChangeAspect="1"/>
          </p:cNvCxnSpPr>
          <p:nvPr/>
        </p:nvCxnSpPr>
        <p:spPr>
          <a:xfrm flipH="1">
            <a:off x="12190937" y="4419600"/>
            <a:ext cx="607496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>
            <a:cxnSpLocks noChangeAspect="1"/>
          </p:cNvCxnSpPr>
          <p:nvPr/>
        </p:nvCxnSpPr>
        <p:spPr>
          <a:xfrm flipV="1">
            <a:off x="5558149" y="3157705"/>
            <a:ext cx="0" cy="3649827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>
            <a:cxnSpLocks noChangeAspect="1"/>
          </p:cNvCxnSpPr>
          <p:nvPr/>
        </p:nvCxnSpPr>
        <p:spPr>
          <a:xfrm>
            <a:off x="7078779" y="6480369"/>
            <a:ext cx="0" cy="37135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cxnSpLocks noChangeAspect="1"/>
          </p:cNvCxnSpPr>
          <p:nvPr/>
        </p:nvCxnSpPr>
        <p:spPr>
          <a:xfrm flipV="1">
            <a:off x="6078911" y="3157705"/>
            <a:ext cx="0" cy="3494745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/>
          <p:cNvCxnSpPr>
            <a:cxnSpLocks noChangeAspect="1"/>
          </p:cNvCxnSpPr>
          <p:nvPr/>
        </p:nvCxnSpPr>
        <p:spPr>
          <a:xfrm>
            <a:off x="6259298" y="6480369"/>
            <a:ext cx="819481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cxnSpLocks noChangeAspect="1"/>
          </p:cNvCxnSpPr>
          <p:nvPr/>
        </p:nvCxnSpPr>
        <p:spPr>
          <a:xfrm>
            <a:off x="6078911" y="6663641"/>
            <a:ext cx="817487" cy="0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>
            <a:cxnSpLocks noChangeAspect="1"/>
          </p:cNvCxnSpPr>
          <p:nvPr/>
        </p:nvCxnSpPr>
        <p:spPr>
          <a:xfrm>
            <a:off x="6259298" y="3157705"/>
            <a:ext cx="0" cy="332266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>
            <a:cxnSpLocks noChangeAspect="1"/>
          </p:cNvCxnSpPr>
          <p:nvPr/>
        </p:nvCxnSpPr>
        <p:spPr>
          <a:xfrm>
            <a:off x="6898779" y="6666046"/>
            <a:ext cx="0" cy="141486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cxnSpLocks noChangeAspect="1"/>
          </p:cNvCxnSpPr>
          <p:nvPr/>
        </p:nvCxnSpPr>
        <p:spPr>
          <a:xfrm>
            <a:off x="6575695" y="3124200"/>
            <a:ext cx="0" cy="184876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cxnSpLocks noChangeAspect="1"/>
          </p:cNvCxnSpPr>
          <p:nvPr/>
        </p:nvCxnSpPr>
        <p:spPr>
          <a:xfrm flipH="1">
            <a:off x="6363258" y="2942761"/>
            <a:ext cx="394977" cy="0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cxnSpLocks noChangeAspect="1"/>
          </p:cNvCxnSpPr>
          <p:nvPr/>
        </p:nvCxnSpPr>
        <p:spPr>
          <a:xfrm>
            <a:off x="6758234" y="2942761"/>
            <a:ext cx="0" cy="1851567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>
            <a:cxnSpLocks noChangeAspect="1"/>
          </p:cNvCxnSpPr>
          <p:nvPr/>
        </p:nvCxnSpPr>
        <p:spPr>
          <a:xfrm>
            <a:off x="6760615" y="4796708"/>
            <a:ext cx="930338" cy="0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>
            <a:cxnSpLocks noChangeAspect="1"/>
          </p:cNvCxnSpPr>
          <p:nvPr/>
        </p:nvCxnSpPr>
        <p:spPr>
          <a:xfrm>
            <a:off x="751944" y="1587876"/>
            <a:ext cx="0" cy="7203696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>
            <a:cxnSpLocks noChangeAspect="1"/>
          </p:cNvCxnSpPr>
          <p:nvPr/>
        </p:nvCxnSpPr>
        <p:spPr>
          <a:xfrm>
            <a:off x="751944" y="8791572"/>
            <a:ext cx="11070167" cy="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>
            <a:cxnSpLocks noChangeAspect="1"/>
          </p:cNvCxnSpPr>
          <p:nvPr/>
        </p:nvCxnSpPr>
        <p:spPr>
          <a:xfrm flipV="1">
            <a:off x="11822111" y="7772400"/>
            <a:ext cx="0" cy="101349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cxnSpLocks noChangeAspect="1"/>
          </p:cNvCxnSpPr>
          <p:nvPr/>
        </p:nvCxnSpPr>
        <p:spPr>
          <a:xfrm flipV="1">
            <a:off x="9617343" y="7889067"/>
            <a:ext cx="0" cy="896825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cxnSpLocks noChangeAspect="1"/>
          </p:cNvCxnSpPr>
          <p:nvPr/>
        </p:nvCxnSpPr>
        <p:spPr>
          <a:xfrm flipH="1">
            <a:off x="6786015" y="1045800"/>
            <a:ext cx="2044554" cy="0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cxnSpLocks noChangeAspect="1"/>
          </p:cNvCxnSpPr>
          <p:nvPr/>
        </p:nvCxnSpPr>
        <p:spPr>
          <a:xfrm>
            <a:off x="6245491" y="7186610"/>
            <a:ext cx="0" cy="1419282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cxnSpLocks noChangeAspect="1"/>
          </p:cNvCxnSpPr>
          <p:nvPr/>
        </p:nvCxnSpPr>
        <p:spPr>
          <a:xfrm>
            <a:off x="6245586" y="8610600"/>
            <a:ext cx="3090741" cy="0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cxnSpLocks noChangeAspect="1"/>
          </p:cNvCxnSpPr>
          <p:nvPr/>
        </p:nvCxnSpPr>
        <p:spPr>
          <a:xfrm>
            <a:off x="10145183" y="5181600"/>
            <a:ext cx="0" cy="1663013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>
            <a:cxnSpLocks noChangeAspect="1"/>
          </p:cNvCxnSpPr>
          <p:nvPr/>
        </p:nvCxnSpPr>
        <p:spPr>
          <a:xfrm>
            <a:off x="3650879" y="4546170"/>
            <a:ext cx="0" cy="137926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>
            <a:cxnSpLocks noChangeAspect="1"/>
          </p:cNvCxnSpPr>
          <p:nvPr/>
        </p:nvCxnSpPr>
        <p:spPr>
          <a:xfrm>
            <a:off x="3434976" y="5930054"/>
            <a:ext cx="981444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ounded Rectangle 410"/>
          <p:cNvSpPr>
            <a:spLocks/>
          </p:cNvSpPr>
          <p:nvPr/>
        </p:nvSpPr>
        <p:spPr>
          <a:xfrm>
            <a:off x="3380879" y="6001425"/>
            <a:ext cx="540000" cy="360000"/>
          </a:xfrm>
          <a:prstGeom prst="roundRect">
            <a:avLst/>
          </a:prstGeom>
          <a:solidFill>
            <a:srgbClr val="FFFF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solidFill>
                  <a:sysClr val="windowText" lastClr="000000"/>
                </a:solidFill>
              </a:rPr>
              <a:t>2</a:t>
            </a:r>
            <a:r>
              <a:rPr lang="en-SG" sz="2000" baseline="30000" dirty="0" smtClean="0">
                <a:solidFill>
                  <a:sysClr val="windowText" lastClr="000000"/>
                </a:solidFill>
              </a:rPr>
              <a:t>o</a:t>
            </a:r>
            <a:endParaRPr lang="en-SG" sz="20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412" name="Rounded Rectangle 411"/>
          <p:cNvSpPr>
            <a:spLocks/>
          </p:cNvSpPr>
          <p:nvPr/>
        </p:nvSpPr>
        <p:spPr>
          <a:xfrm>
            <a:off x="3923629" y="6001596"/>
            <a:ext cx="540000" cy="360000"/>
          </a:xfrm>
          <a:prstGeom prst="roundRect">
            <a:avLst/>
          </a:prstGeom>
          <a:solidFill>
            <a:srgbClr val="FFFF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solidFill>
                  <a:sysClr val="windowText" lastClr="000000"/>
                </a:solidFill>
              </a:rPr>
              <a:t>1</a:t>
            </a:r>
            <a:r>
              <a:rPr lang="en-SG" sz="2000" baseline="30000" dirty="0" smtClean="0">
                <a:solidFill>
                  <a:sysClr val="windowText" lastClr="000000"/>
                </a:solidFill>
              </a:rPr>
              <a:t>o</a:t>
            </a:r>
            <a:endParaRPr lang="en-SG" sz="2000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413" name="Straight Arrow Connector 412"/>
          <p:cNvCxnSpPr>
            <a:cxnSpLocks noChangeAspect="1"/>
          </p:cNvCxnSpPr>
          <p:nvPr/>
        </p:nvCxnSpPr>
        <p:spPr>
          <a:xfrm>
            <a:off x="10509352" y="7089270"/>
            <a:ext cx="1188931" cy="0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cxnSpLocks noChangeAspect="1"/>
          </p:cNvCxnSpPr>
          <p:nvPr/>
        </p:nvCxnSpPr>
        <p:spPr>
          <a:xfrm flipV="1">
            <a:off x="8051797" y="5331620"/>
            <a:ext cx="0" cy="967916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/>
          <p:cNvCxnSpPr>
            <a:cxnSpLocks noChangeAspect="1"/>
          </p:cNvCxnSpPr>
          <p:nvPr/>
        </p:nvCxnSpPr>
        <p:spPr>
          <a:xfrm>
            <a:off x="3788121" y="7007210"/>
            <a:ext cx="1131020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>
            <a:cxnSpLocks noChangeAspect="1"/>
          </p:cNvCxnSpPr>
          <p:nvPr/>
        </p:nvCxnSpPr>
        <p:spPr>
          <a:xfrm>
            <a:off x="3780203" y="6377456"/>
            <a:ext cx="0" cy="629875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cxnSpLocks noChangeAspect="1"/>
          </p:cNvCxnSpPr>
          <p:nvPr/>
        </p:nvCxnSpPr>
        <p:spPr>
          <a:xfrm flipH="1">
            <a:off x="8961414" y="4911601"/>
            <a:ext cx="2215645" cy="0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cxnSpLocks noChangeAspect="1"/>
          </p:cNvCxnSpPr>
          <p:nvPr/>
        </p:nvCxnSpPr>
        <p:spPr>
          <a:xfrm>
            <a:off x="12810119" y="3554798"/>
            <a:ext cx="0" cy="3198905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cxnSpLocks noChangeAspect="1"/>
          </p:cNvCxnSpPr>
          <p:nvPr/>
        </p:nvCxnSpPr>
        <p:spPr>
          <a:xfrm>
            <a:off x="10503002" y="4911601"/>
            <a:ext cx="0" cy="2177669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cxnSpLocks noChangeAspect="1"/>
          </p:cNvCxnSpPr>
          <p:nvPr/>
        </p:nvCxnSpPr>
        <p:spPr>
          <a:xfrm>
            <a:off x="10515946" y="6727005"/>
            <a:ext cx="618905" cy="0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cxnSpLocks noChangeAspect="1"/>
          </p:cNvCxnSpPr>
          <p:nvPr/>
        </p:nvCxnSpPr>
        <p:spPr>
          <a:xfrm>
            <a:off x="1779998" y="4387490"/>
            <a:ext cx="1319860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cxnSpLocks noChangeAspect="1"/>
          </p:cNvCxnSpPr>
          <p:nvPr/>
        </p:nvCxnSpPr>
        <p:spPr>
          <a:xfrm>
            <a:off x="9888258" y="3672268"/>
            <a:ext cx="0" cy="644412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cxnSpLocks noChangeAspect="1"/>
          </p:cNvCxnSpPr>
          <p:nvPr/>
        </p:nvCxnSpPr>
        <p:spPr>
          <a:xfrm>
            <a:off x="6733138" y="504822"/>
            <a:ext cx="3198728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cxnSpLocks noChangeAspect="1"/>
          </p:cNvCxnSpPr>
          <p:nvPr/>
        </p:nvCxnSpPr>
        <p:spPr>
          <a:xfrm flipH="1">
            <a:off x="8885148" y="5181600"/>
            <a:ext cx="1260035" cy="0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cxnSpLocks noChangeAspect="1"/>
          </p:cNvCxnSpPr>
          <p:nvPr/>
        </p:nvCxnSpPr>
        <p:spPr>
          <a:xfrm>
            <a:off x="1779998" y="4387490"/>
            <a:ext cx="0" cy="926631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cxnSpLocks noChangeAspect="1"/>
          </p:cNvCxnSpPr>
          <p:nvPr/>
        </p:nvCxnSpPr>
        <p:spPr>
          <a:xfrm flipV="1">
            <a:off x="3206925" y="4533900"/>
            <a:ext cx="0" cy="171450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cxnSpLocks noChangeAspect="1"/>
          </p:cNvCxnSpPr>
          <p:nvPr/>
        </p:nvCxnSpPr>
        <p:spPr>
          <a:xfrm>
            <a:off x="9931866" y="504822"/>
            <a:ext cx="0" cy="2072778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cxnSpLocks noChangeAspect="1"/>
          </p:cNvCxnSpPr>
          <p:nvPr/>
        </p:nvCxnSpPr>
        <p:spPr>
          <a:xfrm>
            <a:off x="8765335" y="5362140"/>
            <a:ext cx="0" cy="898895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>
            <a:cxnSpLocks noChangeAspect="1"/>
          </p:cNvCxnSpPr>
          <p:nvPr/>
        </p:nvCxnSpPr>
        <p:spPr>
          <a:xfrm flipH="1">
            <a:off x="8765336" y="4324300"/>
            <a:ext cx="1122922" cy="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>
            <a:cxnSpLocks noChangeAspect="1"/>
          </p:cNvCxnSpPr>
          <p:nvPr/>
        </p:nvCxnSpPr>
        <p:spPr>
          <a:xfrm flipV="1">
            <a:off x="10069778" y="3638836"/>
            <a:ext cx="0" cy="85355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>
            <a:cxnSpLocks noChangeAspect="1"/>
          </p:cNvCxnSpPr>
          <p:nvPr/>
        </p:nvCxnSpPr>
        <p:spPr>
          <a:xfrm>
            <a:off x="8904049" y="4504237"/>
            <a:ext cx="1158109" cy="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cxnSpLocks noChangeAspect="1"/>
          </p:cNvCxnSpPr>
          <p:nvPr/>
        </p:nvCxnSpPr>
        <p:spPr>
          <a:xfrm>
            <a:off x="2055918" y="6248400"/>
            <a:ext cx="1151007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>
            <a:cxnSpLocks noChangeAspect="1"/>
          </p:cNvCxnSpPr>
          <p:nvPr/>
        </p:nvCxnSpPr>
        <p:spPr>
          <a:xfrm>
            <a:off x="2420408" y="3567199"/>
            <a:ext cx="744037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>
            <a:cxnSpLocks noChangeAspect="1"/>
          </p:cNvCxnSpPr>
          <p:nvPr/>
        </p:nvCxnSpPr>
        <p:spPr>
          <a:xfrm>
            <a:off x="6789405" y="1227876"/>
            <a:ext cx="1949253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cxnSpLocks noChangeAspect="1"/>
          </p:cNvCxnSpPr>
          <p:nvPr/>
        </p:nvCxnSpPr>
        <p:spPr>
          <a:xfrm>
            <a:off x="8500973" y="1241400"/>
            <a:ext cx="0" cy="2893829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/>
          <p:cNvCxnSpPr>
            <a:cxnSpLocks noChangeAspect="1"/>
          </p:cNvCxnSpPr>
          <p:nvPr/>
        </p:nvCxnSpPr>
        <p:spPr>
          <a:xfrm>
            <a:off x="9661866" y="504822"/>
            <a:ext cx="0" cy="561978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>
            <a:cxnSpLocks noChangeAspect="1"/>
          </p:cNvCxnSpPr>
          <p:nvPr/>
        </p:nvCxnSpPr>
        <p:spPr>
          <a:xfrm flipV="1">
            <a:off x="8500971" y="7699781"/>
            <a:ext cx="0" cy="403383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>
            <a:cxnSpLocks noChangeAspect="1"/>
          </p:cNvCxnSpPr>
          <p:nvPr/>
        </p:nvCxnSpPr>
        <p:spPr>
          <a:xfrm>
            <a:off x="6912783" y="8117559"/>
            <a:ext cx="1588190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>
            <a:cxnSpLocks noChangeAspect="1"/>
          </p:cNvCxnSpPr>
          <p:nvPr/>
        </p:nvCxnSpPr>
        <p:spPr>
          <a:xfrm>
            <a:off x="6912783" y="8010368"/>
            <a:ext cx="0" cy="107191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cxnSpLocks noChangeAspect="1"/>
          </p:cNvCxnSpPr>
          <p:nvPr/>
        </p:nvCxnSpPr>
        <p:spPr>
          <a:xfrm>
            <a:off x="8642504" y="6664018"/>
            <a:ext cx="0" cy="52784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>
            <a:cxnSpLocks noChangeAspect="1"/>
          </p:cNvCxnSpPr>
          <p:nvPr/>
        </p:nvCxnSpPr>
        <p:spPr>
          <a:xfrm>
            <a:off x="7443781" y="6660369"/>
            <a:ext cx="1198723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cxnSpLocks noChangeAspect="1"/>
          </p:cNvCxnSpPr>
          <p:nvPr/>
        </p:nvCxnSpPr>
        <p:spPr>
          <a:xfrm>
            <a:off x="7438779" y="6660369"/>
            <a:ext cx="0" cy="431645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/>
          <p:cNvGrpSpPr/>
          <p:nvPr/>
        </p:nvGrpSpPr>
        <p:grpSpPr>
          <a:xfrm>
            <a:off x="5595804" y="453526"/>
            <a:ext cx="1080000" cy="1114333"/>
            <a:chOff x="14554200" y="7217650"/>
            <a:chExt cx="1080000" cy="1114333"/>
          </a:xfrm>
        </p:grpSpPr>
        <p:sp>
          <p:nvSpPr>
            <p:cNvPr id="446" name="Oval 445"/>
            <p:cNvSpPr/>
            <p:nvPr/>
          </p:nvSpPr>
          <p:spPr>
            <a:xfrm>
              <a:off x="14554200" y="7251983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/>
            </a:p>
          </p:txBody>
        </p:sp>
        <p:sp>
          <p:nvSpPr>
            <p:cNvPr id="447" name="Rounded Rectangle 446"/>
            <p:cNvSpPr/>
            <p:nvPr/>
          </p:nvSpPr>
          <p:spPr>
            <a:xfrm>
              <a:off x="14554200" y="7217650"/>
              <a:ext cx="1080000" cy="2700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ysClr val="windowText" lastClr="000000"/>
                  </a:solidFill>
                </a:rPr>
                <a:t>ALCOHOL</a:t>
              </a:r>
              <a:endParaRPr lang="en-SG" sz="16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54" name="Straight Arrow Connector 453"/>
          <p:cNvCxnSpPr>
            <a:cxnSpLocks noChangeAspect="1"/>
          </p:cNvCxnSpPr>
          <p:nvPr/>
        </p:nvCxnSpPr>
        <p:spPr>
          <a:xfrm>
            <a:off x="6657480" y="1407876"/>
            <a:ext cx="1247086" cy="0"/>
          </a:xfrm>
          <a:prstGeom prst="straightConnector1">
            <a:avLst/>
          </a:prstGeom>
          <a:ln w="38100" cap="rnd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cxnSpLocks noChangeAspect="1"/>
          </p:cNvCxnSpPr>
          <p:nvPr/>
        </p:nvCxnSpPr>
        <p:spPr>
          <a:xfrm flipH="1">
            <a:off x="7272784" y="1678701"/>
            <a:ext cx="636545" cy="0"/>
          </a:xfrm>
          <a:prstGeom prst="straightConnector1">
            <a:avLst/>
          </a:prstGeom>
          <a:ln w="38100" cap="rnd"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cxnSpLocks noChangeAspect="1"/>
          </p:cNvCxnSpPr>
          <p:nvPr/>
        </p:nvCxnSpPr>
        <p:spPr>
          <a:xfrm>
            <a:off x="7909329" y="1415255"/>
            <a:ext cx="0" cy="262621"/>
          </a:xfrm>
          <a:prstGeom prst="straightConnector1">
            <a:avLst/>
          </a:prstGeom>
          <a:ln w="38100" cap="rnd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7" name="Group 486"/>
          <p:cNvGrpSpPr/>
          <p:nvPr/>
        </p:nvGrpSpPr>
        <p:grpSpPr>
          <a:xfrm>
            <a:off x="6614076" y="1799981"/>
            <a:ext cx="767942" cy="472332"/>
            <a:chOff x="4147298" y="2517438"/>
            <a:chExt cx="767942" cy="472332"/>
          </a:xfrm>
        </p:grpSpPr>
        <p:sp>
          <p:nvSpPr>
            <p:cNvPr id="488" name="TextBox 487"/>
            <p:cNvSpPr txBox="1"/>
            <p:nvPr/>
          </p:nvSpPr>
          <p:spPr>
            <a:xfrm>
              <a:off x="4203506" y="2553153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C</a:t>
              </a:r>
              <a:endParaRPr lang="en-SG" sz="2000" dirty="0"/>
            </a:p>
          </p:txBody>
        </p:sp>
        <p:cxnSp>
          <p:nvCxnSpPr>
            <p:cNvPr id="489" name="Straight Connector 488"/>
            <p:cNvCxnSpPr/>
            <p:nvPr/>
          </p:nvCxnSpPr>
          <p:spPr>
            <a:xfrm>
              <a:off x="4147298" y="2755965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>
              <a:off x="4364832" y="2881770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4364832" y="2517438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2" name="Group 491"/>
            <p:cNvGrpSpPr/>
            <p:nvPr/>
          </p:nvGrpSpPr>
          <p:grpSpPr>
            <a:xfrm>
              <a:off x="4462676" y="2554334"/>
              <a:ext cx="452564" cy="400110"/>
              <a:chOff x="4467438" y="2554334"/>
              <a:chExt cx="452564" cy="400110"/>
            </a:xfrm>
          </p:grpSpPr>
          <p:cxnSp>
            <p:nvCxnSpPr>
              <p:cNvPr id="493" name="Straight Connector 492"/>
              <p:cNvCxnSpPr/>
              <p:nvPr/>
            </p:nvCxnSpPr>
            <p:spPr>
              <a:xfrm>
                <a:off x="4467438" y="2754833"/>
                <a:ext cx="1080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TextBox 493"/>
              <p:cNvSpPr txBox="1"/>
              <p:nvPr/>
            </p:nvSpPr>
            <p:spPr>
              <a:xfrm>
                <a:off x="4512519" y="2554334"/>
                <a:ext cx="40748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000" dirty="0" smtClean="0"/>
                  <a:t>O</a:t>
                </a:r>
                <a:r>
                  <a:rPr lang="en-SG" sz="2000" baseline="30000" dirty="0" smtClean="0"/>
                  <a:t>-</a:t>
                </a:r>
                <a:endParaRPr lang="en-SG" sz="2000" baseline="30000" dirty="0"/>
              </a:p>
            </p:txBody>
          </p:sp>
        </p:grpSp>
      </p:grpSp>
      <p:grpSp>
        <p:nvGrpSpPr>
          <p:cNvPr id="495" name="Group 494"/>
          <p:cNvGrpSpPr/>
          <p:nvPr/>
        </p:nvGrpSpPr>
        <p:grpSpPr>
          <a:xfrm>
            <a:off x="7855657" y="4277221"/>
            <a:ext cx="1029491" cy="777139"/>
            <a:chOff x="3073688" y="5907823"/>
            <a:chExt cx="1029491" cy="777139"/>
          </a:xfrm>
        </p:grpSpPr>
        <p:sp>
          <p:nvSpPr>
            <p:cNvPr id="496" name="TextBox 495"/>
            <p:cNvSpPr txBox="1"/>
            <p:nvPr/>
          </p:nvSpPr>
          <p:spPr>
            <a:xfrm>
              <a:off x="3129896" y="6284115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C</a:t>
              </a:r>
              <a:endParaRPr lang="en-SG" sz="2000" dirty="0"/>
            </a:p>
          </p:txBody>
        </p:sp>
        <p:cxnSp>
          <p:nvCxnSpPr>
            <p:cNvPr id="497" name="Straight Connector 496"/>
            <p:cNvCxnSpPr/>
            <p:nvPr/>
          </p:nvCxnSpPr>
          <p:spPr>
            <a:xfrm>
              <a:off x="3392618" y="6485351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3073688" y="6486927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498"/>
            <p:cNvSpPr txBox="1"/>
            <p:nvPr/>
          </p:nvSpPr>
          <p:spPr>
            <a:xfrm>
              <a:off x="3435570" y="6284852"/>
              <a:ext cx="3545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O</a:t>
              </a:r>
              <a:endParaRPr lang="en-SG" sz="2000" dirty="0"/>
            </a:p>
          </p:txBody>
        </p:sp>
        <p:cxnSp>
          <p:nvCxnSpPr>
            <p:cNvPr id="500" name="Straight Connector 499"/>
            <p:cNvCxnSpPr/>
            <p:nvPr/>
          </p:nvCxnSpPr>
          <p:spPr>
            <a:xfrm>
              <a:off x="3716621" y="6485351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TextBox 500"/>
            <p:cNvSpPr txBox="1"/>
            <p:nvPr/>
          </p:nvSpPr>
          <p:spPr>
            <a:xfrm>
              <a:off x="3748595" y="6284852"/>
              <a:ext cx="3545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H</a:t>
              </a:r>
              <a:endParaRPr lang="en-SG" sz="2000" dirty="0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3113065" y="5907823"/>
              <a:ext cx="3545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/>
                <a:t>O</a:t>
              </a:r>
            </a:p>
          </p:txBody>
        </p:sp>
        <p:cxnSp>
          <p:nvCxnSpPr>
            <p:cNvPr id="503" name="Straight Connector 502"/>
            <p:cNvCxnSpPr/>
            <p:nvPr/>
          </p:nvCxnSpPr>
          <p:spPr>
            <a:xfrm>
              <a:off x="3309144" y="6248400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3271479" y="6248400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Group 504"/>
          <p:cNvGrpSpPr/>
          <p:nvPr/>
        </p:nvGrpSpPr>
        <p:grpSpPr>
          <a:xfrm>
            <a:off x="7124851" y="3429000"/>
            <a:ext cx="771494" cy="777139"/>
            <a:chOff x="3073688" y="5907823"/>
            <a:chExt cx="771494" cy="777139"/>
          </a:xfrm>
        </p:grpSpPr>
        <p:sp>
          <p:nvSpPr>
            <p:cNvPr id="506" name="TextBox 505"/>
            <p:cNvSpPr txBox="1"/>
            <p:nvPr/>
          </p:nvSpPr>
          <p:spPr>
            <a:xfrm>
              <a:off x="3129896" y="6284115"/>
              <a:ext cx="3209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C</a:t>
              </a:r>
              <a:endParaRPr lang="en-SG" sz="2000" dirty="0"/>
            </a:p>
          </p:txBody>
        </p:sp>
        <p:cxnSp>
          <p:nvCxnSpPr>
            <p:cNvPr id="507" name="Straight Connector 506"/>
            <p:cNvCxnSpPr/>
            <p:nvPr/>
          </p:nvCxnSpPr>
          <p:spPr>
            <a:xfrm>
              <a:off x="3392618" y="6485351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3073688" y="6486927"/>
              <a:ext cx="10800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3437699" y="6284852"/>
              <a:ext cx="40748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 smtClean="0"/>
                <a:t>O</a:t>
              </a:r>
              <a:r>
                <a:rPr lang="en-SG" sz="2000" baseline="30000" dirty="0" smtClean="0"/>
                <a:t>-</a:t>
              </a:r>
              <a:endParaRPr lang="en-SG" sz="2000" baseline="30000" dirty="0"/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3113065" y="5907823"/>
              <a:ext cx="3545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2000" dirty="0"/>
                <a:t>O</a:t>
              </a:r>
            </a:p>
          </p:txBody>
        </p:sp>
        <p:cxnSp>
          <p:nvCxnSpPr>
            <p:cNvPr id="511" name="Straight Connector 510"/>
            <p:cNvCxnSpPr/>
            <p:nvPr/>
          </p:nvCxnSpPr>
          <p:spPr>
            <a:xfrm>
              <a:off x="3309144" y="6248400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>
              <a:off x="3271479" y="6248400"/>
              <a:ext cx="0" cy="10800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Group 603"/>
          <p:cNvGrpSpPr/>
          <p:nvPr/>
        </p:nvGrpSpPr>
        <p:grpSpPr>
          <a:xfrm>
            <a:off x="6376458" y="1484872"/>
            <a:ext cx="273827" cy="281014"/>
            <a:chOff x="5700040" y="1420002"/>
            <a:chExt cx="273827" cy="281014"/>
          </a:xfrm>
        </p:grpSpPr>
        <p:cxnSp>
          <p:nvCxnSpPr>
            <p:cNvPr id="605" name="Straight Arrow Connector 604"/>
            <p:cNvCxnSpPr>
              <a:cxnSpLocks noChangeAspect="1"/>
            </p:cNvCxnSpPr>
            <p:nvPr/>
          </p:nvCxnSpPr>
          <p:spPr>
            <a:xfrm>
              <a:off x="5757867" y="1422296"/>
              <a:ext cx="216000" cy="21600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cxnSpLocks noChangeAspect="1"/>
            </p:cNvCxnSpPr>
            <p:nvPr/>
          </p:nvCxnSpPr>
          <p:spPr>
            <a:xfrm flipH="1" flipV="1">
              <a:off x="5700040" y="1485016"/>
              <a:ext cx="216000" cy="216000"/>
            </a:xfrm>
            <a:prstGeom prst="straightConnector1">
              <a:avLst/>
            </a:prstGeom>
            <a:ln w="127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>
              <a:cxnSpLocks noChangeAspect="1"/>
            </p:cNvCxnSpPr>
            <p:nvPr/>
          </p:nvCxnSpPr>
          <p:spPr>
            <a:xfrm>
              <a:off x="5840434" y="1701016"/>
              <a:ext cx="72000" cy="0"/>
            </a:xfrm>
            <a:prstGeom prst="straightConnector1">
              <a:avLst/>
            </a:prstGeom>
            <a:ln w="127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>
              <a:cxnSpLocks noChangeAspect="1"/>
            </p:cNvCxnSpPr>
            <p:nvPr/>
          </p:nvCxnSpPr>
          <p:spPr>
            <a:xfrm>
              <a:off x="5761533" y="1420002"/>
              <a:ext cx="72000" cy="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9" name="Group 608"/>
          <p:cNvGrpSpPr/>
          <p:nvPr/>
        </p:nvGrpSpPr>
        <p:grpSpPr>
          <a:xfrm>
            <a:off x="11681717" y="6599004"/>
            <a:ext cx="273827" cy="281014"/>
            <a:chOff x="5700040" y="1420002"/>
            <a:chExt cx="273827" cy="281014"/>
          </a:xfrm>
        </p:grpSpPr>
        <p:cxnSp>
          <p:nvCxnSpPr>
            <p:cNvPr id="610" name="Straight Arrow Connector 609"/>
            <p:cNvCxnSpPr>
              <a:cxnSpLocks noChangeAspect="1"/>
            </p:cNvCxnSpPr>
            <p:nvPr/>
          </p:nvCxnSpPr>
          <p:spPr>
            <a:xfrm>
              <a:off x="5757867" y="1422296"/>
              <a:ext cx="216000" cy="216000"/>
            </a:xfrm>
            <a:prstGeom prst="straightConnector1">
              <a:avLst/>
            </a:prstGeom>
            <a:ln w="28575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>
              <a:cxnSpLocks noChangeAspect="1"/>
            </p:cNvCxnSpPr>
            <p:nvPr/>
          </p:nvCxnSpPr>
          <p:spPr>
            <a:xfrm flipH="1" flipV="1">
              <a:off x="5700040" y="1485016"/>
              <a:ext cx="216000" cy="216000"/>
            </a:xfrm>
            <a:prstGeom prst="straightConnector1">
              <a:avLst/>
            </a:prstGeom>
            <a:ln w="28575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/>
            <p:cNvCxnSpPr>
              <a:cxnSpLocks noChangeAspect="1"/>
            </p:cNvCxnSpPr>
            <p:nvPr/>
          </p:nvCxnSpPr>
          <p:spPr>
            <a:xfrm>
              <a:off x="5840434" y="1701016"/>
              <a:ext cx="72000" cy="0"/>
            </a:xfrm>
            <a:prstGeom prst="straightConnector1">
              <a:avLst/>
            </a:prstGeom>
            <a:ln w="28575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/>
            <p:cNvCxnSpPr>
              <a:cxnSpLocks noChangeAspect="1"/>
            </p:cNvCxnSpPr>
            <p:nvPr/>
          </p:nvCxnSpPr>
          <p:spPr>
            <a:xfrm>
              <a:off x="5761533" y="1420002"/>
              <a:ext cx="72000" cy="0"/>
            </a:xfrm>
            <a:prstGeom prst="straightConnector1">
              <a:avLst/>
            </a:prstGeom>
            <a:ln w="28575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4" name="Straight Arrow Connector 613"/>
          <p:cNvCxnSpPr>
            <a:cxnSpLocks noChangeAspect="1"/>
          </p:cNvCxnSpPr>
          <p:nvPr/>
        </p:nvCxnSpPr>
        <p:spPr>
          <a:xfrm flipH="1">
            <a:off x="4542897" y="4719337"/>
            <a:ext cx="475858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" name="Group 614"/>
          <p:cNvGrpSpPr/>
          <p:nvPr/>
        </p:nvGrpSpPr>
        <p:grpSpPr>
          <a:xfrm>
            <a:off x="7658030" y="4151286"/>
            <a:ext cx="273827" cy="281014"/>
            <a:chOff x="5700040" y="1420002"/>
            <a:chExt cx="273827" cy="281014"/>
          </a:xfrm>
        </p:grpSpPr>
        <p:cxnSp>
          <p:nvCxnSpPr>
            <p:cNvPr id="616" name="Straight Arrow Connector 615"/>
            <p:cNvCxnSpPr>
              <a:cxnSpLocks noChangeAspect="1"/>
            </p:cNvCxnSpPr>
            <p:nvPr/>
          </p:nvCxnSpPr>
          <p:spPr>
            <a:xfrm>
              <a:off x="5757867" y="1422296"/>
              <a:ext cx="216000" cy="21600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/>
            <p:cNvCxnSpPr>
              <a:cxnSpLocks noChangeAspect="1"/>
            </p:cNvCxnSpPr>
            <p:nvPr/>
          </p:nvCxnSpPr>
          <p:spPr>
            <a:xfrm flipH="1" flipV="1">
              <a:off x="5700040" y="1485016"/>
              <a:ext cx="216000" cy="216000"/>
            </a:xfrm>
            <a:prstGeom prst="straightConnector1">
              <a:avLst/>
            </a:prstGeom>
            <a:ln w="127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/>
            <p:cNvCxnSpPr>
              <a:cxnSpLocks noChangeAspect="1"/>
            </p:cNvCxnSpPr>
            <p:nvPr/>
          </p:nvCxnSpPr>
          <p:spPr>
            <a:xfrm>
              <a:off x="5840434" y="1701016"/>
              <a:ext cx="72000" cy="0"/>
            </a:xfrm>
            <a:prstGeom prst="straightConnector1">
              <a:avLst/>
            </a:prstGeom>
            <a:ln w="127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/>
            <p:cNvCxnSpPr>
              <a:cxnSpLocks noChangeAspect="1"/>
            </p:cNvCxnSpPr>
            <p:nvPr/>
          </p:nvCxnSpPr>
          <p:spPr>
            <a:xfrm>
              <a:off x="5761533" y="1420002"/>
              <a:ext cx="72000" cy="0"/>
            </a:xfrm>
            <a:prstGeom prst="straightConnector1">
              <a:avLst/>
            </a:prstGeom>
            <a:ln w="38100" cap="rnd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0" name="Straight Arrow Connector 619"/>
          <p:cNvCxnSpPr>
            <a:cxnSpLocks noChangeAspect="1"/>
          </p:cNvCxnSpPr>
          <p:nvPr/>
        </p:nvCxnSpPr>
        <p:spPr>
          <a:xfrm>
            <a:off x="5024825" y="2487599"/>
            <a:ext cx="912645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/>
          <p:cNvCxnSpPr>
            <a:cxnSpLocks noChangeAspect="1"/>
          </p:cNvCxnSpPr>
          <p:nvPr/>
        </p:nvCxnSpPr>
        <p:spPr>
          <a:xfrm flipH="1">
            <a:off x="6682303" y="685800"/>
            <a:ext cx="2785561" cy="0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cxnSpLocks noChangeAspect="1"/>
          </p:cNvCxnSpPr>
          <p:nvPr/>
        </p:nvCxnSpPr>
        <p:spPr>
          <a:xfrm>
            <a:off x="9479328" y="684822"/>
            <a:ext cx="0" cy="247199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/>
          <p:cNvCxnSpPr>
            <a:cxnSpLocks noChangeAspect="1"/>
          </p:cNvCxnSpPr>
          <p:nvPr/>
        </p:nvCxnSpPr>
        <p:spPr>
          <a:xfrm flipV="1">
            <a:off x="8302815" y="5323645"/>
            <a:ext cx="0" cy="115672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/>
          <p:cNvCxnSpPr>
            <a:cxnSpLocks noChangeAspect="1"/>
          </p:cNvCxnSpPr>
          <p:nvPr/>
        </p:nvCxnSpPr>
        <p:spPr>
          <a:xfrm>
            <a:off x="7258779" y="6480369"/>
            <a:ext cx="1041572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/>
          <p:cNvCxnSpPr>
            <a:cxnSpLocks noChangeAspect="1"/>
          </p:cNvCxnSpPr>
          <p:nvPr/>
        </p:nvCxnSpPr>
        <p:spPr>
          <a:xfrm>
            <a:off x="6117610" y="1699345"/>
            <a:ext cx="0" cy="964123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/>
          <p:cNvCxnSpPr>
            <a:cxnSpLocks noChangeAspect="1"/>
          </p:cNvCxnSpPr>
          <p:nvPr/>
        </p:nvCxnSpPr>
        <p:spPr>
          <a:xfrm>
            <a:off x="5022444" y="4989337"/>
            <a:ext cx="0" cy="1917906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Rectangle 630"/>
          <p:cNvSpPr/>
          <p:nvPr/>
        </p:nvSpPr>
        <p:spPr>
          <a:xfrm>
            <a:off x="0" y="9025200"/>
            <a:ext cx="576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2" name="Rectangle 631"/>
          <p:cNvSpPr/>
          <p:nvPr/>
        </p:nvSpPr>
        <p:spPr>
          <a:xfrm>
            <a:off x="0" y="322"/>
            <a:ext cx="576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`</a:t>
            </a:r>
            <a:endParaRPr lang="en-SG" dirty="0"/>
          </a:p>
        </p:txBody>
      </p:sp>
      <p:sp>
        <p:nvSpPr>
          <p:cNvPr id="633" name="Rectangle 632"/>
          <p:cNvSpPr/>
          <p:nvPr/>
        </p:nvSpPr>
        <p:spPr>
          <a:xfrm>
            <a:off x="13006651" y="9025200"/>
            <a:ext cx="576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9" name="Straight Arrow Connector 678"/>
          <p:cNvCxnSpPr>
            <a:cxnSpLocks noChangeAspect="1"/>
          </p:cNvCxnSpPr>
          <p:nvPr/>
        </p:nvCxnSpPr>
        <p:spPr>
          <a:xfrm>
            <a:off x="6393372" y="3124200"/>
            <a:ext cx="174703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>
            <a:spLocks noChangeAspect="1"/>
          </p:cNvSpPr>
          <p:nvPr/>
        </p:nvSpPr>
        <p:spPr>
          <a:xfrm>
            <a:off x="5606440" y="6858000"/>
            <a:ext cx="1080000" cy="270000"/>
          </a:xfrm>
          <a:prstGeom prst="roundRect">
            <a:avLst/>
          </a:prstGeom>
          <a:solidFill>
            <a:srgbClr val="FFFF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ysClr val="windowText" lastClr="000000"/>
                </a:solidFill>
              </a:rPr>
              <a:t>carbonyl</a:t>
            </a:r>
            <a:endParaRPr lang="en-SG" sz="1600" dirty="0">
              <a:solidFill>
                <a:sysClr val="windowText" lastClr="000000"/>
              </a:solidFill>
            </a:endParaRPr>
          </a:p>
        </p:txBody>
      </p:sp>
      <p:sp>
        <p:nvSpPr>
          <p:cNvPr id="750" name="Rounded Rectangle 749"/>
          <p:cNvSpPr/>
          <p:nvPr/>
        </p:nvSpPr>
        <p:spPr>
          <a:xfrm>
            <a:off x="8527518" y="6049313"/>
            <a:ext cx="1163422" cy="656287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tx1"/>
                </a:solidFill>
              </a:rPr>
              <a:t>CO</a:t>
            </a:r>
            <a:r>
              <a:rPr lang="en-SG" sz="1600" baseline="-25000" dirty="0" smtClean="0">
                <a:solidFill>
                  <a:schemeClr val="tx1"/>
                </a:solidFill>
              </a:rPr>
              <a:t>2</a:t>
            </a:r>
            <a:r>
              <a:rPr lang="en-SG" sz="1600" dirty="0" smtClean="0">
                <a:solidFill>
                  <a:schemeClr val="tx1"/>
                </a:solidFill>
              </a:rPr>
              <a:t>+ H</a:t>
            </a:r>
            <a:r>
              <a:rPr lang="en-SG" sz="1600" baseline="-25000" dirty="0" smtClean="0">
                <a:solidFill>
                  <a:schemeClr val="tx1"/>
                </a:solidFill>
              </a:rPr>
              <a:t>2</a:t>
            </a:r>
            <a:r>
              <a:rPr lang="en-SG" sz="1600" dirty="0" smtClean="0">
                <a:solidFill>
                  <a:schemeClr val="tx1"/>
                </a:solidFill>
              </a:rPr>
              <a:t>O</a:t>
            </a:r>
            <a:endParaRPr lang="en-SG" sz="1600" baseline="-25000" dirty="0">
              <a:solidFill>
                <a:schemeClr val="tx1"/>
              </a:solidFill>
            </a:endParaRPr>
          </a:p>
        </p:txBody>
      </p:sp>
      <p:grpSp>
        <p:nvGrpSpPr>
          <p:cNvPr id="916" name="Group 915"/>
          <p:cNvGrpSpPr/>
          <p:nvPr/>
        </p:nvGrpSpPr>
        <p:grpSpPr>
          <a:xfrm>
            <a:off x="4493098" y="6261035"/>
            <a:ext cx="3557807" cy="76200"/>
            <a:chOff x="4524065" y="5657848"/>
            <a:chExt cx="3557807" cy="76200"/>
          </a:xfrm>
        </p:grpSpPr>
        <p:cxnSp>
          <p:nvCxnSpPr>
            <p:cNvPr id="415" name="Straight Arrow Connector 414"/>
            <p:cNvCxnSpPr>
              <a:cxnSpLocks noChangeAspect="1"/>
            </p:cNvCxnSpPr>
            <p:nvPr/>
          </p:nvCxnSpPr>
          <p:spPr>
            <a:xfrm>
              <a:off x="4524065" y="5696349"/>
              <a:ext cx="3557807" cy="0"/>
            </a:xfrm>
            <a:prstGeom prst="straightConnector1">
              <a:avLst/>
            </a:prstGeom>
            <a:ln w="38100" cap="rnd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Arrow Connector 886"/>
            <p:cNvCxnSpPr>
              <a:cxnSpLocks noChangeAspect="1"/>
            </p:cNvCxnSpPr>
            <p:nvPr/>
          </p:nvCxnSpPr>
          <p:spPr>
            <a:xfrm>
              <a:off x="4838358" y="5657848"/>
              <a:ext cx="3104993" cy="0"/>
            </a:xfrm>
            <a:prstGeom prst="straightConnector1">
              <a:avLst/>
            </a:prstGeom>
            <a:ln w="38100" cap="rnd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Arrow Connector 888"/>
            <p:cNvCxnSpPr>
              <a:cxnSpLocks noChangeAspect="1"/>
            </p:cNvCxnSpPr>
            <p:nvPr/>
          </p:nvCxnSpPr>
          <p:spPr>
            <a:xfrm>
              <a:off x="4914558" y="5734048"/>
              <a:ext cx="3104993" cy="0"/>
            </a:xfrm>
            <a:prstGeom prst="straightConnector1">
              <a:avLst/>
            </a:prstGeom>
            <a:ln w="38100" cap="rnd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6" name="Straight Arrow Connector 895"/>
          <p:cNvCxnSpPr>
            <a:cxnSpLocks noChangeAspect="1"/>
          </p:cNvCxnSpPr>
          <p:nvPr/>
        </p:nvCxnSpPr>
        <p:spPr>
          <a:xfrm>
            <a:off x="8204073" y="1135373"/>
            <a:ext cx="0" cy="1811507"/>
          </a:xfrm>
          <a:prstGeom prst="straightConnector1">
            <a:avLst/>
          </a:prstGeom>
          <a:ln w="3810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Arrow Connector 896"/>
          <p:cNvCxnSpPr>
            <a:cxnSpLocks noChangeAspect="1"/>
          </p:cNvCxnSpPr>
          <p:nvPr/>
        </p:nvCxnSpPr>
        <p:spPr>
          <a:xfrm>
            <a:off x="8127872" y="1125060"/>
            <a:ext cx="0" cy="1814250"/>
          </a:xfrm>
          <a:prstGeom prst="straightConnector1">
            <a:avLst/>
          </a:prstGeom>
          <a:ln w="3810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TextBox 689"/>
              <p:cNvSpPr txBox="1"/>
              <p:nvPr/>
            </p:nvSpPr>
            <p:spPr>
              <a:xfrm>
                <a:off x="2736678" y="286384"/>
                <a:ext cx="1767792" cy="253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000" dirty="0" smtClean="0"/>
                  <a:t>halogen substitution [(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SG" sz="1000" b="1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̈"/>
                            <m:ctrlPr>
                              <a:rPr lang="en-SG" sz="100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SG" sz="1000" b="0" i="0" dirty="0" smtClean="0">
                                <a:latin typeface="Cambria Math"/>
                              </a:rPr>
                              <m:t>X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l-GR" sz="1000" i="0" smtClean="0">
                            <a:latin typeface="Cambria Math"/>
                          </a:rPr>
                          <m:t>δ</m:t>
                        </m:r>
                        <m:r>
                          <a:rPr lang="en-SG" sz="1000" b="1" i="0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SG" sz="1000" dirty="0" smtClean="0"/>
                  <a:t>)]</a:t>
                </a:r>
                <a:endParaRPr lang="en-SG" sz="1000" dirty="0"/>
              </a:p>
            </p:txBody>
          </p:sp>
        </mc:Choice>
        <mc:Fallback xmlns="">
          <p:sp>
            <p:nvSpPr>
              <p:cNvPr id="690" name="TextBox 6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78" y="286384"/>
                <a:ext cx="1767792" cy="253531"/>
              </a:xfrm>
              <a:prstGeom prst="rect">
                <a:avLst/>
              </a:prstGeom>
              <a:blipFill rotWithShape="1"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TextBox 690"/>
              <p:cNvSpPr txBox="1"/>
              <p:nvPr/>
            </p:nvSpPr>
            <p:spPr>
              <a:xfrm>
                <a:off x="3054614" y="662343"/>
                <a:ext cx="1515158" cy="252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000" dirty="0" smtClean="0"/>
                  <a:t>dil.</a:t>
                </a:r>
                <a14:m>
                  <m:oMath xmlns:m="http://schemas.openxmlformats.org/officeDocument/2006/math">
                    <m:r>
                      <a:rPr lang="en-SG" sz="1000" i="0" dirty="0" smtClean="0">
                        <a:latin typeface="Cambria Math"/>
                      </a:rPr>
                      <m:t> </m:t>
                    </m:r>
                    <m:r>
                      <a:rPr lang="en-SG" sz="10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SG" sz="1000" i="0" dirty="0" err="1" smtClean="0">
                        <a:latin typeface="Cambria Math"/>
                      </a:rPr>
                      <m:t>NaOH</m:t>
                    </m:r>
                  </m:oMath>
                </a14:m>
                <a:r>
                  <a:rPr lang="en-SG" sz="1000" dirty="0" smtClean="0"/>
                  <a:t> reflux [</a:t>
                </a:r>
                <a14:m>
                  <m:oMath xmlns:m="http://schemas.openxmlformats.org/officeDocument/2006/math">
                    <m:r>
                      <a:rPr lang="en-SG" sz="1000" i="0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SG" sz="1000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̈"/>
                            <m:ctrlPr>
                              <a:rPr lang="en-SG" sz="10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SG" sz="1000" b="0" i="0" dirty="0" smtClean="0">
                                <a:latin typeface="Cambria Math"/>
                              </a:rPr>
                              <m:t>O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en-SG" sz="1000" i="0" dirty="0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SG" sz="1000" b="0" i="0" dirty="0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SG" sz="100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SG" sz="1000" dirty="0" smtClean="0"/>
                  <a:t>]</a:t>
                </a:r>
                <a:endParaRPr lang="en-SG" sz="1000" dirty="0"/>
              </a:p>
            </p:txBody>
          </p:sp>
        </mc:Choice>
        <mc:Fallback xmlns="">
          <p:sp>
            <p:nvSpPr>
              <p:cNvPr id="691" name="TextBox 6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614" y="662343"/>
                <a:ext cx="1515158" cy="252057"/>
              </a:xfrm>
              <a:prstGeom prst="rect">
                <a:avLst/>
              </a:prstGeom>
              <a:blipFill rotWithShape="1"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2" name="TextBox 691"/>
          <p:cNvSpPr txBox="1"/>
          <p:nvPr/>
        </p:nvSpPr>
        <p:spPr>
          <a:xfrm>
            <a:off x="3202249" y="990600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major</a:t>
            </a:r>
            <a:endParaRPr lang="en-SG" sz="1000" dirty="0"/>
          </a:p>
        </p:txBody>
      </p:sp>
      <p:sp>
        <p:nvSpPr>
          <p:cNvPr id="693" name="TextBox 692"/>
          <p:cNvSpPr txBox="1"/>
          <p:nvPr/>
        </p:nvSpPr>
        <p:spPr>
          <a:xfrm>
            <a:off x="2795058" y="98193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minor</a:t>
            </a:r>
            <a:endParaRPr lang="en-SG" sz="1000" dirty="0"/>
          </a:p>
        </p:txBody>
      </p:sp>
      <p:pic>
        <p:nvPicPr>
          <p:cNvPr id="69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33" y="1076325"/>
            <a:ext cx="381033" cy="44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5" name="TextBox 694"/>
              <p:cNvSpPr txBox="1"/>
              <p:nvPr/>
            </p:nvSpPr>
            <p:spPr>
              <a:xfrm rot="16200000">
                <a:off x="1545643" y="2485973"/>
                <a:ext cx="1937518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1000" dirty="0" smtClean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b="0" i="0" dirty="0" smtClean="0">
                        <a:latin typeface="Cambria Math"/>
                      </a:rPr>
                      <m:t>C</m:t>
                    </m:r>
                    <m:sSub>
                      <m:sSubPr>
                        <m:ctrlPr>
                          <a:rPr lang="en-SG" sz="1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latin typeface="Cambria Math"/>
                          </a:rPr>
                          <m:t>Cl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1000" dirty="0" smtClean="0"/>
                  <a:t> r.t.p. dark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000" i="1" dirty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1000" i="1" dirty="0">
                                <a:latin typeface="Cambria Math"/>
                              </a:rPr>
                            </m:ctrlPr>
                          </m:dPr>
                          <m:e>
                            <m:sPre>
                              <m:sPrePr>
                                <m:ctrlPr>
                                  <a:rPr lang="en-SG" sz="1000" i="1" dirty="0">
                                    <a:latin typeface="Cambria Math"/>
                                  </a:rPr>
                                </m:ctrlPr>
                              </m:sPrePr>
                              <m:sub/>
                              <m:sup>
                                <m:r>
                                  <m:rPr>
                                    <m:sty m:val="p"/>
                                  </m:rPr>
                                  <a:rPr lang="el-GR" sz="1000" i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SG" sz="1000" i="0">
                                    <a:latin typeface="Cambria Math"/>
                                  </a:rPr>
                                  <m:t>+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SG" sz="1000" i="0">
                                    <a:latin typeface="Cambria Math"/>
                                  </a:rPr>
                                  <m:t>X</m:t>
                                </m:r>
                              </m:e>
                            </m:sPre>
                            <m:r>
                              <a:rPr lang="en-SG" sz="1000" i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SG" sz="1000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SG" sz="1000" dirty="0"/>
              </a:p>
            </p:txBody>
          </p:sp>
        </mc:Choice>
        <mc:Fallback xmlns="">
          <p:sp>
            <p:nvSpPr>
              <p:cNvPr id="695" name="TextBox 6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45643" y="2485973"/>
                <a:ext cx="1937518" cy="266035"/>
              </a:xfrm>
              <a:prstGeom prst="rect">
                <a:avLst/>
              </a:prstGeom>
              <a:blipFill rotWithShape="1">
                <a:blip r:embed="rId6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TextBox 695"/>
              <p:cNvSpPr txBox="1"/>
              <p:nvPr/>
            </p:nvSpPr>
            <p:spPr>
              <a:xfrm rot="16200000">
                <a:off x="1125581" y="2976430"/>
                <a:ext cx="1319785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latin typeface="Cambria Math"/>
                      </a:rPr>
                      <m:t>H</m:t>
                    </m:r>
                    <m:r>
                      <m:rPr>
                        <m:sty m:val="p"/>
                      </m:rPr>
                      <a:rPr lang="en-SG" sz="1000" b="0" i="0" dirty="0" smtClean="0">
                        <a:latin typeface="Cambria Math"/>
                      </a:rPr>
                      <m:t>X</m:t>
                    </m:r>
                  </m:oMath>
                </a14:m>
                <a:r>
                  <a:rPr lang="en-SG" sz="1000" dirty="0" smtClean="0"/>
                  <a:t> (g) r.t.p.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000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1000" i="1" dirty="0" smtClean="0">
                                <a:latin typeface="Cambria Math"/>
                              </a:rPr>
                            </m:ctrlPr>
                          </m:dPr>
                          <m:e>
                            <m:sPre>
                              <m:sPrePr>
                                <m:ctrlPr>
                                  <a:rPr lang="en-SG" sz="1000" i="1" dirty="0">
                                    <a:latin typeface="Cambria Math"/>
                                  </a:rPr>
                                </m:ctrlPr>
                              </m:sPrePr>
                              <m:sub/>
                              <m:sup>
                                <m:r>
                                  <m:rPr>
                                    <m:sty m:val="p"/>
                                  </m:rPr>
                                  <a:rPr lang="el-GR" sz="1000" i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SG" sz="1000" b="1" i="0">
                                    <a:latin typeface="Cambria Math"/>
                                  </a:rPr>
                                  <m:t>+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SG" sz="1000" i="0">
                                    <a:latin typeface="Cambria Math"/>
                                  </a:rPr>
                                  <m:t>H</m:t>
                                </m:r>
                              </m:e>
                            </m:sPre>
                            <m:r>
                              <m:rPr>
                                <m:sty m:val="p"/>
                              </m:rPr>
                              <a:rPr lang="en-SG" sz="1000" i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SG" sz="1000" dirty="0"/>
              </a:p>
            </p:txBody>
          </p:sp>
        </mc:Choice>
        <mc:Fallback xmlns="">
          <p:sp>
            <p:nvSpPr>
              <p:cNvPr id="696" name="TextBox 6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5581" y="2976430"/>
                <a:ext cx="1319785" cy="266035"/>
              </a:xfrm>
              <a:prstGeom prst="rect">
                <a:avLst/>
              </a:prstGeom>
              <a:blipFill rotWithShape="1">
                <a:blip r:embed="rId7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TextBox 696"/>
              <p:cNvSpPr txBox="1"/>
              <p:nvPr/>
            </p:nvSpPr>
            <p:spPr>
              <a:xfrm rot="16200000">
                <a:off x="2588946" y="2490667"/>
                <a:ext cx="1517788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1000" dirty="0" smtClean="0"/>
                  <a:t>(aq.) dark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000" i="1" dirty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1000" i="1" dirty="0">
                                <a:latin typeface="Cambria Math"/>
                              </a:rPr>
                            </m:ctrlPr>
                          </m:dPr>
                          <m:e>
                            <m:sPre>
                              <m:sPrePr>
                                <m:ctrlPr>
                                  <a:rPr lang="en-SG" sz="1000" i="1" dirty="0">
                                    <a:latin typeface="Cambria Math"/>
                                  </a:rPr>
                                </m:ctrlPr>
                              </m:sPrePr>
                              <m:sub/>
                              <m:sup>
                                <m:r>
                                  <m:rPr>
                                    <m:sty m:val="p"/>
                                  </m:rPr>
                                  <a:rPr lang="el-GR" sz="1000" i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SG" sz="1000" i="0">
                                    <a:latin typeface="Cambria Math"/>
                                  </a:rPr>
                                  <m:t>+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SG" sz="1000" i="0">
                                    <a:latin typeface="Cambria Math"/>
                                  </a:rPr>
                                  <m:t>X</m:t>
                                </m:r>
                              </m:e>
                            </m:sPre>
                            <m:r>
                              <a:rPr lang="en-SG" sz="1000" i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SG" sz="1000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SG" sz="1000" dirty="0"/>
              </a:p>
            </p:txBody>
          </p:sp>
        </mc:Choice>
        <mc:Fallback xmlns="">
          <p:sp>
            <p:nvSpPr>
              <p:cNvPr id="697" name="TextBox 6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88946" y="2490667"/>
                <a:ext cx="1517788" cy="266035"/>
              </a:xfrm>
              <a:prstGeom prst="rect">
                <a:avLst/>
              </a:prstGeom>
              <a:blipFill rotWithShape="1">
                <a:blip r:embed="rId8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TextBox 697"/>
              <p:cNvSpPr txBox="1"/>
              <p:nvPr/>
            </p:nvSpPr>
            <p:spPr>
              <a:xfrm rot="16200000">
                <a:off x="2675991" y="2150827"/>
                <a:ext cx="2441822" cy="266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SG" sz="1000" b="0" i="0" dirty="0" smtClean="0">
                        <a:latin typeface="Cambria Math"/>
                      </a:rPr>
                      <m:t>O</m:t>
                    </m:r>
                  </m:oMath>
                </a14:m>
                <a:r>
                  <a:rPr lang="en-SG" sz="1000" dirty="0" smtClean="0"/>
                  <a:t> conc.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SG" sz="1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latin typeface="Cambria Math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SG" sz="1000" i="0" dirty="0">
                            <a:latin typeface="Cambria Math"/>
                          </a:rPr>
                          <m:t>O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SG" sz="1000" i="0" dirty="0">
                        <a:latin typeface="Cambria Math"/>
                      </a:rPr>
                      <m:t> </m:t>
                    </m:r>
                  </m:oMath>
                </a14:m>
                <a:r>
                  <a:rPr lang="en-SG" sz="1000" dirty="0" smtClean="0"/>
                  <a:t>300°C 70atm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000" i="1" dirty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1000" i="1" dirty="0">
                                <a:latin typeface="Cambria Math"/>
                              </a:rPr>
                            </m:ctrlPr>
                          </m:dPr>
                          <m:e>
                            <m:sPre>
                              <m:sPrePr>
                                <m:ctrlPr>
                                  <a:rPr lang="en-SG" sz="1000" i="1" dirty="0">
                                    <a:latin typeface="Cambria Math"/>
                                  </a:rPr>
                                </m:ctrlPr>
                              </m:sPrePr>
                              <m:sub/>
                              <m:sup>
                                <m:r>
                                  <m:rPr>
                                    <m:sty m:val="p"/>
                                  </m:rPr>
                                  <a:rPr lang="el-GR" sz="1000" i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SG" sz="1000" i="0">
                                    <a:latin typeface="Cambria Math"/>
                                  </a:rPr>
                                  <m:t>+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SG" sz="1000" b="0" i="0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</m:sPre>
                            <m:r>
                              <m:rPr>
                                <m:sty m:val="p"/>
                              </m:rPr>
                              <a:rPr lang="en-SG" sz="1000" b="0" i="0" smtClean="0">
                                <a:latin typeface="Cambria Math"/>
                              </a:rPr>
                              <m:t>OH</m:t>
                            </m:r>
                          </m:e>
                        </m:d>
                      </m:e>
                    </m:d>
                  </m:oMath>
                </a14:m>
                <a:endParaRPr lang="en-SG" sz="1000" dirty="0"/>
              </a:p>
            </p:txBody>
          </p:sp>
        </mc:Choice>
        <mc:Fallback xmlns="">
          <p:sp>
            <p:nvSpPr>
              <p:cNvPr id="698" name="TextBox 6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75991" y="2150827"/>
                <a:ext cx="2441822" cy="266035"/>
              </a:xfrm>
              <a:prstGeom prst="rect">
                <a:avLst/>
              </a:prstGeom>
              <a:blipFill rotWithShape="1">
                <a:blip r:embed="rId4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TextBox 698"/>
              <p:cNvSpPr txBox="1"/>
              <p:nvPr/>
            </p:nvSpPr>
            <p:spPr>
              <a:xfrm rot="16200000">
                <a:off x="3518853" y="2019406"/>
                <a:ext cx="184960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SG" sz="1000" dirty="0" smtClean="0"/>
                  <a:t>excess conc</a:t>
                </a:r>
                <a:r>
                  <a:rPr lang="en-SG" sz="10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i="0" dirty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latin typeface="Cambria Math"/>
                          </a:rPr>
                          <m:t>SO</m:t>
                        </m:r>
                      </m:e>
                      <m:sub>
                        <m:r>
                          <a:rPr lang="en-SG" sz="1000" i="0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1000" dirty="0" smtClean="0"/>
                  <a:t>reflux 180</a:t>
                </a:r>
                <a:r>
                  <a:rPr lang="en-SG" sz="1000" dirty="0"/>
                  <a:t>°C</a:t>
                </a:r>
                <a:r>
                  <a:rPr lang="en-SG" sz="1000" dirty="0" smtClean="0"/>
                  <a:t/>
                </a:r>
                <a:br>
                  <a:rPr lang="en-SG" sz="1000" dirty="0" smtClean="0"/>
                </a:br>
                <a:r>
                  <a:rPr lang="en-SG" sz="1000" dirty="0" smtClean="0"/>
                  <a:t>conc.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SG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latin typeface="Cambria Math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SG" sz="1000" i="0" dirty="0">
                            <a:latin typeface="Cambria Math"/>
                          </a:rPr>
                          <m:t>O</m:t>
                        </m:r>
                      </m:e>
                      <m:sub>
                        <m:r>
                          <a:rPr lang="en-SG" sz="1000" i="0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1000" dirty="0" smtClean="0"/>
                  <a:t> 200-250°C</a:t>
                </a:r>
                <a:br>
                  <a:rPr lang="en-SG" sz="1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latin typeface="Cambria Math"/>
                          </a:rPr>
                          <m:t>Al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latin typeface="Cambria Math"/>
                          </a:rPr>
                          <m:t>O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sz="1000" dirty="0" smtClean="0"/>
                  <a:t> 350°C</a:t>
                </a:r>
                <a:endParaRPr lang="en-SG" sz="1000" dirty="0"/>
              </a:p>
            </p:txBody>
          </p:sp>
        </mc:Choice>
        <mc:Fallback xmlns="">
          <p:sp>
            <p:nvSpPr>
              <p:cNvPr id="699" name="TextBox 6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18853" y="2019406"/>
                <a:ext cx="1849609" cy="553998"/>
              </a:xfrm>
              <a:prstGeom prst="rect">
                <a:avLst/>
              </a:prstGeom>
              <a:blipFill rotWithShape="1"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0" name="TextBox 699"/>
              <p:cNvSpPr txBox="1"/>
              <p:nvPr/>
            </p:nvSpPr>
            <p:spPr>
              <a:xfrm rot="16200000">
                <a:off x="576138" y="3072061"/>
                <a:ext cx="16914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000" dirty="0" smtClean="0"/>
                  <a:t>c</a:t>
                </a:r>
                <a:r>
                  <a:rPr lang="en-SG" sz="1000" b="0" dirty="0" smtClean="0"/>
                  <a:t>onc.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b="0" i="0" dirty="0" err="1" smtClean="0">
                        <a:latin typeface="Cambria Math"/>
                      </a:rPr>
                      <m:t>NaOH</m:t>
                    </m:r>
                  </m:oMath>
                </a14:m>
                <a:r>
                  <a:rPr lang="en-SG" sz="1000" dirty="0" smtClean="0"/>
                  <a:t> in ethanol reflux</a:t>
                </a:r>
                <a:endParaRPr lang="en-SG" sz="1000" dirty="0"/>
              </a:p>
            </p:txBody>
          </p:sp>
        </mc:Choice>
        <mc:Fallback xmlns="">
          <p:sp>
            <p:nvSpPr>
              <p:cNvPr id="700" name="TextBox 6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6138" y="3072061"/>
                <a:ext cx="1691489" cy="246221"/>
              </a:xfrm>
              <a:prstGeom prst="rect">
                <a:avLst/>
              </a:prstGeom>
              <a:blipFill rotWithShape="1">
                <a:blip r:embed="rId11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TextBox 700"/>
              <p:cNvSpPr txBox="1"/>
              <p:nvPr/>
            </p:nvSpPr>
            <p:spPr>
              <a:xfrm rot="16200000">
                <a:off x="66475" y="4201020"/>
                <a:ext cx="1926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SG" sz="1000" i="0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1000" dirty="0" smtClean="0"/>
                  <a:t> UV [Free radical substitution]</a:t>
                </a:r>
                <a:endParaRPr lang="en-SG" sz="1000" dirty="0"/>
              </a:p>
            </p:txBody>
          </p:sp>
        </mc:Choice>
        <mc:Fallback xmlns="">
          <p:sp>
            <p:nvSpPr>
              <p:cNvPr id="701" name="TextBox 7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475" y="4201020"/>
                <a:ext cx="1926618" cy="246221"/>
              </a:xfrm>
              <a:prstGeom prst="rect">
                <a:avLst/>
              </a:prstGeom>
              <a:blipFill rotWithShape="1">
                <a:blip r:embed="rId12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TextBox 701"/>
              <p:cNvSpPr txBox="1"/>
              <p:nvPr/>
            </p:nvSpPr>
            <p:spPr>
              <a:xfrm>
                <a:off x="1734497" y="4366840"/>
                <a:ext cx="12129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SG" sz="1000" b="0" i="0" dirty="0" smtClean="0">
                        <a:latin typeface="Cambria Math"/>
                      </a:rPr>
                      <m:t>t</m:t>
                    </m:r>
                    <m:r>
                      <a:rPr lang="en-SG" sz="1000" b="0" i="0" dirty="0" smtClean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SG" sz="1000" b="0" i="0" dirty="0" smtClean="0">
                        <a:latin typeface="Cambria Math"/>
                      </a:rPr>
                      <m:t>Pd</m:t>
                    </m:r>
                  </m:oMath>
                </a14:m>
                <a:r>
                  <a:rPr lang="en-SG" sz="1000" dirty="0" smtClean="0"/>
                  <a:t> [adsorption]</a:t>
                </a:r>
                <a:endParaRPr lang="en-SG" sz="1000" dirty="0"/>
              </a:p>
            </p:txBody>
          </p:sp>
        </mc:Choice>
        <mc:Fallback xmlns="">
          <p:sp>
            <p:nvSpPr>
              <p:cNvPr id="702" name="TextBox 7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97" y="4366840"/>
                <a:ext cx="1212961" cy="246221"/>
              </a:xfrm>
              <a:prstGeom prst="rect">
                <a:avLst/>
              </a:prstGeom>
              <a:blipFill rotWithShape="1">
                <a:blip r:embed="rId1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TextBox 702"/>
              <p:cNvSpPr txBox="1"/>
              <p:nvPr/>
            </p:nvSpPr>
            <p:spPr>
              <a:xfrm>
                <a:off x="2340571" y="4648200"/>
                <a:ext cx="889667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SG" sz="1000" dirty="0" smtClean="0"/>
                  <a:t>thermal:</a:t>
                </a:r>
                <a:br>
                  <a:rPr lang="en-SG" sz="1000" dirty="0" smtClean="0"/>
                </a:br>
                <a:r>
                  <a:rPr lang="en-SG" sz="1000" dirty="0" smtClean="0"/>
                  <a:t>800°C 70atm</a:t>
                </a:r>
              </a:p>
              <a:p>
                <a:pPr algn="r"/>
                <a:endParaRPr lang="en-SG" sz="1000" dirty="0" smtClean="0"/>
              </a:p>
              <a:p>
                <a:pPr algn="r"/>
                <a:r>
                  <a:rPr lang="en-SG" sz="1000" dirty="0" smtClean="0"/>
                  <a:t>catalytic:</a:t>
                </a:r>
              </a:p>
              <a:p>
                <a:pPr algn="r"/>
                <a:r>
                  <a:rPr lang="en-SG" sz="1000" dirty="0" smtClean="0"/>
                  <a:t>500°C 2atm</a:t>
                </a:r>
                <a:br>
                  <a:rPr lang="en-SG" sz="1000" dirty="0" smtClean="0"/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1000" i="0" dirty="0" smtClean="0">
                          <a:latin typeface="Cambria Math"/>
                        </a:rPr>
                        <m:t>A</m:t>
                      </m:r>
                      <m:sSub>
                        <m:sSubPr>
                          <m:ctrlPr>
                            <a:rPr lang="en-SG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1000" i="0" dirty="0" smtClean="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a:rPr lang="en-SG" sz="1000" b="0" i="0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G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1000" b="0" i="0" dirty="0" smtClean="0">
                              <a:latin typeface="Cambria Math"/>
                            </a:rPr>
                            <m:t>O</m:t>
                          </m:r>
                        </m:e>
                        <m:sub>
                          <m:r>
                            <a:rPr lang="en-SG" sz="1000" b="0" i="0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SG" sz="1000" b="0" i="0" dirty="0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SG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1000" b="0" i="0" dirty="0" smtClean="0">
                              <a:latin typeface="Cambria Math"/>
                            </a:rPr>
                            <m:t>SiO</m:t>
                          </m:r>
                        </m:e>
                        <m:sub>
                          <m:r>
                            <a:rPr lang="en-SG" sz="1000" b="0" i="0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1000" dirty="0" smtClean="0"/>
              </a:p>
              <a:p>
                <a:pPr algn="r"/>
                <a:endParaRPr lang="en-SG" sz="1000" dirty="0" smtClean="0"/>
              </a:p>
              <a:p>
                <a:pPr algn="r"/>
                <a:r>
                  <a:rPr lang="en-SG" sz="1000" dirty="0" smtClean="0"/>
                  <a:t>reforming:</a:t>
                </a:r>
                <a:br>
                  <a:rPr lang="en-SG" sz="1000" dirty="0" smtClean="0"/>
                </a:br>
                <a:r>
                  <a:rPr lang="en-SG" sz="1000" dirty="0"/>
                  <a:t>500°C </a:t>
                </a:r>
                <a:r>
                  <a:rPr lang="en-SG" sz="1000" dirty="0" smtClean="0"/>
                  <a:t>40atm</a:t>
                </a:r>
                <a:br>
                  <a:rPr lang="en-SG" sz="1000" dirty="0" smtClean="0"/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1000" b="0" i="0" dirty="0" smtClean="0">
                          <a:latin typeface="Cambria Math"/>
                        </a:rPr>
                        <m:t>Pt</m:t>
                      </m:r>
                      <m:r>
                        <a:rPr lang="en-SG" sz="1000" b="0" i="0" dirty="0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SG" sz="1000" i="0" dirty="0" smtClean="0">
                          <a:latin typeface="Cambria Math"/>
                        </a:rPr>
                        <m:t>A</m:t>
                      </m:r>
                      <m:sSub>
                        <m:sSubPr>
                          <m:ctrlPr>
                            <a:rPr lang="en-SG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1000" i="0" dirty="0" smtClean="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a:rPr lang="en-SG" sz="1000" b="0" i="0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G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1000" b="0" i="0" dirty="0" smtClean="0">
                              <a:latin typeface="Cambria Math"/>
                            </a:rPr>
                            <m:t>O</m:t>
                          </m:r>
                        </m:e>
                        <m:sub>
                          <m:r>
                            <a:rPr lang="en-SG" sz="1000" b="0" i="0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1000" dirty="0"/>
              </a:p>
            </p:txBody>
          </p:sp>
        </mc:Choice>
        <mc:Fallback xmlns="">
          <p:sp>
            <p:nvSpPr>
              <p:cNvPr id="703" name="TextBox 7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571" y="4648200"/>
                <a:ext cx="889667" cy="16312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4" name="Rectangle 703"/>
          <p:cNvSpPr/>
          <p:nvPr/>
        </p:nvSpPr>
        <p:spPr>
          <a:xfrm>
            <a:off x="3605305" y="5707380"/>
            <a:ext cx="518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prstClr val="black"/>
                </a:solidFill>
              </a:rPr>
              <a:t>strong</a:t>
            </a:r>
            <a:endParaRPr lang="en-SG" dirty="0"/>
          </a:p>
        </p:txBody>
      </p:sp>
      <p:sp>
        <p:nvSpPr>
          <p:cNvPr id="705" name="Rectangle 704"/>
          <p:cNvSpPr/>
          <p:nvPr/>
        </p:nvSpPr>
        <p:spPr>
          <a:xfrm>
            <a:off x="6460278" y="4918966"/>
            <a:ext cx="518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prstClr val="black"/>
                </a:solidFill>
              </a:rPr>
              <a:t>strong</a:t>
            </a:r>
            <a:endParaRPr lang="en-SG" dirty="0"/>
          </a:p>
        </p:txBody>
      </p:sp>
      <p:sp>
        <p:nvSpPr>
          <p:cNvPr id="706" name="Rectangle 705"/>
          <p:cNvSpPr/>
          <p:nvPr/>
        </p:nvSpPr>
        <p:spPr>
          <a:xfrm rot="16200000">
            <a:off x="5739494" y="4444584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prstClr val="black"/>
                </a:solidFill>
              </a:rPr>
              <a:t>mild (warm &amp; distil)</a:t>
            </a:r>
            <a:endParaRPr lang="en-SG" dirty="0"/>
          </a:p>
        </p:txBody>
      </p:sp>
      <p:sp>
        <p:nvSpPr>
          <p:cNvPr id="707" name="Rectangle 706"/>
          <p:cNvSpPr/>
          <p:nvPr/>
        </p:nvSpPr>
        <p:spPr>
          <a:xfrm>
            <a:off x="6699359" y="4576650"/>
            <a:ext cx="518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prstClr val="black"/>
                </a:solidFill>
              </a:rPr>
              <a:t>strong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Rectangle 707"/>
              <p:cNvSpPr/>
              <p:nvPr/>
            </p:nvSpPr>
            <p:spPr>
              <a:xfrm>
                <a:off x="4916695" y="1785333"/>
                <a:ext cx="89531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SG" sz="1000" dirty="0">
                    <a:solidFill>
                      <a:prstClr val="black"/>
                    </a:solidFill>
                  </a:rPr>
                  <a:t>d</a:t>
                </a:r>
                <a:r>
                  <a:rPr lang="en-SG" sz="1000" dirty="0" smtClean="0">
                    <a:solidFill>
                      <a:prstClr val="black"/>
                    </a:solidFill>
                  </a:rPr>
                  <a:t>il.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KMn</m:t>
                    </m:r>
                    <m:sSub>
                      <m:sSubPr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O</m:t>
                        </m:r>
                      </m:e>
                      <m:sub>
                        <m: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1000" dirty="0" smtClean="0"/>
                  <a:t> in</a:t>
                </a:r>
                <a:br>
                  <a:rPr lang="en-SG" sz="10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latin typeface="Cambria Math"/>
                      </a:rPr>
                      <m:t>NaOH</m:t>
                    </m:r>
                  </m:oMath>
                </a14:m>
                <a:r>
                  <a:rPr lang="en-SG" sz="1000" dirty="0" smtClean="0"/>
                  <a:t> (aq.)</a:t>
                </a:r>
              </a:p>
              <a:p>
                <a:pPr algn="r"/>
                <a:r>
                  <a:rPr lang="en-SG" sz="1000" dirty="0" smtClean="0"/>
                  <a:t>cold</a:t>
                </a:r>
                <a:endParaRPr lang="en-SG" sz="1000" dirty="0"/>
              </a:p>
            </p:txBody>
          </p:sp>
        </mc:Choice>
        <mc:Fallback xmlns="">
          <p:sp>
            <p:nvSpPr>
              <p:cNvPr id="708" name="Rectangle 7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95" y="1785333"/>
                <a:ext cx="895310" cy="553998"/>
              </a:xfrm>
              <a:prstGeom prst="rect">
                <a:avLst/>
              </a:prstGeom>
              <a:blipFill rotWithShape="1">
                <a:blip r:embed="rId43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9" name="Rectangle 708"/>
          <p:cNvSpPr/>
          <p:nvPr/>
        </p:nvSpPr>
        <p:spPr>
          <a:xfrm>
            <a:off x="4262583" y="4114800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prstClr val="black"/>
                </a:solidFill>
              </a:rPr>
              <a:t>for:</a:t>
            </a:r>
            <a:endParaRPr lang="en-SG" dirty="0"/>
          </a:p>
        </p:txBody>
      </p:sp>
      <p:sp>
        <p:nvSpPr>
          <p:cNvPr id="710" name="Rectangle 709"/>
          <p:cNvSpPr/>
          <p:nvPr/>
        </p:nvSpPr>
        <p:spPr>
          <a:xfrm>
            <a:off x="4262583" y="5410724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prstClr val="black"/>
                </a:solidFill>
              </a:rPr>
              <a:t>for: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/>
              <p:cNvSpPr txBox="1"/>
              <p:nvPr/>
            </p:nvSpPr>
            <p:spPr>
              <a:xfrm>
                <a:off x="7640907" y="6641305"/>
                <a:ext cx="10198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SG" sz="1000" dirty="0" err="1" smtClean="0"/>
                  <a:t>Tollens</a:t>
                </a:r>
                <a:r>
                  <a:rPr lang="en-SG" sz="1000" dirty="0" smtClean="0"/>
                  <a:t>’ reagent</a:t>
                </a:r>
                <a:br>
                  <a:rPr lang="en-SG" sz="1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10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sz="10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G" sz="1000" i="0" dirty="0">
                                  <a:latin typeface="Cambria Math"/>
                                </a:rPr>
                                <m:t>Ag</m:t>
                              </m:r>
                              <m:sSub>
                                <m:sSubPr>
                                  <m:ctrlPr>
                                    <a:rPr lang="en-SG" sz="1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SG" sz="10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SG" sz="1000" i="0" dirty="0">
                                          <a:latin typeface="Cambria Math"/>
                                        </a:rPr>
                                        <m:t>N</m:t>
                                      </m:r>
                                      <m:sSub>
                                        <m:sSubPr>
                                          <m:ctrlPr>
                                            <a:rPr lang="en-SG" sz="10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SG" sz="1000" i="0" dirty="0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SG" sz="1000" i="0" dirty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SG" sz="1000" i="0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SG" sz="1000" b="0" i="0" dirty="0" smtClean="0"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SG" sz="1000" dirty="0" smtClean="0"/>
              </a:p>
            </p:txBody>
          </p:sp>
        </mc:Choice>
        <mc:Fallback xmlns="">
          <p:sp>
            <p:nvSpPr>
              <p:cNvPr id="711" name="TextBox 7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07" y="6641305"/>
                <a:ext cx="1019830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/>
              <p:cNvSpPr txBox="1"/>
              <p:nvPr/>
            </p:nvSpPr>
            <p:spPr>
              <a:xfrm>
                <a:off x="7214658" y="7900036"/>
                <a:ext cx="13201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SG" sz="1000" dirty="0" smtClean="0"/>
                  <a:t>Fehling solution</a:t>
                </a:r>
                <a14:m>
                  <m:oMath xmlns:m="http://schemas.openxmlformats.org/officeDocument/2006/math">
                    <m:r>
                      <a:rPr lang="en-SG" sz="100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SG" sz="1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latin typeface="Cambria Math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SG" sz="1000" i="0" dirty="0" smtClean="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a:rPr lang="en-SG" sz="1000" b="0" i="0" dirty="0" smtClean="0">
                            <a:latin typeface="Cambria Math"/>
                          </a:rPr>
                          <m:t>2+</m:t>
                        </m:r>
                      </m:sup>
                    </m:sSup>
                  </m:oMath>
                </a14:m>
                <a:endParaRPr lang="en-SG" sz="1000" dirty="0"/>
              </a:p>
            </p:txBody>
          </p:sp>
        </mc:Choice>
        <mc:Fallback xmlns="">
          <p:sp>
            <p:nvSpPr>
              <p:cNvPr id="712" name="TextBox 7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58" y="7900036"/>
                <a:ext cx="1320169" cy="246221"/>
              </a:xfrm>
              <a:prstGeom prst="rect">
                <a:avLst/>
              </a:prstGeom>
              <a:blipFill rotWithShape="1"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3" name="Rectangle 712"/>
          <p:cNvSpPr/>
          <p:nvPr/>
        </p:nvSpPr>
        <p:spPr>
          <a:xfrm>
            <a:off x="7948175" y="7116604"/>
            <a:ext cx="8210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SG" sz="1000" dirty="0" smtClean="0">
                <a:solidFill>
                  <a:prstClr val="black"/>
                </a:solidFill>
              </a:rPr>
              <a:t>sliver mirror</a:t>
            </a:r>
            <a:endParaRPr lang="en-SG" sz="1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4" name="Rectangle 713"/>
              <p:cNvSpPr/>
              <p:nvPr/>
            </p:nvSpPr>
            <p:spPr>
              <a:xfrm>
                <a:off x="7388429" y="7515225"/>
                <a:ext cx="138422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r"/>
                <a:r>
                  <a:rPr lang="en-SG" sz="1000" dirty="0" smtClean="0">
                    <a:solidFill>
                      <a:prstClr val="black"/>
                    </a:solidFill>
                  </a:rPr>
                  <a:t>red brown ppt of</a:t>
                </a:r>
                <a14:m>
                  <m:oMath xmlns:m="http://schemas.openxmlformats.org/officeDocument/2006/math"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Cu</m:t>
                        </m:r>
                      </m:e>
                      <m:sub>
                        <m: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O</m:t>
                    </m:r>
                  </m:oMath>
                </a14:m>
                <a:endParaRPr lang="en-SG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4" name="Rectangle 7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429" y="7515225"/>
                <a:ext cx="1384225" cy="246221"/>
              </a:xfrm>
              <a:prstGeom prst="rect">
                <a:avLst/>
              </a:prstGeom>
              <a:blipFill rotWithShape="1">
                <a:blip r:embed="rId1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" name="Rectangle 715"/>
          <p:cNvSpPr/>
          <p:nvPr/>
        </p:nvSpPr>
        <p:spPr>
          <a:xfrm>
            <a:off x="10459244" y="6875423"/>
            <a:ext cx="4267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SG" sz="1000" dirty="0" smtClean="0">
                <a:solidFill>
                  <a:prstClr val="black"/>
                </a:solidFill>
              </a:rPr>
              <a:t>base</a:t>
            </a:r>
            <a:endParaRPr lang="en-SG" sz="1000" dirty="0">
              <a:solidFill>
                <a:prstClr val="black"/>
              </a:solidFill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10455129" y="6510312"/>
            <a:ext cx="3962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SG" sz="1000" dirty="0" smtClean="0">
                <a:solidFill>
                  <a:prstClr val="black"/>
                </a:solidFill>
              </a:rPr>
              <a:t>acid</a:t>
            </a:r>
            <a:endParaRPr lang="en-SG" sz="1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Rectangle 717"/>
              <p:cNvSpPr/>
              <p:nvPr/>
            </p:nvSpPr>
            <p:spPr>
              <a:xfrm>
                <a:off x="6203103" y="8382000"/>
                <a:ext cx="1861151" cy="252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HCN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, trace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KCN</m:t>
                    </m:r>
                    <m: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NaOH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̈"/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  <m:sSup>
                      <m:sSupPr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]</a:t>
                </a:r>
                <a:endParaRPr lang="en-SG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8" name="Rectangle 7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03" y="8382000"/>
                <a:ext cx="1861151" cy="252057"/>
              </a:xfrm>
              <a:prstGeom prst="rect">
                <a:avLst/>
              </a:prstGeom>
              <a:blipFill rotWithShape="1">
                <a:blip r:embed="rId4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9" name="Rectangle 718"/>
          <p:cNvSpPr/>
          <p:nvPr/>
        </p:nvSpPr>
        <p:spPr>
          <a:xfrm>
            <a:off x="8474536" y="8333505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>
                <a:solidFill>
                  <a:prstClr val="black"/>
                </a:solidFill>
              </a:rPr>
              <a:t>f</a:t>
            </a:r>
            <a:r>
              <a:rPr lang="en-SG" sz="1000" dirty="0" smtClean="0">
                <a:solidFill>
                  <a:prstClr val="black"/>
                </a:solidFill>
              </a:rPr>
              <a:t>orms: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/>
              <p:cNvSpPr/>
              <p:nvPr/>
            </p:nvSpPr>
            <p:spPr>
              <a:xfrm>
                <a:off x="9562743" y="8210490"/>
                <a:ext cx="1024639" cy="405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KCN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 in ethanol </a:t>
                </a:r>
                <a:br>
                  <a:rPr lang="en-SG" sz="1000" dirty="0" smtClean="0">
                    <a:solidFill>
                      <a:prstClr val="black"/>
                    </a:solidFill>
                  </a:rPr>
                </a:br>
                <a:r>
                  <a:rPr lang="en-SG" sz="1000" dirty="0" smtClean="0">
                    <a:solidFill>
                      <a:prstClr val="black"/>
                    </a:solidFill>
                  </a:rPr>
                  <a:t>reflux [</a:t>
                </a:r>
                <a14:m>
                  <m:oMath xmlns:m="http://schemas.openxmlformats.org/officeDocument/2006/math"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̈"/>
                        <m:ctrlPr>
                          <a:rPr lang="en-SG" sz="1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SG" sz="10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C</m:t>
                        </m:r>
                      </m:e>
                    </m:acc>
                    <m:sSup>
                      <m:sSupPr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10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]</a:t>
                </a:r>
                <a:endParaRPr lang="en-SG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20" name="Rectangle 7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43" y="8210490"/>
                <a:ext cx="1024639" cy="405945"/>
              </a:xfrm>
              <a:prstGeom prst="rect">
                <a:avLst/>
              </a:prstGeom>
              <a:blipFill rotWithShape="1">
                <a:blip r:embed="rId2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/>
              <p:cNvSpPr/>
              <p:nvPr/>
            </p:nvSpPr>
            <p:spPr>
              <a:xfrm>
                <a:off x="10650373" y="8056556"/>
                <a:ext cx="1204171" cy="712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/>
                <a:r>
                  <a:rPr lang="en-SG" sz="1000" b="0" dirty="0" smtClean="0">
                    <a:solidFill>
                      <a:prstClr val="black"/>
                    </a:solidFill>
                  </a:rPr>
                  <a:t>excess conc.</a:t>
                </a:r>
                <a14:m>
                  <m:oMath xmlns:m="http://schemas.openxmlformats.org/officeDocument/2006/math">
                    <m: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N</m:t>
                    </m:r>
                    <m:sSub>
                      <m:sSubPr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sz="1000" b="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SG" sz="1000" dirty="0" smtClean="0">
                    <a:solidFill>
                      <a:prstClr val="black"/>
                    </a:solidFill>
                  </a:rPr>
                  <a:t>in ethanol </a:t>
                </a:r>
                <a:br>
                  <a:rPr lang="en-SG" sz="1000" dirty="0" smtClean="0">
                    <a:solidFill>
                      <a:prstClr val="black"/>
                    </a:solidFill>
                  </a:rPr>
                </a:br>
                <a:r>
                  <a:rPr lang="en-SG" sz="1000" dirty="0" smtClean="0">
                    <a:solidFill>
                      <a:prstClr val="black"/>
                    </a:solidFill>
                  </a:rPr>
                  <a:t>heat in sealed </a:t>
                </a:r>
                <a:br>
                  <a:rPr lang="en-SG" sz="1000" dirty="0" smtClean="0">
                    <a:solidFill>
                      <a:prstClr val="black"/>
                    </a:solidFill>
                  </a:rPr>
                </a:br>
                <a:r>
                  <a:rPr lang="en-SG" sz="1000" dirty="0" smtClean="0">
                    <a:solidFill>
                      <a:prstClr val="black"/>
                    </a:solidFill>
                  </a:rPr>
                  <a:t>tube [</a:t>
                </a:r>
                <a14:m>
                  <m:oMath xmlns:m="http://schemas.openxmlformats.org/officeDocument/2006/math"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̈"/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e>
                    </m:acc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]</a:t>
                </a:r>
                <a:endParaRPr lang="en-SG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21" name="Rectangle 7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373" y="8056556"/>
                <a:ext cx="1204171" cy="712696"/>
              </a:xfrm>
              <a:prstGeom prst="rect">
                <a:avLst/>
              </a:prstGeom>
              <a:blipFill rotWithShape="1">
                <a:blip r:embed="rId21"/>
                <a:stretch>
                  <a:fillRect r="-2020" b="-34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TextBox 721"/>
              <p:cNvSpPr txBox="1"/>
              <p:nvPr/>
            </p:nvSpPr>
            <p:spPr>
              <a:xfrm>
                <a:off x="9098888" y="5165187"/>
                <a:ext cx="1054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000" dirty="0" smtClean="0"/>
                  <a:t>dil.</a:t>
                </a:r>
                <a14:m>
                  <m:oMath xmlns:m="http://schemas.openxmlformats.org/officeDocument/2006/math">
                    <m:r>
                      <a:rPr lang="en-SG" sz="1000" i="0" dirty="0" smtClean="0">
                        <a:latin typeface="Cambria Math"/>
                      </a:rPr>
                      <m:t> </m:t>
                    </m:r>
                    <m:r>
                      <a:rPr lang="en-SG" sz="1000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SG" sz="1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latin typeface="Cambria Math"/>
                          </a:rPr>
                          <m:t>SO</m:t>
                        </m:r>
                      </m:e>
                      <m:sub>
                        <m:r>
                          <a:rPr lang="en-SG" sz="1000" b="0" i="0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1000" dirty="0" smtClean="0"/>
                  <a:t> reflux</a:t>
                </a:r>
                <a:endParaRPr lang="en-SG" sz="1000" dirty="0"/>
              </a:p>
            </p:txBody>
          </p:sp>
        </mc:Choice>
        <mc:Fallback xmlns="">
          <p:sp>
            <p:nvSpPr>
              <p:cNvPr id="722" name="TextBox 7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888" y="5165187"/>
                <a:ext cx="1054519" cy="246221"/>
              </a:xfrm>
              <a:prstGeom prst="rect">
                <a:avLst/>
              </a:prstGeom>
              <a:blipFill rotWithShape="1">
                <a:blip r:embed="rId4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3" name="Rectangle 722"/>
              <p:cNvSpPr/>
              <p:nvPr/>
            </p:nvSpPr>
            <p:spPr>
              <a:xfrm>
                <a:off x="12046873" y="8215311"/>
                <a:ext cx="80182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r"/>
                <a:r>
                  <a:rPr lang="en-SG" sz="1000" dirty="0" smtClean="0">
                    <a:solidFill>
                      <a:prstClr val="black"/>
                    </a:solidFill>
                  </a:rPr>
                  <a:t>if excess</a:t>
                </a:r>
                <a14:m>
                  <m:oMath xmlns:m="http://schemas.openxmlformats.org/officeDocument/2006/math"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RX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/>
                </a:r>
                <a:br>
                  <a:rPr lang="en-SG" sz="1000" dirty="0" smtClean="0">
                    <a:solidFill>
                      <a:prstClr val="black"/>
                    </a:solidFill>
                  </a:rPr>
                </a:br>
                <a:r>
                  <a:rPr lang="en-SG" sz="1000" dirty="0" smtClean="0">
                    <a:solidFill>
                      <a:prstClr val="black"/>
                    </a:solidFill>
                  </a:rPr>
                  <a:t>is used </a:t>
                </a:r>
                <a:br>
                  <a:rPr lang="en-SG" sz="1000" dirty="0" smtClean="0">
                    <a:solidFill>
                      <a:prstClr val="black"/>
                    </a:solidFill>
                  </a:rPr>
                </a:br>
                <a:r>
                  <a:rPr lang="en-SG" sz="1000" dirty="0" smtClean="0">
                    <a:solidFill>
                      <a:prstClr val="black"/>
                    </a:solidFill>
                  </a:rPr>
                  <a:t>instead</a:t>
                </a:r>
              </a:p>
            </p:txBody>
          </p:sp>
        </mc:Choice>
        <mc:Fallback xmlns="">
          <p:sp>
            <p:nvSpPr>
              <p:cNvPr id="723" name="Rectangle 7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873" y="8215311"/>
                <a:ext cx="801822" cy="553998"/>
              </a:xfrm>
              <a:prstGeom prst="rect">
                <a:avLst/>
              </a:prstGeom>
              <a:blipFill rotWithShape="1">
                <a:blip r:embed="rId23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4" name="Rectangle 723"/>
          <p:cNvSpPr/>
          <p:nvPr/>
        </p:nvSpPr>
        <p:spPr>
          <a:xfrm rot="16200000">
            <a:off x="11465584" y="4746816"/>
            <a:ext cx="28616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SG" sz="1000" dirty="0" smtClean="0">
                <a:solidFill>
                  <a:prstClr val="black"/>
                </a:solidFill>
              </a:rPr>
              <a:t>r.t.p. [condensation/nucleophilic acyl substitution]</a:t>
            </a:r>
            <a:endParaRPr lang="en-SG" sz="1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Rectangle 724"/>
              <p:cNvSpPr/>
              <p:nvPr/>
            </p:nvSpPr>
            <p:spPr>
              <a:xfrm>
                <a:off x="7186886" y="281450"/>
                <a:ext cx="286168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r"/>
                <a:r>
                  <a:rPr lang="en-SG" sz="1000" dirty="0" smtClean="0">
                    <a:solidFill>
                      <a:prstClr val="black"/>
                    </a:solidFill>
                  </a:rPr>
                  <a:t>r.t.p. [condensation/nucleophilic acyl substitution</a:t>
                </a:r>
                <a14:m>
                  <m:oMath xmlns:m="http://schemas.openxmlformats.org/officeDocument/2006/math">
                    <m:r>
                      <a:rPr lang="en-SG" sz="1000" i="0" dirty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]</a:t>
                </a:r>
                <a:endParaRPr lang="en-SG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25" name="Rectangle 7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86" y="281450"/>
                <a:ext cx="2861681" cy="246221"/>
              </a:xfrm>
              <a:prstGeom prst="rect">
                <a:avLst/>
              </a:prstGeom>
              <a:blipFill rotWithShape="1">
                <a:blip r:embed="rId2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6" name="Rectangle 725"/>
          <p:cNvSpPr/>
          <p:nvPr/>
        </p:nvSpPr>
        <p:spPr>
          <a:xfrm>
            <a:off x="9011671" y="626853"/>
            <a:ext cx="518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prstClr val="black"/>
                </a:solidFill>
              </a:rPr>
              <a:t>strong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/>
              <p:cNvSpPr/>
              <p:nvPr/>
            </p:nvSpPr>
            <p:spPr>
              <a:xfrm>
                <a:off x="7214658" y="825041"/>
                <a:ext cx="17924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1000" dirty="0" smtClean="0">
                    <a:solidFill>
                      <a:prstClr val="black"/>
                    </a:solidFill>
                  </a:rPr>
                  <a:t>dil.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SO</m:t>
                        </m:r>
                      </m:e>
                      <m:sub>
                        <m: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NaOH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SG" sz="1000" dirty="0">
                    <a:solidFill>
                      <a:prstClr val="black"/>
                    </a:solidFill>
                  </a:rPr>
                  <a:t>reflux 180°C</a:t>
                </a:r>
                <a:endParaRPr lang="en-SG" dirty="0"/>
              </a:p>
            </p:txBody>
          </p:sp>
        </mc:Choice>
        <mc:Fallback xmlns="">
          <p:sp>
            <p:nvSpPr>
              <p:cNvPr id="727" name="Rectangle 7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58" y="825041"/>
                <a:ext cx="1792478" cy="246221"/>
              </a:xfrm>
              <a:prstGeom prst="rect">
                <a:avLst/>
              </a:prstGeom>
              <a:blipFill rotWithShape="1">
                <a:blip r:embed="rId2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8" name="Rectangle 727"/>
              <p:cNvSpPr/>
              <p:nvPr/>
            </p:nvSpPr>
            <p:spPr>
              <a:xfrm rot="16200000">
                <a:off x="7231980" y="2182740"/>
                <a:ext cx="232570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1000" dirty="0" smtClean="0">
                    <a:solidFill>
                      <a:prstClr val="black"/>
                    </a:solidFill>
                  </a:rPr>
                  <a:t>conc.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SO</m:t>
                        </m:r>
                      </m:e>
                      <m:sub>
                        <m: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1000" dirty="0">
                    <a:solidFill>
                      <a:prstClr val="black"/>
                    </a:solidFill>
                  </a:rPr>
                  <a:t>reflux </a:t>
                </a:r>
                <a:r>
                  <a:rPr lang="en-SG" sz="1000" dirty="0" smtClean="0">
                    <a:solidFill>
                      <a:prstClr val="black"/>
                    </a:solidFill>
                  </a:rPr>
                  <a:t>180°C [condensation] </a:t>
                </a:r>
              </a:p>
            </p:txBody>
          </p:sp>
        </mc:Choice>
        <mc:Fallback xmlns="">
          <p:sp>
            <p:nvSpPr>
              <p:cNvPr id="728" name="Rectangle 7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1980" y="2182740"/>
                <a:ext cx="2325701" cy="246221"/>
              </a:xfrm>
              <a:prstGeom prst="rect">
                <a:avLst/>
              </a:prstGeom>
              <a:blipFill rotWithShape="1">
                <a:blip r:embed="rId47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9" name="Rectangle 728"/>
          <p:cNvSpPr/>
          <p:nvPr/>
        </p:nvSpPr>
        <p:spPr>
          <a:xfrm>
            <a:off x="7633362" y="2950983"/>
            <a:ext cx="4267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SG" sz="1000" dirty="0" smtClean="0">
                <a:solidFill>
                  <a:prstClr val="black"/>
                </a:solidFill>
              </a:rPr>
              <a:t>base</a:t>
            </a:r>
            <a:endParaRPr lang="en-SG" sz="1000" dirty="0">
              <a:solidFill>
                <a:prstClr val="black"/>
              </a:solidFill>
            </a:endParaRPr>
          </a:p>
        </p:txBody>
      </p:sp>
      <p:sp>
        <p:nvSpPr>
          <p:cNvPr id="730" name="Rectangle 729"/>
          <p:cNvSpPr/>
          <p:nvPr/>
        </p:nvSpPr>
        <p:spPr>
          <a:xfrm rot="16200000">
            <a:off x="7882831" y="3686179"/>
            <a:ext cx="3962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SG" sz="1000" dirty="0" smtClean="0">
                <a:solidFill>
                  <a:prstClr val="black"/>
                </a:solidFill>
              </a:rPr>
              <a:t>acid</a:t>
            </a:r>
            <a:endParaRPr lang="en-SG" sz="1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TextBox 731"/>
              <p:cNvSpPr txBox="1"/>
              <p:nvPr/>
            </p:nvSpPr>
            <p:spPr>
              <a:xfrm>
                <a:off x="10030466" y="3810000"/>
                <a:ext cx="19943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dirty="0">
                        <a:latin typeface="Cambria Math"/>
                      </a:rPr>
                      <m:t>HCl</m:t>
                    </m:r>
                  </m:oMath>
                </a14:m>
                <a:r>
                  <a:rPr lang="en-SG" sz="1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dirty="0">
                        <a:latin typeface="Cambria Math"/>
                      </a:rPr>
                      <m:t>ZnC</m:t>
                    </m:r>
                    <m:sSub>
                      <m:sSubPr>
                        <m:ctrlPr>
                          <a:rPr lang="en-SG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dirty="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SG" sz="1000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1000" dirty="0"/>
                  <a:t> </a:t>
                </a:r>
                <a:r>
                  <a:rPr lang="en-SG" sz="1000" dirty="0" smtClean="0"/>
                  <a:t>heat </a:t>
                </a:r>
                <a:r>
                  <a:rPr lang="en-SG" sz="1000" dirty="0"/>
                  <a:t>under </a:t>
                </a:r>
                <a:r>
                  <a:rPr lang="en-SG" sz="1000" dirty="0" smtClean="0"/>
                  <a:t>reflux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dirty="0">
                        <a:latin typeface="Cambria Math"/>
                      </a:rPr>
                      <m:t>PC</m:t>
                    </m:r>
                    <m:sSub>
                      <m:sSubPr>
                        <m:ctrlPr>
                          <a:rPr lang="en-SG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dirty="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SG" sz="1000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SG" sz="1000" dirty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SG" sz="1000" dirty="0">
                        <a:latin typeface="Cambria Math"/>
                      </a:rPr>
                      <m:t>PC</m:t>
                    </m:r>
                    <m:sSub>
                      <m:sSubPr>
                        <m:ctrlPr>
                          <a:rPr lang="en-SG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dirty="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SG" sz="1000" dirty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SG" sz="1000" dirty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SG" sz="1000" dirty="0">
                        <a:latin typeface="Cambria Math"/>
                      </a:rPr>
                      <m:t>SOC</m:t>
                    </m:r>
                    <m:sSub>
                      <m:sSubPr>
                        <m:ctrlPr>
                          <a:rPr lang="en-SG" sz="10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dirty="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SG" sz="1000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1000" dirty="0"/>
                  <a:t> </a:t>
                </a:r>
                <a:r>
                  <a:rPr lang="en-SG" sz="1000" dirty="0" smtClean="0"/>
                  <a:t>anhydrous</a:t>
                </a:r>
                <a:r>
                  <a:rPr lang="en-SG" sz="1000" dirty="0"/>
                  <a:t>, r.t.p</a:t>
                </a:r>
                <a:r>
                  <a:rPr lang="en-SG" sz="1000" dirty="0" smtClean="0"/>
                  <a:t>.</a:t>
                </a:r>
                <a:endParaRPr lang="en-SG" sz="1000" dirty="0"/>
              </a:p>
            </p:txBody>
          </p:sp>
        </mc:Choice>
        <mc:Fallback xmlns="">
          <p:sp>
            <p:nvSpPr>
              <p:cNvPr id="732" name="TextBox 7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466" y="3810000"/>
                <a:ext cx="1994392" cy="400110"/>
              </a:xfrm>
              <a:prstGeom prst="rect">
                <a:avLst/>
              </a:prstGeom>
              <a:blipFill rotWithShape="1">
                <a:blip r:embed="rId2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Rectangle 732"/>
              <p:cNvSpPr/>
              <p:nvPr/>
            </p:nvSpPr>
            <p:spPr>
              <a:xfrm>
                <a:off x="5146413" y="8229600"/>
                <a:ext cx="9701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RN</m:t>
                    </m:r>
                    <m:sSub>
                      <m:sSubPr>
                        <m:ctrlPr>
                          <a:rPr lang="en-SG" sz="1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b="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1000" dirty="0" smtClean="0"/>
                  <a:t> warm</a:t>
                </a:r>
                <a:br>
                  <a:rPr lang="en-SG" sz="1000" dirty="0" smtClean="0"/>
                </a:br>
                <a:r>
                  <a:rPr lang="en-SG" sz="1000" dirty="0" smtClean="0"/>
                  <a:t>[condensation]</a:t>
                </a:r>
                <a:endParaRPr lang="en-SG" sz="1000" dirty="0"/>
              </a:p>
            </p:txBody>
          </p:sp>
        </mc:Choice>
        <mc:Fallback xmlns="">
          <p:sp>
            <p:nvSpPr>
              <p:cNvPr id="733" name="Rectangle 7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413" y="8229600"/>
                <a:ext cx="970137" cy="400110"/>
              </a:xfrm>
              <a:prstGeom prst="rect">
                <a:avLst/>
              </a:prstGeom>
              <a:blipFill rotWithShape="1">
                <a:blip r:embed="rId2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4" name="Rectangle 733"/>
              <p:cNvSpPr/>
              <p:nvPr/>
            </p:nvSpPr>
            <p:spPr>
              <a:xfrm>
                <a:off x="9257761" y="3762375"/>
                <a:ext cx="679673" cy="573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00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1000" i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SG" sz="1000" i="0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SG" sz="1000" b="0" i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O</m:t>
                      </m:r>
                    </m:oMath>
                  </m:oMathPara>
                </a14:m>
                <a:endParaRPr lang="en-SG" sz="1000" b="0" dirty="0" smtClean="0">
                  <a:solidFill>
                    <a:prstClr val="black"/>
                  </a:solidFill>
                </a:endParaRPr>
              </a:p>
              <a:p>
                <a:pPr algn="r"/>
                <a:r>
                  <a:rPr lang="en-SG" sz="1000" dirty="0" smtClean="0">
                    <a:solidFill>
                      <a:prstClr val="black"/>
                    </a:solidFill>
                  </a:rPr>
                  <a:t>r.t.p.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0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10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G" sz="1000" b="0" i="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H</m:t>
                              </m:r>
                              <m:acc>
                                <m:accPr>
                                  <m:chr m:val="̈"/>
                                  <m:ctrlPr>
                                    <a:rPr lang="en-SG" sz="10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b="0" i="0" dirty="0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O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SG" sz="1000" i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34" name="Rectangle 7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761" y="3762375"/>
                <a:ext cx="679673" cy="573811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Rectangle 734"/>
              <p:cNvSpPr/>
              <p:nvPr/>
            </p:nvSpPr>
            <p:spPr>
              <a:xfrm>
                <a:off x="7473738" y="1425973"/>
                <a:ext cx="4892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Na</m:t>
                    </m:r>
                    <m: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(s)</a:t>
                </a:r>
                <a:endParaRPr lang="en-SG" dirty="0"/>
              </a:p>
            </p:txBody>
          </p:sp>
        </mc:Choice>
        <mc:Fallback xmlns="">
          <p:sp>
            <p:nvSpPr>
              <p:cNvPr id="735" name="Rectangle 7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738" y="1425973"/>
                <a:ext cx="489236" cy="246221"/>
              </a:xfrm>
              <a:prstGeom prst="rect">
                <a:avLst/>
              </a:prstGeom>
              <a:blipFill rotWithShape="1">
                <a:blip r:embed="rId3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Rectangle 735"/>
              <p:cNvSpPr/>
              <p:nvPr/>
            </p:nvSpPr>
            <p:spPr>
              <a:xfrm>
                <a:off x="8717328" y="5542002"/>
                <a:ext cx="106215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1000" dirty="0" smtClean="0">
                    <a:solidFill>
                      <a:prstClr val="black"/>
                    </a:solidFill>
                  </a:rPr>
                  <a:t>For: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1000" i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HCOOH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1000" i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HOOC</m:t>
                      </m:r>
                      <m:r>
                        <a:rPr lang="en-SG" sz="1000" i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SG" sz="1000" i="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COOH</m:t>
                      </m:r>
                    </m:oMath>
                  </m:oMathPara>
                </a14:m>
                <a:endParaRPr lang="en-SG" sz="1000" dirty="0"/>
              </a:p>
            </p:txBody>
          </p:sp>
        </mc:Choice>
        <mc:Fallback xmlns="">
          <p:sp>
            <p:nvSpPr>
              <p:cNvPr id="736" name="Rectangle 7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328" y="5542002"/>
                <a:ext cx="1062150" cy="553998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" name="Rectangle 736"/>
          <p:cNvSpPr/>
          <p:nvPr/>
        </p:nvSpPr>
        <p:spPr>
          <a:xfrm rot="16200000">
            <a:off x="8391555" y="5698535"/>
            <a:ext cx="518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prstClr val="black"/>
                </a:solidFill>
              </a:rPr>
              <a:t>strong</a:t>
            </a:r>
            <a:endParaRPr lang="en-SG" dirty="0"/>
          </a:p>
        </p:txBody>
      </p:sp>
      <p:cxnSp>
        <p:nvCxnSpPr>
          <p:cNvPr id="738" name="Straight Arrow Connector 737"/>
          <p:cNvCxnSpPr>
            <a:cxnSpLocks noChangeAspect="1"/>
          </p:cNvCxnSpPr>
          <p:nvPr/>
        </p:nvCxnSpPr>
        <p:spPr>
          <a:xfrm>
            <a:off x="12798432" y="7804918"/>
            <a:ext cx="0" cy="980974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Arrow Connector 738"/>
          <p:cNvCxnSpPr>
            <a:cxnSpLocks noChangeAspect="1"/>
          </p:cNvCxnSpPr>
          <p:nvPr/>
        </p:nvCxnSpPr>
        <p:spPr>
          <a:xfrm flipH="1">
            <a:off x="11830003" y="8785813"/>
            <a:ext cx="962081" cy="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/>
          <p:cNvCxnSpPr>
            <a:cxnSpLocks noChangeAspect="1"/>
          </p:cNvCxnSpPr>
          <p:nvPr/>
        </p:nvCxnSpPr>
        <p:spPr>
          <a:xfrm flipH="1">
            <a:off x="1692329" y="504822"/>
            <a:ext cx="3848775" cy="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Straight Arrow Connector 801"/>
          <p:cNvCxnSpPr>
            <a:cxnSpLocks noChangeAspect="1"/>
          </p:cNvCxnSpPr>
          <p:nvPr/>
        </p:nvCxnSpPr>
        <p:spPr>
          <a:xfrm>
            <a:off x="5937940" y="1616772"/>
            <a:ext cx="0" cy="87082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0" name="Rectangle 1009"/>
              <p:cNvSpPr/>
              <p:nvPr/>
            </p:nvSpPr>
            <p:spPr>
              <a:xfrm>
                <a:off x="3874286" y="4648200"/>
                <a:ext cx="7585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r"/>
                <a:r>
                  <a:rPr lang="en-SG" sz="1000" dirty="0">
                    <a:solidFill>
                      <a:prstClr val="black"/>
                    </a:solidFill>
                  </a:rPr>
                  <a:t>y</a:t>
                </a:r>
                <a:r>
                  <a:rPr lang="en-SG" sz="1000" dirty="0" smtClean="0">
                    <a:solidFill>
                      <a:prstClr val="black"/>
                    </a:solidFill>
                  </a:rPr>
                  <a:t>ellow ppt </a:t>
                </a:r>
                <a:br>
                  <a:rPr lang="en-SG" sz="1000" dirty="0" smtClean="0">
                    <a:solidFill>
                      <a:prstClr val="black"/>
                    </a:solidFill>
                  </a:rPr>
                </a:br>
                <a:r>
                  <a:rPr lang="en-SG" sz="1000" dirty="0" smtClean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CHI</m:t>
                        </m:r>
                      </m:e>
                      <m:sub>
                        <m:r>
                          <a:rPr lang="en-SG" sz="100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SG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10" name="Rectangle 10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86" y="4648200"/>
                <a:ext cx="758541" cy="400110"/>
              </a:xfrm>
              <a:prstGeom prst="rect">
                <a:avLst/>
              </a:prstGeom>
              <a:blipFill rotWithShape="1">
                <a:blip r:embed="rId3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6" name="Straight Arrow Connector 625"/>
          <p:cNvCxnSpPr>
            <a:cxnSpLocks noChangeAspect="1"/>
          </p:cNvCxnSpPr>
          <p:nvPr/>
        </p:nvCxnSpPr>
        <p:spPr>
          <a:xfrm flipH="1">
            <a:off x="4543325" y="4989337"/>
            <a:ext cx="478200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>
            <a:cxnSpLocks noChangeAspect="1"/>
          </p:cNvCxnSpPr>
          <p:nvPr/>
        </p:nvCxnSpPr>
        <p:spPr>
          <a:xfrm>
            <a:off x="6578076" y="4972960"/>
            <a:ext cx="1157118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Rectangle 1067"/>
              <p:cNvSpPr/>
              <p:nvPr/>
            </p:nvSpPr>
            <p:spPr>
              <a:xfrm>
                <a:off x="9407440" y="4691539"/>
                <a:ext cx="17924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1000" dirty="0" smtClean="0">
                    <a:solidFill>
                      <a:prstClr val="black"/>
                    </a:solidFill>
                  </a:rPr>
                  <a:t>dil.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SO</m:t>
                        </m:r>
                      </m:e>
                      <m:sub>
                        <m:r>
                          <a:rPr lang="en-SG" sz="1000" i="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NaOH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SG" sz="1000" dirty="0">
                    <a:solidFill>
                      <a:prstClr val="black"/>
                    </a:solidFill>
                  </a:rPr>
                  <a:t>reflux 180°C</a:t>
                </a:r>
                <a:endParaRPr lang="en-SG" dirty="0"/>
              </a:p>
            </p:txBody>
          </p:sp>
        </mc:Choice>
        <mc:Fallback xmlns="">
          <p:sp>
            <p:nvSpPr>
              <p:cNvPr id="1068" name="Rectangle 10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440" y="4691539"/>
                <a:ext cx="1792478" cy="246221"/>
              </a:xfrm>
              <a:prstGeom prst="rect">
                <a:avLst/>
              </a:prstGeom>
              <a:blipFill rotWithShape="1">
                <a:blip r:embed="rId3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8" name="TextBox 1107"/>
              <p:cNvSpPr txBox="1"/>
              <p:nvPr/>
            </p:nvSpPr>
            <p:spPr>
              <a:xfrm>
                <a:off x="3587356" y="8059303"/>
                <a:ext cx="14684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SG" sz="1000" dirty="0"/>
                  <a:t>o</a:t>
                </a:r>
                <a:r>
                  <a:rPr lang="en-SG" sz="1000" dirty="0" smtClean="0"/>
                  <a:t>range ppt</a:t>
                </a:r>
                <a:br>
                  <a:rPr lang="en-SG" sz="1000" dirty="0" smtClean="0"/>
                </a:br>
                <a:r>
                  <a:rPr lang="en-SG" sz="1000" dirty="0" smtClean="0"/>
                  <a:t>if </a:t>
                </a:r>
                <a14:m>
                  <m:oMath xmlns:m="http://schemas.openxmlformats.org/officeDocument/2006/math">
                    <m:r>
                      <a:rPr lang="en-SG" sz="1000" i="0" dirty="0" smtClean="0">
                        <a:latin typeface="Cambria Math"/>
                      </a:rPr>
                      <m:t>2,4−</m:t>
                    </m:r>
                    <m:r>
                      <m:rPr>
                        <m:sty m:val="p"/>
                      </m:rPr>
                      <a:rPr lang="en-SG" sz="1000" i="0" dirty="0" smtClean="0">
                        <a:latin typeface="Cambria Math"/>
                      </a:rPr>
                      <m:t>DNPH</m:t>
                    </m:r>
                  </m:oMath>
                </a14:m>
                <a:r>
                  <a:rPr lang="en-SG" sz="1000" dirty="0" smtClean="0"/>
                  <a:t> was used</a:t>
                </a:r>
                <a:endParaRPr lang="en-SG" sz="1000" dirty="0"/>
              </a:p>
            </p:txBody>
          </p:sp>
        </mc:Choice>
        <mc:Fallback xmlns="">
          <p:sp>
            <p:nvSpPr>
              <p:cNvPr id="1108" name="TextBox 1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56" y="8059303"/>
                <a:ext cx="1468479" cy="400110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39" name="Picture 2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50" y="1143000"/>
            <a:ext cx="469433" cy="45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0" name="Picture 3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08" y="4059702"/>
            <a:ext cx="490771" cy="63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1" name="Picture 4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83" y="5391110"/>
            <a:ext cx="487723" cy="45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2" name="Picture 5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47" y="8020050"/>
            <a:ext cx="475529" cy="63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3" name="Picture 6"/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58" y="8465281"/>
            <a:ext cx="545640" cy="27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4" name="Straight Arrow Connector 643"/>
          <p:cNvCxnSpPr>
            <a:cxnSpLocks noChangeAspect="1"/>
          </p:cNvCxnSpPr>
          <p:nvPr/>
        </p:nvCxnSpPr>
        <p:spPr>
          <a:xfrm>
            <a:off x="1509998" y="4207490"/>
            <a:ext cx="0" cy="1034534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/>
          <p:cNvCxnSpPr>
            <a:cxnSpLocks noChangeAspect="1"/>
          </p:cNvCxnSpPr>
          <p:nvPr/>
        </p:nvCxnSpPr>
        <p:spPr>
          <a:xfrm>
            <a:off x="1511769" y="4206776"/>
            <a:ext cx="1542845" cy="0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TextBox 646"/>
          <p:cNvSpPr txBox="1"/>
          <p:nvPr/>
        </p:nvSpPr>
        <p:spPr>
          <a:xfrm rot="16200000">
            <a:off x="946397" y="4439323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hydrogenating</a:t>
            </a:r>
            <a:endParaRPr lang="en-SG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8997575"/>
                  </p:ext>
                </p:extLst>
              </p:nvPr>
            </p:nvGraphicFramePr>
            <p:xfrm>
              <a:off x="10303679" y="282895"/>
              <a:ext cx="2695189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713"/>
                    <a:gridCol w="477152"/>
                    <a:gridCol w="116840"/>
                    <a:gridCol w="1673484"/>
                  </a:tblGrid>
                  <a:tr h="239383">
                    <a:tc gridSpan="4">
                      <a:txBody>
                        <a:bodyPr/>
                        <a:lstStyle/>
                        <a:p>
                          <a:r>
                            <a:rPr lang="en-SG" sz="1000" b="1" i="0" dirty="0" smtClean="0">
                              <a:solidFill>
                                <a:schemeClr val="tx1"/>
                              </a:solidFill>
                            </a:rPr>
                            <a:t>oxidation</a:t>
                          </a:r>
                          <a:endParaRPr lang="en-SG" sz="1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39383">
                    <a:tc gridSpan="2">
                      <a:txBody>
                        <a:bodyPr/>
                        <a:lstStyle/>
                        <a:p>
                          <a:r>
                            <a:rPr lang="en-SG" sz="1000" b="0" i="0" dirty="0" smtClean="0">
                              <a:solidFill>
                                <a:schemeClr val="tx1"/>
                              </a:solidFill>
                            </a:rPr>
                            <a:t>mild</a:t>
                          </a:r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00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SG" sz="1000" i="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1000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b="0" i="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sz="1000" i="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SG" sz="1000" i="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100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SG" sz="1000" i="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>
                              <a:solidFill>
                                <a:sysClr val="windowText" lastClr="000000"/>
                              </a:solidFill>
                            </a:rPr>
                            <a:t> in dil.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000" i="1" dirty="0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SG" sz="1000" i="0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1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SO</m:t>
                                  </m:r>
                                </m:e>
                                <m:sub>
                                  <m:r>
                                    <a:rPr lang="en-SG" sz="1000" i="0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>
                              <a:solidFill>
                                <a:sysClr val="windowText" lastClr="000000"/>
                              </a:solidFill>
                            </a:rPr>
                            <a:t> reflux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G" sz="1000" i="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39383">
                    <a:tc gridSpan="2">
                      <a:txBody>
                        <a:bodyPr/>
                        <a:lstStyle/>
                        <a:p>
                          <a:r>
                            <a:rPr lang="en-SG" sz="1000" b="0" i="0" dirty="0" smtClean="0">
                              <a:solidFill>
                                <a:schemeClr val="tx1"/>
                              </a:solidFill>
                            </a:rPr>
                            <a:t>strong</a:t>
                          </a:r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000" i="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KMn</m:t>
                              </m:r>
                              <m:sSub>
                                <m:sSubPr>
                                  <m:ctrlPr>
                                    <a:rPr lang="en-SG" sz="10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b="0" i="0" dirty="0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SG" sz="1000" b="0" i="0" dirty="0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>
                              <a:solidFill>
                                <a:sysClr val="windowText" lastClr="000000"/>
                              </a:solidFill>
                            </a:rPr>
                            <a:t>in dil.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000" i="1" dirty="0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SG" sz="1000" i="0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10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SO</m:t>
                                  </m:r>
                                </m:e>
                                <m:sub>
                                  <m:r>
                                    <a:rPr lang="en-SG" sz="1000" i="0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/>
                            <a:t> reflux</a:t>
                          </a:r>
                          <a:endParaRPr lang="en-SG" sz="1000" i="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000" i="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39383">
                    <a:tc gridSpan="4">
                      <a:txBody>
                        <a:bodyPr/>
                        <a:lstStyle/>
                        <a:p>
                          <a:r>
                            <a:rPr lang="en-SG" sz="1000" b="1" i="0" dirty="0" smtClean="0">
                              <a:solidFill>
                                <a:schemeClr val="tx1"/>
                              </a:solidFill>
                            </a:rPr>
                            <a:t>reduction</a:t>
                          </a:r>
                          <a:endParaRPr lang="en-SG" sz="1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39383">
                    <a:tc gridSpan="3">
                      <a:txBody>
                        <a:bodyPr/>
                        <a:lstStyle/>
                        <a:p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000" i="0" dirty="0" smtClean="0">
                                  <a:latin typeface="Cambria Math"/>
                                </a:rPr>
                                <m:t>NaB</m:t>
                              </m:r>
                              <m:sSub>
                                <m:sSubPr>
                                  <m:ctrlPr>
                                    <a:rPr lang="en-SG" sz="10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SG" sz="1000" i="0" dirty="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/>
                            <a:t> in ethanol</a:t>
                          </a:r>
                          <a:endParaRPr lang="en-SG" sz="1000" i="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39383">
                    <a:tc gridSpan="3">
                      <a:txBody>
                        <a:bodyPr/>
                        <a:lstStyle/>
                        <a:p>
                          <a:r>
                            <a:rPr lang="en-SG" sz="1000" b="0" i="0" dirty="0" smtClean="0">
                              <a:solidFill>
                                <a:schemeClr val="tx1"/>
                              </a:solidFill>
                            </a:rPr>
                            <a:t>hydrogenating</a:t>
                          </a:r>
                          <a:endParaRPr lang="en-SG" sz="9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0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SG" sz="1000" i="0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/>
                            <a:t> with</a:t>
                          </a:r>
                          <a14:m>
                            <m:oMath xmlns:m="http://schemas.openxmlformats.org/officeDocument/2006/math">
                              <m:r>
                                <a:rPr lang="en-SG" sz="1000" i="0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SG" sz="1000" i="0" dirty="0" smtClean="0">
                                  <a:latin typeface="Cambria Math"/>
                                </a:rPr>
                                <m:t>Ni</m:t>
                              </m:r>
                              <m:r>
                                <a:rPr lang="en-SG" sz="1000" b="0" i="0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SG" sz="1000" b="0" i="0" dirty="0" smtClean="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SG" sz="1000" b="0" i="0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SG" sz="1000" i="0" dirty="0" smtClean="0"/>
                            <a:t>  </a:t>
                          </a:r>
                          <a:r>
                            <a:rPr lang="en-SG" sz="1000" i="0" dirty="0" smtClean="0">
                              <a:solidFill>
                                <a:sysClr val="windowText" lastClr="000000"/>
                              </a:solidFill>
                            </a:rPr>
                            <a:t>200</a:t>
                          </a:r>
                          <a:r>
                            <a:rPr lang="en-SG" sz="1000" i="0" dirty="0" smtClean="0">
                              <a:solidFill>
                                <a:prstClr val="black"/>
                              </a:solidFill>
                            </a:rPr>
                            <a:t>°C 10atm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39383">
                    <a:tc gridSpan="3">
                      <a:txBody>
                        <a:bodyPr/>
                        <a:lstStyle/>
                        <a:p>
                          <a:r>
                            <a:rPr lang="en-SG" sz="1000" b="0" i="0" dirty="0" smtClean="0">
                              <a:solidFill>
                                <a:schemeClr val="tx1"/>
                              </a:solidFill>
                            </a:rPr>
                            <a:t>strong</a:t>
                          </a:r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000" i="0" dirty="0" smtClean="0">
                                  <a:latin typeface="Cambria Math"/>
                                </a:rPr>
                                <m:t>NaAl</m:t>
                              </m:r>
                              <m:sSub>
                                <m:sSubPr>
                                  <m:ctrlPr>
                                    <a:rPr lang="en-SG" sz="10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SG" sz="1000" i="0" dirty="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/>
                            <a:t> in dry ether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39383">
                    <a:tc gridSpan="4">
                      <a:txBody>
                        <a:bodyPr/>
                        <a:lstStyle/>
                        <a:p>
                          <a:r>
                            <a:rPr lang="en-SG" sz="1000" b="1" i="0" dirty="0" smtClean="0">
                              <a:solidFill>
                                <a:schemeClr val="tx1"/>
                              </a:solidFill>
                            </a:rPr>
                            <a:t>halogen substitution</a:t>
                          </a:r>
                          <a:endParaRPr lang="en-SG" sz="1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39383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SG" sz="10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RCl</m:t>
                                </m:r>
                              </m:oMath>
                            </m:oMathPara>
                          </a14:m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000" i="0" dirty="0" smtClean="0">
                                  <a:latin typeface="Cambria Math"/>
                                </a:rPr>
                                <m:t>HCl</m:t>
                              </m:r>
                            </m:oMath>
                          </a14:m>
                          <a:r>
                            <a:rPr lang="en-SG" sz="1000" i="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000" i="0" dirty="0" smtClean="0">
                                  <a:latin typeface="Cambria Math"/>
                                </a:rPr>
                                <m:t>ZnC</m:t>
                              </m:r>
                              <m:sSub>
                                <m:sSubPr>
                                  <m:ctrlPr>
                                    <a:rPr lang="en-SG" sz="10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 smtClean="0">
                                      <a:latin typeface="Cambria Math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SG" sz="1000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/>
                            <a:t>, anhydrous, reflux</a:t>
                          </a:r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39383">
                    <a:tc vMerge="1">
                      <a:txBody>
                        <a:bodyPr/>
                        <a:lstStyle/>
                        <a:p>
                          <a:endParaRPr lang="en-SG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000" i="0" dirty="0" smtClean="0">
                                  <a:latin typeface="Cambria Math"/>
                                </a:rPr>
                                <m:t>PC</m:t>
                              </m:r>
                              <m:sSub>
                                <m:sSubPr>
                                  <m:ctrlPr>
                                    <a:rPr lang="en-SG" sz="10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 smtClean="0">
                                      <a:latin typeface="Cambria Math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SG" sz="1000" i="0" baseline="0" dirty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SG" sz="1000" b="0" i="0" baseline="0" dirty="0" smtClean="0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SG" sz="1000" b="0" i="0" baseline="0" dirty="0" smtClean="0">
                                  <a:latin typeface="Cambria Math"/>
                                </a:rPr>
                                <m:t>P</m:t>
                              </m:r>
                              <m:sSub>
                                <m:sSubPr>
                                  <m:ctrlPr>
                                    <a:rPr lang="en-SG" sz="1000" b="0" i="1" baseline="0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b="0" i="0" baseline="0" dirty="0" smtClean="0">
                                      <a:latin typeface="Cambria Math"/>
                                    </a:rPr>
                                    <m:t>Cl</m:t>
                                  </m:r>
                                </m:e>
                                <m:sub>
                                  <m:r>
                                    <a:rPr lang="en-SG" sz="1000" b="0" i="0" baseline="0" dirty="0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SG" sz="1000" b="0" i="0" dirty="0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SG" sz="1000" b="1" i="0" dirty="0" smtClean="0">
                                  <a:latin typeface="Cambria Math"/>
                                </a:rPr>
                                <m:t>𝐒𝐎𝐂</m:t>
                              </m:r>
                              <m:sSub>
                                <m:sSubPr>
                                  <m:ctrlPr>
                                    <a:rPr lang="en-SG" sz="1000" b="1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SG" sz="1000" b="1" i="0" dirty="0" smtClean="0">
                                      <a:latin typeface="Cambria Math"/>
                                    </a:rPr>
                                    <m:t>𝐥</m:t>
                                  </m:r>
                                </m:e>
                                <m:sub>
                                  <m:r>
                                    <a:rPr lang="en-SG" sz="1000" b="1" i="0" dirty="0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/>
                            <a:t> anhydrous,</a:t>
                          </a:r>
                          <a:r>
                            <a:rPr lang="en-SG" sz="1000" i="0" baseline="0" dirty="0" smtClean="0"/>
                            <a:t> r.t.p.</a:t>
                          </a:r>
                          <a:endParaRPr lang="en-SG" sz="1000" i="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39383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SG" sz="10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RBr</m:t>
                                </m:r>
                              </m:oMath>
                            </m:oMathPara>
                          </a14:m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000" b="0" i="0" dirty="0" smtClean="0">
                                  <a:latin typeface="Cambria Math"/>
                                </a:rPr>
                                <m:t>NaBr</m:t>
                              </m:r>
                            </m:oMath>
                          </a14:m>
                          <a:r>
                            <a:rPr lang="en-SG" sz="1000" i="0" dirty="0" smtClean="0"/>
                            <a:t>  conc.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0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b="0" i="0" dirty="0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SG" sz="1000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10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b="0" i="0" dirty="0" smtClean="0">
                                      <a:latin typeface="Cambria Math"/>
                                    </a:rPr>
                                    <m:t>SO</m:t>
                                  </m:r>
                                </m:e>
                                <m:sub>
                                  <m:r>
                                    <a:rPr lang="en-SG" sz="1000" b="0" i="0" dirty="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/>
                            <a:t>, reflux</a:t>
                          </a:r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39383">
                    <a:tc vMerge="1">
                      <a:txBody>
                        <a:bodyPr/>
                        <a:lstStyle/>
                        <a:p>
                          <a:endParaRPr lang="en-SG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000" i="0" dirty="0" smtClean="0">
                                  <a:latin typeface="Cambria Math"/>
                                </a:rPr>
                                <m:t>P</m:t>
                              </m:r>
                              <m:sSub>
                                <m:sSubPr>
                                  <m:ctrlPr>
                                    <a:rPr lang="en-SG" sz="10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b="0" i="0" dirty="0" smtClean="0">
                                      <a:latin typeface="Cambria Math"/>
                                    </a:rPr>
                                    <m:t>Br</m:t>
                                  </m:r>
                                </m:e>
                                <m:sub>
                                  <m:r>
                                    <a:rPr lang="en-SG" sz="1000" i="0" baseline="0" dirty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SG" sz="1000" b="0" i="0" baseline="0" dirty="0" smtClean="0">
                                  <a:latin typeface="Cambria Math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SG" sz="1000" b="0" i="0" baseline="0" dirty="0" smtClean="0">
                                  <a:latin typeface="Cambria Math"/>
                                </a:rPr>
                                <m:t>P</m:t>
                              </m:r>
                              <m:sSub>
                                <m:sSubPr>
                                  <m:ctrlPr>
                                    <a:rPr lang="en-SG" sz="1000" b="0" i="1" baseline="0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b="0" i="0" dirty="0" smtClean="0">
                                      <a:latin typeface="Cambria Math"/>
                                    </a:rPr>
                                    <m:t>Br</m:t>
                                  </m:r>
                                </m:e>
                                <m:sub>
                                  <m:r>
                                    <a:rPr lang="en-SG" sz="1000" b="0" i="0" baseline="0" dirty="0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SG" sz="1000" b="0" i="0" dirty="0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SG" sz="1000" b="1" i="0" dirty="0" smtClean="0">
                                  <a:latin typeface="Cambria Math"/>
                                </a:rPr>
                                <m:t>𝐒𝐎</m:t>
                              </m:r>
                              <m:sSub>
                                <m:sSubPr>
                                  <m:ctrlPr>
                                    <a:rPr lang="en-SG" sz="1000" b="1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SG" sz="1000" b="1" i="0" dirty="0" smtClean="0">
                                      <a:latin typeface="Cambria Math"/>
                                    </a:rPr>
                                    <m:t>𝐁𝐫</m:t>
                                  </m:r>
                                </m:e>
                                <m:sub>
                                  <m:r>
                                    <a:rPr lang="en-SG" sz="1000" b="1" i="0" dirty="0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/>
                            <a:t> anhydrous,</a:t>
                          </a:r>
                          <a:r>
                            <a:rPr lang="en-SG" sz="1000" i="0" baseline="0" dirty="0" smtClean="0"/>
                            <a:t> r.t.p.</a:t>
                          </a:r>
                          <a:endParaRPr lang="en-SG" sz="1000" i="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393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SG" sz="10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RI</m:t>
                                </m:r>
                              </m:oMath>
                            </m:oMathPara>
                          </a14:m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SG" sz="1000" i="0" dirty="0" smtClean="0">
                                  <a:latin typeface="Cambria Math"/>
                                </a:rPr>
                                <m:t>P</m:t>
                              </m:r>
                            </m:oMath>
                          </a14:m>
                          <a:r>
                            <a:rPr lang="en-SG" sz="1000" i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SG" sz="10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000" i="0" dirty="0" smtClean="0">
                                      <a:latin typeface="Cambria Math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SG" sz="1000" i="0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000" i="0" dirty="0" smtClean="0"/>
                            <a:t>, anhydrous, reflux</a:t>
                          </a:r>
                          <a:endParaRPr lang="en-SG" sz="1000" i="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8997575"/>
                  </p:ext>
                </p:extLst>
              </p:nvPr>
            </p:nvGraphicFramePr>
            <p:xfrm>
              <a:off x="10303679" y="282895"/>
              <a:ext cx="2695189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713"/>
                    <a:gridCol w="477152"/>
                    <a:gridCol w="116840"/>
                    <a:gridCol w="1673484"/>
                  </a:tblGrid>
                  <a:tr h="243840">
                    <a:tc gridSpan="4">
                      <a:txBody>
                        <a:bodyPr/>
                        <a:lstStyle/>
                        <a:p>
                          <a:r>
                            <a:rPr lang="en-SG" sz="1000" b="1" i="0" dirty="0" smtClean="0">
                              <a:solidFill>
                                <a:schemeClr val="tx1"/>
                              </a:solidFill>
                            </a:rPr>
                            <a:t>oxidation</a:t>
                          </a:r>
                          <a:endParaRPr lang="en-SG" sz="1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43840">
                    <a:tc gridSpan="2">
                      <a:txBody>
                        <a:bodyPr/>
                        <a:lstStyle/>
                        <a:p>
                          <a:r>
                            <a:rPr lang="en-SG" sz="1000" b="0" i="0" dirty="0" smtClean="0">
                              <a:solidFill>
                                <a:schemeClr val="tx1"/>
                              </a:solidFill>
                            </a:rPr>
                            <a:t>mild</a:t>
                          </a:r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l="-50340" t="-100000" r="-340" b="-11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132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G" sz="1000" i="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43840">
                    <a:tc gridSpan="2">
                      <a:txBody>
                        <a:bodyPr/>
                        <a:lstStyle/>
                        <a:p>
                          <a:r>
                            <a:rPr lang="en-SG" sz="1000" b="0" i="0" dirty="0" smtClean="0">
                              <a:solidFill>
                                <a:schemeClr val="tx1"/>
                              </a:solidFill>
                            </a:rPr>
                            <a:t>strong</a:t>
                          </a:r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l="-50340" t="-200000" r="-340" b="-10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 sz="1000" i="0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43840">
                    <a:tc gridSpan="4">
                      <a:txBody>
                        <a:bodyPr/>
                        <a:lstStyle/>
                        <a:p>
                          <a:r>
                            <a:rPr lang="en-SG" sz="1000" b="1" i="0" dirty="0" smtClean="0">
                              <a:solidFill>
                                <a:schemeClr val="tx1"/>
                              </a:solidFill>
                            </a:rPr>
                            <a:t>reduction</a:t>
                          </a:r>
                          <a:endParaRPr lang="en-SG" sz="1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43840">
                    <a:tc gridSpan="3">
                      <a:txBody>
                        <a:bodyPr/>
                        <a:lstStyle/>
                        <a:p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l="-61314" t="-400000" r="-365" b="-815000"/>
                          </a:stretch>
                        </a:blipFill>
                      </a:tcPr>
                    </a:tc>
                  </a:tr>
                  <a:tr h="243840">
                    <a:tc gridSpan="3">
                      <a:txBody>
                        <a:bodyPr/>
                        <a:lstStyle/>
                        <a:p>
                          <a:r>
                            <a:rPr lang="en-SG" sz="1000" b="0" i="0" dirty="0" smtClean="0">
                              <a:solidFill>
                                <a:schemeClr val="tx1"/>
                              </a:solidFill>
                            </a:rPr>
                            <a:t>hydrogenating</a:t>
                          </a:r>
                          <a:endParaRPr lang="en-SG" sz="9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l="-61314" t="-500000" r="-365" b="-715000"/>
                          </a:stretch>
                        </a:blipFill>
                      </a:tcPr>
                    </a:tc>
                  </a:tr>
                  <a:tr h="243840">
                    <a:tc gridSpan="3">
                      <a:txBody>
                        <a:bodyPr/>
                        <a:lstStyle/>
                        <a:p>
                          <a:r>
                            <a:rPr lang="en-SG" sz="1000" b="0" i="0" dirty="0" smtClean="0">
                              <a:solidFill>
                                <a:schemeClr val="tx1"/>
                              </a:solidFill>
                            </a:rPr>
                            <a:t>strong</a:t>
                          </a:r>
                          <a:endParaRPr lang="en-SG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l="-61314" t="-600000" r="-365" b="-615000"/>
                          </a:stretch>
                        </a:blipFill>
                      </a:tcPr>
                    </a:tc>
                  </a:tr>
                  <a:tr h="243840">
                    <a:tc gridSpan="4">
                      <a:txBody>
                        <a:bodyPr/>
                        <a:lstStyle/>
                        <a:p>
                          <a:r>
                            <a:rPr lang="en-SG" sz="1000" b="1" i="0" dirty="0" smtClean="0">
                              <a:solidFill>
                                <a:schemeClr val="tx1"/>
                              </a:solidFill>
                            </a:rPr>
                            <a:t>halogen substitution</a:t>
                          </a:r>
                          <a:endParaRPr lang="en-SG" sz="1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43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t="-400000" r="-532857" b="-15750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l="-18817" t="-800000" r="-269" b="-4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en-SG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l="-18817" t="-900000" r="-269" b="-3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43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t="-500000" r="-532857" b="-5750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l="-18817" t="-1000000" r="-269" b="-2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en-SG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l="-18817" t="-1100000" r="-269" b="-1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t="-1200000" r="-532857" b="-1500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5"/>
                          <a:stretch>
                            <a:fillRect l="-18817" t="-1200000" r="-269" b="-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649" name="Straight Arrow Connector 648"/>
          <p:cNvCxnSpPr>
            <a:cxnSpLocks noChangeAspect="1"/>
          </p:cNvCxnSpPr>
          <p:nvPr/>
        </p:nvCxnSpPr>
        <p:spPr>
          <a:xfrm>
            <a:off x="11046417" y="407478"/>
            <a:ext cx="1912080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/>
          <p:cNvCxnSpPr>
            <a:cxnSpLocks noChangeAspect="1"/>
          </p:cNvCxnSpPr>
          <p:nvPr/>
        </p:nvCxnSpPr>
        <p:spPr>
          <a:xfrm>
            <a:off x="11124301" y="1135373"/>
            <a:ext cx="1836576" cy="0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/>
              <p:cNvSpPr/>
              <p:nvPr/>
            </p:nvSpPr>
            <p:spPr>
              <a:xfrm rot="16200000">
                <a:off x="4349465" y="4752732"/>
                <a:ext cx="15220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r"/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100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a:rPr lang="en-SG" sz="1000" i="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000" i="0" dirty="0" smtClean="0">
                        <a:solidFill>
                          <a:prstClr val="black"/>
                        </a:solidFill>
                        <a:latin typeface="Cambria Math"/>
                      </a:rPr>
                      <m:t>NaOH</m:t>
                    </m:r>
                  </m:oMath>
                </a14:m>
                <a:r>
                  <a:rPr lang="en-SG" sz="1000" dirty="0" smtClean="0">
                    <a:solidFill>
                      <a:prstClr val="black"/>
                    </a:solidFill>
                  </a:rPr>
                  <a:t> (aq.), warm</a:t>
                </a:r>
                <a:endParaRPr lang="en-SG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1" name="Rectangle 4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49465" y="4752732"/>
                <a:ext cx="1522083" cy="246221"/>
              </a:xfrm>
              <a:prstGeom prst="rect">
                <a:avLst/>
              </a:prstGeom>
              <a:blipFill rotWithShape="1">
                <a:blip r:embed="rId41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8" name="Rectangle 627"/>
          <p:cNvSpPr/>
          <p:nvPr/>
        </p:nvSpPr>
        <p:spPr>
          <a:xfrm>
            <a:off x="13006649" y="593"/>
            <a:ext cx="576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9" name="Rectangle 628"/>
          <p:cNvSpPr/>
          <p:nvPr/>
        </p:nvSpPr>
        <p:spPr>
          <a:xfrm>
            <a:off x="6776506" y="8082771"/>
            <a:ext cx="18726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prstClr val="black"/>
                </a:solidFill>
              </a:rPr>
              <a:t>(will not work for benzaldehyde)</a:t>
            </a:r>
            <a:endParaRPr lang="en-SG" dirty="0"/>
          </a:p>
        </p:txBody>
      </p:sp>
      <p:cxnSp>
        <p:nvCxnSpPr>
          <p:cNvPr id="1045" name="Straight Arrow Connector 1044"/>
          <p:cNvCxnSpPr>
            <a:cxnSpLocks noChangeAspect="1"/>
          </p:cNvCxnSpPr>
          <p:nvPr/>
        </p:nvCxnSpPr>
        <p:spPr>
          <a:xfrm>
            <a:off x="987527" y="7608376"/>
            <a:ext cx="2640133" cy="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>
            <a:cxnSpLocks noChangeAspect="1"/>
          </p:cNvCxnSpPr>
          <p:nvPr/>
        </p:nvCxnSpPr>
        <p:spPr>
          <a:xfrm flipH="1">
            <a:off x="845344" y="7928758"/>
            <a:ext cx="1480323" cy="0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>
            <a:cxnSpLocks noChangeAspect="1"/>
          </p:cNvCxnSpPr>
          <p:nvPr/>
        </p:nvCxnSpPr>
        <p:spPr>
          <a:xfrm>
            <a:off x="2284047" y="7928758"/>
            <a:ext cx="1338877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>
            <a:cxnSpLocks noChangeAspect="1"/>
          </p:cNvCxnSpPr>
          <p:nvPr/>
        </p:nvCxnSpPr>
        <p:spPr>
          <a:xfrm>
            <a:off x="997744" y="6972403"/>
            <a:ext cx="2642659" cy="0"/>
          </a:xfrm>
          <a:prstGeom prst="straightConnector1">
            <a:avLst/>
          </a:prstGeom>
          <a:ln w="38100" cap="rnd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>
            <a:cxnSpLocks noChangeAspect="1"/>
          </p:cNvCxnSpPr>
          <p:nvPr/>
        </p:nvCxnSpPr>
        <p:spPr>
          <a:xfrm>
            <a:off x="845344" y="7288297"/>
            <a:ext cx="2643229" cy="0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>
            <a:cxnSpLocks noChangeAspect="1"/>
          </p:cNvCxnSpPr>
          <p:nvPr/>
        </p:nvCxnSpPr>
        <p:spPr>
          <a:xfrm flipH="1">
            <a:off x="845344" y="8566855"/>
            <a:ext cx="1507194" cy="0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>
            <a:cxnSpLocks noChangeAspect="1"/>
          </p:cNvCxnSpPr>
          <p:nvPr/>
        </p:nvCxnSpPr>
        <p:spPr>
          <a:xfrm>
            <a:off x="2222247" y="8249833"/>
            <a:ext cx="1394469" cy="0"/>
          </a:xfrm>
          <a:prstGeom prst="straightConnector1">
            <a:avLst/>
          </a:prstGeom>
          <a:ln w="38100" cap="rnd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/>
          <p:cNvCxnSpPr>
            <a:cxnSpLocks noChangeAspect="1"/>
          </p:cNvCxnSpPr>
          <p:nvPr/>
        </p:nvCxnSpPr>
        <p:spPr>
          <a:xfrm flipH="1">
            <a:off x="845344" y="8249833"/>
            <a:ext cx="1388328" cy="0"/>
          </a:xfrm>
          <a:prstGeom prst="straightConnector1">
            <a:avLst/>
          </a:prstGeom>
          <a:ln w="38100" cap="rnd"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/>
          <p:cNvCxnSpPr>
            <a:cxnSpLocks noChangeAspect="1"/>
          </p:cNvCxnSpPr>
          <p:nvPr/>
        </p:nvCxnSpPr>
        <p:spPr>
          <a:xfrm>
            <a:off x="2246295" y="8566855"/>
            <a:ext cx="13708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25449" y="6463521"/>
            <a:ext cx="2829422" cy="225503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8" name="Straight Arrow Connector 647"/>
          <p:cNvCxnSpPr>
            <a:cxnSpLocks noChangeAspect="1"/>
          </p:cNvCxnSpPr>
          <p:nvPr/>
        </p:nvCxnSpPr>
        <p:spPr>
          <a:xfrm>
            <a:off x="7694057" y="2985642"/>
            <a:ext cx="0" cy="347509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cxnSpLocks noChangeAspect="1"/>
          </p:cNvCxnSpPr>
          <p:nvPr/>
        </p:nvCxnSpPr>
        <p:spPr>
          <a:xfrm>
            <a:off x="8167554" y="1058838"/>
            <a:ext cx="0" cy="3088080"/>
          </a:xfrm>
          <a:prstGeom prst="straightConnector1">
            <a:avLst/>
          </a:prstGeom>
          <a:ln w="38100" cap="rnd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/>
          <p:cNvSpPr/>
          <p:nvPr/>
        </p:nvSpPr>
        <p:spPr>
          <a:xfrm>
            <a:off x="1373981" y="6724652"/>
            <a:ext cx="2123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SG" sz="1400" b="1" dirty="0" smtClean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</a:rPr>
              <a:t>electrophilic addition</a:t>
            </a:r>
          </a:p>
          <a:p>
            <a:pPr algn="r">
              <a:lnSpc>
                <a:spcPct val="150000"/>
              </a:lnSpc>
            </a:pPr>
            <a:endParaRPr lang="en-SG" sz="1400" b="1" dirty="0" smtClean="0">
              <a:solidFill>
                <a:sysClr val="windowText" lastClr="000000"/>
              </a:solidFill>
              <a:effectLst>
                <a:glow rad="228600">
                  <a:schemeClr val="bg1"/>
                </a:glow>
              </a:effectLst>
            </a:endParaRPr>
          </a:p>
          <a:p>
            <a:pPr algn="r">
              <a:lnSpc>
                <a:spcPct val="150000"/>
              </a:lnSpc>
            </a:pPr>
            <a:r>
              <a:rPr lang="en-SG" sz="1400" b="1" dirty="0" smtClean="0">
                <a:solidFill>
                  <a:schemeClr val="accent3"/>
                </a:solidFill>
                <a:effectLst>
                  <a:glow rad="228600">
                    <a:schemeClr val="bg1"/>
                  </a:glow>
                </a:effectLst>
              </a:rPr>
              <a:t>nucleophilic </a:t>
            </a:r>
            <a:r>
              <a:rPr lang="en-SG" sz="1400" b="1" dirty="0">
                <a:solidFill>
                  <a:schemeClr val="accent3"/>
                </a:solidFill>
                <a:effectLst>
                  <a:glow rad="228600">
                    <a:schemeClr val="bg1"/>
                  </a:glow>
                </a:effectLst>
              </a:rPr>
              <a:t>substitution</a:t>
            </a:r>
          </a:p>
          <a:p>
            <a:pPr algn="r">
              <a:lnSpc>
                <a:spcPct val="150000"/>
              </a:lnSpc>
            </a:pPr>
            <a:r>
              <a:rPr lang="en-SG" sz="1400" b="1" dirty="0" smtClean="0">
                <a:solidFill>
                  <a:schemeClr val="accent2"/>
                </a:solidFill>
                <a:effectLst>
                  <a:glow rad="228600">
                    <a:schemeClr val="bg1"/>
                  </a:glow>
                </a:effectLst>
              </a:rPr>
              <a:t>oxidation</a:t>
            </a:r>
            <a:r>
              <a:rPr lang="en-SG" sz="1400" b="1" dirty="0">
                <a:solidFill>
                  <a:sysClr val="windowText" lastClr="000000"/>
                </a:solidFill>
                <a:effectLst>
                  <a:glow rad="228600">
                    <a:schemeClr val="bg1"/>
                  </a:glow>
                </a:effectLst>
              </a:rPr>
              <a:t/>
            </a:r>
            <a:br>
              <a:rPr lang="en-SG" sz="1400" b="1" dirty="0">
                <a:solidFill>
                  <a:sysClr val="windowText" lastClr="000000"/>
                </a:solidFill>
                <a:effectLst>
                  <a:glow rad="228600">
                    <a:schemeClr val="bg1"/>
                  </a:glow>
                </a:effectLst>
              </a:rPr>
            </a:br>
            <a:r>
              <a:rPr lang="en-SG" sz="1400" b="1" dirty="0">
                <a:solidFill>
                  <a:schemeClr val="accent4"/>
                </a:solidFill>
                <a:effectLst>
                  <a:glow rad="228600">
                    <a:schemeClr val="bg1"/>
                  </a:glow>
                </a:effectLst>
              </a:rPr>
              <a:t>elimination</a:t>
            </a:r>
            <a:endParaRPr lang="en-SG" sz="1400" b="1" dirty="0">
              <a:solidFill>
                <a:schemeClr val="bg1"/>
              </a:solidFill>
              <a:effectLst>
                <a:glow rad="228600">
                  <a:schemeClr val="bg1"/>
                </a:glow>
              </a:effectLst>
            </a:endParaRPr>
          </a:p>
          <a:p>
            <a:pPr algn="r">
              <a:lnSpc>
                <a:spcPct val="150000"/>
              </a:lnSpc>
            </a:pPr>
            <a:r>
              <a:rPr lang="en-SG" sz="1400" b="1" dirty="0" smtClean="0">
                <a:solidFill>
                  <a:sysClr val="windowText" lastClr="000000"/>
                </a:solidFill>
                <a:effectLst>
                  <a:glow rad="228600">
                    <a:schemeClr val="bg1"/>
                  </a:glow>
                </a:effectLst>
              </a:rPr>
              <a:t>others</a:t>
            </a:r>
            <a:endParaRPr lang="en-SG" sz="1400" b="1" dirty="0" smtClean="0">
              <a:solidFill>
                <a:schemeClr val="accent3"/>
              </a:solidFill>
              <a:effectLst>
                <a:glow rad="228600">
                  <a:schemeClr val="bg1"/>
                </a:glow>
              </a:effectLst>
            </a:endParaRPr>
          </a:p>
        </p:txBody>
      </p:sp>
      <p:sp>
        <p:nvSpPr>
          <p:cNvPr id="1054" name="Rectangle 1053"/>
          <p:cNvSpPr/>
          <p:nvPr/>
        </p:nvSpPr>
        <p:spPr>
          <a:xfrm>
            <a:off x="968587" y="6722149"/>
            <a:ext cx="18196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SG" sz="1400" b="1" dirty="0">
              <a:solidFill>
                <a:sysClr val="windowText" lastClr="000000"/>
              </a:solidFill>
              <a:effectLst>
                <a:glow rad="228600">
                  <a:schemeClr val="bg1"/>
                </a:glow>
              </a:effectLst>
            </a:endParaRPr>
          </a:p>
          <a:p>
            <a:pPr lvl="0">
              <a:lnSpc>
                <a:spcPct val="150000"/>
              </a:lnSpc>
            </a:pPr>
            <a:r>
              <a:rPr lang="en-SG" sz="1400" b="1" dirty="0">
                <a:solidFill>
                  <a:schemeClr val="accent5"/>
                </a:solidFill>
                <a:effectLst>
                  <a:glow rad="228600">
                    <a:schemeClr val="bg1"/>
                  </a:glow>
                </a:effectLst>
              </a:rPr>
              <a:t>nucleophilic addition</a:t>
            </a:r>
          </a:p>
          <a:p>
            <a:pPr>
              <a:lnSpc>
                <a:spcPct val="150000"/>
              </a:lnSpc>
            </a:pPr>
            <a:endParaRPr lang="en-SG" sz="1400" b="1" dirty="0">
              <a:solidFill>
                <a:schemeClr val="bg1"/>
              </a:solidFill>
              <a:effectLst>
                <a:glow rad="228600">
                  <a:schemeClr val="bg1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SG" sz="1400" b="1" dirty="0" smtClean="0">
                <a:solidFill>
                  <a:schemeClr val="accent1"/>
                </a:solidFill>
                <a:effectLst>
                  <a:glow rad="228600">
                    <a:schemeClr val="bg1"/>
                  </a:glow>
                </a:effectLst>
              </a:rPr>
              <a:t>reduction</a:t>
            </a:r>
            <a:endParaRPr lang="en-SG" sz="1400" b="1" dirty="0" smtClean="0">
              <a:solidFill>
                <a:schemeClr val="accent1"/>
              </a:solidFill>
              <a:effectLst>
                <a:glow rad="228600">
                  <a:schemeClr val="bg1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SG" sz="1400" b="1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bg1"/>
                  </a:glow>
                </a:effectLst>
              </a:rPr>
              <a:t>a</a:t>
            </a:r>
            <a:r>
              <a:rPr lang="en-SG" sz="1400" b="1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bg1"/>
                  </a:glow>
                </a:effectLst>
              </a:rPr>
              <a:t>cid-base</a:t>
            </a:r>
            <a:endParaRPr lang="en-SG" sz="1400" b="1" dirty="0">
              <a:solidFill>
                <a:schemeClr val="accent2">
                  <a:lumMod val="75000"/>
                </a:schemeClr>
              </a:solidFill>
              <a:effectLst>
                <a:glow rad="228600">
                  <a:schemeClr val="bg1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SG" sz="1400" b="1" dirty="0" smtClean="0">
                <a:solidFill>
                  <a:srgbClr val="7030A0"/>
                </a:solidFill>
                <a:effectLst>
                  <a:glow rad="228600">
                    <a:schemeClr val="bg1"/>
                  </a:glow>
                </a:effectLst>
              </a:rPr>
              <a:t>hydrolysis</a:t>
            </a:r>
            <a:endParaRPr lang="en-SG" sz="1400" b="1" dirty="0" smtClean="0">
              <a:solidFill>
                <a:schemeClr val="bg1"/>
              </a:solidFill>
              <a:effectLst>
                <a:glow rad="228600">
                  <a:schemeClr val="bg1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449" y="6457890"/>
            <a:ext cx="2825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SG" sz="1000" b="1" u="sng" dirty="0" smtClean="0">
                <a:solidFill>
                  <a:prstClr val="black"/>
                </a:solidFill>
              </a:rPr>
              <a:t>Legend</a:t>
            </a:r>
            <a:br>
              <a:rPr lang="en-SG" sz="1000" b="1" u="sng" dirty="0" smtClean="0">
                <a:solidFill>
                  <a:prstClr val="black"/>
                </a:solidFill>
              </a:rPr>
            </a:br>
            <a:r>
              <a:rPr lang="en-SG" sz="1000" dirty="0" smtClean="0">
                <a:solidFill>
                  <a:prstClr val="black"/>
                </a:solidFill>
              </a:rPr>
              <a:t>(type of reaction)</a:t>
            </a:r>
            <a:endParaRPr lang="en-SG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FEB80A"/>
      </a:accent2>
      <a:accent3>
        <a:srgbClr val="00ADDC"/>
      </a:accent3>
      <a:accent4>
        <a:srgbClr val="1AB39F"/>
      </a:accent4>
      <a:accent5>
        <a:srgbClr val="738AC8"/>
      </a:accent5>
      <a:accent6>
        <a:srgbClr val="EA157A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623</Words>
  <Application>Microsoft Office PowerPoint</Application>
  <PresentationFormat>Custom</PresentationFormat>
  <Paragraphs>161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Hui Kang</dc:creator>
  <cp:lastModifiedBy>Tong Hui Kang</cp:lastModifiedBy>
  <cp:revision>68</cp:revision>
  <cp:lastPrinted>2014-05-13T10:34:06Z</cp:lastPrinted>
  <dcterms:created xsi:type="dcterms:W3CDTF">2006-08-16T00:00:00Z</dcterms:created>
  <dcterms:modified xsi:type="dcterms:W3CDTF">2014-07-18T16:00:23Z</dcterms:modified>
</cp:coreProperties>
</file>