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577888" cy="9601200"/>
  <p:notesSz cx="6858000" cy="9945688"/>
  <p:defaultTextStyle>
    <a:defPPr>
      <a:defRPr lang="en-US"/>
    </a:defPPr>
    <a:lvl1pPr marL="0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2177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4354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86531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48708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10884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73061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35238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97415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  <a:srgbClr val="E1E100"/>
    <a:srgbClr val="C8C800"/>
    <a:srgbClr val="FF99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70" autoAdjust="0"/>
    <p:restoredTop sz="97865" autoAdjust="0"/>
  </p:normalViewPr>
  <p:slideViewPr>
    <p:cSldViewPr>
      <p:cViewPr>
        <p:scale>
          <a:sx n="75" d="100"/>
          <a:sy n="75" d="100"/>
        </p:scale>
        <p:origin x="-816" y="228"/>
      </p:cViewPr>
      <p:guideLst>
        <p:guide orient="horz" pos="3024"/>
        <p:guide pos="4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2911-D8BA-43A5-BD22-8ACD24531722}" type="datetimeFigureOut">
              <a:rPr lang="en-SG" smtClean="0"/>
              <a:t>11/8/2014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0" y="746125"/>
            <a:ext cx="52705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66C98-FC9E-418D-9D04-B5D5DCDCDA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2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6C98-FC9E-418D-9D04-B5D5DCDCDA2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0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342" y="2982596"/>
            <a:ext cx="11541205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683" y="5440681"/>
            <a:ext cx="9504522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10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73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3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9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3969" y="384494"/>
            <a:ext cx="3055025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895" y="384494"/>
            <a:ext cx="8938777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60" y="6169661"/>
            <a:ext cx="11541205" cy="190690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560" y="4069400"/>
            <a:ext cx="11541205" cy="2100261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21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43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865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64870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108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9730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63523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2974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895" y="2240282"/>
            <a:ext cx="5996900" cy="633634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2094" y="2240282"/>
            <a:ext cx="5996900" cy="633634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96" y="2149158"/>
            <a:ext cx="5999258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177" indent="0">
              <a:buNone/>
              <a:defRPr sz="2900" b="1"/>
            </a:lvl2pPr>
            <a:lvl3pPr marL="1324354" indent="0">
              <a:buNone/>
              <a:defRPr sz="2600" b="1"/>
            </a:lvl3pPr>
            <a:lvl4pPr marL="1986531" indent="0">
              <a:buNone/>
              <a:defRPr sz="2300" b="1"/>
            </a:lvl4pPr>
            <a:lvl5pPr marL="2648708" indent="0">
              <a:buNone/>
              <a:defRPr sz="2300" b="1"/>
            </a:lvl5pPr>
            <a:lvl6pPr marL="3310884" indent="0">
              <a:buNone/>
              <a:defRPr sz="2300" b="1"/>
            </a:lvl6pPr>
            <a:lvl7pPr marL="3973061" indent="0">
              <a:buNone/>
              <a:defRPr sz="2300" b="1"/>
            </a:lvl7pPr>
            <a:lvl8pPr marL="4635238" indent="0">
              <a:buNone/>
              <a:defRPr sz="2300" b="1"/>
            </a:lvl8pPr>
            <a:lvl9pPr marL="529741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96" y="3044825"/>
            <a:ext cx="5999258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7380" y="2149158"/>
            <a:ext cx="6001615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177" indent="0">
              <a:buNone/>
              <a:defRPr sz="2900" b="1"/>
            </a:lvl2pPr>
            <a:lvl3pPr marL="1324354" indent="0">
              <a:buNone/>
              <a:defRPr sz="2600" b="1"/>
            </a:lvl3pPr>
            <a:lvl4pPr marL="1986531" indent="0">
              <a:buNone/>
              <a:defRPr sz="2300" b="1"/>
            </a:lvl4pPr>
            <a:lvl5pPr marL="2648708" indent="0">
              <a:buNone/>
              <a:defRPr sz="2300" b="1"/>
            </a:lvl5pPr>
            <a:lvl6pPr marL="3310884" indent="0">
              <a:buNone/>
              <a:defRPr sz="2300" b="1"/>
            </a:lvl6pPr>
            <a:lvl7pPr marL="3973061" indent="0">
              <a:buNone/>
              <a:defRPr sz="2300" b="1"/>
            </a:lvl7pPr>
            <a:lvl8pPr marL="4635238" indent="0">
              <a:buNone/>
              <a:defRPr sz="2300" b="1"/>
            </a:lvl8pPr>
            <a:lvl9pPr marL="529741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97380" y="3044825"/>
            <a:ext cx="6001615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96" y="382271"/>
            <a:ext cx="4467032" cy="162687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577" y="382271"/>
            <a:ext cx="7590417" cy="8194359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896" y="2009141"/>
            <a:ext cx="4467032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62177" indent="0">
              <a:buNone/>
              <a:defRPr sz="1700"/>
            </a:lvl2pPr>
            <a:lvl3pPr marL="1324354" indent="0">
              <a:buNone/>
              <a:defRPr sz="1400"/>
            </a:lvl3pPr>
            <a:lvl4pPr marL="1986531" indent="0">
              <a:buNone/>
              <a:defRPr sz="1300"/>
            </a:lvl4pPr>
            <a:lvl5pPr marL="2648708" indent="0">
              <a:buNone/>
              <a:defRPr sz="1300"/>
            </a:lvl5pPr>
            <a:lvl6pPr marL="3310884" indent="0">
              <a:buNone/>
              <a:defRPr sz="1300"/>
            </a:lvl6pPr>
            <a:lvl7pPr marL="3973061" indent="0">
              <a:buNone/>
              <a:defRPr sz="1300"/>
            </a:lvl7pPr>
            <a:lvl8pPr marL="4635238" indent="0">
              <a:buNone/>
              <a:defRPr sz="1300"/>
            </a:lvl8pPr>
            <a:lvl9pPr marL="52974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361" y="6720839"/>
            <a:ext cx="8146733" cy="79343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1361" y="857886"/>
            <a:ext cx="8146733" cy="5760720"/>
          </a:xfrm>
        </p:spPr>
        <p:txBody>
          <a:bodyPr/>
          <a:lstStyle>
            <a:lvl1pPr marL="0" indent="0">
              <a:buNone/>
              <a:defRPr sz="4700"/>
            </a:lvl1pPr>
            <a:lvl2pPr marL="662177" indent="0">
              <a:buNone/>
              <a:defRPr sz="4000"/>
            </a:lvl2pPr>
            <a:lvl3pPr marL="1324354" indent="0">
              <a:buNone/>
              <a:defRPr sz="3500"/>
            </a:lvl3pPr>
            <a:lvl4pPr marL="1986531" indent="0">
              <a:buNone/>
              <a:defRPr sz="2900"/>
            </a:lvl4pPr>
            <a:lvl5pPr marL="2648708" indent="0">
              <a:buNone/>
              <a:defRPr sz="2900"/>
            </a:lvl5pPr>
            <a:lvl6pPr marL="3310884" indent="0">
              <a:buNone/>
              <a:defRPr sz="2900"/>
            </a:lvl6pPr>
            <a:lvl7pPr marL="3973061" indent="0">
              <a:buNone/>
              <a:defRPr sz="2900"/>
            </a:lvl7pPr>
            <a:lvl8pPr marL="4635238" indent="0">
              <a:buNone/>
              <a:defRPr sz="2900"/>
            </a:lvl8pPr>
            <a:lvl9pPr marL="5297415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1361" y="7514274"/>
            <a:ext cx="8146733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62177" indent="0">
              <a:buNone/>
              <a:defRPr sz="1700"/>
            </a:lvl2pPr>
            <a:lvl3pPr marL="1324354" indent="0">
              <a:buNone/>
              <a:defRPr sz="1400"/>
            </a:lvl3pPr>
            <a:lvl4pPr marL="1986531" indent="0">
              <a:buNone/>
              <a:defRPr sz="1300"/>
            </a:lvl4pPr>
            <a:lvl5pPr marL="2648708" indent="0">
              <a:buNone/>
              <a:defRPr sz="1300"/>
            </a:lvl5pPr>
            <a:lvl6pPr marL="3310884" indent="0">
              <a:buNone/>
              <a:defRPr sz="1300"/>
            </a:lvl6pPr>
            <a:lvl7pPr marL="3973061" indent="0">
              <a:buNone/>
              <a:defRPr sz="1300"/>
            </a:lvl7pPr>
            <a:lvl8pPr marL="4635238" indent="0">
              <a:buNone/>
              <a:defRPr sz="1300"/>
            </a:lvl8pPr>
            <a:lvl9pPr marL="52974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894" y="384494"/>
            <a:ext cx="12220100" cy="1600200"/>
          </a:xfrm>
          <a:prstGeom prst="rect">
            <a:avLst/>
          </a:prstGeom>
        </p:spPr>
        <p:txBody>
          <a:bodyPr vert="horz" lIns="132435" tIns="66218" rIns="132435" bIns="662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94" y="2240282"/>
            <a:ext cx="12220100" cy="6336348"/>
          </a:xfrm>
          <a:prstGeom prst="rect">
            <a:avLst/>
          </a:prstGeom>
        </p:spPr>
        <p:txBody>
          <a:bodyPr vert="horz" lIns="132435" tIns="66218" rIns="132435" bIns="662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895" y="8898891"/>
            <a:ext cx="3168175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9113" y="8898891"/>
            <a:ext cx="4299664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820" y="8898891"/>
            <a:ext cx="3168175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435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6632" indent="-496632" algn="l" defTabSz="1324354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76038" indent="-413861" algn="l" defTabSz="1324354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443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17620" indent="-331089" algn="l" defTabSz="132435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79796" indent="-331089" algn="l" defTabSz="1324354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41973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04150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66327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28504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177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4354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6531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8708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0884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3061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35238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97415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" y="322"/>
            <a:ext cx="13582650" cy="8915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45" name="Group 844"/>
          <p:cNvGrpSpPr/>
          <p:nvPr/>
        </p:nvGrpSpPr>
        <p:grpSpPr>
          <a:xfrm>
            <a:off x="9622744" y="4129200"/>
            <a:ext cx="900000" cy="900000"/>
            <a:chOff x="13182600" y="4988957"/>
            <a:chExt cx="900000" cy="900000"/>
          </a:xfrm>
        </p:grpSpPr>
        <p:sp>
          <p:nvSpPr>
            <p:cNvPr id="846" name="Oval 845"/>
            <p:cNvSpPr/>
            <p:nvPr/>
          </p:nvSpPr>
          <p:spPr>
            <a:xfrm>
              <a:off x="13182600" y="4988957"/>
              <a:ext cx="900000" cy="90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47" name="Rounded Rectangle 846"/>
            <p:cNvSpPr/>
            <p:nvPr/>
          </p:nvSpPr>
          <p:spPr>
            <a:xfrm>
              <a:off x="13182600" y="5663957"/>
              <a:ext cx="900000" cy="225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>
                  <a:solidFill>
                    <a:sysClr val="windowText" lastClr="000000"/>
                  </a:solidFill>
                </a:rPr>
                <a:t>ESTER</a:t>
              </a:r>
              <a:endParaRPr lang="en-SG" sz="8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72" y="4251399"/>
            <a:ext cx="773144" cy="57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1" name="Rectangle 630"/>
          <p:cNvSpPr/>
          <p:nvPr/>
        </p:nvSpPr>
        <p:spPr>
          <a:xfrm>
            <a:off x="0" y="9025200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2" name="Rectangle 631"/>
          <p:cNvSpPr/>
          <p:nvPr/>
        </p:nvSpPr>
        <p:spPr>
          <a:xfrm>
            <a:off x="0" y="322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3" name="Rectangle 632"/>
          <p:cNvSpPr/>
          <p:nvPr/>
        </p:nvSpPr>
        <p:spPr>
          <a:xfrm>
            <a:off x="13006651" y="9025200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4" name="Rectangle 633"/>
          <p:cNvSpPr/>
          <p:nvPr/>
        </p:nvSpPr>
        <p:spPr>
          <a:xfrm>
            <a:off x="13001888" y="322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28" name="Group 627"/>
          <p:cNvGrpSpPr>
            <a:grpSpLocks noChangeAspect="1"/>
          </p:cNvGrpSpPr>
          <p:nvPr/>
        </p:nvGrpSpPr>
        <p:grpSpPr>
          <a:xfrm>
            <a:off x="3561025" y="5384753"/>
            <a:ext cx="1080000" cy="1080000"/>
            <a:chOff x="6096000" y="1911600"/>
            <a:chExt cx="1440000" cy="1440000"/>
          </a:xfrm>
        </p:grpSpPr>
        <p:sp>
          <p:nvSpPr>
            <p:cNvPr id="655" name="Oval 654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656" name="Rounded Rectangle 655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ysClr val="windowText" lastClr="000000"/>
                  </a:solidFill>
                </a:rPr>
                <a:t>BENZENE</a:t>
              </a:r>
              <a:endParaRPr lang="en-SG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7" name="Group 656"/>
          <p:cNvGrpSpPr>
            <a:grpSpLocks noChangeAspect="1"/>
          </p:cNvGrpSpPr>
          <p:nvPr/>
        </p:nvGrpSpPr>
        <p:grpSpPr>
          <a:xfrm>
            <a:off x="6318544" y="5390242"/>
            <a:ext cx="1080000" cy="1080000"/>
            <a:chOff x="6096000" y="1911600"/>
            <a:chExt cx="1440000" cy="1440000"/>
          </a:xfrm>
        </p:grpSpPr>
        <p:sp>
          <p:nvSpPr>
            <p:cNvPr id="658" name="Oval 657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659" name="Rounded Rectangle 658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ysClr val="windowText" lastClr="000000"/>
                  </a:solidFill>
                </a:rPr>
                <a:t>METHYLBENZE</a:t>
              </a:r>
              <a:endParaRPr lang="en-SG" sz="1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6" name="Group 665"/>
          <p:cNvGrpSpPr>
            <a:grpSpLocks noChangeAspect="1"/>
          </p:cNvGrpSpPr>
          <p:nvPr/>
        </p:nvGrpSpPr>
        <p:grpSpPr>
          <a:xfrm>
            <a:off x="8684527" y="5409965"/>
            <a:ext cx="1080000" cy="1080000"/>
            <a:chOff x="6096000" y="1911600"/>
            <a:chExt cx="1440000" cy="1440000"/>
          </a:xfrm>
        </p:grpSpPr>
        <p:sp>
          <p:nvSpPr>
            <p:cNvPr id="667" name="Oval 666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668" name="Rounded Rectangle 667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 smtClean="0">
                  <a:solidFill>
                    <a:sysClr val="windowText" lastClr="000000"/>
                  </a:solidFill>
                </a:rPr>
                <a:t>PHENYLAMINE</a:t>
              </a:r>
              <a:endParaRPr lang="en-SG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2" name="Group 671"/>
          <p:cNvGrpSpPr>
            <a:grpSpLocks noChangeAspect="1"/>
          </p:cNvGrpSpPr>
          <p:nvPr/>
        </p:nvGrpSpPr>
        <p:grpSpPr>
          <a:xfrm>
            <a:off x="10752544" y="5389222"/>
            <a:ext cx="1080000" cy="1080000"/>
            <a:chOff x="6096000" y="1911600"/>
            <a:chExt cx="1440000" cy="1440000"/>
          </a:xfrm>
        </p:grpSpPr>
        <p:sp>
          <p:nvSpPr>
            <p:cNvPr id="673" name="Oval 672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674" name="Rounded Rectangle 673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ysClr val="windowText" lastClr="000000"/>
                  </a:solidFill>
                </a:rPr>
                <a:t>PHENOL</a:t>
              </a:r>
              <a:endParaRPr lang="en-SG" sz="2800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407364"/>
                  </p:ext>
                </p:extLst>
              </p:nvPr>
            </p:nvGraphicFramePr>
            <p:xfrm>
              <a:off x="812318" y="6155304"/>
              <a:ext cx="1218957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226"/>
                    <a:gridCol w="685800"/>
                    <a:gridCol w="1676400"/>
                    <a:gridCol w="914400"/>
                    <a:gridCol w="1600200"/>
                    <a:gridCol w="934773"/>
                    <a:gridCol w="2570427"/>
                    <a:gridCol w="2555346"/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species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SG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  </a:t>
                          </a:r>
                          <a:endParaRPr kumimoji="0" lang="en-SG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reactivity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SG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weakly activating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strongly activating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orientation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2,4,6−</m:t>
                              </m:r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directing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sSub>
                                  <m:sSubPr>
                                    <m:ctrlPr>
                                      <a:rPr lang="en-SG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SG" sz="1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en-SG" sz="1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mono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conc.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HN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conc.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(to generate</a:t>
                          </a:r>
                          <a:r>
                            <a:rPr lang="en-SG" sz="1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SG" sz="1400" b="0" i="1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N</m:t>
                                  </m:r>
                                  <m:sSub>
                                    <m:sSubPr>
                                      <m:ctrlPr>
                                        <a:rPr lang="en-SG" sz="1400" b="0" i="1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SG" sz="1400" b="0" i="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en-SG" sz="1400" b="0" i="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1400" b="0" i="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50</m:t>
                                </m:r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conc.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HN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conc.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(to generate</a:t>
                          </a:r>
                          <a:r>
                            <a:rPr lang="en-SG" sz="1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SG" sz="1400" b="0" i="1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N</m:t>
                                  </m:r>
                                  <m:sSub>
                                    <m:sSubPr>
                                      <m:ctrlPr>
                                        <a:rPr lang="en-SG" sz="1400" b="0" i="1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SG" sz="1400" b="0" i="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en-SG" sz="1400" b="0" i="0" baseline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1400" b="0" i="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                                                   dil.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HN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tri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(warmer)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                                                  </a:t>
                          </a:r>
                          <a:r>
                            <a:rPr lang="en-SG" sz="1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conc.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HN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SG" sz="1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mono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Al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Fe</m:t>
                              </m:r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     (to generate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                          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in</a:t>
                          </a:r>
                          <a14:m>
                            <m:oMath xmlns:m="http://schemas.openxmlformats.org/officeDocument/2006/math">
                              <m:r>
                                <a:rPr lang="en-SG" sz="1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1400" b="0" i="0" dirty="0" err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tri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(at a higher</a:t>
                          </a:r>
                          <a:r>
                            <a:rPr lang="en-SG" sz="1400" b="0" i="0" baseline="0" dirty="0" smtClean="0">
                              <a:solidFill>
                                <a:schemeClr val="tx1"/>
                              </a:solidFill>
                            </a:rPr>
                            <a:t> temperature)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                          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SG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 (aq.)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407364"/>
                  </p:ext>
                </p:extLst>
              </p:nvPr>
            </p:nvGraphicFramePr>
            <p:xfrm>
              <a:off x="812318" y="6155304"/>
              <a:ext cx="1218957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226"/>
                    <a:gridCol w="685800"/>
                    <a:gridCol w="1676400"/>
                    <a:gridCol w="914400"/>
                    <a:gridCol w="1600200"/>
                    <a:gridCol w="934773"/>
                    <a:gridCol w="2570427"/>
                    <a:gridCol w="2555346"/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species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SG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  </a:t>
                          </a:r>
                          <a:endParaRPr kumimoji="0" lang="en-SG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reactivity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74824" t="-101639" r="-295765" b="-504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SG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weakly activating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strongly activating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orientation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8906" t="-201639" b="-404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52066" r="-875610" b="-104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mono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15636" t="-152066" r="-511636" b="-104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95333" t="-306667" r="-838000" b="-311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82510" t="-152066" r="-377947" b="-104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657516" t="-306667" r="-549673" b="-3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37812" t="-306667" b="-3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tri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95333" t="-400000" r="-838000" b="-2065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(warmer)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37812" t="-400000" b="-2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250000" r="-8756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mono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7812" t="-500000" r="-100000" b="-1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37812" t="-500000" b="-1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tri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SG" sz="1400" b="0" i="0" dirty="0" smtClean="0">
                              <a:solidFill>
                                <a:schemeClr val="tx1"/>
                              </a:solidFill>
                            </a:rPr>
                            <a:t>(at a higher</a:t>
                          </a:r>
                          <a:r>
                            <a:rPr lang="en-SG" sz="1400" b="0" i="0" baseline="0" dirty="0" smtClean="0">
                              <a:solidFill>
                                <a:schemeClr val="tx1"/>
                              </a:solidFill>
                            </a:rPr>
                            <a:t> temperature)</a:t>
                          </a:r>
                          <a:endParaRPr lang="en-SG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37812" t="-600000" b="-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31" name="Group 730"/>
          <p:cNvGrpSpPr>
            <a:grpSpLocks noChangeAspect="1"/>
          </p:cNvGrpSpPr>
          <p:nvPr/>
        </p:nvGrpSpPr>
        <p:grpSpPr>
          <a:xfrm>
            <a:off x="11832544" y="4513102"/>
            <a:ext cx="900000" cy="900000"/>
            <a:chOff x="6400800" y="1202850"/>
            <a:chExt cx="1440000" cy="1440000"/>
          </a:xfrm>
        </p:grpSpPr>
        <p:sp>
          <p:nvSpPr>
            <p:cNvPr id="756" name="Oval 755"/>
            <p:cNvSpPr/>
            <p:nvPr/>
          </p:nvSpPr>
          <p:spPr>
            <a:xfrm>
              <a:off x="6400800" y="120285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57" name="Rounded Rectangle 756"/>
            <p:cNvSpPr/>
            <p:nvPr/>
          </p:nvSpPr>
          <p:spPr>
            <a:xfrm>
              <a:off x="6400800" y="120285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>
                  <a:solidFill>
                    <a:sysClr val="windowText" lastClr="000000"/>
                  </a:solidFill>
                </a:rPr>
                <a:t>PHENOXIDE</a:t>
              </a:r>
              <a:endParaRPr lang="en-SG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8" name="Group 677"/>
          <p:cNvGrpSpPr/>
          <p:nvPr/>
        </p:nvGrpSpPr>
        <p:grpSpPr>
          <a:xfrm flipH="1">
            <a:off x="11690773" y="5267081"/>
            <a:ext cx="273827" cy="281014"/>
            <a:chOff x="5700040" y="1420002"/>
            <a:chExt cx="273827" cy="281014"/>
          </a:xfrm>
        </p:grpSpPr>
        <p:cxnSp>
          <p:nvCxnSpPr>
            <p:cNvPr id="680" name="Straight Arrow Connector 679"/>
            <p:cNvCxnSpPr>
              <a:cxnSpLocks noChangeAspect="1"/>
            </p:cNvCxnSpPr>
            <p:nvPr/>
          </p:nvCxnSpPr>
          <p:spPr>
            <a:xfrm>
              <a:off x="5757867" y="142229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>
              <a:cxnSpLocks noChangeAspect="1"/>
            </p:cNvCxnSpPr>
            <p:nvPr/>
          </p:nvCxnSpPr>
          <p:spPr>
            <a:xfrm flipH="1" flipV="1">
              <a:off x="5700040" y="148501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Arrow Connector 681"/>
            <p:cNvCxnSpPr>
              <a:cxnSpLocks noChangeAspect="1"/>
            </p:cNvCxnSpPr>
            <p:nvPr/>
          </p:nvCxnSpPr>
          <p:spPr>
            <a:xfrm>
              <a:off x="5840434" y="1701016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Arrow Connector 682"/>
            <p:cNvCxnSpPr>
              <a:cxnSpLocks noChangeAspect="1"/>
            </p:cNvCxnSpPr>
            <p:nvPr/>
          </p:nvCxnSpPr>
          <p:spPr>
            <a:xfrm>
              <a:off x="5761533" y="1420002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" name="Group 757"/>
          <p:cNvGrpSpPr>
            <a:grpSpLocks noChangeAspect="1"/>
          </p:cNvGrpSpPr>
          <p:nvPr/>
        </p:nvGrpSpPr>
        <p:grpSpPr>
          <a:xfrm>
            <a:off x="7779544" y="4516179"/>
            <a:ext cx="900000" cy="900000"/>
            <a:chOff x="6400800" y="1202850"/>
            <a:chExt cx="1440000" cy="1440000"/>
          </a:xfrm>
        </p:grpSpPr>
        <p:sp>
          <p:nvSpPr>
            <p:cNvPr id="759" name="Oval 758"/>
            <p:cNvSpPr/>
            <p:nvPr/>
          </p:nvSpPr>
          <p:spPr>
            <a:xfrm>
              <a:off x="6400800" y="120285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60" name="Rounded Rectangle 759"/>
            <p:cNvSpPr/>
            <p:nvPr/>
          </p:nvSpPr>
          <p:spPr>
            <a:xfrm>
              <a:off x="6400800" y="120285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600" dirty="0" smtClean="0">
                  <a:solidFill>
                    <a:sysClr val="windowText" lastClr="000000"/>
                  </a:solidFill>
                </a:rPr>
                <a:t>PHENYLAMMONIUM</a:t>
              </a:r>
              <a:endParaRPr lang="en-SG" sz="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8569391" y="5266375"/>
            <a:ext cx="273827" cy="281014"/>
            <a:chOff x="5700040" y="1420002"/>
            <a:chExt cx="273827" cy="281014"/>
          </a:xfrm>
        </p:grpSpPr>
        <p:cxnSp>
          <p:nvCxnSpPr>
            <p:cNvPr id="685" name="Straight Arrow Connector 684"/>
            <p:cNvCxnSpPr>
              <a:cxnSpLocks noChangeAspect="1"/>
            </p:cNvCxnSpPr>
            <p:nvPr/>
          </p:nvCxnSpPr>
          <p:spPr>
            <a:xfrm>
              <a:off x="5757867" y="142229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Arrow Connector 685"/>
            <p:cNvCxnSpPr>
              <a:cxnSpLocks noChangeAspect="1"/>
            </p:cNvCxnSpPr>
            <p:nvPr/>
          </p:nvCxnSpPr>
          <p:spPr>
            <a:xfrm flipH="1" flipV="1">
              <a:off x="5700040" y="148501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>
              <a:cxnSpLocks noChangeAspect="1"/>
            </p:cNvCxnSpPr>
            <p:nvPr/>
          </p:nvCxnSpPr>
          <p:spPr>
            <a:xfrm>
              <a:off x="5840434" y="1701016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/>
            <p:cNvCxnSpPr>
              <a:cxnSpLocks noChangeAspect="1"/>
            </p:cNvCxnSpPr>
            <p:nvPr/>
          </p:nvCxnSpPr>
          <p:spPr>
            <a:xfrm>
              <a:off x="5761533" y="1420002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1" name="Straight Arrow Connector 760"/>
          <p:cNvCxnSpPr>
            <a:cxnSpLocks noChangeAspect="1"/>
          </p:cNvCxnSpPr>
          <p:nvPr/>
        </p:nvCxnSpPr>
        <p:spPr>
          <a:xfrm>
            <a:off x="921544" y="4139858"/>
            <a:ext cx="1878859" cy="0"/>
          </a:xfrm>
          <a:prstGeom prst="straightConnector1">
            <a:avLst/>
          </a:prstGeom>
          <a:ln w="38100" cap="rnd">
            <a:solidFill>
              <a:srgbClr val="0000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cxnSpLocks noChangeAspect="1"/>
          </p:cNvCxnSpPr>
          <p:nvPr/>
        </p:nvCxnSpPr>
        <p:spPr>
          <a:xfrm>
            <a:off x="921544" y="4138348"/>
            <a:ext cx="0" cy="1444776"/>
          </a:xfrm>
          <a:prstGeom prst="straightConnector1">
            <a:avLst/>
          </a:prstGeom>
          <a:ln w="38100" cap="rnd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Arrow Connector 792"/>
          <p:cNvCxnSpPr>
            <a:cxnSpLocks noChangeAspect="1"/>
          </p:cNvCxnSpPr>
          <p:nvPr/>
        </p:nvCxnSpPr>
        <p:spPr>
          <a:xfrm>
            <a:off x="7314668" y="4791230"/>
            <a:ext cx="0" cy="583732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Arrow Connector 828"/>
          <p:cNvCxnSpPr>
            <a:cxnSpLocks noChangeAspect="1"/>
          </p:cNvCxnSpPr>
          <p:nvPr/>
        </p:nvCxnSpPr>
        <p:spPr>
          <a:xfrm>
            <a:off x="4770336" y="5929048"/>
            <a:ext cx="1472008" cy="0"/>
          </a:xfrm>
          <a:prstGeom prst="straightConnector1">
            <a:avLst/>
          </a:prstGeom>
          <a:ln w="38100" cap="rnd">
            <a:solidFill>
              <a:srgbClr val="0000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Arrow Connector 830"/>
          <p:cNvCxnSpPr>
            <a:cxnSpLocks noChangeAspect="1"/>
          </p:cNvCxnSpPr>
          <p:nvPr/>
        </p:nvCxnSpPr>
        <p:spPr>
          <a:xfrm>
            <a:off x="8541544" y="4141523"/>
            <a:ext cx="0" cy="377831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Arrow Connector 831"/>
          <p:cNvCxnSpPr>
            <a:cxnSpLocks noChangeAspect="1"/>
          </p:cNvCxnSpPr>
          <p:nvPr/>
        </p:nvCxnSpPr>
        <p:spPr>
          <a:xfrm>
            <a:off x="3557849" y="4139858"/>
            <a:ext cx="4980520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21544" y="5348737"/>
                <a:ext cx="2374900" cy="25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1000" dirty="0" smtClean="0">
                    <a:solidFill>
                      <a:prstClr val="black"/>
                    </a:solidFill>
                  </a:rPr>
                  <a:t>conc.</a:t>
                </a:r>
                <a14:m>
                  <m:oMath xmlns:m="http://schemas.openxmlformats.org/officeDocument/2006/math">
                    <m: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HN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</m:t>
                        </m:r>
                      </m:e>
                      <m:sub>
                        <m: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conc</a:t>
                </a:r>
                <a:r>
                  <a:rPr lang="en-SG" sz="1000" dirty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50°C 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sSub>
                          <m:sSubPr>
                            <m:ctrlPr>
                              <a:rPr lang="en-SG" sz="1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000" i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O</m:t>
                            </m:r>
                          </m:e>
                          <m:sub>
                            <m:r>
                              <a:rPr lang="en-SG" sz="1000" i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)]</a:t>
                </a:r>
                <a:endParaRPr lang="en-SG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4" y="5348737"/>
                <a:ext cx="2374900" cy="251607"/>
              </a:xfrm>
              <a:prstGeom prst="rect">
                <a:avLst/>
              </a:prstGeom>
              <a:blipFill rotWithShape="1"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Rectangle 991"/>
              <p:cNvSpPr/>
              <p:nvPr/>
            </p:nvSpPr>
            <p:spPr>
              <a:xfrm>
                <a:off x="10979109" y="4126099"/>
                <a:ext cx="163932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dirty="0">
                        <a:solidFill>
                          <a:prstClr val="black"/>
                        </a:solidFill>
                        <a:latin typeface="Cambria Math"/>
                      </a:rPr>
                      <m:t>RCOCl</m:t>
                    </m:r>
                  </m:oMath>
                </a14:m>
                <a:r>
                  <a:rPr lang="en-SG" sz="1000" dirty="0">
                    <a:solidFill>
                      <a:prstClr val="black"/>
                    </a:solidFill>
                  </a:rPr>
                  <a:t> r.t.p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. [condensation]</a:t>
                </a:r>
              </a:p>
            </p:txBody>
          </p:sp>
        </mc:Choice>
        <mc:Fallback xmlns="">
          <p:sp>
            <p:nvSpPr>
              <p:cNvPr id="992" name="Rectangle 9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09" y="4126099"/>
                <a:ext cx="1639327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" name="Rectangle 995"/>
          <p:cNvSpPr/>
          <p:nvPr/>
        </p:nvSpPr>
        <p:spPr>
          <a:xfrm>
            <a:off x="811773" y="5835630"/>
            <a:ext cx="2047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1400" b="1" dirty="0">
                <a:solidFill>
                  <a:srgbClr val="0000CC"/>
                </a:solidFill>
              </a:rPr>
              <a:t>e</a:t>
            </a:r>
            <a:r>
              <a:rPr lang="en-SG" sz="1400" b="1" dirty="0" smtClean="0">
                <a:solidFill>
                  <a:srgbClr val="0000CC"/>
                </a:solidFill>
              </a:rPr>
              <a:t>lectrophilic substitution</a:t>
            </a:r>
            <a:endParaRPr lang="en-SG" sz="14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2" name="Rectangle 841"/>
              <p:cNvSpPr/>
              <p:nvPr/>
            </p:nvSpPr>
            <p:spPr>
              <a:xfrm>
                <a:off x="7332791" y="4119562"/>
                <a:ext cx="12087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Sn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SG" sz="1000" dirty="0" err="1" smtClean="0">
                    <a:solidFill>
                      <a:prstClr val="black"/>
                    </a:solidFill>
                  </a:rPr>
                  <a:t>conc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err="1" smtClean="0">
                        <a:solidFill>
                          <a:prstClr val="black"/>
                        </a:solidFill>
                        <a:latin typeface="Cambria Math"/>
                      </a:rPr>
                      <m:t>HCl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reflux</a:t>
                </a:r>
                <a:endParaRPr lang="en-SG" dirty="0"/>
              </a:p>
            </p:txBody>
          </p:sp>
        </mc:Choice>
        <mc:Fallback xmlns="">
          <p:sp>
            <p:nvSpPr>
              <p:cNvPr id="842" name="Rectangle 8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791" y="4119562"/>
                <a:ext cx="1208753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9" name="Rectangle 998"/>
              <p:cNvSpPr/>
              <p:nvPr/>
            </p:nvSpPr>
            <p:spPr>
              <a:xfrm>
                <a:off x="4807744" y="5682827"/>
                <a:ext cx="1371401" cy="2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C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Cl</m:t>
                    </m:r>
                    <m: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AlC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1000" dirty="0" smtClean="0"/>
                  <a:t> 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C</m:t>
                        </m:r>
                        <m:sSub>
                          <m:sSubPr>
                            <m:ctrlPr>
                              <a:rPr lang="en-SG" sz="1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000" i="0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SG" sz="1000" i="0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SG" sz="1000" i="0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1000" dirty="0" smtClean="0"/>
                  <a:t>)]</a:t>
                </a:r>
                <a:endParaRPr lang="en-SG" dirty="0"/>
              </a:p>
            </p:txBody>
          </p:sp>
        </mc:Choice>
        <mc:Fallback xmlns="">
          <p:sp>
            <p:nvSpPr>
              <p:cNvPr id="999" name="Rectangle 9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44" y="5682827"/>
                <a:ext cx="1371401" cy="251607"/>
              </a:xfrm>
              <a:prstGeom prst="rect">
                <a:avLst/>
              </a:prstGeom>
              <a:blipFill rotWithShape="1">
                <a:blip r:embed="rId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3" name="Straight Arrow Connector 842"/>
          <p:cNvCxnSpPr>
            <a:cxnSpLocks noChangeAspect="1"/>
          </p:cNvCxnSpPr>
          <p:nvPr/>
        </p:nvCxnSpPr>
        <p:spPr>
          <a:xfrm flipH="1">
            <a:off x="6072212" y="4776827"/>
            <a:ext cx="124245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tangle 843"/>
          <p:cNvSpPr/>
          <p:nvPr/>
        </p:nvSpPr>
        <p:spPr>
          <a:xfrm>
            <a:off x="6813777" y="4757734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p:pic>
        <p:nvPicPr>
          <p:cNvPr id="1026" name="Picture 2" descr="http://upload.wikimedia.org/wikipedia/commons/thumb/9/91/Phenol-2D-skeletal.png/640px-Phenol-2D-skeleta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8" y="5485375"/>
            <a:ext cx="449532" cy="7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9/9a/Benzene_Representations.svg/1280px-Benzene_Representations.svg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5" t="52191" r="3794" b="15892"/>
          <a:stretch/>
        </p:blipFill>
        <p:spPr bwMode="auto">
          <a:xfrm>
            <a:off x="3811419" y="5583124"/>
            <a:ext cx="579212" cy="5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6503424" y="5466536"/>
            <a:ext cx="628077" cy="757238"/>
            <a:chOff x="5551266" y="1424174"/>
            <a:chExt cx="628077" cy="757238"/>
          </a:xfrm>
        </p:grpSpPr>
        <p:pic>
          <p:nvPicPr>
            <p:cNvPr id="71" name="Picture 4" descr="http://upload.wikimedia.org/wikipedia/commons/thumb/2/2e/Toluol.svg/70px-Toluol.svg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12"/>
            <a:stretch/>
          </p:blipFill>
          <p:spPr bwMode="auto">
            <a:xfrm>
              <a:off x="5661707" y="1424174"/>
              <a:ext cx="416719" cy="30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upload.wikimedia.org/wikipedia/commons/thumb/9/9a/Benzene_Representations.svg/1280px-Benzene_Representations.sv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15" t="52191" r="3794" b="15892"/>
            <a:stretch/>
          </p:blipFill>
          <p:spPr bwMode="auto">
            <a:xfrm>
              <a:off x="5551266" y="1633795"/>
              <a:ext cx="628077" cy="54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934834" y="4385498"/>
            <a:ext cx="1080000" cy="1086350"/>
            <a:chOff x="5926975" y="4374020"/>
            <a:chExt cx="1080000" cy="1086350"/>
          </a:xfrm>
        </p:grpSpPr>
        <p:grpSp>
          <p:nvGrpSpPr>
            <p:cNvPr id="660" name="Group 659"/>
            <p:cNvGrpSpPr>
              <a:grpSpLocks noChangeAspect="1"/>
            </p:cNvGrpSpPr>
            <p:nvPr/>
          </p:nvGrpSpPr>
          <p:grpSpPr>
            <a:xfrm>
              <a:off x="5926975" y="4380370"/>
              <a:ext cx="1080000" cy="1080000"/>
              <a:chOff x="6096000" y="1911600"/>
              <a:chExt cx="1440000" cy="1440000"/>
            </a:xfrm>
          </p:grpSpPr>
          <p:sp>
            <p:nvSpPr>
              <p:cNvPr id="661" name="Oval 660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662" name="Rounded Rectangle 661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dirty="0" smtClean="0">
                    <a:solidFill>
                      <a:sysClr val="windowText" lastClr="000000"/>
                    </a:solidFill>
                  </a:rPr>
                  <a:t>BENZONIC ACID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038195" y="4577346"/>
              <a:ext cx="658273" cy="652391"/>
              <a:chOff x="6861239" y="1571626"/>
              <a:chExt cx="658273" cy="652391"/>
            </a:xfrm>
          </p:grpSpPr>
          <p:pic>
            <p:nvPicPr>
              <p:cNvPr id="77" name="Picture 6" descr="http://upload.wikimedia.org/wikipedia/commons/thumb/0/0d/Benzoes%C3%A4ure.svg/102px-Benzoes%C3%A4ure.svg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931" b="52139"/>
              <a:stretch/>
            </p:blipFill>
            <p:spPr bwMode="auto">
              <a:xfrm>
                <a:off x="6936582" y="1571626"/>
                <a:ext cx="582930" cy="202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http://upload.wikimedia.org/wikipedia/commons/thumb/9/9a/Benzene_Representations.svg/1280px-Benzene_Representations.sv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15" t="52191" r="3794" b="15892"/>
              <a:stretch/>
            </p:blipFill>
            <p:spPr bwMode="auto">
              <a:xfrm>
                <a:off x="6861239" y="1676400"/>
                <a:ext cx="628077" cy="547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214410" y="4374020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 smtClean="0">
                  <a:cs typeface="Arial" panose="020B0604020202020204" pitchFamily="34" charset="0"/>
                </a:rPr>
                <a:t>COOH</a:t>
              </a:r>
              <a:endParaRPr lang="en-SG" sz="11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17195" y="4100248"/>
            <a:ext cx="1080000" cy="1095920"/>
            <a:chOff x="4547246" y="4149620"/>
            <a:chExt cx="1080000" cy="1095920"/>
          </a:xfrm>
        </p:grpSpPr>
        <p:grpSp>
          <p:nvGrpSpPr>
            <p:cNvPr id="10" name="Group 9"/>
            <p:cNvGrpSpPr/>
            <p:nvPr/>
          </p:nvGrpSpPr>
          <p:grpSpPr>
            <a:xfrm>
              <a:off x="4547246" y="4165540"/>
              <a:ext cx="1080000" cy="1080000"/>
              <a:chOff x="4547246" y="4165540"/>
              <a:chExt cx="1080000" cy="1080000"/>
            </a:xfrm>
          </p:grpSpPr>
          <p:grpSp>
            <p:nvGrpSpPr>
              <p:cNvPr id="663" name="Group 662"/>
              <p:cNvGrpSpPr>
                <a:grpSpLocks noChangeAspect="1"/>
              </p:cNvGrpSpPr>
              <p:nvPr/>
            </p:nvGrpSpPr>
            <p:grpSpPr>
              <a:xfrm>
                <a:off x="4547246" y="4165540"/>
                <a:ext cx="1080000" cy="1080000"/>
                <a:chOff x="6096000" y="1911600"/>
                <a:chExt cx="1440000" cy="1440000"/>
              </a:xfrm>
            </p:grpSpPr>
            <p:sp>
              <p:nvSpPr>
                <p:cNvPr id="664" name="Oval 663"/>
                <p:cNvSpPr/>
                <p:nvPr/>
              </p:nvSpPr>
              <p:spPr>
                <a:xfrm>
                  <a:off x="6096000" y="191160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000"/>
                </a:p>
              </p:txBody>
            </p:sp>
            <p:sp>
              <p:nvSpPr>
                <p:cNvPr id="665" name="Rounded Rectangle 664"/>
                <p:cNvSpPr/>
                <p:nvPr/>
              </p:nvSpPr>
              <p:spPr>
                <a:xfrm>
                  <a:off x="6096000" y="2991600"/>
                  <a:ext cx="1440000" cy="360000"/>
                </a:xfrm>
                <a:prstGeom prst="roundRect">
                  <a:avLst/>
                </a:prstGeom>
                <a:solidFill>
                  <a:srgbClr val="FFFF00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050" dirty="0" smtClean="0">
                      <a:solidFill>
                        <a:sysClr val="windowText" lastClr="000000"/>
                      </a:solidFill>
                    </a:rPr>
                    <a:t>NITROBENZENE</a:t>
                  </a:r>
                  <a:endParaRPr lang="en-SG" sz="16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730454" y="4352946"/>
                <a:ext cx="658273" cy="652391"/>
                <a:chOff x="6861239" y="1571626"/>
                <a:chExt cx="658273" cy="652391"/>
              </a:xfrm>
            </p:grpSpPr>
            <p:pic>
              <p:nvPicPr>
                <p:cNvPr id="82" name="Picture 6" descr="http://upload.wikimedia.org/wikipedia/commons/thumb/0/0d/Benzoes%C3%A4ure.svg/102px-Benzoes%C3%A4ure.svg.png"/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931" b="52139"/>
                <a:stretch/>
              </p:blipFill>
              <p:spPr bwMode="auto">
                <a:xfrm>
                  <a:off x="6936582" y="1571626"/>
                  <a:ext cx="582930" cy="2024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4" descr="http://upload.wikimedia.org/wikipedia/commons/thumb/9/9a/Benzene_Representations.svg/1280px-Benzene_Representations.svg.png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15" t="52191" r="3794" b="15892"/>
                <a:stretch/>
              </p:blipFill>
              <p:spPr bwMode="auto">
                <a:xfrm>
                  <a:off x="6861239" y="1676400"/>
                  <a:ext cx="628077" cy="5476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4" name="TextBox 83"/>
            <p:cNvSpPr txBox="1"/>
            <p:nvPr/>
          </p:nvSpPr>
          <p:spPr>
            <a:xfrm>
              <a:off x="4906669" y="414962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 smtClean="0">
                  <a:cs typeface="Arial" panose="020B0604020202020204" pitchFamily="34" charset="0"/>
                </a:rPr>
                <a:t>NO</a:t>
              </a:r>
              <a:r>
                <a:rPr lang="en-SG" sz="1100" baseline="-25000" dirty="0" smtClean="0">
                  <a:cs typeface="Arial" panose="020B0604020202020204" pitchFamily="34" charset="0"/>
                </a:rPr>
                <a:t>2</a:t>
              </a:r>
              <a:endParaRPr lang="en-SG" sz="1100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858239" y="5596200"/>
            <a:ext cx="658273" cy="652391"/>
            <a:chOff x="6861239" y="1571626"/>
            <a:chExt cx="658273" cy="652391"/>
          </a:xfrm>
        </p:grpSpPr>
        <p:pic>
          <p:nvPicPr>
            <p:cNvPr id="86" name="Picture 6" descr="http://upload.wikimedia.org/wikipedia/commons/thumb/0/0d/Benzoes%C3%A4ure.svg/102px-Benzoes%C3%A4ure.svg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31" b="52139"/>
            <a:stretch/>
          </p:blipFill>
          <p:spPr bwMode="auto">
            <a:xfrm>
              <a:off x="6936582" y="1571626"/>
              <a:ext cx="582930" cy="20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http://upload.wikimedia.org/wikipedia/commons/thumb/9/9a/Benzene_Representations.svg/1280px-Benzene_Representations.sv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15" t="52191" r="3794" b="15892"/>
            <a:stretch/>
          </p:blipFill>
          <p:spPr bwMode="auto">
            <a:xfrm>
              <a:off x="6861239" y="1676400"/>
              <a:ext cx="628077" cy="54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9043541" y="54109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cs typeface="Arial" panose="020B0604020202020204" pitchFamily="34" charset="0"/>
              </a:rPr>
              <a:t>NH</a:t>
            </a:r>
            <a:r>
              <a:rPr lang="en-SG" sz="1100" baseline="-25000" dirty="0" smtClean="0">
                <a:cs typeface="Arial" panose="020B0604020202020204" pitchFamily="34" charset="0"/>
              </a:rPr>
              <a:t>2</a:t>
            </a:r>
            <a:endParaRPr lang="en-SG" sz="1100" baseline="-25000" dirty="0">
              <a:cs typeface="Arial" panose="020B0604020202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44" y="4708694"/>
            <a:ext cx="468000" cy="5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544" y="4776827"/>
            <a:ext cx="324000" cy="5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Straight Arrow Connector 153"/>
          <p:cNvCxnSpPr>
            <a:cxnSpLocks/>
          </p:cNvCxnSpPr>
          <p:nvPr/>
        </p:nvCxnSpPr>
        <p:spPr>
          <a:xfrm flipV="1">
            <a:off x="12613030" y="5358786"/>
            <a:ext cx="0" cy="542722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11909457" y="5907858"/>
            <a:ext cx="703573" cy="0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2183785" y="5677464"/>
                <a:ext cx="4892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</m:t>
                    </m:r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(s)</a:t>
                </a:r>
                <a:endParaRPr lang="en-SG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785" y="5677464"/>
                <a:ext cx="489236" cy="246221"/>
              </a:xfrm>
              <a:prstGeom prst="rect">
                <a:avLst/>
              </a:prstGeom>
              <a:blipFill rotWithShape="1">
                <a:blip r:embed="rId1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>
            <a:cxnSpLocks noChangeAspect="1"/>
          </p:cNvCxnSpPr>
          <p:nvPr/>
        </p:nvCxnSpPr>
        <p:spPr>
          <a:xfrm>
            <a:off x="12613030" y="4146131"/>
            <a:ext cx="0" cy="356869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 noChangeAspect="1"/>
          </p:cNvCxnSpPr>
          <p:nvPr/>
        </p:nvCxnSpPr>
        <p:spPr>
          <a:xfrm flipH="1">
            <a:off x="10408423" y="4140019"/>
            <a:ext cx="2204608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10408423" y="5316379"/>
                <a:ext cx="5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00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FeC</m:t>
                      </m:r>
                      <m:sSub>
                        <m:sSubPr>
                          <m:ctrlPr>
                            <a:rPr lang="en-SG" sz="10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i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SG" sz="1000" i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1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423" y="5316379"/>
                <a:ext cx="512191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/>
          <p:cNvSpPr/>
          <p:nvPr/>
        </p:nvSpPr>
        <p:spPr>
          <a:xfrm>
            <a:off x="9836944" y="5151864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v</a:t>
            </a:r>
            <a:r>
              <a:rPr lang="en-SG" sz="1000" b="1" dirty="0" smtClean="0">
                <a:solidFill>
                  <a:srgbClr val="7030A0"/>
                </a:solidFill>
              </a:rPr>
              <a:t>iolet </a:t>
            </a:r>
            <a:br>
              <a:rPr lang="en-SG" sz="1000" b="1" dirty="0" smtClean="0">
                <a:solidFill>
                  <a:srgbClr val="7030A0"/>
                </a:solidFill>
              </a:rPr>
            </a:br>
            <a:r>
              <a:rPr lang="en-SG" sz="1000" b="1" dirty="0" smtClean="0">
                <a:solidFill>
                  <a:srgbClr val="7030A0"/>
                </a:solidFill>
              </a:rPr>
              <a:t>complex</a:t>
            </a:r>
          </a:p>
        </p:txBody>
      </p:sp>
      <p:cxnSp>
        <p:nvCxnSpPr>
          <p:cNvPr id="174" name="Straight Arrow Connector 173"/>
          <p:cNvCxnSpPr>
            <a:cxnSpLocks noChangeAspect="1"/>
          </p:cNvCxnSpPr>
          <p:nvPr/>
        </p:nvCxnSpPr>
        <p:spPr>
          <a:xfrm flipH="1">
            <a:off x="10294144" y="5325517"/>
            <a:ext cx="579140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Aspect="1"/>
          </p:cNvCxnSpPr>
          <p:nvPr/>
        </p:nvCxnSpPr>
        <p:spPr>
          <a:xfrm>
            <a:off x="10873264" y="5342540"/>
            <a:ext cx="0" cy="1110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 noChangeAspect="1"/>
          </p:cNvCxnSpPr>
          <p:nvPr/>
        </p:nvCxnSpPr>
        <p:spPr>
          <a:xfrm>
            <a:off x="921544" y="5583277"/>
            <a:ext cx="2639481" cy="0"/>
          </a:xfrm>
          <a:prstGeom prst="straightConnector1">
            <a:avLst/>
          </a:prstGeom>
          <a:ln w="38100" cap="rnd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51874" y="8393905"/>
            <a:ext cx="6788150" cy="7051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75000"/>
              </a:lnSpc>
            </a:pPr>
            <a:r>
              <a:rPr lang="en-SG" sz="1400" dirty="0">
                <a:solidFill>
                  <a:schemeClr val="bg1"/>
                </a:solidFill>
              </a:rPr>
              <a:t/>
            </a:r>
            <a:br>
              <a:rPr lang="en-SG" sz="1400" dirty="0">
                <a:solidFill>
                  <a:schemeClr val="bg1"/>
                </a:solidFill>
              </a:rPr>
            </a:br>
            <a:r>
              <a:rPr lang="en-SG" sz="1000" dirty="0">
                <a:solidFill>
                  <a:schemeClr val="bg1"/>
                </a:solidFill>
              </a:rPr>
              <a:t>reactants, catalysts and condition </a:t>
            </a:r>
            <a:r>
              <a:rPr lang="en-SG" sz="1000" dirty="0" smtClean="0">
                <a:solidFill>
                  <a:schemeClr val="bg1"/>
                </a:solidFill>
              </a:rPr>
              <a:t>[(nucleophile/electrophile)]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FEB80A"/>
      </a:accent2>
      <a:accent3>
        <a:srgbClr val="00ADDC"/>
      </a:accent3>
      <a:accent4>
        <a:srgbClr val="1AB39F"/>
      </a:accent4>
      <a:accent5>
        <a:srgbClr val="738AC8"/>
      </a:accent5>
      <a:accent6>
        <a:srgbClr val="EA157A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257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Hui Kang</dc:creator>
  <cp:lastModifiedBy>Tong Hui Kang</cp:lastModifiedBy>
  <cp:revision>82</cp:revision>
  <cp:lastPrinted>2014-06-14T04:56:36Z</cp:lastPrinted>
  <dcterms:created xsi:type="dcterms:W3CDTF">2006-08-16T00:00:00Z</dcterms:created>
  <dcterms:modified xsi:type="dcterms:W3CDTF">2014-08-11T19:07:25Z</dcterms:modified>
</cp:coreProperties>
</file>