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PT Sans Narrow"/>
      <p:regular r:id="rId37"/>
      <p:bold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0A24861-BADF-4EF0-92BC-8CB01B54375F}">
  <a:tblStyle styleId="{C0A24861-BADF-4EF0-92BC-8CB01B5437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TSansNarrow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0.xml"/><Relationship Id="rId38" Type="http://schemas.openxmlformats.org/officeDocument/2006/relationships/font" Target="fonts/PTSansNarrow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huikang/eyn-df-lgbm-citysplit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a1fe6c5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a1fe6c5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corresponding dataset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7a1fe6c5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7a1fe6c5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7a1fe6c5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7a1fe6c5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7a1fe6c5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7a1fe6c5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7a1fe6c5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7a1fe6c5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7a1fe6c5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7a1fe6c5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7a1fe6c5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7a1fe6c5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7a1fe6c5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7a1fe6c5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7a1fe6c5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7a1fe6c5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7a1fe6c5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7a1fe6c5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this was tried, but the result isn’t strong (?) Explain why this isn’t used?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a1fe6c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a1fe6c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just a content page don’t explain this.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7a1fe6c5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7a1fe6c5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7a1fe6c5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7a1fe6c5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7a1fe6c5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7a1fe6c5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Please rearrange the features.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a6edde3b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a6edde3b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Please rearrange the features.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7aa14c35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7aa14c35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2"/>
              </a:rPr>
              <a:t>https://www.kaggle.com/huikang/eyn-df-lgbm-citysplit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7a1fe6c5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7a1fe6c5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and plot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7a1fe6c5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7a1fe6c5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7a1fe6c5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7a1fe6c5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Will make nice icons for this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7a1fe6c5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7a1fe6c5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a61de25a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a61de25a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a1fe6c5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a1fe6c5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7aa14c1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7aa14c1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a1fe6c5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7a1fe6c5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a1fe6c5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a1fe6c5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Find the values please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a1fe6c5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a1fe6c5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get the picture with just the non-stationary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7a1fe6c5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7a1fe6c5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7a1fe6c5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7a1fe6c5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Changing the name “trivial features” to “augmented features” some time soon”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a1fe6c5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a1fe6c5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75"/>
            <a:ext cx="73479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 Data Science Competition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Zheng Xingjian, Tong Hui Kang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88" y="1443625"/>
            <a:ext cx="5038198" cy="326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>
            <a:off x="1683570" y="4524275"/>
            <a:ext cx="3510300" cy="140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825" y="1021300"/>
            <a:ext cx="3510457" cy="36862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/>
          <p:nvPr/>
        </p:nvSpPr>
        <p:spPr>
          <a:xfrm>
            <a:off x="6011262" y="1386575"/>
            <a:ext cx="2441700" cy="140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of the raw dataset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1683225" y="3624400"/>
            <a:ext cx="3510300" cy="104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161025" y="4524275"/>
            <a:ext cx="1032300" cy="140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6011225" y="1386575"/>
            <a:ext cx="2441700" cy="108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7185665" y="1386575"/>
            <a:ext cx="517800" cy="140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1373675" y="3624400"/>
            <a:ext cx="241800" cy="1040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8484040" y="1386575"/>
            <a:ext cx="471000" cy="10842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Augmented features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25" y="2943475"/>
            <a:ext cx="8839200" cy="177699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694650" y="2943475"/>
            <a:ext cx="3877500" cy="170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4678200" y="445025"/>
            <a:ext cx="365700" cy="36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2880775" y="2457250"/>
            <a:ext cx="365700" cy="36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657925" y="1317725"/>
            <a:ext cx="365700" cy="36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8165075" y="1088975"/>
            <a:ext cx="365700" cy="36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23"/>
          <p:cNvCxnSpPr/>
          <p:nvPr/>
        </p:nvCxnSpPr>
        <p:spPr>
          <a:xfrm>
            <a:off x="857800" y="1507767"/>
            <a:ext cx="2155800" cy="11019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0" name="Google Shape;170;p23"/>
          <p:cNvCxnSpPr/>
          <p:nvPr/>
        </p:nvCxnSpPr>
        <p:spPr>
          <a:xfrm flipH="1" rot="10800000">
            <a:off x="3089369" y="766344"/>
            <a:ext cx="1653600" cy="1854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71" name="Google Shape;171;p23"/>
          <p:cNvSpPr txBox="1"/>
          <p:nvPr>
            <p:ph type="title"/>
          </p:nvPr>
        </p:nvSpPr>
        <p:spPr>
          <a:xfrm>
            <a:off x="355072" y="4436100"/>
            <a:ext cx="971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Raw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6405022" y="4436100"/>
            <a:ext cx="2621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Augmented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73" name="Google Shape;173;p23"/>
          <p:cNvCxnSpPr/>
          <p:nvPr/>
        </p:nvCxnSpPr>
        <p:spPr>
          <a:xfrm rot="10800000">
            <a:off x="4919736" y="628413"/>
            <a:ext cx="3468300" cy="6039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74" name="Google Shape;174;p23"/>
          <p:cNvSpPr/>
          <p:nvPr/>
        </p:nvSpPr>
        <p:spPr>
          <a:xfrm>
            <a:off x="5381504" y="3421350"/>
            <a:ext cx="255900" cy="164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3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5725701" y="3421355"/>
            <a:ext cx="254700" cy="164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6369267" y="3421351"/>
            <a:ext cx="254700" cy="164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6021536" y="3421342"/>
            <a:ext cx="255900" cy="164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3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7173726" y="3421355"/>
            <a:ext cx="254700" cy="164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6726128" y="3421342"/>
            <a:ext cx="255900" cy="164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3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7499025" y="3421350"/>
            <a:ext cx="549600" cy="164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3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8202250" y="3421350"/>
            <a:ext cx="660900" cy="164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5381504" y="3626125"/>
            <a:ext cx="255900" cy="1647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5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6021536" y="3626117"/>
            <a:ext cx="255900" cy="1647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5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6726128" y="3626117"/>
            <a:ext cx="255900" cy="1647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5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7499025" y="3626125"/>
            <a:ext cx="549600" cy="1647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5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7841564" y="717189"/>
            <a:ext cx="1097400" cy="1097400"/>
          </a:xfrm>
          <a:prstGeom prst="rect">
            <a:avLst/>
          </a:prstGeom>
          <a:solidFill>
            <a:srgbClr val="B3A77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?</a:t>
            </a:r>
            <a:endParaRPr sz="7200"/>
          </a:p>
        </p:txBody>
      </p:sp>
      <p:sp>
        <p:nvSpPr>
          <p:cNvPr id="187" name="Google Shape;187;p23"/>
          <p:cNvSpPr/>
          <p:nvPr/>
        </p:nvSpPr>
        <p:spPr>
          <a:xfrm>
            <a:off x="6105163" y="381675"/>
            <a:ext cx="1097400" cy="1097400"/>
          </a:xfrm>
          <a:prstGeom prst="rect">
            <a:avLst/>
          </a:prstGeom>
          <a:solidFill>
            <a:srgbClr val="B3A77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?</a:t>
            </a:r>
            <a:endParaRPr sz="7200"/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4353332" y="2109657"/>
            <a:ext cx="12939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Is the point inside the city?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4596724" y="2709550"/>
            <a:ext cx="746400" cy="213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24"/>
          <p:cNvCxnSpPr/>
          <p:nvPr/>
        </p:nvCxnSpPr>
        <p:spPr>
          <a:xfrm flipH="1">
            <a:off x="4605003" y="2552000"/>
            <a:ext cx="505800" cy="14520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4"/>
          <p:cNvCxnSpPr/>
          <p:nvPr/>
        </p:nvCxnSpPr>
        <p:spPr>
          <a:xfrm rot="10800000">
            <a:off x="4801203" y="627800"/>
            <a:ext cx="309600" cy="19242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4"/>
          <p:cNvCxnSpPr/>
          <p:nvPr/>
        </p:nvCxnSpPr>
        <p:spPr>
          <a:xfrm flipH="1" rot="10800000">
            <a:off x="5110803" y="993500"/>
            <a:ext cx="412800" cy="15585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4"/>
          <p:cNvCxnSpPr/>
          <p:nvPr/>
        </p:nvCxnSpPr>
        <p:spPr>
          <a:xfrm flipH="1" rot="10800000">
            <a:off x="5110803" y="2481200"/>
            <a:ext cx="1150500" cy="708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4"/>
          <p:cNvCxnSpPr/>
          <p:nvPr/>
        </p:nvCxnSpPr>
        <p:spPr>
          <a:xfrm flipH="1" rot="10800000">
            <a:off x="5110803" y="1847000"/>
            <a:ext cx="909600" cy="7050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4"/>
          <p:cNvCxnSpPr/>
          <p:nvPr/>
        </p:nvCxnSpPr>
        <p:spPr>
          <a:xfrm flipH="1" rot="10800000">
            <a:off x="5110803" y="627800"/>
            <a:ext cx="2934900" cy="19242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4"/>
          <p:cNvCxnSpPr/>
          <p:nvPr/>
        </p:nvCxnSpPr>
        <p:spPr>
          <a:xfrm>
            <a:off x="5110803" y="2552000"/>
            <a:ext cx="2526900" cy="14532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4"/>
          <p:cNvCxnSpPr/>
          <p:nvPr/>
        </p:nvCxnSpPr>
        <p:spPr>
          <a:xfrm>
            <a:off x="5110803" y="2552000"/>
            <a:ext cx="1868100" cy="9222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4"/>
          <p:cNvCxnSpPr/>
          <p:nvPr/>
        </p:nvCxnSpPr>
        <p:spPr>
          <a:xfrm>
            <a:off x="5110803" y="2552000"/>
            <a:ext cx="1715700" cy="2487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4"/>
          <p:cNvCxnSpPr/>
          <p:nvPr/>
        </p:nvCxnSpPr>
        <p:spPr>
          <a:xfrm flipH="1" rot="10800000">
            <a:off x="2638003" y="2552125"/>
            <a:ext cx="2472900" cy="9861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feature</a:t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4602000" y="445025"/>
            <a:ext cx="365700" cy="365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6779850" y="3291450"/>
            <a:ext cx="365700" cy="365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/>
          <p:nvPr/>
        </p:nvSpPr>
        <p:spPr>
          <a:xfrm>
            <a:off x="2438900" y="3355375"/>
            <a:ext cx="365700" cy="365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1028000" y="2552000"/>
            <a:ext cx="365700" cy="3657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4419890" y="3822400"/>
            <a:ext cx="365700" cy="365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5324650" y="810725"/>
            <a:ext cx="365700" cy="365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7846625" y="445025"/>
            <a:ext cx="365700" cy="365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6062100" y="2298400"/>
            <a:ext cx="365700" cy="3657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5821200" y="1664225"/>
            <a:ext cx="365700" cy="3657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7438600" y="3822400"/>
            <a:ext cx="365700" cy="3657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6627450" y="2617950"/>
            <a:ext cx="365700" cy="365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8559500" y="4530325"/>
            <a:ext cx="365700" cy="3657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4911700" y="2369150"/>
            <a:ext cx="365700" cy="36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311700" y="1266325"/>
            <a:ext cx="44895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average of the targets of </a:t>
            </a:r>
            <a:br>
              <a:rPr lang="en"/>
            </a:br>
            <a:r>
              <a:rPr lang="en"/>
              <a:t>nearest 10 last seen points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models</a:t>
            </a:r>
            <a:endParaRPr/>
          </a:p>
        </p:txBody>
      </p:sp>
      <p:sp>
        <p:nvSpPr>
          <p:cNvPr id="224" name="Google Shape;224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models experimented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311700" y="1266325"/>
            <a:ext cx="85206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raw features and some augmented features </a:t>
            </a:r>
            <a:br>
              <a:rPr lang="en"/>
            </a:br>
            <a:r>
              <a:rPr lang="en"/>
              <a:t>Without tuning parameters</a:t>
            </a:r>
            <a:br>
              <a:rPr lang="en"/>
            </a:br>
            <a:r>
              <a:rPr lang="en"/>
              <a:t>Predicts binary classification (better performance than predicting coordinates)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Linear neural network: 83.4</a:t>
            </a:r>
            <a:br>
              <a:rPr lang="en"/>
            </a:br>
            <a:r>
              <a:rPr lang="en"/>
              <a:t>LSTM neural network: 81.3</a:t>
            </a:r>
            <a:br>
              <a:rPr lang="en"/>
            </a:br>
            <a:r>
              <a:rPr lang="en"/>
              <a:t>SVM after PCA: 85.4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Baseline: 86.9 (regard final location as last seen location)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Gradient boosting: 88.7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features</a:t>
            </a:r>
            <a:endParaRPr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311700" y="1266325"/>
            <a:ext cx="5060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the 10 hidden units of the last second layer to the lightGBM model.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Those numbers are considered as the embedding features, which memorize the sequential information found by the LSTM framework.</a:t>
            </a:r>
            <a:endParaRPr/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377" y="753075"/>
            <a:ext cx="2212225" cy="38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LightGBM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311700" y="1266325"/>
            <a:ext cx="84129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Implementation of gradient boosting method </a:t>
            </a:r>
            <a:br>
              <a:rPr lang="en"/>
            </a:br>
            <a:r>
              <a:rPr lang="en"/>
              <a:t>(combines many weak decision trees by boosting)</a:t>
            </a:r>
            <a:endParaRPr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400" y="2103022"/>
            <a:ext cx="4480301" cy="25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2571750"/>
            <a:ext cx="3932400" cy="23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Compared with XGBoost, LightGBM is better at analyzing datasets containing many features. Our dataset has over 400 features.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Post-processing</a:t>
            </a:r>
            <a:endParaRPr/>
          </a:p>
        </p:txBody>
      </p:sp>
      <p:sp>
        <p:nvSpPr>
          <p:cNvPr id="252" name="Google Shape;252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Number of folds used is 10.</a:t>
            </a:r>
            <a:br>
              <a:rPr lang="en"/>
            </a:br>
            <a:r>
              <a:rPr lang="en"/>
              <a:t>- Trade-off between validation precision and training data size</a:t>
            </a:r>
            <a:br>
              <a:rPr lang="en"/>
            </a:br>
            <a:r>
              <a:rPr lang="en"/>
              <a:t>- No improvements when the number of folds used is 15</a:t>
            </a:r>
            <a:endParaRPr/>
          </a:p>
        </p:txBody>
      </p:sp>
      <p:graphicFrame>
        <p:nvGraphicFramePr>
          <p:cNvPr id="260" name="Google Shape;260;p30"/>
          <p:cNvGraphicFramePr/>
          <p:nvPr/>
        </p:nvGraphicFramePr>
        <p:xfrm>
          <a:off x="952500" y="2843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{C0A24861-BADF-4EF0-92BC-8CB01B54375F}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Google Shape;261;p30"/>
          <p:cNvGraphicFramePr/>
          <p:nvPr/>
        </p:nvGraphicFramePr>
        <p:xfrm>
          <a:off x="952500" y="3573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{C0A24861-BADF-4EF0-92BC-8CB01B54375F}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2" name="Google Shape;262;p30"/>
          <p:cNvGraphicFramePr/>
          <p:nvPr/>
        </p:nvGraphicFramePr>
        <p:xfrm>
          <a:off x="952500" y="4303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{C0A24861-BADF-4EF0-92BC-8CB01B54375F}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</a:t>
            </a:r>
            <a:endParaRPr/>
          </a:p>
        </p:txBody>
      </p:sp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different boosting methods were tried</a:t>
            </a:r>
            <a:br>
              <a:rPr lang="en"/>
            </a:br>
            <a:r>
              <a:rPr lang="en"/>
              <a:t>- GBDT, DART, GOSS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Average of 10 GBDT predictions with different seed each: 89.3 (CV)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90/10 ensemble </a:t>
            </a:r>
            <a:r>
              <a:rPr lang="en"/>
              <a:t>GBDT</a:t>
            </a:r>
            <a:r>
              <a:rPr lang="en"/>
              <a:t>, DART and GOSS predictions: 89.3 (CV)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presentation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nderstanding of the problem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</a:t>
            </a:r>
            <a:r>
              <a:rPr lang="en"/>
              <a:t>ethodology including algorithms used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Findings and patterns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Opportunities to improve individual and team performance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Proposed applications for the data findings within the context of Smart Cities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 optimisation</a:t>
            </a:r>
            <a:endParaRPr/>
          </a:p>
        </p:txBody>
      </p:sp>
      <p:pic>
        <p:nvPicPr>
          <p:cNvPr id="274" name="Google Shape;2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86600"/>
            <a:ext cx="8839200" cy="126274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find out which threshold produce the best F1 for the training 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LightGBM produces </a:t>
            </a:r>
            <a:r>
              <a:rPr lang="en"/>
              <a:t>confidence</a:t>
            </a:r>
            <a:r>
              <a:rPr lang="en"/>
              <a:t> (between zero to one), </a:t>
            </a:r>
            <a:br>
              <a:rPr lang="en"/>
            </a:br>
            <a:r>
              <a:rPr lang="en"/>
              <a:t>but the competition demands </a:t>
            </a:r>
            <a:r>
              <a:rPr b="1" lang="en"/>
              <a:t>binary prediction</a:t>
            </a:r>
            <a:r>
              <a:rPr lang="en"/>
              <a:t> (zero OR one)</a:t>
            </a:r>
            <a:endParaRPr/>
          </a:p>
        </p:txBody>
      </p:sp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7602948" y="2812925"/>
            <a:ext cx="11838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precision</a:t>
            </a:r>
            <a:endParaRPr/>
          </a:p>
        </p:txBody>
      </p:sp>
      <p:sp>
        <p:nvSpPr>
          <p:cNvPr id="277" name="Google Shape;277;p32"/>
          <p:cNvSpPr txBox="1"/>
          <p:nvPr>
            <p:ph idx="1" type="body"/>
          </p:nvPr>
        </p:nvSpPr>
        <p:spPr>
          <a:xfrm>
            <a:off x="7786575" y="3648075"/>
            <a:ext cx="10002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recall</a:t>
            </a:r>
            <a:endParaRPr/>
          </a:p>
        </p:txBody>
      </p:sp>
      <p:sp>
        <p:nvSpPr>
          <p:cNvPr id="278" name="Google Shape;278;p32"/>
          <p:cNvSpPr txBox="1"/>
          <p:nvPr>
            <p:ph idx="1" type="body"/>
          </p:nvPr>
        </p:nvSpPr>
        <p:spPr>
          <a:xfrm>
            <a:off x="8464650" y="3305425"/>
            <a:ext cx="5571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findings and patterns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90560"/>
            <a:ext cx="8839201" cy="537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95440"/>
            <a:ext cx="8839201" cy="537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870590"/>
            <a:ext cx="8839201" cy="537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900" y="4275475"/>
            <a:ext cx="8868702" cy="5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importance: split and gain</a:t>
            </a:r>
            <a:endParaRPr/>
          </a:p>
        </p:txBody>
      </p:sp>
      <p:sp>
        <p:nvSpPr>
          <p:cNvPr id="293" name="Google Shape;293;p34"/>
          <p:cNvSpPr txBox="1"/>
          <p:nvPr>
            <p:ph idx="1" type="body"/>
          </p:nvPr>
        </p:nvSpPr>
        <p:spPr>
          <a:xfrm>
            <a:off x="507464" y="1452775"/>
            <a:ext cx="18960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Raw features</a:t>
            </a:r>
            <a:endParaRPr/>
          </a:p>
        </p:txBody>
      </p:sp>
      <p:sp>
        <p:nvSpPr>
          <p:cNvPr id="294" name="Google Shape;294;p34"/>
          <p:cNvSpPr txBox="1"/>
          <p:nvPr>
            <p:ph idx="1" type="body"/>
          </p:nvPr>
        </p:nvSpPr>
        <p:spPr>
          <a:xfrm>
            <a:off x="7210702" y="182790"/>
            <a:ext cx="15420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Embedding features</a:t>
            </a:r>
            <a:endParaRPr/>
          </a:p>
        </p:txBody>
      </p:sp>
      <p:sp>
        <p:nvSpPr>
          <p:cNvPr id="295" name="Google Shape;295;p34"/>
          <p:cNvSpPr txBox="1"/>
          <p:nvPr>
            <p:ph idx="1" type="body"/>
          </p:nvPr>
        </p:nvSpPr>
        <p:spPr>
          <a:xfrm>
            <a:off x="3785950" y="1452769"/>
            <a:ext cx="26223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Augmented features</a:t>
            </a:r>
            <a:endParaRPr/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6910091" y="1194584"/>
            <a:ext cx="15420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Cluster</a:t>
            </a:r>
            <a:r>
              <a:rPr lang="en"/>
              <a:t> features</a:t>
            </a:r>
            <a:endParaRPr/>
          </a:p>
        </p:txBody>
      </p:sp>
      <p:sp>
        <p:nvSpPr>
          <p:cNvPr id="297" name="Google Shape;297;p34"/>
          <p:cNvSpPr/>
          <p:nvPr/>
        </p:nvSpPr>
        <p:spPr>
          <a:xfrm>
            <a:off x="8385150" y="868500"/>
            <a:ext cx="291300" cy="3942600"/>
          </a:xfrm>
          <a:prstGeom prst="rect">
            <a:avLst/>
          </a:prstGeom>
          <a:solidFill>
            <a:srgbClr val="B3A77D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4"/>
          <p:cNvSpPr/>
          <p:nvPr/>
        </p:nvSpPr>
        <p:spPr>
          <a:xfrm>
            <a:off x="8006325" y="1863475"/>
            <a:ext cx="378900" cy="2947800"/>
          </a:xfrm>
          <a:prstGeom prst="rect">
            <a:avLst/>
          </a:prstGeom>
          <a:solidFill>
            <a:srgbClr val="4DB6AC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"/>
          <p:cNvSpPr/>
          <p:nvPr/>
        </p:nvSpPr>
        <p:spPr>
          <a:xfrm>
            <a:off x="2647650" y="1863475"/>
            <a:ext cx="5358900" cy="2947800"/>
          </a:xfrm>
          <a:prstGeom prst="rect">
            <a:avLst/>
          </a:prstGeom>
          <a:solidFill>
            <a:srgbClr val="EEFF41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599775" y="1863475"/>
            <a:ext cx="2047800" cy="2947800"/>
          </a:xfrm>
          <a:prstGeom prst="rect">
            <a:avLst/>
          </a:prstGeom>
          <a:solidFill>
            <a:srgbClr val="CE93D8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 txBox="1"/>
          <p:nvPr>
            <p:ph idx="1" type="body"/>
          </p:nvPr>
        </p:nvSpPr>
        <p:spPr>
          <a:xfrm>
            <a:off x="124660" y="2430649"/>
            <a:ext cx="7509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Log</a:t>
            </a:r>
            <a:br>
              <a:rPr lang="en" sz="1700"/>
            </a:br>
            <a:r>
              <a:rPr lang="en" sz="1700"/>
              <a:t>Abs</a:t>
            </a:r>
            <a:endParaRPr sz="1700"/>
          </a:p>
        </p:txBody>
      </p:sp>
      <p:sp>
        <p:nvSpPr>
          <p:cNvPr id="302" name="Google Shape;302;p34"/>
          <p:cNvSpPr txBox="1"/>
          <p:nvPr>
            <p:ph idx="1" type="body"/>
          </p:nvPr>
        </p:nvSpPr>
        <p:spPr>
          <a:xfrm>
            <a:off x="124660" y="3802324"/>
            <a:ext cx="7509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Log</a:t>
            </a:r>
            <a:br>
              <a:rPr lang="en" sz="1700"/>
            </a:br>
            <a:r>
              <a:rPr lang="en" sz="1700"/>
              <a:t>Abs</a:t>
            </a:r>
            <a:endParaRPr sz="1700"/>
          </a:p>
        </p:txBody>
      </p:sp>
      <p:sp>
        <p:nvSpPr>
          <p:cNvPr id="303" name="Google Shape;303;p34"/>
          <p:cNvSpPr txBox="1"/>
          <p:nvPr>
            <p:ph type="title"/>
          </p:nvPr>
        </p:nvSpPr>
        <p:spPr>
          <a:xfrm>
            <a:off x="76197" y="1993689"/>
            <a:ext cx="971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Split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304" name="Google Shape;304;p34"/>
          <p:cNvSpPr txBox="1"/>
          <p:nvPr>
            <p:ph type="title"/>
          </p:nvPr>
        </p:nvSpPr>
        <p:spPr>
          <a:xfrm>
            <a:off x="73739" y="3393145"/>
            <a:ext cx="971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Gain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90560"/>
            <a:ext cx="8839201" cy="537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95440"/>
            <a:ext cx="8839201" cy="537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870590"/>
            <a:ext cx="8839201" cy="537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900" y="4275475"/>
            <a:ext cx="8868702" cy="5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5"/>
          <p:cNvSpPr txBox="1"/>
          <p:nvPr>
            <p:ph idx="1" type="body"/>
          </p:nvPr>
        </p:nvSpPr>
        <p:spPr>
          <a:xfrm>
            <a:off x="124660" y="2430649"/>
            <a:ext cx="7509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Log</a:t>
            </a:r>
            <a:br>
              <a:rPr lang="en" sz="1700"/>
            </a:br>
            <a:r>
              <a:rPr lang="en" sz="1700"/>
              <a:t>Abs</a:t>
            </a:r>
            <a:endParaRPr sz="1700"/>
          </a:p>
        </p:txBody>
      </p:sp>
      <p:sp>
        <p:nvSpPr>
          <p:cNvPr id="314" name="Google Shape;314;p35"/>
          <p:cNvSpPr txBox="1"/>
          <p:nvPr>
            <p:ph idx="1" type="body"/>
          </p:nvPr>
        </p:nvSpPr>
        <p:spPr>
          <a:xfrm>
            <a:off x="124660" y="3802324"/>
            <a:ext cx="7509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Log</a:t>
            </a:r>
            <a:br>
              <a:rPr lang="en" sz="1700"/>
            </a:br>
            <a:r>
              <a:rPr lang="en" sz="1700"/>
              <a:t>Abs</a:t>
            </a:r>
            <a:endParaRPr sz="1700"/>
          </a:p>
        </p:txBody>
      </p:sp>
      <p:sp>
        <p:nvSpPr>
          <p:cNvPr id="315" name="Google Shape;31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important features</a:t>
            </a:r>
            <a:endParaRPr/>
          </a:p>
        </p:txBody>
      </p:sp>
      <p:sp>
        <p:nvSpPr>
          <p:cNvPr id="316" name="Google Shape;316;p35"/>
          <p:cNvSpPr txBox="1"/>
          <p:nvPr>
            <p:ph idx="1" type="body"/>
          </p:nvPr>
        </p:nvSpPr>
        <p:spPr>
          <a:xfrm>
            <a:off x="1543939" y="1607400"/>
            <a:ext cx="18960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entry_in_0</a:t>
            </a:r>
            <a:endParaRPr/>
          </a:p>
        </p:txBody>
      </p:sp>
      <p:sp>
        <p:nvSpPr>
          <p:cNvPr id="317" name="Google Shape;317;p35"/>
          <p:cNvSpPr txBox="1"/>
          <p:nvPr>
            <p:ph idx="1" type="body"/>
          </p:nvPr>
        </p:nvSpPr>
        <p:spPr>
          <a:xfrm>
            <a:off x="2871550" y="1605169"/>
            <a:ext cx="26223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dur_0</a:t>
            </a:r>
            <a:endParaRPr/>
          </a:p>
        </p:txBody>
      </p:sp>
      <p:sp>
        <p:nvSpPr>
          <p:cNvPr id="318" name="Google Shape;318;p35"/>
          <p:cNvSpPr txBox="1"/>
          <p:nvPr>
            <p:ph idx="1" type="body"/>
          </p:nvPr>
        </p:nvSpPr>
        <p:spPr>
          <a:xfrm>
            <a:off x="6620175" y="1616169"/>
            <a:ext cx="26223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sum_entry_0</a:t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 flipH="1">
            <a:off x="2654573" y="1955590"/>
            <a:ext cx="19800" cy="2856900"/>
          </a:xfrm>
          <a:prstGeom prst="rect">
            <a:avLst/>
          </a:prstGeom>
          <a:solidFill>
            <a:srgbClr val="FF0000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 flipH="1">
            <a:off x="3030668" y="1950679"/>
            <a:ext cx="19800" cy="2856900"/>
          </a:xfrm>
          <a:prstGeom prst="rect">
            <a:avLst/>
          </a:prstGeom>
          <a:solidFill>
            <a:srgbClr val="FF0000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/>
          <p:nvPr/>
        </p:nvSpPr>
        <p:spPr>
          <a:xfrm flipH="1">
            <a:off x="7998393" y="1958040"/>
            <a:ext cx="19800" cy="2856900"/>
          </a:xfrm>
          <a:prstGeom prst="rect">
            <a:avLst/>
          </a:prstGeom>
          <a:solidFill>
            <a:srgbClr val="FF0000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5"/>
          <p:cNvSpPr/>
          <p:nvPr/>
        </p:nvSpPr>
        <p:spPr>
          <a:xfrm flipH="1">
            <a:off x="8529376" y="1955564"/>
            <a:ext cx="27300" cy="2856900"/>
          </a:xfrm>
          <a:prstGeom prst="rect">
            <a:avLst/>
          </a:prstGeom>
          <a:solidFill>
            <a:srgbClr val="FF0000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"/>
          <p:cNvSpPr txBox="1"/>
          <p:nvPr>
            <p:ph idx="1" type="body"/>
          </p:nvPr>
        </p:nvSpPr>
        <p:spPr>
          <a:xfrm>
            <a:off x="8257225" y="1597707"/>
            <a:ext cx="8178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e8, e9</a:t>
            </a:r>
            <a:endParaRPr/>
          </a:p>
        </p:txBody>
      </p:sp>
      <p:sp>
        <p:nvSpPr>
          <p:cNvPr id="324" name="Google Shape;324;p35"/>
          <p:cNvSpPr txBox="1"/>
          <p:nvPr>
            <p:ph type="title"/>
          </p:nvPr>
        </p:nvSpPr>
        <p:spPr>
          <a:xfrm>
            <a:off x="76197" y="1993689"/>
            <a:ext cx="971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Split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325" name="Google Shape;325;p35"/>
          <p:cNvSpPr txBox="1"/>
          <p:nvPr>
            <p:ph type="title"/>
          </p:nvPr>
        </p:nvSpPr>
        <p:spPr>
          <a:xfrm>
            <a:off x="73739" y="3393145"/>
            <a:ext cx="971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Gain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Stratified F1 score</a:t>
            </a:r>
            <a:endParaRPr/>
          </a:p>
        </p:txBody>
      </p:sp>
      <p:pic>
        <p:nvPicPr>
          <p:cNvPr id="331" name="Google Shape;3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198" cy="2841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25" y="1258426"/>
            <a:ext cx="8663373" cy="314302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Journey of our public leaderboard score</a:t>
            </a:r>
            <a:endParaRPr/>
          </a:p>
        </p:txBody>
      </p:sp>
      <p:sp>
        <p:nvSpPr>
          <p:cNvPr id="338" name="Google Shape;338;p37"/>
          <p:cNvSpPr txBox="1"/>
          <p:nvPr/>
        </p:nvSpPr>
        <p:spPr>
          <a:xfrm rot="-5400000">
            <a:off x="-1077750" y="2637875"/>
            <a:ext cx="27528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Public LB  F1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score</a:t>
            </a:r>
            <a:endParaRPr b="1"/>
          </a:p>
        </p:txBody>
      </p:sp>
      <p:sp>
        <p:nvSpPr>
          <p:cNvPr id="339" name="Google Shape;339;p37"/>
          <p:cNvSpPr txBox="1"/>
          <p:nvPr/>
        </p:nvSpPr>
        <p:spPr>
          <a:xfrm>
            <a:off x="2550900" y="4438125"/>
            <a:ext cx="4042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Days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since start of competition</a:t>
            </a:r>
            <a:endParaRPr/>
          </a:p>
        </p:txBody>
      </p:sp>
      <p:sp>
        <p:nvSpPr>
          <p:cNvPr id="340" name="Google Shape;340;p37"/>
          <p:cNvSpPr txBox="1"/>
          <p:nvPr/>
        </p:nvSpPr>
        <p:spPr>
          <a:xfrm>
            <a:off x="3546525" y="3452175"/>
            <a:ext cx="4042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NN models</a:t>
            </a:r>
            <a:endParaRPr/>
          </a:p>
        </p:txBody>
      </p:sp>
      <p:sp>
        <p:nvSpPr>
          <p:cNvPr id="341" name="Google Shape;341;p37"/>
          <p:cNvSpPr txBox="1"/>
          <p:nvPr/>
        </p:nvSpPr>
        <p:spPr>
          <a:xfrm>
            <a:off x="3321014" y="2079060"/>
            <a:ext cx="1318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LightGBM</a:t>
            </a:r>
            <a:endParaRPr/>
          </a:p>
        </p:txBody>
      </p:sp>
      <p:sp>
        <p:nvSpPr>
          <p:cNvPr id="342" name="Google Shape;342;p37"/>
          <p:cNvSpPr txBox="1"/>
          <p:nvPr/>
        </p:nvSpPr>
        <p:spPr>
          <a:xfrm>
            <a:off x="5402150" y="1482400"/>
            <a:ext cx="1747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Addition of </a:t>
            </a:r>
            <a:b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“time dummy”</a:t>
            </a:r>
            <a:endParaRPr/>
          </a:p>
        </p:txBody>
      </p:sp>
      <p:sp>
        <p:nvSpPr>
          <p:cNvPr id="343" name="Google Shape;343;p37"/>
          <p:cNvSpPr txBox="1"/>
          <p:nvPr/>
        </p:nvSpPr>
        <p:spPr>
          <a:xfrm>
            <a:off x="4677943" y="2412107"/>
            <a:ext cx="2270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10 fold CV</a:t>
            </a:r>
            <a:endParaRPr/>
          </a:p>
        </p:txBody>
      </p:sp>
      <p:sp>
        <p:nvSpPr>
          <p:cNvPr id="344" name="Google Shape;344;p37"/>
          <p:cNvSpPr txBox="1"/>
          <p:nvPr/>
        </p:nvSpPr>
        <p:spPr>
          <a:xfrm>
            <a:off x="762230" y="3116174"/>
            <a:ext cx="10845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Baseline</a:t>
            </a:r>
            <a:endParaRPr/>
          </a:p>
        </p:txBody>
      </p:sp>
      <p:sp>
        <p:nvSpPr>
          <p:cNvPr id="345" name="Google Shape;345;p37"/>
          <p:cNvSpPr txBox="1"/>
          <p:nvPr/>
        </p:nvSpPr>
        <p:spPr>
          <a:xfrm>
            <a:off x="1412861" y="2572826"/>
            <a:ext cx="19641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of clusters</a:t>
            </a:r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7234282" y="2306456"/>
            <a:ext cx="1747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Ensemble</a:t>
            </a:r>
            <a:b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Fine tuning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pportunities to improve performance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 txBox="1"/>
          <p:nvPr>
            <p:ph idx="1" type="body"/>
          </p:nvPr>
        </p:nvSpPr>
        <p:spPr>
          <a:xfrm>
            <a:off x="311700" y="1619250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More systematic documentation.</a:t>
            </a:r>
            <a:r>
              <a:rPr lang="en" sz="1800"/>
              <a:t> Record how much each feature contribute how much to the score.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Parameter search.</a:t>
            </a:r>
            <a:r>
              <a:rPr lang="en" sz="1800"/>
              <a:t> Requires writing </a:t>
            </a:r>
            <a:r>
              <a:rPr lang="en" sz="1800"/>
              <a:t>scripts </a:t>
            </a:r>
            <a:r>
              <a:rPr lang="en" sz="1800"/>
              <a:t>and resources more extensive than Kaggle kernels.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" name="Google Shape;357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358" name="Google Shape;358;p39"/>
          <p:cNvSpPr txBox="1"/>
          <p:nvPr>
            <p:ph idx="2" type="body"/>
          </p:nvPr>
        </p:nvSpPr>
        <p:spPr>
          <a:xfrm>
            <a:off x="4832400" y="891150"/>
            <a:ext cx="3999900" cy="3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Learn the theory.</a:t>
            </a:r>
            <a:r>
              <a:rPr lang="en" sz="1800"/>
              <a:t> Study LightGBM, training with binary log-loss and F1 score. Is CV or public leaderboard better?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Better integration of roles.</a:t>
            </a:r>
            <a:r>
              <a:rPr lang="en" sz="1800"/>
              <a:t> Coordinate exploratory experiments and building the data pipeline.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Hindsight discoveries.</a:t>
            </a:r>
            <a:r>
              <a:rPr lang="en" sz="1800"/>
              <a:t> Data cleaning of impossible trajectories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proposed applications for the data findings within the context of Smart Cities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369" name="Google Shape;369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predicting </a:t>
            </a:r>
            <a:r>
              <a:rPr b="1" lang="en"/>
              <a:t>INDIVIDUALS</a:t>
            </a:r>
            <a:r>
              <a:rPr lang="en"/>
              <a:t> which does not have better accuracy </a:t>
            </a:r>
            <a:br>
              <a:rPr lang="en"/>
            </a:br>
            <a:r>
              <a:rPr lang="en"/>
              <a:t>(</a:t>
            </a:r>
            <a:r>
              <a:rPr lang="en"/>
              <a:t>Note the small difference from the 0.86881 baseline.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could find insights on the </a:t>
            </a:r>
            <a:r>
              <a:rPr b="1" lang="en"/>
              <a:t>AGGREGATE</a:t>
            </a:r>
            <a:r>
              <a:rPr lang="en"/>
              <a:t> city traffic</a:t>
            </a:r>
            <a:br>
              <a:rPr lang="en"/>
            </a:br>
            <a:r>
              <a:rPr lang="en"/>
              <a:t>- how many people are </a:t>
            </a:r>
            <a:r>
              <a:rPr lang="en"/>
              <a:t>on the move </a:t>
            </a:r>
            <a:r>
              <a:rPr lang="en"/>
              <a:t>in an area</a:t>
            </a:r>
            <a:br>
              <a:rPr lang="en"/>
            </a:br>
            <a:r>
              <a:rPr lang="en"/>
              <a:t>- the demand for public transport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</a:t>
            </a:r>
            <a:r>
              <a:rPr lang="en"/>
              <a:t>ata science can be to understand transport patterns.</a:t>
            </a:r>
            <a:br>
              <a:rPr lang="en"/>
            </a:br>
            <a:r>
              <a:rPr lang="en"/>
              <a:t>More data is appreciated (is the point on a road or near a metro?)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of the problem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376" name="Google Shape;376;p42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Questions please :D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raw dataset and objective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88" y="1443625"/>
            <a:ext cx="5038198" cy="32639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155325" y="3624400"/>
            <a:ext cx="5038200" cy="104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4173675" y="4524275"/>
            <a:ext cx="1019700" cy="14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0" l="0" r="0" t="13963"/>
          <a:stretch/>
        </p:blipFill>
        <p:spPr>
          <a:xfrm>
            <a:off x="6105694" y="98875"/>
            <a:ext cx="2962605" cy="12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5406950" y="1805250"/>
            <a:ext cx="33705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b="1" lang="en"/>
              <a:t>Last seen inside/outside</a:t>
            </a:r>
            <a:r>
              <a:rPr lang="en"/>
              <a:t>”</a:t>
            </a:r>
            <a:br>
              <a:rPr lang="en"/>
            </a:br>
            <a:r>
              <a:rPr lang="en"/>
              <a:t>- whether the </a:t>
            </a:r>
            <a:r>
              <a:rPr b="1" lang="en">
                <a:solidFill>
                  <a:schemeClr val="accent2"/>
                </a:solidFill>
              </a:rPr>
              <a:t>last seen location</a:t>
            </a:r>
            <a:r>
              <a:rPr lang="en"/>
              <a:t> (entry point of final trajectory) is inside or outside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</a:t>
            </a:r>
            <a:r>
              <a:rPr b="1" lang="en"/>
              <a:t>Stationary/Non stationary</a:t>
            </a:r>
            <a:r>
              <a:rPr lang="en"/>
              <a:t>”</a:t>
            </a:r>
            <a:br>
              <a:rPr lang="en"/>
            </a:br>
            <a:r>
              <a:rPr lang="en"/>
              <a:t>Whether the duration of the last trajectory is zero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3153550" y="4524275"/>
            <a:ext cx="986400" cy="1401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4608268" y="4549674"/>
            <a:ext cx="741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target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055872" y="4549681"/>
            <a:ext cx="12066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last seen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1597451" y="4549681"/>
            <a:ext cx="12066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duration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analysis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5406950" y="1805250"/>
            <a:ext cx="33705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b="1" lang="en"/>
              <a:t>Last seen inside/outside</a:t>
            </a:r>
            <a:r>
              <a:rPr lang="en"/>
              <a:t>”</a:t>
            </a:r>
            <a:br>
              <a:rPr lang="en"/>
            </a:br>
            <a:r>
              <a:rPr lang="en"/>
              <a:t>- whether the </a:t>
            </a:r>
            <a:r>
              <a:rPr b="1" lang="en">
                <a:solidFill>
                  <a:schemeClr val="accent2"/>
                </a:solidFill>
              </a:rPr>
              <a:t>last seen location</a:t>
            </a:r>
            <a:r>
              <a:rPr lang="en"/>
              <a:t> (entry point of final trajectory) is inside or outside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</a:t>
            </a:r>
            <a:r>
              <a:rPr b="1" lang="en"/>
              <a:t>Stationary/Non-stationary</a:t>
            </a:r>
            <a:r>
              <a:rPr lang="en"/>
              <a:t>”</a:t>
            </a:r>
            <a:br>
              <a:rPr lang="en"/>
            </a:br>
            <a:r>
              <a:rPr lang="en"/>
              <a:t>Whether the duration of the last trajectory is zero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75" y="1097775"/>
            <a:ext cx="4973253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266325"/>
            <a:ext cx="3483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box: city boundary</a:t>
            </a:r>
            <a:br>
              <a:rPr lang="en"/>
            </a:br>
            <a:r>
              <a:rPr lang="en"/>
              <a:t>Points: last seen locations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Blue</a:t>
            </a:r>
            <a:r>
              <a:rPr lang="en"/>
              <a:t> </a:t>
            </a:r>
            <a:br>
              <a:rPr lang="en"/>
            </a:br>
            <a:r>
              <a:rPr lang="en"/>
              <a:t>ends up inside, target is </a:t>
            </a:r>
            <a:r>
              <a:rPr lang="en">
                <a:solidFill>
                  <a:srgbClr val="0000FF"/>
                </a:solidFill>
              </a:rPr>
              <a:t>True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Red</a:t>
            </a:r>
            <a:br>
              <a:rPr lang="en"/>
            </a:br>
            <a:r>
              <a:rPr lang="en"/>
              <a:t>ends up outside, target is </a:t>
            </a:r>
            <a:r>
              <a:rPr lang="en">
                <a:solidFill>
                  <a:srgbClr val="FF0000"/>
                </a:solidFill>
              </a:rPr>
              <a:t>False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Showing points that are non-stationary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000" y="0"/>
            <a:ext cx="5240003" cy="503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ethodology including algorithms used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528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906325"/>
            <a:ext cx="22875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benefits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flexibility from </a:t>
            </a:r>
            <a:r>
              <a:rPr lang="en"/>
              <a:t>m</a:t>
            </a:r>
            <a:r>
              <a:rPr lang="en"/>
              <a:t>odularity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minimise recomputation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5821300" y="278950"/>
            <a:ext cx="1686000" cy="7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2886000" y="585800"/>
            <a:ext cx="1686000" cy="7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Raw features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4135300" y="1453375"/>
            <a:ext cx="1686000" cy="7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Augmented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Features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5460975" y="2320950"/>
            <a:ext cx="1686000" cy="7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Cluster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Features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7335275" y="2320938"/>
            <a:ext cx="1686000" cy="7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Embedding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Features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5821300" y="4070888"/>
            <a:ext cx="1686000" cy="7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4" name="Google Shape;124;p20"/>
          <p:cNvCxnSpPr>
            <a:stCxn id="118" idx="1"/>
            <a:endCxn id="119" idx="0"/>
          </p:cNvCxnSpPr>
          <p:nvPr/>
        </p:nvCxnSpPr>
        <p:spPr>
          <a:xfrm rot="10800000">
            <a:off x="3729100" y="585850"/>
            <a:ext cx="2092200" cy="46800"/>
          </a:xfrm>
          <a:prstGeom prst="curvedConnector4">
            <a:avLst>
              <a:gd fmla="val 29856" name="adj1"/>
              <a:gd fmla="val 608921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0"/>
          <p:cNvCxnSpPr>
            <a:stCxn id="119" idx="3"/>
            <a:endCxn id="120" idx="0"/>
          </p:cNvCxnSpPr>
          <p:nvPr/>
        </p:nvCxnSpPr>
        <p:spPr>
          <a:xfrm>
            <a:off x="4572000" y="939500"/>
            <a:ext cx="406200" cy="5139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0"/>
          <p:cNvCxnSpPr>
            <a:stCxn id="120" idx="3"/>
            <a:endCxn id="121" idx="0"/>
          </p:cNvCxnSpPr>
          <p:nvPr/>
        </p:nvCxnSpPr>
        <p:spPr>
          <a:xfrm>
            <a:off x="5821300" y="1807075"/>
            <a:ext cx="482700" cy="5139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0"/>
          <p:cNvCxnSpPr>
            <a:stCxn id="120" idx="3"/>
            <a:endCxn id="122" idx="0"/>
          </p:cNvCxnSpPr>
          <p:nvPr/>
        </p:nvCxnSpPr>
        <p:spPr>
          <a:xfrm>
            <a:off x="5821300" y="1807075"/>
            <a:ext cx="2357100" cy="5139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0"/>
          <p:cNvCxnSpPr>
            <a:stCxn id="120" idx="2"/>
            <a:endCxn id="129" idx="0"/>
          </p:cNvCxnSpPr>
          <p:nvPr/>
        </p:nvCxnSpPr>
        <p:spPr>
          <a:xfrm rot="5400000">
            <a:off x="3923650" y="2452225"/>
            <a:ext cx="1346100" cy="7632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0"/>
          <p:cNvCxnSpPr>
            <a:stCxn id="121" idx="2"/>
            <a:endCxn id="129" idx="7"/>
          </p:cNvCxnSpPr>
          <p:nvPr/>
        </p:nvCxnSpPr>
        <p:spPr>
          <a:xfrm rot="5400000">
            <a:off x="5058075" y="2314650"/>
            <a:ext cx="532200" cy="1959600"/>
          </a:xfrm>
          <a:prstGeom prst="curvedConnector3">
            <a:avLst>
              <a:gd fmla="val 4496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4032363" y="3506900"/>
            <a:ext cx="365700" cy="36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20"/>
          <p:cNvCxnSpPr>
            <a:stCxn id="119" idx="2"/>
            <a:endCxn id="129" idx="1"/>
          </p:cNvCxnSpPr>
          <p:nvPr/>
        </p:nvCxnSpPr>
        <p:spPr>
          <a:xfrm flipH="1" rot="-5400000">
            <a:off x="2773800" y="2248400"/>
            <a:ext cx="2267400" cy="357000"/>
          </a:xfrm>
          <a:prstGeom prst="curvedConnector3">
            <a:avLst>
              <a:gd fmla="val 4881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>
            <a:stCxn id="122" idx="2"/>
            <a:endCxn id="129" idx="6"/>
          </p:cNvCxnSpPr>
          <p:nvPr/>
        </p:nvCxnSpPr>
        <p:spPr>
          <a:xfrm rot="5400000">
            <a:off x="5957375" y="1468938"/>
            <a:ext cx="661500" cy="3780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>
            <a:stCxn id="129" idx="4"/>
            <a:endCxn id="123" idx="1"/>
          </p:cNvCxnSpPr>
          <p:nvPr/>
        </p:nvCxnSpPr>
        <p:spPr>
          <a:xfrm flipH="1" rot="-5400000">
            <a:off x="4742313" y="3345500"/>
            <a:ext cx="552000" cy="16062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0"/>
          <p:cNvCxnSpPr>
            <a:stCxn id="119" idx="3"/>
            <a:endCxn id="122" idx="0"/>
          </p:cNvCxnSpPr>
          <p:nvPr/>
        </p:nvCxnSpPr>
        <p:spPr>
          <a:xfrm>
            <a:off x="4572000" y="939500"/>
            <a:ext cx="3606300" cy="13815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0"/>
          <p:cNvSpPr txBox="1"/>
          <p:nvPr>
            <p:ph type="title"/>
          </p:nvPr>
        </p:nvSpPr>
        <p:spPr>
          <a:xfrm>
            <a:off x="3312325" y="4144950"/>
            <a:ext cx="1881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LightGBM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