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1" r:id="rId2"/>
    <p:sldId id="310" r:id="rId3"/>
    <p:sldId id="307" r:id="rId4"/>
    <p:sldId id="312" r:id="rId5"/>
    <p:sldId id="313" r:id="rId6"/>
    <p:sldId id="315" r:id="rId7"/>
    <p:sldId id="286" r:id="rId8"/>
    <p:sldId id="296" r:id="rId9"/>
    <p:sldId id="292" r:id="rId10"/>
    <p:sldId id="294" r:id="rId11"/>
    <p:sldId id="293" r:id="rId12"/>
    <p:sldId id="298" r:id="rId13"/>
    <p:sldId id="258" r:id="rId14"/>
    <p:sldId id="257" r:id="rId15"/>
    <p:sldId id="256" r:id="rId16"/>
    <p:sldId id="259" r:id="rId17"/>
    <p:sldId id="260" r:id="rId18"/>
    <p:sldId id="266" r:id="rId19"/>
    <p:sldId id="265" r:id="rId20"/>
    <p:sldId id="267" r:id="rId21"/>
    <p:sldId id="264" r:id="rId22"/>
    <p:sldId id="262" r:id="rId23"/>
    <p:sldId id="261" r:id="rId24"/>
    <p:sldId id="263" r:id="rId25"/>
    <p:sldId id="268" r:id="rId26"/>
    <p:sldId id="269" r:id="rId27"/>
    <p:sldId id="270" r:id="rId28"/>
    <p:sldId id="271" r:id="rId29"/>
    <p:sldId id="273" r:id="rId30"/>
    <p:sldId id="274" r:id="rId31"/>
    <p:sldId id="303" r:id="rId32"/>
    <p:sldId id="302" r:id="rId33"/>
    <p:sldId id="287" r:id="rId34"/>
    <p:sldId id="282" r:id="rId35"/>
    <p:sldId id="283" r:id="rId36"/>
    <p:sldId id="276" r:id="rId37"/>
    <p:sldId id="301" r:id="rId38"/>
    <p:sldId id="278" r:id="rId39"/>
    <p:sldId id="279" r:id="rId40"/>
    <p:sldId id="280" r:id="rId41"/>
    <p:sldId id="281" r:id="rId42"/>
    <p:sldId id="297" r:id="rId43"/>
    <p:sldId id="288" r:id="rId44"/>
    <p:sldId id="290" r:id="rId45"/>
    <p:sldId id="299" r:id="rId46"/>
    <p:sldId id="300" r:id="rId47"/>
  </p:sldIdLst>
  <p:sldSz cx="5040313" cy="3600450"/>
  <p:notesSz cx="6858000" cy="9144000"/>
  <p:defaultTextStyle>
    <a:defPPr>
      <a:defRPr lang="en-US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M GRAPHS" id="{83E1BE76-DBB6-419C-960F-7DABBEE2041A}">
          <p14:sldIdLst>
            <p14:sldId id="311"/>
            <p14:sldId id="310"/>
            <p14:sldId id="307"/>
            <p14:sldId id="312"/>
            <p14:sldId id="313"/>
            <p14:sldId id="315"/>
          </p14:sldIdLst>
        </p14:section>
        <p14:section name="graphs" id="{4949CE77-E052-E549-851B-EFD57F50717F}">
          <p14:sldIdLst>
            <p14:sldId id="286"/>
          </p14:sldIdLst>
        </p14:section>
        <p14:section name="Demand Supply" id="{CF74EAD0-5273-49FF-977C-309A6830C015}">
          <p14:sldIdLst>
            <p14:sldId id="296"/>
            <p14:sldId id="292"/>
            <p14:sldId id="294"/>
            <p14:sldId id="293"/>
          </p14:sldIdLst>
        </p14:section>
        <p14:section name="Market Structure" id="{0BB67B89-1630-47AB-9AEC-07C0B860E5C3}">
          <p14:sldIdLst>
            <p14:sldId id="298"/>
            <p14:sldId id="258"/>
            <p14:sldId id="257"/>
            <p14:sldId id="256"/>
            <p14:sldId id="259"/>
            <p14:sldId id="260"/>
            <p14:sldId id="266"/>
            <p14:sldId id="265"/>
            <p14:sldId id="267"/>
            <p14:sldId id="264"/>
            <p14:sldId id="262"/>
            <p14:sldId id="261"/>
            <p14:sldId id="263"/>
            <p14:sldId id="268"/>
            <p14:sldId id="269"/>
            <p14:sldId id="270"/>
            <p14:sldId id="271"/>
            <p14:sldId id="273"/>
            <p14:sldId id="274"/>
            <p14:sldId id="303"/>
            <p14:sldId id="302"/>
          </p14:sldIdLst>
        </p14:section>
        <p14:section name="Cost-Benefit analysis" id="{FBFAEBAC-6BC3-423D-A0B5-3330CC1C3D02}">
          <p14:sldIdLst>
            <p14:sldId id="287"/>
            <p14:sldId id="282"/>
            <p14:sldId id="283"/>
          </p14:sldIdLst>
        </p14:section>
        <p14:section name="AE-Y" id="{303467A1-D86F-48D5-B990-7A4B9D0F5060}">
          <p14:sldIdLst>
            <p14:sldId id="276"/>
            <p14:sldId id="301"/>
          </p14:sldIdLst>
        </p14:section>
        <p14:section name="AD-AS" id="{271C1C25-DDD3-4782-9BDC-B8B71292007B}">
          <p14:sldIdLst>
            <p14:sldId id="278"/>
            <p14:sldId id="279"/>
            <p14:sldId id="280"/>
            <p14:sldId id="281"/>
          </p14:sldIdLst>
        </p14:section>
        <p14:section name="Comparative Advantage" id="{4C0BD79F-2B44-4509-BAD6-B3F89809E6E9}">
          <p14:sldIdLst>
            <p14:sldId id="297"/>
            <p14:sldId id="288"/>
            <p14:sldId id="290"/>
          </p14:sldIdLst>
        </p14:section>
        <p14:section name="Circular Flow" id="{200B005C-B199-448E-B4A3-F43689414803}">
          <p14:sldIdLst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1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2" autoAdjust="0"/>
    <p:restoredTop sz="92893" autoAdjust="0"/>
  </p:normalViewPr>
  <p:slideViewPr>
    <p:cSldViewPr>
      <p:cViewPr>
        <p:scale>
          <a:sx n="160" d="100"/>
          <a:sy n="160" d="100"/>
        </p:scale>
        <p:origin x="912" y="1144"/>
      </p:cViewPr>
      <p:guideLst>
        <p:guide orient="horz" pos="1134"/>
        <p:guide pos="15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2308-6031-48C9-8455-BC1AF6969B4E}" type="datetimeFigureOut">
              <a:rPr lang="en-SG" smtClean="0"/>
              <a:t>12/2/18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85800"/>
            <a:ext cx="4797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D73C-6312-411E-AA26-2435CD515A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63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D73C-6312-411E-AA26-2435CD515A3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59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D73C-6312-411E-AA26-2435CD515A3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3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D73C-6312-411E-AA26-2435CD515A3D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76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D73C-6312-411E-AA26-2435CD515A3D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61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18473"/>
            <a:ext cx="4284266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040255"/>
            <a:ext cx="3528219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4227" y="144185"/>
            <a:ext cx="113407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16" y="144185"/>
            <a:ext cx="3318206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0" y="2313623"/>
            <a:ext cx="4284266" cy="715089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0" y="1526025"/>
            <a:ext cx="4284266" cy="78759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16" y="840105"/>
            <a:ext cx="2226138" cy="237613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159" y="840105"/>
            <a:ext cx="2226138" cy="237613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" y="805934"/>
            <a:ext cx="2227014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5" y="1141809"/>
            <a:ext cx="2227014" cy="207442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09" y="805934"/>
            <a:ext cx="2227888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09" y="1141809"/>
            <a:ext cx="2227888" cy="207442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143351"/>
            <a:ext cx="1658228" cy="6100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2" y="143352"/>
            <a:ext cx="2817675" cy="307288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6" y="753428"/>
            <a:ext cx="1658228" cy="2462808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2520315"/>
            <a:ext cx="3024188" cy="2975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321707"/>
            <a:ext cx="3024188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2817852"/>
            <a:ext cx="3024188" cy="422553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6" y="144185"/>
            <a:ext cx="4536282" cy="600075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840105"/>
            <a:ext cx="4536282" cy="2376131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16" y="3337084"/>
            <a:ext cx="1176073" cy="191691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7" y="3337084"/>
            <a:ext cx="1596099" cy="191691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4" y="3337084"/>
            <a:ext cx="1176073" cy="191691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90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png"/><Relationship Id="rId3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4" Type="http://schemas.openxmlformats.org/officeDocument/2006/relationships/image" Target="../media/image231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81.png"/><Relationship Id="rId5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6" Type="http://schemas.openxmlformats.org/officeDocument/2006/relationships/image" Target="../media/image250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1.png"/><Relationship Id="rId3" Type="http://schemas.openxmlformats.org/officeDocument/2006/relationships/image" Target="../media/image3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80.png"/><Relationship Id="rId5" Type="http://schemas.openxmlformats.org/officeDocument/2006/relationships/image" Target="../media/image39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4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4" Type="http://schemas.openxmlformats.org/officeDocument/2006/relationships/image" Target="../media/image490.png"/><Relationship Id="rId5" Type="http://schemas.openxmlformats.org/officeDocument/2006/relationships/image" Target="../media/image510.png"/><Relationship Id="rId6" Type="http://schemas.openxmlformats.org/officeDocument/2006/relationships/image" Target="../media/image520.png"/><Relationship Id="rId7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1.png"/><Relationship Id="rId5" Type="http://schemas.openxmlformats.org/officeDocument/2006/relationships/image" Target="../media/image46.png"/><Relationship Id="rId6" Type="http://schemas.openxmlformats.org/officeDocument/2006/relationships/image" Target="../media/image54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0.03</a:t>
            </a:r>
            <a:endParaRPr lang="en-SG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0.05</a:t>
            </a:r>
            <a:endParaRPr lang="en-SG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0.15</a:t>
            </a:r>
            <a:endParaRPr lang="en-SG" sz="1600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-5720394" y="-3670804"/>
            <a:ext cx="11212350" cy="7315200"/>
          </a:xfrm>
          <a:prstGeom prst="arc">
            <a:avLst>
              <a:gd name="adj1" fmla="val 1950758"/>
              <a:gd name="adj2" fmla="val 4581976"/>
            </a:avLst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92" y="1605585"/>
            <a:ext cx="0" cy="1994865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3543" y="2413683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NVC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133856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756444" y="1613865"/>
            <a:ext cx="76200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dirty="0" smtClean="0">
                <a:noFill/>
              </a:rPr>
              <a:t>fair</a:t>
            </a:r>
          </a:p>
          <a:p>
            <a:pPr algn="r">
              <a:lnSpc>
                <a:spcPct val="80000"/>
              </a:lnSpc>
            </a:pPr>
            <a:r>
              <a:rPr lang="en-SG" sz="1600" b="1" dirty="0" smtClean="0">
                <a:noFill/>
              </a:rPr>
              <a:t>price</a:t>
            </a:r>
            <a:endParaRPr lang="en-SG" sz="1600" b="1" dirty="0">
              <a:noFill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0" y="3268170"/>
            <a:ext cx="763200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0" y="3095625"/>
            <a:ext cx="1377156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0" y="2638425"/>
            <a:ext cx="2896266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588036" y="3138071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P</a:t>
            </a:r>
            <a:r>
              <a:rPr lang="en-SG" sz="1600" b="1" baseline="-25000" dirty="0" smtClean="0"/>
              <a:t>1</a:t>
            </a:r>
            <a:endParaRPr lang="en-SG" sz="1600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-583761" y="2909471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P</a:t>
            </a:r>
            <a:r>
              <a:rPr lang="en-SG" sz="1600" b="1" baseline="-25000" dirty="0" smtClean="0"/>
              <a:t>2</a:t>
            </a:r>
            <a:endParaRPr lang="en-SG" sz="16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-579484" y="2466151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P</a:t>
            </a:r>
            <a:r>
              <a:rPr lang="en-SG" sz="1600" b="1" baseline="-25000" dirty="0" smtClean="0"/>
              <a:t>3</a:t>
            </a:r>
            <a:endParaRPr lang="en-SG" sz="1600" b="1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43756" y="3276450"/>
            <a:ext cx="0" cy="3240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0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632" y="2365886"/>
            <a:ext cx="2129225" cy="554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2302424" y="2211767"/>
            <a:ext cx="575175" cy="896670"/>
          </a:xfrm>
          <a:prstGeom prst="triangle">
            <a:avLst>
              <a:gd name="adj" fmla="val 947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53556" y="2919940"/>
            <a:ext cx="0" cy="68051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908" y="2919940"/>
            <a:ext cx="0" cy="720693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41677" y="2372516"/>
            <a:ext cx="181" cy="126811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5220" y="2372516"/>
            <a:ext cx="181" cy="126811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2" y="1088025"/>
            <a:ext cx="3600000" cy="216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" y="1088025"/>
            <a:ext cx="3600000" cy="21600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11845" y="3176587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DD</a:t>
            </a:r>
            <a:endParaRPr lang="en-SG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59176" y="3561194"/>
                <a:ext cx="752450" cy="465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sSup>
                            <m:sSupPr>
                              <m:ctrlPr>
                                <a:rPr lang="en-SG" sz="2400" b="1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76" y="3561194"/>
                <a:ext cx="752450" cy="465897"/>
              </a:xfrm>
              <a:prstGeom prst="rect">
                <a:avLst/>
              </a:prstGeom>
              <a:blipFill rotWithShape="1">
                <a:blip r:embed="rId2"/>
                <a:stretch>
                  <a:fillRect l="-813" b="-103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00000" y="733425"/>
            <a:ext cx="476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SS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2919940"/>
            <a:ext cx="360000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535274" y="2689107"/>
                <a:ext cx="572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274" y="2689107"/>
                <a:ext cx="57240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164" y="3565426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4" y="3565426"/>
                <a:ext cx="65748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708782" y="3561193"/>
                <a:ext cx="689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𝐝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82" y="3561193"/>
                <a:ext cx="68954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10784" y="975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</a:t>
            </a:r>
            <a:endParaRPr lang="en-SG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3358356" y="2486025"/>
            <a:ext cx="62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err="1" smtClean="0">
                <a:solidFill>
                  <a:srgbClr val="FF0000"/>
                </a:solidFill>
              </a:rPr>
              <a:t>SS</a:t>
            </a:r>
            <a:r>
              <a:rPr lang="en-SG" sz="2400" b="1" baseline="-25000" dirty="0" err="1" smtClean="0">
                <a:solidFill>
                  <a:srgbClr val="FF0000"/>
                </a:solidFill>
              </a:rPr>
              <a:t>w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7128" y="2372516"/>
            <a:ext cx="360000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5484" y="1938601"/>
            <a:ext cx="1289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err="1" smtClean="0">
                <a:solidFill>
                  <a:srgbClr val="FF0000"/>
                </a:solidFill>
              </a:rPr>
              <a:t>SS</a:t>
            </a:r>
            <a:r>
              <a:rPr lang="en-SG" sz="2400" b="1" baseline="-25000" dirty="0" err="1" smtClean="0">
                <a:solidFill>
                  <a:srgbClr val="FF0000"/>
                </a:solidFill>
              </a:rPr>
              <a:t>w</a:t>
            </a:r>
            <a:r>
              <a:rPr lang="en-SG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SG" sz="2400" b="1" dirty="0" smtClean="0">
                <a:solidFill>
                  <a:srgbClr val="FF0000"/>
                </a:solidFill>
              </a:rPr>
              <a:t>+ tax</a:t>
            </a:r>
            <a:endParaRPr lang="en-SG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535273" y="2141683"/>
                <a:ext cx="572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273" y="2141683"/>
                <a:ext cx="57240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753162" y="3561193"/>
                <a:ext cx="777392" cy="465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sSup>
                            <m:sSupPr>
                              <m:ctrlPr>
                                <a:rPr lang="en-SG" sz="2400" b="1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62" y="3561193"/>
                <a:ext cx="777392" cy="465897"/>
              </a:xfrm>
              <a:prstGeom prst="rect">
                <a:avLst/>
              </a:prstGeom>
              <a:blipFill rotWithShape="1">
                <a:blip r:embed="rId7"/>
                <a:stretch>
                  <a:fillRect l="-787" b="-103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2035" y="244808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A</a:t>
            </a:r>
            <a:endParaRPr lang="en-SG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3531" y="25203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B</a:t>
            </a:r>
            <a:endParaRPr lang="en-SG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9539" y="244285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C</a:t>
            </a:r>
            <a:endParaRPr lang="en-SG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41676" y="251983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D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410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7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H="1">
            <a:off x="-14031" y="1466546"/>
            <a:ext cx="141477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" y="2092325"/>
            <a:ext cx="141477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0" y="1681504"/>
            <a:ext cx="141477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7155" r="-786" b="1"/>
          <a:stretch/>
        </p:blipFill>
        <p:spPr bwMode="auto">
          <a:xfrm>
            <a:off x="264388" y="1800449"/>
            <a:ext cx="4741508" cy="156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>
            <a:cxnSpLocks noChangeAspect="1"/>
          </p:cNvCxnSpPr>
          <p:nvPr/>
        </p:nvCxnSpPr>
        <p:spPr>
          <a:xfrm>
            <a:off x="1414775" y="1450671"/>
            <a:ext cx="0" cy="215941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>
            <a:off x="313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313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ChangeAspect="1"/>
          </p:cNvSpPr>
          <p:nvPr/>
        </p:nvSpPr>
        <p:spPr>
          <a:xfrm>
            <a:off x="-3047687" y="-7963590"/>
            <a:ext cx="5760000" cy="11520000"/>
          </a:xfrm>
          <a:prstGeom prst="arc">
            <a:avLst>
              <a:gd name="adj1" fmla="val 3061030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5" name="Straight Arrow Connector 4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 noChangeAspect="1"/>
          </p:cNvCxnSpPr>
          <p:nvPr/>
        </p:nvCxnSpPr>
        <p:spPr>
          <a:xfrm>
            <a:off x="313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0556" y="43588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6556" y="897547"/>
            <a:ext cx="65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ATC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2642" y="317206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45855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55" y="3544116"/>
                <a:ext cx="69916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501653" y="1860173"/>
                <a:ext cx="574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1653" y="1860173"/>
                <a:ext cx="57413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24956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52" name="Freeform 51"/>
          <p:cNvSpPr/>
          <p:nvPr/>
        </p:nvSpPr>
        <p:spPr>
          <a:xfrm>
            <a:off x="-8052548" y="770583"/>
            <a:ext cx="4803480" cy="2880000"/>
          </a:xfrm>
          <a:custGeom>
            <a:avLst/>
            <a:gdLst>
              <a:gd name="connsiteX0" fmla="*/ 0 w 4318000"/>
              <a:gd name="connsiteY0" fmla="*/ 0 h 2870214"/>
              <a:gd name="connsiteX1" fmla="*/ 736600 w 4318000"/>
              <a:gd name="connsiteY1" fmla="*/ 2159000 h 2870214"/>
              <a:gd name="connsiteX2" fmla="*/ 4318000 w 4318000"/>
              <a:gd name="connsiteY2" fmla="*/ 2870200 h 287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0" h="2870214">
                <a:moveTo>
                  <a:pt x="0" y="0"/>
                </a:moveTo>
                <a:cubicBezTo>
                  <a:pt x="8466" y="840316"/>
                  <a:pt x="16933" y="1680633"/>
                  <a:pt x="736600" y="2159000"/>
                </a:cubicBezTo>
                <a:cubicBezTo>
                  <a:pt x="1456267" y="2637367"/>
                  <a:pt x="3473450" y="2872317"/>
                  <a:pt x="4318000" y="2870200"/>
                </a:cubicBezTo>
              </a:path>
            </a:pathLst>
          </a:custGeom>
          <a:noFill/>
          <a:ln w="7620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 rot="21540000">
            <a:off x="-7909650" y="-396831"/>
            <a:ext cx="4787134" cy="2234495"/>
          </a:xfrm>
          <a:custGeom>
            <a:avLst/>
            <a:gdLst>
              <a:gd name="connsiteX0" fmla="*/ 0 w 4305300"/>
              <a:gd name="connsiteY0" fmla="*/ 0 h 2234495"/>
              <a:gd name="connsiteX1" fmla="*/ 1092200 w 4305300"/>
              <a:gd name="connsiteY1" fmla="*/ 2171700 h 2234495"/>
              <a:gd name="connsiteX2" fmla="*/ 4305300 w 4305300"/>
              <a:gd name="connsiteY2" fmla="*/ 1574800 h 223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300" h="2234495">
                <a:moveTo>
                  <a:pt x="0" y="0"/>
                </a:moveTo>
                <a:cubicBezTo>
                  <a:pt x="187325" y="954616"/>
                  <a:pt x="374650" y="1909233"/>
                  <a:pt x="1092200" y="2171700"/>
                </a:cubicBezTo>
                <a:cubicBezTo>
                  <a:pt x="1809750" y="2434167"/>
                  <a:pt x="3615267" y="1803400"/>
                  <a:pt x="4305300" y="1574800"/>
                </a:cubicBezTo>
              </a:path>
            </a:pathLst>
          </a:custGeom>
          <a:noFill/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Freeform 53"/>
          <p:cNvSpPr/>
          <p:nvPr/>
        </p:nvSpPr>
        <p:spPr>
          <a:xfrm>
            <a:off x="-8248447" y="1339183"/>
            <a:ext cx="5168216" cy="977900"/>
          </a:xfrm>
          <a:custGeom>
            <a:avLst/>
            <a:gdLst>
              <a:gd name="connsiteX0" fmla="*/ 0 w 4597400"/>
              <a:gd name="connsiteY0" fmla="*/ 0 h 977900"/>
              <a:gd name="connsiteX1" fmla="*/ 1524000 w 4597400"/>
              <a:gd name="connsiteY1" fmla="*/ 977900 h 977900"/>
              <a:gd name="connsiteX2" fmla="*/ 4597400 w 4597400"/>
              <a:gd name="connsiteY2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7400" h="977900">
                <a:moveTo>
                  <a:pt x="0" y="0"/>
                </a:moveTo>
                <a:cubicBezTo>
                  <a:pt x="378883" y="488950"/>
                  <a:pt x="757767" y="977900"/>
                  <a:pt x="1524000" y="977900"/>
                </a:cubicBezTo>
                <a:cubicBezTo>
                  <a:pt x="2290233" y="977900"/>
                  <a:pt x="3634317" y="395817"/>
                  <a:pt x="4597400" y="0"/>
                </a:cubicBezTo>
              </a:path>
            </a:pathLst>
          </a:custGeom>
          <a:noFill/>
          <a:ln w="762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 t="48373" r="18598"/>
          <a:stretch/>
        </p:blipFill>
        <p:spPr bwMode="auto">
          <a:xfrm>
            <a:off x="592110" y="435881"/>
            <a:ext cx="3657601" cy="118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26057" r="17168"/>
          <a:stretch/>
        </p:blipFill>
        <p:spPr bwMode="auto">
          <a:xfrm>
            <a:off x="166256" y="1373829"/>
            <a:ext cx="4083456" cy="77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96555" y="1219839"/>
            <a:ext cx="69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AVC</a:t>
            </a:r>
            <a:endParaRPr lang="en-SG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-527844" y="1142997"/>
                <a:ext cx="599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844" y="1142997"/>
                <a:ext cx="59978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-400283" y="1498886"/>
                <a:ext cx="465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283" y="1498886"/>
                <a:ext cx="46519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32938" y="2586993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bg2">
                    <a:lumMod val="50000"/>
                  </a:schemeClr>
                </a:solidFill>
              </a:rPr>
              <a:t>AFC</a:t>
            </a:r>
            <a:endParaRPr lang="en-SG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2" y="1664671"/>
            <a:ext cx="141477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>
            <a:off x="1414775" y="1671749"/>
            <a:ext cx="0" cy="1938339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>
            <a:off x="313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313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ChangeAspect="1"/>
          </p:cNvSpPr>
          <p:nvPr/>
        </p:nvSpPr>
        <p:spPr>
          <a:xfrm>
            <a:off x="-3047687" y="-7963590"/>
            <a:ext cx="5760000" cy="11520000"/>
          </a:xfrm>
          <a:prstGeom prst="arc">
            <a:avLst>
              <a:gd name="adj1" fmla="val 3061030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c 10"/>
          <p:cNvSpPr>
            <a:spLocks noChangeAspect="1"/>
          </p:cNvSpPr>
          <p:nvPr/>
        </p:nvSpPr>
        <p:spPr>
          <a:xfrm>
            <a:off x="1017593" y="-14289"/>
            <a:ext cx="1762124" cy="1828800"/>
          </a:xfrm>
          <a:prstGeom prst="arc">
            <a:avLst>
              <a:gd name="adj1" fmla="val 2626485"/>
              <a:gd name="adj2" fmla="val 9590858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5" name="Straight Arrow Connector 4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 noChangeAspect="1"/>
          </p:cNvCxnSpPr>
          <p:nvPr/>
        </p:nvCxnSpPr>
        <p:spPr>
          <a:xfrm>
            <a:off x="313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0556" y="43588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9583" y="1133021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2642" y="317206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45855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55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412974" y="1440996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440996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24956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849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910060" y="1988793"/>
            <a:ext cx="0" cy="161165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58" y="1990789"/>
            <a:ext cx="1893277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92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1275556" y="-514625"/>
            <a:ext cx="388620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c 20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0298" y="171132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0213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32213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3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0" y="1034710"/>
            <a:ext cx="1570671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</p:cNvCxnSpPr>
          <p:nvPr/>
        </p:nvCxnSpPr>
        <p:spPr>
          <a:xfrm>
            <a:off x="0" y="720000"/>
            <a:ext cx="1570671" cy="314134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8758" y="1036800"/>
            <a:ext cx="1442" cy="25632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1570200" y="1036800"/>
            <a:ext cx="2544600" cy="254460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ChangeAspect="1"/>
          </p:cNvCxnSpPr>
          <p:nvPr/>
        </p:nvCxnSpPr>
        <p:spPr>
          <a:xfrm>
            <a:off x="1570671" y="2607945"/>
            <a:ext cx="496029" cy="992055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0" y="720000"/>
            <a:ext cx="1568757" cy="627503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568757" y="1353601"/>
            <a:ext cx="0" cy="1259107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-2917500" y="-8592003"/>
            <a:ext cx="5760000" cy="11520000"/>
          </a:xfrm>
          <a:prstGeom prst="arc">
            <a:avLst>
              <a:gd name="adj1" fmla="val 3301766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c 21"/>
          <p:cNvSpPr>
            <a:spLocks noChangeAspect="1"/>
          </p:cNvSpPr>
          <p:nvPr/>
        </p:nvSpPr>
        <p:spPr>
          <a:xfrm>
            <a:off x="1044900" y="-656763"/>
            <a:ext cx="2226900" cy="1828800"/>
          </a:xfrm>
          <a:prstGeom prst="arc">
            <a:avLst>
              <a:gd name="adj1" fmla="val 307762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0" y="360000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49398" y="129267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0612" y="646234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6756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8756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18425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25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412974" y="816882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816882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7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655887" y="1800225"/>
            <a:ext cx="0" cy="1791516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0" y="360000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6478" y="1800450"/>
            <a:ext cx="5046478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-2296944" y="-7953375"/>
            <a:ext cx="5760000" cy="11520000"/>
          </a:xfrm>
          <a:prstGeom prst="arc">
            <a:avLst>
              <a:gd name="adj1" fmla="val 30115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c 13"/>
          <p:cNvSpPr>
            <a:spLocks noChangeAspect="1"/>
          </p:cNvSpPr>
          <p:nvPr/>
        </p:nvSpPr>
        <p:spPr>
          <a:xfrm>
            <a:off x="748506" y="-31974"/>
            <a:ext cx="3810000" cy="1828800"/>
          </a:xfrm>
          <a:prstGeom prst="arc">
            <a:avLst>
              <a:gd name="adj1" fmla="val 902375"/>
              <a:gd name="adj2" fmla="val 10221930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82584" y="1767567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>
                <a:solidFill>
                  <a:srgbClr val="00B050"/>
                </a:solidFill>
              </a:rPr>
              <a:t>MR = </a:t>
            </a:r>
            <a:r>
              <a:rPr lang="en-SG" sz="2400" b="1" dirty="0" smtClean="0">
                <a:solidFill>
                  <a:srgbClr val="0070C0"/>
                </a:solidFill>
              </a:rPr>
              <a:t>AR = DD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1606" y="382387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8727" y="954768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07218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218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-412974" y="1571622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571622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5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1" y="200024"/>
            <a:ext cx="2035631" cy="154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1" y="228599"/>
            <a:ext cx="2035631" cy="154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952623"/>
            <a:ext cx="2035631" cy="154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56" y="1952622"/>
            <a:ext cx="2035631" cy="154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11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86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0800000">
            <a:off x="1905552" y="1942156"/>
            <a:ext cx="995604" cy="755461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Isosceles Triangle 37"/>
          <p:cNvSpPr/>
          <p:nvPr/>
        </p:nvSpPr>
        <p:spPr>
          <a:xfrm>
            <a:off x="-1" y="720449"/>
            <a:ext cx="1834357" cy="1221708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01156" y="1942157"/>
            <a:ext cx="0" cy="1664796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60" y="1942157"/>
            <a:ext cx="2893896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1529556" y="-900250"/>
            <a:ext cx="388620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c 24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298" y="171132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91556" y="3179393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MR=</a:t>
            </a:r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56394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940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7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-412974" y="1718744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718744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10356" y="1342330"/>
                <a:ext cx="461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6" y="1342330"/>
                <a:ext cx="46198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439170" y="1950786"/>
                <a:ext cx="461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70" y="1950786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1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2977356" y="1419225"/>
            <a:ext cx="0" cy="217170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0" y="1380661"/>
            <a:ext cx="2901158" cy="225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-5720394" y="-3670804"/>
            <a:ext cx="11212350" cy="7315200"/>
          </a:xfrm>
          <a:prstGeom prst="arc">
            <a:avLst>
              <a:gd name="adj1" fmla="val 1950758"/>
              <a:gd name="adj2" fmla="val 4581976"/>
            </a:avLst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3543" y="2413683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NVC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sp>
        <p:nvSpPr>
          <p:cNvPr id="45" name="Arc 44"/>
          <p:cNvSpPr/>
          <p:nvPr/>
        </p:nvSpPr>
        <p:spPr>
          <a:xfrm>
            <a:off x="-5875452" y="-15174884"/>
            <a:ext cx="10744200" cy="18821756"/>
          </a:xfrm>
          <a:prstGeom prst="arc">
            <a:avLst>
              <a:gd name="adj1" fmla="val 3695057"/>
              <a:gd name="adj2" fmla="val 5180007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3127291" y="652760"/>
            <a:ext cx="68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</a:t>
            </a:r>
            <a:r>
              <a:rPr lang="en-SG" sz="2400" b="1" dirty="0" smtClean="0">
                <a:solidFill>
                  <a:srgbClr val="FF0000"/>
                </a:solidFill>
              </a:rPr>
              <a:t>VC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0.03</a:t>
            </a:r>
            <a:endParaRPr lang="en-SG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0.05</a:t>
            </a:r>
            <a:endParaRPr lang="en-SG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0.15</a:t>
            </a:r>
            <a:endParaRPr lang="en-SG" sz="1600" b="1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3756" y="3276450"/>
            <a:ext cx="0" cy="3240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756444" y="1114425"/>
            <a:ext cx="76200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dirty="0" smtClean="0"/>
              <a:t>fair</a:t>
            </a:r>
          </a:p>
          <a:p>
            <a:pPr algn="r">
              <a:lnSpc>
                <a:spcPct val="80000"/>
              </a:lnSpc>
            </a:pPr>
            <a:r>
              <a:rPr lang="en-SG" sz="1600" b="1" dirty="0" smtClean="0"/>
              <a:t>price</a:t>
            </a:r>
            <a:endParaRPr lang="en-SG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92469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aware</a:t>
            </a:r>
            <a:endParaRPr lang="en-SG" sz="16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7986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naive</a:t>
            </a:r>
            <a:endParaRPr lang="en-SG" sz="1600" b="1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053743" y="4086225"/>
            <a:ext cx="1440000" cy="0"/>
          </a:xfrm>
          <a:prstGeom prst="line">
            <a:avLst/>
          </a:prstGeom>
          <a:ln w="57150" cap="rnd">
            <a:solidFill>
              <a:schemeClr val="bg2">
                <a:lumMod val="5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155" y="3297473"/>
            <a:ext cx="777601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9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258" y="1150140"/>
            <a:ext cx="641692" cy="8386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8508" y="1631007"/>
            <a:ext cx="1368648" cy="6876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77156" y="1627519"/>
            <a:ext cx="1" cy="691173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556" y="1627519"/>
            <a:ext cx="1332602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1330" y="1168894"/>
            <a:ext cx="0" cy="1168552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3603" y="1148066"/>
            <a:ext cx="590110" cy="445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7756" y="2314577"/>
            <a:ext cx="0" cy="1296001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258" y="2314577"/>
            <a:ext cx="236049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740058" y="-355875"/>
            <a:ext cx="269748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c 9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0298" y="171132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7162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03054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40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-527844" y="914853"/>
                <a:ext cx="572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844" y="914853"/>
                <a:ext cx="572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527844" y="1457325"/>
                <a:ext cx="572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844" y="1457325"/>
                <a:ext cx="5724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527844" y="2087860"/>
                <a:ext cx="572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844" y="2087860"/>
                <a:ext cx="5724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2" y="720450"/>
            <a:ext cx="2976264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88544" y="2923520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7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66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9" y="1878657"/>
            <a:ext cx="1477135" cy="2504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-2835" y="2129135"/>
            <a:ext cx="148723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4490" y="1861840"/>
            <a:ext cx="0" cy="17526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60" y="1876425"/>
            <a:ext cx="148723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2" y="352425"/>
            <a:ext cx="3240000" cy="324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92" y="352425"/>
            <a:ext cx="1620000" cy="324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93061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87202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148556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56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-412974" y="1647825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647825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5262466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c 27"/>
          <p:cNvSpPr/>
          <p:nvPr/>
        </p:nvSpPr>
        <p:spPr>
          <a:xfrm>
            <a:off x="1015206" y="-257175"/>
            <a:ext cx="3886200" cy="2880000"/>
          </a:xfrm>
          <a:prstGeom prst="arc">
            <a:avLst>
              <a:gd name="adj1" fmla="val 2708619"/>
              <a:gd name="adj2" fmla="val 10587696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4069556" y="1962650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-423069" y="1900535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069" y="1900535"/>
                <a:ext cx="44755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2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862931" y="2365375"/>
            <a:ext cx="0" cy="123507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58" y="2375535"/>
            <a:ext cx="1893277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2" y="1440450"/>
            <a:ext cx="4320000" cy="216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92" y="1440450"/>
            <a:ext cx="2160000" cy="216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5262466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0213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2556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18005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05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-412974" y="2153900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2153900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1015206" y="-257175"/>
            <a:ext cx="388620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069556" y="1962650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13748" y="8250"/>
            <a:ext cx="15052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2931" y="2365375"/>
            <a:ext cx="0" cy="123507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58" y="2375535"/>
            <a:ext cx="1893277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>
            <a:off x="767556" y="1878258"/>
            <a:ext cx="3015018" cy="1722192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>
            <a:off x="377371" y="1870146"/>
            <a:ext cx="1515203" cy="1730304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5262466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0213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2556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18005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05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-412974" y="2153900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2153900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1015206" y="-257175"/>
            <a:ext cx="388620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069556" y="1962650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cxnSpLocks noChangeAspect="1"/>
          </p:cNvCxnSpPr>
          <p:nvPr/>
        </p:nvCxnSpPr>
        <p:spPr>
          <a:xfrm>
            <a:off x="1092" y="352425"/>
            <a:ext cx="376279" cy="150511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 noChangeAspect="1"/>
          </p:cNvCxnSpPr>
          <p:nvPr/>
        </p:nvCxnSpPr>
        <p:spPr>
          <a:xfrm>
            <a:off x="1092" y="352425"/>
            <a:ext cx="762917" cy="1525833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5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796826"/>
            <a:ext cx="2653506" cy="5825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-5461794" y="2409825"/>
            <a:ext cx="493395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-5461794" y="1796826"/>
            <a:ext cx="493395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6" y="2403475"/>
            <a:ext cx="5046478" cy="0"/>
          </a:xfrm>
          <a:prstGeom prst="line">
            <a:avLst/>
          </a:prstGeom>
          <a:ln w="76200" cap="rnd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55887" y="1800225"/>
            <a:ext cx="0" cy="1791516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0" y="360000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6478" y="1800450"/>
            <a:ext cx="5046478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-2296944" y="-7953375"/>
            <a:ext cx="5760000" cy="11520000"/>
          </a:xfrm>
          <a:prstGeom prst="arc">
            <a:avLst>
              <a:gd name="adj1" fmla="val 30115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c 13"/>
          <p:cNvSpPr>
            <a:spLocks noChangeAspect="1"/>
          </p:cNvSpPr>
          <p:nvPr/>
        </p:nvSpPr>
        <p:spPr>
          <a:xfrm>
            <a:off x="748506" y="-27211"/>
            <a:ext cx="3810000" cy="1828800"/>
          </a:xfrm>
          <a:prstGeom prst="arc">
            <a:avLst>
              <a:gd name="adj1" fmla="val 902375"/>
              <a:gd name="adj2" fmla="val 8064951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30060" y="1377572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>
                <a:solidFill>
                  <a:srgbClr val="00B050"/>
                </a:solidFill>
              </a:rPr>
              <a:t>MR = </a:t>
            </a:r>
            <a:r>
              <a:rPr lang="en-SG" sz="2400" b="1" dirty="0" smtClean="0">
                <a:solidFill>
                  <a:srgbClr val="0070C0"/>
                </a:solidFill>
              </a:rPr>
              <a:t>AR = </a:t>
            </a:r>
            <a:r>
              <a:rPr lang="en-SG" sz="2400" b="1" dirty="0">
                <a:solidFill>
                  <a:srgbClr val="0070C0"/>
                </a:solidFill>
              </a:rPr>
              <a:t>DD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1606" y="382387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8727" y="954768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15356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56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-412974" y="1571622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571622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>
            <a:spLocks noChangeAspect="1"/>
          </p:cNvSpPr>
          <p:nvPr/>
        </p:nvSpPr>
        <p:spPr>
          <a:xfrm>
            <a:off x="-2008493" y="-3965539"/>
            <a:ext cx="5760000" cy="7499314"/>
          </a:xfrm>
          <a:prstGeom prst="arc">
            <a:avLst>
              <a:gd name="adj1" fmla="val 1891775"/>
              <a:gd name="adj2" fmla="val 4520418"/>
            </a:avLst>
          </a:prstGeom>
          <a:ln w="762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c 21"/>
          <p:cNvSpPr>
            <a:spLocks noChangeAspect="1"/>
          </p:cNvSpPr>
          <p:nvPr/>
        </p:nvSpPr>
        <p:spPr>
          <a:xfrm>
            <a:off x="1036957" y="335464"/>
            <a:ext cx="3810000" cy="2051186"/>
          </a:xfrm>
          <a:prstGeom prst="arc">
            <a:avLst>
              <a:gd name="adj1" fmla="val 1702396"/>
              <a:gd name="adj2" fmla="val 9577746"/>
            </a:avLst>
          </a:prstGeom>
          <a:ln w="76200" cap="rnd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3108631" y="962025"/>
            <a:ext cx="70692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MC’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7519" y="1734226"/>
            <a:ext cx="619978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AC’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-420117" y="2171700"/>
                <a:ext cx="45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SG" sz="2400" b="1" dirty="0" smtClean="0"/>
                  <a:t>’</a:t>
                </a:r>
                <a:endParaRPr lang="en-SG" sz="24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117" y="2171700"/>
                <a:ext cx="45878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67" t="-10526" r="-2133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44789" y="237937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>
                <a:solidFill>
                  <a:srgbClr val="00B050"/>
                </a:solidFill>
              </a:rPr>
              <a:t>MR’</a:t>
            </a:r>
            <a:endParaRPr lang="en-SG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-5084604" y="3534421"/>
                <a:ext cx="686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4604" y="3534421"/>
                <a:ext cx="68634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85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-5875632" y="1571622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5632" y="1571622"/>
                <a:ext cx="44755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-5885157" y="2176760"/>
                <a:ext cx="45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SG" sz="2400" b="1" dirty="0" smtClean="0"/>
                  <a:t>’</a:t>
                </a:r>
                <a:endParaRPr lang="en-SG" sz="2400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5157" y="2176760"/>
                <a:ext cx="45878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00" t="-10526" r="-20000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-5309396" y="389759"/>
            <a:ext cx="1401450" cy="2411345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-4608671" y="882426"/>
            <a:ext cx="2802900" cy="2611857"/>
          </a:xfrm>
          <a:prstGeom prst="line">
            <a:avLst/>
          </a:prstGeom>
          <a:ln w="76200" cap="rnd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-5451777" y="1440000"/>
            <a:ext cx="4320000" cy="2160000"/>
          </a:xfrm>
          <a:prstGeom prst="line">
            <a:avLst/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55357" y="2407592"/>
            <a:ext cx="0" cy="1204111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672556" y="3548360"/>
                <a:ext cx="631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b="1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SG" sz="2400" b="1" dirty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dirty="0">
                              <a:latin typeface="Cambria Math"/>
                            </a:rPr>
                            <m:t>𝛑</m:t>
                          </m:r>
                        </m:sub>
                        <m:sup>
                          <m:r>
                            <a:rPr lang="en-SG" sz="2400" b="1" i="1" dirty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56" y="3548360"/>
                <a:ext cx="63184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-4750172" y="1820187"/>
            <a:ext cx="0" cy="1791516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-3464719" y="2460241"/>
            <a:ext cx="0" cy="1204111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-3807890" y="3566625"/>
                <a:ext cx="686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7890" y="3566625"/>
                <a:ext cx="686342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-5462658" y="360000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-5462658" y="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-922" y="2371302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MR’ </a:t>
            </a:r>
            <a:r>
              <a:rPr lang="en-SG" sz="2400" b="1" dirty="0">
                <a:solidFill>
                  <a:srgbClr val="00B050"/>
                </a:solidFill>
              </a:rPr>
              <a:t>= </a:t>
            </a:r>
            <a:r>
              <a:rPr lang="en-SG" sz="2400" b="1" dirty="0" smtClean="0">
                <a:solidFill>
                  <a:srgbClr val="0070C0"/>
                </a:solidFill>
              </a:rPr>
              <a:t>AR’ </a:t>
            </a:r>
            <a:endParaRPr lang="en-SG" dirty="0"/>
          </a:p>
        </p:txBody>
      </p:sp>
      <p:sp>
        <p:nvSpPr>
          <p:cNvPr id="81" name="TextBox 80"/>
          <p:cNvSpPr txBox="1"/>
          <p:nvPr/>
        </p:nvSpPr>
        <p:spPr>
          <a:xfrm>
            <a:off x="-5309728" y="975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</a:t>
            </a:r>
            <a:endParaRPr lang="en-SG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-1660714" y="2862560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2400" b="1" dirty="0">
                <a:solidFill>
                  <a:srgbClr val="0070C0"/>
                </a:solidFill>
              </a:rPr>
              <a:t>DD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-3880644" y="195560"/>
            <a:ext cx="476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2400" b="1" dirty="0" smtClean="0">
                <a:solidFill>
                  <a:schemeClr val="accent6"/>
                </a:solidFill>
              </a:rPr>
              <a:t>SS</a:t>
            </a:r>
            <a:endParaRPr lang="en-SG" sz="2400" b="1" dirty="0">
              <a:solidFill>
                <a:schemeClr val="accent6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715687" y="612057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2400" b="1" dirty="0" smtClean="0">
                <a:solidFill>
                  <a:schemeClr val="accent6"/>
                </a:solidFill>
              </a:rPr>
              <a:t>SS’</a:t>
            </a:r>
            <a:endParaRPr lang="en-SG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8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040" y="1664671"/>
            <a:ext cx="1412735" cy="599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9" name="Group 38"/>
          <p:cNvGrpSpPr/>
          <p:nvPr/>
        </p:nvGrpSpPr>
        <p:grpSpPr>
          <a:xfrm>
            <a:off x="0" y="1495425"/>
            <a:ext cx="3728415" cy="2105025"/>
            <a:chOff x="152713" y="872850"/>
            <a:chExt cx="4320000" cy="2880000"/>
          </a:xfrm>
        </p:grpSpPr>
        <p:cxnSp>
          <p:nvCxnSpPr>
            <p:cNvPr id="37" name="Straight Connector 36"/>
            <p:cNvCxnSpPr>
              <a:cxnSpLocks noChangeAspect="1"/>
            </p:cNvCxnSpPr>
            <p:nvPr/>
          </p:nvCxnSpPr>
          <p:spPr>
            <a:xfrm>
              <a:off x="152713" y="872850"/>
              <a:ext cx="4320000" cy="2880000"/>
            </a:xfrm>
            <a:prstGeom prst="line">
              <a:avLst/>
            </a:prstGeom>
            <a:ln w="76200" cap="rnd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 noChangeAspect="1"/>
            </p:cNvCxnSpPr>
            <p:nvPr/>
          </p:nvCxnSpPr>
          <p:spPr>
            <a:xfrm>
              <a:off x="152713" y="872850"/>
              <a:ext cx="2160000" cy="2880000"/>
            </a:xfrm>
            <a:prstGeom prst="line">
              <a:avLst/>
            </a:prstGeom>
            <a:ln w="76200" cap="rnd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2" y="1664671"/>
            <a:ext cx="141477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>
            <a:off x="1414775" y="1671749"/>
            <a:ext cx="0" cy="1938339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ChangeAspect="1"/>
          </p:cNvCxnSpPr>
          <p:nvPr/>
        </p:nvCxnSpPr>
        <p:spPr>
          <a:xfrm>
            <a:off x="313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>
            <a:off x="313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 noChangeAspect="1"/>
          </p:cNvCxnSpPr>
          <p:nvPr/>
        </p:nvCxnSpPr>
        <p:spPr>
          <a:xfrm>
            <a:off x="313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0556" y="43588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0756" y="159067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2956" y="317206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19869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90" y="3544116"/>
                <a:ext cx="699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7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-412974" y="1440996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440996"/>
                <a:ext cx="44755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025402" y="3095625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-3047687" y="-7963590"/>
            <a:ext cx="5760000" cy="11520000"/>
          </a:xfrm>
          <a:prstGeom prst="arc">
            <a:avLst>
              <a:gd name="adj1" fmla="val 3061030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Connector 39"/>
          <p:cNvCxnSpPr>
            <a:cxnSpLocks noChangeAspect="1"/>
          </p:cNvCxnSpPr>
          <p:nvPr/>
        </p:nvCxnSpPr>
        <p:spPr>
          <a:xfrm>
            <a:off x="1208881" y="2150765"/>
            <a:ext cx="0" cy="1431451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-61123" y="2150765"/>
            <a:ext cx="1270004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-447245" y="1922760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  <m:r>
                        <a:rPr lang="en-SG" sz="24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245" y="1922760"/>
                <a:ext cx="52770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>
            <a:spLocks noChangeAspect="1"/>
          </p:cNvSpPr>
          <p:nvPr/>
        </p:nvSpPr>
        <p:spPr>
          <a:xfrm>
            <a:off x="707388" y="428625"/>
            <a:ext cx="1863412" cy="1828800"/>
          </a:xfrm>
          <a:prstGeom prst="arc">
            <a:avLst>
              <a:gd name="adj1" fmla="val 2626485"/>
              <a:gd name="adj2" fmla="val 10269065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99306" y="3556410"/>
                <a:ext cx="631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b="1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SG" sz="2400" b="1" dirty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dirty="0">
                              <a:latin typeface="Cambria Math"/>
                            </a:rPr>
                            <m:t>𝛑</m:t>
                          </m:r>
                        </m:sub>
                        <m:sup>
                          <m:r>
                            <a:rPr lang="en-SG" sz="2400" b="1" i="1" dirty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6" y="3556410"/>
                <a:ext cx="63184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10356" y="242094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MR’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72556" y="3172067"/>
            <a:ext cx="62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AR’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5745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6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sp>
        <p:nvSpPr>
          <p:cNvPr id="45" name="Arc 44"/>
          <p:cNvSpPr/>
          <p:nvPr/>
        </p:nvSpPr>
        <p:spPr>
          <a:xfrm>
            <a:off x="-5875452" y="-15174884"/>
            <a:ext cx="10744200" cy="18821756"/>
          </a:xfrm>
          <a:prstGeom prst="arc">
            <a:avLst>
              <a:gd name="adj1" fmla="val 3695057"/>
              <a:gd name="adj2" fmla="val 5180007"/>
            </a:avLst>
          </a:prstGeom>
          <a:ln w="76200" cap="rnd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c 20"/>
          <p:cNvSpPr/>
          <p:nvPr/>
        </p:nvSpPr>
        <p:spPr>
          <a:xfrm>
            <a:off x="-5763517" y="-11516871"/>
            <a:ext cx="10803830" cy="15183971"/>
          </a:xfrm>
          <a:prstGeom prst="arc">
            <a:avLst>
              <a:gd name="adj1" fmla="val 3428299"/>
              <a:gd name="adj2" fmla="val 5061036"/>
            </a:avLst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3296066" y="135723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4"/>
                </a:solidFill>
              </a:rPr>
              <a:t>PIC</a:t>
            </a:r>
            <a:endParaRPr lang="en-SG" sz="2400" b="1" dirty="0">
              <a:solidFill>
                <a:schemeClr val="accent4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>
            <a:off x="-5720394" y="-3670804"/>
            <a:ext cx="11212350" cy="7315200"/>
          </a:xfrm>
          <a:prstGeom prst="arc">
            <a:avLst>
              <a:gd name="adj1" fmla="val 1950758"/>
              <a:gd name="adj2" fmla="val 4581976"/>
            </a:avLst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3853543" y="2413683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NVC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77356" y="1419225"/>
            <a:ext cx="0" cy="2171700"/>
          </a:xfrm>
          <a:prstGeom prst="line">
            <a:avLst/>
          </a:prstGeom>
          <a:ln w="38100" cap="rnd">
            <a:solidFill>
              <a:schemeClr val="accent6">
                <a:alpha val="20000"/>
              </a:schemeClr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0" y="1380661"/>
            <a:ext cx="2901158" cy="225"/>
          </a:xfrm>
          <a:prstGeom prst="line">
            <a:avLst/>
          </a:prstGeom>
          <a:ln w="38100" cap="rnd">
            <a:solidFill>
              <a:schemeClr val="accent6">
                <a:alpha val="20000"/>
              </a:schemeClr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0.03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0.15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43756" y="3248025"/>
            <a:ext cx="0" cy="351416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756444" y="1114425"/>
            <a:ext cx="76200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>
                <a:solidFill>
                  <a:schemeClr val="tx1">
                    <a:alpha val="20000"/>
                  </a:schemeClr>
                </a:solidFill>
              </a:rPr>
              <a:t>fair</a:t>
            </a:r>
            <a:endParaRPr lang="en-SG" sz="1600" b="1" dirty="0" smtClean="0">
              <a:solidFill>
                <a:schemeClr val="tx1">
                  <a:alpha val="20000"/>
                </a:schemeClr>
              </a:solidFill>
            </a:endParaRPr>
          </a:p>
          <a:p>
            <a:pPr algn="r">
              <a:lnSpc>
                <a:spcPct val="80000"/>
              </a:lnSpc>
            </a:pPr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price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7291" y="652760"/>
            <a:ext cx="68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>
                    <a:alpha val="20000"/>
                  </a:srgbClr>
                </a:solidFill>
              </a:rPr>
              <a:t>P</a:t>
            </a:r>
            <a:r>
              <a:rPr lang="en-SG" sz="2400" b="1" dirty="0" smtClean="0">
                <a:solidFill>
                  <a:srgbClr val="FF0000">
                    <a:alpha val="20000"/>
                  </a:srgbClr>
                </a:solidFill>
              </a:rPr>
              <a:t>VC</a:t>
            </a:r>
            <a:endParaRPr lang="en-SG" sz="2400" b="1" dirty="0">
              <a:solidFill>
                <a:srgbClr val="FF0000">
                  <a:alpha val="2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79581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2901156" y="2686050"/>
            <a:ext cx="132" cy="9144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910060" y="1988793"/>
            <a:ext cx="1052711" cy="1259232"/>
            <a:chOff x="1910060" y="1988793"/>
            <a:chExt cx="1052711" cy="12592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0" t="76018" r="25754" b="4326"/>
            <a:stretch/>
          </p:blipFill>
          <p:spPr bwMode="auto">
            <a:xfrm>
              <a:off x="1910556" y="2686050"/>
              <a:ext cx="105221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1910060" y="1988793"/>
              <a:ext cx="991096" cy="697257"/>
            </a:xfrm>
            <a:prstGeom prst="triangle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910060" y="1988793"/>
            <a:ext cx="0" cy="161165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97" y="2674145"/>
            <a:ext cx="2898791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2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275556" y="-514625"/>
            <a:ext cx="3886200" cy="2880000"/>
          </a:xfrm>
          <a:prstGeom prst="arc">
            <a:avLst>
              <a:gd name="adj1" fmla="val 2708619"/>
              <a:gd name="adj2" fmla="val 9983447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c 11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0298" y="171132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0213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2213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73074" y="3559991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4" y="3559991"/>
                <a:ext cx="65748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23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2901156" y="2686050"/>
            <a:ext cx="132" cy="9144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910060" y="1988793"/>
            <a:ext cx="1052711" cy="1259232"/>
            <a:chOff x="1910060" y="1988793"/>
            <a:chExt cx="1052711" cy="12592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0" t="76018" r="25754" b="4326"/>
            <a:stretch/>
          </p:blipFill>
          <p:spPr bwMode="auto">
            <a:xfrm>
              <a:off x="1910556" y="2686050"/>
              <a:ext cx="105221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1910060" y="1988793"/>
              <a:ext cx="991096" cy="697257"/>
            </a:xfrm>
            <a:prstGeom prst="triangle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910060" y="1988793"/>
            <a:ext cx="0" cy="161165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97" y="2674145"/>
            <a:ext cx="2898791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2" y="720450"/>
            <a:ext cx="4320000" cy="288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2" y="720450"/>
            <a:ext cx="216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275556" y="-514625"/>
            <a:ext cx="3886200" cy="2880000"/>
          </a:xfrm>
          <a:prstGeom prst="arc">
            <a:avLst>
              <a:gd name="adj1" fmla="val 2708619"/>
              <a:gd name="adj2" fmla="val 9251355"/>
            </a:avLst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c 11"/>
          <p:cNvSpPr/>
          <p:nvPr/>
        </p:nvSpPr>
        <p:spPr>
          <a:xfrm>
            <a:off x="-1899584" y="-2340250"/>
            <a:ext cx="5760000" cy="5760000"/>
          </a:xfrm>
          <a:prstGeom prst="arc">
            <a:avLst>
              <a:gd name="adj1" fmla="val 1541448"/>
              <a:gd name="adj2" fmla="val 4928392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8656" y="140017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MC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0298" y="1711325"/>
            <a:ext cx="53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AC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0213" y="31718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MR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2213" y="3179393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DD=AR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784" y="9750"/>
            <a:ext cx="15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Price/Cost</a:t>
            </a:r>
            <a:endParaRPr lang="en-SG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l-GR" sz="2400" b="1" i="0" dirty="0" smtClean="0">
                              <a:latin typeface="Cambria Math"/>
                            </a:rPr>
                            <m:t>𝛑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630" y="3544116"/>
                <a:ext cx="69916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974" y="1764464"/>
                <a:ext cx="44755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73074" y="3559991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4" y="3559991"/>
                <a:ext cx="65748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3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605756" y="1999797"/>
            <a:ext cx="496" cy="160942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81431" y="1235867"/>
            <a:ext cx="0" cy="233362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784" y="9750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Cost/Benefit</a:t>
            </a:r>
            <a:endParaRPr lang="en-SG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8" name="Straight Connector 7"/>
          <p:cNvCxnSpPr>
            <a:cxnSpLocks noChangeAspect="1"/>
          </p:cNvCxnSpPr>
          <p:nvPr/>
        </p:nvCxnSpPr>
        <p:spPr>
          <a:xfrm>
            <a:off x="398311" y="1038225"/>
            <a:ext cx="3202781" cy="2562225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H="1">
            <a:off x="367731" y="1800450"/>
            <a:ext cx="3960000" cy="16500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ChangeAspect="1"/>
          </p:cNvCxnSpPr>
          <p:nvPr/>
        </p:nvCxnSpPr>
        <p:spPr>
          <a:xfrm flipV="1">
            <a:off x="367731" y="720450"/>
            <a:ext cx="2520000" cy="2520000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7731" y="471415"/>
            <a:ext cx="110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err="1" smtClean="0">
                <a:solidFill>
                  <a:schemeClr val="accent6">
                    <a:lumMod val="75000"/>
                  </a:schemeClr>
                </a:solidFill>
              </a:rPr>
              <a:t>PMC</a:t>
            </a:r>
            <a:r>
              <a:rPr lang="en-SG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real</a:t>
            </a:r>
            <a:endParaRPr lang="en-SG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87731" y="1310367"/>
            <a:ext cx="1611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err="1" smtClean="0">
                <a:solidFill>
                  <a:srgbClr val="FF0000"/>
                </a:solidFill>
              </a:rPr>
              <a:t>PMC</a:t>
            </a:r>
            <a:r>
              <a:rPr lang="en-SG" sz="2400" b="1" baseline="-25000" dirty="0" err="1" smtClean="0">
                <a:solidFill>
                  <a:srgbClr val="FF0000"/>
                </a:solidFill>
              </a:rPr>
              <a:t>percieved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4973" y="3176587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PMB</a:t>
            </a:r>
            <a:endParaRPr lang="en-SG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40664" y="3565429"/>
                <a:ext cx="681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64" y="3565429"/>
                <a:ext cx="681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77508" y="3565428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08" y="3565428"/>
                <a:ext cx="657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35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4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1308565" y="1533557"/>
            <a:ext cx="1370557" cy="775178"/>
          </a:xfrm>
          <a:prstGeom prst="triangle">
            <a:avLst>
              <a:gd name="adj" fmla="val 444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605756" y="1999797"/>
            <a:ext cx="496" cy="160942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1431" y="1235867"/>
            <a:ext cx="0" cy="233362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784" y="9750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Cost/Benefit</a:t>
            </a:r>
            <a:endParaRPr lang="en-SG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2887731" y="471415"/>
            <a:ext cx="78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SMC</a:t>
            </a:r>
            <a:endParaRPr lang="en-SG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92041" y="1866934"/>
            <a:ext cx="78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PMC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24973" y="3176587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PMB</a:t>
            </a:r>
            <a:endParaRPr lang="en-SG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040664" y="3565429"/>
                <a:ext cx="681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64" y="3565429"/>
                <a:ext cx="681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277508" y="3565428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08" y="3565428"/>
                <a:ext cx="657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35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 rot="16200000">
            <a:off x="1104471" y="2349996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100" b="1" dirty="0" smtClean="0">
                <a:effectLst>
                  <a:glow rad="228600">
                    <a:schemeClr val="bg1"/>
                  </a:glow>
                </a:effectLst>
              </a:rPr>
              <a:t>&lt; EMC </a:t>
            </a:r>
            <a:r>
              <a:rPr lang="en-SG" sz="1100" b="1" dirty="0">
                <a:effectLst>
                  <a:glow rad="228600">
                    <a:schemeClr val="bg1"/>
                  </a:glow>
                </a:effectLst>
              </a:rPr>
              <a:t>at </a:t>
            </a:r>
            <a:r>
              <a:rPr lang="en-SG" sz="1100" b="1" dirty="0" smtClean="0">
                <a:effectLst>
                  <a:glow rad="228600">
                    <a:schemeClr val="bg1"/>
                  </a:glow>
                </a:effectLst>
              </a:rPr>
              <a:t>Qs &gt;</a:t>
            </a:r>
            <a:endParaRPr lang="en-SG" sz="1100" b="1" dirty="0">
              <a:effectLst>
                <a:glow rad="228600">
                  <a:schemeClr val="bg1"/>
                </a:glow>
              </a:effectLst>
            </a:endParaRPr>
          </a:p>
        </p:txBody>
      </p:sp>
      <p:cxnSp>
        <p:nvCxnSpPr>
          <p:cNvPr id="28" name="Straight Connector 27"/>
          <p:cNvCxnSpPr>
            <a:cxnSpLocks noChangeAspect="1"/>
          </p:cNvCxnSpPr>
          <p:nvPr/>
        </p:nvCxnSpPr>
        <p:spPr>
          <a:xfrm>
            <a:off x="398311" y="1038225"/>
            <a:ext cx="3202781" cy="2562225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flipV="1">
            <a:off x="367731" y="720451"/>
            <a:ext cx="2520000" cy="2519999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>
            <a:off x="367731" y="1168257"/>
            <a:ext cx="3239999" cy="1349999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 flipH="1">
            <a:off x="367731" y="2105024"/>
            <a:ext cx="3240000" cy="13500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92041" y="940254"/>
            <a:ext cx="1467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chemeClr val="accent4"/>
                </a:solidFill>
              </a:rPr>
              <a:t>PMC + tax</a:t>
            </a:r>
            <a:endParaRPr lang="en-SG" sz="2400" dirty="0">
              <a:solidFill>
                <a:schemeClr val="accent4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91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5400000">
            <a:off x="1431928" y="1842517"/>
            <a:ext cx="762000" cy="525017"/>
          </a:xfrm>
          <a:prstGeom prst="triangle">
            <a:avLst>
              <a:gd name="adj" fmla="val 491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095283" y="2160449"/>
            <a:ext cx="496" cy="14400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50422" y="1800450"/>
            <a:ext cx="0" cy="1799999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 noChangeAspect="1"/>
          </p:cNvCxnSpPr>
          <p:nvPr/>
        </p:nvCxnSpPr>
        <p:spPr>
          <a:xfrm>
            <a:off x="367731" y="1139466"/>
            <a:ext cx="2153361" cy="2460984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7731" y="962025"/>
            <a:ext cx="3960000" cy="2638425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784" y="9750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Cost/Benefit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12" name="Straight Connector 11"/>
          <p:cNvCxnSpPr>
            <a:cxnSpLocks noChangeAspect="1"/>
          </p:cNvCxnSpPr>
          <p:nvPr/>
        </p:nvCxnSpPr>
        <p:spPr>
          <a:xfrm flipV="1">
            <a:off x="393972" y="1038225"/>
            <a:ext cx="3200400" cy="2286000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15355" y="3176587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PMB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5786" y="3176586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chemeClr val="accent1"/>
                </a:solidFill>
              </a:rPr>
              <a:t>SMB</a:t>
            </a:r>
            <a:endParaRPr lang="en-SG" sz="24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03298" y="802126"/>
            <a:ext cx="78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PMC</a:t>
            </a:r>
            <a:endParaRPr lang="en-SG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81092" y="3562095"/>
                <a:ext cx="681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92" y="3562095"/>
                <a:ext cx="681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767035" y="3562095"/>
                <a:ext cx="6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35" y="3562095"/>
                <a:ext cx="6574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26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053556" y="1414760"/>
            <a:ext cx="203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chemeClr val="accent4"/>
                </a:solidFill>
              </a:rPr>
              <a:t>PMC + subsidy</a:t>
            </a:r>
            <a:endParaRPr lang="en-SG" sz="240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606573" y="2501932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100" b="1" dirty="0" smtClean="0">
                <a:effectLst>
                  <a:glow rad="228600">
                    <a:schemeClr val="bg1"/>
                  </a:glow>
                </a:effectLst>
              </a:rPr>
              <a:t>&lt; EMB </a:t>
            </a:r>
            <a:r>
              <a:rPr lang="en-SG" sz="1100" b="1" dirty="0">
                <a:effectLst>
                  <a:glow rad="228600">
                    <a:schemeClr val="bg1"/>
                  </a:glow>
                </a:effectLst>
              </a:rPr>
              <a:t>at </a:t>
            </a:r>
            <a:r>
              <a:rPr lang="en-SG" sz="1100" b="1" dirty="0" smtClean="0">
                <a:effectLst>
                  <a:glow rad="228600">
                    <a:schemeClr val="bg1"/>
                  </a:glow>
                </a:effectLst>
              </a:rPr>
              <a:t>Qs &gt;</a:t>
            </a:r>
            <a:endParaRPr lang="en-SG" sz="1100" b="1" dirty="0">
              <a:effectLst>
                <a:glow rad="228600">
                  <a:schemeClr val="bg1"/>
                </a:glow>
              </a:effectLst>
            </a:endParaRPr>
          </a:p>
        </p:txBody>
      </p: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>
            <a:off x="1405302" y="1819411"/>
            <a:ext cx="2493453" cy="1781038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1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162770" y="2074259"/>
            <a:ext cx="0" cy="1571136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99595" y="1007286"/>
            <a:ext cx="1" cy="261935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879595" y="1769180"/>
            <a:ext cx="496" cy="1859842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258" y="733425"/>
            <a:ext cx="4320000" cy="180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258" y="450"/>
            <a:ext cx="3600000" cy="3600000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98700" y="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61059" y="428625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AE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10784" y="975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AE</a:t>
            </a:r>
            <a:endParaRPr lang="en-SG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11350" y="2862560"/>
            <a:ext cx="112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Income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569044" y="3562646"/>
                <a:ext cx="622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44" y="3562646"/>
                <a:ext cx="62209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282032" y="3562351"/>
                <a:ext cx="634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 smtClean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32" y="3562351"/>
                <a:ext cx="63491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43756" y="3562350"/>
                <a:ext cx="634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56" y="3562350"/>
                <a:ext cx="63491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24706" y="166021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𝐚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6" y="166021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81236" y="2369267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𝐛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36" y="2369267"/>
                <a:ext cx="43954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29237" y="664172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𝐜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37" y="664172"/>
                <a:ext cx="40267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17123" y="1395935"/>
                <a:ext cx="441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𝐝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3" y="1395935"/>
                <a:ext cx="44114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27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7556" y="2859827"/>
            <a:ext cx="0" cy="78556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599595" y="1007286"/>
            <a:ext cx="1" cy="261935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1077850"/>
            <a:ext cx="4320000" cy="216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258" y="450"/>
            <a:ext cx="3600000" cy="3600000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8700" y="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059" y="838885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AE</a:t>
            </a:r>
            <a:r>
              <a:rPr lang="en-SG" sz="2400" b="1" baseline="-25000" dirty="0" smtClean="0">
                <a:solidFill>
                  <a:srgbClr val="0070C0"/>
                </a:solidFill>
              </a:rPr>
              <a:t>0</a:t>
            </a:r>
            <a:endParaRPr lang="en-SG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784" y="975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AE</a:t>
            </a:r>
            <a:endParaRPr lang="en-SG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1350" y="2862560"/>
            <a:ext cx="112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Income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82032" y="3562351"/>
                <a:ext cx="634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32" y="3562351"/>
                <a:ext cx="63491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3231" y="3562350"/>
                <a:ext cx="634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1" y="3562350"/>
                <a:ext cx="63491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3654" y="271745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𝐚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54" y="2717452"/>
                <a:ext cx="42351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3882" y="1538347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𝐛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2" y="1538347"/>
                <a:ext cx="43954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28082" y="1848075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𝐜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82" y="1848075"/>
                <a:ext cx="40267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98517" y="1072442"/>
                <a:ext cx="441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𝐝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17" y="1072442"/>
                <a:ext cx="44114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2339" y="147415"/>
            <a:ext cx="4320000" cy="216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61059" y="-85500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AE</a:t>
            </a:r>
            <a:r>
              <a:rPr lang="en-SG" sz="2400" b="1" i="0" baseline="-25000" dirty="0" smtClean="0">
                <a:solidFill>
                  <a:srgbClr val="0070C0"/>
                </a:solidFill>
                <a:latin typeface="+mj-lt"/>
              </a:rPr>
              <a:t>1</a:t>
            </a:r>
            <a:endParaRPr lang="en-SG" sz="24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67556" y="1943099"/>
            <a:ext cx="0" cy="90000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70689" y="1943099"/>
            <a:ext cx="900000" cy="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689" y="1493099"/>
            <a:ext cx="0" cy="45000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70689" y="1493099"/>
            <a:ext cx="450000" cy="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19684" y="1227415"/>
            <a:ext cx="0" cy="226800"/>
          </a:xfrm>
          <a:prstGeom prst="line">
            <a:avLst/>
          </a:prstGeom>
          <a:ln w="38100" cap="rnd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012521" y="1357610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21" y="1357610"/>
                <a:ext cx="42191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860122" y="833603"/>
                <a:ext cx="3818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𝐟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22" y="833603"/>
                <a:ext cx="38183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38635" y="875592"/>
                <a:ext cx="4203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635" y="875592"/>
                <a:ext cx="42030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6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H="1">
            <a:off x="3777457" y="1800450"/>
            <a:ext cx="1" cy="18000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8845" y="1800339"/>
            <a:ext cx="496" cy="18000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74158" y="549750"/>
            <a:ext cx="2803298" cy="2150589"/>
            <a:chOff x="373858" y="535125"/>
            <a:chExt cx="2803298" cy="2150589"/>
          </a:xfrm>
        </p:grpSpPr>
        <p:sp>
          <p:nvSpPr>
            <p:cNvPr id="12" name="Arc 11"/>
            <p:cNvSpPr/>
            <p:nvPr/>
          </p:nvSpPr>
          <p:spPr>
            <a:xfrm>
              <a:off x="1377156" y="885714"/>
              <a:ext cx="1800000" cy="1800000"/>
            </a:xfrm>
            <a:prstGeom prst="arc">
              <a:avLst>
                <a:gd name="adj1" fmla="val 21599184"/>
                <a:gd name="adj2" fmla="val 5402686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3858" y="2685714"/>
              <a:ext cx="1903298" cy="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177156" y="535125"/>
              <a:ext cx="0" cy="125059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0784" y="9750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GPL</a:t>
            </a:r>
            <a:endParaRPr lang="en-SG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72154" y="28625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RNO</a:t>
            </a:r>
            <a:endParaRPr lang="en-SG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96638" y="1727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332" y="1727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2802" y="549750"/>
            <a:ext cx="2297511" cy="2150589"/>
            <a:chOff x="879645" y="535125"/>
            <a:chExt cx="2297511" cy="2150589"/>
          </a:xfrm>
        </p:grpSpPr>
        <p:sp>
          <p:nvSpPr>
            <p:cNvPr id="35" name="Arc 34"/>
            <p:cNvSpPr/>
            <p:nvPr/>
          </p:nvSpPr>
          <p:spPr>
            <a:xfrm>
              <a:off x="1377156" y="885714"/>
              <a:ext cx="1800000" cy="1800000"/>
            </a:xfrm>
            <a:prstGeom prst="arc">
              <a:avLst>
                <a:gd name="adj1" fmla="val 21599184"/>
                <a:gd name="adj2" fmla="val 5402686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79645" y="2685714"/>
              <a:ext cx="1397511" cy="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3176680" y="535125"/>
              <a:ext cx="0" cy="1250592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25278" y="3562646"/>
                <a:ext cx="70436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sSub>
                            <m:sSubPr>
                              <m:ctrlPr>
                                <a:rPr lang="en-SG" sz="2400" b="1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278" y="3562646"/>
                <a:ext cx="704360" cy="493405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68912" y="3560444"/>
                <a:ext cx="70436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sSub>
                            <m:sSubPr>
                              <m:ctrlPr>
                                <a:rPr lang="en-SG" sz="2400" b="1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SG" sz="2400" b="1" i="0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 smtClean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2" y="3560444"/>
                <a:ext cx="704360" cy="493405"/>
              </a:xfrm>
              <a:prstGeom prst="rect">
                <a:avLst/>
              </a:prstGeom>
              <a:blipFill rotWithShape="1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cxnSpLocks noChangeAspect="1"/>
          </p:cNvCxnSpPr>
          <p:nvPr/>
        </p:nvCxnSpPr>
        <p:spPr>
          <a:xfrm>
            <a:off x="1681956" y="962093"/>
            <a:ext cx="2285932" cy="2285932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30827" y="581025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22154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3653860" y="1800450"/>
            <a:ext cx="1" cy="18000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59737" y="3562646"/>
                <a:ext cx="593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𝐟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37" y="3562646"/>
                <a:ext cx="59323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43756" y="9975"/>
            <a:ext cx="2804092" cy="1800000"/>
            <a:chOff x="373064" y="885714"/>
            <a:chExt cx="2804092" cy="1800000"/>
          </a:xfrm>
        </p:grpSpPr>
        <p:sp>
          <p:nvSpPr>
            <p:cNvPr id="5" name="Arc 4"/>
            <p:cNvSpPr/>
            <p:nvPr/>
          </p:nvSpPr>
          <p:spPr>
            <a:xfrm>
              <a:off x="1377156" y="885714"/>
              <a:ext cx="1800000" cy="1800000"/>
            </a:xfrm>
            <a:prstGeom prst="arc">
              <a:avLst>
                <a:gd name="adj1" fmla="val 21599184"/>
                <a:gd name="adj2" fmla="val 5402686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Straight Connector 5"/>
            <p:cNvCxnSpPr>
              <a:stCxn id="28" idx="3"/>
            </p:cNvCxnSpPr>
            <p:nvPr/>
          </p:nvCxnSpPr>
          <p:spPr>
            <a:xfrm>
              <a:off x="373064" y="2685714"/>
              <a:ext cx="1904092" cy="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177156" y="1485900"/>
              <a:ext cx="0" cy="299815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43756" y="504825"/>
            <a:ext cx="2803298" cy="2180889"/>
            <a:chOff x="373858" y="504825"/>
            <a:chExt cx="2803298" cy="2180889"/>
          </a:xfrm>
        </p:grpSpPr>
        <p:sp>
          <p:nvSpPr>
            <p:cNvPr id="9" name="Arc 8"/>
            <p:cNvSpPr/>
            <p:nvPr/>
          </p:nvSpPr>
          <p:spPr>
            <a:xfrm>
              <a:off x="1377156" y="885714"/>
              <a:ext cx="1800000" cy="1800000"/>
            </a:xfrm>
            <a:prstGeom prst="arc">
              <a:avLst>
                <a:gd name="adj1" fmla="val 21599184"/>
                <a:gd name="adj2" fmla="val 5402686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Connector 9"/>
            <p:cNvCxnSpPr>
              <a:stCxn id="17" idx="3"/>
            </p:cNvCxnSpPr>
            <p:nvPr/>
          </p:nvCxnSpPr>
          <p:spPr>
            <a:xfrm>
              <a:off x="373858" y="2685714"/>
              <a:ext cx="1903298" cy="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77156" y="504825"/>
              <a:ext cx="0" cy="1280889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0784" y="9750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GPL</a:t>
            </a:r>
            <a:endParaRPr lang="en-SG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2154" y="28625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RNO</a:t>
            </a:r>
            <a:endParaRPr lang="en-S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7268" y="245488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7268" y="1579142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</p:cNvCxnSpPr>
          <p:nvPr/>
        </p:nvCxnSpPr>
        <p:spPr>
          <a:xfrm>
            <a:off x="1681956" y="962093"/>
            <a:ext cx="2285932" cy="2285932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30827" y="581025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28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2977356" y="1419225"/>
            <a:ext cx="0" cy="217170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0" y="1380661"/>
            <a:ext cx="2901158" cy="225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-5720394" y="-3670804"/>
            <a:ext cx="11212350" cy="7315200"/>
          </a:xfrm>
          <a:prstGeom prst="arc">
            <a:avLst>
              <a:gd name="adj1" fmla="val 1950758"/>
              <a:gd name="adj2" fmla="val 4581976"/>
            </a:avLst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3543" y="2413683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NVC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sp>
        <p:nvSpPr>
          <p:cNvPr id="45" name="Arc 44"/>
          <p:cNvSpPr/>
          <p:nvPr/>
        </p:nvSpPr>
        <p:spPr>
          <a:xfrm>
            <a:off x="-5875452" y="-15174884"/>
            <a:ext cx="10744200" cy="18821756"/>
          </a:xfrm>
          <a:prstGeom prst="arc">
            <a:avLst>
              <a:gd name="adj1" fmla="val 3695057"/>
              <a:gd name="adj2" fmla="val 5180007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3127291" y="652760"/>
            <a:ext cx="68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</a:t>
            </a:r>
            <a:r>
              <a:rPr lang="en-SG" sz="2400" b="1" dirty="0" smtClean="0">
                <a:solidFill>
                  <a:srgbClr val="FF0000"/>
                </a:solidFill>
              </a:rPr>
              <a:t>VC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0.03</a:t>
            </a:r>
            <a:endParaRPr lang="en-SG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0.15</a:t>
            </a:r>
            <a:endParaRPr lang="en-SG" sz="1600" b="1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3756" y="3276450"/>
            <a:ext cx="0" cy="3240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92469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aware</a:t>
            </a:r>
            <a:endParaRPr lang="en-SG" sz="16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7986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naive</a:t>
            </a:r>
            <a:endParaRPr lang="en-SG" sz="1600" b="1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053743" y="4086225"/>
            <a:ext cx="1440000" cy="0"/>
          </a:xfrm>
          <a:prstGeom prst="line">
            <a:avLst/>
          </a:prstGeom>
          <a:ln w="57150" cap="rnd">
            <a:solidFill>
              <a:schemeClr val="bg2">
                <a:lumMod val="5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155" y="3297473"/>
            <a:ext cx="777601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5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>
            <a:off x="3653860" y="1800450"/>
            <a:ext cx="1" cy="180000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357356" y="3562646"/>
                <a:ext cx="593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𝐟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56" y="3562646"/>
                <a:ext cx="59323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43756" y="504825"/>
            <a:ext cx="2803298" cy="2180889"/>
            <a:chOff x="373858" y="504825"/>
            <a:chExt cx="2803298" cy="2180889"/>
          </a:xfrm>
        </p:grpSpPr>
        <p:sp>
          <p:nvSpPr>
            <p:cNvPr id="9" name="Arc 8"/>
            <p:cNvSpPr/>
            <p:nvPr/>
          </p:nvSpPr>
          <p:spPr>
            <a:xfrm>
              <a:off x="1377156" y="885714"/>
              <a:ext cx="1800000" cy="1800000"/>
            </a:xfrm>
            <a:prstGeom prst="arc">
              <a:avLst>
                <a:gd name="adj1" fmla="val 21599184"/>
                <a:gd name="adj2" fmla="val 5402686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Connector 9"/>
            <p:cNvCxnSpPr>
              <a:stCxn id="16" idx="3"/>
            </p:cNvCxnSpPr>
            <p:nvPr/>
          </p:nvCxnSpPr>
          <p:spPr>
            <a:xfrm>
              <a:off x="373858" y="2685714"/>
              <a:ext cx="1903298" cy="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77156" y="504825"/>
              <a:ext cx="0" cy="1280889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0784" y="9750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GPL</a:t>
            </a:r>
            <a:endParaRPr lang="en-SG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2154" y="28625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RNO</a:t>
            </a:r>
            <a:endParaRPr lang="en-SG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268" y="245488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cxnSpLocks noChangeAspect="1"/>
          </p:cNvCxnSpPr>
          <p:nvPr/>
        </p:nvCxnSpPr>
        <p:spPr>
          <a:xfrm>
            <a:off x="1681956" y="962093"/>
            <a:ext cx="2285932" cy="2285932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0827" y="581025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AD</a:t>
            </a:r>
            <a:endParaRPr lang="en-SG" sz="2400" dirty="0"/>
          </a:p>
        </p:txBody>
      </p:sp>
      <p:cxnSp>
        <p:nvCxnSpPr>
          <p:cNvPr id="20" name="Straight Connector 19"/>
          <p:cNvCxnSpPr>
            <a:cxnSpLocks noChangeAspect="1"/>
          </p:cNvCxnSpPr>
          <p:nvPr/>
        </p:nvCxnSpPr>
        <p:spPr>
          <a:xfrm>
            <a:off x="2151466" y="471415"/>
            <a:ext cx="1983466" cy="1983466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50778" y="119360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AD</a:t>
            </a:r>
            <a:endParaRPr lang="en-SG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26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7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784" y="9750"/>
            <a:ext cx="215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consumer good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63674" y="2979937"/>
            <a:ext cx="178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capital good</a:t>
            </a:r>
            <a:endParaRPr lang="en-SG" sz="2400" b="1" dirty="0"/>
          </a:p>
        </p:txBody>
      </p:sp>
      <p:sp>
        <p:nvSpPr>
          <p:cNvPr id="20" name="Arc 19"/>
          <p:cNvSpPr/>
          <p:nvPr/>
        </p:nvSpPr>
        <p:spPr>
          <a:xfrm>
            <a:off x="-2698908" y="900450"/>
            <a:ext cx="5400000" cy="5400000"/>
          </a:xfrm>
          <a:prstGeom prst="arc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1072356" y="1038225"/>
            <a:ext cx="360000" cy="36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1977232" y="178854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77156" y="879167"/>
                <a:ext cx="46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56" y="879167"/>
                <a:ext cx="46198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08656" y="1854392"/>
                <a:ext cx="46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56" y="1854392"/>
                <a:ext cx="46198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2" idx="4"/>
          </p:cNvCxnSpPr>
          <p:nvPr/>
        </p:nvCxnSpPr>
        <p:spPr>
          <a:xfrm>
            <a:off x="1252356" y="1398225"/>
            <a:ext cx="0" cy="2202225"/>
          </a:xfrm>
          <a:prstGeom prst="line">
            <a:avLst/>
          </a:prstGeom>
          <a:ln w="381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4"/>
          </p:cNvCxnSpPr>
          <p:nvPr/>
        </p:nvCxnSpPr>
        <p:spPr>
          <a:xfrm>
            <a:off x="2157232" y="2148545"/>
            <a:ext cx="0" cy="1442381"/>
          </a:xfrm>
          <a:prstGeom prst="line">
            <a:avLst/>
          </a:prstGeom>
          <a:ln w="38100" cap="rnd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</p:cNvCxnSpPr>
          <p:nvPr/>
        </p:nvCxnSpPr>
        <p:spPr>
          <a:xfrm flipH="1">
            <a:off x="-3968" y="1968545"/>
            <a:ext cx="1981200" cy="0"/>
          </a:xfrm>
          <a:prstGeom prst="line">
            <a:avLst/>
          </a:prstGeom>
          <a:ln w="38100" cap="rnd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2"/>
          </p:cNvCxnSpPr>
          <p:nvPr/>
        </p:nvCxnSpPr>
        <p:spPr>
          <a:xfrm flipH="1">
            <a:off x="-10474" y="1218225"/>
            <a:ext cx="1082830" cy="0"/>
          </a:xfrm>
          <a:prstGeom prst="line">
            <a:avLst/>
          </a:prstGeom>
          <a:ln w="381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371729" y="999834"/>
                <a:ext cx="4154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𝐒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729" y="999834"/>
                <a:ext cx="41549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22917" y="3558947"/>
                <a:ext cx="463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𝐑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17" y="3558947"/>
                <a:ext cx="46358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-417545" y="1745003"/>
                <a:ext cx="463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𝐔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545" y="1745003"/>
                <a:ext cx="46358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925438" y="3558946"/>
                <a:ext cx="463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𝐕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8" y="3558946"/>
                <a:ext cx="4635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 noChangeAspect="1"/>
          </p:cNvCxnSpPr>
          <p:nvPr/>
        </p:nvCxnSpPr>
        <p:spPr>
          <a:xfrm>
            <a:off x="313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82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29284" y="2520450"/>
            <a:ext cx="1081397" cy="1080000"/>
            <a:chOff x="2867822" y="2135560"/>
            <a:chExt cx="1081397" cy="1080000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67822" y="2135560"/>
              <a:ext cx="1080000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>
              <a:off x="3949219" y="2135560"/>
              <a:ext cx="0" cy="108000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0784" y="9750"/>
            <a:ext cx="99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wheat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96649" y="2979937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cloth</a:t>
            </a:r>
            <a:endParaRPr lang="en-SG" sz="2400" b="1" dirty="0"/>
          </a:p>
        </p:txBody>
      </p: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>
            <a:off x="313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5128" y="166467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CPC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532657" y="1225866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i="0" dirty="0" smtClean="0">
                <a:latin typeface="+mj-lt"/>
              </a:rPr>
              <a:t>20</a:t>
            </a:r>
            <a:endParaRPr lang="en-SG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605756" y="2518273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PPC</a:t>
            </a:r>
            <a:endParaRPr lang="en-SG" sz="2400" dirty="0"/>
          </a:p>
        </p:txBody>
      </p:sp>
      <p:sp>
        <p:nvSpPr>
          <p:cNvPr id="20" name="Rectangle 19"/>
          <p:cNvSpPr/>
          <p:nvPr/>
        </p:nvSpPr>
        <p:spPr>
          <a:xfrm>
            <a:off x="4062857" y="3562350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i="0" dirty="0" smtClean="0">
                <a:latin typeface="+mj-lt"/>
              </a:rPr>
              <a:t>40</a:t>
            </a:r>
            <a:endParaRPr lang="en-SG" sz="2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92" y="1438273"/>
            <a:ext cx="4320000" cy="216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61092" y="1438273"/>
            <a:ext cx="2160000" cy="216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892137" y="28383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800" b="1" dirty="0" smtClean="0">
                <a:effectLst>
                  <a:glow rad="228600">
                    <a:schemeClr val="bg1"/>
                  </a:glow>
                </a:effectLst>
              </a:rPr>
              <a:t>import</a:t>
            </a:r>
            <a:endParaRPr lang="en-SG" sz="1800" b="1" dirty="0"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34556" y="2335784"/>
            <a:ext cx="81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800" b="1" dirty="0" smtClean="0">
                <a:effectLst>
                  <a:glow rad="228600">
                    <a:schemeClr val="bg1"/>
                  </a:glow>
                </a:effectLst>
              </a:rPr>
              <a:t>export</a:t>
            </a:r>
            <a:endParaRPr lang="en-SG" sz="1800" b="1" dirty="0">
              <a:effectLst>
                <a:glow rad="228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51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305" y="1440450"/>
            <a:ext cx="1081397" cy="1080000"/>
            <a:chOff x="2867822" y="2135560"/>
            <a:chExt cx="1081397" cy="1080000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867822" y="2135560"/>
              <a:ext cx="1080000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>
              <a:off x="3949219" y="2135560"/>
              <a:ext cx="0" cy="108000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10784" y="9750"/>
            <a:ext cx="99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wheat</a:t>
            </a:r>
            <a:endParaRPr lang="en-SG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3203" y="124310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800" b="1" dirty="0" smtClean="0">
                <a:effectLst>
                  <a:glow rad="228600">
                    <a:schemeClr val="bg1"/>
                  </a:glow>
                </a:effectLst>
              </a:rPr>
              <a:t>import</a:t>
            </a:r>
            <a:endParaRPr lang="en-SG" sz="1800" b="1" dirty="0"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156" y="317206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PPC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92" y="1440453"/>
            <a:ext cx="1080000" cy="216000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92" y="1440453"/>
            <a:ext cx="2160000" cy="216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1870" y="3562350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i="0" dirty="0" smtClean="0">
                <a:latin typeface="+mj-lt"/>
              </a:rPr>
              <a:t>10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50465" y="279082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CPC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532657" y="1225866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i="0" dirty="0" smtClean="0">
                <a:latin typeface="+mj-lt"/>
              </a:rPr>
              <a:t>20</a:t>
            </a:r>
            <a:endParaRPr lang="en-SG" sz="2400" b="1" dirty="0"/>
          </a:p>
        </p:txBody>
      </p:sp>
      <p:cxnSp>
        <p:nvCxnSpPr>
          <p:cNvPr id="8" name="Straight Arrow Connector 7"/>
          <p:cNvCxnSpPr>
            <a:cxnSpLocks noChangeAspect="1"/>
          </p:cNvCxnSpPr>
          <p:nvPr/>
        </p:nvCxnSpPr>
        <p:spPr>
          <a:xfrm>
            <a:off x="313" y="3600450"/>
            <a:ext cx="360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flipV="1">
            <a:off x="313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53556" y="30149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cloth</a:t>
            </a:r>
            <a:endParaRPr lang="en-SG" sz="2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674166" y="1722530"/>
            <a:ext cx="81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800" b="1" dirty="0" smtClean="0">
                <a:effectLst>
                  <a:glow rad="228600">
                    <a:schemeClr val="bg1"/>
                  </a:glow>
                </a:effectLst>
              </a:rPr>
              <a:t>export</a:t>
            </a:r>
            <a:endParaRPr lang="en-SG" sz="1800" b="1" dirty="0">
              <a:effectLst>
                <a:glow rad="228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20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958" y="1748789"/>
            <a:ext cx="865824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Firms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675957" y="2868931"/>
            <a:ext cx="865824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Households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3912552" y="2314575"/>
            <a:ext cx="865824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Foreign economies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004344" y="2314575"/>
            <a:ext cx="865824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Government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2091213" y="2314575"/>
            <a:ext cx="865824" cy="304800"/>
          </a:xfrm>
          <a:prstGeom prst="rect">
            <a:avLst/>
          </a:prstGeom>
          <a:solidFill>
            <a:srgbClr val="F57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Banks</a:t>
            </a:r>
            <a:endParaRPr lang="en-SG" b="1" dirty="0"/>
          </a:p>
        </p:txBody>
      </p:sp>
      <p:cxnSp>
        <p:nvCxnSpPr>
          <p:cNvPr id="10" name="Curved Connector 9"/>
          <p:cNvCxnSpPr>
            <a:stCxn id="4" idx="1"/>
            <a:endCxn id="5" idx="1"/>
          </p:cNvCxnSpPr>
          <p:nvPr/>
        </p:nvCxnSpPr>
        <p:spPr>
          <a:xfrm rot="10800000" flipV="1">
            <a:off x="675958" y="1901189"/>
            <a:ext cx="1" cy="1120142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5" idx="3"/>
          </p:cNvCxnSpPr>
          <p:nvPr/>
        </p:nvCxnSpPr>
        <p:spPr>
          <a:xfrm flipH="1">
            <a:off x="1541781" y="1901189"/>
            <a:ext cx="1" cy="112014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2"/>
            <a:endCxn id="5" idx="3"/>
          </p:cNvCxnSpPr>
          <p:nvPr/>
        </p:nvCxnSpPr>
        <p:spPr>
          <a:xfrm rot="5400000">
            <a:off x="1831975" y="2329181"/>
            <a:ext cx="401956" cy="982344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5" idx="3"/>
          </p:cNvCxnSpPr>
          <p:nvPr/>
        </p:nvCxnSpPr>
        <p:spPr>
          <a:xfrm rot="5400000">
            <a:off x="2288541" y="1872616"/>
            <a:ext cx="401956" cy="189547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5" idx="3"/>
          </p:cNvCxnSpPr>
          <p:nvPr/>
        </p:nvCxnSpPr>
        <p:spPr>
          <a:xfrm rot="5400000">
            <a:off x="2742645" y="1418512"/>
            <a:ext cx="401956" cy="2803683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" idx="3"/>
            <a:endCxn id="8" idx="0"/>
          </p:cNvCxnSpPr>
          <p:nvPr/>
        </p:nvCxnSpPr>
        <p:spPr>
          <a:xfrm>
            <a:off x="1541782" y="1901189"/>
            <a:ext cx="982343" cy="413386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7" idx="0"/>
          </p:cNvCxnSpPr>
          <p:nvPr/>
        </p:nvCxnSpPr>
        <p:spPr>
          <a:xfrm>
            <a:off x="1541782" y="1901189"/>
            <a:ext cx="1895474" cy="413386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3"/>
            <a:endCxn id="6" idx="0"/>
          </p:cNvCxnSpPr>
          <p:nvPr/>
        </p:nvCxnSpPr>
        <p:spPr>
          <a:xfrm>
            <a:off x="1541782" y="1901189"/>
            <a:ext cx="2803682" cy="413386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86756" y="265581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(S) savings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9417" y="2655810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(T)</a:t>
            </a:r>
            <a:r>
              <a:rPr lang="en-SG" dirty="0">
                <a:effectLst>
                  <a:glow rad="101600">
                    <a:schemeClr val="bg1"/>
                  </a:glow>
                </a:effectLst>
              </a:rPr>
              <a:t> taxes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5556" y="265430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(M) imports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18675" y="2069781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(X) exports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09084" y="206835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(G) govt. expd.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94131" y="206835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(I) investment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9896" y="233814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(C) consumption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806" y="230327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SG" dirty="0">
                <a:effectLst>
                  <a:glow rad="101600">
                    <a:schemeClr val="bg1"/>
                  </a:glow>
                </a:effectLst>
              </a:rPr>
              <a:t>f</a:t>
            </a:r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actor </a:t>
            </a:r>
            <a:br>
              <a:rPr lang="en-SG" dirty="0" smtClean="0">
                <a:effectLst>
                  <a:glow rad="101600">
                    <a:schemeClr val="bg1"/>
                  </a:glow>
                </a:effectLst>
              </a:rPr>
            </a:br>
            <a:r>
              <a:rPr lang="en-SG" dirty="0" smtClean="0">
                <a:effectLst>
                  <a:glow rad="101600">
                    <a:schemeClr val="bg1"/>
                  </a:glow>
                </a:effectLst>
              </a:rPr>
              <a:t>payments</a:t>
            </a:r>
            <a:endParaRPr lang="en-SG" dirty="0">
              <a:effectLst>
                <a:glow rad="101600">
                  <a:schemeClr val="bg1"/>
                </a:glo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" y="47625"/>
            <a:ext cx="47005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211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95" y="646814"/>
            <a:ext cx="1298736" cy="457200"/>
          </a:xfrm>
          <a:prstGeom prst="rect">
            <a:avLst/>
          </a:prstGeom>
          <a:solidFill>
            <a:srgbClr val="F57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smtClean="0"/>
              <a:t>Firms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58693" y="2327027"/>
            <a:ext cx="129873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smtClean="0"/>
              <a:t>Households</a:t>
            </a:r>
            <a:endParaRPr lang="en-SG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5336220" y="1495493"/>
            <a:ext cx="1298736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/>
              <a:t>Foreign economies</a:t>
            </a:r>
            <a:endParaRPr lang="en-SG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888420" y="1495493"/>
            <a:ext cx="1298736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/>
              <a:t>Government</a:t>
            </a:r>
            <a:endParaRPr lang="en-SG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451811" y="1495493"/>
            <a:ext cx="1298736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/>
              <a:t>Banks</a:t>
            </a:r>
            <a:endParaRPr lang="en-SG" sz="1400" b="1" dirty="0"/>
          </a:p>
        </p:txBody>
      </p:sp>
      <p:cxnSp>
        <p:nvCxnSpPr>
          <p:cNvPr id="9" name="Curved Connector 8"/>
          <p:cNvCxnSpPr>
            <a:stCxn id="4" idx="1"/>
            <a:endCxn id="5" idx="1"/>
          </p:cNvCxnSpPr>
          <p:nvPr/>
        </p:nvCxnSpPr>
        <p:spPr>
          <a:xfrm rot="10800000" flipV="1">
            <a:off x="158695" y="875414"/>
            <a:ext cx="2" cy="1680213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3"/>
            <a:endCxn id="5" idx="3"/>
          </p:cNvCxnSpPr>
          <p:nvPr/>
        </p:nvCxnSpPr>
        <p:spPr>
          <a:xfrm flipH="1">
            <a:off x="1457429" y="875414"/>
            <a:ext cx="2" cy="1680213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5" idx="3"/>
          </p:cNvCxnSpPr>
          <p:nvPr/>
        </p:nvCxnSpPr>
        <p:spPr>
          <a:xfrm rot="5400000">
            <a:off x="1977837" y="1432285"/>
            <a:ext cx="602934" cy="164375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5" idx="3"/>
          </p:cNvCxnSpPr>
          <p:nvPr/>
        </p:nvCxnSpPr>
        <p:spPr>
          <a:xfrm rot="5400000">
            <a:off x="2696142" y="713981"/>
            <a:ext cx="602934" cy="308035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2"/>
            <a:endCxn id="5" idx="3"/>
          </p:cNvCxnSpPr>
          <p:nvPr/>
        </p:nvCxnSpPr>
        <p:spPr>
          <a:xfrm rot="5400000">
            <a:off x="3420042" y="-9919"/>
            <a:ext cx="602934" cy="452815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8" idx="0"/>
          </p:cNvCxnSpPr>
          <p:nvPr/>
        </p:nvCxnSpPr>
        <p:spPr>
          <a:xfrm>
            <a:off x="1457431" y="875414"/>
            <a:ext cx="1643748" cy="62007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  <a:endCxn id="7" idx="0"/>
          </p:cNvCxnSpPr>
          <p:nvPr/>
        </p:nvCxnSpPr>
        <p:spPr>
          <a:xfrm>
            <a:off x="1457431" y="875414"/>
            <a:ext cx="3080357" cy="62007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6" idx="0"/>
          </p:cNvCxnSpPr>
          <p:nvPr/>
        </p:nvCxnSpPr>
        <p:spPr>
          <a:xfrm>
            <a:off x="1457431" y="875414"/>
            <a:ext cx="4528157" cy="62007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0262" y="2005088"/>
            <a:ext cx="943143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(S) savings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184" y="2005088"/>
            <a:ext cx="839717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(T)</a:t>
            </a:r>
            <a:r>
              <a:rPr lang="en-SG" sz="1400" dirty="0">
                <a:effectLst>
                  <a:glow rad="101600">
                    <a:schemeClr val="bg1"/>
                  </a:glow>
                </a:effectLst>
              </a:rPr>
              <a:t> taxes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2237" y="2005088"/>
            <a:ext cx="1055097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(M) imports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2237" y="1126162"/>
            <a:ext cx="975461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(X) exports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1184" y="1126162"/>
            <a:ext cx="1253292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(G) govt. expd.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0262" y="1126160"/>
            <a:ext cx="119744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(I) investment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219" y="1570204"/>
            <a:ext cx="1386278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(C) consumption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631321" y="1527116"/>
            <a:ext cx="90101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SG" sz="1400" dirty="0">
                <a:effectLst>
                  <a:glow rad="101600">
                    <a:schemeClr val="bg1"/>
                  </a:glow>
                </a:effectLst>
              </a:rPr>
              <a:t>f</a:t>
            </a:r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actor </a:t>
            </a:r>
            <a:b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</a:br>
            <a:r>
              <a:rPr lang="en-SG" sz="1400" dirty="0" smtClean="0">
                <a:effectLst>
                  <a:glow rad="101600">
                    <a:schemeClr val="bg1"/>
                  </a:glow>
                </a:effectLst>
              </a:rPr>
              <a:t>payments</a:t>
            </a:r>
            <a:endParaRPr lang="en-SG" sz="1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4872" y="2486025"/>
            <a:ext cx="1100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withdrawals</a:t>
            </a:r>
            <a:endParaRPr lang="en-SG" sz="1400" b="1" dirty="0"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2431" y="6477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injections</a:t>
            </a:r>
            <a:endParaRPr lang="en-SG" sz="1400" b="1" dirty="0"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67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2977356" y="1419225"/>
            <a:ext cx="0" cy="217170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0" y="1380661"/>
            <a:ext cx="2901158" cy="225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-5720394" y="-3670804"/>
            <a:ext cx="11212350" cy="7315200"/>
          </a:xfrm>
          <a:prstGeom prst="arc">
            <a:avLst>
              <a:gd name="adj1" fmla="val 1950758"/>
              <a:gd name="adj2" fmla="val 4581976"/>
            </a:avLst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3543" y="2413683"/>
            <a:ext cx="72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rgbClr val="0070C0"/>
                </a:solidFill>
              </a:rPr>
              <a:t>NVC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sp>
        <p:nvSpPr>
          <p:cNvPr id="45" name="Arc 44"/>
          <p:cNvSpPr/>
          <p:nvPr/>
        </p:nvSpPr>
        <p:spPr>
          <a:xfrm>
            <a:off x="-5875452" y="-15174884"/>
            <a:ext cx="10744200" cy="18821756"/>
          </a:xfrm>
          <a:prstGeom prst="arc">
            <a:avLst>
              <a:gd name="adj1" fmla="val 3695057"/>
              <a:gd name="adj2" fmla="val 5180007"/>
            </a:avLst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3127291" y="652760"/>
            <a:ext cx="68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</a:t>
            </a:r>
            <a:r>
              <a:rPr lang="en-SG" sz="2400" b="1" dirty="0" smtClean="0">
                <a:solidFill>
                  <a:srgbClr val="FF0000"/>
                </a:solidFill>
              </a:rPr>
              <a:t>VC</a:t>
            </a:r>
            <a:endParaRPr lang="en-SG" sz="24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0.03</a:t>
            </a:r>
            <a:endParaRPr lang="en-SG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/>
              <a:t>0.15</a:t>
            </a:r>
            <a:endParaRPr lang="en-SG" sz="1600" b="1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3756" y="3276450"/>
            <a:ext cx="0" cy="3240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92469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aware</a:t>
            </a:r>
            <a:endParaRPr lang="en-SG" sz="16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7986" y="3877694"/>
            <a:ext cx="1246212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SG" sz="1600" b="1" smtClean="0"/>
              <a:t>Q</a:t>
            </a:r>
            <a:r>
              <a:rPr lang="en-SG" sz="1600" b="1" baseline="-25000" smtClean="0"/>
              <a:t>naive</a:t>
            </a:r>
            <a:endParaRPr lang="en-SG" sz="1600" b="1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053743" y="4086225"/>
            <a:ext cx="1440000" cy="0"/>
          </a:xfrm>
          <a:prstGeom prst="line">
            <a:avLst/>
          </a:prstGeom>
          <a:ln w="57150" cap="rnd">
            <a:solidFill>
              <a:schemeClr val="bg2">
                <a:lumMod val="5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155" y="3297473"/>
            <a:ext cx="777601" cy="0"/>
          </a:xfrm>
          <a:prstGeom prst="line">
            <a:avLst/>
          </a:prstGeom>
          <a:ln w="38100" cap="rnd">
            <a:solidFill>
              <a:schemeClr val="accent6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2977356" y="1419225"/>
            <a:ext cx="0" cy="2171700"/>
          </a:xfrm>
          <a:prstGeom prst="line">
            <a:avLst/>
          </a:prstGeom>
          <a:ln w="38100" cap="rnd">
            <a:solidFill>
              <a:schemeClr val="accent6">
                <a:alpha val="20000"/>
              </a:schemeClr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0" y="1380661"/>
            <a:ext cx="2901158" cy="225"/>
          </a:xfrm>
          <a:prstGeom prst="line">
            <a:avLst/>
          </a:prstGeom>
          <a:ln w="38100" cap="rnd">
            <a:solidFill>
              <a:schemeClr val="accent6">
                <a:alpha val="20000"/>
              </a:schemeClr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623" y="2328696"/>
            <a:ext cx="3914719" cy="120038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93342" y="1999236"/>
            <a:ext cx="111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Benefit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84" y="9750"/>
            <a:ext cx="89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Value</a:t>
            </a:r>
            <a:endParaRPr lang="en-SG" sz="2400" b="1" dirty="0"/>
          </a:p>
        </p:txBody>
      </p:sp>
      <p:sp>
        <p:nvSpPr>
          <p:cNvPr id="45" name="Arc 44"/>
          <p:cNvSpPr/>
          <p:nvPr/>
        </p:nvSpPr>
        <p:spPr>
          <a:xfrm>
            <a:off x="-5875452" y="-15174884"/>
            <a:ext cx="10744200" cy="18821756"/>
          </a:xfrm>
          <a:prstGeom prst="arc">
            <a:avLst>
              <a:gd name="adj1" fmla="val 3695057"/>
              <a:gd name="adj2" fmla="val 5180007"/>
            </a:avLst>
          </a:prstGeom>
          <a:ln w="76200" cap="rnd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3127291" y="652760"/>
            <a:ext cx="68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>
                    <a:alpha val="20000"/>
                  </a:srgbClr>
                </a:solidFill>
              </a:rPr>
              <a:t>P</a:t>
            </a:r>
            <a:r>
              <a:rPr lang="en-SG" sz="2400" b="1" dirty="0" smtClean="0">
                <a:solidFill>
                  <a:srgbClr val="FF0000">
                    <a:alpha val="20000"/>
                  </a:srgbClr>
                </a:solidFill>
              </a:rPr>
              <a:t>VC</a:t>
            </a:r>
            <a:endParaRPr lang="en-SG" sz="2400" b="1" dirty="0">
              <a:solidFill>
                <a:srgbClr val="FF0000">
                  <a:alpha val="2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410" y="3619586"/>
            <a:ext cx="5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0.03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86756" y="3619586"/>
            <a:ext cx="119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0.15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77356" y="2600325"/>
            <a:ext cx="0" cy="990600"/>
          </a:xfrm>
          <a:prstGeom prst="line">
            <a:avLst/>
          </a:prstGeom>
          <a:ln w="57150" cap="rnd">
            <a:solidFill>
              <a:schemeClr val="accent6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3756" y="3276450"/>
            <a:ext cx="0" cy="324000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5890" y="3323550"/>
            <a:ext cx="20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b="1" dirty="0" smtClean="0"/>
              <a:t>Quality</a:t>
            </a:r>
            <a:endParaRPr lang="en-SG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6155" y="3297473"/>
            <a:ext cx="777601" cy="0"/>
          </a:xfrm>
          <a:prstGeom prst="line">
            <a:avLst/>
          </a:prstGeom>
          <a:ln w="38100" cap="rnd">
            <a:solidFill>
              <a:schemeClr val="accent6">
                <a:alpha val="20000"/>
              </a:schemeClr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6156" y="361958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smtClean="0">
                <a:solidFill>
                  <a:schemeClr val="tx1">
                    <a:alpha val="20000"/>
                  </a:schemeClr>
                </a:solidFill>
              </a:rPr>
              <a:t>0.05</a:t>
            </a:r>
            <a:endParaRPr lang="en-SG" sz="16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77156" y="3095625"/>
            <a:ext cx="0" cy="506118"/>
          </a:xfrm>
          <a:prstGeom prst="line">
            <a:avLst/>
          </a:prstGeom>
          <a:ln w="57150" cap="rnd">
            <a:solidFill>
              <a:schemeClr val="accent6">
                <a:alpha val="20000"/>
              </a:schemeClr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-15127669" y="-15230873"/>
            <a:ext cx="29870400" cy="18821756"/>
          </a:xfrm>
          <a:prstGeom prst="arc">
            <a:avLst>
              <a:gd name="adj1" fmla="val 3823135"/>
              <a:gd name="adj2" fmla="val 5304391"/>
            </a:avLst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43251" y="2781449"/>
            <a:ext cx="68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>
                <a:solidFill>
                  <a:schemeClr val="bg2">
                    <a:lumMod val="50000"/>
                  </a:schemeClr>
                </a:solidFill>
              </a:rPr>
              <a:t>PIC’</a:t>
            </a:r>
            <a:endParaRPr lang="en-SG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5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Graphs for economics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89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0" y="1622177"/>
            <a:ext cx="3600000" cy="0"/>
          </a:xfrm>
          <a:prstGeom prst="line">
            <a:avLst/>
          </a:prstGeom>
          <a:ln w="762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2702177"/>
            <a:ext cx="3600000" cy="0"/>
          </a:xfrm>
          <a:prstGeom prst="line">
            <a:avLst/>
          </a:prstGeom>
          <a:ln w="762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03473" y="2162831"/>
            <a:ext cx="181" cy="1477802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-7938" y="2154239"/>
            <a:ext cx="1801091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784" y="975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</a:t>
            </a:r>
            <a:endParaRPr lang="en-SG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2" y="720450"/>
            <a:ext cx="360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" y="720450"/>
            <a:ext cx="3600000" cy="28800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3363" y="3176587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DD</a:t>
            </a:r>
            <a:endParaRPr lang="en-SG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60325" y="3565428"/>
                <a:ext cx="681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25" y="3565428"/>
                <a:ext cx="681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7744" y="452365"/>
            <a:ext cx="476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SS</a:t>
            </a:r>
            <a:endParaRPr lang="en-SG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428063" y="1941524"/>
                <a:ext cx="465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063" y="1941524"/>
                <a:ext cx="46519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-493595" y="1419224"/>
                <a:ext cx="572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3595" y="1419224"/>
                <a:ext cx="57240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509624" y="2486025"/>
                <a:ext cx="572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624" y="2486025"/>
                <a:ext cx="57240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19771" y="1196975"/>
                <a:ext cx="46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71" y="1196975"/>
                <a:ext cx="46198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46412" y="1196975"/>
                <a:ext cx="458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12" y="1196975"/>
                <a:ext cx="45877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53474" y="2664636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74" y="2664636"/>
                <a:ext cx="43473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164254" y="2663558"/>
                <a:ext cx="4748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𝐃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254" y="2663558"/>
                <a:ext cx="47480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31418" y="1923406"/>
                <a:ext cx="436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𝐄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18" y="1923406"/>
                <a:ext cx="43633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4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2484441" y="1622585"/>
            <a:ext cx="0" cy="197786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08074" y="1622177"/>
            <a:ext cx="0" cy="1977865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03473" y="2162831"/>
            <a:ext cx="181" cy="1477802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-7938" y="2154239"/>
            <a:ext cx="1801091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784" y="975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Price</a:t>
            </a:r>
            <a:endParaRPr lang="en-SG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28415" y="2862560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400" b="1" dirty="0" smtClean="0"/>
              <a:t>Quantity</a:t>
            </a:r>
            <a:endParaRPr lang="en-SG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2" y="720450"/>
            <a:ext cx="3600000" cy="288000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" y="720450"/>
            <a:ext cx="3600000" cy="28800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3363" y="3176587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00B050"/>
                </a:solidFill>
              </a:rPr>
              <a:t>DD</a:t>
            </a:r>
            <a:endParaRPr lang="en-SG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60325" y="3565428"/>
                <a:ext cx="681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𝐞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25" y="3565428"/>
                <a:ext cx="681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092" y="3600450"/>
            <a:ext cx="5040000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7744" y="452365"/>
            <a:ext cx="476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 smtClean="0">
                <a:solidFill>
                  <a:srgbClr val="FF0000"/>
                </a:solidFill>
              </a:rPr>
              <a:t>SS</a:t>
            </a:r>
            <a:endParaRPr lang="en-SG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428063" y="1941524"/>
                <a:ext cx="465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dirty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063" y="1941524"/>
                <a:ext cx="46519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0" y="1622177"/>
            <a:ext cx="3600000" cy="0"/>
          </a:xfrm>
          <a:prstGeom prst="line">
            <a:avLst/>
          </a:prstGeom>
          <a:ln w="76200" cap="rnd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2702177"/>
            <a:ext cx="3600000" cy="0"/>
          </a:xfrm>
          <a:prstGeom prst="line">
            <a:avLst/>
          </a:prstGeom>
          <a:ln w="7620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-493595" y="1419224"/>
                <a:ext cx="53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𝐟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3595" y="1419224"/>
                <a:ext cx="53072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509624" y="2486025"/>
                <a:ext cx="546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624" y="2486025"/>
                <a:ext cx="5467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092" y="450"/>
            <a:ext cx="0" cy="360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78792" y="3565427"/>
                <a:ext cx="827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𝐝𝐝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2" y="3565427"/>
                <a:ext cx="82740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41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80325" y="3578029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SG" sz="2400" b="1" i="0" dirty="0" smtClean="0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SG" sz="2400" b="1" i="0" dirty="0" smtClean="0">
                              <a:latin typeface="Cambria Math"/>
                            </a:rPr>
                            <m:t>𝐬𝐬</m:t>
                          </m:r>
                        </m:sub>
                      </m:sSub>
                      <m:r>
                        <a:rPr lang="en-SG" sz="2400" b="1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25" y="3578029"/>
                <a:ext cx="76328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00" b="-11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7388</TotalTime>
  <Words>679</Words>
  <Application>Microsoft Macintosh PowerPoint</Application>
  <PresentationFormat>Custom</PresentationFormat>
  <Paragraphs>367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 for economics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Hui Kang</dc:creator>
  <cp:lastModifiedBy>Student - Tong Hui Kang</cp:lastModifiedBy>
  <cp:revision>77</cp:revision>
  <cp:lastPrinted>2018-02-12T11:01:01Z</cp:lastPrinted>
  <dcterms:created xsi:type="dcterms:W3CDTF">2006-08-16T00:00:00Z</dcterms:created>
  <dcterms:modified xsi:type="dcterms:W3CDTF">2018-02-13T05:27:18Z</dcterms:modified>
</cp:coreProperties>
</file>