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Lin%20Geng\Downloads\SCMMC\fire_spreading_optimiza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C:\Users\Lin%20Geng\Downloads\SCMMC\fire_spreading_optimiz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/>
              <a:t>Rate of Spread vs wind speed when slope = 0 deg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Predicted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'only first two columns'!$F$21:$F$33</c:f>
              <c:numCache>
                <c:formatCode>General</c:formatCode>
                <c:ptCount val="13"/>
                <c:pt idx="0">
                  <c:v>3.0</c:v>
                </c:pt>
                <c:pt idx="1">
                  <c:v>4.0</c:v>
                </c:pt>
                <c:pt idx="2">
                  <c:v>5.0</c:v>
                </c:pt>
                <c:pt idx="3">
                  <c:v>6.0</c:v>
                </c:pt>
                <c:pt idx="4">
                  <c:v>7.0</c:v>
                </c:pt>
                <c:pt idx="5">
                  <c:v>8.0</c:v>
                </c:pt>
                <c:pt idx="6">
                  <c:v>9.0</c:v>
                </c:pt>
                <c:pt idx="7">
                  <c:v>10.0</c:v>
                </c:pt>
                <c:pt idx="8">
                  <c:v>11.0</c:v>
                </c:pt>
                <c:pt idx="9">
                  <c:v>12.0</c:v>
                </c:pt>
                <c:pt idx="10">
                  <c:v>13.0</c:v>
                </c:pt>
                <c:pt idx="11">
                  <c:v>14.0</c:v>
                </c:pt>
                <c:pt idx="12">
                  <c:v>15.0</c:v>
                </c:pt>
              </c:numCache>
            </c:numRef>
          </c:xVal>
          <c:yVal>
            <c:numRef>
              <c:f>'only first two columns'!$G$21:$G$33</c:f>
              <c:numCache>
                <c:formatCode>General</c:formatCode>
                <c:ptCount val="13"/>
                <c:pt idx="0">
                  <c:v>3.644233277155557</c:v>
                </c:pt>
                <c:pt idx="1">
                  <c:v>5.075911492553196</c:v>
                </c:pt>
                <c:pt idx="2">
                  <c:v>6.654168063775786</c:v>
                </c:pt>
                <c:pt idx="3">
                  <c:v>8.39078190143499</c:v>
                </c:pt>
                <c:pt idx="4">
                  <c:v>10.29838343540641</c:v>
                </c:pt>
                <c:pt idx="5">
                  <c:v>12.39051260898513</c:v>
                </c:pt>
                <c:pt idx="6">
                  <c:v>14.68168067426221</c:v>
                </c:pt>
                <c:pt idx="7">
                  <c:v>17.18743603129857</c:v>
                </c:pt>
                <c:pt idx="8">
                  <c:v>19.92443436885046</c:v>
                </c:pt>
                <c:pt idx="9">
                  <c:v>22.91051338051382</c:v>
                </c:pt>
                <c:pt idx="10">
                  <c:v>26.16477234726073</c:v>
                </c:pt>
                <c:pt idx="11">
                  <c:v>29.70765689549865</c:v>
                </c:pt>
                <c:pt idx="12">
                  <c:v>33.56104925905964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004-4AB7-A912-91B0CA123E55}"/>
            </c:ext>
          </c:extLst>
        </c:ser>
        <c:ser>
          <c:idx val="1"/>
          <c:order val="1"/>
          <c:tx>
            <c:v>Model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'only first two columns'!$F$21:$F$33</c:f>
              <c:numCache>
                <c:formatCode>General</c:formatCode>
                <c:ptCount val="13"/>
                <c:pt idx="0">
                  <c:v>3.0</c:v>
                </c:pt>
                <c:pt idx="1">
                  <c:v>4.0</c:v>
                </c:pt>
                <c:pt idx="2">
                  <c:v>5.0</c:v>
                </c:pt>
                <c:pt idx="3">
                  <c:v>6.0</c:v>
                </c:pt>
                <c:pt idx="4">
                  <c:v>7.0</c:v>
                </c:pt>
                <c:pt idx="5">
                  <c:v>8.0</c:v>
                </c:pt>
                <c:pt idx="6">
                  <c:v>9.0</c:v>
                </c:pt>
                <c:pt idx="7">
                  <c:v>10.0</c:v>
                </c:pt>
                <c:pt idx="8">
                  <c:v>11.0</c:v>
                </c:pt>
                <c:pt idx="9">
                  <c:v>12.0</c:v>
                </c:pt>
                <c:pt idx="10">
                  <c:v>13.0</c:v>
                </c:pt>
                <c:pt idx="11">
                  <c:v>14.0</c:v>
                </c:pt>
                <c:pt idx="12">
                  <c:v>15.0</c:v>
                </c:pt>
              </c:numCache>
            </c:numRef>
          </c:xVal>
          <c:yVal>
            <c:numRef>
              <c:f>'only first two columns'!$E$4:$E$16</c:f>
              <c:numCache>
                <c:formatCode>General</c:formatCode>
                <c:ptCount val="13"/>
                <c:pt idx="0">
                  <c:v>3.17</c:v>
                </c:pt>
                <c:pt idx="1">
                  <c:v>4.58</c:v>
                </c:pt>
                <c:pt idx="2">
                  <c:v>6.23</c:v>
                </c:pt>
                <c:pt idx="3">
                  <c:v>8.1</c:v>
                </c:pt>
                <c:pt idx="4">
                  <c:v>10.18</c:v>
                </c:pt>
                <c:pt idx="5">
                  <c:v>12.45</c:v>
                </c:pt>
                <c:pt idx="6">
                  <c:v>14.9</c:v>
                </c:pt>
                <c:pt idx="7">
                  <c:v>17.54</c:v>
                </c:pt>
                <c:pt idx="8">
                  <c:v>20.34</c:v>
                </c:pt>
                <c:pt idx="9">
                  <c:v>23.31</c:v>
                </c:pt>
                <c:pt idx="10">
                  <c:v>26.43</c:v>
                </c:pt>
                <c:pt idx="11">
                  <c:v>29.71</c:v>
                </c:pt>
                <c:pt idx="12">
                  <c:v>33.14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004-4AB7-A912-91B0CA123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4061984"/>
        <c:axId val="1704064688"/>
      </c:scatterChart>
      <c:valAx>
        <c:axId val="1704061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Wind Speed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064688"/>
        <c:crosses val="autoZero"/>
        <c:crossBetween val="midCat"/>
      </c:valAx>
      <c:valAx>
        <c:axId val="170406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Rate of Spread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0619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/>
              <a:t>Rate of Spread vs wind speed when slope = 15 deg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Predicted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'only first two columns'!$F$21:$F$33</c:f>
              <c:numCache>
                <c:formatCode>General</c:formatCode>
                <c:ptCount val="13"/>
                <c:pt idx="0">
                  <c:v>3.0</c:v>
                </c:pt>
                <c:pt idx="1">
                  <c:v>4.0</c:v>
                </c:pt>
                <c:pt idx="2">
                  <c:v>5.0</c:v>
                </c:pt>
                <c:pt idx="3">
                  <c:v>6.0</c:v>
                </c:pt>
                <c:pt idx="4">
                  <c:v>7.0</c:v>
                </c:pt>
                <c:pt idx="5">
                  <c:v>8.0</c:v>
                </c:pt>
                <c:pt idx="6">
                  <c:v>9.0</c:v>
                </c:pt>
                <c:pt idx="7">
                  <c:v>10.0</c:v>
                </c:pt>
                <c:pt idx="8">
                  <c:v>11.0</c:v>
                </c:pt>
                <c:pt idx="9">
                  <c:v>12.0</c:v>
                </c:pt>
                <c:pt idx="10">
                  <c:v>13.0</c:v>
                </c:pt>
                <c:pt idx="11">
                  <c:v>14.0</c:v>
                </c:pt>
                <c:pt idx="12">
                  <c:v>15.0</c:v>
                </c:pt>
              </c:numCache>
            </c:numRef>
          </c:xVal>
          <c:yVal>
            <c:numRef>
              <c:f>'only first two columns'!$H$21:$H$33</c:f>
              <c:numCache>
                <c:formatCode>General</c:formatCode>
                <c:ptCount val="13"/>
                <c:pt idx="0">
                  <c:v>3.725525812905774</c:v>
                </c:pt>
                <c:pt idx="1">
                  <c:v>5.190251914355023</c:v>
                </c:pt>
                <c:pt idx="2">
                  <c:v>6.804939886687871</c:v>
                </c:pt>
                <c:pt idx="3">
                  <c:v>8.581640536876156</c:v>
                </c:pt>
                <c:pt idx="4">
                  <c:v>10.53327584704711</c:v>
                </c:pt>
                <c:pt idx="5">
                  <c:v>12.67369830733654</c:v>
                </c:pt>
                <c:pt idx="6">
                  <c:v>15.01775413770777</c:v>
                </c:pt>
                <c:pt idx="7">
                  <c:v>17.58135064691222</c:v>
                </c:pt>
                <c:pt idx="8">
                  <c:v>20.38152799229566</c:v>
                </c:pt>
                <c:pt idx="9">
                  <c:v>23.43653562063925</c:v>
                </c:pt>
                <c:pt idx="10">
                  <c:v>26.76591368772501</c:v>
                </c:pt>
                <c:pt idx="11">
                  <c:v>30.3905797728928</c:v>
                </c:pt>
                <c:pt idx="12">
                  <c:v>34.33292122457537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C67-4917-9771-440523AA4ABD}"/>
            </c:ext>
          </c:extLst>
        </c:ser>
        <c:ser>
          <c:idx val="1"/>
          <c:order val="1"/>
          <c:tx>
            <c:v>Model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'only first two columns'!$F$21:$F$33</c:f>
              <c:numCache>
                <c:formatCode>General</c:formatCode>
                <c:ptCount val="13"/>
                <c:pt idx="0">
                  <c:v>3.0</c:v>
                </c:pt>
                <c:pt idx="1">
                  <c:v>4.0</c:v>
                </c:pt>
                <c:pt idx="2">
                  <c:v>5.0</c:v>
                </c:pt>
                <c:pt idx="3">
                  <c:v>6.0</c:v>
                </c:pt>
                <c:pt idx="4">
                  <c:v>7.0</c:v>
                </c:pt>
                <c:pt idx="5">
                  <c:v>8.0</c:v>
                </c:pt>
                <c:pt idx="6">
                  <c:v>9.0</c:v>
                </c:pt>
                <c:pt idx="7">
                  <c:v>10.0</c:v>
                </c:pt>
                <c:pt idx="8">
                  <c:v>11.0</c:v>
                </c:pt>
                <c:pt idx="9">
                  <c:v>12.0</c:v>
                </c:pt>
                <c:pt idx="10">
                  <c:v>13.0</c:v>
                </c:pt>
                <c:pt idx="11">
                  <c:v>14.0</c:v>
                </c:pt>
                <c:pt idx="12">
                  <c:v>15.0</c:v>
                </c:pt>
              </c:numCache>
            </c:numRef>
          </c:xVal>
          <c:yVal>
            <c:numRef>
              <c:f>'only first two columns'!$F$4:$F$16</c:f>
              <c:numCache>
                <c:formatCode>General</c:formatCode>
                <c:ptCount val="13"/>
                <c:pt idx="0">
                  <c:v>3.62</c:v>
                </c:pt>
                <c:pt idx="1">
                  <c:v>5.03</c:v>
                </c:pt>
                <c:pt idx="2">
                  <c:v>6.68</c:v>
                </c:pt>
                <c:pt idx="3">
                  <c:v>8.55</c:v>
                </c:pt>
                <c:pt idx="4">
                  <c:v>10.63</c:v>
                </c:pt>
                <c:pt idx="5">
                  <c:v>12.9</c:v>
                </c:pt>
                <c:pt idx="6">
                  <c:v>15.35</c:v>
                </c:pt>
                <c:pt idx="7">
                  <c:v>17.98999999999998</c:v>
                </c:pt>
                <c:pt idx="8">
                  <c:v>20.79</c:v>
                </c:pt>
                <c:pt idx="9">
                  <c:v>23.76</c:v>
                </c:pt>
                <c:pt idx="10">
                  <c:v>26.88</c:v>
                </c:pt>
                <c:pt idx="11">
                  <c:v>30.16</c:v>
                </c:pt>
                <c:pt idx="12">
                  <c:v>33.59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C67-4917-9771-440523AA4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8938032"/>
        <c:axId val="1298934560"/>
      </c:scatterChart>
      <c:valAx>
        <c:axId val="1298938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Wind Speed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8934560"/>
        <c:crosses val="autoZero"/>
        <c:crossBetween val="midCat"/>
      </c:valAx>
      <c:valAx>
        <c:axId val="129893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Rate of Spread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8938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27808-C0E7-5D44-8468-B431DCF46E8B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8F8CF-F3BD-9D42-85B2-EE7B8891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1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AFC070-9E5A-4CE2-9EDD-D44D4007A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A74FA6-8D3B-4CD3-BA66-546EA5200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FFF497-739B-45E7-900D-2836F7A3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97E0-2AF1-408D-B8BC-DDDF31840F3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245BD1-A66A-460A-B05F-5B962100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F9F80E-8B59-47F6-9834-E7E21FA7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F246-D9EC-4909-AD1A-F850ECD1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0B189-57BB-469C-B37D-215009D5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8212D5-DF81-4A89-98AC-7E3AB6C09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3C372D-D2A4-45D1-8E0B-BAAC1594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97E0-2AF1-408D-B8BC-DDDF31840F3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714A20-544F-42CB-A1DD-3E460A81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4A83DE-087E-48CA-B319-6952A9EA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F246-D9EC-4909-AD1A-F850ECD1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2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91EEEB1-BBF3-4B90-805B-B24C2EF23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39190B-C7C5-459C-AA01-AADCF801A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FC747D-2B3A-44DB-B60F-28CDD738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97E0-2AF1-408D-B8BC-DDDF31840F3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16965D-0EA4-448D-B8DC-85464C37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0A7C0D-7C73-4069-A362-D4A9E260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F246-D9EC-4909-AD1A-F850ECD1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7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520B82-E481-4DC9-865A-1754C47A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F33ECC-E6DE-4ED6-A13A-82F77D29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E6BD71-775D-4796-AC30-F6A9A772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97E0-2AF1-408D-B8BC-DDDF31840F3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ED5919-4552-4D47-9DC7-EEB6F04E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5F4FA7-57BF-4D8A-B6B1-93FE7A2E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F246-D9EC-4909-AD1A-F850ECD1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9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20A0E-FEBE-4A6C-8730-581564FF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66AB71-5B60-45C3-849C-E99D569C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C8A7CA-6F0A-45D7-985D-D4AFADC5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97E0-2AF1-408D-B8BC-DDDF31840F3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3D026A-3B3E-4D16-8589-EF18CCE3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9570E5-F717-43F9-9D87-65215A07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F246-D9EC-4909-AD1A-F850ECD1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6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0B86A-32D3-400B-8DB2-71DB4047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55298F-2767-4EEF-B769-EED8A2D14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933AFDA-36F8-406F-94BD-29F5BAB44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1754DF8-897A-49A7-BBF0-81D714EF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97E0-2AF1-408D-B8BC-DDDF31840F3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524A20-A009-4CA4-A0AB-C7E2F8A2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4D7F5D-3E99-421F-8A76-3B4A0A5C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F246-D9EC-4909-AD1A-F850ECD1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7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095162-20CD-4E07-8A5A-140E30A8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A50312-8B82-494F-9595-6C1573824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16FD0B-C66B-4CB7-B3DA-EDE4E1BDC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49113E4-567C-41E0-860B-29E54524A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22E2D8E-B99E-46D1-8FBE-AA2BA573C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E030391-7651-49BA-9FA6-12B941BB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97E0-2AF1-408D-B8BC-DDDF31840F3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669EEA1-DFA6-4A5D-9EF2-DF9BE31E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1B77970-3189-4F04-B081-2692357F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F246-D9EC-4909-AD1A-F850ECD1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5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B90EED-C59C-44BA-9AB3-3B3D0CD0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BBCD4E-22FE-4FD6-ADB1-DB27DF97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97E0-2AF1-408D-B8BC-DDDF31840F3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2757BDF-A237-46F3-BAB9-A63A87E0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E6A2AD-2DBC-4A2A-B40F-D8CEB202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F246-D9EC-4909-AD1A-F850ECD1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0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9165D96-A57F-4BD7-AC0A-4BA2BDF1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97E0-2AF1-408D-B8BC-DDDF31840F3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676D09A-8EE9-43D4-83D7-64402406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ED2670-CA5E-43EB-94AF-BA85D30E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F246-D9EC-4909-AD1A-F850ECD1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25F79F-A095-4D52-86C7-F85580C8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79DCCD-0F1F-47E8-9E3D-08AF279E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F7C8F6-7FB0-42F8-84C0-19C1993A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F4D6CC-0A7F-40C9-BAEF-C3AD5E6C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97E0-2AF1-408D-B8BC-DDDF31840F3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74DA3D-F0F7-4222-A125-1314FEEA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D55682-2EC9-4645-ACA8-3B2E9F7C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F246-D9EC-4909-AD1A-F850ECD1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9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5A53A-3C72-4BB2-9412-13880D52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4B5EB2-FB80-4F52-9021-E492ABDF3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04AB523-8257-4BA3-BE58-3EA6E7F86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6513C0-244D-474D-BA53-8B5D1CC4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97E0-2AF1-408D-B8BC-DDDF31840F3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523DBB-4C00-47DE-B145-6482A483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FDACCB-631B-4A2E-9BE3-A065E1D4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F246-D9EC-4909-AD1A-F850ECD1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4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6AEE1DD-6C9E-4B9B-9640-6D5A1675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5E97EC-CD40-425F-AD43-F09C65260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286946-F6CD-44E1-A79A-628D92728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97E0-2AF1-408D-B8BC-DDDF31840F3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6CAB27-AEC9-4E63-9E73-F490D1EFB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74AD47-CF8C-4982-8A52-3CBED6C15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F246-D9EC-4909-AD1A-F850ECD1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C72A2E9-DF81-46A6-AE91-D2A5DC6727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DEDDD5-7F74-463F-ADA3-E76710008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Glacier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229128-0E53-4DEE-AD46-44E04D934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0200" y="5453141"/>
            <a:ext cx="2404946" cy="1030288"/>
          </a:xfrm>
        </p:spPr>
        <p:txBody>
          <a:bodyPr/>
          <a:lstStyle/>
          <a:p>
            <a:pPr algn="r"/>
            <a:r>
              <a:rPr lang="en-US" dirty="0"/>
              <a:t>Foo Lin </a:t>
            </a:r>
            <a:r>
              <a:rPr lang="en-US" dirty="0" err="1"/>
              <a:t>Geng</a:t>
            </a:r>
            <a:endParaRPr lang="en-US" dirty="0"/>
          </a:p>
          <a:p>
            <a:pPr algn="r"/>
            <a:r>
              <a:rPr lang="en-US" dirty="0"/>
              <a:t>Tong Hui Kang</a:t>
            </a:r>
          </a:p>
        </p:txBody>
      </p:sp>
    </p:spTree>
    <p:extLst>
      <p:ext uri="{BB962C8B-B14F-4D97-AF65-F5344CB8AC3E}">
        <p14:creationId xmlns:p14="http://schemas.microsoft.com/office/powerpoint/2010/main" val="243445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7582D6-61BD-4CC9-BC0D-7AB12E1956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D1CF48-509A-4198-AD8F-F57BA7F5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853"/>
            <a:ext cx="10515600" cy="4962294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latin typeface="+mj-lt"/>
              </a:rPr>
              <a:t>Problem</a:t>
            </a:r>
          </a:p>
          <a:p>
            <a:r>
              <a:rPr lang="en-US" dirty="0"/>
              <a:t>Context: Glacier National Park (hikers / campers)</a:t>
            </a:r>
          </a:p>
          <a:p>
            <a:r>
              <a:rPr lang="en-US" dirty="0"/>
              <a:t>Many campsites in the park are accessible only on foot</a:t>
            </a:r>
          </a:p>
          <a:p>
            <a:r>
              <a:rPr lang="en-US" dirty="0"/>
              <a:t>Little cell coverage in the park</a:t>
            </a:r>
          </a:p>
          <a:p>
            <a:r>
              <a:rPr lang="en-US" dirty="0"/>
              <a:t>Prohibited use of wheeled or motorized vehicles in back-country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400" dirty="0">
                <a:latin typeface="+mj-lt"/>
              </a:rPr>
              <a:t>Objective</a:t>
            </a:r>
          </a:p>
          <a:p>
            <a:pPr marL="0" indent="0">
              <a:buNone/>
            </a:pPr>
            <a:r>
              <a:rPr lang="en-US" dirty="0"/>
              <a:t>Propose </a:t>
            </a:r>
            <a:r>
              <a:rPr lang="en-US" b="1" dirty="0"/>
              <a:t>an evacuation plan </a:t>
            </a:r>
            <a:r>
              <a:rPr lang="en-US" dirty="0"/>
              <a:t>for each of the park regions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event of </a:t>
            </a:r>
            <a:r>
              <a:rPr lang="en-US" dirty="0" smtClean="0"/>
              <a:t>a forest </a:t>
            </a:r>
            <a:r>
              <a:rPr lang="en-US" dirty="0"/>
              <a:t>fire.</a:t>
            </a:r>
          </a:p>
        </p:txBody>
      </p:sp>
    </p:spTree>
    <p:extLst>
      <p:ext uri="{BB962C8B-B14F-4D97-AF65-F5344CB8AC3E}">
        <p14:creationId xmlns:p14="http://schemas.microsoft.com/office/powerpoint/2010/main" val="239987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7582D6-61BD-4CC9-BC0D-7AB12E1956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D4D32-A861-45BA-8271-BAA56885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D1CF48-509A-4198-AD8F-F57BA7F5C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Rescue </a:t>
            </a:r>
            <a:r>
              <a:rPr lang="en-US" dirty="0"/>
              <a:t>teams can only be dispatched from backcountry permit </a:t>
            </a:r>
            <a:r>
              <a:rPr lang="en-US" dirty="0" smtClean="0"/>
              <a:t>offices.</a:t>
            </a:r>
          </a:p>
          <a:p>
            <a:endParaRPr lang="en-US" dirty="0"/>
          </a:p>
          <a:p>
            <a:r>
              <a:rPr lang="en-US" dirty="0" smtClean="0"/>
              <a:t>Hikers only need a notification, and do </a:t>
            </a:r>
            <a:r>
              <a:rPr lang="en-US" dirty="0"/>
              <a:t>not need a ranger to escort them back to </a:t>
            </a:r>
            <a:r>
              <a:rPr lang="en-US" dirty="0" smtClean="0"/>
              <a:t>safety.</a:t>
            </a:r>
            <a:r>
              <a:rPr lang="en-GB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Back-country campers are to hike to a location where they can be transported by bus to </a:t>
            </a:r>
            <a:r>
              <a:rPr lang="en-US" dirty="0" smtClean="0"/>
              <a:t>safety.</a:t>
            </a:r>
          </a:p>
          <a:p>
            <a:endParaRPr lang="en-US" dirty="0"/>
          </a:p>
          <a:p>
            <a:r>
              <a:rPr lang="en-US" dirty="0" smtClean="0"/>
              <a:t>For our current models, campers and rangers will not be “trapped”.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1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7582D6-61BD-4CC9-BC0D-7AB12E1956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D4D32-A861-45BA-8271-BAA56885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7D1CF48-509A-4198-AD8F-F57BA7F5C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Fire </a:t>
                </a:r>
                <a:r>
                  <a:rPr lang="en-US" dirty="0"/>
                  <a:t>spreading rate (m/min</a:t>
                </a:r>
                <a:r>
                  <a:rPr lang="en-US" dirty="0" smtClean="0"/>
                  <a:t>):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𝑏𝑎𝑠𝑒𝑅𝑎𝑡𝑒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𝑤𝑖𝑛𝑑𝑆𝑝𝑒𝑒𝑑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25.56487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  <m:t>𝑠𝑙𝑜𝑝𝑒𝐴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𝑛𝑔𝑙𝑒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14.2831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𝑤𝑖𝑛𝑑𝑆𝑝𝑒𝑒𝑑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+0.122533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Path evaluation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𝑐𝑎𝑚𝑝𝑔𝑟𝑜𝑢𝑛𝑑𝑠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mr-IN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𝑎𝑟𝑟𝑖𝑣𝑎𝑙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𝑓𝑖𝑟𝑒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𝑎𝑟𝑟𝑖𝑣𝑎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𝑟𝑎𝑛𝑔𝑒𝑟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−2 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h𝑜𝑢𝑟𝑠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7D1CF48-509A-4198-AD8F-F57BA7F5C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89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7582D6-61BD-4CC9-BC0D-7AB12E1956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D4D32-A861-45BA-8271-BAA56885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Model of fire-spreading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D1CF48-509A-4198-AD8F-F57BA7F5C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our model to the </a:t>
            </a:r>
            <a:r>
              <a:rPr lang="en-US" dirty="0" err="1"/>
              <a:t>Rothermal</a:t>
            </a:r>
            <a:r>
              <a:rPr lang="en-US" dirty="0"/>
              <a:t> package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B7DD7287-5731-415B-B993-03CFCC19CA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387482"/>
              </p:ext>
            </p:extLst>
          </p:nvPr>
        </p:nvGraphicFramePr>
        <p:xfrm>
          <a:off x="535305" y="2634615"/>
          <a:ext cx="5265420" cy="321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46DB1C41-D839-4DF8-ABA9-A643A8436E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182117"/>
              </p:ext>
            </p:extLst>
          </p:nvPr>
        </p:nvGraphicFramePr>
        <p:xfrm>
          <a:off x="5838825" y="2626995"/>
          <a:ext cx="5265420" cy="321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8717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7582D6-61BD-4CC9-BC0D-7AB12E1956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D4D32-A861-45BA-8271-BAA56885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Conical Stochastic fire spreading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D1CF48-509A-4198-AD8F-F57BA7F5C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 stochastic model to make the fire be conically shaped, which is the simplest shape of wildfires</a:t>
            </a:r>
          </a:p>
        </p:txBody>
      </p:sp>
      <p:pic>
        <p:nvPicPr>
          <p:cNvPr id="1026" name="Picture 2" descr="Image result for wildfire spreading conical">
            <a:extLst>
              <a:ext uri="{FF2B5EF4-FFF2-40B4-BE49-F238E27FC236}">
                <a16:creationId xmlns:a16="http://schemas.microsoft.com/office/drawing/2014/main" xmlns="" id="{C93E7AF4-23F8-4D4D-83D8-197DD5BFF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804636"/>
            <a:ext cx="6972300" cy="380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63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7582D6-61BD-4CC9-BC0D-7AB12E1956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D4D32-A861-45BA-8271-BAA56885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457" y="2837172"/>
            <a:ext cx="10247085" cy="1183655"/>
          </a:xfrm>
        </p:spPr>
        <p:txBody>
          <a:bodyPr anchor="ctr">
            <a:normAutofit/>
          </a:bodyPr>
          <a:lstStyle/>
          <a:p>
            <a:pPr algn="ctr"/>
            <a:r>
              <a:rPr lang="en-US" smtClean="0"/>
              <a:t>Path Evaluation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8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7582D6-61BD-4CC9-BC0D-7AB12E1956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2" b="21610"/>
          <a:stretch/>
        </p:blipFill>
        <p:spPr>
          <a:xfrm rot="16200000">
            <a:off x="5642003" y="610880"/>
            <a:ext cx="6862353" cy="5640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1" b="22811"/>
          <a:stretch/>
        </p:blipFill>
        <p:spPr>
          <a:xfrm rot="16200000">
            <a:off x="-291362" y="604360"/>
            <a:ext cx="6854433" cy="563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7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7582D6-61BD-4CC9-BC0D-7AB12E1956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D4D32-A861-45BA-8271-BAA56885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876" y="2837172"/>
            <a:ext cx="2346248" cy="1183655"/>
          </a:xfrm>
        </p:spPr>
        <p:txBody>
          <a:bodyPr anchor="ctr"/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99683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250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Cambria Math</vt:lpstr>
      <vt:lpstr>Mangal</vt:lpstr>
      <vt:lpstr>Arial</vt:lpstr>
      <vt:lpstr>Office Theme</vt:lpstr>
      <vt:lpstr>Glacier Theory</vt:lpstr>
      <vt:lpstr>PowerPoint Presentation</vt:lpstr>
      <vt:lpstr>Assumptions</vt:lpstr>
      <vt:lpstr>Modelling</vt:lpstr>
      <vt:lpstr>Tuning the Model of fire-spreading rate</vt:lpstr>
      <vt:lpstr>Conical Stochastic fire spreading model</vt:lpstr>
      <vt:lpstr>Path Evaluation Demo</vt:lpstr>
      <vt:lpstr>PowerPoint Presentation</vt:lpstr>
      <vt:lpstr>Q&amp;A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yee</dc:creator>
  <cp:lastModifiedBy>Student - Tong Hui Kang</cp:lastModifiedBy>
  <cp:revision>59</cp:revision>
  <dcterms:created xsi:type="dcterms:W3CDTF">2018-01-14T16:05:28Z</dcterms:created>
  <dcterms:modified xsi:type="dcterms:W3CDTF">2018-01-14T20:43:23Z</dcterms:modified>
</cp:coreProperties>
</file>