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3" r:id="rId3"/>
    <p:sldId id="260" r:id="rId4"/>
    <p:sldId id="258" r:id="rId5"/>
    <p:sldId id="257" r:id="rId6"/>
    <p:sldId id="259" r:id="rId7"/>
    <p:sldId id="261" r:id="rId8"/>
    <p:sldId id="262" r:id="rId9"/>
    <p:sldId id="263" r:id="rId10"/>
    <p:sldId id="264" r:id="rId11"/>
    <p:sldId id="269" r:id="rId12"/>
    <p:sldId id="270" r:id="rId13"/>
    <p:sldId id="272" r:id="rId14"/>
    <p:sldId id="274"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61" autoAdjust="0"/>
  </p:normalViewPr>
  <p:slideViewPr>
    <p:cSldViewPr>
      <p:cViewPr varScale="1">
        <p:scale>
          <a:sx n="62" d="100"/>
          <a:sy n="62"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C844B-9DFE-4B55-BFE7-174DA0864D24}" type="datetimeFigureOut">
              <a:rPr lang="zh-CN" altLang="en-US" smtClean="0"/>
              <a:t>2014/4/20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805F7-6BF2-4CBC-A803-F57BDC2C59F8}" type="slidenum">
              <a:rPr lang="zh-CN" altLang="en-US" smtClean="0"/>
              <a:t>‹#›</a:t>
            </a:fld>
            <a:endParaRPr lang="zh-CN" altLang="en-US"/>
          </a:p>
        </p:txBody>
      </p:sp>
    </p:spTree>
    <p:extLst>
      <p:ext uri="{BB962C8B-B14F-4D97-AF65-F5344CB8AC3E}">
        <p14:creationId xmlns:p14="http://schemas.microsoft.com/office/powerpoint/2010/main" val="345731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这个限制是为了避免单个文档过大，完整读取时对内存或者网络带宽占用过高。根据目前</a:t>
            </a:r>
            <a:r>
              <a:rPr lang="en-US" altLang="zh-CN" sz="1200" b="0" i="0" kern="1200" dirty="0" err="1" smtClean="0">
                <a:solidFill>
                  <a:schemeClr val="tx1"/>
                </a:solidFill>
                <a:effectLst/>
                <a:latin typeface="+mn-lt"/>
                <a:ea typeface="+mn-ea"/>
                <a:cs typeface="+mn-cs"/>
              </a:rPr>
              <a:t>MongoDB</a:t>
            </a:r>
            <a:r>
              <a:rPr lang="zh-CN" altLang="en-US" sz="1200" b="0" i="0" kern="1200" dirty="0" smtClean="0">
                <a:solidFill>
                  <a:schemeClr val="tx1"/>
                </a:solidFill>
                <a:effectLst/>
                <a:latin typeface="+mn-lt"/>
                <a:ea typeface="+mn-ea"/>
                <a:cs typeface="+mn-cs"/>
              </a:rPr>
              <a:t>主开发人员的意思，他们不打算放开这个限制，但会随着计算资源相对成本的降低（内存更便宜，网络更快）而适度调高。</a:t>
            </a:r>
          </a:p>
          <a:p>
            <a:r>
              <a:rPr lang="zh-CN" altLang="en-US" sz="1200" b="0" i="0" kern="1200" dirty="0" smtClean="0">
                <a:solidFill>
                  <a:schemeClr val="tx1"/>
                </a:solidFill>
                <a:effectLst/>
                <a:latin typeface="+mn-lt"/>
                <a:ea typeface="+mn-ea"/>
                <a:cs typeface="+mn-cs"/>
              </a:rPr>
              <a:t>官方解释：</a:t>
            </a:r>
          </a:p>
          <a:p>
            <a:r>
              <a:rPr lang="en-US" altLang="zh-CN" dirty="0" err="1" smtClean="0"/>
              <a:t>MongoDB</a:t>
            </a:r>
            <a:r>
              <a:rPr lang="en-US" altLang="zh-CN" dirty="0" smtClean="0"/>
              <a:t> limits the data size of individual BSON objects/documents. At the time of this writing the limit is 16MB.</a:t>
            </a:r>
            <a:br>
              <a:rPr lang="en-US" altLang="zh-CN" dirty="0" smtClean="0"/>
            </a:br>
            <a:r>
              <a:rPr lang="en-US" altLang="zh-CN" dirty="0" smtClean="0"/>
              <a:t/>
            </a:r>
            <a:br>
              <a:rPr lang="en-US" altLang="zh-CN" dirty="0" smtClean="0"/>
            </a:br>
            <a:r>
              <a:rPr lang="en-US" altLang="zh-CN" dirty="0" smtClean="0"/>
              <a:t>This limit is designed as a sanity-check; it is not a technical limit on document sizes. The thinking is that if documents are larger than this size, it is likely the schema is not ideal. Further it allows drivers to make some assumptions on the max size of documents.</a:t>
            </a:r>
            <a:br>
              <a:rPr lang="en-US" altLang="zh-CN" dirty="0" smtClean="0"/>
            </a:br>
            <a:r>
              <a:rPr lang="en-US" altLang="zh-CN" dirty="0" smtClean="0"/>
              <a:t/>
            </a:r>
            <a:br>
              <a:rPr lang="en-US" altLang="zh-CN" dirty="0" smtClean="0"/>
            </a:br>
            <a:r>
              <a:rPr lang="en-US" altLang="zh-CN" dirty="0" smtClean="0"/>
              <a:t>The concept is that the maximum document size is a limit that ensures each document does not require an excessive amount of RAM from the machine, or require too much network bandwidth to fetch. For example, fetching a full 100MB document would take over 1 second to fetch over a gigabit </a:t>
            </a:r>
            <a:r>
              <a:rPr lang="en-US" altLang="zh-CN" dirty="0" err="1" smtClean="0"/>
              <a:t>ethernet</a:t>
            </a:r>
            <a:r>
              <a:rPr lang="en-US" altLang="zh-CN" dirty="0" smtClean="0"/>
              <a:t> connection. In this situation one would be limited to 1 request per second.</a:t>
            </a:r>
            <a:br>
              <a:rPr lang="en-US" altLang="zh-CN" dirty="0" smtClean="0"/>
            </a:br>
            <a:r>
              <a:rPr lang="en-US" altLang="zh-CN" dirty="0" smtClean="0"/>
              <a:t/>
            </a:r>
            <a:br>
              <a:rPr lang="en-US" altLang="zh-CN" dirty="0" smtClean="0"/>
            </a:br>
            <a:r>
              <a:rPr lang="en-US" altLang="zh-CN" dirty="0" smtClean="0"/>
              <a:t>Over time, as computers grow in capacity, the limit will be adjusted upward.</a:t>
            </a:r>
          </a:p>
          <a:p>
            <a:endParaRPr lang="en-US" altLang="zh-CN" dirty="0" smtClean="0"/>
          </a:p>
          <a:p>
            <a:endParaRPr lang="en-US" altLang="zh-CN" dirty="0" smtClean="0"/>
          </a:p>
          <a:p>
            <a:endParaRPr lang="en-US" altLang="zh-CN" dirty="0" smtClean="0"/>
          </a:p>
          <a:p>
            <a:r>
              <a:rPr lang="en-US" altLang="zh-CN" dirty="0" smtClean="0"/>
              <a:t>16M</a:t>
            </a:r>
            <a:r>
              <a:rPr lang="en-US" altLang="zh-CN" baseline="0" dirty="0" smtClean="0"/>
              <a:t> </a:t>
            </a:r>
            <a:r>
              <a:rPr lang="zh-CN" altLang="en-US" baseline="0" dirty="0" smtClean="0"/>
              <a:t>： 一行记录</a:t>
            </a:r>
            <a:endParaRPr lang="zh-CN" altLang="en-US" dirty="0"/>
          </a:p>
        </p:txBody>
      </p:sp>
      <p:sp>
        <p:nvSpPr>
          <p:cNvPr id="4" name="灯片编号占位符 3"/>
          <p:cNvSpPr>
            <a:spLocks noGrp="1"/>
          </p:cNvSpPr>
          <p:nvPr>
            <p:ph type="sldNum" sz="quarter" idx="10"/>
          </p:nvPr>
        </p:nvSpPr>
        <p:spPr/>
        <p:txBody>
          <a:bodyPr/>
          <a:lstStyle/>
          <a:p>
            <a:fld id="{AB1805F7-6BF2-4CBC-A803-F57BDC2C59F8}" type="slidenum">
              <a:rPr lang="zh-CN" altLang="en-US" smtClean="0"/>
              <a:t>4</a:t>
            </a:fld>
            <a:endParaRPr lang="zh-CN" altLang="en-US"/>
          </a:p>
        </p:txBody>
      </p:sp>
    </p:spTree>
    <p:extLst>
      <p:ext uri="{BB962C8B-B14F-4D97-AF65-F5344CB8AC3E}">
        <p14:creationId xmlns:p14="http://schemas.microsoft.com/office/powerpoint/2010/main" val="2116874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user</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project</a:t>
            </a:r>
            <a:r>
              <a:rPr lang="zh-CN" altLang="zh-CN" sz="1200" kern="1200" dirty="0" smtClean="0">
                <a:solidFill>
                  <a:schemeClr val="tx1"/>
                </a:solidFill>
                <a:effectLst/>
                <a:latin typeface="+mn-lt"/>
                <a:ea typeface="+mn-ea"/>
                <a:cs typeface="+mn-cs"/>
              </a:rPr>
              <a:t>之间的多对多关系，因为查询的频率会远大于修改，所以在这里使用冗余的方法。把</a:t>
            </a:r>
            <a:r>
              <a:rPr lang="en-US" altLang="zh-CN" sz="1200" kern="1200" dirty="0" smtClean="0">
                <a:solidFill>
                  <a:schemeClr val="tx1"/>
                </a:solidFill>
                <a:effectLst/>
                <a:latin typeface="+mn-lt"/>
                <a:ea typeface="+mn-ea"/>
                <a:cs typeface="+mn-cs"/>
              </a:rPr>
              <a:t>user info </a:t>
            </a:r>
            <a:r>
              <a:rPr lang="zh-CN" altLang="zh-CN" sz="1200" kern="1200" dirty="0" smtClean="0">
                <a:solidFill>
                  <a:schemeClr val="tx1"/>
                </a:solidFill>
                <a:effectLst/>
                <a:latin typeface="+mn-lt"/>
                <a:ea typeface="+mn-ea"/>
                <a:cs typeface="+mn-cs"/>
              </a:rPr>
              <a:t>冗余存在</a:t>
            </a:r>
            <a:r>
              <a:rPr lang="en-US" altLang="zh-CN" sz="1200" kern="1200" dirty="0" smtClean="0">
                <a:solidFill>
                  <a:schemeClr val="tx1"/>
                </a:solidFill>
                <a:effectLst/>
                <a:latin typeface="+mn-lt"/>
                <a:ea typeface="+mn-ea"/>
                <a:cs typeface="+mn-cs"/>
              </a:rPr>
              <a:t>project</a:t>
            </a:r>
            <a:r>
              <a:rPr lang="zh-CN" altLang="zh-CN" sz="1200" kern="1200" dirty="0" smtClean="0">
                <a:solidFill>
                  <a:schemeClr val="tx1"/>
                </a:solidFill>
                <a:effectLst/>
                <a:latin typeface="+mn-lt"/>
                <a:ea typeface="+mn-ea"/>
                <a:cs typeface="+mn-cs"/>
              </a:rPr>
              <a:t>是可行的，假设一个人一年做十个项目，</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年也才做</a:t>
            </a:r>
            <a:r>
              <a:rPr lang="en-US" altLang="zh-CN" sz="1200" kern="1200" dirty="0" smtClean="0">
                <a:solidFill>
                  <a:schemeClr val="tx1"/>
                </a:solidFill>
                <a:effectLst/>
                <a:latin typeface="+mn-lt"/>
                <a:ea typeface="+mn-ea"/>
                <a:cs typeface="+mn-cs"/>
              </a:rPr>
              <a:t>500</a:t>
            </a:r>
            <a:r>
              <a:rPr lang="zh-CN" altLang="zh-CN" sz="1200" kern="1200" dirty="0" smtClean="0">
                <a:solidFill>
                  <a:schemeClr val="tx1"/>
                </a:solidFill>
                <a:effectLst/>
                <a:latin typeface="+mn-lt"/>
                <a:ea typeface="+mn-ea"/>
                <a:cs typeface="+mn-cs"/>
              </a:rPr>
              <a:t>个，就算一个人参与了</a:t>
            </a:r>
            <a:r>
              <a:rPr lang="en-US" altLang="zh-CN" sz="1200" kern="1200" dirty="0" smtClean="0">
                <a:solidFill>
                  <a:schemeClr val="tx1"/>
                </a:solidFill>
                <a:effectLst/>
                <a:latin typeface="+mn-lt"/>
                <a:ea typeface="+mn-ea"/>
                <a:cs typeface="+mn-cs"/>
              </a:rPr>
              <a:t>500</a:t>
            </a:r>
            <a:r>
              <a:rPr lang="zh-CN" altLang="zh-CN" sz="1200" kern="1200" dirty="0" smtClean="0">
                <a:solidFill>
                  <a:schemeClr val="tx1"/>
                </a:solidFill>
                <a:effectLst/>
                <a:latin typeface="+mn-lt"/>
                <a:ea typeface="+mn-ea"/>
                <a:cs typeface="+mn-cs"/>
              </a:rPr>
              <a:t>个项目，当他修改个人信息，也只需要修改</a:t>
            </a:r>
            <a:r>
              <a:rPr lang="en-US" altLang="zh-CN" sz="1200" kern="1200" dirty="0" smtClean="0">
                <a:solidFill>
                  <a:schemeClr val="tx1"/>
                </a:solidFill>
                <a:effectLst/>
                <a:latin typeface="+mn-lt"/>
                <a:ea typeface="+mn-ea"/>
                <a:cs typeface="+mn-cs"/>
              </a:rPr>
              <a:t>500</a:t>
            </a:r>
            <a:r>
              <a:rPr lang="zh-CN" altLang="zh-CN" sz="1200" kern="1200" dirty="0" smtClean="0">
                <a:solidFill>
                  <a:schemeClr val="tx1"/>
                </a:solidFill>
                <a:effectLst/>
                <a:latin typeface="+mn-lt"/>
                <a:ea typeface="+mn-ea"/>
                <a:cs typeface="+mn-cs"/>
              </a:rPr>
              <a:t>次，假设一次修改</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，不到</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秒即可完成。而且大多数人的项目只是两位数的数量级。而查询的次数，每次获取项目信息都需要获取团队成员，每天的次数是</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的数量级，如果团队成员很多大于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，每次查询加起来会浪费很多时间，所以相比较之下，采用冗余的方法较好。</a:t>
            </a:r>
          </a:p>
          <a:p>
            <a:endParaRPr lang="zh-CN" altLang="en-US" dirty="0"/>
          </a:p>
        </p:txBody>
      </p:sp>
      <p:sp>
        <p:nvSpPr>
          <p:cNvPr id="4" name="灯片编号占位符 3"/>
          <p:cNvSpPr>
            <a:spLocks noGrp="1"/>
          </p:cNvSpPr>
          <p:nvPr>
            <p:ph type="sldNum" sz="quarter" idx="10"/>
          </p:nvPr>
        </p:nvSpPr>
        <p:spPr/>
        <p:txBody>
          <a:bodyPr/>
          <a:lstStyle/>
          <a:p>
            <a:fld id="{AB1805F7-6BF2-4CBC-A803-F57BDC2C59F8}" type="slidenum">
              <a:rPr lang="zh-CN" altLang="en-US" smtClean="0"/>
              <a:t>7</a:t>
            </a:fld>
            <a:endParaRPr lang="zh-CN" altLang="en-US"/>
          </a:p>
        </p:txBody>
      </p:sp>
    </p:spTree>
    <p:extLst>
      <p:ext uri="{BB962C8B-B14F-4D97-AF65-F5344CB8AC3E}">
        <p14:creationId xmlns:p14="http://schemas.microsoft.com/office/powerpoint/2010/main" val="236875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805F7-6BF2-4CBC-A803-F57BDC2C59F8}" type="slidenum">
              <a:rPr lang="zh-CN" altLang="en-US" smtClean="0"/>
              <a:t>13</a:t>
            </a:fld>
            <a:endParaRPr lang="zh-CN" altLang="en-US"/>
          </a:p>
        </p:txBody>
      </p:sp>
    </p:spTree>
    <p:extLst>
      <p:ext uri="{BB962C8B-B14F-4D97-AF65-F5344CB8AC3E}">
        <p14:creationId xmlns:p14="http://schemas.microsoft.com/office/powerpoint/2010/main" val="107829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2014/4/20</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09601"/>
            <a:ext cx="7772400" cy="2531367"/>
          </a:xfrm>
        </p:spPr>
        <p:txBody>
          <a:bodyPr/>
          <a:lstStyle/>
          <a:p>
            <a:r>
              <a:rPr lang="en-US" altLang="zh-CN" dirty="0" err="1" smtClean="0"/>
              <a:t>EasyAgile</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30220890"/>
              </p:ext>
            </p:extLst>
          </p:nvPr>
        </p:nvGraphicFramePr>
        <p:xfrm>
          <a:off x="5436096" y="3645024"/>
          <a:ext cx="2088232" cy="2592289"/>
        </p:xfrm>
        <a:graphic>
          <a:graphicData uri="http://schemas.openxmlformats.org/drawingml/2006/table">
            <a:tbl>
              <a:tblPr firstRow="1" firstCol="1" bandRow="1">
                <a:tableStyleId>{E8B1032C-EA38-4F05-BA0D-38AFFFC7BED3}</a:tableStyleId>
              </a:tblPr>
              <a:tblGrid>
                <a:gridCol w="2088232"/>
              </a:tblGrid>
              <a:tr h="370327">
                <a:tc>
                  <a:txBody>
                    <a:bodyPr/>
                    <a:lstStyle/>
                    <a:p>
                      <a:pPr>
                        <a:spcAft>
                          <a:spcPts val="0"/>
                        </a:spcAft>
                      </a:pPr>
                      <a:r>
                        <a:rPr lang="zh-CN" sz="1600" kern="100" dirty="0">
                          <a:effectLst/>
                        </a:rPr>
                        <a:t>周春晖</a:t>
                      </a:r>
                      <a:endParaRPr lang="zh-CN" sz="1600" dirty="0">
                        <a:effectLst/>
                        <a:latin typeface="微软雅黑" pitchFamily="34" charset="-122"/>
                        <a:ea typeface="微软雅黑" pitchFamily="34" charset="-122"/>
                        <a:cs typeface="Times New Roman"/>
                      </a:endParaRPr>
                    </a:p>
                  </a:txBody>
                  <a:tcPr marL="68580" marR="68580" marT="0" marB="0"/>
                </a:tc>
              </a:tr>
              <a:tr h="370327">
                <a:tc>
                  <a:txBody>
                    <a:bodyPr/>
                    <a:lstStyle/>
                    <a:p>
                      <a:pPr>
                        <a:spcAft>
                          <a:spcPts val="0"/>
                        </a:spcAft>
                      </a:pPr>
                      <a:r>
                        <a:rPr lang="zh-CN" sz="1600" kern="100" dirty="0">
                          <a:effectLst/>
                        </a:rPr>
                        <a:t>亓庆</a:t>
                      </a:r>
                      <a:r>
                        <a:rPr lang="zh-CN" sz="1600" kern="100" dirty="0" smtClean="0">
                          <a:effectLst/>
                        </a:rPr>
                        <a:t>国</a:t>
                      </a:r>
                      <a:r>
                        <a:rPr lang="en-US" altLang="zh-CN" sz="1600" kern="100" dirty="0" smtClean="0">
                          <a:effectLst/>
                        </a:rPr>
                        <a:t> 1152688 </a:t>
                      </a:r>
                      <a:r>
                        <a:rPr lang="zh-CN" altLang="en-US" sz="1800" b="0" i="0" kern="1200" dirty="0" smtClean="0">
                          <a:solidFill>
                            <a:schemeClr val="tx1"/>
                          </a:solidFill>
                          <a:effectLst/>
                          <a:latin typeface="+mn-lt"/>
                          <a:ea typeface="+mn-ea"/>
                          <a:cs typeface="+mn-cs"/>
                        </a:rPr>
                        <a:t>✓</a:t>
                      </a:r>
                      <a:endParaRPr lang="zh-CN" sz="1600" dirty="0">
                        <a:effectLst/>
                        <a:latin typeface="微软雅黑" pitchFamily="34" charset="-122"/>
                        <a:ea typeface="微软雅黑" pitchFamily="34" charset="-122"/>
                        <a:cs typeface="Times New Roman"/>
                      </a:endParaRPr>
                    </a:p>
                  </a:txBody>
                  <a:tcPr marL="68580" marR="68580" marT="0" marB="0"/>
                </a:tc>
              </a:tr>
              <a:tr h="370327">
                <a:tc>
                  <a:txBody>
                    <a:bodyPr/>
                    <a:lstStyle/>
                    <a:p>
                      <a:pPr>
                        <a:spcAft>
                          <a:spcPts val="0"/>
                        </a:spcAft>
                      </a:pPr>
                      <a:r>
                        <a:rPr lang="zh-CN" sz="1600" kern="100" dirty="0">
                          <a:effectLst/>
                        </a:rPr>
                        <a:t>宁婧</a:t>
                      </a:r>
                      <a:endParaRPr lang="zh-CN" sz="1600" dirty="0">
                        <a:effectLst/>
                        <a:latin typeface="微软雅黑" pitchFamily="34" charset="-122"/>
                        <a:ea typeface="微软雅黑" pitchFamily="34" charset="-122"/>
                        <a:cs typeface="Times New Roman"/>
                      </a:endParaRPr>
                    </a:p>
                  </a:txBody>
                  <a:tcPr marL="68580" marR="68580" marT="0" marB="0"/>
                </a:tc>
              </a:tr>
              <a:tr h="370327">
                <a:tc>
                  <a:txBody>
                    <a:bodyPr/>
                    <a:lstStyle/>
                    <a:p>
                      <a:pPr>
                        <a:spcAft>
                          <a:spcPts val="0"/>
                        </a:spcAft>
                      </a:pPr>
                      <a:r>
                        <a:rPr lang="zh-CN" sz="1600" kern="100" dirty="0">
                          <a:effectLst/>
                        </a:rPr>
                        <a:t>李丝琦</a:t>
                      </a:r>
                      <a:endParaRPr lang="zh-CN" sz="1600" dirty="0">
                        <a:effectLst/>
                        <a:latin typeface="微软雅黑" pitchFamily="34" charset="-122"/>
                        <a:ea typeface="微软雅黑" pitchFamily="34" charset="-122"/>
                        <a:cs typeface="Times New Roman"/>
                      </a:endParaRPr>
                    </a:p>
                  </a:txBody>
                  <a:tcPr marL="68580" marR="68580" marT="0" marB="0"/>
                </a:tc>
              </a:tr>
              <a:tr h="370327">
                <a:tc>
                  <a:txBody>
                    <a:bodyPr/>
                    <a:lstStyle/>
                    <a:p>
                      <a:pPr>
                        <a:spcAft>
                          <a:spcPts val="0"/>
                        </a:spcAft>
                      </a:pPr>
                      <a:r>
                        <a:rPr lang="zh-CN" sz="1600" kern="100" dirty="0">
                          <a:effectLst/>
                        </a:rPr>
                        <a:t>夏雅楠</a:t>
                      </a:r>
                      <a:endParaRPr lang="zh-CN" sz="1600" dirty="0">
                        <a:effectLst/>
                        <a:latin typeface="微软雅黑" pitchFamily="34" charset="-122"/>
                        <a:ea typeface="微软雅黑" pitchFamily="34" charset="-122"/>
                        <a:cs typeface="Times New Roman"/>
                      </a:endParaRPr>
                    </a:p>
                  </a:txBody>
                  <a:tcPr marL="68580" marR="68580" marT="0" marB="0"/>
                </a:tc>
              </a:tr>
              <a:tr h="370327">
                <a:tc>
                  <a:txBody>
                    <a:bodyPr/>
                    <a:lstStyle/>
                    <a:p>
                      <a:pPr>
                        <a:spcAft>
                          <a:spcPts val="0"/>
                        </a:spcAft>
                      </a:pPr>
                      <a:r>
                        <a:rPr lang="zh-CN" sz="1600" kern="100" dirty="0">
                          <a:effectLst/>
                        </a:rPr>
                        <a:t>杨帆</a:t>
                      </a:r>
                      <a:endParaRPr lang="zh-CN" sz="1600" dirty="0">
                        <a:effectLst/>
                        <a:latin typeface="微软雅黑" pitchFamily="34" charset="-122"/>
                        <a:ea typeface="微软雅黑" pitchFamily="34" charset="-122"/>
                        <a:cs typeface="Times New Roman"/>
                      </a:endParaRPr>
                    </a:p>
                  </a:txBody>
                  <a:tcPr marL="68580" marR="68580" marT="0" marB="0"/>
                </a:tc>
              </a:tr>
              <a:tr h="370327">
                <a:tc>
                  <a:txBody>
                    <a:bodyPr/>
                    <a:lstStyle/>
                    <a:p>
                      <a:pPr>
                        <a:spcAft>
                          <a:spcPts val="0"/>
                        </a:spcAft>
                      </a:pPr>
                      <a:r>
                        <a:rPr lang="zh-CN" sz="1600" kern="100" dirty="0">
                          <a:effectLst/>
                        </a:rPr>
                        <a:t>马天瑶</a:t>
                      </a:r>
                      <a:endParaRPr lang="zh-CN" sz="1600" dirty="0">
                        <a:effectLst/>
                        <a:latin typeface="微软雅黑" pitchFamily="34" charset="-122"/>
                        <a:ea typeface="微软雅黑" pitchFamily="34"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394332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 structure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961" y="1600200"/>
            <a:ext cx="5578078" cy="4525963"/>
          </a:xfrm>
        </p:spPr>
      </p:pic>
    </p:spTree>
    <p:extLst>
      <p:ext uri="{BB962C8B-B14F-4D97-AF65-F5344CB8AC3E}">
        <p14:creationId xmlns:p14="http://schemas.microsoft.com/office/powerpoint/2010/main" val="1300058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backup strategy</a:t>
            </a:r>
            <a:endParaRPr lang="zh-CN" altLang="en-US" dirty="0"/>
          </a:p>
        </p:txBody>
      </p:sp>
      <p:sp>
        <p:nvSpPr>
          <p:cNvPr id="3" name="内容占位符 2"/>
          <p:cNvSpPr>
            <a:spLocks noGrp="1"/>
          </p:cNvSpPr>
          <p:nvPr>
            <p:ph idx="1"/>
          </p:nvPr>
        </p:nvSpPr>
        <p:spPr/>
        <p:txBody>
          <a:bodyPr>
            <a:normAutofit/>
          </a:bodyPr>
          <a:lstStyle/>
          <a:p>
            <a:r>
              <a:rPr lang="en-US" altLang="zh-CN" dirty="0"/>
              <a:t>Web site maintenance </a:t>
            </a:r>
            <a:r>
              <a:rPr lang="en-US" altLang="zh-CN" dirty="0" smtClean="0"/>
              <a:t>personnel  manage backup</a:t>
            </a:r>
          </a:p>
          <a:p>
            <a:r>
              <a:rPr lang="en-US" altLang="zh-CN" dirty="0" smtClean="0"/>
              <a:t>Choose idle time to backup</a:t>
            </a:r>
          </a:p>
          <a:p>
            <a:r>
              <a:rPr lang="en-US" altLang="zh-CN" dirty="0" smtClean="0"/>
              <a:t>backup cycle should &lt;= 1 week</a:t>
            </a:r>
          </a:p>
          <a:p>
            <a:endParaRPr lang="en-US" altLang="zh-CN" dirty="0"/>
          </a:p>
          <a:p>
            <a:r>
              <a:rPr lang="en-US" altLang="zh-CN" dirty="0" smtClean="0"/>
              <a:t>Back up instruction</a:t>
            </a:r>
          </a:p>
          <a:p>
            <a:r>
              <a:rPr lang="en-US" altLang="zh-CN" dirty="0"/>
              <a:t>&gt;</a:t>
            </a:r>
            <a:r>
              <a:rPr lang="en-US" altLang="zh-CN" b="1" dirty="0" err="1"/>
              <a:t>mongodump</a:t>
            </a:r>
            <a:r>
              <a:rPr lang="en-US" altLang="zh-CN" b="1" dirty="0"/>
              <a:t> -h</a:t>
            </a:r>
            <a:r>
              <a:rPr lang="en-US" altLang="zh-CN" dirty="0"/>
              <a:t> </a:t>
            </a:r>
            <a:r>
              <a:rPr lang="en-US" altLang="zh-CN" dirty="0" err="1"/>
              <a:t>dbhost</a:t>
            </a:r>
            <a:r>
              <a:rPr lang="en-US" altLang="zh-CN" dirty="0"/>
              <a:t> </a:t>
            </a:r>
            <a:r>
              <a:rPr lang="en-US" altLang="zh-CN" b="1" dirty="0"/>
              <a:t>-d</a:t>
            </a:r>
            <a:r>
              <a:rPr lang="en-US" altLang="zh-CN" dirty="0"/>
              <a:t> </a:t>
            </a:r>
            <a:r>
              <a:rPr lang="en-US" altLang="zh-CN" dirty="0" err="1"/>
              <a:t>dbname</a:t>
            </a:r>
            <a:r>
              <a:rPr lang="en-US" altLang="zh-CN" dirty="0"/>
              <a:t> </a:t>
            </a:r>
            <a:r>
              <a:rPr lang="en-US" altLang="zh-CN" b="1" dirty="0"/>
              <a:t>-o</a:t>
            </a:r>
            <a:r>
              <a:rPr lang="en-US" altLang="zh-CN" dirty="0"/>
              <a:t> </a:t>
            </a:r>
            <a:r>
              <a:rPr lang="en-US" altLang="zh-CN" dirty="0" err="1"/>
              <a:t>dbdirectory</a:t>
            </a:r>
            <a:endParaRPr lang="en-US" altLang="zh-CN" dirty="0"/>
          </a:p>
          <a:p>
            <a:r>
              <a:rPr lang="en-US" altLang="zh-CN" dirty="0" smtClean="0"/>
              <a:t>Example: &gt;</a:t>
            </a:r>
            <a:r>
              <a:rPr lang="en-US" altLang="zh-CN" b="1" dirty="0" err="1" smtClean="0"/>
              <a:t>mongodump</a:t>
            </a:r>
            <a:r>
              <a:rPr lang="en-US" altLang="zh-CN" b="1" dirty="0" smtClean="0"/>
              <a:t> </a:t>
            </a:r>
            <a:r>
              <a:rPr lang="en-US" altLang="zh-CN" b="1" dirty="0"/>
              <a:t>-h 127.0.0.1 -d</a:t>
            </a:r>
            <a:r>
              <a:rPr lang="en-US" altLang="zh-CN" dirty="0"/>
              <a:t> test </a:t>
            </a:r>
            <a:r>
              <a:rPr lang="en-US" altLang="zh-CN" b="1" dirty="0"/>
              <a:t>-o</a:t>
            </a:r>
            <a:r>
              <a:rPr lang="en-US" altLang="zh-CN" dirty="0"/>
              <a:t> c:\data\dump\</a:t>
            </a:r>
          </a:p>
          <a:p>
            <a:endParaRPr lang="zh-CN" altLang="en-US" dirty="0"/>
          </a:p>
        </p:txBody>
      </p:sp>
    </p:spTree>
    <p:extLst>
      <p:ext uri="{BB962C8B-B14F-4D97-AF65-F5344CB8AC3E}">
        <p14:creationId xmlns:p14="http://schemas.microsoft.com/office/powerpoint/2010/main" val="2815691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Naming conventions</a:t>
            </a:r>
            <a:endParaRPr lang="zh-CN" altLang="en-US" dirty="0"/>
          </a:p>
        </p:txBody>
      </p:sp>
      <p:sp>
        <p:nvSpPr>
          <p:cNvPr id="3" name="内容占位符 2"/>
          <p:cNvSpPr>
            <a:spLocks noGrp="1"/>
          </p:cNvSpPr>
          <p:nvPr>
            <p:ph idx="1"/>
          </p:nvPr>
        </p:nvSpPr>
        <p:spPr>
          <a:xfrm>
            <a:off x="457200" y="1600200"/>
            <a:ext cx="8363272" cy="4525963"/>
          </a:xfrm>
        </p:spPr>
        <p:txBody>
          <a:bodyPr>
            <a:normAutofit/>
          </a:bodyPr>
          <a:lstStyle/>
          <a:p>
            <a:r>
              <a:rPr lang="en-US" altLang="zh-CN" dirty="0" smtClean="0"/>
              <a:t>Package      : </a:t>
            </a:r>
            <a:r>
              <a:rPr lang="en-US" altLang="zh-CN" dirty="0" err="1" smtClean="0"/>
              <a:t>com.duapp.easyagile+packageName</a:t>
            </a:r>
            <a:endParaRPr lang="en-US" altLang="zh-CN" dirty="0" smtClean="0"/>
          </a:p>
          <a:p>
            <a:r>
              <a:rPr lang="en-US" altLang="zh-CN" dirty="0" smtClean="0"/>
              <a:t>Xml files        :  </a:t>
            </a:r>
            <a:r>
              <a:rPr lang="en-US" altLang="zh-CN" dirty="0" err="1" smtClean="0"/>
              <a:t>xml+fileName</a:t>
            </a:r>
            <a:endParaRPr lang="en-US" altLang="zh-CN" dirty="0" smtClean="0"/>
          </a:p>
          <a:p>
            <a:r>
              <a:rPr lang="en-US" altLang="zh-CN" dirty="0" smtClean="0"/>
              <a:t>Class             : first letter in capital</a:t>
            </a:r>
          </a:p>
          <a:p>
            <a:r>
              <a:rPr lang="en-US" altLang="zh-CN" dirty="0" smtClean="0"/>
              <a:t>Interfaces     : </a:t>
            </a:r>
            <a:r>
              <a:rPr lang="en-US" altLang="zh-CN" dirty="0" err="1" smtClean="0"/>
              <a:t>I+interfaceName</a:t>
            </a:r>
            <a:endParaRPr lang="en-US" altLang="zh-CN" dirty="0" smtClean="0"/>
          </a:p>
          <a:p>
            <a:r>
              <a:rPr lang="en-US" altLang="zh-CN" dirty="0" smtClean="0"/>
              <a:t>Method        : </a:t>
            </a:r>
            <a:r>
              <a:rPr lang="en-US" altLang="zh-CN" dirty="0"/>
              <a:t>small hump type writing rules</a:t>
            </a:r>
            <a:endParaRPr lang="en-US" altLang="zh-CN" dirty="0" smtClean="0"/>
          </a:p>
          <a:p>
            <a:r>
              <a:rPr lang="en-US" altLang="zh-CN" dirty="0" smtClean="0"/>
              <a:t>Constants     : Constant </a:t>
            </a:r>
            <a:r>
              <a:rPr lang="en-US" altLang="zh-CN" dirty="0"/>
              <a:t>name in capital, constant names with English express its meaning, separate words underline</a:t>
            </a:r>
            <a:endParaRPr lang="en-US" altLang="zh-CN" dirty="0" smtClean="0"/>
          </a:p>
          <a:p>
            <a:r>
              <a:rPr lang="en-US" altLang="zh-CN" dirty="0" smtClean="0"/>
              <a:t>Variable       : The </a:t>
            </a:r>
            <a:r>
              <a:rPr lang="en-US" altLang="zh-CN" dirty="0"/>
              <a:t>Hungarian rule</a:t>
            </a:r>
            <a:endParaRPr lang="en-US" altLang="zh-CN" dirty="0" smtClean="0"/>
          </a:p>
          <a:p>
            <a:r>
              <a:rPr lang="en-US" altLang="zh-CN" dirty="0" smtClean="0"/>
              <a:t>Exception    : </a:t>
            </a:r>
            <a:r>
              <a:rPr lang="en-US" altLang="zh-CN" dirty="0" err="1" smtClean="0"/>
              <a:t>exceptionName+exception</a:t>
            </a:r>
            <a:endParaRPr lang="zh-CN" altLang="en-US" dirty="0"/>
          </a:p>
        </p:txBody>
      </p:sp>
    </p:spTree>
    <p:extLst>
      <p:ext uri="{BB962C8B-B14F-4D97-AF65-F5344CB8AC3E}">
        <p14:creationId xmlns:p14="http://schemas.microsoft.com/office/powerpoint/2010/main" val="25910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Logic view in 4+1 views</a:t>
            </a:r>
            <a:endParaRPr lang="zh-CN" altLang="en-US" dirty="0"/>
          </a:p>
        </p:txBody>
      </p:sp>
      <p:sp>
        <p:nvSpPr>
          <p:cNvPr id="3" name="内容占位符 2"/>
          <p:cNvSpPr>
            <a:spLocks noGrp="1"/>
          </p:cNvSpPr>
          <p:nvPr>
            <p:ph idx="1"/>
          </p:nvPr>
        </p:nvSpPr>
        <p:spPr/>
        <p:txBody>
          <a:bodyPr/>
          <a:lstStyle/>
          <a:p>
            <a:r>
              <a:rPr lang="en-US" altLang="zh-CN" dirty="0" err="1" smtClean="0"/>
              <a:t>Javascript</a:t>
            </a:r>
            <a:r>
              <a:rPr lang="en-US" altLang="zh-CN" dirty="0" smtClean="0"/>
              <a:t> is not an </a:t>
            </a:r>
            <a:r>
              <a:rPr lang="en-US" altLang="zh-CN" dirty="0" err="1" smtClean="0"/>
              <a:t>oop</a:t>
            </a:r>
            <a:r>
              <a:rPr lang="en-US" altLang="zh-CN" dirty="0" smtClean="0"/>
              <a:t> language</a:t>
            </a:r>
            <a:endParaRPr lang="zh-CN" altLang="en-US" dirty="0"/>
          </a:p>
        </p:txBody>
      </p:sp>
      <p:grpSp>
        <p:nvGrpSpPr>
          <p:cNvPr id="22" name="组合 21"/>
          <p:cNvGrpSpPr/>
          <p:nvPr/>
        </p:nvGrpSpPr>
        <p:grpSpPr>
          <a:xfrm>
            <a:off x="1089930" y="2024931"/>
            <a:ext cx="6834214" cy="4716437"/>
            <a:chOff x="1089930" y="2024931"/>
            <a:chExt cx="6834214" cy="471643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315" y="2024931"/>
              <a:ext cx="2208829" cy="471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930" y="3008334"/>
              <a:ext cx="3629893" cy="2808312"/>
            </a:xfrm>
            <a:prstGeom prst="rect">
              <a:avLst/>
            </a:prstGeom>
          </p:spPr>
        </p:pic>
        <p:cxnSp>
          <p:nvCxnSpPr>
            <p:cNvPr id="6" name="直接箭头连接符 5"/>
            <p:cNvCxnSpPr/>
            <p:nvPr/>
          </p:nvCxnSpPr>
          <p:spPr>
            <a:xfrm>
              <a:off x="3131840" y="3212976"/>
              <a:ext cx="2808312" cy="260367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4608004" y="3933056"/>
              <a:ext cx="1332148" cy="97210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直接箭头连接符 12"/>
            <p:cNvCxnSpPr/>
            <p:nvPr/>
          </p:nvCxnSpPr>
          <p:spPr>
            <a:xfrm>
              <a:off x="4719823" y="4653136"/>
              <a:ext cx="1220329" cy="7200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直接箭头连接符 14"/>
            <p:cNvCxnSpPr/>
            <p:nvPr/>
          </p:nvCxnSpPr>
          <p:spPr>
            <a:xfrm flipV="1">
              <a:off x="4719823" y="2564904"/>
              <a:ext cx="1220329" cy="309634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a:xfrm>
              <a:off x="3131840" y="3212976"/>
              <a:ext cx="2808312" cy="5040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021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Logic view in 4+1 views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487" y="1605756"/>
            <a:ext cx="6677025" cy="4514850"/>
          </a:xfrm>
        </p:spPr>
      </p:pic>
    </p:spTree>
    <p:extLst>
      <p:ext uri="{BB962C8B-B14F-4D97-AF65-F5344CB8AC3E}">
        <p14:creationId xmlns:p14="http://schemas.microsoft.com/office/powerpoint/2010/main" val="1209081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1198757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plan</a:t>
            </a:r>
            <a:endParaRPr lang="zh-CN" altLang="en-US" dirty="0"/>
          </a:p>
        </p:txBody>
      </p:sp>
      <p:sp>
        <p:nvSpPr>
          <p:cNvPr id="7" name="内容占位符 6"/>
          <p:cNvSpPr>
            <a:spLocks noGrp="1"/>
          </p:cNvSpPr>
          <p:nvPr>
            <p:ph idx="1"/>
          </p:nvPr>
        </p:nvSpPr>
        <p:spPr/>
        <p:txBody>
          <a:bodyPr/>
          <a:lstStyle/>
          <a:p>
            <a:r>
              <a:rPr lang="en-US" altLang="zh-CN" dirty="0" smtClean="0"/>
              <a:t>Database design</a:t>
            </a:r>
          </a:p>
          <a:p>
            <a:r>
              <a:rPr lang="en-US" altLang="zh-CN" dirty="0" smtClean="0"/>
              <a:t>Naming convention</a:t>
            </a:r>
          </a:p>
          <a:p>
            <a:r>
              <a:rPr lang="en-US" altLang="zh-CN" dirty="0" smtClean="0"/>
              <a:t>Logic view of system</a:t>
            </a:r>
            <a:endParaRPr lang="zh-CN" altLang="en-US" dirty="0"/>
          </a:p>
        </p:txBody>
      </p:sp>
    </p:spTree>
    <p:extLst>
      <p:ext uri="{BB962C8B-B14F-4D97-AF65-F5344CB8AC3E}">
        <p14:creationId xmlns:p14="http://schemas.microsoft.com/office/powerpoint/2010/main" val="4076919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Database-</a:t>
            </a:r>
            <a:r>
              <a:rPr lang="en-US" altLang="zh-CN" dirty="0" err="1" smtClean="0"/>
              <a:t>mongoDB</a:t>
            </a:r>
            <a:endParaRPr lang="zh-CN" altLang="en-US" dirty="0"/>
          </a:p>
        </p:txBody>
      </p:sp>
      <p:sp>
        <p:nvSpPr>
          <p:cNvPr id="3" name="内容占位符 2"/>
          <p:cNvSpPr>
            <a:spLocks noGrp="1"/>
          </p:cNvSpPr>
          <p:nvPr>
            <p:ph idx="1"/>
          </p:nvPr>
        </p:nvSpPr>
        <p:spPr/>
        <p:txBody>
          <a:bodyPr/>
          <a:lstStyle/>
          <a:p>
            <a:r>
              <a:rPr lang="en-US" altLang="zh-CN" dirty="0" err="1" smtClean="0"/>
              <a:t>MongoDB</a:t>
            </a:r>
            <a:r>
              <a:rPr lang="en-US" altLang="zh-CN" dirty="0" smtClean="0"/>
              <a:t> use </a:t>
            </a:r>
            <a:r>
              <a:rPr lang="en-US" altLang="zh-CN" b="1" dirty="0" err="1" smtClean="0"/>
              <a:t>bson</a:t>
            </a:r>
            <a:r>
              <a:rPr lang="en-US" altLang="zh-CN" dirty="0" smtClean="0"/>
              <a:t> format to store data easy transfer to </a:t>
            </a:r>
            <a:r>
              <a:rPr lang="en-US" altLang="zh-CN" dirty="0" err="1" smtClean="0"/>
              <a:t>json</a:t>
            </a:r>
            <a:r>
              <a:rPr lang="en-US" altLang="zh-CN" dirty="0" smtClean="0"/>
              <a:t> format data</a:t>
            </a:r>
          </a:p>
          <a:p>
            <a:r>
              <a:rPr lang="en-US" altLang="zh-CN" dirty="0" smtClean="0"/>
              <a:t>More reference about </a:t>
            </a:r>
            <a:r>
              <a:rPr lang="en-US" altLang="zh-CN" dirty="0" err="1" smtClean="0"/>
              <a:t>mongoDB</a:t>
            </a:r>
            <a:r>
              <a:rPr lang="en-US" altLang="zh-CN" dirty="0" smtClean="0"/>
              <a:t> with </a:t>
            </a:r>
            <a:r>
              <a:rPr lang="en-US" altLang="zh-CN" dirty="0" err="1" smtClean="0"/>
              <a:t>nodejs</a:t>
            </a:r>
            <a:endParaRPr lang="zh-CN" altLang="en-US" dirty="0"/>
          </a:p>
        </p:txBody>
      </p:sp>
    </p:spTree>
    <p:extLst>
      <p:ext uri="{BB962C8B-B14F-4D97-AF65-F5344CB8AC3E}">
        <p14:creationId xmlns:p14="http://schemas.microsoft.com/office/powerpoint/2010/main" val="2944007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endParaRPr lang="zh-CN" altLang="en-US" dirty="0"/>
          </a:p>
        </p:txBody>
      </p:sp>
      <p:sp>
        <p:nvSpPr>
          <p:cNvPr id="3" name="内容占位符 2"/>
          <p:cNvSpPr>
            <a:spLocks noGrp="1"/>
          </p:cNvSpPr>
          <p:nvPr>
            <p:ph idx="1"/>
          </p:nvPr>
        </p:nvSpPr>
        <p:spPr>
          <a:xfrm>
            <a:off x="457200" y="1600201"/>
            <a:ext cx="8229600" cy="2044824"/>
          </a:xfrm>
        </p:spPr>
        <p:txBody>
          <a:bodyPr/>
          <a:lstStyle/>
          <a:p>
            <a:r>
              <a:rPr lang="en-US" altLang="zh-CN" dirty="0" smtClean="0"/>
              <a:t>No join query</a:t>
            </a:r>
          </a:p>
          <a:p>
            <a:r>
              <a:rPr lang="en-US" altLang="zh-CN" dirty="0" smtClean="0"/>
              <a:t>No foreign key</a:t>
            </a:r>
            <a:r>
              <a:rPr lang="zh-CN" altLang="en-US" dirty="0" smtClean="0"/>
              <a:t>，</a:t>
            </a:r>
            <a:r>
              <a:rPr lang="en-US" altLang="zh-CN" dirty="0" smtClean="0"/>
              <a:t>has document reference</a:t>
            </a:r>
          </a:p>
          <a:p>
            <a:r>
              <a:rPr lang="en-US" altLang="zh-CN" dirty="0" smtClean="0"/>
              <a:t>Use document storage</a:t>
            </a:r>
          </a:p>
          <a:p>
            <a:r>
              <a:rPr lang="en-US" altLang="zh-CN" dirty="0" smtClean="0"/>
              <a:t>Single </a:t>
            </a:r>
            <a:r>
              <a:rPr lang="en-US" altLang="zh-CN" dirty="0" smtClean="0"/>
              <a:t>document size </a:t>
            </a:r>
            <a:r>
              <a:rPr lang="en-US" altLang="zh-CN" dirty="0" smtClean="0"/>
              <a:t>should less than</a:t>
            </a:r>
            <a:r>
              <a:rPr lang="en-US" altLang="zh-CN" dirty="0" smtClean="0"/>
              <a:t> </a:t>
            </a:r>
            <a:r>
              <a:rPr lang="en-US" altLang="zh-CN" dirty="0" smtClean="0"/>
              <a:t>16M</a:t>
            </a:r>
          </a:p>
          <a:p>
            <a:endParaRPr lang="zh-CN" altLang="en-US" dirty="0"/>
          </a:p>
        </p:txBody>
      </p:sp>
      <p:sp>
        <p:nvSpPr>
          <p:cNvPr id="4" name="内容占位符 2"/>
          <p:cNvSpPr txBox="1">
            <a:spLocks/>
          </p:cNvSpPr>
          <p:nvPr/>
        </p:nvSpPr>
        <p:spPr>
          <a:xfrm>
            <a:off x="423438" y="4005064"/>
            <a:ext cx="8229600" cy="204482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smtClean="0">
                <a:effectLst>
                  <a:outerShdw blurRad="38100" dist="38100" dir="2700000" algn="tl">
                    <a:srgbClr val="000000">
                      <a:alpha val="43137"/>
                    </a:srgbClr>
                  </a:outerShdw>
                </a:effectLst>
              </a:rPr>
              <a:t>One to one</a:t>
            </a:r>
            <a:r>
              <a:rPr lang="en-US" altLang="zh-CN" dirty="0" smtClean="0"/>
              <a:t>: put one into another one</a:t>
            </a:r>
          </a:p>
          <a:p>
            <a:r>
              <a:rPr lang="en-US" altLang="zh-CN" dirty="0" smtClean="0">
                <a:effectLst>
                  <a:outerShdw blurRad="38100" dist="38100" dir="2700000" algn="tl">
                    <a:srgbClr val="000000">
                      <a:alpha val="43137"/>
                    </a:srgbClr>
                  </a:outerShdw>
                </a:effectLst>
              </a:rPr>
              <a:t>One to many</a:t>
            </a:r>
            <a:r>
              <a:rPr lang="en-US" altLang="zh-CN" dirty="0" smtClean="0"/>
              <a:t>: put many in one as array</a:t>
            </a:r>
          </a:p>
          <a:p>
            <a:r>
              <a:rPr lang="en-US" altLang="zh-CN" dirty="0" smtClean="0">
                <a:effectLst>
                  <a:outerShdw blurRad="38100" dist="38100" dir="2700000" algn="tl">
                    <a:srgbClr val="000000">
                      <a:alpha val="43137"/>
                    </a:srgbClr>
                  </a:outerShdw>
                </a:effectLst>
              </a:rPr>
              <a:t>Many to many</a:t>
            </a:r>
            <a:r>
              <a:rPr lang="en-US" altLang="zh-CN" dirty="0" smtClean="0"/>
              <a:t>: put one reference in another one as array, sometimes maybe two direction. Sometimes may add some redundant info for performance.</a:t>
            </a:r>
          </a:p>
          <a:p>
            <a:endParaRPr lang="zh-CN" altLang="en-US" dirty="0"/>
          </a:p>
        </p:txBody>
      </p:sp>
    </p:spTree>
    <p:extLst>
      <p:ext uri="{BB962C8B-B14F-4D97-AF65-F5344CB8AC3E}">
        <p14:creationId xmlns:p14="http://schemas.microsoft.com/office/powerpoint/2010/main" val="4016066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rot="5400000">
            <a:off x="-719422" y="2602074"/>
            <a:ext cx="4680520" cy="861764"/>
          </a:xfrm>
        </p:spPr>
        <p:txBody>
          <a:bodyPr vert="vert270"/>
          <a:lstStyle/>
          <a:p>
            <a:r>
              <a:rPr lang="zh-CN" altLang="en-US" dirty="0" smtClean="0"/>
              <a:t>数据库</a:t>
            </a:r>
            <a:r>
              <a:rPr lang="en-US" altLang="zh-CN" dirty="0" smtClean="0"/>
              <a:t>ERD</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5736" y="0"/>
            <a:ext cx="5283941" cy="6858000"/>
          </a:xfrm>
        </p:spPr>
      </p:pic>
      <p:grpSp>
        <p:nvGrpSpPr>
          <p:cNvPr id="13" name="组合 12"/>
          <p:cNvGrpSpPr/>
          <p:nvPr/>
        </p:nvGrpSpPr>
        <p:grpSpPr>
          <a:xfrm>
            <a:off x="2267744" y="0"/>
            <a:ext cx="5184576" cy="6309320"/>
            <a:chOff x="2267744" y="0"/>
            <a:chExt cx="5184576" cy="6309320"/>
          </a:xfrm>
        </p:grpSpPr>
        <p:cxnSp>
          <p:nvCxnSpPr>
            <p:cNvPr id="5" name="直接连接符 4"/>
            <p:cNvCxnSpPr/>
            <p:nvPr/>
          </p:nvCxnSpPr>
          <p:spPr>
            <a:xfrm>
              <a:off x="3995936" y="0"/>
              <a:ext cx="0" cy="4365104"/>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直接连接符 6"/>
            <p:cNvCxnSpPr/>
            <p:nvPr/>
          </p:nvCxnSpPr>
          <p:spPr>
            <a:xfrm>
              <a:off x="3995936" y="2074540"/>
              <a:ext cx="345638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直接连接符 8"/>
            <p:cNvCxnSpPr/>
            <p:nvPr/>
          </p:nvCxnSpPr>
          <p:spPr>
            <a:xfrm>
              <a:off x="2267744" y="4365104"/>
              <a:ext cx="1728192"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直接连接符 11"/>
            <p:cNvCxnSpPr/>
            <p:nvPr/>
          </p:nvCxnSpPr>
          <p:spPr>
            <a:xfrm>
              <a:off x="3563888" y="4365104"/>
              <a:ext cx="0" cy="1944216"/>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40479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06" y="1600200"/>
            <a:ext cx="566818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916832"/>
            <a:ext cx="3306291" cy="372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User </a:t>
            </a:r>
            <a:r>
              <a:rPr lang="en-US" altLang="zh-CN" dirty="0"/>
              <a:t>schema</a:t>
            </a:r>
            <a:endParaRPr lang="zh-CN" altLang="en-US" dirty="0"/>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37906" y="1515083"/>
            <a:ext cx="6084906" cy="4525963"/>
          </a:xfrm>
        </p:spPr>
      </p:pic>
    </p:spTree>
    <p:extLst>
      <p:ext uri="{BB962C8B-B14F-4D97-AF65-F5344CB8AC3E}">
        <p14:creationId xmlns:p14="http://schemas.microsoft.com/office/powerpoint/2010/main" val="141609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1+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0-#ppt_w/2"/>
                                          </p:val>
                                        </p:tav>
                                        <p:tav tm="100000">
                                          <p:val>
                                            <p:strVal val="#ppt_x"/>
                                          </p:val>
                                        </p:tav>
                                      </p:tavLst>
                                    </p:anim>
                                    <p:anim calcmode="lin" valueType="num">
                                      <p:cBhvr additive="base">
                                        <p:cTn id="1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500"/>
                                        <p:tgtEl>
                                          <p:spTgt spid="1026"/>
                                        </p:tgtEl>
                                        <p:attrNameLst>
                                          <p:attrName>ppt_x</p:attrName>
                                        </p:attrNameLst>
                                      </p:cBhvr>
                                      <p:tavLst>
                                        <p:tav tm="0">
                                          <p:val>
                                            <p:strVal val="ppt_x"/>
                                          </p:val>
                                        </p:tav>
                                        <p:tav tm="100000">
                                          <p:val>
                                            <p:strVal val="1+ppt_w/2"/>
                                          </p:val>
                                        </p:tav>
                                      </p:tavLst>
                                    </p:anim>
                                    <p:anim calcmode="lin" valueType="num">
                                      <p:cBhvr additive="base">
                                        <p:cTn id="23" dur="500"/>
                                        <p:tgtEl>
                                          <p:spTgt spid="1026"/>
                                        </p:tgtEl>
                                        <p:attrNameLst>
                                          <p:attrName>ppt_y</p:attrName>
                                        </p:attrNameLst>
                                      </p:cBhvr>
                                      <p:tavLst>
                                        <p:tav tm="0">
                                          <p:val>
                                            <p:strVal val="ppt_y"/>
                                          </p:val>
                                        </p:tav>
                                        <p:tav tm="100000">
                                          <p:val>
                                            <p:strVal val="ppt_y"/>
                                          </p:val>
                                        </p:tav>
                                      </p:tavLst>
                                    </p:anim>
                                    <p:set>
                                      <p:cBhvr>
                                        <p:cTn id="24" dur="1" fill="hold">
                                          <p:stCondLst>
                                            <p:cond delay="499"/>
                                          </p:stCondLst>
                                        </p:cTn>
                                        <p:tgtEl>
                                          <p:spTgt spid="1026"/>
                                        </p:tgtEl>
                                        <p:attrNameLst>
                                          <p:attrName>style.visibility</p:attrName>
                                        </p:attrNameLst>
                                      </p:cBhvr>
                                      <p:to>
                                        <p:strVal val="hidden"/>
                                      </p:to>
                                    </p:set>
                                  </p:childTnLst>
                                </p:cTn>
                              </p:par>
                              <p:par>
                                <p:cTn id="25" presetID="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559" y="1600200"/>
            <a:ext cx="5800882" cy="4525963"/>
          </a:xfrm>
          <a:prstGeom prst="rect">
            <a:avLst/>
          </a:prstGeom>
        </p:spPr>
      </p:pic>
      <p:sp>
        <p:nvSpPr>
          <p:cNvPr id="2" name="标题 1"/>
          <p:cNvSpPr>
            <a:spLocks noGrp="1"/>
          </p:cNvSpPr>
          <p:nvPr>
            <p:ph type="title"/>
          </p:nvPr>
        </p:nvSpPr>
        <p:spPr/>
        <p:txBody>
          <a:bodyPr/>
          <a:lstStyle/>
          <a:p>
            <a:r>
              <a:rPr lang="en-US" altLang="zh-CN" dirty="0" smtClean="0"/>
              <a:t>Project schema</a:t>
            </a:r>
            <a:endParaRPr lang="zh-CN" alt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988840"/>
            <a:ext cx="536070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内容占位符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475656" y="1506488"/>
            <a:ext cx="6398155" cy="4925144"/>
          </a:xfrm>
        </p:spPr>
      </p:pic>
    </p:spTree>
    <p:extLst>
      <p:ext uri="{BB962C8B-B14F-4D97-AF65-F5344CB8AC3E}">
        <p14:creationId xmlns:p14="http://schemas.microsoft.com/office/powerpoint/2010/main" val="110503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1+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0-#ppt_w/2"/>
                                          </p:val>
                                        </p:tav>
                                        <p:tav tm="100000">
                                          <p:val>
                                            <p:strVal val="#ppt_x"/>
                                          </p:val>
                                        </p:tav>
                                      </p:tavLst>
                                    </p:anim>
                                    <p:anim calcmode="lin" valueType="num">
                                      <p:cBhvr additive="base">
                                        <p:cTn id="1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500"/>
                                        <p:tgtEl>
                                          <p:spTgt spid="2050"/>
                                        </p:tgtEl>
                                        <p:attrNameLst>
                                          <p:attrName>ppt_x</p:attrName>
                                        </p:attrNameLst>
                                      </p:cBhvr>
                                      <p:tavLst>
                                        <p:tav tm="0">
                                          <p:val>
                                            <p:strVal val="ppt_x"/>
                                          </p:val>
                                        </p:tav>
                                        <p:tav tm="100000">
                                          <p:val>
                                            <p:strVal val="1+ppt_w/2"/>
                                          </p:val>
                                        </p:tav>
                                      </p:tavLst>
                                    </p:anim>
                                    <p:anim calcmode="lin" valueType="num">
                                      <p:cBhvr additive="base">
                                        <p:cTn id="23" dur="500"/>
                                        <p:tgtEl>
                                          <p:spTgt spid="2050"/>
                                        </p:tgtEl>
                                        <p:attrNameLst>
                                          <p:attrName>ppt_y</p:attrName>
                                        </p:attrNameLst>
                                      </p:cBhvr>
                                      <p:tavLst>
                                        <p:tav tm="0">
                                          <p:val>
                                            <p:strVal val="ppt_y"/>
                                          </p:val>
                                        </p:tav>
                                        <p:tav tm="100000">
                                          <p:val>
                                            <p:strVal val="ppt_y"/>
                                          </p:val>
                                        </p:tav>
                                      </p:tavLst>
                                    </p:anim>
                                    <p:set>
                                      <p:cBhvr>
                                        <p:cTn id="24" dur="1" fill="hold">
                                          <p:stCondLst>
                                            <p:cond delay="499"/>
                                          </p:stCondLst>
                                        </p:cTn>
                                        <p:tgtEl>
                                          <p:spTgt spid="2050"/>
                                        </p:tgtEl>
                                        <p:attrNameLst>
                                          <p:attrName>style.visibility</p:attrName>
                                        </p:attrNameLst>
                                      </p:cBhvr>
                                      <p:to>
                                        <p:strVal val="hidden"/>
                                      </p:to>
                                    </p:set>
                                  </p:childTnLst>
                                </p:cTn>
                              </p:par>
                              <p:par>
                                <p:cTn id="25" presetID="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2156874"/>
            <a:ext cx="6334125" cy="335280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248" y="1988840"/>
            <a:ext cx="3989968" cy="323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Topic schema</a:t>
            </a:r>
            <a:endParaRPr lang="zh-CN" altLang="en-US" dirty="0"/>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28727" y="1570292"/>
            <a:ext cx="4455489" cy="4525963"/>
          </a:xfrm>
        </p:spPr>
      </p:pic>
    </p:spTree>
    <p:extLst>
      <p:ext uri="{BB962C8B-B14F-4D97-AF65-F5344CB8AC3E}">
        <p14:creationId xmlns:p14="http://schemas.microsoft.com/office/powerpoint/2010/main" val="99124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1+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additive="base">
                                        <p:cTn id="17" dur="500" fill="hold"/>
                                        <p:tgtEl>
                                          <p:spTgt spid="3074"/>
                                        </p:tgtEl>
                                        <p:attrNameLst>
                                          <p:attrName>ppt_x</p:attrName>
                                        </p:attrNameLst>
                                      </p:cBhvr>
                                      <p:tavLst>
                                        <p:tav tm="0">
                                          <p:val>
                                            <p:strVal val="0-#ppt_w/2"/>
                                          </p:val>
                                        </p:tav>
                                        <p:tav tm="100000">
                                          <p:val>
                                            <p:strVal val="#ppt_x"/>
                                          </p:val>
                                        </p:tav>
                                      </p:tavLst>
                                    </p:anim>
                                    <p:anim calcmode="lin" valueType="num">
                                      <p:cBhvr additive="base">
                                        <p:cTn id="1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500"/>
                                        <p:tgtEl>
                                          <p:spTgt spid="3074"/>
                                        </p:tgtEl>
                                        <p:attrNameLst>
                                          <p:attrName>ppt_x</p:attrName>
                                        </p:attrNameLst>
                                      </p:cBhvr>
                                      <p:tavLst>
                                        <p:tav tm="0">
                                          <p:val>
                                            <p:strVal val="ppt_x"/>
                                          </p:val>
                                        </p:tav>
                                        <p:tav tm="100000">
                                          <p:val>
                                            <p:strVal val="1+ppt_w/2"/>
                                          </p:val>
                                        </p:tav>
                                      </p:tavLst>
                                    </p:anim>
                                    <p:anim calcmode="lin" valueType="num">
                                      <p:cBhvr additive="base">
                                        <p:cTn id="23" dur="500"/>
                                        <p:tgtEl>
                                          <p:spTgt spid="3074"/>
                                        </p:tgtEl>
                                        <p:attrNameLst>
                                          <p:attrName>ppt_y</p:attrName>
                                        </p:attrNameLst>
                                      </p:cBhvr>
                                      <p:tavLst>
                                        <p:tav tm="0">
                                          <p:val>
                                            <p:strVal val="ppt_y"/>
                                          </p:val>
                                        </p:tav>
                                        <p:tav tm="100000">
                                          <p:val>
                                            <p:strVal val="ppt_y"/>
                                          </p:val>
                                        </p:tav>
                                      </p:tavLst>
                                    </p:anim>
                                    <p:set>
                                      <p:cBhvr>
                                        <p:cTn id="24" dur="1" fill="hold">
                                          <p:stCondLst>
                                            <p:cond delay="499"/>
                                          </p:stCondLst>
                                        </p:cTn>
                                        <p:tgtEl>
                                          <p:spTgt spid="3074"/>
                                        </p:tgtEl>
                                        <p:attrNameLst>
                                          <p:attrName>style.visibility</p:attrName>
                                        </p:attrNameLst>
                                      </p:cBhvr>
                                      <p:to>
                                        <p:strVal val="hidden"/>
                                      </p:to>
                                    </p:set>
                                  </p:childTnLst>
                                </p:cTn>
                              </p:par>
                              <p:par>
                                <p:cTn id="25" presetID="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248" y="1600200"/>
            <a:ext cx="5663504" cy="452596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399" y="2132856"/>
            <a:ext cx="449361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Sprint schema</a:t>
            </a:r>
            <a:endParaRPr lang="zh-CN" altLang="en-US" dirty="0"/>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12329" y="1559038"/>
            <a:ext cx="4919341" cy="4997152"/>
          </a:xfrm>
        </p:spPr>
      </p:pic>
    </p:spTree>
    <p:extLst>
      <p:ext uri="{BB962C8B-B14F-4D97-AF65-F5344CB8AC3E}">
        <p14:creationId xmlns:p14="http://schemas.microsoft.com/office/powerpoint/2010/main" val="429029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1+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additive="base">
                                        <p:cTn id="17" dur="500" fill="hold"/>
                                        <p:tgtEl>
                                          <p:spTgt spid="4098"/>
                                        </p:tgtEl>
                                        <p:attrNameLst>
                                          <p:attrName>ppt_x</p:attrName>
                                        </p:attrNameLst>
                                      </p:cBhvr>
                                      <p:tavLst>
                                        <p:tav tm="0">
                                          <p:val>
                                            <p:strVal val="0-#ppt_w/2"/>
                                          </p:val>
                                        </p:tav>
                                        <p:tav tm="100000">
                                          <p:val>
                                            <p:strVal val="#ppt_x"/>
                                          </p:val>
                                        </p:tav>
                                      </p:tavLst>
                                    </p:anim>
                                    <p:anim calcmode="lin" valueType="num">
                                      <p:cBhvr additive="base">
                                        <p:cTn id="1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500"/>
                                        <p:tgtEl>
                                          <p:spTgt spid="4098"/>
                                        </p:tgtEl>
                                        <p:attrNameLst>
                                          <p:attrName>ppt_x</p:attrName>
                                        </p:attrNameLst>
                                      </p:cBhvr>
                                      <p:tavLst>
                                        <p:tav tm="0">
                                          <p:val>
                                            <p:strVal val="ppt_x"/>
                                          </p:val>
                                        </p:tav>
                                        <p:tav tm="100000">
                                          <p:val>
                                            <p:strVal val="1+ppt_w/2"/>
                                          </p:val>
                                        </p:tav>
                                      </p:tavLst>
                                    </p:anim>
                                    <p:anim calcmode="lin" valueType="num">
                                      <p:cBhvr additive="base">
                                        <p:cTn id="23" dur="500"/>
                                        <p:tgtEl>
                                          <p:spTgt spid="4098"/>
                                        </p:tgtEl>
                                        <p:attrNameLst>
                                          <p:attrName>ppt_y</p:attrName>
                                        </p:attrNameLst>
                                      </p:cBhvr>
                                      <p:tavLst>
                                        <p:tav tm="0">
                                          <p:val>
                                            <p:strVal val="ppt_y"/>
                                          </p:val>
                                        </p:tav>
                                        <p:tav tm="100000">
                                          <p:val>
                                            <p:strVal val="ppt_y"/>
                                          </p:val>
                                        </p:tav>
                                      </p:tavLst>
                                    </p:anim>
                                    <p:set>
                                      <p:cBhvr>
                                        <p:cTn id="24" dur="1" fill="hold">
                                          <p:stCondLst>
                                            <p:cond delay="499"/>
                                          </p:stCondLst>
                                        </p:cTn>
                                        <p:tgtEl>
                                          <p:spTgt spid="4098"/>
                                        </p:tgtEl>
                                        <p:attrNameLst>
                                          <p:attrName>style.visibility</p:attrName>
                                        </p:attrNameLst>
                                      </p:cBhvr>
                                      <p:to>
                                        <p:strVal val="hidden"/>
                                      </p:to>
                                    </p:set>
                                  </p:childTnLst>
                                </p:cTn>
                              </p:par>
                              <p:par>
                                <p:cTn id="25" presetID="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447</TotalTime>
  <Words>457</Words>
  <Application>Microsoft Office PowerPoint</Application>
  <PresentationFormat>全屏显示(4:3)</PresentationFormat>
  <Paragraphs>61</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主管人员</vt:lpstr>
      <vt:lpstr>EasyAgile</vt:lpstr>
      <vt:lpstr>plan</vt:lpstr>
      <vt:lpstr>Database-mongoDB</vt:lpstr>
      <vt:lpstr>mongoDB</vt:lpstr>
      <vt:lpstr>数据库ERD</vt:lpstr>
      <vt:lpstr>User schema</vt:lpstr>
      <vt:lpstr>Project schema</vt:lpstr>
      <vt:lpstr>Topic schema</vt:lpstr>
      <vt:lpstr>Sprint schema</vt:lpstr>
      <vt:lpstr>Document structure</vt:lpstr>
      <vt:lpstr>backup strategy</vt:lpstr>
      <vt:lpstr>Naming conventions</vt:lpstr>
      <vt:lpstr>Logic view in 4+1 views</vt:lpstr>
      <vt:lpstr>Logic view in 4+1 views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will</cp:lastModifiedBy>
  <cp:revision>18</cp:revision>
  <dcterms:modified xsi:type="dcterms:W3CDTF">2014-04-20T16:01:55Z</dcterms:modified>
</cp:coreProperties>
</file>