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61" r:id="rId5"/>
    <p:sldId id="259" r:id="rId6"/>
    <p:sldId id="260" r:id="rId7"/>
    <p:sldId id="262" r:id="rId8"/>
    <p:sldId id="263" r:id="rId9"/>
    <p:sldId id="267" r:id="rId10"/>
    <p:sldId id="268" r:id="rId11"/>
    <p:sldId id="271" r:id="rId12"/>
    <p:sldId id="269" r:id="rId13"/>
    <p:sldId id="270" r:id="rId14"/>
    <p:sldId id="264" r:id="rId15"/>
    <p:sldId id="272" r:id="rId16"/>
    <p:sldId id="273" r:id="rId17"/>
    <p:sldId id="265" r:id="rId18"/>
    <p:sldId id="26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51" autoAdjust="0"/>
  </p:normalViewPr>
  <p:slideViewPr>
    <p:cSldViewPr>
      <p:cViewPr varScale="1">
        <p:scale>
          <a:sx n="46" d="100"/>
          <a:sy n="46" d="100"/>
        </p:scale>
        <p:origin x="-20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20979-9BEE-495A-93B1-8CE77299A6C1}" type="datetimeFigureOut">
              <a:rPr lang="zh-CN" altLang="en-US" smtClean="0"/>
              <a:t>2014/3/5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22DFD-D0B2-44BF-9EF9-126030333645}" type="slidenum">
              <a:rPr lang="zh-CN" altLang="en-US" smtClean="0"/>
              <a:t>‹#›</a:t>
            </a:fld>
            <a:endParaRPr lang="zh-CN" altLang="en-US"/>
          </a:p>
        </p:txBody>
      </p:sp>
    </p:spTree>
    <p:extLst>
      <p:ext uri="{BB962C8B-B14F-4D97-AF65-F5344CB8AC3E}">
        <p14:creationId xmlns:p14="http://schemas.microsoft.com/office/powerpoint/2010/main" val="272906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管理对于软件开发至关重要</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2</a:t>
            </a:fld>
            <a:endParaRPr lang="zh-CN" altLang="en-US"/>
          </a:p>
        </p:txBody>
      </p:sp>
    </p:spTree>
    <p:extLst>
      <p:ext uri="{BB962C8B-B14F-4D97-AF65-F5344CB8AC3E}">
        <p14:creationId xmlns:p14="http://schemas.microsoft.com/office/powerpoint/2010/main" val="78493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Sprint tracking</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11</a:t>
            </a:fld>
            <a:endParaRPr lang="zh-CN" altLang="en-US"/>
          </a:p>
        </p:txBody>
      </p:sp>
    </p:spTree>
    <p:extLst>
      <p:ext uri="{BB962C8B-B14F-4D97-AF65-F5344CB8AC3E}">
        <p14:creationId xmlns:p14="http://schemas.microsoft.com/office/powerpoint/2010/main" val="363590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Sprint review</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12</a:t>
            </a:fld>
            <a:endParaRPr lang="zh-CN" altLang="en-US"/>
          </a:p>
        </p:txBody>
      </p:sp>
    </p:spTree>
    <p:extLst>
      <p:ext uri="{BB962C8B-B14F-4D97-AF65-F5344CB8AC3E}">
        <p14:creationId xmlns:p14="http://schemas.microsoft.com/office/powerpoint/2010/main" val="376111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日程管理</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13</a:t>
            </a:fld>
            <a:endParaRPr lang="zh-CN" altLang="en-US"/>
          </a:p>
        </p:txBody>
      </p:sp>
    </p:spTree>
    <p:extLst>
      <p:ext uri="{BB962C8B-B14F-4D97-AF65-F5344CB8AC3E}">
        <p14:creationId xmlns:p14="http://schemas.microsoft.com/office/powerpoint/2010/main" val="3515335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扩展功能</a:t>
            </a:r>
            <a:endParaRPr lang="en-US" altLang="zh-CN" dirty="0" smtClean="0"/>
          </a:p>
          <a:p>
            <a:endParaRPr lang="en-US" altLang="zh-CN" dirty="0" smtClean="0"/>
          </a:p>
          <a:p>
            <a:pPr lvl="0"/>
            <a:r>
              <a:rPr lang="zh-CN" altLang="zh-CN" sz="1200" kern="1200" dirty="0" smtClean="0">
                <a:solidFill>
                  <a:schemeClr val="tx1"/>
                </a:solidFill>
                <a:effectLst/>
                <a:latin typeface="+mn-lt"/>
                <a:ea typeface="+mn-ea"/>
                <a:cs typeface="+mn-cs"/>
              </a:rPr>
              <a:t>个人工作管理，个人任务历史记录</a:t>
            </a:r>
          </a:p>
          <a:p>
            <a:pPr lvl="0"/>
            <a:r>
              <a:rPr lang="zh-CN" altLang="zh-CN" sz="1200" kern="1200" dirty="0" smtClean="0">
                <a:solidFill>
                  <a:schemeClr val="tx1"/>
                </a:solidFill>
                <a:effectLst/>
                <a:latin typeface="+mn-lt"/>
                <a:ea typeface="+mn-ea"/>
                <a:cs typeface="+mn-cs"/>
              </a:rPr>
              <a:t>实时讨论体验，在线文档协同编辑，即时消息通知（弹窗，</a:t>
            </a:r>
            <a:r>
              <a:rPr lang="en-US" altLang="zh-CN" sz="1200" kern="1200" dirty="0" smtClean="0">
                <a:solidFill>
                  <a:schemeClr val="tx1"/>
                </a:solidFill>
                <a:effectLst/>
                <a:latin typeface="+mn-lt"/>
                <a:ea typeface="+mn-ea"/>
                <a:cs typeface="+mn-cs"/>
              </a:rPr>
              <a:t>email</a:t>
            </a:r>
            <a:r>
              <a:rPr lang="zh-CN" altLang="zh-CN" sz="1200" kern="1200" dirty="0" smtClean="0">
                <a:solidFill>
                  <a:schemeClr val="tx1"/>
                </a:solidFill>
                <a:effectLst/>
                <a:latin typeface="+mn-lt"/>
                <a:ea typeface="+mn-ea"/>
                <a:cs typeface="+mn-cs"/>
              </a:rPr>
              <a:t>，社交软件？），项目全局通知</a:t>
            </a:r>
          </a:p>
          <a:p>
            <a:pPr lvl="0"/>
            <a:r>
              <a:rPr lang="zh-CN" altLang="zh-CN" sz="1200" kern="1200" dirty="0" smtClean="0">
                <a:solidFill>
                  <a:schemeClr val="tx1"/>
                </a:solidFill>
                <a:effectLst/>
                <a:latin typeface="+mn-lt"/>
                <a:ea typeface="+mn-ea"/>
                <a:cs typeface="+mn-cs"/>
              </a:rPr>
              <a:t>直观团队成员管理，资料共享，日程导览</a:t>
            </a:r>
          </a:p>
          <a:p>
            <a:pPr lvl="0"/>
            <a:r>
              <a:rPr lang="zh-CN" altLang="zh-CN" sz="1200" kern="1200" dirty="0" smtClean="0">
                <a:solidFill>
                  <a:schemeClr val="tx1"/>
                </a:solidFill>
                <a:effectLst/>
                <a:latin typeface="+mn-lt"/>
                <a:ea typeface="+mn-ea"/>
                <a:cs typeface="+mn-cs"/>
              </a:rPr>
              <a:t>手机客户端消息同步</a:t>
            </a:r>
          </a:p>
          <a:p>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14</a:t>
            </a:fld>
            <a:endParaRPr lang="zh-CN" altLang="en-US"/>
          </a:p>
        </p:txBody>
      </p:sp>
    </p:spTree>
    <p:extLst>
      <p:ext uri="{BB962C8B-B14F-4D97-AF65-F5344CB8AC3E}">
        <p14:creationId xmlns:p14="http://schemas.microsoft.com/office/powerpoint/2010/main" val="53453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16</a:t>
            </a:fld>
            <a:endParaRPr lang="zh-CN" altLang="en-US"/>
          </a:p>
        </p:txBody>
      </p:sp>
    </p:spTree>
    <p:extLst>
      <p:ext uri="{BB962C8B-B14F-4D97-AF65-F5344CB8AC3E}">
        <p14:creationId xmlns:p14="http://schemas.microsoft.com/office/powerpoint/2010/main" val="2870482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主要特征：</a:t>
            </a:r>
            <a:r>
              <a:rPr lang="en-US" altLang="zh-CN" sz="1200" kern="1200" dirty="0" smtClean="0">
                <a:solidFill>
                  <a:schemeClr val="tx1"/>
                </a:solidFill>
                <a:effectLst/>
                <a:latin typeface="+mn-lt"/>
                <a:ea typeface="+mn-ea"/>
                <a:cs typeface="+mn-cs"/>
              </a:rPr>
              <a:t>agile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easy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professional</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用户分类：付费？，免费，游客</a:t>
            </a:r>
          </a:p>
          <a:p>
            <a:r>
              <a:rPr lang="zh-CN" altLang="zh-CN" sz="1200" kern="1200" dirty="0" smtClean="0">
                <a:solidFill>
                  <a:schemeClr val="tx1"/>
                </a:solidFill>
                <a:effectLst/>
                <a:latin typeface="+mn-lt"/>
                <a:ea typeface="+mn-ea"/>
                <a:cs typeface="+mn-cs"/>
              </a:rPr>
              <a:t>预期目标：提高软件管理的效率</a:t>
            </a:r>
          </a:p>
          <a:p>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17</a:t>
            </a:fld>
            <a:endParaRPr lang="zh-CN" altLang="en-US"/>
          </a:p>
        </p:txBody>
      </p:sp>
    </p:spTree>
    <p:extLst>
      <p:ext uri="{BB962C8B-B14F-4D97-AF65-F5344CB8AC3E}">
        <p14:creationId xmlns:p14="http://schemas.microsoft.com/office/powerpoint/2010/main" val="1164073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后面讲</a:t>
            </a:r>
            <a:r>
              <a:rPr lang="en-US" altLang="zh-CN" dirty="0" smtClean="0"/>
              <a:t>plan</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18</a:t>
            </a:fld>
            <a:endParaRPr lang="zh-CN" altLang="en-US"/>
          </a:p>
        </p:txBody>
      </p:sp>
    </p:spTree>
    <p:extLst>
      <p:ext uri="{BB962C8B-B14F-4D97-AF65-F5344CB8AC3E}">
        <p14:creationId xmlns:p14="http://schemas.microsoft.com/office/powerpoint/2010/main" val="307324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Agile</a:t>
            </a:r>
            <a:r>
              <a:rPr lang="zh-CN" altLang="en-US" dirty="0" smtClean="0"/>
              <a:t>迭代开发有效保证软件质量，是软件开发的热点</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3</a:t>
            </a:fld>
            <a:endParaRPr lang="zh-CN" altLang="en-US"/>
          </a:p>
        </p:txBody>
      </p:sp>
    </p:spTree>
    <p:extLst>
      <p:ext uri="{BB962C8B-B14F-4D97-AF65-F5344CB8AC3E}">
        <p14:creationId xmlns:p14="http://schemas.microsoft.com/office/powerpoint/2010/main" val="220552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Agile</a:t>
            </a:r>
            <a:r>
              <a:rPr lang="zh-CN" altLang="en-US" dirty="0" smtClean="0"/>
              <a:t>开发的优势</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4</a:t>
            </a:fld>
            <a:endParaRPr lang="zh-CN" altLang="en-US"/>
          </a:p>
        </p:txBody>
      </p:sp>
    </p:spTree>
    <p:extLst>
      <p:ext uri="{BB962C8B-B14F-4D97-AF65-F5344CB8AC3E}">
        <p14:creationId xmlns:p14="http://schemas.microsoft.com/office/powerpoint/2010/main" val="234307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Agile</a:t>
            </a:r>
            <a:r>
              <a:rPr lang="zh-CN" altLang="en-US" dirty="0" smtClean="0"/>
              <a:t>开发的失败原因主要是管理问题、沟通的问题、缺少</a:t>
            </a:r>
            <a:r>
              <a:rPr lang="en-US" altLang="zh-CN" dirty="0" smtClean="0"/>
              <a:t>agile</a:t>
            </a:r>
            <a:r>
              <a:rPr lang="zh-CN" altLang="en-US" dirty="0" smtClean="0"/>
              <a:t>开发的经验</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5</a:t>
            </a:fld>
            <a:endParaRPr lang="zh-CN" altLang="en-US"/>
          </a:p>
        </p:txBody>
      </p:sp>
    </p:spTree>
    <p:extLst>
      <p:ext uri="{BB962C8B-B14F-4D97-AF65-F5344CB8AC3E}">
        <p14:creationId xmlns:p14="http://schemas.microsoft.com/office/powerpoint/2010/main" val="425873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软件开发团队不采用</a:t>
            </a:r>
            <a:r>
              <a:rPr lang="en-US" altLang="zh-CN" dirty="0" smtClean="0"/>
              <a:t>agile</a:t>
            </a:r>
            <a:r>
              <a:rPr lang="zh-CN" altLang="en-US" dirty="0" smtClean="0"/>
              <a:t>开发是因为计划、管理、文档等原因</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6</a:t>
            </a:fld>
            <a:endParaRPr lang="zh-CN" altLang="en-US"/>
          </a:p>
        </p:txBody>
      </p:sp>
    </p:spTree>
    <p:extLst>
      <p:ext uri="{BB962C8B-B14F-4D97-AF65-F5344CB8AC3E}">
        <p14:creationId xmlns:p14="http://schemas.microsoft.com/office/powerpoint/2010/main" val="67018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我们设计一个工具来帮助软件开发团队来采用</a:t>
            </a:r>
            <a:r>
              <a:rPr lang="en-US" altLang="zh-CN" dirty="0" smtClean="0"/>
              <a:t>agile</a:t>
            </a:r>
            <a:r>
              <a:rPr lang="zh-CN" altLang="en-US" dirty="0" smtClean="0"/>
              <a:t>方式进行开发</a:t>
            </a:r>
            <a:endParaRPr lang="en-US" altLang="zh-CN" dirty="0" smtClean="0"/>
          </a:p>
          <a:p>
            <a:endParaRPr lang="en-US" altLang="zh-CN" dirty="0" smtClean="0"/>
          </a:p>
          <a:p>
            <a:pPr fontAlgn="base"/>
            <a:r>
              <a:rPr lang="en-US" altLang="zh-CN" sz="1200" b="1" i="0" kern="1200" dirty="0" smtClean="0">
                <a:solidFill>
                  <a:schemeClr val="tx1"/>
                </a:solidFill>
                <a:effectLst/>
                <a:latin typeface="+mn-lt"/>
                <a:ea typeface="+mn-ea"/>
                <a:cs typeface="+mn-cs"/>
              </a:rPr>
              <a:t>Story: </a:t>
            </a:r>
            <a:r>
              <a:rPr lang="en-US" altLang="zh-CN" sz="1200" b="0" i="0" kern="1200" dirty="0" smtClean="0">
                <a:solidFill>
                  <a:schemeClr val="tx1"/>
                </a:solidFill>
                <a:effectLst/>
                <a:latin typeface="+mn-lt"/>
                <a:ea typeface="+mn-ea"/>
                <a:cs typeface="+mn-cs"/>
              </a:rPr>
              <a:t>The story description (“As a user we want to…”) shown on that row.</a:t>
            </a:r>
          </a:p>
          <a:p>
            <a:pPr fontAlgn="base"/>
            <a:r>
              <a:rPr lang="en-US" altLang="zh-CN" sz="1200" b="1" i="0" kern="1200" dirty="0" smtClean="0">
                <a:solidFill>
                  <a:schemeClr val="tx1"/>
                </a:solidFill>
                <a:effectLst/>
                <a:latin typeface="+mn-lt"/>
                <a:ea typeface="+mn-ea"/>
                <a:cs typeface="+mn-cs"/>
              </a:rPr>
              <a:t>To Do: </a:t>
            </a:r>
            <a:r>
              <a:rPr lang="en-US" altLang="zh-CN" sz="1200" b="0" i="0" kern="1200" dirty="0" smtClean="0">
                <a:solidFill>
                  <a:schemeClr val="tx1"/>
                </a:solidFill>
                <a:effectLst/>
                <a:latin typeface="+mn-lt"/>
                <a:ea typeface="+mn-ea"/>
                <a:cs typeface="+mn-cs"/>
              </a:rPr>
              <a:t>Place for all cards that are not in the “Done” or “In Process” columns for the current sprint.</a:t>
            </a:r>
          </a:p>
          <a:p>
            <a:pPr fontAlgn="base"/>
            <a:r>
              <a:rPr lang="en-US" altLang="zh-CN" sz="1200" b="1" i="0" kern="1200" dirty="0" smtClean="0">
                <a:solidFill>
                  <a:schemeClr val="tx1"/>
                </a:solidFill>
                <a:effectLst/>
                <a:latin typeface="+mn-lt"/>
                <a:ea typeface="+mn-ea"/>
                <a:cs typeface="+mn-cs"/>
              </a:rPr>
              <a:t>Work In Process:</a:t>
            </a:r>
            <a:r>
              <a:rPr lang="en-US" altLang="zh-CN" sz="1200" b="0" i="0" kern="1200" dirty="0" smtClean="0">
                <a:solidFill>
                  <a:schemeClr val="tx1"/>
                </a:solidFill>
                <a:effectLst/>
                <a:latin typeface="+mn-lt"/>
                <a:ea typeface="+mn-ea"/>
                <a:cs typeface="+mn-cs"/>
              </a:rPr>
              <a:t> Any card being worked on goes here. The programmer who chooses to work on it moves it over when she's ready to start the task. Often, this happens during the daily scrum when someone says, “I'm going to work on the </a:t>
            </a:r>
            <a:r>
              <a:rPr lang="en-US" altLang="zh-CN" sz="1200" b="0" i="0" kern="1200" dirty="0" err="1" smtClean="0">
                <a:solidFill>
                  <a:schemeClr val="tx1"/>
                </a:solidFill>
                <a:effectLst/>
                <a:latin typeface="+mn-lt"/>
                <a:ea typeface="+mn-ea"/>
                <a:cs typeface="+mn-cs"/>
              </a:rPr>
              <a:t>boojum</a:t>
            </a:r>
            <a:r>
              <a:rPr lang="en-US" altLang="zh-CN" sz="1200" b="0" i="0" kern="1200" dirty="0" smtClean="0">
                <a:solidFill>
                  <a:schemeClr val="tx1"/>
                </a:solidFill>
                <a:effectLst/>
                <a:latin typeface="+mn-lt"/>
                <a:ea typeface="+mn-ea"/>
                <a:cs typeface="+mn-cs"/>
              </a:rPr>
              <a:t> today.”</a:t>
            </a:r>
          </a:p>
          <a:p>
            <a:pPr fontAlgn="base"/>
            <a:r>
              <a:rPr lang="en-US" altLang="zh-CN" sz="1200" b="1" i="0" kern="1200" dirty="0" smtClean="0">
                <a:solidFill>
                  <a:schemeClr val="tx1"/>
                </a:solidFill>
                <a:effectLst/>
                <a:latin typeface="+mn-lt"/>
                <a:ea typeface="+mn-ea"/>
                <a:cs typeface="+mn-cs"/>
              </a:rPr>
              <a:t>To Verify: </a:t>
            </a:r>
            <a:r>
              <a:rPr lang="en-US" altLang="zh-CN" sz="1200" b="0" i="0" kern="1200" dirty="0" smtClean="0">
                <a:solidFill>
                  <a:schemeClr val="tx1"/>
                </a:solidFill>
                <a:effectLst/>
                <a:latin typeface="+mn-lt"/>
                <a:ea typeface="+mn-ea"/>
                <a:cs typeface="+mn-cs"/>
              </a:rPr>
              <a:t>A lot of tasks have corresponding test task cards. So, if there's a “Code the </a:t>
            </a:r>
            <a:r>
              <a:rPr lang="en-US" altLang="zh-CN" sz="1200" b="0" i="0" kern="1200" dirty="0" err="1" smtClean="0">
                <a:solidFill>
                  <a:schemeClr val="tx1"/>
                </a:solidFill>
                <a:effectLst/>
                <a:latin typeface="+mn-lt"/>
                <a:ea typeface="+mn-ea"/>
                <a:cs typeface="+mn-cs"/>
              </a:rPr>
              <a:t>boojum</a:t>
            </a:r>
            <a:r>
              <a:rPr lang="en-US" altLang="zh-CN" sz="1200" b="0" i="0" kern="1200" dirty="0" smtClean="0">
                <a:solidFill>
                  <a:schemeClr val="tx1"/>
                </a:solidFill>
                <a:effectLst/>
                <a:latin typeface="+mn-lt"/>
                <a:ea typeface="+mn-ea"/>
                <a:cs typeface="+mn-cs"/>
              </a:rPr>
              <a:t> class” card, there is likely one or more task cards related to testing: “Test the </a:t>
            </a:r>
            <a:r>
              <a:rPr lang="en-US" altLang="zh-CN" sz="1200" b="0" i="0" kern="1200" dirty="0" err="1" smtClean="0">
                <a:solidFill>
                  <a:schemeClr val="tx1"/>
                </a:solidFill>
                <a:effectLst/>
                <a:latin typeface="+mn-lt"/>
                <a:ea typeface="+mn-ea"/>
                <a:cs typeface="+mn-cs"/>
              </a:rPr>
              <a:t>boojum</a:t>
            </a:r>
            <a:r>
              <a:rPr lang="en-US" altLang="zh-CN" sz="1200" b="0" i="0" kern="1200" dirty="0" smtClean="0">
                <a:solidFill>
                  <a:schemeClr val="tx1"/>
                </a:solidFill>
                <a:effectLst/>
                <a:latin typeface="+mn-lt"/>
                <a:ea typeface="+mn-ea"/>
                <a:cs typeface="+mn-cs"/>
              </a:rPr>
              <a:t>”, “Write </a:t>
            </a:r>
            <a:r>
              <a:rPr lang="en-US" altLang="zh-CN" sz="1200" b="0" i="0" kern="1200" dirty="0" err="1" smtClean="0">
                <a:solidFill>
                  <a:schemeClr val="tx1"/>
                </a:solidFill>
                <a:effectLst/>
                <a:latin typeface="+mn-lt"/>
                <a:ea typeface="+mn-ea"/>
                <a:cs typeface="+mn-cs"/>
              </a:rPr>
              <a:t>FitNesse</a:t>
            </a:r>
            <a:r>
              <a:rPr lang="en-US" altLang="zh-CN" sz="1200" b="0" i="0" kern="1200" dirty="0" smtClean="0">
                <a:solidFill>
                  <a:schemeClr val="tx1"/>
                </a:solidFill>
                <a:effectLst/>
                <a:latin typeface="+mn-lt"/>
                <a:ea typeface="+mn-ea"/>
                <a:cs typeface="+mn-cs"/>
              </a:rPr>
              <a:t> tests for the </a:t>
            </a:r>
            <a:r>
              <a:rPr lang="en-US" altLang="zh-CN" sz="1200" b="0" i="0" kern="1200" dirty="0" err="1" smtClean="0">
                <a:solidFill>
                  <a:schemeClr val="tx1"/>
                </a:solidFill>
                <a:effectLst/>
                <a:latin typeface="+mn-lt"/>
                <a:ea typeface="+mn-ea"/>
                <a:cs typeface="+mn-cs"/>
              </a:rPr>
              <a:t>boojum</a:t>
            </a:r>
            <a:r>
              <a:rPr lang="en-US" altLang="zh-CN" sz="1200" b="0" i="0" kern="1200" dirty="0" smtClean="0">
                <a:solidFill>
                  <a:schemeClr val="tx1"/>
                </a:solidFill>
                <a:effectLst/>
                <a:latin typeface="+mn-lt"/>
                <a:ea typeface="+mn-ea"/>
                <a:cs typeface="+mn-cs"/>
              </a:rPr>
              <a:t>,” “Write </a:t>
            </a:r>
            <a:r>
              <a:rPr lang="en-US" altLang="zh-CN" sz="1200" b="0" i="0" kern="1200" dirty="0" err="1" smtClean="0">
                <a:solidFill>
                  <a:schemeClr val="tx1"/>
                </a:solidFill>
                <a:effectLst/>
                <a:latin typeface="+mn-lt"/>
                <a:ea typeface="+mn-ea"/>
                <a:cs typeface="+mn-cs"/>
              </a:rPr>
              <a:t>FitNesse</a:t>
            </a:r>
            <a:r>
              <a:rPr lang="en-US" altLang="zh-CN" sz="1200" b="0" i="0" kern="1200" dirty="0" smtClean="0">
                <a:solidFill>
                  <a:schemeClr val="tx1"/>
                </a:solidFill>
                <a:effectLst/>
                <a:latin typeface="+mn-lt"/>
                <a:ea typeface="+mn-ea"/>
                <a:cs typeface="+mn-cs"/>
              </a:rPr>
              <a:t> fixture for the </a:t>
            </a:r>
            <a:r>
              <a:rPr lang="en-US" altLang="zh-CN" sz="1200" b="0" i="0" kern="1200" dirty="0" err="1" smtClean="0">
                <a:solidFill>
                  <a:schemeClr val="tx1"/>
                </a:solidFill>
                <a:effectLst/>
                <a:latin typeface="+mn-lt"/>
                <a:ea typeface="+mn-ea"/>
                <a:cs typeface="+mn-cs"/>
              </a:rPr>
              <a:t>boojum</a:t>
            </a:r>
            <a:r>
              <a:rPr lang="en-US" altLang="zh-CN" sz="1200" b="0" i="0" kern="1200" dirty="0" smtClean="0">
                <a:solidFill>
                  <a:schemeClr val="tx1"/>
                </a:solidFill>
                <a:effectLst/>
                <a:latin typeface="+mn-lt"/>
                <a:ea typeface="+mn-ea"/>
                <a:cs typeface="+mn-cs"/>
              </a:rPr>
              <a:t>,” etc. Some task cards don't get corresponding test cards (“Fix Bug No. 321 in </a:t>
            </a:r>
            <a:r>
              <a:rPr lang="en-US" altLang="zh-CN" sz="1200" b="0" i="0" kern="1200" dirty="0" err="1" smtClean="0">
                <a:solidFill>
                  <a:schemeClr val="tx1"/>
                </a:solidFill>
                <a:effectLst/>
                <a:latin typeface="+mn-lt"/>
                <a:ea typeface="+mn-ea"/>
                <a:cs typeface="+mn-cs"/>
              </a:rPr>
              <a:t>Bugzilla</a:t>
            </a:r>
            <a:r>
              <a:rPr lang="en-US" altLang="zh-CN" sz="1200" b="0" i="0" kern="1200" dirty="0" smtClean="0">
                <a:solidFill>
                  <a:schemeClr val="tx1"/>
                </a:solidFill>
                <a:effectLst/>
                <a:latin typeface="+mn-lt"/>
                <a:ea typeface="+mn-ea"/>
                <a:cs typeface="+mn-cs"/>
              </a:rPr>
              <a:t>”) so those are placed in the “To Verify” column.</a:t>
            </a:r>
          </a:p>
          <a:p>
            <a:pPr fontAlgn="base"/>
            <a:r>
              <a:rPr lang="en-US" altLang="zh-CN" sz="1200" b="1" i="0" kern="1200" dirty="0" smtClean="0">
                <a:solidFill>
                  <a:schemeClr val="tx1"/>
                </a:solidFill>
                <a:effectLst/>
                <a:latin typeface="+mn-lt"/>
                <a:ea typeface="+mn-ea"/>
                <a:cs typeface="+mn-cs"/>
              </a:rPr>
              <a:t>Done: </a:t>
            </a:r>
            <a:r>
              <a:rPr lang="en-US" altLang="zh-CN" sz="1200" b="0" i="0" kern="1200" dirty="0" smtClean="0">
                <a:solidFill>
                  <a:schemeClr val="tx1"/>
                </a:solidFill>
                <a:effectLst/>
                <a:latin typeface="+mn-lt"/>
                <a:ea typeface="+mn-ea"/>
                <a:cs typeface="+mn-cs"/>
              </a:rPr>
              <a:t>Cards pile up over here when they're done. They're removed at the end of the sprint. Sometimes we remove some or all during a sprint if there are a lot of cards.</a:t>
            </a:r>
          </a:p>
          <a:p>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7</a:t>
            </a:fld>
            <a:endParaRPr lang="zh-CN" altLang="en-US"/>
          </a:p>
        </p:txBody>
      </p:sp>
    </p:spTree>
    <p:extLst>
      <p:ext uri="{BB962C8B-B14F-4D97-AF65-F5344CB8AC3E}">
        <p14:creationId xmlns:p14="http://schemas.microsoft.com/office/powerpoint/2010/main" val="224218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基本功能</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product planning</a:t>
            </a:r>
            <a:r>
              <a:rPr lang="zh-CN" altLang="zh-CN" sz="1200" kern="1200" dirty="0" smtClean="0">
                <a:solidFill>
                  <a:schemeClr val="tx1"/>
                </a:solidFill>
                <a:effectLst/>
                <a:latin typeface="+mn-lt"/>
                <a:ea typeface="+mn-ea"/>
                <a:cs typeface="+mn-cs"/>
              </a:rPr>
              <a:t>，查看所有的</a:t>
            </a:r>
            <a:r>
              <a:rPr lang="en-US" altLang="zh-CN" sz="1200" kern="1200" dirty="0" smtClean="0">
                <a:solidFill>
                  <a:schemeClr val="tx1"/>
                </a:solidFill>
                <a:effectLst/>
                <a:latin typeface="+mn-lt"/>
                <a:ea typeface="+mn-ea"/>
                <a:cs typeface="+mn-cs"/>
              </a:rPr>
              <a:t>backlog</a:t>
            </a:r>
            <a:r>
              <a:rPr lang="zh-CN" altLang="zh-CN" sz="1200" kern="1200" dirty="0" smtClean="0">
                <a:solidFill>
                  <a:schemeClr val="tx1"/>
                </a:solidFill>
                <a:effectLst/>
                <a:latin typeface="+mn-lt"/>
                <a:ea typeface="+mn-ea"/>
                <a:cs typeface="+mn-cs"/>
              </a:rPr>
              <a:t>，软件需求，开发计划，</a:t>
            </a:r>
            <a:r>
              <a:rPr lang="en-US" altLang="zh-CN" sz="1200" kern="1200" dirty="0" smtClean="0">
                <a:solidFill>
                  <a:schemeClr val="tx1"/>
                </a:solidFill>
                <a:effectLst/>
                <a:latin typeface="+mn-lt"/>
                <a:ea typeface="+mn-ea"/>
                <a:cs typeface="+mn-cs"/>
              </a:rPr>
              <a:t>sprint</a:t>
            </a:r>
            <a:r>
              <a:rPr lang="zh-CN" altLang="zh-CN" sz="1200" kern="1200" dirty="0" smtClean="0">
                <a:solidFill>
                  <a:schemeClr val="tx1"/>
                </a:solidFill>
                <a:effectLst/>
                <a:latin typeface="+mn-lt"/>
                <a:ea typeface="+mn-ea"/>
                <a:cs typeface="+mn-cs"/>
              </a:rPr>
              <a:t>进度，</a:t>
            </a:r>
            <a:r>
              <a:rPr lang="en-US" altLang="zh-CN" sz="1200" kern="1200" dirty="0" smtClean="0">
                <a:solidFill>
                  <a:schemeClr val="tx1"/>
                </a:solidFill>
                <a:effectLst/>
                <a:latin typeface="+mn-lt"/>
                <a:ea typeface="+mn-ea"/>
                <a:cs typeface="+mn-cs"/>
              </a:rPr>
              <a:t>sprint</a:t>
            </a:r>
            <a:r>
              <a:rPr lang="zh-CN" altLang="zh-CN" sz="1200" kern="1200" dirty="0" smtClean="0">
                <a:solidFill>
                  <a:schemeClr val="tx1"/>
                </a:solidFill>
                <a:effectLst/>
                <a:latin typeface="+mn-lt"/>
                <a:ea typeface="+mn-ea"/>
                <a:cs typeface="+mn-cs"/>
              </a:rPr>
              <a:t>记录，碰到的问题的汇总</a:t>
            </a:r>
          </a:p>
          <a:p>
            <a:pPr lvl="0"/>
            <a:r>
              <a:rPr lang="en-US" altLang="zh-CN" sz="1200" kern="1200" dirty="0" smtClean="0">
                <a:solidFill>
                  <a:schemeClr val="tx1"/>
                </a:solidFill>
                <a:effectLst/>
                <a:latin typeface="+mn-lt"/>
                <a:ea typeface="+mn-ea"/>
                <a:cs typeface="+mn-cs"/>
              </a:rPr>
              <a:t>sprint planning</a:t>
            </a:r>
            <a:r>
              <a:rPr lang="zh-CN" altLang="zh-CN" sz="1200" kern="1200" dirty="0" smtClean="0">
                <a:solidFill>
                  <a:schemeClr val="tx1"/>
                </a:solidFill>
                <a:effectLst/>
                <a:latin typeface="+mn-lt"/>
                <a:ea typeface="+mn-ea"/>
                <a:cs typeface="+mn-cs"/>
              </a:rPr>
              <a:t>，方便的创建</a:t>
            </a:r>
            <a:r>
              <a:rPr lang="en-US" altLang="zh-CN" sz="1200" kern="1200" dirty="0" smtClean="0">
                <a:solidFill>
                  <a:schemeClr val="tx1"/>
                </a:solidFill>
                <a:effectLst/>
                <a:latin typeface="+mn-lt"/>
                <a:ea typeface="+mn-ea"/>
                <a:cs typeface="+mn-cs"/>
              </a:rPr>
              <a:t>sprint schedule</a:t>
            </a:r>
            <a:r>
              <a:rPr lang="zh-CN" altLang="zh-CN" sz="1200" kern="1200" dirty="0" smtClean="0">
                <a:solidFill>
                  <a:schemeClr val="tx1"/>
                </a:solidFill>
                <a:effectLst/>
                <a:latin typeface="+mn-lt"/>
                <a:ea typeface="+mn-ea"/>
                <a:cs typeface="+mn-cs"/>
              </a:rPr>
              <a:t>，标注</a:t>
            </a:r>
            <a:r>
              <a:rPr lang="en-US" altLang="zh-CN" sz="1200" kern="1200" dirty="0" smtClean="0">
                <a:solidFill>
                  <a:schemeClr val="tx1"/>
                </a:solidFill>
                <a:effectLst/>
                <a:latin typeface="+mn-lt"/>
                <a:ea typeface="+mn-ea"/>
                <a:cs typeface="+mn-cs"/>
              </a:rPr>
              <a:t>sprint</a:t>
            </a:r>
            <a:r>
              <a:rPr lang="zh-CN" altLang="zh-CN" sz="1200" kern="1200" dirty="0" smtClean="0">
                <a:solidFill>
                  <a:schemeClr val="tx1"/>
                </a:solidFill>
                <a:effectLst/>
                <a:latin typeface="+mn-lt"/>
                <a:ea typeface="+mn-ea"/>
                <a:cs typeface="+mn-cs"/>
              </a:rPr>
              <a:t>中需要注意的</a:t>
            </a:r>
            <a:r>
              <a:rPr lang="en-US" altLang="zh-CN" sz="1200" kern="1200" dirty="0" smtClean="0">
                <a:solidFill>
                  <a:schemeClr val="tx1"/>
                </a:solidFill>
                <a:effectLst/>
                <a:latin typeface="+mn-lt"/>
                <a:ea typeface="+mn-ea"/>
                <a:cs typeface="+mn-cs"/>
              </a:rPr>
              <a:t>issue</a:t>
            </a:r>
            <a:r>
              <a:rPr lang="zh-CN" altLang="zh-CN" sz="1200" kern="1200" dirty="0" smtClean="0">
                <a:solidFill>
                  <a:schemeClr val="tx1"/>
                </a:solidFill>
                <a:effectLst/>
                <a:latin typeface="+mn-lt"/>
                <a:ea typeface="+mn-ea"/>
                <a:cs typeface="+mn-cs"/>
              </a:rPr>
              <a:t>。</a:t>
            </a:r>
          </a:p>
          <a:p>
            <a:pPr lvl="0"/>
            <a:r>
              <a:rPr lang="en-US" altLang="zh-CN" sz="1200" kern="1200" dirty="0" smtClean="0">
                <a:solidFill>
                  <a:schemeClr val="tx1"/>
                </a:solidFill>
                <a:effectLst/>
                <a:latin typeface="+mn-lt"/>
                <a:ea typeface="+mn-ea"/>
                <a:cs typeface="+mn-cs"/>
              </a:rPr>
              <a:t>sprint tracking</a:t>
            </a:r>
            <a:r>
              <a:rPr lang="zh-CN" altLang="zh-CN" sz="1200" kern="1200" dirty="0" smtClean="0">
                <a:solidFill>
                  <a:schemeClr val="tx1"/>
                </a:solidFill>
                <a:effectLst/>
                <a:latin typeface="+mn-lt"/>
                <a:ea typeface="+mn-ea"/>
                <a:cs typeface="+mn-cs"/>
              </a:rPr>
              <a:t>，基于故事板的开发进度跟踪，实时交流，</a:t>
            </a:r>
            <a:r>
              <a:rPr lang="en-US" altLang="zh-CN" sz="1200" kern="1200" dirty="0" smtClean="0">
                <a:solidFill>
                  <a:schemeClr val="tx1"/>
                </a:solidFill>
                <a:effectLst/>
                <a:latin typeface="+mn-lt"/>
                <a:ea typeface="+mn-ea"/>
                <a:cs typeface="+mn-cs"/>
              </a:rPr>
              <a:t>issue</a:t>
            </a:r>
            <a:r>
              <a:rPr lang="zh-CN" altLang="zh-CN" sz="1200" kern="1200" dirty="0" smtClean="0">
                <a:solidFill>
                  <a:schemeClr val="tx1"/>
                </a:solidFill>
                <a:effectLst/>
                <a:latin typeface="+mn-lt"/>
                <a:ea typeface="+mn-ea"/>
                <a:cs typeface="+mn-cs"/>
              </a:rPr>
              <a:t>发现</a:t>
            </a:r>
          </a:p>
          <a:p>
            <a:pPr lvl="0"/>
            <a:r>
              <a:rPr lang="en-US" altLang="zh-CN" sz="1200" kern="1200" dirty="0" smtClean="0">
                <a:solidFill>
                  <a:schemeClr val="tx1"/>
                </a:solidFill>
                <a:effectLst/>
                <a:latin typeface="+mn-lt"/>
                <a:ea typeface="+mn-ea"/>
                <a:cs typeface="+mn-cs"/>
              </a:rPr>
              <a:t>sprint review</a:t>
            </a:r>
            <a:r>
              <a:rPr lang="zh-CN" altLang="zh-CN" sz="1200" kern="1200" dirty="0" smtClean="0">
                <a:solidFill>
                  <a:schemeClr val="tx1"/>
                </a:solidFill>
                <a:effectLst/>
                <a:latin typeface="+mn-lt"/>
                <a:ea typeface="+mn-ea"/>
                <a:cs typeface="+mn-cs"/>
              </a:rPr>
              <a:t>，回顾此次迭代开发进度情况，使用图表直观展现，</a:t>
            </a:r>
            <a:r>
              <a:rPr lang="en-US" altLang="zh-CN" sz="1200" kern="1200" dirty="0" err="1" smtClean="0">
                <a:solidFill>
                  <a:schemeClr val="tx1"/>
                </a:solidFill>
                <a:effectLst/>
                <a:latin typeface="+mn-lt"/>
                <a:ea typeface="+mn-ea"/>
                <a:cs typeface="+mn-cs"/>
              </a:rPr>
              <a:t>burndown</a:t>
            </a:r>
            <a:r>
              <a:rPr lang="en-US" altLang="zh-CN" sz="1200" kern="1200" dirty="0" smtClean="0">
                <a:solidFill>
                  <a:schemeClr val="tx1"/>
                </a:solidFill>
                <a:effectLst/>
                <a:latin typeface="+mn-lt"/>
                <a:ea typeface="+mn-ea"/>
                <a:cs typeface="+mn-cs"/>
              </a:rPr>
              <a:t> chart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velocity chart…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8</a:t>
            </a:fld>
            <a:endParaRPr lang="zh-CN" altLang="en-US"/>
          </a:p>
        </p:txBody>
      </p:sp>
    </p:spTree>
    <p:extLst>
      <p:ext uri="{BB962C8B-B14F-4D97-AF65-F5344CB8AC3E}">
        <p14:creationId xmlns:p14="http://schemas.microsoft.com/office/powerpoint/2010/main" val="169751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Sprint overview</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9</a:t>
            </a:fld>
            <a:endParaRPr lang="zh-CN" altLang="en-US"/>
          </a:p>
        </p:txBody>
      </p:sp>
    </p:spTree>
    <p:extLst>
      <p:ext uri="{BB962C8B-B14F-4D97-AF65-F5344CB8AC3E}">
        <p14:creationId xmlns:p14="http://schemas.microsoft.com/office/powerpoint/2010/main" val="37694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Sprint planning</a:t>
            </a:r>
            <a:endParaRPr lang="zh-CN" altLang="en-US" dirty="0"/>
          </a:p>
        </p:txBody>
      </p:sp>
      <p:sp>
        <p:nvSpPr>
          <p:cNvPr id="4" name="灯片编号占位符 3"/>
          <p:cNvSpPr>
            <a:spLocks noGrp="1"/>
          </p:cNvSpPr>
          <p:nvPr>
            <p:ph type="sldNum" sz="quarter" idx="10"/>
          </p:nvPr>
        </p:nvSpPr>
        <p:spPr/>
        <p:txBody>
          <a:bodyPr/>
          <a:lstStyle/>
          <a:p>
            <a:fld id="{95E22DFD-D0B2-44BF-9EF9-126030333645}" type="slidenum">
              <a:rPr lang="zh-CN" altLang="en-US" smtClean="0"/>
              <a:t>10</a:t>
            </a:fld>
            <a:endParaRPr lang="zh-CN" altLang="en-US"/>
          </a:p>
        </p:txBody>
      </p:sp>
    </p:spTree>
    <p:extLst>
      <p:ext uri="{BB962C8B-B14F-4D97-AF65-F5344CB8AC3E}">
        <p14:creationId xmlns:p14="http://schemas.microsoft.com/office/powerpoint/2010/main" val="424263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2014/3/5</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97097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1196752"/>
            <a:ext cx="688657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521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2420888"/>
            <a:ext cx="66770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36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132856"/>
            <a:ext cx="47053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928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204864"/>
            <a:ext cx="341947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899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211" y="1916832"/>
            <a:ext cx="43624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787" y="2053431"/>
            <a:ext cx="7972425" cy="3619500"/>
          </a:xfrm>
        </p:spPr>
      </p:pic>
    </p:spTree>
    <p:extLst>
      <p:ext uri="{BB962C8B-B14F-4D97-AF65-F5344CB8AC3E}">
        <p14:creationId xmlns:p14="http://schemas.microsoft.com/office/powerpoint/2010/main" val="1433550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050549"/>
            <a:ext cx="29337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755524"/>
            <a:ext cx="28289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3659" y="2002567"/>
            <a:ext cx="17907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3159" y="3755524"/>
            <a:ext cx="21717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29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2041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42286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8" y="1988840"/>
            <a:ext cx="57435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395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683221"/>
            <a:ext cx="58769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306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43" y="2348880"/>
            <a:ext cx="63436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259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04864"/>
            <a:ext cx="7537807" cy="3417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919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1628800"/>
            <a:ext cx="69913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955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078804"/>
            <a:ext cx="601296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5607196"/>
            <a:ext cx="4464496" cy="369332"/>
          </a:xfrm>
          <a:prstGeom prst="rect">
            <a:avLst/>
          </a:prstGeom>
          <a:noFill/>
        </p:spPr>
        <p:txBody>
          <a:bodyPr wrap="square" rtlCol="0">
            <a:spAutoFit/>
          </a:bodyPr>
          <a:lstStyle/>
          <a:p>
            <a:r>
              <a:rPr lang="zh-CN" altLang="en-US" dirty="0" smtClean="0"/>
              <a:t>应用领域：基与</a:t>
            </a:r>
            <a:r>
              <a:rPr lang="en-US" altLang="zh-CN" dirty="0" smtClean="0"/>
              <a:t>web</a:t>
            </a:r>
            <a:r>
              <a:rPr lang="zh-CN" altLang="en-US" dirty="0" smtClean="0"/>
              <a:t>的软件开发管理</a:t>
            </a:r>
            <a:endParaRPr lang="zh-CN" altLang="en-US" dirty="0"/>
          </a:p>
        </p:txBody>
      </p:sp>
    </p:spTree>
    <p:extLst>
      <p:ext uri="{BB962C8B-B14F-4D97-AF65-F5344CB8AC3E}">
        <p14:creationId xmlns:p14="http://schemas.microsoft.com/office/powerpoint/2010/main" val="2444876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91991"/>
            <a:ext cx="57435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134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84" y="2060848"/>
            <a:ext cx="69342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9174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50</TotalTime>
  <Words>264</Words>
  <Application>Microsoft Office PowerPoint</Application>
  <PresentationFormat>全屏显示(4:3)</PresentationFormat>
  <Paragraphs>50</Paragraphs>
  <Slides>18</Slides>
  <Notes>16</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will</dc:creator>
  <cp:lastModifiedBy>will</cp:lastModifiedBy>
  <cp:revision>7</cp:revision>
  <dcterms:created xsi:type="dcterms:W3CDTF">2014-03-04T15:39:21Z</dcterms:created>
  <dcterms:modified xsi:type="dcterms:W3CDTF">2014-03-04T16:43:51Z</dcterms:modified>
</cp:coreProperties>
</file>