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484" r:id="rId3"/>
    <p:sldId id="498" r:id="rId4"/>
    <p:sldId id="499" r:id="rId5"/>
    <p:sldId id="501" r:id="rId6"/>
    <p:sldId id="502" r:id="rId7"/>
    <p:sldId id="503" r:id="rId8"/>
    <p:sldId id="504" r:id="rId9"/>
    <p:sldId id="509" r:id="rId10"/>
    <p:sldId id="510" r:id="rId11"/>
    <p:sldId id="505" r:id="rId12"/>
    <p:sldId id="506" r:id="rId13"/>
    <p:sldId id="507" r:id="rId14"/>
    <p:sldId id="508" r:id="rId15"/>
    <p:sldId id="512" r:id="rId16"/>
    <p:sldId id="513" r:id="rId17"/>
    <p:sldId id="514" r:id="rId18"/>
    <p:sldId id="478" r:id="rId19"/>
  </p:sldIdLst>
  <p:sldSz cx="9144000" cy="6858000" type="screen4x3"/>
  <p:notesSz cx="6858000" cy="9144000"/>
  <p:embeddedFontLst>
    <p:embeddedFont>
      <p:font typeface="Broadway" pitchFamily="82" charset="0"/>
      <p:regular r:id="rId21"/>
    </p:embeddedFont>
    <p:embeddedFont>
      <p:font typeface="Verdana" pitchFamily="34" charset="0"/>
      <p:regular r:id="rId22"/>
      <p:bold r:id="rId23"/>
      <p:italic r:id="rId24"/>
      <p:boldItalic r:id="rId25"/>
    </p:embeddedFont>
    <p:embeddedFont>
      <p:font typeface="Arial Unicode MS" pitchFamily="34" charset="-122"/>
      <p:regular r:id="rId26"/>
    </p:embeddedFont>
    <p:embeddedFont>
      <p:font typeface="迷你简清韵" charset="-122"/>
      <p:regular r:id="rId27"/>
    </p:embeddedFont>
    <p:embeddedFont>
      <p:font typeface="Comic Sans MS" pitchFamily="66" charset="0"/>
      <p:regular r:id="rId28"/>
      <p:bold r:id="rId29"/>
    </p:embeddedFont>
    <p:embeddedFont>
      <p:font typeface="微软雅黑" pitchFamily="34" charset="-122"/>
      <p:regular r:id="rId30"/>
      <p:bold r:id="rId31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00"/>
    <a:srgbClr val="660033"/>
    <a:srgbClr val="FF6699"/>
    <a:srgbClr val="3E001F"/>
    <a:srgbClr val="CC00FF"/>
    <a:srgbClr val="FF33CC"/>
    <a:srgbClr val="993366"/>
    <a:srgbClr val="CC00CC"/>
    <a:srgbClr val="9933FF"/>
    <a:srgbClr val="00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1273" autoAdjust="0"/>
  </p:normalViewPr>
  <p:slideViewPr>
    <p:cSldViewPr snapToObjects="1">
      <p:cViewPr varScale="1">
        <p:scale>
          <a:sx n="52" d="100"/>
          <a:sy n="52" d="100"/>
        </p:scale>
        <p:origin x="-1219" y="-91"/>
      </p:cViewPr>
      <p:guideLst>
        <p:guide orient="horz" pos="209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6147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E218E2-3915-43A6-9267-23AB43C468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13302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made a change/Huge Numbers of/Vary in the type &amp; size/times </a:t>
            </a:r>
            <a:r>
              <a:rPr lang="en-US" altLang="zh-CN" dirty="0" smtClean="0"/>
              <a:t>is </a:t>
            </a:r>
            <a:r>
              <a:rPr lang="en-US" dirty="0" smtClean="0"/>
              <a:t>flush.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18E2-3915-43A6-9267-23AB43C468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underload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18E2-3915-43A6-9267-23AB43C4689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underload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18E2-3915-43A6-9267-23AB43C4689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underload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18E2-3915-43A6-9267-23AB43C4689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underload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18E2-3915-43A6-9267-23AB43C4689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made a change/Huge Numbers of/Vary in the type &amp; size/times </a:t>
            </a:r>
            <a:r>
              <a:rPr lang="en-US" altLang="zh-CN" dirty="0" smtClean="0"/>
              <a:t>is </a:t>
            </a:r>
            <a:r>
              <a:rPr lang="en-US" dirty="0" smtClean="0"/>
              <a:t>flush.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18E2-3915-43A6-9267-23AB43C4689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made a change/Huge Numbers of/Vary in the type &amp; size/times </a:t>
            </a:r>
            <a:r>
              <a:rPr lang="en-US" altLang="zh-CN" dirty="0" smtClean="0"/>
              <a:t>is </a:t>
            </a:r>
            <a:r>
              <a:rPr lang="en-US" dirty="0" smtClean="0"/>
              <a:t>flush.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18E2-3915-43A6-9267-23AB43C4689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made a change/Huge Numbers of/Vary in the type &amp; size/times </a:t>
            </a:r>
            <a:r>
              <a:rPr lang="en-US" altLang="zh-CN" dirty="0" smtClean="0"/>
              <a:t>is </a:t>
            </a:r>
            <a:r>
              <a:rPr lang="en-US" dirty="0" smtClean="0"/>
              <a:t>flush.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18E2-3915-43A6-9267-23AB43C4689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underload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18E2-3915-43A6-9267-23AB43C4689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underload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18E2-3915-43A6-9267-23AB43C4689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underload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18E2-3915-43A6-9267-23AB43C4689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underload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18E2-3915-43A6-9267-23AB43C4689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underload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18E2-3915-43A6-9267-23AB43C4689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underload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18E2-3915-43A6-9267-23AB43C4689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underload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18E2-3915-43A6-9267-23AB43C4689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underload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18E2-3915-43A6-9267-23AB43C4689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D4240A-16D3-4E60-BC71-3C6512AE4A06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advClick="0" advTm="2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4D2E4-3DB3-45DB-B1AC-FF3FFDDF3CDE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advClick="0" advTm="2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5C405-7BAB-40AA-A152-DC684294298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advClick="0" advTm="2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528AE1-D958-4864-A13C-32C47C49AB7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advClick="0" advTm="2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D7CC8-0F0B-48E1-8194-59DF12CA5DE7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advClick="0" advTm="2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6A75-06F9-4839-87B2-8BDCDF43C9C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advClick="0" advTm="2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13AC7-15F8-4D0A-A5F9-4514F2E01C8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advClick="0" advTm="2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91CF8-C73F-4521-A19F-9D9E70DD7B4C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advClick="0" advTm="2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BBE8D-1514-4E64-B81A-F3BB7E59806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advClick="0" advTm="2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FBA62-80DD-4769-9BAC-E0FED2152E4E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advClick="0" advTm="2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ED191A-F546-45FE-B93C-920A907CC28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advClick="0" advTm="2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1561DBF5-8DD8-48C0-BA02-DC35B3798241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advClick="0" advTm="200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341313"/>
            <a:ext cx="4330700" cy="430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50" y="341313"/>
            <a:ext cx="4330700" cy="430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8" descr="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275" y="2803525"/>
            <a:ext cx="20701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8" name="Picture 12" descr="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2500" y="1882775"/>
            <a:ext cx="20701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/>
        </p:nvSpPr>
        <p:spPr>
          <a:xfrm>
            <a:off x="1332938" y="3415729"/>
            <a:ext cx="21184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roadway" pitchFamily="82" charset="0"/>
                <a:ea typeface="Verdana" pitchFamily="34" charset="0"/>
                <a:cs typeface="Verdana" pitchFamily="34" charset="0"/>
              </a:rPr>
              <a:t>P</a:t>
            </a:r>
            <a:r>
              <a:rPr lang="en-US" altLang="zh-CN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roadway" pitchFamily="82" charset="0"/>
                <a:ea typeface="Verdana" pitchFamily="34" charset="0"/>
                <a:cs typeface="Verdana" pitchFamily="34" charset="0"/>
              </a:rPr>
              <a:t>IN -</a:t>
            </a:r>
            <a:r>
              <a:rPr lang="en-US" altLang="zh-CN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roadway" pitchFamily="82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32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roadway" pitchFamily="82" charset="0"/>
                <a:ea typeface="Verdana" pitchFamily="34" charset="0"/>
                <a:cs typeface="Verdana" pitchFamily="34" charset="0"/>
              </a:rPr>
              <a:t>P</a:t>
            </a:r>
            <a:r>
              <a:rPr lang="en-US" altLang="zh-CN" sz="24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roadway" pitchFamily="82" charset="0"/>
                <a:ea typeface="Verdana" pitchFamily="34" charset="0"/>
                <a:cs typeface="Verdana" pitchFamily="34" charset="0"/>
              </a:rPr>
              <a:t>eNG</a:t>
            </a:r>
            <a:endParaRPr lang="zh-CN" altLang="en-US" sz="2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roadway" pitchFamily="82" charset="0"/>
              <a:ea typeface="Arial Unicode MS" pitchFamily="34" charset="-122"/>
              <a:cs typeface="Verdana" pitchFamily="34" charset="0"/>
            </a:endParaRPr>
          </a:p>
        </p:txBody>
      </p:sp>
      <p:pic>
        <p:nvPicPr>
          <p:cNvPr id="9241" name="Picture 2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1415" y="2492375"/>
            <a:ext cx="1238250" cy="847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</p:pic>
      <p:pic>
        <p:nvPicPr>
          <p:cNvPr id="15" name="图片 14" descr="图片9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3608" y="623992"/>
            <a:ext cx="4029123" cy="2791737"/>
          </a:xfrm>
          <a:prstGeom prst="rect">
            <a:avLst/>
          </a:prstGeom>
        </p:spPr>
      </p:pic>
      <p:pic>
        <p:nvPicPr>
          <p:cNvPr id="17" name="图片 16" descr="图片10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19642" y="2128578"/>
            <a:ext cx="2822215" cy="1962750"/>
          </a:xfrm>
          <a:prstGeom prst="rect">
            <a:avLst/>
          </a:prstGeom>
        </p:spPr>
      </p:pic>
      <p:pic>
        <p:nvPicPr>
          <p:cNvPr id="12" name="图片 11" descr="projec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53501" y="4796539"/>
            <a:ext cx="4461903" cy="1347105"/>
          </a:xfrm>
          <a:prstGeom prst="rect">
            <a:avLst/>
          </a:prstGeom>
        </p:spPr>
      </p:pic>
    </p:spTree>
  </p:cSld>
  <p:clrMapOvr>
    <a:masterClrMapping/>
  </p:clrMapOvr>
  <p:transition advClick="0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>
          <a:xfrm>
            <a:off x="68454" y="192531"/>
            <a:ext cx="2127282" cy="736139"/>
            <a:chOff x="1089401" y="523229"/>
            <a:chExt cx="3651159" cy="783236"/>
          </a:xfrm>
        </p:grpSpPr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16863" y="523229"/>
              <a:ext cx="623697" cy="78323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89401" y="535647"/>
              <a:ext cx="462629" cy="770817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1331845" y="597753"/>
              <a:ext cx="2995537" cy="556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993366"/>
                  </a:solidFill>
                  <a:latin typeface="微软雅黑" pitchFamily="34" charset="-122"/>
                </a:rPr>
                <a:t>Table</a:t>
              </a:r>
              <a:endParaRPr lang="zh-CN" altLang="en-US" sz="2800" b="1" dirty="0">
                <a:solidFill>
                  <a:srgbClr val="993366"/>
                </a:solidFill>
                <a:latin typeface="微软雅黑" pitchFamily="34" charset="-122"/>
              </a:endParaRPr>
            </a:p>
          </p:txBody>
        </p:sp>
      </p:grpSp>
      <p:pic>
        <p:nvPicPr>
          <p:cNvPr id="3073" name="Picture 1" descr="C:\Users\pc\AppData\Roaming\Tencent\Users\365651670\QQ\WinTemp\RichOle\NM9%6UII`B6R2OTX]FE5@]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681" y="1196752"/>
            <a:ext cx="8432637" cy="4392488"/>
          </a:xfrm>
          <a:prstGeom prst="rect">
            <a:avLst/>
          </a:prstGeom>
          <a:noFill/>
        </p:spPr>
      </p:pic>
      <p:pic>
        <p:nvPicPr>
          <p:cNvPr id="3074" name="Picture 2" descr="C:\Users\pc\AppData\Roaming\Tencent\Users\365651670\QQ\WinTemp\RichOle\{XSQ$JCDJ(A(_W2D9B3LSE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785794"/>
            <a:ext cx="7349664" cy="5929330"/>
          </a:xfrm>
          <a:prstGeom prst="rect">
            <a:avLst/>
          </a:prstGeom>
          <a:noFill/>
        </p:spPr>
      </p:pic>
      <p:pic>
        <p:nvPicPr>
          <p:cNvPr id="3075" name="Picture 3" descr="C:\Users\pc\AppData\Roaming\Tencent\Users\365651670\QQ\WinTemp\RichOle\F(J7NIV_8II80N@GZ4O}_BR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7996" y="928669"/>
            <a:ext cx="8432637" cy="5896171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>
          <a:xfrm>
            <a:off x="68454" y="192531"/>
            <a:ext cx="3063386" cy="1024150"/>
            <a:chOff x="1089401" y="523229"/>
            <a:chExt cx="3651159" cy="1089673"/>
          </a:xfrm>
        </p:grpSpPr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16863" y="523229"/>
              <a:ext cx="623697" cy="78323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89401" y="535647"/>
              <a:ext cx="462629" cy="770817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1331846" y="597753"/>
              <a:ext cx="2995538" cy="1015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993366"/>
                  </a:solidFill>
                  <a:latin typeface="微软雅黑" pitchFamily="34" charset="-122"/>
                </a:rPr>
                <a:t>UI design</a:t>
              </a:r>
              <a:endParaRPr lang="zh-CN" altLang="en-US" sz="2800" b="1" dirty="0">
                <a:solidFill>
                  <a:srgbClr val="993366"/>
                </a:solidFill>
                <a:latin typeface="微软雅黑" pitchFamily="34" charset="-122"/>
              </a:endParaRPr>
            </a:p>
          </p:txBody>
        </p:sp>
      </p:grpSp>
      <p:pic>
        <p:nvPicPr>
          <p:cNvPr id="7" name="图片 6" descr="index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29711" y="0"/>
            <a:ext cx="6214289" cy="6858000"/>
          </a:xfrm>
          <a:prstGeom prst="rect">
            <a:avLst/>
          </a:prstGeom>
        </p:spPr>
      </p:pic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>
          <a:xfrm>
            <a:off x="68454" y="192531"/>
            <a:ext cx="3063386" cy="1024150"/>
            <a:chOff x="1089401" y="523229"/>
            <a:chExt cx="3651159" cy="1089673"/>
          </a:xfrm>
        </p:grpSpPr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16863" y="523229"/>
              <a:ext cx="623697" cy="78323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89401" y="535647"/>
              <a:ext cx="462629" cy="770817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1331846" y="597753"/>
              <a:ext cx="2995538" cy="1015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993366"/>
                  </a:solidFill>
                  <a:latin typeface="微软雅黑" pitchFamily="34" charset="-122"/>
                </a:rPr>
                <a:t>UI design</a:t>
              </a:r>
              <a:endParaRPr lang="zh-CN" altLang="en-US" sz="2800" b="1" dirty="0">
                <a:solidFill>
                  <a:srgbClr val="993366"/>
                </a:solidFill>
                <a:latin typeface="微软雅黑" pitchFamily="34" charset="-122"/>
              </a:endParaRPr>
            </a:p>
          </p:txBody>
        </p:sp>
      </p:grpSp>
      <p:pic>
        <p:nvPicPr>
          <p:cNvPr id="8" name="图片 7" descr="pi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29711" y="0"/>
            <a:ext cx="6214289" cy="6858000"/>
          </a:xfrm>
          <a:prstGeom prst="rect">
            <a:avLst/>
          </a:prstGeom>
        </p:spPr>
      </p:pic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>
          <a:xfrm>
            <a:off x="68454" y="192531"/>
            <a:ext cx="3063386" cy="1024150"/>
            <a:chOff x="1089401" y="523229"/>
            <a:chExt cx="3651159" cy="1089673"/>
          </a:xfrm>
        </p:grpSpPr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16863" y="523229"/>
              <a:ext cx="623697" cy="78323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89401" y="535647"/>
              <a:ext cx="462629" cy="770817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1331846" y="597753"/>
              <a:ext cx="2995538" cy="1015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993366"/>
                  </a:solidFill>
                  <a:latin typeface="微软雅黑" pitchFamily="34" charset="-122"/>
                </a:rPr>
                <a:t>UI design</a:t>
              </a:r>
              <a:endParaRPr lang="zh-CN" altLang="en-US" sz="2800" b="1" dirty="0">
                <a:solidFill>
                  <a:srgbClr val="993366"/>
                </a:solidFill>
                <a:latin typeface="微软雅黑" pitchFamily="34" charset="-122"/>
              </a:endParaRPr>
            </a:p>
          </p:txBody>
        </p:sp>
      </p:grpSp>
      <p:pic>
        <p:nvPicPr>
          <p:cNvPr id="8" name="图片 7" descr="pin success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29711" y="0"/>
            <a:ext cx="6214289" cy="6858000"/>
          </a:xfrm>
          <a:prstGeom prst="rect">
            <a:avLst/>
          </a:prstGeom>
        </p:spPr>
      </p:pic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>
          <a:xfrm>
            <a:off x="68454" y="192531"/>
            <a:ext cx="3063386" cy="1024150"/>
            <a:chOff x="1089401" y="523229"/>
            <a:chExt cx="3651159" cy="1089673"/>
          </a:xfrm>
        </p:grpSpPr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16863" y="523229"/>
              <a:ext cx="623697" cy="78323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89401" y="535647"/>
              <a:ext cx="462629" cy="770817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1331846" y="597753"/>
              <a:ext cx="2995538" cy="1015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993366"/>
                  </a:solidFill>
                  <a:latin typeface="微软雅黑" pitchFamily="34" charset="-122"/>
                </a:rPr>
                <a:t>UI design</a:t>
              </a:r>
              <a:endParaRPr lang="zh-CN" altLang="en-US" sz="2800" b="1" dirty="0">
                <a:solidFill>
                  <a:srgbClr val="993366"/>
                </a:solidFill>
                <a:latin typeface="微软雅黑" pitchFamily="34" charset="-122"/>
              </a:endParaRPr>
            </a:p>
          </p:txBody>
        </p:sp>
      </p:grpSp>
      <p:pic>
        <p:nvPicPr>
          <p:cNvPr id="8" name="图片 7" descr="checkpi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29711" y="0"/>
            <a:ext cx="6214289" cy="6858000"/>
          </a:xfrm>
          <a:prstGeom prst="rect">
            <a:avLst/>
          </a:prstGeom>
        </p:spPr>
      </p:pic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>
          <a:xfrm>
            <a:off x="76345" y="105088"/>
            <a:ext cx="5143727" cy="1323439"/>
            <a:chOff x="1089401" y="430191"/>
            <a:chExt cx="2759185" cy="1408110"/>
          </a:xfrm>
        </p:grpSpPr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24889" y="470371"/>
              <a:ext cx="623697" cy="78323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89401" y="472009"/>
              <a:ext cx="505225" cy="841791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1472270" y="430191"/>
              <a:ext cx="1914825" cy="1408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993366"/>
                  </a:solidFill>
                  <a:latin typeface="迷你简清韵" pitchFamily="2" charset="-122"/>
                  <a:ea typeface="迷你简清韵" pitchFamily="2" charset="-122"/>
                </a:rPr>
                <a:t>Error handling</a:t>
              </a:r>
              <a:endParaRPr lang="zh-CN" altLang="en-US" sz="4000" b="1" dirty="0">
                <a:solidFill>
                  <a:srgbClr val="993366"/>
                </a:solidFill>
                <a:latin typeface="迷你简清韵" pitchFamily="2" charset="-122"/>
                <a:ea typeface="迷你简清韵" pitchFamily="2" charset="-122"/>
              </a:endParaRPr>
            </a:p>
          </p:txBody>
        </p:sp>
      </p:grpSp>
      <p:grpSp>
        <p:nvGrpSpPr>
          <p:cNvPr id="3" name="组合 32"/>
          <p:cNvGrpSpPr/>
          <p:nvPr/>
        </p:nvGrpSpPr>
        <p:grpSpPr>
          <a:xfrm>
            <a:off x="239651" y="1684556"/>
            <a:ext cx="8017272" cy="6124754"/>
            <a:chOff x="6643702" y="1800867"/>
            <a:chExt cx="7284474" cy="13132250"/>
          </a:xfrm>
        </p:grpSpPr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43702" y="1800867"/>
              <a:ext cx="438469" cy="462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7219306" y="1800867"/>
              <a:ext cx="6708870" cy="1313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Error message</a:t>
              </a:r>
              <a:r>
                <a:rPr lang="zh-CN" altLang="en-US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：</a:t>
              </a:r>
              <a:endParaRPr lang="en-US" altLang="zh-CN" sz="2800" dirty="0" smtClean="0">
                <a:solidFill>
                  <a:srgbClr val="660033"/>
                </a:solidFill>
                <a:latin typeface="Comic Sans MS" pitchFamily="66" charset="0"/>
                <a:ea typeface="Verdana" pitchFamily="34" charset="0"/>
                <a:cs typeface="Verdana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· wrong username/password input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· wrong input when changing 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personal info </a:t>
              </a:r>
              <a:r>
                <a:rPr lang="zh-CN" altLang="en-US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（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length/repeat</a:t>
              </a:r>
              <a:r>
                <a:rPr lang="zh-CN" altLang="en-US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）</a:t>
              </a:r>
              <a:endParaRPr lang="en-US" altLang="zh-CN" sz="2800" dirty="0" smtClean="0">
                <a:solidFill>
                  <a:srgbClr val="660033"/>
                </a:solidFill>
                <a:latin typeface="Comic Sans MS" pitchFamily="66" charset="0"/>
                <a:ea typeface="Verdana" pitchFamily="34" charset="0"/>
                <a:cs typeface="Verdana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· wrong input in the request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· blank</a:t>
              </a:r>
            </a:p>
            <a:p>
              <a:pPr>
                <a:spcBef>
                  <a:spcPct val="50000"/>
                </a:spcBef>
              </a:pPr>
              <a:endParaRPr lang="en-US" altLang="zh-CN" sz="2800" dirty="0" smtClean="0">
                <a:solidFill>
                  <a:srgbClr val="660033"/>
                </a:solidFill>
                <a:latin typeface="Comic Sans MS" pitchFamily="66" charset="0"/>
                <a:ea typeface="Verdana" pitchFamily="34" charset="0"/>
                <a:cs typeface="Verdana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zh-CN" sz="2800" b="1" dirty="0" smtClean="0"/>
            </a:p>
            <a:p>
              <a:pPr>
                <a:spcBef>
                  <a:spcPct val="50000"/>
                </a:spcBef>
              </a:pPr>
              <a:endParaRPr lang="zh-CN" altLang="zh-CN" sz="2800" dirty="0" smtClean="0"/>
            </a:p>
            <a:p>
              <a:pPr>
                <a:spcBef>
                  <a:spcPct val="50000"/>
                </a:spcBef>
              </a:pPr>
              <a:endParaRPr lang="en-US" altLang="zh-CN" sz="2800" dirty="0" smtClean="0">
                <a:solidFill>
                  <a:srgbClr val="660033"/>
                </a:solidFill>
                <a:latin typeface="Comic Sans MS" pitchFamily="66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>
          <a:xfrm>
            <a:off x="76345" y="105088"/>
            <a:ext cx="5143727" cy="1323439"/>
            <a:chOff x="1089401" y="430191"/>
            <a:chExt cx="2759185" cy="1408110"/>
          </a:xfrm>
        </p:grpSpPr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24889" y="470371"/>
              <a:ext cx="623697" cy="78323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89401" y="472009"/>
              <a:ext cx="505225" cy="841791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1472270" y="430191"/>
              <a:ext cx="1914825" cy="1408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993366"/>
                  </a:solidFill>
                  <a:latin typeface="迷你简清韵" pitchFamily="2" charset="-122"/>
                  <a:ea typeface="迷你简清韵" pitchFamily="2" charset="-122"/>
                </a:rPr>
                <a:t>Error handling</a:t>
              </a:r>
              <a:endParaRPr lang="zh-CN" altLang="en-US" sz="4000" b="1" dirty="0">
                <a:solidFill>
                  <a:srgbClr val="993366"/>
                </a:solidFill>
                <a:latin typeface="迷你简清韵" pitchFamily="2" charset="-122"/>
                <a:ea typeface="迷你简清韵" pitchFamily="2" charset="-122"/>
              </a:endParaRPr>
            </a:p>
          </p:txBody>
        </p:sp>
      </p:grpSp>
      <p:grpSp>
        <p:nvGrpSpPr>
          <p:cNvPr id="3" name="组合 32"/>
          <p:cNvGrpSpPr/>
          <p:nvPr/>
        </p:nvGrpSpPr>
        <p:grpSpPr>
          <a:xfrm>
            <a:off x="239651" y="1684556"/>
            <a:ext cx="8017272" cy="4185761"/>
            <a:chOff x="6643702" y="1800867"/>
            <a:chExt cx="7284474" cy="8974803"/>
          </a:xfrm>
        </p:grpSpPr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43702" y="1800867"/>
              <a:ext cx="438469" cy="462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7219306" y="1800867"/>
              <a:ext cx="6708870" cy="8974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Remedy</a:t>
              </a:r>
              <a:r>
                <a:rPr lang="zh-CN" altLang="en-US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：</a:t>
              </a:r>
              <a:endParaRPr lang="en-US" altLang="zh-CN" sz="2800" dirty="0" smtClean="0">
                <a:solidFill>
                  <a:srgbClr val="660033"/>
                </a:solidFill>
                <a:latin typeface="Comic Sans MS" pitchFamily="66" charset="0"/>
                <a:ea typeface="Verdana" pitchFamily="34" charset="0"/>
                <a:cs typeface="Verdana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· system halted</a:t>
              </a:r>
              <a:r>
                <a:rPr lang="zh-CN" altLang="en-US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：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backup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·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power outage</a:t>
              </a:r>
              <a:r>
                <a:rPr lang="zh-CN" altLang="en-US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：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backup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· fail to link to database</a:t>
              </a:r>
              <a:r>
                <a:rPr lang="zh-CN" altLang="en-US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：</a:t>
              </a: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check and restart</a:t>
              </a:r>
              <a:endParaRPr lang="en-US" altLang="zh-CN" sz="2800" dirty="0" smtClean="0"/>
            </a:p>
            <a:p>
              <a:pPr>
                <a:spcBef>
                  <a:spcPct val="50000"/>
                </a:spcBef>
              </a:pPr>
              <a:endParaRPr lang="zh-CN" altLang="zh-CN" sz="2800" dirty="0" smtClean="0"/>
            </a:p>
            <a:p>
              <a:pPr>
                <a:spcBef>
                  <a:spcPct val="50000"/>
                </a:spcBef>
              </a:pPr>
              <a:endParaRPr lang="en-US" altLang="zh-CN" sz="2800" dirty="0" smtClean="0">
                <a:solidFill>
                  <a:srgbClr val="660033"/>
                </a:solidFill>
                <a:latin typeface="Comic Sans MS" pitchFamily="66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>
          <a:xfrm>
            <a:off x="76345" y="105088"/>
            <a:ext cx="5143727" cy="1323439"/>
            <a:chOff x="1089401" y="430191"/>
            <a:chExt cx="2759185" cy="1408110"/>
          </a:xfrm>
        </p:grpSpPr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24889" y="470371"/>
              <a:ext cx="623697" cy="78323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89401" y="472009"/>
              <a:ext cx="505225" cy="841791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1472270" y="430191"/>
              <a:ext cx="1914825" cy="1408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993366"/>
                  </a:solidFill>
                  <a:latin typeface="迷你简清韵" pitchFamily="2" charset="-122"/>
                  <a:ea typeface="迷你简清韵" pitchFamily="2" charset="-122"/>
                </a:rPr>
                <a:t>Error handling</a:t>
              </a:r>
              <a:endParaRPr lang="zh-CN" altLang="en-US" sz="4000" b="1" dirty="0">
                <a:solidFill>
                  <a:srgbClr val="993366"/>
                </a:solidFill>
                <a:latin typeface="迷你简清韵" pitchFamily="2" charset="-122"/>
                <a:ea typeface="迷你简清韵" pitchFamily="2" charset="-122"/>
              </a:endParaRPr>
            </a:p>
          </p:txBody>
        </p:sp>
      </p:grpSp>
      <p:grpSp>
        <p:nvGrpSpPr>
          <p:cNvPr id="3" name="组合 32"/>
          <p:cNvGrpSpPr/>
          <p:nvPr/>
        </p:nvGrpSpPr>
        <p:grpSpPr>
          <a:xfrm>
            <a:off x="239651" y="1684556"/>
            <a:ext cx="8017272" cy="5047536"/>
            <a:chOff x="6643702" y="1800867"/>
            <a:chExt cx="7284474" cy="10822561"/>
          </a:xfrm>
        </p:grpSpPr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43702" y="1800867"/>
              <a:ext cx="438469" cy="462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7219306" y="1800867"/>
              <a:ext cx="6708870" cy="10822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System maintenance design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· person responsible for maintenance must understand the system fully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· can give out the solutions to the general problems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· DBA must backup the data timely and be responsible for system security.</a:t>
              </a:r>
              <a:endParaRPr lang="en-US" altLang="zh-CN" sz="2800" dirty="0" smtClean="0"/>
            </a:p>
            <a:p>
              <a:pPr>
                <a:spcBef>
                  <a:spcPct val="50000"/>
                </a:spcBef>
              </a:pPr>
              <a:endParaRPr lang="zh-CN" altLang="zh-CN" sz="2800" dirty="0" smtClean="0"/>
            </a:p>
            <a:p>
              <a:pPr>
                <a:spcBef>
                  <a:spcPct val="50000"/>
                </a:spcBef>
              </a:pPr>
              <a:endParaRPr lang="en-US" altLang="zh-CN" sz="2800" dirty="0" smtClean="0">
                <a:solidFill>
                  <a:srgbClr val="660033"/>
                </a:solidFill>
                <a:latin typeface="Comic Sans MS" pitchFamily="66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111125" y="1268413"/>
            <a:ext cx="5514975" cy="5753100"/>
            <a:chOff x="-111125" y="1268413"/>
            <a:chExt cx="5514975" cy="5753100"/>
          </a:xfrm>
        </p:grpSpPr>
        <p:pic>
          <p:nvPicPr>
            <p:cNvPr id="41986" name="Picture 2" descr="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41600" y="1268413"/>
              <a:ext cx="114300" cy="5753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88" name="Picture 4" descr="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1125" y="2060575"/>
              <a:ext cx="5514975" cy="12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" name="组合 19"/>
          <p:cNvGrpSpPr/>
          <p:nvPr/>
        </p:nvGrpSpPr>
        <p:grpSpPr>
          <a:xfrm>
            <a:off x="4572000" y="-522288"/>
            <a:ext cx="4826000" cy="5438776"/>
            <a:chOff x="4572000" y="-522288"/>
            <a:chExt cx="4826000" cy="5438776"/>
          </a:xfrm>
        </p:grpSpPr>
        <p:pic>
          <p:nvPicPr>
            <p:cNvPr id="41987" name="Picture 3" descr="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56325" y="-522288"/>
              <a:ext cx="127000" cy="5438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89" name="Picture 5" descr="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72000" y="3951288"/>
              <a:ext cx="4826000" cy="12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2755900" y="2187576"/>
            <a:ext cx="340042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zh-CN" sz="5400" b="1" dirty="0" smtClean="0">
                <a:solidFill>
                  <a:srgbClr val="CC00CC"/>
                </a:solidFill>
                <a:latin typeface="Broadway" pitchFamily="82" charset="0"/>
              </a:rPr>
              <a:t>Thank</a:t>
            </a:r>
            <a:endParaRPr lang="en-US" altLang="zh-CN" sz="5400" b="1" dirty="0" smtClean="0">
              <a:solidFill>
                <a:srgbClr val="CC00CC"/>
              </a:solidFill>
              <a:latin typeface="Broadway" pitchFamily="82" charset="0"/>
            </a:endParaRPr>
          </a:p>
          <a:p>
            <a:r>
              <a:rPr lang="en-US" altLang="zh-CN" sz="5400" b="1" dirty="0" smtClean="0">
                <a:solidFill>
                  <a:srgbClr val="CC00CC"/>
                </a:solidFill>
                <a:latin typeface="Broadway" pitchFamily="82" charset="0"/>
              </a:rPr>
              <a:t>      </a:t>
            </a:r>
            <a:r>
              <a:rPr lang="zh-CN" altLang="zh-CN" sz="5400" b="1" dirty="0" smtClean="0">
                <a:solidFill>
                  <a:srgbClr val="CC00CC"/>
                </a:solidFill>
                <a:latin typeface="Broadway" pitchFamily="82" charset="0"/>
              </a:rPr>
              <a:t> </a:t>
            </a:r>
            <a:r>
              <a:rPr lang="en-US" altLang="zh-CN" sz="5400" b="1" dirty="0" smtClean="0">
                <a:solidFill>
                  <a:srgbClr val="CC00CC"/>
                </a:solidFill>
                <a:latin typeface="Broadway" pitchFamily="82" charset="0"/>
              </a:rPr>
              <a:t>   </a:t>
            </a:r>
            <a:r>
              <a:rPr lang="zh-CN" altLang="zh-CN" sz="5400" b="1" dirty="0" smtClean="0">
                <a:solidFill>
                  <a:srgbClr val="CC00CC"/>
                </a:solidFill>
                <a:latin typeface="Broadway" pitchFamily="82" charset="0"/>
              </a:rPr>
              <a:t>you</a:t>
            </a:r>
            <a:endParaRPr lang="zh-CN" altLang="zh-CN" sz="5400" b="1" dirty="0">
              <a:solidFill>
                <a:srgbClr val="CC00CC"/>
              </a:solidFill>
              <a:latin typeface="Broadway" pitchFamily="8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2" grpId="0" bldLvl="0" autoUpdateAnimBg="0"/>
      <p:bldP spid="41992" grpId="1" bldLvl="0" autoUpdateAnimBg="0"/>
      <p:bldP spid="41992" grpId="2" bldLvl="0" autoUpdateAnimBg="0"/>
      <p:bldP spid="41992" grpId="3" bldLvl="0" autoUpdateAnimBg="0"/>
      <p:bldP spid="41992" grpId="4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27"/>
          <p:cNvGrpSpPr/>
          <p:nvPr/>
        </p:nvGrpSpPr>
        <p:grpSpPr>
          <a:xfrm>
            <a:off x="76345" y="105088"/>
            <a:ext cx="4351639" cy="830477"/>
            <a:chOff x="1089401" y="430191"/>
            <a:chExt cx="2759185" cy="883609"/>
          </a:xfrm>
        </p:grpSpPr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24889" y="470371"/>
              <a:ext cx="623697" cy="78323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89401" y="472009"/>
              <a:ext cx="505225" cy="841791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1472270" y="430191"/>
              <a:ext cx="1914825" cy="753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993366"/>
                  </a:solidFill>
                  <a:latin typeface="迷你简清韵" pitchFamily="2" charset="-122"/>
                  <a:ea typeface="迷你简清韵" pitchFamily="2" charset="-122"/>
                </a:rPr>
                <a:t>STRUCTURE</a:t>
              </a:r>
              <a:endParaRPr lang="zh-CN" altLang="en-US" sz="4000" b="1" dirty="0">
                <a:solidFill>
                  <a:srgbClr val="993366"/>
                </a:solidFill>
                <a:latin typeface="迷你简清韵" pitchFamily="2" charset="-122"/>
                <a:ea typeface="迷你简清韵" pitchFamily="2" charset="-122"/>
              </a:endParaRPr>
            </a:p>
          </p:txBody>
        </p:sp>
      </p:grpSp>
      <p:grpSp>
        <p:nvGrpSpPr>
          <p:cNvPr id="28" name="组合 32"/>
          <p:cNvGrpSpPr/>
          <p:nvPr/>
        </p:nvGrpSpPr>
        <p:grpSpPr>
          <a:xfrm>
            <a:off x="239651" y="1684556"/>
            <a:ext cx="8017272" cy="6986528"/>
            <a:chOff x="6643702" y="1800867"/>
            <a:chExt cx="7284474" cy="14980002"/>
          </a:xfrm>
        </p:grpSpPr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43702" y="1800867"/>
              <a:ext cx="438469" cy="462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7219306" y="1800867"/>
              <a:ext cx="6708870" cy="14980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Combination</a:t>
              </a:r>
              <a:r>
                <a:rPr lang="zh-CN" altLang="en-US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：</a:t>
              </a:r>
              <a:endParaRPr lang="en-US" altLang="zh-CN" sz="2800" dirty="0" smtClean="0">
                <a:solidFill>
                  <a:srgbClr val="660033"/>
                </a:solidFill>
                <a:latin typeface="Comic Sans MS" pitchFamily="66" charset="0"/>
                <a:ea typeface="Verdana" pitchFamily="34" charset="0"/>
                <a:cs typeface="Verdana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MVC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STRUTS2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Hibernate3</a:t>
              </a:r>
            </a:p>
            <a:p>
              <a:pPr>
                <a:spcBef>
                  <a:spcPct val="50000"/>
                </a:spcBef>
              </a:pPr>
              <a:endParaRPr lang="en-US" altLang="zh-CN" sz="2800" dirty="0" smtClean="0">
                <a:solidFill>
                  <a:srgbClr val="660033"/>
                </a:solidFill>
                <a:latin typeface="Comic Sans MS" pitchFamily="66" charset="0"/>
                <a:ea typeface="Verdana" pitchFamily="34" charset="0"/>
                <a:cs typeface="Verdana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660033"/>
                  </a:solidFill>
                  <a:latin typeface="Comic Sans MS" pitchFamily="66" charset="0"/>
                  <a:ea typeface="Verdana" pitchFamily="34" charset="0"/>
                  <a:cs typeface="Verdana" pitchFamily="34" charset="0"/>
                </a:rPr>
                <a:t>To reduce the time </a:t>
              </a:r>
            </a:p>
            <a:p>
              <a:pPr>
                <a:spcBef>
                  <a:spcPct val="50000"/>
                </a:spcBef>
              </a:pPr>
              <a:endParaRPr lang="en-US" altLang="zh-CN" sz="2800" dirty="0" smtClean="0">
                <a:solidFill>
                  <a:srgbClr val="660033"/>
                </a:solidFill>
                <a:latin typeface="Comic Sans MS" pitchFamily="66" charset="0"/>
                <a:ea typeface="Verdana" pitchFamily="34" charset="0"/>
                <a:cs typeface="Verdana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zh-CN" sz="2800" dirty="0" smtClean="0">
                <a:solidFill>
                  <a:srgbClr val="660033"/>
                </a:solidFill>
                <a:latin typeface="Comic Sans MS" pitchFamily="66" charset="0"/>
                <a:ea typeface="Verdana" pitchFamily="34" charset="0"/>
                <a:cs typeface="Verdana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zh-CN" sz="2800" b="1" dirty="0" smtClean="0"/>
            </a:p>
            <a:p>
              <a:pPr>
                <a:spcBef>
                  <a:spcPct val="50000"/>
                </a:spcBef>
              </a:pPr>
              <a:endParaRPr lang="zh-CN" altLang="zh-CN" sz="2800" dirty="0" smtClean="0"/>
            </a:p>
            <a:p>
              <a:pPr>
                <a:spcBef>
                  <a:spcPct val="50000"/>
                </a:spcBef>
              </a:pPr>
              <a:endParaRPr lang="en-US" altLang="zh-CN" sz="2800" dirty="0" smtClean="0">
                <a:solidFill>
                  <a:srgbClr val="660033"/>
                </a:solidFill>
                <a:latin typeface="Comic Sans MS" pitchFamily="66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1340768"/>
            <a:ext cx="5379325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9651" y="1900048"/>
            <a:ext cx="8483005" cy="256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7"/>
          <p:cNvGrpSpPr/>
          <p:nvPr/>
        </p:nvGrpSpPr>
        <p:grpSpPr>
          <a:xfrm>
            <a:off x="68453" y="192531"/>
            <a:ext cx="6231739" cy="1210792"/>
            <a:chOff x="1089401" y="523229"/>
            <a:chExt cx="3651159" cy="1169287"/>
          </a:xfrm>
        </p:grpSpPr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16863" y="523229"/>
              <a:ext cx="623697" cy="78323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89401" y="535647"/>
              <a:ext cx="462629" cy="770817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1478472" y="546379"/>
              <a:ext cx="2694527" cy="1146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rgbClr val="993366"/>
                  </a:solidFill>
                  <a:latin typeface="微软雅黑" pitchFamily="34" charset="-122"/>
                </a:rPr>
                <a:t>Sub-system structure</a:t>
              </a:r>
              <a:endParaRPr lang="zh-CN" altLang="en-US" sz="3200" b="1" dirty="0">
                <a:solidFill>
                  <a:srgbClr val="993366"/>
                </a:solidFill>
                <a:latin typeface="微软雅黑" pitchFamily="34" charset="-122"/>
              </a:endParaRPr>
            </a:p>
          </p:txBody>
        </p:sp>
      </p:grpSp>
      <p:pic>
        <p:nvPicPr>
          <p:cNvPr id="2050" name="Picture 2" descr="图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7" y="1003568"/>
            <a:ext cx="6412257" cy="5665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7"/>
          <p:cNvGrpSpPr/>
          <p:nvPr/>
        </p:nvGrpSpPr>
        <p:grpSpPr>
          <a:xfrm>
            <a:off x="68453" y="192531"/>
            <a:ext cx="3783467" cy="736139"/>
            <a:chOff x="1089401" y="523229"/>
            <a:chExt cx="3651159" cy="783236"/>
          </a:xfrm>
        </p:grpSpPr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16863" y="523229"/>
              <a:ext cx="623697" cy="78323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89401" y="535647"/>
              <a:ext cx="462629" cy="770817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1331845" y="597753"/>
              <a:ext cx="2995537" cy="556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993366"/>
                  </a:solidFill>
                  <a:latin typeface="微软雅黑" pitchFamily="34" charset="-122"/>
                </a:rPr>
                <a:t>Class diagram</a:t>
              </a:r>
              <a:endParaRPr lang="zh-CN" altLang="en-US" sz="2800" b="1" dirty="0">
                <a:solidFill>
                  <a:srgbClr val="993366"/>
                </a:solidFill>
                <a:latin typeface="微软雅黑" pitchFamily="34" charset="-122"/>
              </a:endParaRPr>
            </a:p>
          </p:txBody>
        </p:sp>
      </p:grpSp>
      <p:pic>
        <p:nvPicPr>
          <p:cNvPr id="3074" name="Picture 2" descr="类图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785794"/>
            <a:ext cx="7619701" cy="5883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7"/>
          <p:cNvGrpSpPr/>
          <p:nvPr/>
        </p:nvGrpSpPr>
        <p:grpSpPr>
          <a:xfrm>
            <a:off x="68453" y="192531"/>
            <a:ext cx="9075547" cy="1024150"/>
            <a:chOff x="1089401" y="523229"/>
            <a:chExt cx="3651159" cy="1089673"/>
          </a:xfrm>
        </p:grpSpPr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16863" y="523229"/>
              <a:ext cx="623697" cy="78323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89401" y="535647"/>
              <a:ext cx="462629" cy="770817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1331845" y="597753"/>
              <a:ext cx="2995537" cy="1015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993366"/>
                  </a:solidFill>
                  <a:latin typeface="微软雅黑" pitchFamily="34" charset="-122"/>
                </a:rPr>
                <a:t>Sequence diagram-search and check</a:t>
              </a:r>
              <a:endParaRPr lang="zh-CN" altLang="en-US" sz="2800" b="1" dirty="0">
                <a:solidFill>
                  <a:srgbClr val="993366"/>
                </a:solidFill>
                <a:latin typeface="微软雅黑" pitchFamily="34" charset="-122"/>
              </a:endParaRPr>
            </a:p>
          </p:txBody>
        </p:sp>
      </p:grpSp>
      <p:pic>
        <p:nvPicPr>
          <p:cNvPr id="4098" name="Picture 2" descr="搜索并查看拼单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57274" y="928670"/>
            <a:ext cx="7187133" cy="556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>
          <a:xfrm>
            <a:off x="68453" y="192531"/>
            <a:ext cx="9075547" cy="1024150"/>
            <a:chOff x="1089401" y="523229"/>
            <a:chExt cx="3651159" cy="1089673"/>
          </a:xfrm>
        </p:grpSpPr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16863" y="523229"/>
              <a:ext cx="623697" cy="78323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89401" y="535647"/>
              <a:ext cx="462629" cy="770817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1331845" y="597753"/>
              <a:ext cx="2995537" cy="1015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993366"/>
                  </a:solidFill>
                  <a:latin typeface="微软雅黑" pitchFamily="34" charset="-122"/>
                </a:rPr>
                <a:t>Sequence diagram-match and check</a:t>
              </a:r>
              <a:endParaRPr lang="zh-CN" altLang="en-US" sz="2800" b="1" dirty="0">
                <a:solidFill>
                  <a:srgbClr val="993366"/>
                </a:solidFill>
                <a:latin typeface="微软雅黑" pitchFamily="34" charset="-122"/>
              </a:endParaRPr>
            </a:p>
          </p:txBody>
        </p:sp>
      </p:grpSp>
      <p:pic>
        <p:nvPicPr>
          <p:cNvPr id="5122" name="Picture 2" descr="匹配并查看拼单请求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785794"/>
            <a:ext cx="7488832" cy="5857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>
          <a:xfrm>
            <a:off x="68454" y="192531"/>
            <a:ext cx="6735794" cy="1024150"/>
            <a:chOff x="1089401" y="523229"/>
            <a:chExt cx="3651159" cy="1089673"/>
          </a:xfrm>
        </p:grpSpPr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16863" y="523229"/>
              <a:ext cx="623697" cy="78323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89401" y="535647"/>
              <a:ext cx="462629" cy="770817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1331845" y="597753"/>
              <a:ext cx="2995537" cy="1015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993366"/>
                  </a:solidFill>
                  <a:latin typeface="微软雅黑" pitchFamily="34" charset="-122"/>
                </a:rPr>
                <a:t>Sequence diagram- apply</a:t>
              </a:r>
              <a:endParaRPr lang="zh-CN" altLang="en-US" sz="2800" b="1" dirty="0">
                <a:solidFill>
                  <a:srgbClr val="993366"/>
                </a:solidFill>
                <a:latin typeface="微软雅黑" pitchFamily="34" charset="-122"/>
              </a:endParaRPr>
            </a:p>
          </p:txBody>
        </p:sp>
      </p:grpSp>
      <p:pic>
        <p:nvPicPr>
          <p:cNvPr id="6146" name="Picture 2" descr="申请拼单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7540" y="785794"/>
            <a:ext cx="7948919" cy="5909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>
          <a:xfrm>
            <a:off x="68454" y="192531"/>
            <a:ext cx="2127282" cy="736139"/>
            <a:chOff x="1089401" y="523229"/>
            <a:chExt cx="3651159" cy="783236"/>
          </a:xfrm>
        </p:grpSpPr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16863" y="523229"/>
              <a:ext cx="623697" cy="78323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89401" y="535647"/>
              <a:ext cx="462629" cy="770817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1331845" y="597753"/>
              <a:ext cx="2995537" cy="556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993366"/>
                  </a:solidFill>
                  <a:latin typeface="微软雅黑" pitchFamily="34" charset="-122"/>
                </a:rPr>
                <a:t>ERD</a:t>
              </a:r>
              <a:endParaRPr lang="zh-CN" altLang="en-US" sz="2800" b="1" dirty="0">
                <a:solidFill>
                  <a:srgbClr val="993366"/>
                </a:solidFill>
                <a:latin typeface="微软雅黑" pitchFamily="34" charset="-122"/>
              </a:endParaRPr>
            </a:p>
          </p:txBody>
        </p:sp>
      </p:grpSp>
      <p:pic>
        <p:nvPicPr>
          <p:cNvPr id="7170" name="Picture 2" descr="ERD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55006" y="1"/>
            <a:ext cx="52673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>
          <a:xfrm>
            <a:off x="68454" y="192531"/>
            <a:ext cx="2127282" cy="736139"/>
            <a:chOff x="1089401" y="523229"/>
            <a:chExt cx="3651159" cy="783236"/>
          </a:xfrm>
        </p:grpSpPr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16863" y="523229"/>
              <a:ext cx="623697" cy="783236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89401" y="535647"/>
              <a:ext cx="462629" cy="770817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</p:spPr>
        </p:pic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1331845" y="597753"/>
              <a:ext cx="2995537" cy="556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993366"/>
                  </a:solidFill>
                  <a:latin typeface="微软雅黑" pitchFamily="34" charset="-122"/>
                </a:rPr>
                <a:t>Schema</a:t>
              </a:r>
              <a:endParaRPr lang="zh-CN" altLang="en-US" sz="2800" b="1" dirty="0">
                <a:solidFill>
                  <a:srgbClr val="993366"/>
                </a:solidFill>
                <a:latin typeface="微软雅黑" pitchFamily="34" charset="-122"/>
              </a:endParaRPr>
            </a:p>
          </p:txBody>
        </p:sp>
      </p:grpSp>
      <p:pic>
        <p:nvPicPr>
          <p:cNvPr id="1026" name="Picture 2" descr="schema图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7" y="0"/>
            <a:ext cx="80283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2213</TotalTime>
  <Pages>0</Pages>
  <Words>212</Words>
  <Characters>0</Characters>
  <Application>Microsoft Office PowerPoint</Application>
  <DocSecurity>0</DocSecurity>
  <PresentationFormat>全屏显示(4:3)</PresentationFormat>
  <Lines>0</Lines>
  <Paragraphs>75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Broadway</vt:lpstr>
      <vt:lpstr>Verdana</vt:lpstr>
      <vt:lpstr>Arial Unicode MS</vt:lpstr>
      <vt:lpstr>迷你简清韵</vt:lpstr>
      <vt:lpstr>Comic Sans MS</vt:lpstr>
      <vt:lpstr>微软雅黑</vt:lpstr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</dc:creator>
  <cp:lastModifiedBy>pc</cp:lastModifiedBy>
  <cp:revision>68</cp:revision>
  <dcterms:created xsi:type="dcterms:W3CDTF">2012-11-15T12:04:02Z</dcterms:created>
  <dcterms:modified xsi:type="dcterms:W3CDTF">2013-05-08T00:28:03Z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2052-8.1.0.3479</vt:lpwstr>
  </property>
</Properties>
</file>