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70" r:id="rId7"/>
    <p:sldId id="267" r:id="rId8"/>
    <p:sldId id="263" r:id="rId9"/>
    <p:sldId id="268" r:id="rId10"/>
    <p:sldId id="269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6B6B"/>
    <a:srgbClr val="57456B"/>
    <a:srgbClr val="634967"/>
    <a:srgbClr val="63436D"/>
    <a:srgbClr val="45245A"/>
    <a:srgbClr val="332739"/>
    <a:srgbClr val="32223A"/>
    <a:srgbClr val="2D1E32"/>
    <a:srgbClr val="217D4B"/>
    <a:srgbClr val="1F6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 autoAdjust="0"/>
    <p:restoredTop sz="94660"/>
  </p:normalViewPr>
  <p:slideViewPr>
    <p:cSldViewPr>
      <p:cViewPr>
        <p:scale>
          <a:sx n="75" d="100"/>
          <a:sy n="75" d="100"/>
        </p:scale>
        <p:origin x="-1627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altLang="zh-CN" sz="6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Online Tutoring System</a:t>
            </a:r>
            <a:endParaRPr lang="zh-CN" altLang="en-US" sz="6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3764632"/>
            <a:ext cx="6663786" cy="1824608"/>
          </a:xfrm>
        </p:spPr>
        <p:txBody>
          <a:bodyPr>
            <a:normAutofit lnSpcReduction="10000"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Requirement Analysis</a:t>
            </a:r>
          </a:p>
          <a:p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</a:rPr>
              <a:t>2013.4.3 </a:t>
            </a:r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by Li Mengdi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412776"/>
            <a:ext cx="727280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, Performance Requirements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</a:rPr>
              <a:t>：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2, I/O Requirement :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          data type: string, integer,video,image(PNG or  JPG)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          accuracy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          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3, Properties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security 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                            maintenance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                            scalability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                            compatibility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      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-9534"/>
            <a:ext cx="2286000" cy="720080"/>
          </a:xfrm>
          <a:prstGeom prst="rect">
            <a:avLst/>
          </a:prstGeom>
          <a:solidFill>
            <a:srgbClr val="1F633F"/>
          </a:solidFill>
          <a:ln w="9525">
            <a:solidFill>
              <a:srgbClr val="217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54348" y="-9534"/>
            <a:ext cx="2286000" cy="720080"/>
          </a:xfrm>
          <a:prstGeom prst="rect">
            <a:avLst/>
          </a:prstGeom>
          <a:solidFill>
            <a:srgbClr val="2F9560"/>
          </a:solidFill>
          <a:ln w="9525">
            <a:solidFill>
              <a:srgbClr val="36A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2348" y="-9534"/>
            <a:ext cx="2286000" cy="720080"/>
          </a:xfrm>
          <a:prstGeom prst="rect">
            <a:avLst/>
          </a:prstGeom>
          <a:solidFill>
            <a:srgbClr val="2F9560"/>
          </a:solidFill>
          <a:ln w="9525">
            <a:solidFill>
              <a:srgbClr val="36A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652" y="-11415"/>
            <a:ext cx="2286000" cy="720080"/>
          </a:xfrm>
          <a:prstGeom prst="rect">
            <a:avLst/>
          </a:prstGeom>
          <a:solidFill>
            <a:srgbClr val="2F9560"/>
          </a:solidFill>
          <a:ln w="9525">
            <a:solidFill>
              <a:srgbClr val="36A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611560" y="1844824"/>
            <a:ext cx="7704856" cy="4176464"/>
          </a:xfrm>
          <a:prstGeom prst="flowChartProcess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25578"/>
            <a:ext cx="314223" cy="31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19292" y="1321604"/>
            <a:ext cx="415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NON FUNCTIONAL: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-381337" y="148570"/>
            <a:ext cx="30811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Project Overview</a:t>
            </a:r>
            <a:endParaRPr lang="zh-CN" altLang="en-US" sz="2000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25348" y="463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Non-Functional </a:t>
            </a:r>
            <a:endParaRPr lang="en-US" altLang="zh-CN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b="1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Requirements</a:t>
            </a:r>
            <a:endParaRPr lang="zh-CN" altLang="en-US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22919" y="46365"/>
            <a:ext cx="308112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Functional </a:t>
            </a:r>
          </a:p>
          <a:p>
            <a:pPr algn="ctr"/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Requirements</a:t>
            </a:r>
            <a:endParaRPr lang="zh-CN" altLang="en-US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14857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 Interface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1700808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  <a:r>
              <a:rPr lang="zh-CN" altLang="en-US" sz="5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zh-CN" sz="5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!</a:t>
            </a:r>
            <a:endParaRPr lang="en-US" altLang="zh-CN" sz="5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60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Project Overview</a:t>
            </a: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Requirements</a:t>
            </a: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Operation Environment</a:t>
            </a: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52305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412776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Design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an online tutoring 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system which could afford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an efficient platform 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for tutors and tutees. </a:t>
            </a:r>
          </a:p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Through the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online searching and 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real time chatting, they may match with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each 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other. 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tudents :get help in different kinds of subjectstutors Tutors: also benefit from the tuition fee.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</a:p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Independently</a:t>
            </a:r>
          </a:p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third-part softwares might be used: white board 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</a:rPr>
              <a:t>，                        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online payment sytem (PayPal).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-11360"/>
            <a:ext cx="2286000" cy="720080"/>
          </a:xfrm>
          <a:prstGeom prst="rect">
            <a:avLst/>
          </a:prstGeom>
          <a:solidFill>
            <a:srgbClr val="1F633F"/>
          </a:solidFill>
          <a:ln w="9525">
            <a:solidFill>
              <a:srgbClr val="217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54348" y="-9534"/>
            <a:ext cx="2286000" cy="720080"/>
          </a:xfrm>
          <a:prstGeom prst="rect">
            <a:avLst/>
          </a:prstGeom>
          <a:solidFill>
            <a:srgbClr val="2F9560"/>
          </a:solidFill>
          <a:ln w="9525">
            <a:solidFill>
              <a:srgbClr val="36A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68348" y="-9534"/>
            <a:ext cx="2286000" cy="720080"/>
          </a:xfrm>
          <a:prstGeom prst="rect">
            <a:avLst/>
          </a:prstGeom>
          <a:solidFill>
            <a:srgbClr val="2F9560"/>
          </a:solidFill>
          <a:ln w="9525">
            <a:solidFill>
              <a:srgbClr val="36A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282348" y="-9534"/>
            <a:ext cx="2286000" cy="720080"/>
          </a:xfrm>
          <a:prstGeom prst="rect">
            <a:avLst/>
          </a:prstGeom>
          <a:solidFill>
            <a:srgbClr val="2F9560"/>
          </a:solidFill>
          <a:ln w="9525">
            <a:solidFill>
              <a:srgbClr val="36A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381337" y="148570"/>
            <a:ext cx="30811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Project Overview</a:t>
            </a:r>
            <a:endParaRPr lang="zh-CN" altLang="en-US" sz="2000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11560" y="1844824"/>
            <a:ext cx="7704856" cy="2232248"/>
          </a:xfrm>
          <a:prstGeom prst="flowChart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25578"/>
            <a:ext cx="314223" cy="31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4367784"/>
            <a:ext cx="314223" cy="31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19292" y="132160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PURPOSS: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流程图: 过程 24"/>
          <p:cNvSpPr/>
          <p:nvPr/>
        </p:nvSpPr>
        <p:spPr>
          <a:xfrm>
            <a:off x="620688" y="4786506"/>
            <a:ext cx="7704856" cy="1150585"/>
          </a:xfrm>
          <a:prstGeom prst="flowChart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25783" y="4263286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INDEPENDENCE:</a:t>
            </a:r>
            <a:endParaRPr lang="zh-CN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1922919" y="46365"/>
            <a:ext cx="308112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Functional </a:t>
            </a:r>
          </a:p>
          <a:p>
            <a:pPr algn="ctr"/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Requirements</a:t>
            </a:r>
            <a:endParaRPr lang="zh-CN" altLang="en-US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25348" y="463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Non-Functional </a:t>
            </a:r>
            <a:endParaRPr lang="en-US" altLang="zh-CN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Requirements</a:t>
            </a:r>
            <a:endParaRPr lang="zh-CN" altLang="en-US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0272" y="14857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 Interface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44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412776"/>
            <a:ext cx="7272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Shanghai  Area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-11360"/>
            <a:ext cx="2286000" cy="720080"/>
          </a:xfrm>
          <a:prstGeom prst="rect">
            <a:avLst/>
          </a:prstGeom>
          <a:solidFill>
            <a:srgbClr val="1F633F"/>
          </a:solidFill>
          <a:ln w="9525">
            <a:solidFill>
              <a:srgbClr val="217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54348" y="-9534"/>
            <a:ext cx="2286000" cy="720080"/>
          </a:xfrm>
          <a:prstGeom prst="rect">
            <a:avLst/>
          </a:prstGeom>
          <a:solidFill>
            <a:srgbClr val="2F9560"/>
          </a:solidFill>
          <a:ln w="9525">
            <a:solidFill>
              <a:srgbClr val="36A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68348" y="-9534"/>
            <a:ext cx="2286000" cy="720080"/>
          </a:xfrm>
          <a:prstGeom prst="rect">
            <a:avLst/>
          </a:prstGeom>
          <a:solidFill>
            <a:srgbClr val="2F9560"/>
          </a:solidFill>
          <a:ln w="9525">
            <a:solidFill>
              <a:srgbClr val="36A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282348" y="-9534"/>
            <a:ext cx="2286000" cy="720080"/>
          </a:xfrm>
          <a:prstGeom prst="rect">
            <a:avLst/>
          </a:prstGeom>
          <a:solidFill>
            <a:srgbClr val="2F9560"/>
          </a:solidFill>
          <a:ln w="9525">
            <a:solidFill>
              <a:srgbClr val="36A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381337" y="148570"/>
            <a:ext cx="30811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Project Overview</a:t>
            </a:r>
            <a:endParaRPr lang="zh-CN" altLang="en-US" sz="2000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11560" y="1844824"/>
            <a:ext cx="7704856" cy="432048"/>
          </a:xfrm>
          <a:prstGeom prst="flowChart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25578"/>
            <a:ext cx="314223" cy="31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9" y="2677092"/>
            <a:ext cx="314223" cy="31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19292" y="1321604"/>
            <a:ext cx="415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PROJECT SCOPE: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流程图: 过程 24"/>
          <p:cNvSpPr/>
          <p:nvPr/>
        </p:nvSpPr>
        <p:spPr>
          <a:xfrm>
            <a:off x="620688" y="3088124"/>
            <a:ext cx="7704856" cy="2848967"/>
          </a:xfrm>
          <a:prstGeom prst="flowChart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34911" y="256490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USER FEATURES: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630222" y="3088124"/>
            <a:ext cx="754217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</a:rPr>
              <a:t>i.Ultimate User: </a:t>
            </a:r>
          </a:p>
          <a:p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TUTEES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&amp; TUTORS:primary/middle/high school students, or their 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         parents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, undergraduates or over educated adults.</a:t>
            </a: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 b="1" dirty="0" smtClean="0">
                <a:solidFill>
                  <a:schemeClr val="bg1">
                    <a:lumMod val="85000"/>
                  </a:schemeClr>
                </a:solidFill>
              </a:rPr>
              <a:t>ii.Administrator</a:t>
            </a: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 b="1" dirty="0" smtClean="0">
                <a:solidFill>
                  <a:schemeClr val="bg1">
                    <a:lumMod val="85000"/>
                  </a:schemeClr>
                </a:solidFill>
              </a:rPr>
              <a:t>iii.Maintainer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22919" y="46365"/>
            <a:ext cx="308112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Functional </a:t>
            </a:r>
          </a:p>
          <a:p>
            <a:pPr algn="ctr"/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Requirements</a:t>
            </a:r>
            <a:endParaRPr lang="zh-CN" altLang="en-US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25348" y="463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Non-Functional </a:t>
            </a:r>
            <a:endParaRPr lang="en-US" altLang="zh-CN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b="1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Requirements</a:t>
            </a:r>
            <a:endParaRPr lang="zh-CN" altLang="en-US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20272" y="14857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 Interface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28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412776"/>
            <a:ext cx="7272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1, Tutors</a:t>
            </a:r>
          </a:p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2, Tutees </a:t>
            </a:r>
          </a:p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3, Administrators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0" y="-9534"/>
            <a:ext cx="2286000" cy="720080"/>
          </a:xfrm>
          <a:prstGeom prst="rect">
            <a:avLst/>
          </a:prstGeom>
          <a:solidFill>
            <a:srgbClr val="1F633F"/>
          </a:solidFill>
          <a:ln w="9525">
            <a:solidFill>
              <a:srgbClr val="217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54348" y="-9534"/>
            <a:ext cx="2286000" cy="720080"/>
          </a:xfrm>
          <a:prstGeom prst="rect">
            <a:avLst/>
          </a:prstGeom>
          <a:solidFill>
            <a:srgbClr val="2F9560"/>
          </a:solidFill>
          <a:ln w="9525">
            <a:solidFill>
              <a:srgbClr val="36A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68348" y="-9534"/>
            <a:ext cx="2286000" cy="720080"/>
          </a:xfrm>
          <a:prstGeom prst="rect">
            <a:avLst/>
          </a:prstGeom>
          <a:solidFill>
            <a:srgbClr val="2F9560"/>
          </a:solidFill>
          <a:ln w="9525">
            <a:solidFill>
              <a:srgbClr val="36A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652" y="-11415"/>
            <a:ext cx="2286000" cy="720080"/>
          </a:xfrm>
          <a:prstGeom prst="rect">
            <a:avLst/>
          </a:prstGeom>
          <a:solidFill>
            <a:srgbClr val="2F9560"/>
          </a:solidFill>
          <a:ln w="9525">
            <a:solidFill>
              <a:srgbClr val="36A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611560" y="1844824"/>
            <a:ext cx="7704856" cy="1152128"/>
          </a:xfrm>
          <a:prstGeom prst="flowChartProcess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25578"/>
            <a:ext cx="314223" cy="31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9" y="3226302"/>
            <a:ext cx="314223" cy="31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19292" y="1321604"/>
            <a:ext cx="415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PRIMARY ACTORS: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流程图: 过程 24"/>
          <p:cNvSpPr/>
          <p:nvPr/>
        </p:nvSpPr>
        <p:spPr>
          <a:xfrm>
            <a:off x="620688" y="3658118"/>
            <a:ext cx="7704856" cy="2795218"/>
          </a:xfrm>
          <a:prstGeom prst="flowChartProcess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4911" y="312180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MAIN FUNCTIONS: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-381337" y="148570"/>
            <a:ext cx="30811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Project Overview</a:t>
            </a:r>
            <a:endParaRPr lang="zh-CN" altLang="en-US" sz="2000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25348" y="463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Non-Functional </a:t>
            </a:r>
            <a:endParaRPr lang="en-US" altLang="zh-CN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b="1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Requirements</a:t>
            </a:r>
            <a:endParaRPr lang="zh-CN" altLang="en-US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22919" y="46365"/>
            <a:ext cx="308112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Functional </a:t>
            </a:r>
          </a:p>
          <a:p>
            <a:pPr algn="ctr"/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Requirements</a:t>
            </a:r>
            <a:endParaRPr lang="zh-CN" altLang="en-US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14857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 Interface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879" y="3703672"/>
            <a:ext cx="62074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1, Manage Account:    Tutor / Tutee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Register;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    Login; 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    Edit Profiles;</a:t>
            </a:r>
          </a:p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2, Search/Match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    Advanced Search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: Subjects, Level, District,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Gender;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    Different Search Entrance;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    Send Request;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     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7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49616" y="-9534"/>
            <a:ext cx="2286000" cy="720080"/>
          </a:xfrm>
          <a:prstGeom prst="rect">
            <a:avLst/>
          </a:prstGeom>
          <a:solidFill>
            <a:srgbClr val="1F633F"/>
          </a:solidFill>
          <a:ln w="9525">
            <a:solidFill>
              <a:srgbClr val="217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63616" y="-9534"/>
            <a:ext cx="2286000" cy="720080"/>
          </a:xfrm>
          <a:prstGeom prst="rect">
            <a:avLst/>
          </a:prstGeom>
          <a:solidFill>
            <a:srgbClr val="2F9560"/>
          </a:solidFill>
          <a:ln w="9525">
            <a:solidFill>
              <a:srgbClr val="36A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2348" y="-9534"/>
            <a:ext cx="2286000" cy="720080"/>
          </a:xfrm>
          <a:prstGeom prst="rect">
            <a:avLst/>
          </a:prstGeom>
          <a:solidFill>
            <a:srgbClr val="2F9560"/>
          </a:solidFill>
          <a:ln w="9525">
            <a:solidFill>
              <a:srgbClr val="36A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652" y="-11415"/>
            <a:ext cx="2286000" cy="720080"/>
          </a:xfrm>
          <a:prstGeom prst="rect">
            <a:avLst/>
          </a:prstGeom>
          <a:solidFill>
            <a:srgbClr val="2F9560"/>
          </a:solidFill>
          <a:ln w="9525">
            <a:solidFill>
              <a:srgbClr val="36A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381337" y="148570"/>
            <a:ext cx="30811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Project Overview</a:t>
            </a:r>
            <a:endParaRPr lang="zh-CN" altLang="en-US" sz="2000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25348" y="463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Non-Functional </a:t>
            </a:r>
            <a:endParaRPr lang="en-US" altLang="zh-CN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b="1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Requirements</a:t>
            </a:r>
            <a:endParaRPr lang="zh-CN" altLang="en-US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22919" y="46365"/>
            <a:ext cx="308112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Functional </a:t>
            </a:r>
          </a:p>
          <a:p>
            <a:pPr algn="ctr"/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Requirements</a:t>
            </a:r>
            <a:endParaRPr lang="zh-CN" altLang="en-US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14857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 Interface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Castino\Desktop\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834" y="1772816"/>
            <a:ext cx="10799763" cy="107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7584" y="2204864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altLang="zh-CN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ADVANCED SEARCH</a:t>
            </a:r>
            <a:endParaRPr lang="zh-CN" altLang="en-US" sz="3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72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412776"/>
            <a:ext cx="7272808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3, Real Time Chatting;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O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ne to one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    Course group  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    White board</a:t>
            </a:r>
          </a:p>
          <a:p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4, Publish Requirement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introduce your requirement in details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    both, showed on the main page</a:t>
            </a:r>
          </a:p>
          <a:p>
            <a:endParaRPr lang="en-US" altLang="zh-CN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5, Upload videos/fotos/documents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showed on tutor’s personal page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     or chatting room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     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0" y="-9534"/>
            <a:ext cx="2286000" cy="720080"/>
          </a:xfrm>
          <a:prstGeom prst="rect">
            <a:avLst/>
          </a:prstGeom>
          <a:solidFill>
            <a:srgbClr val="1F633F"/>
          </a:solidFill>
          <a:ln w="9525">
            <a:solidFill>
              <a:srgbClr val="217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54348" y="-9534"/>
            <a:ext cx="2286000" cy="720080"/>
          </a:xfrm>
          <a:prstGeom prst="rect">
            <a:avLst/>
          </a:prstGeom>
          <a:solidFill>
            <a:srgbClr val="2F9560"/>
          </a:solidFill>
          <a:ln w="9525">
            <a:solidFill>
              <a:srgbClr val="36A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68348" y="-9534"/>
            <a:ext cx="2286000" cy="720080"/>
          </a:xfrm>
          <a:prstGeom prst="rect">
            <a:avLst/>
          </a:prstGeom>
          <a:solidFill>
            <a:srgbClr val="2F9560"/>
          </a:solidFill>
          <a:ln w="9525">
            <a:solidFill>
              <a:srgbClr val="36A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652" y="-11415"/>
            <a:ext cx="2286000" cy="720080"/>
          </a:xfrm>
          <a:prstGeom prst="rect">
            <a:avLst/>
          </a:prstGeom>
          <a:solidFill>
            <a:srgbClr val="2F9560"/>
          </a:solidFill>
          <a:ln w="9525">
            <a:solidFill>
              <a:srgbClr val="36A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611560" y="1844824"/>
            <a:ext cx="7704856" cy="4248472"/>
          </a:xfrm>
          <a:prstGeom prst="flowChartProcess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25578"/>
            <a:ext cx="314223" cy="31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19292" y="1321604"/>
            <a:ext cx="415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MAIN FUNCTIONS: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-381337" y="148570"/>
            <a:ext cx="30811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Project Overview</a:t>
            </a:r>
            <a:endParaRPr lang="zh-CN" altLang="en-US" sz="2000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25348" y="463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Non-Functional </a:t>
            </a:r>
            <a:endParaRPr lang="en-US" altLang="zh-CN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b="1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Requirements</a:t>
            </a:r>
            <a:endParaRPr lang="zh-CN" altLang="en-US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22919" y="46365"/>
            <a:ext cx="308112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Functional </a:t>
            </a:r>
          </a:p>
          <a:p>
            <a:pPr algn="ctr"/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Requirements</a:t>
            </a:r>
            <a:endParaRPr lang="zh-CN" altLang="en-US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14857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 Interface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Castino\Desktop\ONLINE tut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87" y="0"/>
            <a:ext cx="7199313" cy="864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412776"/>
            <a:ext cx="7272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6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, Online Payment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 Assumption: Third part software: PayPal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7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, Evaluation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leave commets (tutees)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8, Feedback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report questions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0" y="-9534"/>
            <a:ext cx="2286000" cy="720080"/>
          </a:xfrm>
          <a:prstGeom prst="rect">
            <a:avLst/>
          </a:prstGeom>
          <a:solidFill>
            <a:srgbClr val="1F633F"/>
          </a:solidFill>
          <a:ln w="9525">
            <a:solidFill>
              <a:srgbClr val="217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54348" y="-9534"/>
            <a:ext cx="2286000" cy="720080"/>
          </a:xfrm>
          <a:prstGeom prst="rect">
            <a:avLst/>
          </a:prstGeom>
          <a:solidFill>
            <a:srgbClr val="2F9560"/>
          </a:solidFill>
          <a:ln w="9525">
            <a:solidFill>
              <a:srgbClr val="36A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68348" y="-9534"/>
            <a:ext cx="2286000" cy="720080"/>
          </a:xfrm>
          <a:prstGeom prst="rect">
            <a:avLst/>
          </a:prstGeom>
          <a:solidFill>
            <a:srgbClr val="2F9560"/>
          </a:solidFill>
          <a:ln w="9525">
            <a:solidFill>
              <a:srgbClr val="36A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652" y="-11415"/>
            <a:ext cx="2286000" cy="720080"/>
          </a:xfrm>
          <a:prstGeom prst="rect">
            <a:avLst/>
          </a:prstGeom>
          <a:solidFill>
            <a:srgbClr val="2F9560"/>
          </a:solidFill>
          <a:ln w="9525">
            <a:solidFill>
              <a:srgbClr val="36A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611560" y="1844824"/>
            <a:ext cx="7704856" cy="2304256"/>
          </a:xfrm>
          <a:prstGeom prst="flowChartProcess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25578"/>
            <a:ext cx="314223" cy="31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19292" y="1321604"/>
            <a:ext cx="415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MAIN FUNCTIONS: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-381337" y="148570"/>
            <a:ext cx="30811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Project Overview</a:t>
            </a:r>
            <a:endParaRPr lang="zh-CN" altLang="en-US" sz="2000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25348" y="463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Non-Functional </a:t>
            </a:r>
            <a:endParaRPr lang="en-US" altLang="zh-CN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b="1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Requirements</a:t>
            </a:r>
            <a:endParaRPr lang="zh-CN" altLang="en-US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22919" y="46365"/>
            <a:ext cx="308112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Functional </a:t>
            </a:r>
          </a:p>
          <a:p>
            <a:pPr algn="ctr"/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Requirements</a:t>
            </a:r>
            <a:endParaRPr lang="zh-CN" altLang="en-US" b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14857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 Interface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流程图: 过程 15"/>
          <p:cNvSpPr/>
          <p:nvPr/>
        </p:nvSpPr>
        <p:spPr>
          <a:xfrm>
            <a:off x="611560" y="4437112"/>
            <a:ext cx="7704856" cy="2016224"/>
          </a:xfrm>
          <a:prstGeom prst="flowChartProcess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208" y="4437112"/>
            <a:ext cx="5819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BACK STAGE MANAGEMENT:</a:t>
            </a:r>
          </a:p>
          <a:p>
            <a:r>
              <a:rPr lang="en-US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(ADMINISTRATOR)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Manage accounts;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Public Notice;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Users reporting</a:t>
            </a:r>
          </a:p>
        </p:txBody>
      </p:sp>
    </p:spTree>
    <p:extLst>
      <p:ext uri="{BB962C8B-B14F-4D97-AF65-F5344CB8AC3E}">
        <p14:creationId xmlns:p14="http://schemas.microsoft.com/office/powerpoint/2010/main" val="39561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1081</TotalTime>
  <Words>377</Words>
  <Application>Microsoft Office PowerPoint</Application>
  <PresentationFormat>全屏显示(4:3)</PresentationFormat>
  <Paragraphs>139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Online Tutoring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Tutoring System</dc:title>
  <dc:creator>Castino Li</dc:creator>
  <cp:lastModifiedBy>Castino Li</cp:lastModifiedBy>
  <cp:revision>45</cp:revision>
  <dcterms:created xsi:type="dcterms:W3CDTF">2013-04-01T07:07:36Z</dcterms:created>
  <dcterms:modified xsi:type="dcterms:W3CDTF">2013-04-02T17:29:09Z</dcterms:modified>
</cp:coreProperties>
</file>