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476" r:id="rId3"/>
    <p:sldId id="484" r:id="rId4"/>
    <p:sldId id="486" r:id="rId5"/>
    <p:sldId id="498" r:id="rId6"/>
    <p:sldId id="497" r:id="rId7"/>
    <p:sldId id="493" r:id="rId8"/>
    <p:sldId id="489" r:id="rId9"/>
    <p:sldId id="490" r:id="rId10"/>
    <p:sldId id="492" r:id="rId11"/>
    <p:sldId id="500" r:id="rId12"/>
    <p:sldId id="502" r:id="rId13"/>
    <p:sldId id="503" r:id="rId14"/>
    <p:sldId id="494" r:id="rId15"/>
    <p:sldId id="499" r:id="rId16"/>
    <p:sldId id="501" r:id="rId17"/>
    <p:sldId id="478" r:id="rId18"/>
  </p:sldIdLst>
  <p:sldSz cx="9144000" cy="6858000" type="screen4x3"/>
  <p:notesSz cx="6858000" cy="9144000"/>
  <p:embeddedFontLst>
    <p:embeddedFont>
      <p:font typeface="Broadway" pitchFamily="82" charset="0"/>
      <p:regular r:id="rId20"/>
    </p:embeddedFont>
    <p:embeddedFont>
      <p:font typeface="Verdana" pitchFamily="34" charset="0"/>
      <p:regular r:id="rId21"/>
      <p:bold r:id="rId22"/>
      <p:italic r:id="rId23"/>
      <p:boldItalic r:id="rId24"/>
    </p:embeddedFont>
    <p:embeddedFont>
      <p:font typeface="Arial Unicode MS" pitchFamily="34" charset="-122"/>
      <p:regular r:id="rId25"/>
    </p:embeddedFont>
    <p:embeddedFont>
      <p:font typeface="微软雅黑" pitchFamily="34" charset="-122"/>
      <p:regular r:id="rId26"/>
      <p:bold r:id="rId27"/>
    </p:embeddedFont>
    <p:embeddedFont>
      <p:font typeface="迷你简清韵" pitchFamily="2" charset="-122"/>
      <p:regular r:id="rId28"/>
    </p:embeddedFont>
    <p:embeddedFont>
      <p:font typeface="Comic Sans MS" pitchFamily="66" charset="0"/>
      <p:regular r:id="rId29"/>
      <p:bold r:id="rId30"/>
    </p:embeddedFont>
    <p:embeddedFont>
      <p:font typeface="华文细黑" pitchFamily="2" charset="-122"/>
      <p:regular r:id="rId31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00"/>
    <a:srgbClr val="660033"/>
    <a:srgbClr val="FF6699"/>
    <a:srgbClr val="3E001F"/>
    <a:srgbClr val="CC00FF"/>
    <a:srgbClr val="FF33CC"/>
    <a:srgbClr val="993366"/>
    <a:srgbClr val="CC00CC"/>
    <a:srgbClr val="9933FF"/>
    <a:srgbClr val="00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0" autoAdjust="0"/>
    <p:restoredTop sz="91273" autoAdjust="0"/>
  </p:normalViewPr>
  <p:slideViewPr>
    <p:cSldViewPr snapToObjects="1">
      <p:cViewPr varScale="1">
        <p:scale>
          <a:sx n="52" d="100"/>
          <a:sy n="52" d="100"/>
        </p:scale>
        <p:origin x="-1042" y="-91"/>
      </p:cViewPr>
      <p:guideLst>
        <p:guide orient="horz" pos="209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6147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E218E2-3915-43A6-9267-23AB43C4689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13302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made a change/Huge Numbers of/Vary in the type &amp; size/times </a:t>
            </a:r>
            <a:r>
              <a:rPr lang="en-US" altLang="zh-CN" dirty="0" smtClean="0"/>
              <a:t>is </a:t>
            </a:r>
            <a:r>
              <a:rPr lang="en-US" dirty="0" smtClean="0"/>
              <a:t>flush.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18E2-3915-43A6-9267-23AB43C4689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underload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18E2-3915-43A6-9267-23AB43C4689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underload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18E2-3915-43A6-9267-23AB43C4689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underload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18E2-3915-43A6-9267-23AB43C4689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register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18E2-3915-43A6-9267-23AB43C4689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18E2-3915-43A6-9267-23AB43C4689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18E2-3915-43A6-9267-23AB43C4689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18E2-3915-43A6-9267-23AB43C4689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18E2-3915-43A6-9267-23AB43C4689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underload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18E2-3915-43A6-9267-23AB43C4689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D4240A-16D3-4E60-BC71-3C6512AE4A06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 advClick="0" advTm="2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74D2E4-3DB3-45DB-B1AC-FF3FFDDF3CDE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 advClick="0" advTm="2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05C405-7BAB-40AA-A152-DC684294298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 advClick="0" advTm="2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528AE1-D958-4864-A13C-32C47C49AB7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 advClick="0" advTm="2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D7CC8-0F0B-48E1-8194-59DF12CA5DE7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 advClick="0" advTm="2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6A75-06F9-4839-87B2-8BDCDF43C9C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 advClick="0" advTm="2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13AC7-15F8-4D0A-A5F9-4514F2E01C8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 advClick="0" advTm="2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A91CF8-C73F-4521-A19F-9D9E70DD7B4C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 advClick="0" advTm="2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EBBE8D-1514-4E64-B81A-F3BB7E59806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 advClick="0" advTm="2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FBA62-80DD-4769-9BAC-E0FED2152E4E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 advClick="0" advTm="2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ED191A-F546-45FE-B93C-920A907CC28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 advClick="0" advTm="2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1561DBF5-8DD8-48C0-BA02-DC35B3798241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advClick="0" advTm="200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50" y="341313"/>
            <a:ext cx="4330700" cy="430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50" y="341313"/>
            <a:ext cx="4330700" cy="430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8" descr="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1275" y="2803525"/>
            <a:ext cx="20701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8" name="Picture 12" descr="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2500" y="1882775"/>
            <a:ext cx="20701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/>
        </p:nvSpPr>
        <p:spPr>
          <a:xfrm>
            <a:off x="1332938" y="3415729"/>
            <a:ext cx="21184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roadway" pitchFamily="82" charset="0"/>
                <a:ea typeface="Verdana" pitchFamily="34" charset="0"/>
                <a:cs typeface="Verdana" pitchFamily="34" charset="0"/>
              </a:rPr>
              <a:t>P</a:t>
            </a:r>
            <a:r>
              <a:rPr lang="en-US" altLang="zh-CN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roadway" pitchFamily="82" charset="0"/>
                <a:ea typeface="Verdana" pitchFamily="34" charset="0"/>
                <a:cs typeface="Verdana" pitchFamily="34" charset="0"/>
              </a:rPr>
              <a:t>IN -</a:t>
            </a:r>
            <a:r>
              <a:rPr lang="en-US" altLang="zh-CN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roadway" pitchFamily="82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32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roadway" pitchFamily="82" charset="0"/>
                <a:ea typeface="Verdana" pitchFamily="34" charset="0"/>
                <a:cs typeface="Verdana" pitchFamily="34" charset="0"/>
              </a:rPr>
              <a:t>P</a:t>
            </a:r>
            <a:r>
              <a:rPr lang="en-US" altLang="zh-CN" sz="24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roadway" pitchFamily="82" charset="0"/>
                <a:ea typeface="Verdana" pitchFamily="34" charset="0"/>
                <a:cs typeface="Verdana" pitchFamily="34" charset="0"/>
              </a:rPr>
              <a:t>eNG</a:t>
            </a:r>
            <a:endParaRPr lang="zh-CN" altLang="en-US" sz="2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roadway" pitchFamily="82" charset="0"/>
              <a:ea typeface="Arial Unicode MS" pitchFamily="34" charset="-122"/>
              <a:cs typeface="Verdana" pitchFamily="34" charset="0"/>
            </a:endParaRPr>
          </a:p>
        </p:txBody>
      </p:sp>
      <p:pic>
        <p:nvPicPr>
          <p:cNvPr id="9241" name="Picture 2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1415" y="2492375"/>
            <a:ext cx="1238250" cy="847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</p:pic>
      <p:pic>
        <p:nvPicPr>
          <p:cNvPr id="15" name="图片 14" descr="图片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8" y="623992"/>
            <a:ext cx="4029123" cy="2791737"/>
          </a:xfrm>
          <a:prstGeom prst="rect">
            <a:avLst/>
          </a:prstGeom>
        </p:spPr>
      </p:pic>
      <p:pic>
        <p:nvPicPr>
          <p:cNvPr id="17" name="图片 16" descr="图片1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9642" y="2128578"/>
            <a:ext cx="2822215" cy="1962750"/>
          </a:xfrm>
          <a:prstGeom prst="rect">
            <a:avLst/>
          </a:prstGeom>
        </p:spPr>
      </p:pic>
      <p:pic>
        <p:nvPicPr>
          <p:cNvPr id="12" name="图片 11" descr="project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3501" y="4796539"/>
            <a:ext cx="4461903" cy="1347105"/>
          </a:xfrm>
          <a:prstGeom prst="rect">
            <a:avLst/>
          </a:prstGeom>
        </p:spPr>
      </p:pic>
    </p:spTree>
  </p:cSld>
  <p:clrMapOvr>
    <a:masterClrMapping/>
  </p:clrMapOvr>
  <p:transition advClick="0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/>
          <p:nvPr/>
        </p:nvGrpSpPr>
        <p:grpSpPr>
          <a:xfrm>
            <a:off x="68453" y="-24"/>
            <a:ext cx="4440000" cy="736139"/>
            <a:chOff x="1089401" y="523228"/>
            <a:chExt cx="3488952" cy="783236"/>
          </a:xfrm>
        </p:grpSpPr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54656" y="523228"/>
              <a:ext cx="623697" cy="783236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89401" y="535647"/>
              <a:ext cx="462629" cy="770817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1459706" y="546379"/>
              <a:ext cx="2551086" cy="622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rgbClr val="993366"/>
                  </a:solidFill>
                  <a:latin typeface="微软雅黑" pitchFamily="34" charset="-122"/>
                </a:rPr>
                <a:t>Ordering Flow </a:t>
              </a:r>
              <a:endParaRPr lang="zh-CN" altLang="en-US" sz="3200" b="1" dirty="0">
                <a:solidFill>
                  <a:srgbClr val="993366"/>
                </a:solidFill>
                <a:latin typeface="微软雅黑" pitchFamily="34" charset="-122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0113" y="714356"/>
            <a:ext cx="7343775" cy="6029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/>
          <p:nvPr/>
        </p:nvGrpSpPr>
        <p:grpSpPr>
          <a:xfrm>
            <a:off x="68453" y="192530"/>
            <a:ext cx="4440000" cy="736139"/>
            <a:chOff x="1089401" y="523228"/>
            <a:chExt cx="3488952" cy="783236"/>
          </a:xfrm>
        </p:grpSpPr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54656" y="523228"/>
              <a:ext cx="623697" cy="783236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89401" y="535647"/>
              <a:ext cx="462629" cy="770817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1459706" y="546379"/>
              <a:ext cx="2551086" cy="622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rgbClr val="993366"/>
                  </a:solidFill>
                  <a:latin typeface="微软雅黑" pitchFamily="34" charset="-122"/>
                </a:rPr>
                <a:t>Ordering Flow </a:t>
              </a:r>
              <a:endParaRPr lang="zh-CN" altLang="en-US" sz="3200" b="1" dirty="0">
                <a:solidFill>
                  <a:srgbClr val="993366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9" name="组合 47"/>
          <p:cNvGrpSpPr/>
          <p:nvPr/>
        </p:nvGrpSpPr>
        <p:grpSpPr>
          <a:xfrm>
            <a:off x="285720" y="1403323"/>
            <a:ext cx="8572560" cy="5693866"/>
            <a:chOff x="540707" y="1314431"/>
            <a:chExt cx="9457036" cy="5693866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045599" y="1314431"/>
              <a:ext cx="8952144" cy="5693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About Request Item: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Shopping store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Shopping money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Max partner</a:t>
              </a:r>
              <a:r>
                <a:rPr lang="zh-CN" altLang="en-US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member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Max waiting</a:t>
              </a:r>
              <a:r>
                <a:rPr lang="zh-CN" altLang="en-US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Days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Optional</a:t>
              </a:r>
              <a:r>
                <a:rPr lang="zh-CN" altLang="en-US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Payment method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Optional</a:t>
              </a:r>
              <a:r>
                <a:rPr lang="zh-CN" altLang="en-US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Notice method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…</a:t>
              </a:r>
            </a:p>
            <a:p>
              <a:pPr>
                <a:spcBef>
                  <a:spcPct val="50000"/>
                </a:spcBef>
              </a:pPr>
              <a:endParaRPr lang="en-US" altLang="zh-CN" sz="2800" dirty="0" smtClean="0">
                <a:solidFill>
                  <a:srgbClr val="660033"/>
                </a:solidFill>
                <a:latin typeface="Comic Sans MS" pitchFamily="66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40707" y="1314431"/>
              <a:ext cx="504892" cy="462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36809" y="928669"/>
            <a:ext cx="4263597" cy="3500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椭圆 13"/>
          <p:cNvSpPr/>
          <p:nvPr/>
        </p:nvSpPr>
        <p:spPr>
          <a:xfrm>
            <a:off x="4714876" y="1285860"/>
            <a:ext cx="1279255" cy="28575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/>
          <p:nvPr/>
        </p:nvGrpSpPr>
        <p:grpSpPr>
          <a:xfrm>
            <a:off x="68453" y="192530"/>
            <a:ext cx="4440000" cy="736139"/>
            <a:chOff x="1089401" y="523228"/>
            <a:chExt cx="3488952" cy="783236"/>
          </a:xfrm>
        </p:grpSpPr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54656" y="523228"/>
              <a:ext cx="623697" cy="783236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89401" y="535647"/>
              <a:ext cx="462629" cy="770817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1459706" y="546379"/>
              <a:ext cx="2551086" cy="622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rgbClr val="993366"/>
                  </a:solidFill>
                  <a:latin typeface="微软雅黑" pitchFamily="34" charset="-122"/>
                </a:rPr>
                <a:t>Ordering Flow </a:t>
              </a:r>
              <a:endParaRPr lang="zh-CN" altLang="en-US" sz="3200" b="1" dirty="0">
                <a:solidFill>
                  <a:srgbClr val="993366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3" name="组合 47"/>
          <p:cNvGrpSpPr/>
          <p:nvPr/>
        </p:nvGrpSpPr>
        <p:grpSpPr>
          <a:xfrm>
            <a:off x="142844" y="1500174"/>
            <a:ext cx="8572560" cy="3108543"/>
            <a:chOff x="540707" y="1314431"/>
            <a:chExt cx="9457036" cy="3108543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045599" y="1314431"/>
              <a:ext cx="8952144" cy="3108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About Search Item: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Shopping store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Shopping Amount Range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Gender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Payment method…</a:t>
              </a:r>
            </a:p>
          </p:txBody>
        </p:sp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40707" y="1314431"/>
              <a:ext cx="504892" cy="462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14876" y="928669"/>
            <a:ext cx="4263597" cy="3500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椭圆 14"/>
          <p:cNvSpPr/>
          <p:nvPr/>
        </p:nvSpPr>
        <p:spPr>
          <a:xfrm>
            <a:off x="4786314" y="928669"/>
            <a:ext cx="1714512" cy="28575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/>
          <p:nvPr/>
        </p:nvGrpSpPr>
        <p:grpSpPr>
          <a:xfrm>
            <a:off x="68453" y="192530"/>
            <a:ext cx="4440000" cy="736139"/>
            <a:chOff x="1089401" y="523228"/>
            <a:chExt cx="3488952" cy="783236"/>
          </a:xfrm>
        </p:grpSpPr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54656" y="523228"/>
              <a:ext cx="623697" cy="783236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89401" y="535647"/>
              <a:ext cx="462629" cy="770817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1459706" y="546379"/>
              <a:ext cx="2551086" cy="622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rgbClr val="993366"/>
                  </a:solidFill>
                  <a:latin typeface="微软雅黑" pitchFamily="34" charset="-122"/>
                </a:rPr>
                <a:t>Ordering Flow </a:t>
              </a:r>
              <a:endParaRPr lang="zh-CN" altLang="en-US" sz="3200" b="1" dirty="0">
                <a:solidFill>
                  <a:srgbClr val="993366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3" name="组合 47"/>
          <p:cNvGrpSpPr/>
          <p:nvPr/>
        </p:nvGrpSpPr>
        <p:grpSpPr>
          <a:xfrm>
            <a:off x="142844" y="1403323"/>
            <a:ext cx="9644130" cy="5693866"/>
            <a:chOff x="540707" y="1314431"/>
            <a:chExt cx="10639165" cy="5693866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045599" y="1314431"/>
              <a:ext cx="10134273" cy="5693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About Match Standard :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Discount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Dormitory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Credit Values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Generosity Values …</a:t>
              </a:r>
            </a:p>
            <a:p>
              <a:pPr>
                <a:spcBef>
                  <a:spcPct val="50000"/>
                </a:spcBef>
              </a:pPr>
              <a:endParaRPr lang="en-US" altLang="zh-CN" sz="2800" dirty="0" smtClean="0">
                <a:solidFill>
                  <a:srgbClr val="660033"/>
                </a:solidFill>
                <a:latin typeface="Comic Sans MS" pitchFamily="66" charset="0"/>
                <a:ea typeface="Verdana" pitchFamily="34" charset="0"/>
                <a:cs typeface="Verdana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Priority Level = Weighted Average of parameters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Display Top-ten in detail  </a:t>
              </a:r>
            </a:p>
            <a:p>
              <a:pPr>
                <a:spcBef>
                  <a:spcPct val="50000"/>
                </a:spcBef>
              </a:pPr>
              <a:endParaRPr lang="en-US" altLang="zh-CN" sz="2800" dirty="0" smtClean="0">
                <a:solidFill>
                  <a:srgbClr val="660033"/>
                </a:solidFill>
                <a:latin typeface="Comic Sans MS" pitchFamily="66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40707" y="1314431"/>
              <a:ext cx="504892" cy="462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86314" y="928669"/>
            <a:ext cx="4263597" cy="3500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椭圆 12"/>
          <p:cNvSpPr/>
          <p:nvPr/>
        </p:nvSpPr>
        <p:spPr>
          <a:xfrm>
            <a:off x="7429520" y="1722488"/>
            <a:ext cx="1071570" cy="28575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/>
          <p:nvPr/>
        </p:nvGrpSpPr>
        <p:grpSpPr>
          <a:xfrm>
            <a:off x="68453" y="-24"/>
            <a:ext cx="3939935" cy="736139"/>
            <a:chOff x="1089401" y="523228"/>
            <a:chExt cx="3096001" cy="783236"/>
          </a:xfrm>
        </p:grpSpPr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61705" y="523228"/>
              <a:ext cx="623697" cy="783236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89401" y="535647"/>
              <a:ext cx="462629" cy="770817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1260129" y="546379"/>
              <a:ext cx="2551086" cy="622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rgbClr val="993366"/>
                  </a:solidFill>
                  <a:latin typeface="微软雅黑" pitchFamily="34" charset="-122"/>
                </a:rPr>
                <a:t>Order status </a:t>
              </a:r>
              <a:endParaRPr lang="zh-CN" altLang="en-US" sz="3200" b="1" dirty="0">
                <a:solidFill>
                  <a:srgbClr val="993366"/>
                </a:solidFill>
                <a:latin typeface="微软雅黑" pitchFamily="34" charset="-122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685823"/>
            <a:ext cx="6162675" cy="6029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7"/>
          <p:cNvGrpSpPr/>
          <p:nvPr/>
        </p:nvGrpSpPr>
        <p:grpSpPr>
          <a:xfrm>
            <a:off x="285719" y="2004099"/>
            <a:ext cx="9358378" cy="1169552"/>
            <a:chOff x="540707" y="1314431"/>
            <a:chExt cx="10323931" cy="1169552"/>
          </a:xfrm>
        </p:grpSpPr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1045599" y="1314432"/>
              <a:ext cx="9819039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Shopping</a:t>
              </a:r>
              <a:r>
                <a:rPr lang="zh-CN" altLang="en-US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order</a:t>
              </a:r>
              <a:r>
                <a:rPr lang="zh-CN" altLang="en-US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Money </a:t>
              </a:r>
              <a:r>
                <a:rPr lang="zh-CN" altLang="en-US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：</a:t>
              </a: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accurate</a:t>
              </a:r>
              <a:r>
                <a:rPr lang="zh-CN" altLang="en-US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to 0.01 Yuan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Discount</a:t>
              </a:r>
              <a:r>
                <a:rPr lang="zh-CN" altLang="en-US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Money</a:t>
              </a:r>
              <a:r>
                <a:rPr lang="zh-CN" altLang="en-US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：</a:t>
              </a: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accurate</a:t>
              </a:r>
              <a:r>
                <a:rPr lang="zh-CN" altLang="en-US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to 1 Yuan</a:t>
              </a:r>
            </a:p>
          </p:txBody>
        </p:sp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0707" y="1314431"/>
              <a:ext cx="504892" cy="462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组合 27"/>
          <p:cNvGrpSpPr/>
          <p:nvPr/>
        </p:nvGrpSpPr>
        <p:grpSpPr>
          <a:xfrm>
            <a:off x="68453" y="192531"/>
            <a:ext cx="7575381" cy="736139"/>
            <a:chOff x="1089401" y="523229"/>
            <a:chExt cx="3651159" cy="783236"/>
          </a:xfrm>
        </p:grpSpPr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116863" y="523229"/>
              <a:ext cx="623697" cy="783236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89401" y="535647"/>
              <a:ext cx="462629" cy="770817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1331845" y="597753"/>
              <a:ext cx="2995537" cy="556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993366"/>
                  </a:solidFill>
                  <a:latin typeface="微软雅黑" pitchFamily="34" charset="-122"/>
                </a:rPr>
                <a:t>Non functional Requirement</a:t>
              </a:r>
              <a:endParaRPr lang="zh-CN" altLang="en-US" sz="2800" b="1" dirty="0">
                <a:solidFill>
                  <a:srgbClr val="993366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5" name="组合 51"/>
          <p:cNvGrpSpPr/>
          <p:nvPr/>
        </p:nvGrpSpPr>
        <p:grpSpPr>
          <a:xfrm>
            <a:off x="285751" y="4046529"/>
            <a:ext cx="8858281" cy="954107"/>
            <a:chOff x="590748" y="1528745"/>
            <a:chExt cx="8572561" cy="954107"/>
          </a:xfrm>
        </p:grpSpPr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943014" y="1528745"/>
              <a:ext cx="8220295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 Input, Transmit, Store, Output need to be consistent</a:t>
              </a:r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90748" y="1571528"/>
              <a:ext cx="438469" cy="462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9" name="组合 47"/>
          <p:cNvGrpSpPr/>
          <p:nvPr/>
        </p:nvGrpSpPr>
        <p:grpSpPr>
          <a:xfrm>
            <a:off x="285752" y="3176379"/>
            <a:ext cx="8572560" cy="523220"/>
            <a:chOff x="540707" y="1314431"/>
            <a:chExt cx="9457036" cy="523220"/>
          </a:xfrm>
        </p:grpSpPr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1045599" y="1314431"/>
              <a:ext cx="895214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Time</a:t>
              </a:r>
              <a:r>
                <a:rPr lang="zh-CN" altLang="en-US" sz="280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：</a:t>
              </a:r>
              <a:r>
                <a:rPr lang="en-US" altLang="zh-CN" sz="280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accurate</a:t>
              </a:r>
              <a:r>
                <a:rPr lang="zh-CN" altLang="en-US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to 1 second</a:t>
              </a:r>
              <a:endParaRPr lang="en-US" altLang="zh-CN" sz="2800" dirty="0" smtClean="0">
                <a:solidFill>
                  <a:srgbClr val="FF6699"/>
                </a:solidFill>
                <a:latin typeface="Comic Sans MS" pitchFamily="66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0707" y="1314431"/>
              <a:ext cx="504892" cy="462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743392" y="1262706"/>
            <a:ext cx="81148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660033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1.Precision</a:t>
            </a:r>
            <a:endParaRPr lang="en-US" altLang="zh-CN" sz="2800" dirty="0" smtClean="0">
              <a:solidFill>
                <a:srgbClr val="FF6699"/>
              </a:solidFill>
              <a:latin typeface="Comic Sans MS" pitchFamily="66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7"/>
          <p:cNvGrpSpPr/>
          <p:nvPr/>
        </p:nvGrpSpPr>
        <p:grpSpPr>
          <a:xfrm>
            <a:off x="285719" y="2004099"/>
            <a:ext cx="9358378" cy="523221"/>
            <a:chOff x="540707" y="1314431"/>
            <a:chExt cx="10323931" cy="523221"/>
          </a:xfrm>
        </p:grpSpPr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1045599" y="1314432"/>
              <a:ext cx="98190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Secure: Account </a:t>
              </a:r>
            </a:p>
          </p:txBody>
        </p:sp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0707" y="1314431"/>
              <a:ext cx="504892" cy="462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组合 27"/>
          <p:cNvGrpSpPr/>
          <p:nvPr/>
        </p:nvGrpSpPr>
        <p:grpSpPr>
          <a:xfrm>
            <a:off x="68453" y="192531"/>
            <a:ext cx="7575381" cy="736139"/>
            <a:chOff x="1089401" y="523229"/>
            <a:chExt cx="3651159" cy="783236"/>
          </a:xfrm>
        </p:grpSpPr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116863" y="523229"/>
              <a:ext cx="623697" cy="783236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89401" y="535647"/>
              <a:ext cx="462629" cy="770817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1331845" y="597753"/>
              <a:ext cx="2995537" cy="556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993366"/>
                  </a:solidFill>
                  <a:latin typeface="微软雅黑" pitchFamily="34" charset="-122"/>
                </a:rPr>
                <a:t>Non functional Requirement</a:t>
              </a:r>
              <a:endParaRPr lang="zh-CN" altLang="en-US" sz="2800" b="1" dirty="0">
                <a:solidFill>
                  <a:srgbClr val="993366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4" name="组合 51"/>
          <p:cNvGrpSpPr/>
          <p:nvPr/>
        </p:nvGrpSpPr>
        <p:grpSpPr>
          <a:xfrm>
            <a:off x="285720" y="3620160"/>
            <a:ext cx="8858281" cy="523220"/>
            <a:chOff x="590748" y="1528745"/>
            <a:chExt cx="8572561" cy="523220"/>
          </a:xfrm>
        </p:grpSpPr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943014" y="1528745"/>
              <a:ext cx="822029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 Maintainable </a:t>
              </a:r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90748" y="1571528"/>
              <a:ext cx="438469" cy="462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组合 47"/>
          <p:cNvGrpSpPr/>
          <p:nvPr/>
        </p:nvGrpSpPr>
        <p:grpSpPr>
          <a:xfrm>
            <a:off x="285720" y="2834342"/>
            <a:ext cx="8572560" cy="523220"/>
            <a:chOff x="540707" y="1314431"/>
            <a:chExt cx="9457036" cy="523220"/>
          </a:xfrm>
        </p:grpSpPr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1045599" y="1314431"/>
              <a:ext cx="895214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Extendible: Function </a:t>
              </a:r>
            </a:p>
          </p:txBody>
        </p:sp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0707" y="1314431"/>
              <a:ext cx="504892" cy="462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743392" y="1262706"/>
            <a:ext cx="81148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660033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2. Property</a:t>
            </a:r>
            <a:endParaRPr lang="en-US" altLang="zh-CN" sz="2800" dirty="0" smtClean="0">
              <a:solidFill>
                <a:srgbClr val="FF6699"/>
              </a:solidFill>
              <a:latin typeface="Comic Sans MS" pitchFamily="66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85786" y="4500570"/>
            <a:ext cx="81148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660033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3. Friendly Interface</a:t>
            </a:r>
            <a:endParaRPr lang="en-US" altLang="zh-CN" sz="2800" dirty="0" smtClean="0">
              <a:solidFill>
                <a:srgbClr val="FF6699"/>
              </a:solidFill>
              <a:latin typeface="Comic Sans MS" pitchFamily="66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111125" y="1268413"/>
            <a:ext cx="5514975" cy="5753100"/>
            <a:chOff x="-111125" y="1268413"/>
            <a:chExt cx="5514975" cy="5753100"/>
          </a:xfrm>
        </p:grpSpPr>
        <p:pic>
          <p:nvPicPr>
            <p:cNvPr id="41986" name="Picture 2" descr="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41600" y="1268413"/>
              <a:ext cx="114300" cy="5753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88" name="Picture 4" descr="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111125" y="2060575"/>
              <a:ext cx="5514975" cy="12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0" name="组合 19"/>
          <p:cNvGrpSpPr/>
          <p:nvPr/>
        </p:nvGrpSpPr>
        <p:grpSpPr>
          <a:xfrm>
            <a:off x="4572000" y="-522288"/>
            <a:ext cx="4826000" cy="5438776"/>
            <a:chOff x="4572000" y="-522288"/>
            <a:chExt cx="4826000" cy="5438776"/>
          </a:xfrm>
        </p:grpSpPr>
        <p:pic>
          <p:nvPicPr>
            <p:cNvPr id="41987" name="Picture 3" descr="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156325" y="-522288"/>
              <a:ext cx="127000" cy="5438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89" name="Picture 5" descr="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572000" y="3951288"/>
              <a:ext cx="4826000" cy="12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2755900" y="2187576"/>
            <a:ext cx="340042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zh-CN" sz="5400" b="1" dirty="0" smtClean="0">
                <a:solidFill>
                  <a:srgbClr val="CC00CC"/>
                </a:solidFill>
                <a:latin typeface="Broadway" pitchFamily="82" charset="0"/>
              </a:rPr>
              <a:t>Thank</a:t>
            </a:r>
            <a:endParaRPr lang="en-US" altLang="zh-CN" sz="5400" b="1" dirty="0" smtClean="0">
              <a:solidFill>
                <a:srgbClr val="CC00CC"/>
              </a:solidFill>
              <a:latin typeface="Broadway" pitchFamily="82" charset="0"/>
            </a:endParaRPr>
          </a:p>
          <a:p>
            <a:r>
              <a:rPr lang="en-US" altLang="zh-CN" sz="5400" b="1" dirty="0" smtClean="0">
                <a:solidFill>
                  <a:srgbClr val="CC00CC"/>
                </a:solidFill>
                <a:latin typeface="Broadway" pitchFamily="82" charset="0"/>
              </a:rPr>
              <a:t>      </a:t>
            </a:r>
            <a:r>
              <a:rPr lang="zh-CN" altLang="zh-CN" sz="5400" b="1" dirty="0" smtClean="0">
                <a:solidFill>
                  <a:srgbClr val="CC00CC"/>
                </a:solidFill>
                <a:latin typeface="Broadway" pitchFamily="82" charset="0"/>
              </a:rPr>
              <a:t> </a:t>
            </a:r>
            <a:r>
              <a:rPr lang="en-US" altLang="zh-CN" sz="5400" b="1" dirty="0" smtClean="0">
                <a:solidFill>
                  <a:srgbClr val="CC00CC"/>
                </a:solidFill>
                <a:latin typeface="Broadway" pitchFamily="82" charset="0"/>
              </a:rPr>
              <a:t>   </a:t>
            </a:r>
            <a:r>
              <a:rPr lang="zh-CN" altLang="zh-CN" sz="5400" b="1" dirty="0" smtClean="0">
                <a:solidFill>
                  <a:srgbClr val="CC00CC"/>
                </a:solidFill>
                <a:latin typeface="Broadway" pitchFamily="82" charset="0"/>
              </a:rPr>
              <a:t>you</a:t>
            </a:r>
            <a:endParaRPr lang="zh-CN" altLang="zh-CN" sz="5400" b="1" dirty="0">
              <a:solidFill>
                <a:srgbClr val="CC00CC"/>
              </a:solidFill>
              <a:latin typeface="Broadway" pitchFamily="8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2" grpId="0" bldLvl="0" autoUpdateAnimBg="0"/>
      <p:bldP spid="41992" grpId="1" bldLvl="0" autoUpdateAnimBg="0"/>
      <p:bldP spid="41992" grpId="2" bldLvl="0" autoUpdateAnimBg="0"/>
      <p:bldP spid="41992" grpId="3" bldLvl="0" autoUpdateAnimBg="0"/>
      <p:bldP spid="41992" grpId="4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6"/>
          <p:cNvPicPr>
            <a:picLocks noChangeAspect="1" noChangeArrowheads="1"/>
          </p:cNvPicPr>
          <p:nvPr/>
        </p:nvPicPr>
        <p:blipFill>
          <a:blip r:embed="rId2" cstate="print">
            <a:lum contrast="-40000"/>
          </a:blip>
          <a:srcRect/>
          <a:stretch>
            <a:fillRect/>
          </a:stretch>
        </p:blipFill>
        <p:spPr bwMode="auto">
          <a:xfrm>
            <a:off x="2303462" y="2395537"/>
            <a:ext cx="6840538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53"/>
          <p:cNvGrpSpPr/>
          <p:nvPr/>
        </p:nvGrpSpPr>
        <p:grpSpPr>
          <a:xfrm>
            <a:off x="71408" y="142852"/>
            <a:ext cx="4709592" cy="1000132"/>
            <a:chOff x="571473" y="357166"/>
            <a:chExt cx="3270543" cy="1000132"/>
          </a:xfrm>
        </p:grpSpPr>
        <p:pic>
          <p:nvPicPr>
            <p:cNvPr id="11270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03124" y="357166"/>
              <a:ext cx="938892" cy="985836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pic>
          <p:nvPicPr>
            <p:cNvPr id="11271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1473" y="380987"/>
              <a:ext cx="820107" cy="976311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1095148" y="500042"/>
              <a:ext cx="205271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993366"/>
                  </a:solidFill>
                  <a:latin typeface="微软雅黑" pitchFamily="34" charset="-122"/>
                </a:rPr>
                <a:t>CONTENTS</a:t>
              </a:r>
              <a:endParaRPr lang="en-US" sz="3200" b="1" dirty="0">
                <a:solidFill>
                  <a:srgbClr val="993366"/>
                </a:solidFill>
                <a:latin typeface="微软雅黑" pitchFamily="34" charset="-122"/>
              </a:endParaRPr>
            </a:p>
          </p:txBody>
        </p:sp>
      </p:grpSp>
      <p:pic>
        <p:nvPicPr>
          <p:cNvPr id="15" name="图片 14" descr="图片1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992" y="1767701"/>
            <a:ext cx="3998646" cy="1255672"/>
          </a:xfrm>
          <a:prstGeom prst="rect">
            <a:avLst/>
          </a:prstGeom>
        </p:spPr>
      </p:pic>
      <p:pic>
        <p:nvPicPr>
          <p:cNvPr id="21" name="图片 20" descr="图片1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58" y="3781537"/>
            <a:ext cx="5473756" cy="1219099"/>
          </a:xfrm>
          <a:prstGeom prst="rect">
            <a:avLst/>
          </a:prstGeom>
        </p:spPr>
      </p:pic>
    </p:spTree>
  </p:cSld>
  <p:clrMapOvr>
    <a:masterClrMapping/>
  </p:clrMapOvr>
  <p:transition advClick="0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 decel="100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3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1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5" dur="4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27"/>
          <p:cNvGrpSpPr/>
          <p:nvPr/>
        </p:nvGrpSpPr>
        <p:grpSpPr>
          <a:xfrm>
            <a:off x="76345" y="105088"/>
            <a:ext cx="3511307" cy="830477"/>
            <a:chOff x="1089401" y="430191"/>
            <a:chExt cx="2759185" cy="883609"/>
          </a:xfrm>
        </p:grpSpPr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24889" y="470371"/>
              <a:ext cx="623697" cy="783236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89401" y="472009"/>
              <a:ext cx="505225" cy="841791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1472270" y="430191"/>
              <a:ext cx="1914825" cy="753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rgbClr val="993366"/>
                  </a:solidFill>
                  <a:latin typeface="迷你简清韵" pitchFamily="2" charset="-122"/>
                  <a:ea typeface="迷你简清韵" pitchFamily="2" charset="-122"/>
                </a:rPr>
                <a:t>CHANGE</a:t>
              </a:r>
              <a:endParaRPr lang="zh-CN" altLang="en-US" sz="4000" b="1" dirty="0">
                <a:solidFill>
                  <a:srgbClr val="993366"/>
                </a:solidFill>
                <a:latin typeface="迷你简清韵" pitchFamily="2" charset="-122"/>
                <a:ea typeface="迷你简清韵" pitchFamily="2" charset="-122"/>
              </a:endParaRPr>
            </a:p>
          </p:txBody>
        </p:sp>
      </p:grpSp>
      <p:grpSp>
        <p:nvGrpSpPr>
          <p:cNvPr id="28" name="组合 32"/>
          <p:cNvGrpSpPr/>
          <p:nvPr/>
        </p:nvGrpSpPr>
        <p:grpSpPr>
          <a:xfrm>
            <a:off x="239651" y="1684556"/>
            <a:ext cx="8475753" cy="2523768"/>
            <a:chOff x="6643702" y="1800867"/>
            <a:chExt cx="7701049" cy="2523768"/>
          </a:xfrm>
        </p:grpSpPr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643702" y="1800867"/>
              <a:ext cx="438469" cy="462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6980463" y="1800867"/>
              <a:ext cx="7364288" cy="2523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Scope</a:t>
              </a:r>
              <a:r>
                <a:rPr lang="en-US" altLang="zh-CN" sz="3200" b="1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-</a:t>
              </a:r>
              <a:r>
                <a:rPr lang="en-US" altLang="zh-CN" sz="2800" b="1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The supported</a:t>
              </a:r>
              <a:r>
                <a:rPr lang="zh-CN" altLang="en-US" sz="2800" b="1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2800" b="1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online</a:t>
              </a:r>
              <a:r>
                <a:rPr lang="zh-CN" altLang="en-US" sz="2800" b="1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2800" b="1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store :</a:t>
              </a:r>
            </a:p>
            <a:p>
              <a:pPr algn="r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large &amp; popular B2C shopping</a:t>
              </a:r>
              <a:r>
                <a:rPr lang="zh-CN" altLang="en-US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websites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Depending</a:t>
              </a:r>
              <a:r>
                <a:rPr lang="zh-CN" altLang="en-US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on the time</a:t>
              </a:r>
              <a:r>
                <a:rPr lang="zh-CN" altLang="en-US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：</a:t>
              </a:r>
              <a:endParaRPr lang="en-US" altLang="zh-CN" sz="2800" dirty="0" smtClean="0">
                <a:solidFill>
                  <a:srgbClr val="660033"/>
                </a:solidFill>
                <a:latin typeface="Comic Sans MS" pitchFamily="66" charset="0"/>
                <a:ea typeface="Verdana" pitchFamily="34" charset="0"/>
                <a:cs typeface="Verdana" pitchFamily="34" charset="0"/>
              </a:endParaRPr>
            </a:p>
            <a:p>
              <a:pPr algn="r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Small shops of </a:t>
              </a:r>
              <a:r>
                <a:rPr lang="en-US" altLang="zh-CN" sz="2800" dirty="0" err="1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Taobao</a:t>
              </a: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 is under consideration</a:t>
              </a:r>
              <a:endParaRPr lang="zh-CN" altLang="en-US" sz="2800" dirty="0" smtClean="0">
                <a:solidFill>
                  <a:srgbClr val="660033"/>
                </a:solidFill>
                <a:latin typeface="Comic Sans MS" pitchFamily="66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6"/>
          <p:cNvPicPr>
            <a:picLocks noChangeAspect="1" noChangeArrowheads="1"/>
          </p:cNvPicPr>
          <p:nvPr/>
        </p:nvPicPr>
        <p:blipFill>
          <a:blip r:embed="rId2" cstate="print">
            <a:lum contrast="-40000"/>
          </a:blip>
          <a:srcRect/>
          <a:stretch>
            <a:fillRect/>
          </a:stretch>
        </p:blipFill>
        <p:spPr bwMode="auto">
          <a:xfrm>
            <a:off x="2303462" y="2395537"/>
            <a:ext cx="6840538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 descr="图片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2" y="1767701"/>
            <a:ext cx="3998646" cy="1255672"/>
          </a:xfrm>
          <a:prstGeom prst="rect">
            <a:avLst/>
          </a:prstGeom>
        </p:spPr>
      </p:pic>
      <p:grpSp>
        <p:nvGrpSpPr>
          <p:cNvPr id="9" name="组合 53"/>
          <p:cNvGrpSpPr/>
          <p:nvPr/>
        </p:nvGrpSpPr>
        <p:grpSpPr>
          <a:xfrm>
            <a:off x="71408" y="142852"/>
            <a:ext cx="4709592" cy="1000132"/>
            <a:chOff x="571473" y="357166"/>
            <a:chExt cx="3270543" cy="1000132"/>
          </a:xfrm>
        </p:grpSpPr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03124" y="357166"/>
              <a:ext cx="938892" cy="985836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71473" y="380987"/>
              <a:ext cx="820107" cy="976311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1095148" y="500042"/>
              <a:ext cx="205271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993366"/>
                  </a:solidFill>
                  <a:latin typeface="微软雅黑" pitchFamily="34" charset="-122"/>
                </a:rPr>
                <a:t>CONTENTS</a:t>
              </a:r>
              <a:endParaRPr lang="en-US" sz="3200" b="1" dirty="0">
                <a:solidFill>
                  <a:srgbClr val="993366"/>
                </a:solidFill>
                <a:latin typeface="微软雅黑" pitchFamily="34" charset="-122"/>
              </a:endParaRPr>
            </a:p>
          </p:txBody>
        </p:sp>
      </p:grpSp>
      <p:pic>
        <p:nvPicPr>
          <p:cNvPr id="13" name="图片 12" descr="图片1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58" y="3781537"/>
            <a:ext cx="5473756" cy="1219099"/>
          </a:xfrm>
          <a:prstGeom prst="rect">
            <a:avLst/>
          </a:prstGeom>
        </p:spPr>
      </p:pic>
    </p:spTree>
  </p:cSld>
  <p:clrMapOvr>
    <a:masterClrMapping/>
  </p:clrMapOvr>
  <p:transition advClick="0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3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1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5" dur="4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7"/>
          <p:cNvGrpSpPr/>
          <p:nvPr/>
        </p:nvGrpSpPr>
        <p:grpSpPr>
          <a:xfrm>
            <a:off x="285720" y="2317076"/>
            <a:ext cx="8572560" cy="954107"/>
            <a:chOff x="540707" y="1314431"/>
            <a:chExt cx="9457036" cy="954107"/>
          </a:xfrm>
        </p:grpSpPr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1045599" y="1314431"/>
              <a:ext cx="8952144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Help users know the hot Sale Events</a:t>
              </a:r>
              <a:r>
                <a:rPr lang="en-US" altLang="zh-CN" sz="2800" dirty="0" smtClean="0">
                  <a:solidFill>
                    <a:srgbClr val="660033"/>
                  </a:solidFill>
                  <a:latin typeface="华文细黑" pitchFamily="2" charset="-122"/>
                  <a:ea typeface="华文细黑" pitchFamily="2" charset="-122"/>
                  <a:cs typeface="Verdana" pitchFamily="34" charset="0"/>
                </a:rPr>
                <a:t>(</a:t>
              </a:r>
              <a:r>
                <a:rPr lang="zh-CN" altLang="en-US" sz="2800" dirty="0" smtClean="0">
                  <a:solidFill>
                    <a:srgbClr val="660033"/>
                  </a:solidFill>
                  <a:latin typeface="华文细黑" pitchFamily="2" charset="-122"/>
                  <a:ea typeface="华文细黑" pitchFamily="2" charset="-122"/>
                  <a:cs typeface="Verdana" pitchFamily="34" charset="0"/>
                </a:rPr>
                <a:t>优惠活动</a:t>
              </a:r>
              <a:r>
                <a:rPr lang="en-US" altLang="zh-CN" sz="2800" dirty="0" smtClean="0">
                  <a:solidFill>
                    <a:srgbClr val="660033"/>
                  </a:solidFill>
                  <a:latin typeface="华文细黑" pitchFamily="2" charset="-122"/>
                  <a:ea typeface="华文细黑" pitchFamily="2" charset="-122"/>
                  <a:cs typeface="Verdana" pitchFamily="34" charset="0"/>
                </a:rPr>
                <a:t>) </a:t>
              </a: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in</a:t>
              </a:r>
              <a:r>
                <a:rPr lang="zh-CN" altLang="en-US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time, to avoid miss the opportunities to save</a:t>
              </a:r>
              <a:endParaRPr lang="en-US" altLang="zh-CN" sz="2800" dirty="0" smtClean="0">
                <a:solidFill>
                  <a:srgbClr val="FF6699"/>
                </a:solidFill>
                <a:latin typeface="Comic Sans MS" pitchFamily="66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0707" y="1314431"/>
              <a:ext cx="504892" cy="462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组合 55"/>
          <p:cNvGrpSpPr/>
          <p:nvPr/>
        </p:nvGrpSpPr>
        <p:grpSpPr>
          <a:xfrm>
            <a:off x="285720" y="3556935"/>
            <a:ext cx="8858280" cy="1000132"/>
            <a:chOff x="1137886" y="4429132"/>
            <a:chExt cx="8671499" cy="1000132"/>
          </a:xfrm>
        </p:grpSpPr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1555315" y="4475157"/>
              <a:ext cx="825407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Help users search</a:t>
              </a:r>
              <a:r>
                <a:rPr lang="zh-CN" altLang="en-US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the shopping</a:t>
              </a:r>
              <a:r>
                <a:rPr lang="zh-CN" altLang="en-US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partner broadly, specifically, most preferentially</a:t>
              </a:r>
              <a:r>
                <a:rPr lang="en-US" altLang="zh-CN" sz="2800" dirty="0" smtClean="0">
                  <a:solidFill>
                    <a:srgbClr val="660033"/>
                  </a:solidFill>
                  <a:latin typeface="华文细黑" pitchFamily="2" charset="-122"/>
                  <a:ea typeface="华文细黑" pitchFamily="2" charset="-122"/>
                  <a:cs typeface="Verdana" pitchFamily="34" charset="0"/>
                </a:rPr>
                <a:t>(</a:t>
              </a:r>
              <a:r>
                <a:rPr lang="zh-CN" altLang="en-US" sz="2800" dirty="0" smtClean="0">
                  <a:solidFill>
                    <a:srgbClr val="660033"/>
                  </a:solidFill>
                  <a:latin typeface="华文细黑" pitchFamily="2" charset="-122"/>
                  <a:ea typeface="华文细黑" pitchFamily="2" charset="-122"/>
                  <a:cs typeface="Verdana" pitchFamily="34" charset="0"/>
                </a:rPr>
                <a:t>优惠</a:t>
              </a:r>
              <a:r>
                <a:rPr lang="en-US" altLang="zh-CN" sz="2800" dirty="0" smtClean="0">
                  <a:solidFill>
                    <a:srgbClr val="660033"/>
                  </a:solidFill>
                  <a:latin typeface="华文细黑" pitchFamily="2" charset="-122"/>
                  <a:ea typeface="华文细黑" pitchFamily="2" charset="-122"/>
                  <a:cs typeface="Verdana" pitchFamily="34" charset="0"/>
                </a:rPr>
                <a:t>)</a:t>
              </a:r>
            </a:p>
          </p:txBody>
        </p:sp>
        <p:pic>
          <p:nvPicPr>
            <p:cNvPr id="51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37886" y="4429132"/>
              <a:ext cx="438469" cy="462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组合 27"/>
          <p:cNvGrpSpPr/>
          <p:nvPr/>
        </p:nvGrpSpPr>
        <p:grpSpPr>
          <a:xfrm>
            <a:off x="68453" y="192531"/>
            <a:ext cx="4646423" cy="736139"/>
            <a:chOff x="1089401" y="523229"/>
            <a:chExt cx="3651159" cy="783236"/>
          </a:xfrm>
        </p:grpSpPr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116863" y="523229"/>
              <a:ext cx="623697" cy="783236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89401" y="535647"/>
              <a:ext cx="462629" cy="770817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1478472" y="546379"/>
              <a:ext cx="2694527" cy="622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rgbClr val="993366"/>
                  </a:solidFill>
                  <a:latin typeface="微软雅黑" pitchFamily="34" charset="-122"/>
                </a:rPr>
                <a:t>Final Objectives</a:t>
              </a:r>
              <a:endParaRPr lang="zh-CN" altLang="en-US" sz="3200" b="1" dirty="0">
                <a:solidFill>
                  <a:srgbClr val="993366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5" name="组合 51"/>
          <p:cNvGrpSpPr/>
          <p:nvPr/>
        </p:nvGrpSpPr>
        <p:grpSpPr>
          <a:xfrm>
            <a:off x="285719" y="4888844"/>
            <a:ext cx="8858281" cy="954107"/>
            <a:chOff x="590748" y="1528745"/>
            <a:chExt cx="8572561" cy="954107"/>
          </a:xfrm>
        </p:grpSpPr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943014" y="1528745"/>
              <a:ext cx="8220295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 Help users reduce waiting time with high </a:t>
              </a:r>
              <a:r>
                <a:rPr lang="zh-CN" altLang="en-US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  </a:t>
              </a: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efficiency and high success rate </a:t>
              </a:r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90748" y="1571528"/>
              <a:ext cx="438469" cy="462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组合 32"/>
          <p:cNvGrpSpPr/>
          <p:nvPr/>
        </p:nvGrpSpPr>
        <p:grpSpPr>
          <a:xfrm>
            <a:off x="285720" y="6120490"/>
            <a:ext cx="8572560" cy="523220"/>
            <a:chOff x="6643702" y="1785926"/>
            <a:chExt cx="8572560" cy="523220"/>
          </a:xfrm>
        </p:grpSpPr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43702" y="1800867"/>
              <a:ext cx="438469" cy="462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6948624" y="1785926"/>
              <a:ext cx="826763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 Help users avoid blind-consumption</a:t>
              </a:r>
              <a:r>
                <a:rPr lang="en-US" altLang="zh-CN" sz="2800" dirty="0" smtClean="0">
                  <a:solidFill>
                    <a:srgbClr val="660033"/>
                  </a:solidFill>
                  <a:latin typeface="华文细黑" pitchFamily="2" charset="-122"/>
                  <a:ea typeface="华文细黑" pitchFamily="2" charset="-122"/>
                  <a:cs typeface="Verdana" pitchFamily="34" charset="0"/>
                </a:rPr>
                <a:t> (</a:t>
              </a:r>
              <a:r>
                <a:rPr lang="zh-CN" altLang="en-US" sz="2800" dirty="0" smtClean="0">
                  <a:solidFill>
                    <a:srgbClr val="660033"/>
                  </a:solidFill>
                  <a:latin typeface="华文细黑" pitchFamily="2" charset="-122"/>
                  <a:ea typeface="华文细黑" pitchFamily="2" charset="-122"/>
                  <a:cs typeface="Verdana" pitchFamily="34" charset="0"/>
                </a:rPr>
                <a:t>盲目消费</a:t>
              </a:r>
              <a:r>
                <a:rPr lang="en-US" altLang="zh-CN" sz="2800" dirty="0" smtClean="0">
                  <a:solidFill>
                    <a:srgbClr val="660033"/>
                  </a:solidFill>
                  <a:latin typeface="华文细黑" pitchFamily="2" charset="-122"/>
                  <a:ea typeface="华文细黑" pitchFamily="2" charset="-122"/>
                  <a:cs typeface="Verdana" pitchFamily="34" charset="0"/>
                </a:rPr>
                <a:t>)  </a:t>
              </a: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  </a:t>
              </a:r>
              <a:endParaRPr lang="zh-CN" altLang="en-US" sz="2800" dirty="0" smtClean="0">
                <a:solidFill>
                  <a:srgbClr val="660033"/>
                </a:solidFill>
                <a:latin typeface="Comic Sans MS" pitchFamily="66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8" name="组合 47"/>
          <p:cNvGrpSpPr/>
          <p:nvPr/>
        </p:nvGrpSpPr>
        <p:grpSpPr>
          <a:xfrm>
            <a:off x="285720" y="1142984"/>
            <a:ext cx="8572560" cy="954107"/>
            <a:chOff x="540707" y="1314431"/>
            <a:chExt cx="9457036" cy="954107"/>
          </a:xfrm>
        </p:grpSpPr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1045599" y="1314431"/>
              <a:ext cx="8952144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Users — Students in </a:t>
              </a:r>
              <a:r>
                <a:rPr lang="en-US" altLang="zh-CN" sz="2800" dirty="0" err="1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Siping</a:t>
              </a: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 &amp;</a:t>
              </a:r>
              <a:r>
                <a:rPr lang="en-US" altLang="zh-CN" sz="2800" dirty="0" err="1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Jiading</a:t>
              </a: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 campus  of </a:t>
              </a:r>
              <a:r>
                <a:rPr lang="en-US" altLang="zh-CN" sz="2800" dirty="0" err="1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Tongji</a:t>
              </a:r>
              <a:r>
                <a:rPr lang="zh-CN" altLang="en-US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2800" dirty="0" err="1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Univ</a:t>
              </a:r>
              <a:endParaRPr lang="en-US" altLang="zh-CN" sz="2800" dirty="0" smtClean="0">
                <a:solidFill>
                  <a:srgbClr val="FF6699"/>
                </a:solidFill>
                <a:latin typeface="Comic Sans MS" pitchFamily="66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0707" y="1314431"/>
              <a:ext cx="504892" cy="462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53" y="799063"/>
            <a:ext cx="8777147" cy="5621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" name="组合 27"/>
          <p:cNvGrpSpPr/>
          <p:nvPr/>
        </p:nvGrpSpPr>
        <p:grpSpPr>
          <a:xfrm>
            <a:off x="68453" y="204200"/>
            <a:ext cx="5717992" cy="746229"/>
            <a:chOff x="1089401" y="535647"/>
            <a:chExt cx="4493198" cy="793972"/>
          </a:xfrm>
        </p:grpSpPr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58902" y="546383"/>
              <a:ext cx="623697" cy="783236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89401" y="535647"/>
              <a:ext cx="462629" cy="770817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1364579" y="546380"/>
              <a:ext cx="3937340" cy="622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993366"/>
                  </a:solidFill>
                  <a:latin typeface="微软雅黑" pitchFamily="34" charset="-122"/>
                </a:rPr>
                <a:t>  System Architecture</a:t>
              </a:r>
              <a:endParaRPr lang="zh-CN" altLang="en-US" sz="3200" b="1" dirty="0">
                <a:solidFill>
                  <a:srgbClr val="993366"/>
                </a:solidFill>
                <a:latin typeface="微软雅黑" pitchFamily="34" charset="-122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153276" y="2928934"/>
            <a:ext cx="8776442" cy="158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24714" y="4856172"/>
            <a:ext cx="8776442" cy="158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/>
          <p:nvPr/>
        </p:nvGrpSpPr>
        <p:grpSpPr>
          <a:xfrm>
            <a:off x="68453" y="192530"/>
            <a:ext cx="4003481" cy="736139"/>
            <a:chOff x="1089401" y="523229"/>
            <a:chExt cx="3145935" cy="783236"/>
          </a:xfrm>
        </p:grpSpPr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11639" y="523229"/>
              <a:ext cx="623697" cy="783236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89401" y="535647"/>
              <a:ext cx="462629" cy="770817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1364580" y="546379"/>
              <a:ext cx="2309397" cy="622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rgbClr val="993366"/>
                  </a:solidFill>
                  <a:latin typeface="微软雅黑" pitchFamily="34" charset="-122"/>
                </a:rPr>
                <a:t> Overall Flow </a:t>
              </a:r>
              <a:endParaRPr lang="zh-CN" altLang="en-US" sz="3200" b="1" dirty="0">
                <a:solidFill>
                  <a:srgbClr val="993366"/>
                </a:solidFill>
                <a:latin typeface="微软雅黑" pitchFamily="34" charset="-122"/>
              </a:endParaRP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5766" y="1343024"/>
            <a:ext cx="8582514" cy="4443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7"/>
          <p:cNvGrpSpPr/>
          <p:nvPr/>
        </p:nvGrpSpPr>
        <p:grpSpPr>
          <a:xfrm>
            <a:off x="68453" y="192530"/>
            <a:ext cx="4646423" cy="736139"/>
            <a:chOff x="1089401" y="523228"/>
            <a:chExt cx="3651159" cy="783236"/>
          </a:xfrm>
        </p:grpSpPr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16863" y="523228"/>
              <a:ext cx="623697" cy="783236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89401" y="535647"/>
              <a:ext cx="462629" cy="770817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1372401" y="546379"/>
              <a:ext cx="2808943" cy="622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rgbClr val="993366"/>
                  </a:solidFill>
                  <a:latin typeface="微软雅黑" pitchFamily="34" charset="-122"/>
                </a:rPr>
                <a:t> Use</a:t>
              </a:r>
              <a:r>
                <a:rPr lang="zh-CN" altLang="en-US" sz="3200" b="1" dirty="0" smtClean="0">
                  <a:solidFill>
                    <a:srgbClr val="993366"/>
                  </a:solidFill>
                  <a:latin typeface="微软雅黑" pitchFamily="34" charset="-122"/>
                </a:rPr>
                <a:t> </a:t>
              </a:r>
              <a:r>
                <a:rPr lang="en-US" altLang="zh-CN" sz="3200" b="1" dirty="0" smtClean="0">
                  <a:solidFill>
                    <a:srgbClr val="993366"/>
                  </a:solidFill>
                  <a:latin typeface="微软雅黑" pitchFamily="34" charset="-122"/>
                </a:rPr>
                <a:t>Case Model </a:t>
              </a:r>
              <a:endParaRPr lang="zh-CN" altLang="en-US" sz="3200" b="1" dirty="0">
                <a:solidFill>
                  <a:srgbClr val="993366"/>
                </a:solidFill>
                <a:latin typeface="微软雅黑" pitchFamily="34" charset="-122"/>
              </a:endParaRPr>
            </a:p>
          </p:txBody>
        </p:sp>
      </p:grpSp>
      <p:pic>
        <p:nvPicPr>
          <p:cNvPr id="23" name="图片 22" descr="无标题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442" y="0"/>
            <a:ext cx="6457115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6" name="直接连接符 25"/>
          <p:cNvCxnSpPr/>
          <p:nvPr/>
        </p:nvCxnSpPr>
        <p:spPr>
          <a:xfrm rot="16200000" flipH="1">
            <a:off x="-750108" y="3393281"/>
            <a:ext cx="6858000" cy="714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16200000" flipH="1">
            <a:off x="964405" y="3393280"/>
            <a:ext cx="6858000" cy="714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/>
          <p:nvPr/>
        </p:nvGrpSpPr>
        <p:grpSpPr>
          <a:xfrm>
            <a:off x="68453" y="192530"/>
            <a:ext cx="4646423" cy="736139"/>
            <a:chOff x="1089401" y="523228"/>
            <a:chExt cx="3651159" cy="783236"/>
          </a:xfrm>
        </p:grpSpPr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16863" y="523228"/>
              <a:ext cx="623697" cy="783236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89401" y="535647"/>
              <a:ext cx="462629" cy="770817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1372401" y="546379"/>
              <a:ext cx="2808943" cy="622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rgbClr val="993366"/>
                  </a:solidFill>
                  <a:latin typeface="微软雅黑" pitchFamily="34" charset="-122"/>
                </a:rPr>
                <a:t> Use</a:t>
              </a:r>
              <a:r>
                <a:rPr lang="zh-CN" altLang="en-US" sz="3200" b="1" dirty="0" smtClean="0">
                  <a:solidFill>
                    <a:srgbClr val="993366"/>
                  </a:solidFill>
                  <a:latin typeface="微软雅黑" pitchFamily="34" charset="-122"/>
                </a:rPr>
                <a:t> </a:t>
              </a:r>
              <a:r>
                <a:rPr lang="en-US" altLang="zh-CN" sz="3200" b="1" dirty="0" smtClean="0">
                  <a:solidFill>
                    <a:srgbClr val="993366"/>
                  </a:solidFill>
                  <a:latin typeface="微软雅黑" pitchFamily="34" charset="-122"/>
                </a:rPr>
                <a:t>Case Model </a:t>
              </a:r>
              <a:endParaRPr lang="zh-CN" altLang="en-US" sz="3200" b="1" dirty="0">
                <a:solidFill>
                  <a:srgbClr val="993366"/>
                </a:solidFill>
                <a:latin typeface="微软雅黑" pitchFamily="34" charset="-122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51329" y="1000108"/>
            <a:ext cx="6949695" cy="5419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1836</TotalTime>
  <Pages>0</Pages>
  <Words>266</Words>
  <Characters>0</Characters>
  <Application>Microsoft Office PowerPoint</Application>
  <DocSecurity>0</DocSecurity>
  <PresentationFormat>全屏显示(4:3)</PresentationFormat>
  <Lines>0</Lines>
  <Paragraphs>74</Paragraphs>
  <Slides>17</Slides>
  <Notes>10</Notes>
  <HiddenSlides>2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Broadway</vt:lpstr>
      <vt:lpstr>Verdana</vt:lpstr>
      <vt:lpstr>Arial Unicode MS</vt:lpstr>
      <vt:lpstr>微软雅黑</vt:lpstr>
      <vt:lpstr>迷你简清韵</vt:lpstr>
      <vt:lpstr>Comic Sans MS</vt:lpstr>
      <vt:lpstr>华文细黑</vt:lpstr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</dc:creator>
  <cp:lastModifiedBy>Ellen</cp:lastModifiedBy>
  <cp:revision>50</cp:revision>
  <dcterms:created xsi:type="dcterms:W3CDTF">2012-11-15T12:04:02Z</dcterms:created>
  <dcterms:modified xsi:type="dcterms:W3CDTF">2013-04-10T00:56:14Z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2052-8.1.0.3479</vt:lpwstr>
  </property>
</Properties>
</file>