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32"/>
  </p:notesMasterIdLst>
  <p:sldIdLst>
    <p:sldId id="256" r:id="rId2"/>
    <p:sldId id="420" r:id="rId3"/>
    <p:sldId id="347" r:id="rId4"/>
    <p:sldId id="421" r:id="rId5"/>
    <p:sldId id="424" r:id="rId6"/>
    <p:sldId id="422" r:id="rId7"/>
    <p:sldId id="437" r:id="rId8"/>
    <p:sldId id="438" r:id="rId9"/>
    <p:sldId id="440" r:id="rId10"/>
    <p:sldId id="439" r:id="rId11"/>
    <p:sldId id="425" r:id="rId12"/>
    <p:sldId id="444" r:id="rId13"/>
    <p:sldId id="441" r:id="rId14"/>
    <p:sldId id="442" r:id="rId15"/>
    <p:sldId id="429" r:id="rId16"/>
    <p:sldId id="433" r:id="rId17"/>
    <p:sldId id="434" r:id="rId18"/>
    <p:sldId id="430" r:id="rId19"/>
    <p:sldId id="431" r:id="rId20"/>
    <p:sldId id="432" r:id="rId21"/>
    <p:sldId id="435" r:id="rId22"/>
    <p:sldId id="451" r:id="rId23"/>
    <p:sldId id="436" r:id="rId24"/>
    <p:sldId id="452" r:id="rId25"/>
    <p:sldId id="453" r:id="rId26"/>
    <p:sldId id="454" r:id="rId27"/>
    <p:sldId id="445" r:id="rId28"/>
    <p:sldId id="446" r:id="rId29"/>
    <p:sldId id="456" r:id="rId30"/>
    <p:sldId id="455" r:id="rId3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97" autoAdjust="0"/>
    <p:restoredTop sz="58450" autoAdjust="0"/>
  </p:normalViewPr>
  <p:slideViewPr>
    <p:cSldViewPr>
      <p:cViewPr varScale="1">
        <p:scale>
          <a:sx n="65" d="100"/>
          <a:sy n="65" d="100"/>
        </p:scale>
        <p:origin x="-2768"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849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849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49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849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849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9B07D80-619B-4BF9-802C-F47C754D9B9F}" type="slidenum">
              <a:rPr lang="en-US" altLang="zh-CN"/>
              <a:pPr/>
              <a:t>‹#›</a:t>
            </a:fld>
            <a:endParaRPr lang="en-US" altLang="zh-CN"/>
          </a:p>
        </p:txBody>
      </p:sp>
    </p:spTree>
    <p:extLst>
      <p:ext uri="{BB962C8B-B14F-4D97-AF65-F5344CB8AC3E}">
        <p14:creationId xmlns:p14="http://schemas.microsoft.com/office/powerpoint/2010/main" val="264466679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Software Architecture key Abstractions</a:t>
            </a:r>
          </a:p>
          <a:p>
            <a:pPr lvl="1"/>
            <a:r>
              <a:rPr lang="en-US" dirty="0" smtClean="0"/>
              <a:t>Helps manage the manifold complexities inherent in today’s software projects</a:t>
            </a:r>
          </a:p>
          <a:p>
            <a:pPr lvl="1"/>
            <a:r>
              <a:rPr lang="en-US" dirty="0" smtClean="0"/>
              <a:t>Specifies architectural drivers that respond to management and technical decisions</a:t>
            </a:r>
          </a:p>
          <a:p>
            <a:pPr lvl="1"/>
            <a:r>
              <a:rPr lang="en-US" dirty="0" smtClean="0"/>
              <a:t>Provides a medium/forum for design tradeoffs</a:t>
            </a:r>
          </a:p>
          <a:p>
            <a:r>
              <a:rPr lang="en-US" dirty="0" smtClean="0"/>
              <a:t>Software Architecture acts as a Design Plan</a:t>
            </a:r>
          </a:p>
          <a:p>
            <a:pPr lvl="1"/>
            <a:r>
              <a:rPr lang="en-US" dirty="0" smtClean="0"/>
              <a:t>Facilitates communication among stakeholders</a:t>
            </a:r>
          </a:p>
          <a:p>
            <a:pPr lvl="1"/>
            <a:r>
              <a:rPr lang="en-US" dirty="0" smtClean="0"/>
              <a:t>Focuses on early design decisions</a:t>
            </a:r>
          </a:p>
          <a:p>
            <a:pPr lvl="1"/>
            <a:r>
              <a:rPr lang="en-US" dirty="0" smtClean="0"/>
              <a:t>Provides basis for software reuse</a:t>
            </a:r>
          </a:p>
          <a:p>
            <a:pPr lvl="1"/>
            <a:r>
              <a:rPr lang="en-US" dirty="0" smtClean="0"/>
              <a:t>Analyze the effectiveness of the design in meeting its stated requirements</a:t>
            </a:r>
          </a:p>
        </p:txBody>
      </p:sp>
      <p:sp>
        <p:nvSpPr>
          <p:cNvPr id="4" name="Slide Number Placeholder 3"/>
          <p:cNvSpPr>
            <a:spLocks noGrp="1"/>
          </p:cNvSpPr>
          <p:nvPr>
            <p:ph type="sldNum" sz="quarter" idx="10"/>
          </p:nvPr>
        </p:nvSpPr>
        <p:spPr/>
        <p:txBody>
          <a:bodyPr/>
          <a:lstStyle/>
          <a:p>
            <a:pPr>
              <a:defRPr/>
            </a:pPr>
            <a:fld id="{99CB88E9-65C7-B546-AF03-1B27CAF8A37D}" type="slidenum">
              <a:rPr lang="en-US" smtClean="0"/>
              <a:pPr>
                <a:defRPr/>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0EABDA-5A23-2B49-A8CD-F7C7781CF5E8}" type="slidenum">
              <a:rPr lang="en-US"/>
              <a:pPr/>
              <a:t>7</a:t>
            </a:fld>
            <a:endParaRPr lang="en-US"/>
          </a:p>
        </p:txBody>
      </p:sp>
      <p:sp>
        <p:nvSpPr>
          <p:cNvPr id="520194" name="Rectangle 2"/>
          <p:cNvSpPr>
            <a:spLocks noGrp="1" noRot="1" noChangeAspect="1" noChangeArrowheads="1" noTextEdit="1"/>
          </p:cNvSpPr>
          <p:nvPr>
            <p:ph type="sldImg"/>
          </p:nvPr>
        </p:nvSpPr>
        <p:spPr>
          <a:xfrm>
            <a:off x="1155700" y="695325"/>
            <a:ext cx="4546600" cy="3411538"/>
          </a:xfrm>
          <a:ln w="12700" cap="flat">
            <a:solidFill>
              <a:schemeClr val="tx1"/>
            </a:solidFill>
          </a:ln>
        </p:spPr>
      </p:sp>
      <p:sp>
        <p:nvSpPr>
          <p:cNvPr id="520195" name="Rectangle 3"/>
          <p:cNvSpPr>
            <a:spLocks noGrp="1" noChangeArrowheads="1"/>
          </p:cNvSpPr>
          <p:nvPr>
            <p:ph type="body" idx="1"/>
          </p:nvPr>
        </p:nvSpPr>
        <p:spPr>
          <a:xfrm>
            <a:off x="915294" y="4342190"/>
            <a:ext cx="5027414" cy="4112381"/>
          </a:xfrm>
          <a:ln/>
        </p:spPr>
        <p:txBody>
          <a:bodyPr lIns="92690" tIns="47188" rIns="92690" bIns="47188"/>
          <a:lstStyle/>
          <a:p>
            <a:r>
              <a:rPr lang="en-US" dirty="0" smtClean="0"/>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In a little more detail:</a:t>
            </a:r>
          </a:p>
          <a:p>
            <a:r>
              <a:rPr lang="en-US" dirty="0" smtClean="0"/>
              <a:t>Component – a unit of computation or a data store</a:t>
            </a:r>
          </a:p>
          <a:p>
            <a:pPr lvl="1"/>
            <a:r>
              <a:rPr lang="en-US" dirty="0" smtClean="0"/>
              <a:t>Location of computation and state</a:t>
            </a:r>
          </a:p>
          <a:p>
            <a:pPr lvl="1"/>
            <a:r>
              <a:rPr lang="en-US" dirty="0" smtClean="0"/>
              <a:t>Can be simple or composites </a:t>
            </a:r>
          </a:p>
          <a:p>
            <a:r>
              <a:rPr lang="en-US" dirty="0" smtClean="0"/>
              <a:t>Connector – an architectural element that models interactions among components and rules that govern those interactions</a:t>
            </a:r>
          </a:p>
          <a:p>
            <a:pPr lvl="1"/>
            <a:r>
              <a:rPr lang="en-US" dirty="0" smtClean="0"/>
              <a:t>Simple interactions -- procedure calls or shared variable access</a:t>
            </a:r>
          </a:p>
          <a:p>
            <a:pPr lvl="1"/>
            <a:r>
              <a:rPr lang="en-US" dirty="0" smtClean="0"/>
              <a:t>Complex and semantically rich interactions -- client-server protocols</a:t>
            </a:r>
          </a:p>
          <a:p>
            <a:r>
              <a:rPr lang="en-US" dirty="0" smtClean="0"/>
              <a:t>Configuration (or topology) – a connected graph (composite) of components and connectors which describe architectural structure</a:t>
            </a:r>
          </a:p>
          <a:p>
            <a:pPr lvl="1"/>
            <a:r>
              <a:rPr lang="en-US" dirty="0" smtClean="0"/>
              <a:t>Proper connectivity</a:t>
            </a:r>
          </a:p>
          <a:p>
            <a:pPr lvl="1"/>
            <a:r>
              <a:rPr lang="en-US" dirty="0" smtClean="0"/>
              <a:t>Concurrent and distributed properties</a:t>
            </a:r>
          </a:p>
          <a:p>
            <a:pPr lvl="1"/>
            <a:r>
              <a:rPr lang="en-US" dirty="0" smtClean="0"/>
              <a:t>Adherence to design heuristics and style rules</a:t>
            </a:r>
          </a:p>
          <a:p>
            <a:endParaRPr lang="en-US" dirty="0"/>
          </a:p>
        </p:txBody>
      </p:sp>
      <p:sp>
        <p:nvSpPr>
          <p:cNvPr id="4" name="Slide Number Placeholder 3"/>
          <p:cNvSpPr>
            <a:spLocks noGrp="1"/>
          </p:cNvSpPr>
          <p:nvPr>
            <p:ph type="sldNum" sz="quarter" idx="10"/>
          </p:nvPr>
        </p:nvSpPr>
        <p:spPr/>
        <p:txBody>
          <a:bodyPr/>
          <a:lstStyle/>
          <a:p>
            <a:pPr>
              <a:defRPr/>
            </a:pPr>
            <a:fld id="{99CB88E9-65C7-B546-AF03-1B27CAF8A37D}" type="slidenum">
              <a:rPr lang="en-US" smtClean="0"/>
              <a:pPr>
                <a:defRPr/>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a:t>Essentials of Visual Modeling w/ UML 2.0 - Instructor Notes</a:t>
            </a:r>
          </a:p>
        </p:txBody>
      </p:sp>
      <p:sp>
        <p:nvSpPr>
          <p:cNvPr id="598018" name="Rectangle 2"/>
          <p:cNvSpPr>
            <a:spLocks noGrp="1" noRot="1" noChangeAspect="1" noChangeArrowheads="1" noTextEdit="1"/>
          </p:cNvSpPr>
          <p:nvPr>
            <p:ph type="sldImg"/>
          </p:nvPr>
        </p:nvSpPr>
        <p:spPr>
          <a:xfrm>
            <a:off x="2501900" y="825500"/>
            <a:ext cx="4040188" cy="3030538"/>
          </a:xfrm>
          <a:ln/>
        </p:spPr>
      </p:sp>
      <p:sp>
        <p:nvSpPr>
          <p:cNvPr id="598019" name="Rectangle 3"/>
          <p:cNvSpPr>
            <a:spLocks noGrp="1" noChangeArrowheads="1"/>
          </p:cNvSpPr>
          <p:nvPr>
            <p:ph type="body" idx="1"/>
          </p:nvPr>
        </p:nvSpPr>
        <p:spPr>
          <a:xfrm>
            <a:off x="2494100" y="4045783"/>
            <a:ext cx="3970994" cy="4020799"/>
          </a:xfrm>
        </p:spPr>
        <p:txBody>
          <a:bodyPr/>
          <a:lstStyle/>
          <a:p>
            <a:r>
              <a:rPr lang="en-US" altLang="zh-CN" sz="1000">
                <a:latin typeface="ZapfHumnst BT" pitchFamily="34" charset="0"/>
              </a:rPr>
              <a:t>The key phrase is “nearly independent,” meaning that models can be built and studied separately, but are still interrelated.</a:t>
            </a:r>
          </a:p>
          <a:p>
            <a:r>
              <a:rPr lang="en-US" altLang="zh-CN" sz="1000">
                <a:latin typeface="ZapfHumnst BT" pitchFamily="34" charset="0"/>
              </a:rPr>
              <a:t>To understand the architecture of object-oriented systems, you need several complementary and interlocking views. An architectural view can be defined as a simplified description (an abstraction) of a system from a particular perspective or vantage point, covering particular concerns, and omitting entities that are not relevant to this perspective. Views are “slices” of models.  </a:t>
            </a:r>
          </a:p>
          <a:p>
            <a:r>
              <a:rPr lang="en-US" altLang="zh-CN" sz="1000">
                <a:latin typeface="ZapfHumnst BT" pitchFamily="34" charset="0"/>
              </a:rPr>
              <a:t>Each of the views below may have structural and behavioral aspects. Together, they represent the blueprints of a software system.</a:t>
            </a:r>
          </a:p>
          <a:p>
            <a:pPr marL="336488" lvl="1" indent="-112163">
              <a:buFontTx/>
              <a:buChar char="•"/>
            </a:pPr>
            <a:r>
              <a:rPr lang="en-US" altLang="zh-CN" sz="1000" b="1">
                <a:latin typeface="ZapfHumnst BT" pitchFamily="34" charset="0"/>
              </a:rPr>
              <a:t>Use-case view</a:t>
            </a:r>
            <a:r>
              <a:rPr lang="en-US" altLang="zh-CN" sz="1000">
                <a:latin typeface="ZapfHumnst BT" pitchFamily="34" charset="0"/>
              </a:rPr>
              <a:t> exposing the requirements of the system</a:t>
            </a:r>
          </a:p>
          <a:p>
            <a:pPr marL="336488" lvl="1" indent="-112163">
              <a:buFontTx/>
              <a:buChar char="•"/>
            </a:pPr>
            <a:r>
              <a:rPr lang="en-US" altLang="zh-CN" sz="1000" b="1">
                <a:latin typeface="ZapfHumnst BT" pitchFamily="34" charset="0"/>
              </a:rPr>
              <a:t>Logical view</a:t>
            </a:r>
            <a:r>
              <a:rPr lang="en-US" altLang="zh-CN" sz="1000">
                <a:latin typeface="ZapfHumnst BT" pitchFamily="34" charset="0"/>
              </a:rPr>
              <a:t> capturing the vocabulary of the problem space and the solution space</a:t>
            </a:r>
          </a:p>
          <a:p>
            <a:pPr marL="336488" lvl="1" indent="-112163">
              <a:buFontTx/>
              <a:buChar char="•"/>
            </a:pPr>
            <a:r>
              <a:rPr lang="en-US" altLang="zh-CN" sz="1000" b="1">
                <a:latin typeface="ZapfHumnst BT" pitchFamily="34" charset="0"/>
              </a:rPr>
              <a:t>Process view</a:t>
            </a:r>
            <a:r>
              <a:rPr lang="en-US" altLang="zh-CN" sz="1000">
                <a:latin typeface="ZapfHumnst BT" pitchFamily="34" charset="0"/>
              </a:rPr>
              <a:t> modeling the distribution of the system’s processes and threads</a:t>
            </a:r>
          </a:p>
          <a:p>
            <a:pPr marL="336488" lvl="1" indent="-112163">
              <a:buFontTx/>
              <a:buChar char="•"/>
            </a:pPr>
            <a:r>
              <a:rPr lang="en-US" altLang="zh-CN" sz="1000" b="1">
                <a:latin typeface="ZapfHumnst BT" pitchFamily="34" charset="0"/>
              </a:rPr>
              <a:t>Implementation view </a:t>
            </a:r>
            <a:r>
              <a:rPr lang="en-US" altLang="zh-CN" sz="1000">
                <a:latin typeface="ZapfHumnst BT" pitchFamily="34" charset="0"/>
              </a:rPr>
              <a:t>addressing the physical realization of the system</a:t>
            </a:r>
          </a:p>
          <a:p>
            <a:pPr marL="336488" lvl="1" indent="-112163">
              <a:buFontTx/>
              <a:buChar char="•"/>
            </a:pPr>
            <a:r>
              <a:rPr lang="en-US" altLang="zh-CN" sz="1000" b="1">
                <a:latin typeface="ZapfHumnst BT" pitchFamily="34" charset="0"/>
              </a:rPr>
              <a:t>Deployment view</a:t>
            </a:r>
            <a:r>
              <a:rPr lang="en-US" altLang="zh-CN" sz="1000">
                <a:latin typeface="ZapfHumnst BT" pitchFamily="34" charset="0"/>
              </a:rPr>
              <a:t> focusing on system engineering issues </a:t>
            </a:r>
          </a:p>
          <a:p>
            <a:r>
              <a:rPr lang="en-US" altLang="zh-CN" sz="1000">
                <a:latin typeface="ZapfHumnst BT" pitchFamily="34" charset="0"/>
              </a:rPr>
              <a:t>To address these different needs, Rational has defined the “4+1 view” architecture model. </a:t>
            </a:r>
          </a:p>
          <a:p>
            <a:r>
              <a:rPr lang="en-US" altLang="zh-CN" sz="1000">
                <a:latin typeface="ZapfHumnst BT" pitchFamily="34" charset="0"/>
              </a:rPr>
              <a:t>Remember that not all systems require all views. The number of views is dependent on the system you’re building. For example, a single processor does not require a deployment view or a small program does not require an implementation view and so on. </a:t>
            </a:r>
          </a:p>
          <a:p>
            <a:endParaRPr lang="zh-CN" altLang="en-US" sz="1000">
              <a:latin typeface="ZapfHumnst BT" pitchFamily="34" charset="0"/>
            </a:endParaRPr>
          </a:p>
        </p:txBody>
      </p:sp>
      <p:sp>
        <p:nvSpPr>
          <p:cNvPr id="598020" name="Text Box 4"/>
          <p:cNvSpPr txBox="1">
            <a:spLocks noChangeArrowheads="1"/>
          </p:cNvSpPr>
          <p:nvPr/>
        </p:nvSpPr>
        <p:spPr bwMode="auto">
          <a:xfrm>
            <a:off x="298175" y="1205459"/>
            <a:ext cx="1744007" cy="6672185"/>
          </a:xfrm>
          <a:prstGeom prst="rect">
            <a:avLst/>
          </a:prstGeom>
          <a:noFill/>
          <a:ln w="9525">
            <a:noFill/>
            <a:miter lim="800000"/>
            <a:headEnd/>
            <a:tailEnd/>
          </a:ln>
          <a:effectLst/>
        </p:spPr>
        <p:txBody>
          <a:bodyPr lIns="106465" tIns="53233" rIns="106465" bIns="53233"/>
          <a:lstStyle/>
          <a:p>
            <a:pPr marL="112163" indent="-112163" defTabSz="901975">
              <a:lnSpc>
                <a:spcPct val="87000"/>
              </a:lnSpc>
              <a:spcBef>
                <a:spcPct val="40000"/>
              </a:spcBef>
            </a:pPr>
            <a:r>
              <a:rPr lang="zh-CN" altLang="en-US" i="1">
                <a:latin typeface="ZapfHumnst BT" pitchFamily="34" charset="0"/>
              </a:rPr>
              <a:t>   </a:t>
            </a:r>
            <a:r>
              <a:rPr lang="en-US" altLang="zh-CN" i="1" u="sng">
                <a:latin typeface="ZapfHumnst BT" pitchFamily="34" charset="0"/>
              </a:rPr>
              <a:t>Many interrelated models are needed to accurately describe a system.</a:t>
            </a:r>
          </a:p>
          <a:p>
            <a:pPr marL="112163" indent="-112163" defTabSz="901975">
              <a:lnSpc>
                <a:spcPct val="87000"/>
              </a:lnSpc>
              <a:spcBef>
                <a:spcPct val="40000"/>
              </a:spcBef>
            </a:pPr>
            <a:r>
              <a:rPr lang="en-US" altLang="zh-CN">
                <a:latin typeface="ZapfHumnst BT" pitchFamily="34" charset="0"/>
              </a:rPr>
              <a:t>   Introduce the 4+1 views of architecture first. </a:t>
            </a:r>
          </a:p>
          <a:p>
            <a:pPr marL="112163" indent="-112163" defTabSz="901975">
              <a:lnSpc>
                <a:spcPct val="87000"/>
              </a:lnSpc>
              <a:spcBef>
                <a:spcPct val="40000"/>
              </a:spcBef>
            </a:pPr>
            <a:r>
              <a:rPr lang="en-US" altLang="zh-CN">
                <a:latin typeface="ZapfHumnst BT" pitchFamily="34" charset="0"/>
              </a:rPr>
              <a:t>   It’s important that they understand from the beginning that the models created/read represent a specific view of the system.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layer is a coarse grained grouping of classes packages or subsystems that has cohesive responsibility for a system aspect</a:t>
            </a:r>
          </a:p>
          <a:p>
            <a:r>
              <a:rPr lang="en-US" dirty="0" smtClean="0"/>
              <a:t>Higher layers call upon the services of lower layers</a:t>
            </a:r>
          </a:p>
          <a:p>
            <a:endParaRPr lang="en-US" dirty="0"/>
          </a:p>
        </p:txBody>
      </p:sp>
      <p:sp>
        <p:nvSpPr>
          <p:cNvPr id="4" name="Slide Number Placeholder 3"/>
          <p:cNvSpPr>
            <a:spLocks noGrp="1"/>
          </p:cNvSpPr>
          <p:nvPr>
            <p:ph type="sldNum" sz="quarter" idx="10"/>
          </p:nvPr>
        </p:nvSpPr>
        <p:spPr/>
        <p:txBody>
          <a:bodyPr/>
          <a:lstStyle/>
          <a:p>
            <a:pPr>
              <a:defRPr/>
            </a:pPr>
            <a:fld id="{99CB88E9-65C7-B546-AF03-1B27CAF8A37D}" type="slidenum">
              <a:rPr lang="en-US" smtClean="0"/>
              <a:pPr>
                <a:defRPr/>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sz="1100" b="1" dirty="0">
              <a:latin typeface="Lucida Grande" charset="0"/>
              <a:ea typeface="Lucida Grande" charset="0"/>
              <a:cs typeface="Lucida Grande" charset="0"/>
              <a:sym typeface="Lucida Grande" charset="0"/>
            </a:endParaRPr>
          </a:p>
        </p:txBody>
      </p:sp>
      <p:sp>
        <p:nvSpPr>
          <p:cNvPr id="4" name="Slide Number Placeholder 3"/>
          <p:cNvSpPr>
            <a:spLocks noGrp="1"/>
          </p:cNvSpPr>
          <p:nvPr>
            <p:ph type="sldNum" sz="quarter" idx="10"/>
          </p:nvPr>
        </p:nvSpPr>
        <p:spPr/>
        <p:txBody>
          <a:bodyPr/>
          <a:lstStyle/>
          <a:p>
            <a:pPr>
              <a:defRPr/>
            </a:pPr>
            <a:fld id="{99CB88E9-65C7-B546-AF03-1B27CAF8A37D}" type="slidenum">
              <a:rPr lang="en-US" smtClean="0"/>
              <a:pPr>
                <a:defRPr/>
              </a:pPr>
              <a:t>25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Rot="1" noChangeAspect="1" noChangeArrowheads="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30722"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1100" dirty="0">
                <a:latin typeface="Lucida Grande" charset="0"/>
                <a:ea typeface="Lucida Grande" charset="0"/>
                <a:cs typeface="Lucida Grande" charset="0"/>
                <a:sym typeface="Lucida Grande" charset="0"/>
              </a:rPr>
              <a:t>Continued from previous page…gray area</a:t>
            </a:r>
          </a:p>
          <a:p>
            <a:r>
              <a:rPr lang="en-US" sz="1100" dirty="0">
                <a:latin typeface="Lucida Grande" charset="0"/>
                <a:ea typeface="Lucida Grande" charset="0"/>
                <a:cs typeface="Lucida Grande" charset="0"/>
                <a:sym typeface="Lucida Grande" charset="0"/>
              </a:rPr>
              <a:t>- medium-level reusable infrastructure (e.g., persistence, security)</a:t>
            </a:r>
          </a:p>
          <a:p>
            <a:pPr>
              <a:buFontTx/>
              <a:buChar char="-"/>
            </a:pPr>
            <a:r>
              <a:rPr lang="en-US" sz="1100" dirty="0">
                <a:latin typeface="Lucida Grande" charset="0"/>
                <a:ea typeface="Lucida Grande" charset="0"/>
                <a:cs typeface="Lucida Grande" charset="0"/>
                <a:sym typeface="Lucida Grande" charset="0"/>
              </a:rPr>
              <a:t>low-level reusable infrastructure (collection classes, math, network and file I/O)</a:t>
            </a:r>
          </a:p>
          <a:p>
            <a:pPr>
              <a:buFontTx/>
              <a:buNone/>
            </a:pPr>
            <a:endParaRPr lang="en-US" sz="1100" dirty="0">
              <a:latin typeface="Lucida Grande" charset="0"/>
              <a:ea typeface="Lucida Grande" charset="0"/>
              <a:cs typeface="Lucida Grande" charset="0"/>
              <a:sym typeface="Lucida Grande"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Grp="1" noChangeArrowheads="1"/>
          </p:cNvSpPr>
          <p:nvPr>
            <p:ph type="hdr" sz="quarter"/>
          </p:nvPr>
        </p:nvSpPr>
        <p:spPr>
          <a:ln/>
        </p:spPr>
        <p:txBody>
          <a:bodyPr/>
          <a:lstStyle/>
          <a:p>
            <a:r>
              <a:rPr lang="en-US" dirty="0"/>
              <a:t>PRJ270: Essentials of Rational Unified Process</a:t>
            </a:r>
            <a:endParaRPr lang="en-US" sz="1000" i="1" dirty="0"/>
          </a:p>
        </p:txBody>
      </p:sp>
      <p:sp>
        <p:nvSpPr>
          <p:cNvPr id="5" name="Rectangle 21"/>
          <p:cNvSpPr>
            <a:spLocks noGrp="1" noChangeArrowheads="1"/>
          </p:cNvSpPr>
          <p:nvPr>
            <p:ph type="ftr" sz="quarter" idx="4"/>
          </p:nvPr>
        </p:nvSpPr>
        <p:spPr>
          <a:xfrm>
            <a:off x="0" y="8685863"/>
            <a:ext cx="2971593" cy="456574"/>
          </a:xfrm>
          <a:prstGeom prst="rect">
            <a:avLst/>
          </a:prstGeom>
          <a:ln/>
        </p:spPr>
        <p:txBody>
          <a:bodyPr lIns="89865" tIns="44933" rIns="89865" bIns="44933"/>
          <a:lstStyle/>
          <a:p>
            <a:r>
              <a:rPr lang="en-US"/>
              <a:t>Module 2 Iterative Development</a:t>
            </a:r>
            <a:endParaRPr lang="en-US">
              <a:latin typeface="ZapfHumnst BT" pitchFamily="34" charset="0"/>
            </a:endParaRPr>
          </a:p>
        </p:txBody>
      </p:sp>
      <p:sp>
        <p:nvSpPr>
          <p:cNvPr id="711682" name="Rectangle 2"/>
          <p:cNvSpPr>
            <a:spLocks noGrp="1" noRot="1" noChangeAspect="1" noChangeArrowheads="1"/>
          </p:cNvSpPr>
          <p:nvPr>
            <p:ph type="sldImg"/>
          </p:nvPr>
        </p:nvSpPr>
        <p:spPr bwMode="auto">
          <a:xfrm>
            <a:off x="2517297" y="827151"/>
            <a:ext cx="4018652" cy="3028715"/>
          </a:xfrm>
          <a:prstGeom prst="rect">
            <a:avLst/>
          </a:prstGeom>
          <a:solidFill>
            <a:srgbClr val="FFFFFF"/>
          </a:solidFill>
          <a:ln>
            <a:solidFill>
              <a:srgbClr val="000000"/>
            </a:solidFill>
            <a:miter lim="800000"/>
            <a:headEnd/>
            <a:tailEnd/>
          </a:ln>
        </p:spPr>
      </p:sp>
      <p:sp>
        <p:nvSpPr>
          <p:cNvPr id="711683" name="Rectangle 3"/>
          <p:cNvSpPr>
            <a:spLocks noGrp="1" noChangeArrowheads="1"/>
          </p:cNvSpPr>
          <p:nvPr>
            <p:ph type="body" idx="1"/>
          </p:nvPr>
        </p:nvSpPr>
        <p:spPr bwMode="auto">
          <a:xfrm>
            <a:off x="2498627" y="4051319"/>
            <a:ext cx="3971978" cy="4020044"/>
          </a:xfrm>
          <a:prstGeom prst="rect">
            <a:avLst/>
          </a:prstGeom>
          <a:noFill/>
          <a:ln>
            <a:miter lim="800000"/>
            <a:headEnd/>
            <a:tailEnd/>
          </a:ln>
        </p:spPr>
        <p:txBody>
          <a:bodyPr lIns="89999" tIns="45000" rIns="89999" bIns="45000"/>
          <a:lstStyle/>
          <a:p>
            <a:r>
              <a:rPr lang="en-US" sz="1000" dirty="0">
                <a:latin typeface="ZapfHumnst BT" pitchFamily="34" charset="0"/>
              </a:rPr>
              <a:t>The Software Architecture Document serves as a communication medium between the architect and other project team members regarding architecturally significant decisions which have been made on the project.</a:t>
            </a:r>
          </a:p>
          <a:p>
            <a:r>
              <a:rPr lang="en-US" sz="1000" dirty="0">
                <a:latin typeface="ZapfHumnst BT" pitchFamily="34" charset="0"/>
              </a:rPr>
              <a:t>For more information, see </a:t>
            </a:r>
            <a:r>
              <a:rPr lang="en-US" sz="1000" b="1" dirty="0">
                <a:latin typeface="ZapfHumnst BT" pitchFamily="34" charset="0"/>
              </a:rPr>
              <a:t>Artifacts-&gt;Analysis and Design Artifact Set-&gt;Software Architecture Document</a:t>
            </a:r>
            <a:r>
              <a:rPr lang="en-US" sz="1000" dirty="0">
                <a:latin typeface="ZapfHumnst BT" pitchFamily="34" charset="0"/>
              </a:rPr>
              <a:t> in RUP.</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Grp="1" noChangeArrowheads="1"/>
          </p:cNvSpPr>
          <p:nvPr>
            <p:ph type="hdr" sz="quarter"/>
          </p:nvPr>
        </p:nvSpPr>
        <p:spPr>
          <a:ln/>
        </p:spPr>
        <p:txBody>
          <a:bodyPr/>
          <a:lstStyle/>
          <a:p>
            <a:r>
              <a:rPr lang="en-US" dirty="0"/>
              <a:t>PRJ270: Essentials of Rational Unified Process</a:t>
            </a:r>
            <a:endParaRPr lang="en-US" sz="1000" i="1" dirty="0"/>
          </a:p>
        </p:txBody>
      </p:sp>
      <p:sp>
        <p:nvSpPr>
          <p:cNvPr id="5" name="Rectangle 21"/>
          <p:cNvSpPr>
            <a:spLocks noGrp="1" noChangeArrowheads="1"/>
          </p:cNvSpPr>
          <p:nvPr>
            <p:ph type="ftr" sz="quarter" idx="4"/>
          </p:nvPr>
        </p:nvSpPr>
        <p:spPr>
          <a:xfrm>
            <a:off x="0" y="8685863"/>
            <a:ext cx="2971593" cy="456574"/>
          </a:xfrm>
          <a:prstGeom prst="rect">
            <a:avLst/>
          </a:prstGeom>
          <a:ln/>
        </p:spPr>
        <p:txBody>
          <a:bodyPr lIns="89865" tIns="44933" rIns="89865" bIns="44933"/>
          <a:lstStyle/>
          <a:p>
            <a:r>
              <a:rPr lang="en-US"/>
              <a:t>Module 2 Iterative Development</a:t>
            </a:r>
            <a:endParaRPr lang="en-US">
              <a:latin typeface="ZapfHumnst BT" pitchFamily="34" charset="0"/>
            </a:endParaRPr>
          </a:p>
        </p:txBody>
      </p:sp>
      <p:sp>
        <p:nvSpPr>
          <p:cNvPr id="713730" name="Rectangle 2"/>
          <p:cNvSpPr>
            <a:spLocks noGrp="1" noRot="1" noChangeAspect="1" noChangeArrowheads="1"/>
          </p:cNvSpPr>
          <p:nvPr>
            <p:ph type="sldImg"/>
          </p:nvPr>
        </p:nvSpPr>
        <p:spPr bwMode="auto">
          <a:xfrm>
            <a:off x="2518949" y="827583"/>
            <a:ext cx="4016030" cy="3027701"/>
          </a:xfrm>
          <a:prstGeom prst="rect">
            <a:avLst/>
          </a:prstGeom>
          <a:solidFill>
            <a:srgbClr val="FFFFFF"/>
          </a:solidFill>
          <a:ln>
            <a:solidFill>
              <a:srgbClr val="000000"/>
            </a:solidFill>
            <a:miter lim="800000"/>
            <a:headEnd/>
            <a:tailEnd/>
          </a:ln>
        </p:spPr>
      </p:sp>
      <p:sp>
        <p:nvSpPr>
          <p:cNvPr id="713731" name="Rectangle 3"/>
          <p:cNvSpPr>
            <a:spLocks noGrp="1" noChangeArrowheads="1"/>
          </p:cNvSpPr>
          <p:nvPr>
            <p:ph type="body" idx="1"/>
          </p:nvPr>
        </p:nvSpPr>
        <p:spPr bwMode="auto">
          <a:xfrm>
            <a:off x="2498627" y="4051319"/>
            <a:ext cx="3971978" cy="4020044"/>
          </a:xfrm>
          <a:prstGeom prst="rect">
            <a:avLst/>
          </a:prstGeom>
          <a:noFill/>
          <a:ln>
            <a:miter lim="800000"/>
            <a:headEnd/>
            <a:tailEnd/>
          </a:ln>
        </p:spPr>
        <p:txBody>
          <a:bodyPr lIns="89999" tIns="45000" rIns="89999" bIns="45000"/>
          <a:lstStyle/>
          <a:p>
            <a:r>
              <a:rPr lang="en-US" sz="1000" dirty="0">
                <a:latin typeface="ZapfHumnst BT" pitchFamily="34" charset="0"/>
              </a:rPr>
              <a:t>In addition to its own data, the Software Architecture Document reports on architectural features contained in other artifacts. Note that both the Logical View and Process View are subsets of the Design Model.</a:t>
            </a:r>
          </a:p>
          <a:p>
            <a:endParaRPr lang="en-US" sz="1000" dirty="0">
              <a:latin typeface="ZapfHumnst BT" pitchFamily="34" charset="0"/>
            </a:endParaRPr>
          </a:p>
          <a:p>
            <a:endParaRPr lang="en-US" sz="1000" dirty="0">
              <a:latin typeface="ZapfHumnst BT" pitchFamily="34" charset="0"/>
            </a:endParaRPr>
          </a:p>
          <a:p>
            <a:endParaRPr lang="en-US" sz="1000" dirty="0">
              <a:latin typeface="ZapfHumnst BT"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endParaRPr lang="en-US" altLang="zh-CN"/>
          </a:p>
        </p:txBody>
      </p:sp>
      <p:sp>
        <p:nvSpPr>
          <p:cNvPr id="17" name="Footer Placeholder 16"/>
          <p:cNvSpPr>
            <a:spLocks noGrp="1"/>
          </p:cNvSpPr>
          <p:nvPr>
            <p:ph type="ftr" sz="quarter" idx="11"/>
          </p:nvPr>
        </p:nvSpPr>
        <p:spPr/>
        <p:txBody>
          <a:bodyPr/>
          <a:lstStyle>
            <a:extLst/>
          </a:lstStyle>
          <a:p>
            <a:endParaRPr lang="en-US" altLang="zh-CN"/>
          </a:p>
        </p:txBody>
      </p:sp>
      <p:sp>
        <p:nvSpPr>
          <p:cNvPr id="29" name="Slide Number Placeholder 28"/>
          <p:cNvSpPr>
            <a:spLocks noGrp="1"/>
          </p:cNvSpPr>
          <p:nvPr>
            <p:ph type="sldNum" sz="quarter" idx="12"/>
          </p:nvPr>
        </p:nvSpPr>
        <p:spPr/>
        <p:txBody>
          <a:bodyPr/>
          <a:lstStyle>
            <a:extLst/>
          </a:lstStyle>
          <a:p>
            <a:fld id="{E7E15431-C374-4F86-AD61-EAA4E1816902}" type="slidenum">
              <a:rPr lang="en-US" altLang="zh-CN" smtClean="0"/>
              <a:pPr/>
              <a:t>‹#›</a:t>
            </a:fld>
            <a:endParaRPr lang="en-US" altLang="zh-CN"/>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ltLang="zh-CN"/>
          </a:p>
        </p:txBody>
      </p:sp>
      <p:sp>
        <p:nvSpPr>
          <p:cNvPr id="5" name="Footer Placeholder 4"/>
          <p:cNvSpPr>
            <a:spLocks noGrp="1"/>
          </p:cNvSpPr>
          <p:nvPr>
            <p:ph type="ftr" sz="quarter" idx="11"/>
          </p:nvPr>
        </p:nvSpPr>
        <p:spPr/>
        <p:txBody>
          <a:bodyPr/>
          <a:lstStyle>
            <a:extLst/>
          </a:lstStyle>
          <a:p>
            <a:endParaRPr lang="en-US" altLang="zh-CN"/>
          </a:p>
        </p:txBody>
      </p:sp>
      <p:sp>
        <p:nvSpPr>
          <p:cNvPr id="6" name="Slide Number Placeholder 5"/>
          <p:cNvSpPr>
            <a:spLocks noGrp="1"/>
          </p:cNvSpPr>
          <p:nvPr>
            <p:ph type="sldNum" sz="quarter" idx="12"/>
          </p:nvPr>
        </p:nvSpPr>
        <p:spPr/>
        <p:txBody>
          <a:bodyPr/>
          <a:lstStyle>
            <a:extLst/>
          </a:lstStyle>
          <a:p>
            <a:fld id="{D8D4CF44-22F8-4EE4-A020-15E5D30239D8}"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ltLang="zh-CN"/>
          </a:p>
        </p:txBody>
      </p:sp>
      <p:sp>
        <p:nvSpPr>
          <p:cNvPr id="5" name="Footer Placeholder 4"/>
          <p:cNvSpPr>
            <a:spLocks noGrp="1"/>
          </p:cNvSpPr>
          <p:nvPr>
            <p:ph type="ftr" sz="quarter" idx="11"/>
          </p:nvPr>
        </p:nvSpPr>
        <p:spPr/>
        <p:txBody>
          <a:bodyPr/>
          <a:lstStyle>
            <a:extLst/>
          </a:lstStyle>
          <a:p>
            <a:endParaRPr lang="en-US" altLang="zh-CN"/>
          </a:p>
        </p:txBody>
      </p:sp>
      <p:sp>
        <p:nvSpPr>
          <p:cNvPr id="6" name="Slide Number Placeholder 5"/>
          <p:cNvSpPr>
            <a:spLocks noGrp="1"/>
          </p:cNvSpPr>
          <p:nvPr>
            <p:ph type="sldNum" sz="quarter" idx="12"/>
          </p:nvPr>
        </p:nvSpPr>
        <p:spPr/>
        <p:txBody>
          <a:bodyPr/>
          <a:lstStyle>
            <a:extLst/>
          </a:lstStyle>
          <a:p>
            <a:fld id="{DE57ABEC-783C-4D5E-B558-A42FA3B65225}"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ltLang="zh-CN"/>
          </a:p>
        </p:txBody>
      </p:sp>
      <p:sp>
        <p:nvSpPr>
          <p:cNvPr id="5" name="Footer Placeholder 4"/>
          <p:cNvSpPr>
            <a:spLocks noGrp="1"/>
          </p:cNvSpPr>
          <p:nvPr>
            <p:ph type="ftr" sz="quarter" idx="11"/>
          </p:nvPr>
        </p:nvSpPr>
        <p:spPr/>
        <p:txBody>
          <a:bodyPr/>
          <a:lstStyle>
            <a:extLst/>
          </a:lstStyle>
          <a:p>
            <a:endParaRPr lang="en-US" altLang="zh-CN"/>
          </a:p>
        </p:txBody>
      </p:sp>
      <p:sp>
        <p:nvSpPr>
          <p:cNvPr id="6" name="Slide Number Placeholder 5"/>
          <p:cNvSpPr>
            <a:spLocks noGrp="1"/>
          </p:cNvSpPr>
          <p:nvPr>
            <p:ph type="sldNum" sz="quarter" idx="12"/>
          </p:nvPr>
        </p:nvSpPr>
        <p:spPr/>
        <p:txBody>
          <a:bodyPr/>
          <a:lstStyle>
            <a:extLst/>
          </a:lstStyle>
          <a:p>
            <a:fld id="{FBC4CEA1-D0D5-409A-BAD9-85D32F44DE4D}"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US" altLang="zh-CN"/>
          </a:p>
        </p:txBody>
      </p:sp>
      <p:sp>
        <p:nvSpPr>
          <p:cNvPr id="5" name="Footer Placeholder 4"/>
          <p:cNvSpPr>
            <a:spLocks noGrp="1"/>
          </p:cNvSpPr>
          <p:nvPr>
            <p:ph type="ftr" sz="quarter" idx="11"/>
          </p:nvPr>
        </p:nvSpPr>
        <p:spPr/>
        <p:txBody>
          <a:bodyPr/>
          <a:lstStyle>
            <a:extLst/>
          </a:lstStyle>
          <a:p>
            <a:endParaRPr lang="en-US" altLang="zh-CN"/>
          </a:p>
        </p:txBody>
      </p:sp>
      <p:sp>
        <p:nvSpPr>
          <p:cNvPr id="6" name="Slide Number Placeholder 5"/>
          <p:cNvSpPr>
            <a:spLocks noGrp="1"/>
          </p:cNvSpPr>
          <p:nvPr>
            <p:ph type="sldNum" sz="quarter" idx="12"/>
          </p:nvPr>
        </p:nvSpPr>
        <p:spPr/>
        <p:txBody>
          <a:bodyPr/>
          <a:lstStyle>
            <a:extLst/>
          </a:lstStyle>
          <a:p>
            <a:fld id="{F79A307C-57C7-4B4E-A678-77DFCCD85660}" type="slidenum">
              <a:rPr lang="en-US" altLang="zh-CN" smtClean="0"/>
              <a:pPr/>
              <a:t>‹#›</a:t>
            </a:fld>
            <a:endParaRPr lang="en-US" altLang="zh-CN"/>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ltLang="zh-CN"/>
          </a:p>
        </p:txBody>
      </p:sp>
      <p:sp>
        <p:nvSpPr>
          <p:cNvPr id="6" name="Footer Placeholder 5"/>
          <p:cNvSpPr>
            <a:spLocks noGrp="1"/>
          </p:cNvSpPr>
          <p:nvPr>
            <p:ph type="ftr" sz="quarter" idx="11"/>
          </p:nvPr>
        </p:nvSpPr>
        <p:spPr/>
        <p:txBody>
          <a:bodyPr/>
          <a:lstStyle>
            <a:extLst/>
          </a:lstStyle>
          <a:p>
            <a:endParaRPr lang="en-US" altLang="zh-CN"/>
          </a:p>
        </p:txBody>
      </p:sp>
      <p:sp>
        <p:nvSpPr>
          <p:cNvPr id="7" name="Slide Number Placeholder 6"/>
          <p:cNvSpPr>
            <a:spLocks noGrp="1"/>
          </p:cNvSpPr>
          <p:nvPr>
            <p:ph type="sldNum" sz="quarter" idx="12"/>
          </p:nvPr>
        </p:nvSpPr>
        <p:spPr/>
        <p:txBody>
          <a:bodyPr/>
          <a:lstStyle>
            <a:extLst/>
          </a:lstStyle>
          <a:p>
            <a:fld id="{015D7EB5-F6A0-41DE-BF1B-1437433654D4}"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ltLang="zh-CN"/>
          </a:p>
        </p:txBody>
      </p:sp>
      <p:sp>
        <p:nvSpPr>
          <p:cNvPr id="8" name="Footer Placeholder 7"/>
          <p:cNvSpPr>
            <a:spLocks noGrp="1"/>
          </p:cNvSpPr>
          <p:nvPr>
            <p:ph type="ftr" sz="quarter" idx="11"/>
          </p:nvPr>
        </p:nvSpPr>
        <p:spPr/>
        <p:txBody>
          <a:bodyPr/>
          <a:lstStyle>
            <a:extLst/>
          </a:lstStyle>
          <a:p>
            <a:endParaRPr lang="en-US" altLang="zh-CN"/>
          </a:p>
        </p:txBody>
      </p:sp>
      <p:sp>
        <p:nvSpPr>
          <p:cNvPr id="9" name="Slide Number Placeholder 8"/>
          <p:cNvSpPr>
            <a:spLocks noGrp="1"/>
          </p:cNvSpPr>
          <p:nvPr>
            <p:ph type="sldNum" sz="quarter" idx="12"/>
          </p:nvPr>
        </p:nvSpPr>
        <p:spPr/>
        <p:txBody>
          <a:bodyPr/>
          <a:lstStyle>
            <a:extLst/>
          </a:lstStyle>
          <a:p>
            <a:fld id="{768EBA34-0E39-4C6A-9A40-0A9CEB50EE99}" type="slidenum">
              <a:rPr lang="en-US" altLang="zh-CN" smtClean="0"/>
              <a:pPr/>
              <a:t>‹#›</a:t>
            </a:fld>
            <a:endParaRPr lang="en-US" altLang="zh-CN"/>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endParaRPr lang="en-US" altLang="zh-CN"/>
          </a:p>
        </p:txBody>
      </p:sp>
      <p:sp>
        <p:nvSpPr>
          <p:cNvPr id="4" name="Footer Placeholder 3"/>
          <p:cNvSpPr>
            <a:spLocks noGrp="1"/>
          </p:cNvSpPr>
          <p:nvPr>
            <p:ph type="ftr" sz="quarter" idx="11"/>
          </p:nvPr>
        </p:nvSpPr>
        <p:spPr/>
        <p:txBody>
          <a:bodyPr/>
          <a:lstStyle>
            <a:extLst/>
          </a:lstStyle>
          <a:p>
            <a:endParaRPr lang="en-US" altLang="zh-CN"/>
          </a:p>
        </p:txBody>
      </p:sp>
      <p:sp>
        <p:nvSpPr>
          <p:cNvPr id="5" name="Slide Number Placeholder 4"/>
          <p:cNvSpPr>
            <a:spLocks noGrp="1"/>
          </p:cNvSpPr>
          <p:nvPr>
            <p:ph type="sldNum" sz="quarter" idx="12"/>
          </p:nvPr>
        </p:nvSpPr>
        <p:spPr/>
        <p:txBody>
          <a:bodyPr/>
          <a:lstStyle>
            <a:extLst/>
          </a:lstStyle>
          <a:p>
            <a:fld id="{7E799F3F-F9A7-4436-A48D-8FA205ECA1E0}"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endParaRPr lang="en-US" altLang="zh-CN"/>
          </a:p>
        </p:txBody>
      </p:sp>
      <p:sp>
        <p:nvSpPr>
          <p:cNvPr id="3" name="Footer Placeholder 2"/>
          <p:cNvSpPr>
            <a:spLocks noGrp="1"/>
          </p:cNvSpPr>
          <p:nvPr>
            <p:ph type="ftr" sz="quarter" idx="11"/>
          </p:nvPr>
        </p:nvSpPr>
        <p:spPr/>
        <p:txBody>
          <a:bodyPr/>
          <a:lstStyle>
            <a:extLst/>
          </a:lstStyle>
          <a:p>
            <a:endParaRPr lang="en-US" altLang="zh-CN"/>
          </a:p>
        </p:txBody>
      </p:sp>
      <p:sp>
        <p:nvSpPr>
          <p:cNvPr id="4" name="Slide Number Placeholder 3"/>
          <p:cNvSpPr>
            <a:spLocks noGrp="1"/>
          </p:cNvSpPr>
          <p:nvPr>
            <p:ph type="sldNum" sz="quarter" idx="12"/>
          </p:nvPr>
        </p:nvSpPr>
        <p:spPr/>
        <p:txBody>
          <a:bodyPr/>
          <a:lstStyle>
            <a:extLst/>
          </a:lstStyle>
          <a:p>
            <a:fld id="{2A09E7E7-495E-4466-8FF5-C826A976A4CF}"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ltLang="zh-CN"/>
          </a:p>
        </p:txBody>
      </p:sp>
      <p:sp>
        <p:nvSpPr>
          <p:cNvPr id="6" name="Footer Placeholder 5"/>
          <p:cNvSpPr>
            <a:spLocks noGrp="1"/>
          </p:cNvSpPr>
          <p:nvPr>
            <p:ph type="ftr" sz="quarter" idx="11"/>
          </p:nvPr>
        </p:nvSpPr>
        <p:spPr/>
        <p:txBody>
          <a:bodyPr/>
          <a:lstStyle>
            <a:extLst/>
          </a:lstStyle>
          <a:p>
            <a:endParaRPr lang="en-US" altLang="zh-CN"/>
          </a:p>
        </p:txBody>
      </p:sp>
      <p:sp>
        <p:nvSpPr>
          <p:cNvPr id="7" name="Slide Number Placeholder 6"/>
          <p:cNvSpPr>
            <a:spLocks noGrp="1"/>
          </p:cNvSpPr>
          <p:nvPr>
            <p:ph type="sldNum" sz="quarter" idx="12"/>
          </p:nvPr>
        </p:nvSpPr>
        <p:spPr/>
        <p:txBody>
          <a:bodyPr/>
          <a:lstStyle>
            <a:extLst/>
          </a:lstStyle>
          <a:p>
            <a:fld id="{05A64BCE-A83E-41D5-BB47-94C2EB5673AC}"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endParaRPr lang="en-US" altLang="zh-CN"/>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ltLang="zh-CN"/>
          </a:p>
        </p:txBody>
      </p:sp>
      <p:sp>
        <p:nvSpPr>
          <p:cNvPr id="7" name="Slide Number Placeholder 6"/>
          <p:cNvSpPr>
            <a:spLocks noGrp="1"/>
          </p:cNvSpPr>
          <p:nvPr>
            <p:ph type="sldNum" sz="quarter" idx="12"/>
          </p:nvPr>
        </p:nvSpPr>
        <p:spPr>
          <a:xfrm>
            <a:off x="8610600" y="55499"/>
            <a:ext cx="457200" cy="365125"/>
          </a:xfrm>
        </p:spPr>
        <p:txBody>
          <a:bodyPr/>
          <a:lstStyle>
            <a:extLst/>
          </a:lstStyle>
          <a:p>
            <a:fld id="{AEDDA025-EC1A-449B-95F3-1D086C64959F}"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endParaRPr lang="en-US" altLang="zh-CN"/>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ltLang="zh-CN"/>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CE2E0A07-2B26-4473-8E59-7E5EA7D07096}" type="slidenum">
              <a:rPr lang="en-US" altLang="zh-CN" smtClean="0"/>
              <a:pPr/>
              <a:t>‹#›</a:t>
            </a:fld>
            <a:endParaRPr lang="en-US" altLang="zh-CN"/>
          </a:p>
        </p:txBody>
      </p:sp>
    </p:spTree>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Givemeareason@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sdn.microsoft.com/en-us/library/ee658117.aspx" TargetMode="External"/><Relationship Id="rId3" Type="http://schemas.openxmlformats.org/officeDocument/2006/relationships/hyperlink" Target="http://www.softwarearchitecturebook.com/svn/main/slides/ppt/05_Architectural_Styles.pp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00034" y="571480"/>
            <a:ext cx="8915400" cy="720725"/>
          </a:xfrm>
        </p:spPr>
        <p:txBody>
          <a:bodyPr>
            <a:normAutofit fontScale="90000"/>
          </a:bodyPr>
          <a:lstStyle/>
          <a:p>
            <a:r>
              <a:rPr lang="en-US" altLang="zh-CN" sz="5600" b="1" dirty="0">
                <a:latin typeface="Arial" charset="0"/>
                <a:ea typeface="Gungsuh" pitchFamily="18" charset="-127"/>
              </a:rPr>
              <a:t>Object-Oriented Analysis and Design</a:t>
            </a:r>
            <a:br>
              <a:rPr lang="en-US" altLang="zh-CN" sz="5600" b="1" dirty="0">
                <a:latin typeface="Arial" charset="0"/>
                <a:ea typeface="Gungsuh" pitchFamily="18" charset="-127"/>
              </a:rPr>
            </a:br>
            <a:r>
              <a:rPr lang="en-US" altLang="zh-CN" sz="5600" b="1" dirty="0" smtClean="0">
                <a:latin typeface="Arial" charset="0"/>
                <a:ea typeface="Gungsuh" pitchFamily="18" charset="-127"/>
              </a:rPr>
              <a:t>         </a:t>
            </a:r>
            <a:r>
              <a:rPr lang="en-US" altLang="zh-CN" sz="5600" dirty="0" smtClean="0">
                <a:latin typeface="Arial" charset="0"/>
                <a:ea typeface="Gungsuh" pitchFamily="18" charset="-127"/>
              </a:rPr>
              <a:t>-</a:t>
            </a:r>
            <a:r>
              <a:rPr lang="en-US" altLang="zh-CN" sz="2600" b="1" dirty="0" smtClean="0">
                <a:latin typeface="Arial" charset="0"/>
                <a:ea typeface="Gungsuh" pitchFamily="18" charset="-127"/>
              </a:rPr>
              <a:t>with </a:t>
            </a:r>
            <a:r>
              <a:rPr lang="en-US" altLang="zh-CN" sz="2600" b="1" dirty="0">
                <a:latin typeface="Arial" charset="0"/>
                <a:ea typeface="Gungsuh" pitchFamily="18" charset="-127"/>
              </a:rPr>
              <a:t>UML </a:t>
            </a:r>
            <a:r>
              <a:rPr lang="en-US" altLang="zh-CN" sz="2600" b="1" dirty="0" smtClean="0">
                <a:latin typeface="Arial" charset="0"/>
                <a:ea typeface="Gungsuh" pitchFamily="18" charset="-127"/>
              </a:rPr>
              <a:t>2, UP </a:t>
            </a:r>
            <a:r>
              <a:rPr lang="en-US" altLang="zh-CN" sz="2600" b="1" dirty="0">
                <a:latin typeface="Arial" charset="0"/>
                <a:ea typeface="Gungsuh" pitchFamily="18" charset="-127"/>
              </a:rPr>
              <a:t>and design patterns</a:t>
            </a:r>
          </a:p>
        </p:txBody>
      </p:sp>
      <p:sp>
        <p:nvSpPr>
          <p:cNvPr id="2051" name="Rectangle 3"/>
          <p:cNvSpPr>
            <a:spLocks noGrp="1" noChangeArrowheads="1"/>
          </p:cNvSpPr>
          <p:nvPr>
            <p:ph type="subTitle" idx="1"/>
          </p:nvPr>
        </p:nvSpPr>
        <p:spPr>
          <a:xfrm>
            <a:off x="1835696" y="3212976"/>
            <a:ext cx="5948164" cy="936625"/>
          </a:xfrm>
        </p:spPr>
        <p:txBody>
          <a:bodyPr/>
          <a:lstStyle/>
          <a:p>
            <a:pPr>
              <a:lnSpc>
                <a:spcPct val="80000"/>
              </a:lnSpc>
            </a:pPr>
            <a:r>
              <a:rPr lang="en-US" altLang="zh-CN" sz="3400" dirty="0" smtClean="0"/>
              <a:t>Software Architecture </a:t>
            </a:r>
            <a:endParaRPr lang="en-US" altLang="zh-CN" sz="2100" dirty="0"/>
          </a:p>
          <a:p>
            <a:endParaRPr lang="en-US" altLang="zh-CN" sz="2100" dirty="0"/>
          </a:p>
        </p:txBody>
      </p:sp>
      <p:sp>
        <p:nvSpPr>
          <p:cNvPr id="2053" name="Rectangle 5"/>
          <p:cNvSpPr>
            <a:spLocks noChangeArrowheads="1"/>
          </p:cNvSpPr>
          <p:nvPr/>
        </p:nvSpPr>
        <p:spPr bwMode="auto">
          <a:xfrm>
            <a:off x="2286000" y="4149725"/>
            <a:ext cx="5670550" cy="1260475"/>
          </a:xfrm>
          <a:prstGeom prst="rect">
            <a:avLst/>
          </a:prstGeom>
          <a:noFill/>
          <a:ln w="9525">
            <a:noFill/>
            <a:miter lim="800000"/>
            <a:headEnd/>
            <a:tailEnd/>
          </a:ln>
          <a:effectLst/>
        </p:spPr>
        <p:txBody>
          <a:bodyPr/>
          <a:lstStyle/>
          <a:p>
            <a:pPr algn="r">
              <a:lnSpc>
                <a:spcPct val="80000"/>
              </a:lnSpc>
              <a:spcBef>
                <a:spcPct val="20000"/>
              </a:spcBef>
              <a:buClr>
                <a:schemeClr val="hlink"/>
              </a:buClr>
              <a:buSzPct val="120000"/>
            </a:pPr>
            <a:r>
              <a:rPr lang="en-US" altLang="zh-CN" sz="3200" dirty="0">
                <a:effectLst>
                  <a:outerShdw blurRad="38100" dist="38100" dir="2700000" algn="tl">
                    <a:srgbClr val="666633"/>
                  </a:outerShdw>
                </a:effectLst>
                <a:latin typeface="Tahoma" pitchFamily="34" charset="0"/>
              </a:rPr>
              <a:t>Liu Yan</a:t>
            </a:r>
          </a:p>
          <a:p>
            <a:pPr algn="r">
              <a:lnSpc>
                <a:spcPct val="80000"/>
              </a:lnSpc>
              <a:spcBef>
                <a:spcPct val="20000"/>
              </a:spcBef>
              <a:buClr>
                <a:schemeClr val="hlink"/>
              </a:buClr>
              <a:buSzPct val="120000"/>
            </a:pPr>
            <a:r>
              <a:rPr lang="en-US" altLang="zh-CN" sz="2800" dirty="0" smtClean="0">
                <a:effectLst>
                  <a:outerShdw blurRad="38100" dist="38100" dir="2700000" algn="tl">
                    <a:srgbClr val="666633"/>
                  </a:outerShdw>
                </a:effectLst>
                <a:latin typeface="Tahoma" pitchFamily="34" charset="0"/>
                <a:hlinkClick r:id="rId2"/>
              </a:rPr>
              <a:t>Givemeareason@gmail.com</a:t>
            </a:r>
            <a:endParaRPr lang="en-US" altLang="zh-CN" sz="2800" dirty="0">
              <a:effectLst>
                <a:outerShdw blurRad="38100" dist="38100" dir="2700000" algn="tl">
                  <a:srgbClr val="666633"/>
                </a:outerShdw>
              </a:effectLst>
              <a:latin typeface="Tahoma" pitchFamily="34" charset="0"/>
            </a:endParaRPr>
          </a:p>
          <a:p>
            <a:pPr algn="r">
              <a:lnSpc>
                <a:spcPct val="80000"/>
              </a:lnSpc>
              <a:spcBef>
                <a:spcPct val="20000"/>
              </a:spcBef>
              <a:buClr>
                <a:schemeClr val="hlink"/>
              </a:buClr>
              <a:buSzPct val="120000"/>
            </a:pPr>
            <a:endParaRPr lang="en-US" altLang="zh-CN" sz="2800" dirty="0">
              <a:effectLst>
                <a:outerShdw blurRad="38100" dist="38100" dir="2700000" algn="tl">
                  <a:srgbClr val="666633"/>
                </a:outerShdw>
              </a:effectLst>
              <a:latin typeface="Tahoma" pitchFamily="34" charset="0"/>
            </a:endParaRPr>
          </a:p>
          <a:p>
            <a:pPr algn="r">
              <a:lnSpc>
                <a:spcPct val="80000"/>
              </a:lnSpc>
              <a:spcBef>
                <a:spcPct val="20000"/>
              </a:spcBef>
              <a:buClr>
                <a:schemeClr val="hlink"/>
              </a:buClr>
              <a:buSzPct val="120000"/>
            </a:pPr>
            <a:endParaRPr lang="en-US" altLang="zh-CN" sz="2800" dirty="0">
              <a:effectLst>
                <a:outerShdw blurRad="38100" dist="38100" dir="2700000" algn="tl">
                  <a:srgbClr val="666633"/>
                </a:outerShdw>
              </a:effectLst>
              <a:latin typeface="Tahoma" pitchFamily="34" charset="0"/>
            </a:endParaRPr>
          </a:p>
          <a:p>
            <a:pPr algn="ctr">
              <a:lnSpc>
                <a:spcPct val="80000"/>
              </a:lnSpc>
              <a:spcBef>
                <a:spcPct val="20000"/>
              </a:spcBef>
              <a:buClr>
                <a:schemeClr val="hlink"/>
              </a:buClr>
              <a:buSzPct val="120000"/>
            </a:pPr>
            <a:endParaRPr lang="en-US" altLang="zh-CN" sz="3200" dirty="0">
              <a:effectLst>
                <a:outerShdw blurRad="38100" dist="38100" dir="2700000" algn="tl">
                  <a:srgbClr val="666633"/>
                </a:outerShdw>
              </a:effectLst>
              <a:latin typeface="Tahoma" pitchFamily="34" charset="0"/>
            </a:endParaRPr>
          </a:p>
          <a:p>
            <a:pPr algn="ctr">
              <a:spcBef>
                <a:spcPct val="20000"/>
              </a:spcBef>
              <a:buClr>
                <a:schemeClr val="hlink"/>
              </a:buClr>
              <a:buSzPct val="120000"/>
            </a:pPr>
            <a:r>
              <a:rPr lang="en-US" altLang="zh-CN" sz="2400" dirty="0">
                <a:effectLst>
                  <a:outerShdw blurRad="38100" dist="38100" dir="2700000" algn="tl">
                    <a:srgbClr val="666633"/>
                  </a:outerShdw>
                </a:effectLst>
              </a:rPr>
              <a:t> </a:t>
            </a:r>
          </a:p>
          <a:p>
            <a:pPr algn="ctr">
              <a:spcBef>
                <a:spcPct val="20000"/>
              </a:spcBef>
              <a:buClr>
                <a:schemeClr val="hlink"/>
              </a:buClr>
              <a:buSzPct val="120000"/>
            </a:pPr>
            <a:endParaRPr lang="en-US" altLang="zh-CN" sz="2400" dirty="0">
              <a:effectLst>
                <a:outerShdw blurRad="38100" dist="38100" dir="2700000" algn="tl">
                  <a:srgbClr val="666633"/>
                </a:outerShdw>
              </a:effectLst>
              <a:latin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6632"/>
            <a:ext cx="7772400" cy="914400"/>
          </a:xfrm>
        </p:spPr>
        <p:txBody>
          <a:bodyPr/>
          <a:lstStyle/>
          <a:p>
            <a:r>
              <a:rPr lang="en-US" dirty="0" smtClean="0"/>
              <a:t>Refine Software Architecture</a:t>
            </a:r>
            <a:endParaRPr lang="en-US" dirty="0"/>
          </a:p>
        </p:txBody>
      </p:sp>
      <p:grpSp>
        <p:nvGrpSpPr>
          <p:cNvPr id="4" name="Group 15"/>
          <p:cNvGrpSpPr>
            <a:grpSpLocks/>
          </p:cNvGrpSpPr>
          <p:nvPr/>
        </p:nvGrpSpPr>
        <p:grpSpPr bwMode="auto">
          <a:xfrm>
            <a:off x="2781424" y="1052736"/>
            <a:ext cx="4598888" cy="5797252"/>
            <a:chOff x="1616" y="504"/>
            <a:chExt cx="2528" cy="3512"/>
          </a:xfrm>
        </p:grpSpPr>
        <p:sp>
          <p:nvSpPr>
            <p:cNvPr id="5" name="Rectangle 16"/>
            <p:cNvSpPr>
              <a:spLocks noChangeArrowheads="1"/>
            </p:cNvSpPr>
            <p:nvPr/>
          </p:nvSpPr>
          <p:spPr bwMode="auto">
            <a:xfrm>
              <a:off x="1616" y="504"/>
              <a:ext cx="2528" cy="3512"/>
            </a:xfrm>
            <a:prstGeom prst="rect">
              <a:avLst/>
            </a:prstGeom>
            <a:solidFill>
              <a:schemeClr val="tx1"/>
            </a:solidFill>
            <a:ln w="9525">
              <a:solidFill>
                <a:schemeClr val="tx1"/>
              </a:solidFill>
              <a:miter lim="800000"/>
              <a:headEnd/>
              <a:tailEnd/>
            </a:ln>
            <a:effectLst/>
          </p:spPr>
          <p:txBody>
            <a:bodyPr wrap="none" lIns="107950" tIns="53975" rIns="107950" bIns="53975" anchor="ctr"/>
            <a:lstStyle/>
            <a:p>
              <a:endParaRPr lang="en-US" sz="1050"/>
            </a:p>
          </p:txBody>
        </p:sp>
        <p:sp>
          <p:nvSpPr>
            <p:cNvPr id="6" name="Oval 17"/>
            <p:cNvSpPr>
              <a:spLocks noChangeArrowheads="1"/>
            </p:cNvSpPr>
            <p:nvPr/>
          </p:nvSpPr>
          <p:spPr bwMode="auto">
            <a:xfrm>
              <a:off x="2728" y="569"/>
              <a:ext cx="111" cy="111"/>
            </a:xfrm>
            <a:prstGeom prst="ellipse">
              <a:avLst/>
            </a:prstGeom>
            <a:solidFill>
              <a:schemeClr val="bg2"/>
            </a:solidFill>
            <a:ln w="12700">
              <a:solidFill>
                <a:srgbClr val="FF9999"/>
              </a:solidFill>
              <a:round/>
              <a:headEnd/>
              <a:tailEnd/>
            </a:ln>
            <a:effectLst/>
          </p:spPr>
          <p:txBody>
            <a:bodyPr wrap="none" lIns="107950" tIns="53975" rIns="107950" bIns="53975" anchor="ctr"/>
            <a:lstStyle/>
            <a:p>
              <a:endParaRPr lang="en-US" sz="1050"/>
            </a:p>
          </p:txBody>
        </p:sp>
        <p:grpSp>
          <p:nvGrpSpPr>
            <p:cNvPr id="7" name="Group 18"/>
            <p:cNvGrpSpPr>
              <a:grpSpLocks/>
            </p:cNvGrpSpPr>
            <p:nvPr/>
          </p:nvGrpSpPr>
          <p:grpSpPr bwMode="auto">
            <a:xfrm>
              <a:off x="3321" y="1631"/>
              <a:ext cx="153" cy="153"/>
              <a:chOff x="3317" y="1579"/>
              <a:chExt cx="153" cy="153"/>
            </a:xfrm>
          </p:grpSpPr>
          <p:sp>
            <p:nvSpPr>
              <p:cNvPr id="104" name="Oval 19"/>
              <p:cNvSpPr>
                <a:spLocks noChangeArrowheads="1"/>
              </p:cNvSpPr>
              <p:nvPr/>
            </p:nvSpPr>
            <p:spPr bwMode="auto">
              <a:xfrm>
                <a:off x="3338" y="1600"/>
                <a:ext cx="111" cy="111"/>
              </a:xfrm>
              <a:prstGeom prst="ellipse">
                <a:avLst/>
              </a:prstGeom>
              <a:solidFill>
                <a:schemeClr val="bg2"/>
              </a:solidFill>
              <a:ln w="12700">
                <a:solidFill>
                  <a:srgbClr val="FF9999"/>
                </a:solidFill>
                <a:round/>
                <a:headEnd/>
                <a:tailEnd/>
              </a:ln>
              <a:effectLst/>
            </p:spPr>
            <p:txBody>
              <a:bodyPr wrap="none" lIns="107950" tIns="53975" rIns="107950" bIns="53975" anchor="ctr"/>
              <a:lstStyle/>
              <a:p>
                <a:endParaRPr lang="en-US" sz="1050"/>
              </a:p>
            </p:txBody>
          </p:sp>
          <p:sp>
            <p:nvSpPr>
              <p:cNvPr id="105" name="Oval 20"/>
              <p:cNvSpPr>
                <a:spLocks noChangeArrowheads="1"/>
              </p:cNvSpPr>
              <p:nvPr/>
            </p:nvSpPr>
            <p:spPr bwMode="auto">
              <a:xfrm>
                <a:off x="3317" y="1579"/>
                <a:ext cx="153" cy="153"/>
              </a:xfrm>
              <a:prstGeom prst="ellipse">
                <a:avLst/>
              </a:prstGeom>
              <a:noFill/>
              <a:ln w="12700">
                <a:solidFill>
                  <a:srgbClr val="FF9999"/>
                </a:solidFill>
                <a:round/>
                <a:headEnd/>
                <a:tailEnd/>
              </a:ln>
              <a:effectLst/>
            </p:spPr>
            <p:txBody>
              <a:bodyPr wrap="none" lIns="107950" tIns="53975" rIns="107950" bIns="53975" anchor="ctr"/>
              <a:lstStyle/>
              <a:p>
                <a:endParaRPr lang="en-US" sz="1050"/>
              </a:p>
            </p:txBody>
          </p:sp>
        </p:grpSp>
        <p:grpSp>
          <p:nvGrpSpPr>
            <p:cNvPr id="8" name="Group 21"/>
            <p:cNvGrpSpPr>
              <a:grpSpLocks/>
            </p:cNvGrpSpPr>
            <p:nvPr/>
          </p:nvGrpSpPr>
          <p:grpSpPr bwMode="auto">
            <a:xfrm>
              <a:off x="2789" y="3781"/>
              <a:ext cx="153" cy="153"/>
              <a:chOff x="3317" y="1579"/>
              <a:chExt cx="153" cy="153"/>
            </a:xfrm>
          </p:grpSpPr>
          <p:sp>
            <p:nvSpPr>
              <p:cNvPr id="102" name="Oval 22"/>
              <p:cNvSpPr>
                <a:spLocks noChangeArrowheads="1"/>
              </p:cNvSpPr>
              <p:nvPr/>
            </p:nvSpPr>
            <p:spPr bwMode="auto">
              <a:xfrm>
                <a:off x="3338" y="1600"/>
                <a:ext cx="111" cy="111"/>
              </a:xfrm>
              <a:prstGeom prst="ellipse">
                <a:avLst/>
              </a:prstGeom>
              <a:solidFill>
                <a:schemeClr val="bg2"/>
              </a:solidFill>
              <a:ln w="12700">
                <a:solidFill>
                  <a:srgbClr val="FF9999"/>
                </a:solidFill>
                <a:round/>
                <a:headEnd/>
                <a:tailEnd/>
              </a:ln>
              <a:effectLst/>
            </p:spPr>
            <p:txBody>
              <a:bodyPr wrap="none" lIns="107950" tIns="53975" rIns="107950" bIns="53975" anchor="ctr"/>
              <a:lstStyle/>
              <a:p>
                <a:endParaRPr lang="en-US" sz="1050"/>
              </a:p>
            </p:txBody>
          </p:sp>
          <p:sp>
            <p:nvSpPr>
              <p:cNvPr id="103" name="Oval 23"/>
              <p:cNvSpPr>
                <a:spLocks noChangeArrowheads="1"/>
              </p:cNvSpPr>
              <p:nvPr/>
            </p:nvSpPr>
            <p:spPr bwMode="auto">
              <a:xfrm>
                <a:off x="3317" y="1579"/>
                <a:ext cx="153" cy="153"/>
              </a:xfrm>
              <a:prstGeom prst="ellipse">
                <a:avLst/>
              </a:prstGeom>
              <a:noFill/>
              <a:ln w="12700">
                <a:solidFill>
                  <a:srgbClr val="FF9999"/>
                </a:solidFill>
                <a:round/>
                <a:headEnd/>
                <a:tailEnd/>
              </a:ln>
              <a:effectLst/>
            </p:spPr>
            <p:txBody>
              <a:bodyPr wrap="none" lIns="107950" tIns="53975" rIns="107950" bIns="53975" anchor="ctr"/>
              <a:lstStyle/>
              <a:p>
                <a:endParaRPr lang="en-US" sz="1050"/>
              </a:p>
            </p:txBody>
          </p:sp>
        </p:grpSp>
        <p:grpSp>
          <p:nvGrpSpPr>
            <p:cNvPr id="9" name="Group 24"/>
            <p:cNvGrpSpPr>
              <a:grpSpLocks/>
            </p:cNvGrpSpPr>
            <p:nvPr/>
          </p:nvGrpSpPr>
          <p:grpSpPr bwMode="auto">
            <a:xfrm>
              <a:off x="2221" y="1000"/>
              <a:ext cx="302" cy="198"/>
              <a:chOff x="2263" y="970"/>
              <a:chExt cx="288" cy="189"/>
            </a:xfrm>
          </p:grpSpPr>
          <p:sp>
            <p:nvSpPr>
              <p:cNvPr id="93" name="AutoShape 25"/>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headEnd/>
                <a:tailEnd/>
              </a:ln>
              <a:effectLst>
                <a:outerShdw dist="45791" dir="3378596" algn="ctr" rotWithShape="0">
                  <a:srgbClr val="C0C0C0"/>
                </a:outerShdw>
              </a:effectLst>
            </p:spPr>
            <p:txBody>
              <a:bodyPr wrap="none" lIns="107950" tIns="53975" rIns="107950" bIns="53975" anchor="ctr"/>
              <a:lstStyle/>
              <a:p>
                <a:endParaRPr lang="en-US" sz="1050"/>
              </a:p>
            </p:txBody>
          </p:sp>
          <p:grpSp>
            <p:nvGrpSpPr>
              <p:cNvPr id="94" name="Group 26"/>
              <p:cNvGrpSpPr>
                <a:grpSpLocks/>
              </p:cNvGrpSpPr>
              <p:nvPr/>
            </p:nvGrpSpPr>
            <p:grpSpPr bwMode="auto">
              <a:xfrm>
                <a:off x="2300" y="996"/>
                <a:ext cx="86" cy="128"/>
                <a:chOff x="2853" y="1773"/>
                <a:chExt cx="161" cy="237"/>
              </a:xfrm>
            </p:grpSpPr>
            <p:sp>
              <p:nvSpPr>
                <p:cNvPr id="100" name="AutoShape 27"/>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headEnd/>
                  <a:tailEnd/>
                </a:ln>
                <a:effectLst/>
              </p:spPr>
              <p:txBody>
                <a:bodyPr wrap="none" lIns="107950" tIns="53975" rIns="107950" bIns="53975" anchor="ctr"/>
                <a:lstStyle/>
                <a:p>
                  <a:endParaRPr lang="en-US" sz="1050"/>
                </a:p>
              </p:txBody>
            </p:sp>
            <p:sp>
              <p:nvSpPr>
                <p:cNvPr id="101" name="Oval 28"/>
                <p:cNvSpPr>
                  <a:spLocks noChangeArrowheads="1"/>
                </p:cNvSpPr>
                <p:nvPr/>
              </p:nvSpPr>
              <p:spPr bwMode="auto">
                <a:xfrm>
                  <a:off x="2915" y="1773"/>
                  <a:ext cx="87" cy="87"/>
                </a:xfrm>
                <a:prstGeom prst="ellipse">
                  <a:avLst/>
                </a:prstGeom>
                <a:solidFill>
                  <a:srgbClr val="FFCC99"/>
                </a:solidFill>
                <a:ln w="9525">
                  <a:solidFill>
                    <a:schemeClr val="bg2"/>
                  </a:solidFill>
                  <a:round/>
                  <a:headEnd/>
                  <a:tailEnd/>
                </a:ln>
                <a:effectLst/>
              </p:spPr>
              <p:txBody>
                <a:bodyPr wrap="none" lIns="107950" tIns="53975" rIns="107950" bIns="53975" anchor="ctr"/>
                <a:lstStyle/>
                <a:p>
                  <a:endParaRPr lang="en-US" sz="1050"/>
                </a:p>
              </p:txBody>
            </p:sp>
          </p:grpSp>
          <p:grpSp>
            <p:nvGrpSpPr>
              <p:cNvPr id="95" name="Group 29"/>
              <p:cNvGrpSpPr>
                <a:grpSpLocks/>
              </p:cNvGrpSpPr>
              <p:nvPr/>
            </p:nvGrpSpPr>
            <p:grpSpPr bwMode="auto">
              <a:xfrm>
                <a:off x="2373" y="985"/>
                <a:ext cx="65" cy="93"/>
                <a:chOff x="3387" y="1863"/>
                <a:chExt cx="122" cy="174"/>
              </a:xfrm>
            </p:grpSpPr>
            <p:sp>
              <p:nvSpPr>
                <p:cNvPr id="97" name="Freeform 30"/>
                <p:cNvSpPr>
                  <a:spLocks/>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headEnd/>
                  <a:tailEnd/>
                </a:ln>
                <a:effectLst/>
              </p:spPr>
              <p:txBody>
                <a:bodyPr lIns="107950" tIns="53975" rIns="107950" bIns="53975"/>
                <a:lstStyle/>
                <a:p>
                  <a:endParaRPr lang="en-US" sz="1050"/>
                </a:p>
              </p:txBody>
            </p:sp>
            <p:sp>
              <p:nvSpPr>
                <p:cNvPr id="98" name="Line 31"/>
                <p:cNvSpPr>
                  <a:spLocks noChangeShapeType="1"/>
                </p:cNvSpPr>
                <p:nvPr/>
              </p:nvSpPr>
              <p:spPr bwMode="auto">
                <a:xfrm>
                  <a:off x="3468" y="1863"/>
                  <a:ext cx="0" cy="41"/>
                </a:xfrm>
                <a:prstGeom prst="line">
                  <a:avLst/>
                </a:prstGeom>
                <a:noFill/>
                <a:ln w="9525">
                  <a:solidFill>
                    <a:schemeClr val="bg2"/>
                  </a:solidFill>
                  <a:round/>
                  <a:headEnd/>
                  <a:tailEnd/>
                </a:ln>
                <a:effectLst/>
              </p:spPr>
              <p:txBody>
                <a:bodyPr lIns="107950" tIns="53975" rIns="107950" bIns="53975"/>
                <a:lstStyle/>
                <a:p>
                  <a:endParaRPr lang="en-US" sz="1050"/>
                </a:p>
              </p:txBody>
            </p:sp>
            <p:sp>
              <p:nvSpPr>
                <p:cNvPr id="99" name="Line 32"/>
                <p:cNvSpPr>
                  <a:spLocks noChangeShapeType="1"/>
                </p:cNvSpPr>
                <p:nvPr/>
              </p:nvSpPr>
              <p:spPr bwMode="auto">
                <a:xfrm flipH="1">
                  <a:off x="3466" y="1904"/>
                  <a:ext cx="41" cy="0"/>
                </a:xfrm>
                <a:prstGeom prst="line">
                  <a:avLst/>
                </a:prstGeom>
                <a:noFill/>
                <a:ln w="9525">
                  <a:solidFill>
                    <a:schemeClr val="bg2"/>
                  </a:solidFill>
                  <a:round/>
                  <a:headEnd/>
                  <a:tailEnd/>
                </a:ln>
                <a:effectLst/>
              </p:spPr>
              <p:txBody>
                <a:bodyPr lIns="107950" tIns="53975" rIns="107950" bIns="53975"/>
                <a:lstStyle/>
                <a:p>
                  <a:endParaRPr lang="en-US" sz="1050"/>
                </a:p>
              </p:txBody>
            </p:sp>
          </p:grpSp>
          <p:sp>
            <p:nvSpPr>
              <p:cNvPr id="96" name="AutoShape 33"/>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headEnd/>
                <a:tailEnd/>
              </a:ln>
              <a:effectLst/>
            </p:spPr>
            <p:txBody>
              <a:bodyPr wrap="none" lIns="107950" tIns="53975" rIns="107950" bIns="53975" anchor="ctr"/>
              <a:lstStyle/>
              <a:p>
                <a:endParaRPr lang="en-US" sz="1050"/>
              </a:p>
            </p:txBody>
          </p:sp>
        </p:grpSp>
        <p:grpSp>
          <p:nvGrpSpPr>
            <p:cNvPr id="10" name="Group 34"/>
            <p:cNvGrpSpPr>
              <a:grpSpLocks/>
            </p:cNvGrpSpPr>
            <p:nvPr/>
          </p:nvGrpSpPr>
          <p:grpSpPr bwMode="auto">
            <a:xfrm>
              <a:off x="3238" y="1000"/>
              <a:ext cx="302" cy="198"/>
              <a:chOff x="2263" y="970"/>
              <a:chExt cx="288" cy="189"/>
            </a:xfrm>
          </p:grpSpPr>
          <p:sp>
            <p:nvSpPr>
              <p:cNvPr id="84" name="AutoShape 35"/>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headEnd/>
                <a:tailEnd/>
              </a:ln>
              <a:effectLst>
                <a:outerShdw dist="45791" dir="3378596" algn="ctr" rotWithShape="0">
                  <a:srgbClr val="C0C0C0"/>
                </a:outerShdw>
              </a:effectLst>
            </p:spPr>
            <p:txBody>
              <a:bodyPr wrap="none" lIns="107950" tIns="53975" rIns="107950" bIns="53975" anchor="ctr"/>
              <a:lstStyle/>
              <a:p>
                <a:endParaRPr lang="en-US" sz="1050"/>
              </a:p>
            </p:txBody>
          </p:sp>
          <p:grpSp>
            <p:nvGrpSpPr>
              <p:cNvPr id="85" name="Group 36"/>
              <p:cNvGrpSpPr>
                <a:grpSpLocks/>
              </p:cNvGrpSpPr>
              <p:nvPr/>
            </p:nvGrpSpPr>
            <p:grpSpPr bwMode="auto">
              <a:xfrm>
                <a:off x="2300" y="996"/>
                <a:ext cx="86" cy="128"/>
                <a:chOff x="2853" y="1773"/>
                <a:chExt cx="161" cy="237"/>
              </a:xfrm>
            </p:grpSpPr>
            <p:sp>
              <p:nvSpPr>
                <p:cNvPr id="91" name="AutoShape 37"/>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headEnd/>
                  <a:tailEnd/>
                </a:ln>
                <a:effectLst/>
              </p:spPr>
              <p:txBody>
                <a:bodyPr wrap="none" lIns="107950" tIns="53975" rIns="107950" bIns="53975" anchor="ctr"/>
                <a:lstStyle/>
                <a:p>
                  <a:endParaRPr lang="en-US" sz="1050"/>
                </a:p>
              </p:txBody>
            </p:sp>
            <p:sp>
              <p:nvSpPr>
                <p:cNvPr id="92" name="Oval 38"/>
                <p:cNvSpPr>
                  <a:spLocks noChangeArrowheads="1"/>
                </p:cNvSpPr>
                <p:nvPr/>
              </p:nvSpPr>
              <p:spPr bwMode="auto">
                <a:xfrm>
                  <a:off x="2915" y="1773"/>
                  <a:ext cx="87" cy="87"/>
                </a:xfrm>
                <a:prstGeom prst="ellipse">
                  <a:avLst/>
                </a:prstGeom>
                <a:solidFill>
                  <a:srgbClr val="FFCC99"/>
                </a:solidFill>
                <a:ln w="9525">
                  <a:solidFill>
                    <a:schemeClr val="bg2"/>
                  </a:solidFill>
                  <a:round/>
                  <a:headEnd/>
                  <a:tailEnd/>
                </a:ln>
                <a:effectLst/>
              </p:spPr>
              <p:txBody>
                <a:bodyPr wrap="none" lIns="107950" tIns="53975" rIns="107950" bIns="53975" anchor="ctr"/>
                <a:lstStyle/>
                <a:p>
                  <a:endParaRPr lang="en-US" sz="1050"/>
                </a:p>
              </p:txBody>
            </p:sp>
          </p:grpSp>
          <p:grpSp>
            <p:nvGrpSpPr>
              <p:cNvPr id="86" name="Group 39"/>
              <p:cNvGrpSpPr>
                <a:grpSpLocks/>
              </p:cNvGrpSpPr>
              <p:nvPr/>
            </p:nvGrpSpPr>
            <p:grpSpPr bwMode="auto">
              <a:xfrm>
                <a:off x="2373" y="985"/>
                <a:ext cx="65" cy="93"/>
                <a:chOff x="3387" y="1863"/>
                <a:chExt cx="122" cy="174"/>
              </a:xfrm>
            </p:grpSpPr>
            <p:sp>
              <p:nvSpPr>
                <p:cNvPr id="88" name="Freeform 40"/>
                <p:cNvSpPr>
                  <a:spLocks/>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headEnd/>
                  <a:tailEnd/>
                </a:ln>
                <a:effectLst/>
              </p:spPr>
              <p:txBody>
                <a:bodyPr lIns="107950" tIns="53975" rIns="107950" bIns="53975"/>
                <a:lstStyle/>
                <a:p>
                  <a:endParaRPr lang="en-US" sz="1050"/>
                </a:p>
              </p:txBody>
            </p:sp>
            <p:sp>
              <p:nvSpPr>
                <p:cNvPr id="89" name="Line 41"/>
                <p:cNvSpPr>
                  <a:spLocks noChangeShapeType="1"/>
                </p:cNvSpPr>
                <p:nvPr/>
              </p:nvSpPr>
              <p:spPr bwMode="auto">
                <a:xfrm>
                  <a:off x="3468" y="1863"/>
                  <a:ext cx="0" cy="41"/>
                </a:xfrm>
                <a:prstGeom prst="line">
                  <a:avLst/>
                </a:prstGeom>
                <a:noFill/>
                <a:ln w="9525">
                  <a:solidFill>
                    <a:schemeClr val="bg2"/>
                  </a:solidFill>
                  <a:round/>
                  <a:headEnd/>
                  <a:tailEnd/>
                </a:ln>
                <a:effectLst/>
              </p:spPr>
              <p:txBody>
                <a:bodyPr lIns="107950" tIns="53975" rIns="107950" bIns="53975"/>
                <a:lstStyle/>
                <a:p>
                  <a:endParaRPr lang="en-US" sz="1050"/>
                </a:p>
              </p:txBody>
            </p:sp>
            <p:sp>
              <p:nvSpPr>
                <p:cNvPr id="90" name="Line 42"/>
                <p:cNvSpPr>
                  <a:spLocks noChangeShapeType="1"/>
                </p:cNvSpPr>
                <p:nvPr/>
              </p:nvSpPr>
              <p:spPr bwMode="auto">
                <a:xfrm flipH="1">
                  <a:off x="3466" y="1904"/>
                  <a:ext cx="41" cy="0"/>
                </a:xfrm>
                <a:prstGeom prst="line">
                  <a:avLst/>
                </a:prstGeom>
                <a:noFill/>
                <a:ln w="9525">
                  <a:solidFill>
                    <a:schemeClr val="bg2"/>
                  </a:solidFill>
                  <a:round/>
                  <a:headEnd/>
                  <a:tailEnd/>
                </a:ln>
                <a:effectLst/>
              </p:spPr>
              <p:txBody>
                <a:bodyPr lIns="107950" tIns="53975" rIns="107950" bIns="53975"/>
                <a:lstStyle/>
                <a:p>
                  <a:endParaRPr lang="en-US" sz="1050"/>
                </a:p>
              </p:txBody>
            </p:sp>
          </p:grpSp>
          <p:sp>
            <p:nvSpPr>
              <p:cNvPr id="87" name="AutoShape 43"/>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headEnd/>
                <a:tailEnd/>
              </a:ln>
              <a:effectLst/>
            </p:spPr>
            <p:txBody>
              <a:bodyPr wrap="none" lIns="107950" tIns="53975" rIns="107950" bIns="53975" anchor="ctr"/>
              <a:lstStyle/>
              <a:p>
                <a:endParaRPr lang="en-US" sz="1050"/>
              </a:p>
            </p:txBody>
          </p:sp>
        </p:grpSp>
        <p:grpSp>
          <p:nvGrpSpPr>
            <p:cNvPr id="11" name="Group 44"/>
            <p:cNvGrpSpPr>
              <a:grpSpLocks/>
            </p:cNvGrpSpPr>
            <p:nvPr/>
          </p:nvGrpSpPr>
          <p:grpSpPr bwMode="auto">
            <a:xfrm>
              <a:off x="2971" y="1882"/>
              <a:ext cx="302" cy="198"/>
              <a:chOff x="2263" y="970"/>
              <a:chExt cx="288" cy="189"/>
            </a:xfrm>
          </p:grpSpPr>
          <p:sp>
            <p:nvSpPr>
              <p:cNvPr id="75" name="AutoShape 45"/>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headEnd/>
                <a:tailEnd/>
              </a:ln>
              <a:effectLst>
                <a:outerShdw dist="45791" dir="3378596" algn="ctr" rotWithShape="0">
                  <a:srgbClr val="C0C0C0"/>
                </a:outerShdw>
              </a:effectLst>
            </p:spPr>
            <p:txBody>
              <a:bodyPr wrap="none" lIns="107950" tIns="53975" rIns="107950" bIns="53975" anchor="ctr"/>
              <a:lstStyle/>
              <a:p>
                <a:endParaRPr lang="en-US" sz="1050"/>
              </a:p>
            </p:txBody>
          </p:sp>
          <p:grpSp>
            <p:nvGrpSpPr>
              <p:cNvPr id="76" name="Group 46"/>
              <p:cNvGrpSpPr>
                <a:grpSpLocks/>
              </p:cNvGrpSpPr>
              <p:nvPr/>
            </p:nvGrpSpPr>
            <p:grpSpPr bwMode="auto">
              <a:xfrm>
                <a:off x="2300" y="996"/>
                <a:ext cx="86" cy="128"/>
                <a:chOff x="2853" y="1773"/>
                <a:chExt cx="161" cy="237"/>
              </a:xfrm>
            </p:grpSpPr>
            <p:sp>
              <p:nvSpPr>
                <p:cNvPr id="82" name="AutoShape 47"/>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headEnd/>
                  <a:tailEnd/>
                </a:ln>
                <a:effectLst/>
              </p:spPr>
              <p:txBody>
                <a:bodyPr wrap="none" lIns="107950" tIns="53975" rIns="107950" bIns="53975" anchor="ctr"/>
                <a:lstStyle/>
                <a:p>
                  <a:endParaRPr lang="en-US" sz="1050"/>
                </a:p>
              </p:txBody>
            </p:sp>
            <p:sp>
              <p:nvSpPr>
                <p:cNvPr id="83" name="Oval 48"/>
                <p:cNvSpPr>
                  <a:spLocks noChangeArrowheads="1"/>
                </p:cNvSpPr>
                <p:nvPr/>
              </p:nvSpPr>
              <p:spPr bwMode="auto">
                <a:xfrm>
                  <a:off x="2915" y="1773"/>
                  <a:ext cx="87" cy="87"/>
                </a:xfrm>
                <a:prstGeom prst="ellipse">
                  <a:avLst/>
                </a:prstGeom>
                <a:solidFill>
                  <a:srgbClr val="FFCC99"/>
                </a:solidFill>
                <a:ln w="9525">
                  <a:solidFill>
                    <a:schemeClr val="bg2"/>
                  </a:solidFill>
                  <a:round/>
                  <a:headEnd/>
                  <a:tailEnd/>
                </a:ln>
                <a:effectLst/>
              </p:spPr>
              <p:txBody>
                <a:bodyPr wrap="none" lIns="107950" tIns="53975" rIns="107950" bIns="53975" anchor="ctr"/>
                <a:lstStyle/>
                <a:p>
                  <a:endParaRPr lang="en-US" sz="1050"/>
                </a:p>
              </p:txBody>
            </p:sp>
          </p:grpSp>
          <p:grpSp>
            <p:nvGrpSpPr>
              <p:cNvPr id="77" name="Group 49"/>
              <p:cNvGrpSpPr>
                <a:grpSpLocks/>
              </p:cNvGrpSpPr>
              <p:nvPr/>
            </p:nvGrpSpPr>
            <p:grpSpPr bwMode="auto">
              <a:xfrm>
                <a:off x="2373" y="985"/>
                <a:ext cx="65" cy="93"/>
                <a:chOff x="3387" y="1863"/>
                <a:chExt cx="122" cy="174"/>
              </a:xfrm>
            </p:grpSpPr>
            <p:sp>
              <p:nvSpPr>
                <p:cNvPr id="79" name="Freeform 50"/>
                <p:cNvSpPr>
                  <a:spLocks/>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headEnd/>
                  <a:tailEnd/>
                </a:ln>
                <a:effectLst/>
              </p:spPr>
              <p:txBody>
                <a:bodyPr lIns="107950" tIns="53975" rIns="107950" bIns="53975"/>
                <a:lstStyle/>
                <a:p>
                  <a:endParaRPr lang="en-US" sz="1050"/>
                </a:p>
              </p:txBody>
            </p:sp>
            <p:sp>
              <p:nvSpPr>
                <p:cNvPr id="80" name="Line 51"/>
                <p:cNvSpPr>
                  <a:spLocks noChangeShapeType="1"/>
                </p:cNvSpPr>
                <p:nvPr/>
              </p:nvSpPr>
              <p:spPr bwMode="auto">
                <a:xfrm>
                  <a:off x="3468" y="1863"/>
                  <a:ext cx="0" cy="41"/>
                </a:xfrm>
                <a:prstGeom prst="line">
                  <a:avLst/>
                </a:prstGeom>
                <a:noFill/>
                <a:ln w="9525">
                  <a:solidFill>
                    <a:schemeClr val="bg2"/>
                  </a:solidFill>
                  <a:round/>
                  <a:headEnd/>
                  <a:tailEnd/>
                </a:ln>
                <a:effectLst/>
              </p:spPr>
              <p:txBody>
                <a:bodyPr lIns="107950" tIns="53975" rIns="107950" bIns="53975"/>
                <a:lstStyle/>
                <a:p>
                  <a:endParaRPr lang="en-US" sz="1050"/>
                </a:p>
              </p:txBody>
            </p:sp>
            <p:sp>
              <p:nvSpPr>
                <p:cNvPr id="81" name="Line 52"/>
                <p:cNvSpPr>
                  <a:spLocks noChangeShapeType="1"/>
                </p:cNvSpPr>
                <p:nvPr/>
              </p:nvSpPr>
              <p:spPr bwMode="auto">
                <a:xfrm flipH="1">
                  <a:off x="3466" y="1904"/>
                  <a:ext cx="41" cy="0"/>
                </a:xfrm>
                <a:prstGeom prst="line">
                  <a:avLst/>
                </a:prstGeom>
                <a:noFill/>
                <a:ln w="9525">
                  <a:solidFill>
                    <a:schemeClr val="bg2"/>
                  </a:solidFill>
                  <a:round/>
                  <a:headEnd/>
                  <a:tailEnd/>
                </a:ln>
                <a:effectLst/>
              </p:spPr>
              <p:txBody>
                <a:bodyPr lIns="107950" tIns="53975" rIns="107950" bIns="53975"/>
                <a:lstStyle/>
                <a:p>
                  <a:endParaRPr lang="en-US" sz="1050"/>
                </a:p>
              </p:txBody>
            </p:sp>
          </p:grpSp>
          <p:sp>
            <p:nvSpPr>
              <p:cNvPr id="78" name="AutoShape 53"/>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headEnd/>
                <a:tailEnd/>
              </a:ln>
              <a:effectLst/>
            </p:spPr>
            <p:txBody>
              <a:bodyPr wrap="none" lIns="107950" tIns="53975" rIns="107950" bIns="53975" anchor="ctr"/>
              <a:lstStyle/>
              <a:p>
                <a:endParaRPr lang="en-US" sz="1050"/>
              </a:p>
            </p:txBody>
          </p:sp>
        </p:grpSp>
        <p:grpSp>
          <p:nvGrpSpPr>
            <p:cNvPr id="12" name="Group 54"/>
            <p:cNvGrpSpPr>
              <a:grpSpLocks/>
            </p:cNvGrpSpPr>
            <p:nvPr/>
          </p:nvGrpSpPr>
          <p:grpSpPr bwMode="auto">
            <a:xfrm>
              <a:off x="2011" y="2209"/>
              <a:ext cx="302" cy="198"/>
              <a:chOff x="2263" y="970"/>
              <a:chExt cx="288" cy="189"/>
            </a:xfrm>
          </p:grpSpPr>
          <p:sp>
            <p:nvSpPr>
              <p:cNvPr id="66" name="AutoShape 55"/>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headEnd/>
                <a:tailEnd/>
              </a:ln>
              <a:effectLst>
                <a:outerShdw dist="45791" dir="3378596" algn="ctr" rotWithShape="0">
                  <a:srgbClr val="C0C0C0"/>
                </a:outerShdw>
              </a:effectLst>
            </p:spPr>
            <p:txBody>
              <a:bodyPr wrap="none" lIns="107950" tIns="53975" rIns="107950" bIns="53975" anchor="ctr"/>
              <a:lstStyle/>
              <a:p>
                <a:endParaRPr lang="en-US" sz="1050"/>
              </a:p>
            </p:txBody>
          </p:sp>
          <p:grpSp>
            <p:nvGrpSpPr>
              <p:cNvPr id="67" name="Group 56"/>
              <p:cNvGrpSpPr>
                <a:grpSpLocks/>
              </p:cNvGrpSpPr>
              <p:nvPr/>
            </p:nvGrpSpPr>
            <p:grpSpPr bwMode="auto">
              <a:xfrm>
                <a:off x="2300" y="996"/>
                <a:ext cx="86" cy="128"/>
                <a:chOff x="2853" y="1773"/>
                <a:chExt cx="161" cy="237"/>
              </a:xfrm>
            </p:grpSpPr>
            <p:sp>
              <p:nvSpPr>
                <p:cNvPr id="73" name="AutoShape 57"/>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headEnd/>
                  <a:tailEnd/>
                </a:ln>
                <a:effectLst/>
              </p:spPr>
              <p:txBody>
                <a:bodyPr wrap="none" lIns="107950" tIns="53975" rIns="107950" bIns="53975" anchor="ctr"/>
                <a:lstStyle/>
                <a:p>
                  <a:endParaRPr lang="en-US" sz="1050"/>
                </a:p>
              </p:txBody>
            </p:sp>
            <p:sp>
              <p:nvSpPr>
                <p:cNvPr id="74" name="Oval 58"/>
                <p:cNvSpPr>
                  <a:spLocks noChangeArrowheads="1"/>
                </p:cNvSpPr>
                <p:nvPr/>
              </p:nvSpPr>
              <p:spPr bwMode="auto">
                <a:xfrm>
                  <a:off x="2915" y="1773"/>
                  <a:ext cx="87" cy="87"/>
                </a:xfrm>
                <a:prstGeom prst="ellipse">
                  <a:avLst/>
                </a:prstGeom>
                <a:solidFill>
                  <a:srgbClr val="FFCC99"/>
                </a:solidFill>
                <a:ln w="9525">
                  <a:solidFill>
                    <a:schemeClr val="bg2"/>
                  </a:solidFill>
                  <a:round/>
                  <a:headEnd/>
                  <a:tailEnd/>
                </a:ln>
                <a:effectLst/>
              </p:spPr>
              <p:txBody>
                <a:bodyPr wrap="none" lIns="107950" tIns="53975" rIns="107950" bIns="53975" anchor="ctr"/>
                <a:lstStyle/>
                <a:p>
                  <a:endParaRPr lang="en-US" sz="1050"/>
                </a:p>
              </p:txBody>
            </p:sp>
          </p:grpSp>
          <p:grpSp>
            <p:nvGrpSpPr>
              <p:cNvPr id="68" name="Group 59"/>
              <p:cNvGrpSpPr>
                <a:grpSpLocks/>
              </p:cNvGrpSpPr>
              <p:nvPr/>
            </p:nvGrpSpPr>
            <p:grpSpPr bwMode="auto">
              <a:xfrm>
                <a:off x="2373" y="985"/>
                <a:ext cx="65" cy="93"/>
                <a:chOff x="3387" y="1863"/>
                <a:chExt cx="122" cy="174"/>
              </a:xfrm>
            </p:grpSpPr>
            <p:sp>
              <p:nvSpPr>
                <p:cNvPr id="70" name="Freeform 60"/>
                <p:cNvSpPr>
                  <a:spLocks/>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headEnd/>
                  <a:tailEnd/>
                </a:ln>
                <a:effectLst/>
              </p:spPr>
              <p:txBody>
                <a:bodyPr lIns="107950" tIns="53975" rIns="107950" bIns="53975"/>
                <a:lstStyle/>
                <a:p>
                  <a:endParaRPr lang="en-US" sz="1050"/>
                </a:p>
              </p:txBody>
            </p:sp>
            <p:sp>
              <p:nvSpPr>
                <p:cNvPr id="71" name="Line 61"/>
                <p:cNvSpPr>
                  <a:spLocks noChangeShapeType="1"/>
                </p:cNvSpPr>
                <p:nvPr/>
              </p:nvSpPr>
              <p:spPr bwMode="auto">
                <a:xfrm>
                  <a:off x="3468" y="1863"/>
                  <a:ext cx="0" cy="41"/>
                </a:xfrm>
                <a:prstGeom prst="line">
                  <a:avLst/>
                </a:prstGeom>
                <a:noFill/>
                <a:ln w="9525">
                  <a:solidFill>
                    <a:schemeClr val="bg2"/>
                  </a:solidFill>
                  <a:round/>
                  <a:headEnd/>
                  <a:tailEnd/>
                </a:ln>
                <a:effectLst/>
              </p:spPr>
              <p:txBody>
                <a:bodyPr lIns="107950" tIns="53975" rIns="107950" bIns="53975"/>
                <a:lstStyle/>
                <a:p>
                  <a:endParaRPr lang="en-US" sz="1050"/>
                </a:p>
              </p:txBody>
            </p:sp>
            <p:sp>
              <p:nvSpPr>
                <p:cNvPr id="72" name="Line 62"/>
                <p:cNvSpPr>
                  <a:spLocks noChangeShapeType="1"/>
                </p:cNvSpPr>
                <p:nvPr/>
              </p:nvSpPr>
              <p:spPr bwMode="auto">
                <a:xfrm flipH="1">
                  <a:off x="3466" y="1904"/>
                  <a:ext cx="41" cy="0"/>
                </a:xfrm>
                <a:prstGeom prst="line">
                  <a:avLst/>
                </a:prstGeom>
                <a:noFill/>
                <a:ln w="9525">
                  <a:solidFill>
                    <a:schemeClr val="bg2"/>
                  </a:solidFill>
                  <a:round/>
                  <a:headEnd/>
                  <a:tailEnd/>
                </a:ln>
                <a:effectLst/>
              </p:spPr>
              <p:txBody>
                <a:bodyPr lIns="107950" tIns="53975" rIns="107950" bIns="53975"/>
                <a:lstStyle/>
                <a:p>
                  <a:endParaRPr lang="en-US" sz="1050"/>
                </a:p>
              </p:txBody>
            </p:sp>
          </p:grpSp>
          <p:sp>
            <p:nvSpPr>
              <p:cNvPr id="69" name="AutoShape 63"/>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headEnd/>
                <a:tailEnd/>
              </a:ln>
              <a:effectLst/>
            </p:spPr>
            <p:txBody>
              <a:bodyPr wrap="none" lIns="107950" tIns="53975" rIns="107950" bIns="53975" anchor="ctr"/>
              <a:lstStyle/>
              <a:p>
                <a:endParaRPr lang="en-US" sz="1050"/>
              </a:p>
            </p:txBody>
          </p:sp>
        </p:grpSp>
        <p:grpSp>
          <p:nvGrpSpPr>
            <p:cNvPr id="13" name="Group 64"/>
            <p:cNvGrpSpPr>
              <a:grpSpLocks/>
            </p:cNvGrpSpPr>
            <p:nvPr/>
          </p:nvGrpSpPr>
          <p:grpSpPr bwMode="auto">
            <a:xfrm>
              <a:off x="2572" y="2725"/>
              <a:ext cx="302" cy="198"/>
              <a:chOff x="2263" y="970"/>
              <a:chExt cx="288" cy="189"/>
            </a:xfrm>
          </p:grpSpPr>
          <p:sp>
            <p:nvSpPr>
              <p:cNvPr id="57" name="AutoShape 65"/>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headEnd/>
                <a:tailEnd/>
              </a:ln>
              <a:effectLst>
                <a:outerShdw dist="45791" dir="3378596" algn="ctr" rotWithShape="0">
                  <a:srgbClr val="C0C0C0"/>
                </a:outerShdw>
              </a:effectLst>
            </p:spPr>
            <p:txBody>
              <a:bodyPr wrap="none" lIns="107950" tIns="53975" rIns="107950" bIns="53975" anchor="ctr"/>
              <a:lstStyle/>
              <a:p>
                <a:endParaRPr lang="en-US" sz="1050"/>
              </a:p>
            </p:txBody>
          </p:sp>
          <p:grpSp>
            <p:nvGrpSpPr>
              <p:cNvPr id="58" name="Group 66"/>
              <p:cNvGrpSpPr>
                <a:grpSpLocks/>
              </p:cNvGrpSpPr>
              <p:nvPr/>
            </p:nvGrpSpPr>
            <p:grpSpPr bwMode="auto">
              <a:xfrm>
                <a:off x="2300" y="996"/>
                <a:ext cx="86" cy="128"/>
                <a:chOff x="2853" y="1773"/>
                <a:chExt cx="161" cy="237"/>
              </a:xfrm>
            </p:grpSpPr>
            <p:sp>
              <p:nvSpPr>
                <p:cNvPr id="64" name="AutoShape 67"/>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headEnd/>
                  <a:tailEnd/>
                </a:ln>
                <a:effectLst/>
              </p:spPr>
              <p:txBody>
                <a:bodyPr wrap="none" lIns="107950" tIns="53975" rIns="107950" bIns="53975" anchor="ctr"/>
                <a:lstStyle/>
                <a:p>
                  <a:endParaRPr lang="en-US" sz="1050"/>
                </a:p>
              </p:txBody>
            </p:sp>
            <p:sp>
              <p:nvSpPr>
                <p:cNvPr id="65" name="Oval 68"/>
                <p:cNvSpPr>
                  <a:spLocks noChangeArrowheads="1"/>
                </p:cNvSpPr>
                <p:nvPr/>
              </p:nvSpPr>
              <p:spPr bwMode="auto">
                <a:xfrm>
                  <a:off x="2915" y="1773"/>
                  <a:ext cx="87" cy="87"/>
                </a:xfrm>
                <a:prstGeom prst="ellipse">
                  <a:avLst/>
                </a:prstGeom>
                <a:solidFill>
                  <a:srgbClr val="FFCC99"/>
                </a:solidFill>
                <a:ln w="9525">
                  <a:solidFill>
                    <a:schemeClr val="bg2"/>
                  </a:solidFill>
                  <a:round/>
                  <a:headEnd/>
                  <a:tailEnd/>
                </a:ln>
                <a:effectLst/>
              </p:spPr>
              <p:txBody>
                <a:bodyPr wrap="none" lIns="107950" tIns="53975" rIns="107950" bIns="53975" anchor="ctr"/>
                <a:lstStyle/>
                <a:p>
                  <a:endParaRPr lang="en-US" sz="1050"/>
                </a:p>
              </p:txBody>
            </p:sp>
          </p:grpSp>
          <p:grpSp>
            <p:nvGrpSpPr>
              <p:cNvPr id="59" name="Group 69"/>
              <p:cNvGrpSpPr>
                <a:grpSpLocks/>
              </p:cNvGrpSpPr>
              <p:nvPr/>
            </p:nvGrpSpPr>
            <p:grpSpPr bwMode="auto">
              <a:xfrm>
                <a:off x="2373" y="985"/>
                <a:ext cx="65" cy="93"/>
                <a:chOff x="3387" y="1863"/>
                <a:chExt cx="122" cy="174"/>
              </a:xfrm>
            </p:grpSpPr>
            <p:sp>
              <p:nvSpPr>
                <p:cNvPr id="61" name="Freeform 70"/>
                <p:cNvSpPr>
                  <a:spLocks/>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headEnd/>
                  <a:tailEnd/>
                </a:ln>
                <a:effectLst/>
              </p:spPr>
              <p:txBody>
                <a:bodyPr lIns="107950" tIns="53975" rIns="107950" bIns="53975"/>
                <a:lstStyle/>
                <a:p>
                  <a:endParaRPr lang="en-US" sz="1050"/>
                </a:p>
              </p:txBody>
            </p:sp>
            <p:sp>
              <p:nvSpPr>
                <p:cNvPr id="62" name="Line 71"/>
                <p:cNvSpPr>
                  <a:spLocks noChangeShapeType="1"/>
                </p:cNvSpPr>
                <p:nvPr/>
              </p:nvSpPr>
              <p:spPr bwMode="auto">
                <a:xfrm>
                  <a:off x="3468" y="1863"/>
                  <a:ext cx="0" cy="41"/>
                </a:xfrm>
                <a:prstGeom prst="line">
                  <a:avLst/>
                </a:prstGeom>
                <a:noFill/>
                <a:ln w="9525">
                  <a:solidFill>
                    <a:schemeClr val="bg2"/>
                  </a:solidFill>
                  <a:round/>
                  <a:headEnd/>
                  <a:tailEnd/>
                </a:ln>
                <a:effectLst/>
              </p:spPr>
              <p:txBody>
                <a:bodyPr lIns="107950" tIns="53975" rIns="107950" bIns="53975"/>
                <a:lstStyle/>
                <a:p>
                  <a:endParaRPr lang="en-US" sz="1050"/>
                </a:p>
              </p:txBody>
            </p:sp>
            <p:sp>
              <p:nvSpPr>
                <p:cNvPr id="63" name="Line 72"/>
                <p:cNvSpPr>
                  <a:spLocks noChangeShapeType="1"/>
                </p:cNvSpPr>
                <p:nvPr/>
              </p:nvSpPr>
              <p:spPr bwMode="auto">
                <a:xfrm flipH="1">
                  <a:off x="3466" y="1904"/>
                  <a:ext cx="41" cy="0"/>
                </a:xfrm>
                <a:prstGeom prst="line">
                  <a:avLst/>
                </a:prstGeom>
                <a:noFill/>
                <a:ln w="9525">
                  <a:solidFill>
                    <a:schemeClr val="bg2"/>
                  </a:solidFill>
                  <a:round/>
                  <a:headEnd/>
                  <a:tailEnd/>
                </a:ln>
                <a:effectLst/>
              </p:spPr>
              <p:txBody>
                <a:bodyPr lIns="107950" tIns="53975" rIns="107950" bIns="53975"/>
                <a:lstStyle/>
                <a:p>
                  <a:endParaRPr lang="en-US" sz="1050"/>
                </a:p>
              </p:txBody>
            </p:sp>
          </p:grpSp>
          <p:sp>
            <p:nvSpPr>
              <p:cNvPr id="60" name="AutoShape 73"/>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headEnd/>
                <a:tailEnd/>
              </a:ln>
              <a:effectLst/>
            </p:spPr>
            <p:txBody>
              <a:bodyPr wrap="none" lIns="107950" tIns="53975" rIns="107950" bIns="53975" anchor="ctr"/>
              <a:lstStyle/>
              <a:p>
                <a:endParaRPr lang="en-US" sz="1050"/>
              </a:p>
            </p:txBody>
          </p:sp>
        </p:grpSp>
        <p:grpSp>
          <p:nvGrpSpPr>
            <p:cNvPr id="14" name="Group 74"/>
            <p:cNvGrpSpPr>
              <a:grpSpLocks/>
            </p:cNvGrpSpPr>
            <p:nvPr/>
          </p:nvGrpSpPr>
          <p:grpSpPr bwMode="auto">
            <a:xfrm>
              <a:off x="3382" y="2725"/>
              <a:ext cx="302" cy="198"/>
              <a:chOff x="2263" y="970"/>
              <a:chExt cx="288" cy="189"/>
            </a:xfrm>
          </p:grpSpPr>
          <p:sp>
            <p:nvSpPr>
              <p:cNvPr id="48" name="AutoShape 75"/>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headEnd/>
                <a:tailEnd/>
              </a:ln>
              <a:effectLst>
                <a:outerShdw dist="45791" dir="3378596" algn="ctr" rotWithShape="0">
                  <a:srgbClr val="C0C0C0"/>
                </a:outerShdw>
              </a:effectLst>
            </p:spPr>
            <p:txBody>
              <a:bodyPr wrap="none" lIns="107950" tIns="53975" rIns="107950" bIns="53975" anchor="ctr"/>
              <a:lstStyle/>
              <a:p>
                <a:endParaRPr lang="en-US" sz="1050"/>
              </a:p>
            </p:txBody>
          </p:sp>
          <p:grpSp>
            <p:nvGrpSpPr>
              <p:cNvPr id="49" name="Group 76"/>
              <p:cNvGrpSpPr>
                <a:grpSpLocks/>
              </p:cNvGrpSpPr>
              <p:nvPr/>
            </p:nvGrpSpPr>
            <p:grpSpPr bwMode="auto">
              <a:xfrm>
                <a:off x="2300" y="996"/>
                <a:ext cx="86" cy="128"/>
                <a:chOff x="2853" y="1773"/>
                <a:chExt cx="161" cy="237"/>
              </a:xfrm>
            </p:grpSpPr>
            <p:sp>
              <p:nvSpPr>
                <p:cNvPr id="55" name="AutoShape 77"/>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headEnd/>
                  <a:tailEnd/>
                </a:ln>
                <a:effectLst/>
              </p:spPr>
              <p:txBody>
                <a:bodyPr wrap="none" lIns="107950" tIns="53975" rIns="107950" bIns="53975" anchor="ctr"/>
                <a:lstStyle/>
                <a:p>
                  <a:endParaRPr lang="en-US" sz="1050"/>
                </a:p>
              </p:txBody>
            </p:sp>
            <p:sp>
              <p:nvSpPr>
                <p:cNvPr id="56" name="Oval 78"/>
                <p:cNvSpPr>
                  <a:spLocks noChangeArrowheads="1"/>
                </p:cNvSpPr>
                <p:nvPr/>
              </p:nvSpPr>
              <p:spPr bwMode="auto">
                <a:xfrm>
                  <a:off x="2915" y="1773"/>
                  <a:ext cx="87" cy="87"/>
                </a:xfrm>
                <a:prstGeom prst="ellipse">
                  <a:avLst/>
                </a:prstGeom>
                <a:solidFill>
                  <a:srgbClr val="FFCC99"/>
                </a:solidFill>
                <a:ln w="9525">
                  <a:solidFill>
                    <a:schemeClr val="bg2"/>
                  </a:solidFill>
                  <a:round/>
                  <a:headEnd/>
                  <a:tailEnd/>
                </a:ln>
                <a:effectLst/>
              </p:spPr>
              <p:txBody>
                <a:bodyPr wrap="none" lIns="107950" tIns="53975" rIns="107950" bIns="53975" anchor="ctr"/>
                <a:lstStyle/>
                <a:p>
                  <a:endParaRPr lang="en-US" sz="1050"/>
                </a:p>
              </p:txBody>
            </p:sp>
          </p:grpSp>
          <p:grpSp>
            <p:nvGrpSpPr>
              <p:cNvPr id="50" name="Group 79"/>
              <p:cNvGrpSpPr>
                <a:grpSpLocks/>
              </p:cNvGrpSpPr>
              <p:nvPr/>
            </p:nvGrpSpPr>
            <p:grpSpPr bwMode="auto">
              <a:xfrm>
                <a:off x="2373" y="985"/>
                <a:ext cx="65" cy="93"/>
                <a:chOff x="3387" y="1863"/>
                <a:chExt cx="122" cy="174"/>
              </a:xfrm>
            </p:grpSpPr>
            <p:sp>
              <p:nvSpPr>
                <p:cNvPr id="52" name="Freeform 80"/>
                <p:cNvSpPr>
                  <a:spLocks/>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headEnd/>
                  <a:tailEnd/>
                </a:ln>
                <a:effectLst/>
              </p:spPr>
              <p:txBody>
                <a:bodyPr lIns="107950" tIns="53975" rIns="107950" bIns="53975"/>
                <a:lstStyle/>
                <a:p>
                  <a:endParaRPr lang="en-US" sz="1050"/>
                </a:p>
              </p:txBody>
            </p:sp>
            <p:sp>
              <p:nvSpPr>
                <p:cNvPr id="53" name="Line 81"/>
                <p:cNvSpPr>
                  <a:spLocks noChangeShapeType="1"/>
                </p:cNvSpPr>
                <p:nvPr/>
              </p:nvSpPr>
              <p:spPr bwMode="auto">
                <a:xfrm>
                  <a:off x="3468" y="1863"/>
                  <a:ext cx="0" cy="41"/>
                </a:xfrm>
                <a:prstGeom prst="line">
                  <a:avLst/>
                </a:prstGeom>
                <a:noFill/>
                <a:ln w="9525">
                  <a:solidFill>
                    <a:schemeClr val="bg2"/>
                  </a:solidFill>
                  <a:round/>
                  <a:headEnd/>
                  <a:tailEnd/>
                </a:ln>
                <a:effectLst/>
              </p:spPr>
              <p:txBody>
                <a:bodyPr lIns="107950" tIns="53975" rIns="107950" bIns="53975"/>
                <a:lstStyle/>
                <a:p>
                  <a:endParaRPr lang="en-US" sz="1050"/>
                </a:p>
              </p:txBody>
            </p:sp>
            <p:sp>
              <p:nvSpPr>
                <p:cNvPr id="54" name="Line 82"/>
                <p:cNvSpPr>
                  <a:spLocks noChangeShapeType="1"/>
                </p:cNvSpPr>
                <p:nvPr/>
              </p:nvSpPr>
              <p:spPr bwMode="auto">
                <a:xfrm flipH="1">
                  <a:off x="3466" y="1904"/>
                  <a:ext cx="41" cy="0"/>
                </a:xfrm>
                <a:prstGeom prst="line">
                  <a:avLst/>
                </a:prstGeom>
                <a:noFill/>
                <a:ln w="9525">
                  <a:solidFill>
                    <a:schemeClr val="bg2"/>
                  </a:solidFill>
                  <a:round/>
                  <a:headEnd/>
                  <a:tailEnd/>
                </a:ln>
                <a:effectLst/>
              </p:spPr>
              <p:txBody>
                <a:bodyPr lIns="107950" tIns="53975" rIns="107950" bIns="53975"/>
                <a:lstStyle/>
                <a:p>
                  <a:endParaRPr lang="en-US" sz="1050"/>
                </a:p>
              </p:txBody>
            </p:sp>
          </p:grpSp>
          <p:sp>
            <p:nvSpPr>
              <p:cNvPr id="51" name="AutoShape 83"/>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headEnd/>
                <a:tailEnd/>
              </a:ln>
              <a:effectLst/>
            </p:spPr>
            <p:txBody>
              <a:bodyPr wrap="none" lIns="107950" tIns="53975" rIns="107950" bIns="53975" anchor="ctr"/>
              <a:lstStyle/>
              <a:p>
                <a:endParaRPr lang="en-US" sz="1050"/>
              </a:p>
            </p:txBody>
          </p:sp>
        </p:grpSp>
        <p:sp>
          <p:nvSpPr>
            <p:cNvPr id="15" name="Text Box 84"/>
            <p:cNvSpPr txBox="1">
              <a:spLocks noChangeArrowheads="1"/>
            </p:cNvSpPr>
            <p:nvPr/>
          </p:nvSpPr>
          <p:spPr bwMode="auto">
            <a:xfrm>
              <a:off x="1963" y="612"/>
              <a:ext cx="704" cy="299"/>
            </a:xfrm>
            <a:prstGeom prst="rect">
              <a:avLst/>
            </a:prstGeom>
            <a:noFill/>
            <a:ln w="9525">
              <a:noFill/>
              <a:miter lim="800000"/>
              <a:headEnd/>
              <a:tailEnd/>
            </a:ln>
            <a:effectLst/>
          </p:spPr>
          <p:txBody>
            <a:bodyPr lIns="107950" tIns="53975" rIns="107950" bIns="53975">
              <a:spAutoFit/>
            </a:bodyPr>
            <a:lstStyle/>
            <a:p>
              <a:pPr algn="ctr">
                <a:lnSpc>
                  <a:spcPct val="35000"/>
                </a:lnSpc>
                <a:spcBef>
                  <a:spcPct val="50000"/>
                </a:spcBef>
              </a:pPr>
              <a:r>
                <a:rPr lang="en-US" altLang="zh-CN" sz="1050">
                  <a:solidFill>
                    <a:schemeClr val="bg2"/>
                  </a:solidFill>
                  <a:ea typeface="宋体" charset="-122"/>
                </a:rPr>
                <a:t>[Early</a:t>
              </a:r>
            </a:p>
            <a:p>
              <a:pPr algn="ctr">
                <a:lnSpc>
                  <a:spcPct val="35000"/>
                </a:lnSpc>
                <a:spcBef>
                  <a:spcPct val="50000"/>
                </a:spcBef>
              </a:pPr>
              <a:r>
                <a:rPr lang="en-US" altLang="zh-CN" sz="1050">
                  <a:solidFill>
                    <a:schemeClr val="bg2"/>
                  </a:solidFill>
                  <a:ea typeface="宋体" charset="-122"/>
                </a:rPr>
                <a:t>Elaboration</a:t>
              </a:r>
            </a:p>
            <a:p>
              <a:pPr algn="ctr">
                <a:lnSpc>
                  <a:spcPct val="35000"/>
                </a:lnSpc>
                <a:spcBef>
                  <a:spcPct val="50000"/>
                </a:spcBef>
              </a:pPr>
              <a:r>
                <a:rPr lang="en-US" altLang="zh-CN" sz="1050">
                  <a:solidFill>
                    <a:schemeClr val="bg2"/>
                  </a:solidFill>
                  <a:ea typeface="宋体" charset="-122"/>
                </a:rPr>
                <a:t>  Iteration]</a:t>
              </a:r>
            </a:p>
          </p:txBody>
        </p:sp>
        <p:sp>
          <p:nvSpPr>
            <p:cNvPr id="16" name="Text Box 85"/>
            <p:cNvSpPr txBox="1">
              <a:spLocks noChangeArrowheads="1"/>
            </p:cNvSpPr>
            <p:nvPr/>
          </p:nvSpPr>
          <p:spPr bwMode="auto">
            <a:xfrm>
              <a:off x="2885" y="705"/>
              <a:ext cx="903" cy="202"/>
            </a:xfrm>
            <a:prstGeom prst="rect">
              <a:avLst/>
            </a:prstGeom>
            <a:noFill/>
            <a:ln w="9525">
              <a:noFill/>
              <a:miter lim="800000"/>
              <a:headEnd/>
              <a:tailEnd/>
            </a:ln>
            <a:effectLst/>
          </p:spPr>
          <p:txBody>
            <a:bodyPr lIns="107950" tIns="53975" rIns="107950" bIns="53975">
              <a:spAutoFit/>
            </a:bodyPr>
            <a:lstStyle/>
            <a:p>
              <a:pPr algn="ctr">
                <a:lnSpc>
                  <a:spcPct val="35000"/>
                </a:lnSpc>
                <a:spcBef>
                  <a:spcPct val="50000"/>
                </a:spcBef>
              </a:pPr>
              <a:r>
                <a:rPr lang="en-US" altLang="zh-CN" sz="1050">
                  <a:solidFill>
                    <a:schemeClr val="bg2"/>
                  </a:solidFill>
                  <a:ea typeface="宋体" charset="-122"/>
                </a:rPr>
                <a:t>[Inception</a:t>
              </a:r>
            </a:p>
            <a:p>
              <a:pPr algn="ctr">
                <a:lnSpc>
                  <a:spcPct val="35000"/>
                </a:lnSpc>
                <a:spcBef>
                  <a:spcPct val="50000"/>
                </a:spcBef>
              </a:pPr>
              <a:r>
                <a:rPr lang="en-US" altLang="zh-CN" sz="1050">
                  <a:solidFill>
                    <a:schemeClr val="bg2"/>
                  </a:solidFill>
                  <a:ea typeface="宋体" charset="-122"/>
                </a:rPr>
                <a:t>  Iteration (Optional)]</a:t>
              </a:r>
            </a:p>
          </p:txBody>
        </p:sp>
        <p:sp>
          <p:nvSpPr>
            <p:cNvPr id="17" name="Text Box 86"/>
            <p:cNvSpPr txBox="1">
              <a:spLocks noChangeArrowheads="1"/>
            </p:cNvSpPr>
            <p:nvPr/>
          </p:nvSpPr>
          <p:spPr bwMode="auto">
            <a:xfrm>
              <a:off x="1925" y="1237"/>
              <a:ext cx="903" cy="208"/>
            </a:xfrm>
            <a:prstGeom prst="rect">
              <a:avLst/>
            </a:prstGeom>
            <a:noFill/>
            <a:ln w="9525">
              <a:noFill/>
              <a:miter lim="800000"/>
              <a:headEnd/>
              <a:tailEnd/>
            </a:ln>
            <a:effectLst/>
          </p:spPr>
          <p:txBody>
            <a:bodyPr lIns="107950" tIns="53975" rIns="107950" bIns="53975">
              <a:spAutoFit/>
            </a:bodyPr>
            <a:lstStyle/>
            <a:p>
              <a:pPr algn="ctr">
                <a:lnSpc>
                  <a:spcPct val="35000"/>
                </a:lnSpc>
                <a:spcBef>
                  <a:spcPct val="50000"/>
                </a:spcBef>
              </a:pPr>
              <a:r>
                <a:rPr lang="en-US" altLang="zh-CN" sz="1050">
                  <a:solidFill>
                    <a:schemeClr val="bg2"/>
                  </a:solidFill>
                  <a:ea typeface="宋体" charset="-122"/>
                </a:rPr>
                <a:t>Define a Candidate</a:t>
              </a:r>
            </a:p>
            <a:p>
              <a:pPr algn="ctr">
                <a:lnSpc>
                  <a:spcPct val="35000"/>
                </a:lnSpc>
                <a:spcBef>
                  <a:spcPct val="50000"/>
                </a:spcBef>
              </a:pPr>
              <a:r>
                <a:rPr lang="en-US" altLang="zh-CN" sz="1050">
                  <a:solidFill>
                    <a:schemeClr val="bg2"/>
                  </a:solidFill>
                  <a:ea typeface="宋体" charset="-122"/>
                </a:rPr>
                <a:t>Architecture</a:t>
              </a:r>
            </a:p>
          </p:txBody>
        </p:sp>
        <p:sp>
          <p:nvSpPr>
            <p:cNvPr id="18" name="Text Box 87"/>
            <p:cNvSpPr txBox="1">
              <a:spLocks noChangeArrowheads="1"/>
            </p:cNvSpPr>
            <p:nvPr/>
          </p:nvSpPr>
          <p:spPr bwMode="auto">
            <a:xfrm>
              <a:off x="3035" y="1236"/>
              <a:ext cx="704" cy="299"/>
            </a:xfrm>
            <a:prstGeom prst="rect">
              <a:avLst/>
            </a:prstGeom>
            <a:noFill/>
            <a:ln w="9525">
              <a:noFill/>
              <a:miter lim="800000"/>
              <a:headEnd/>
              <a:tailEnd/>
            </a:ln>
            <a:effectLst/>
          </p:spPr>
          <p:txBody>
            <a:bodyPr lIns="107950" tIns="53975" rIns="107950" bIns="53975">
              <a:spAutoFit/>
            </a:bodyPr>
            <a:lstStyle/>
            <a:p>
              <a:pPr algn="ctr">
                <a:lnSpc>
                  <a:spcPct val="35000"/>
                </a:lnSpc>
                <a:spcBef>
                  <a:spcPct val="50000"/>
                </a:spcBef>
              </a:pPr>
              <a:r>
                <a:rPr lang="en-US" altLang="zh-CN" sz="1050">
                  <a:solidFill>
                    <a:schemeClr val="bg2"/>
                  </a:solidFill>
                  <a:ea typeface="宋体" charset="-122"/>
                </a:rPr>
                <a:t>Perform</a:t>
              </a:r>
            </a:p>
            <a:p>
              <a:pPr algn="ctr">
                <a:lnSpc>
                  <a:spcPct val="35000"/>
                </a:lnSpc>
                <a:spcBef>
                  <a:spcPct val="50000"/>
                </a:spcBef>
              </a:pPr>
              <a:r>
                <a:rPr lang="en-US" altLang="zh-CN" sz="1050">
                  <a:solidFill>
                    <a:schemeClr val="bg2"/>
                  </a:solidFill>
                  <a:ea typeface="宋体" charset="-122"/>
                </a:rPr>
                <a:t>Architectural</a:t>
              </a:r>
            </a:p>
            <a:p>
              <a:pPr algn="ctr">
                <a:lnSpc>
                  <a:spcPct val="35000"/>
                </a:lnSpc>
                <a:spcBef>
                  <a:spcPct val="50000"/>
                </a:spcBef>
              </a:pPr>
              <a:r>
                <a:rPr lang="en-US" altLang="zh-CN" sz="1050">
                  <a:solidFill>
                    <a:schemeClr val="bg2"/>
                  </a:solidFill>
                  <a:ea typeface="宋体" charset="-122"/>
                </a:rPr>
                <a:t>Synthesis</a:t>
              </a:r>
            </a:p>
          </p:txBody>
        </p:sp>
        <p:sp>
          <p:nvSpPr>
            <p:cNvPr id="19" name="Text Box 88"/>
            <p:cNvSpPr txBox="1">
              <a:spLocks noChangeArrowheads="1"/>
            </p:cNvSpPr>
            <p:nvPr/>
          </p:nvSpPr>
          <p:spPr bwMode="auto">
            <a:xfrm>
              <a:off x="2745" y="2118"/>
              <a:ext cx="762" cy="175"/>
            </a:xfrm>
            <a:prstGeom prst="rect">
              <a:avLst/>
            </a:prstGeom>
            <a:noFill/>
            <a:ln w="9525">
              <a:noFill/>
              <a:miter lim="800000"/>
              <a:headEnd/>
              <a:tailEnd/>
            </a:ln>
            <a:effectLst/>
          </p:spPr>
          <p:txBody>
            <a:bodyPr lIns="107950" tIns="53975" rIns="107950" bIns="53975">
              <a:spAutoFit/>
            </a:bodyPr>
            <a:lstStyle/>
            <a:p>
              <a:pPr algn="ctr">
                <a:lnSpc>
                  <a:spcPct val="35000"/>
                </a:lnSpc>
                <a:spcBef>
                  <a:spcPct val="50000"/>
                </a:spcBef>
              </a:pPr>
              <a:r>
                <a:rPr lang="en-US" altLang="zh-CN" sz="1050">
                  <a:solidFill>
                    <a:schemeClr val="bg2"/>
                  </a:solidFill>
                  <a:ea typeface="宋体" charset="-122"/>
                </a:rPr>
                <a:t>Analyze Behavior</a:t>
              </a:r>
            </a:p>
          </p:txBody>
        </p:sp>
        <p:sp>
          <p:nvSpPr>
            <p:cNvPr id="20" name="Text Box 89"/>
            <p:cNvSpPr txBox="1">
              <a:spLocks noChangeArrowheads="1"/>
            </p:cNvSpPr>
            <p:nvPr/>
          </p:nvSpPr>
          <p:spPr bwMode="auto">
            <a:xfrm>
              <a:off x="1880" y="2445"/>
              <a:ext cx="570" cy="245"/>
            </a:xfrm>
            <a:prstGeom prst="rect">
              <a:avLst/>
            </a:prstGeom>
            <a:noFill/>
            <a:ln w="9525">
              <a:noFill/>
              <a:miter lim="800000"/>
              <a:headEnd/>
              <a:tailEnd/>
            </a:ln>
            <a:effectLst/>
          </p:spPr>
          <p:txBody>
            <a:bodyPr lIns="107950" tIns="53975" rIns="107950" bIns="53975">
              <a:spAutoFit/>
            </a:bodyPr>
            <a:lstStyle/>
            <a:p>
              <a:pPr algn="ctr">
                <a:lnSpc>
                  <a:spcPct val="35000"/>
                </a:lnSpc>
                <a:spcBef>
                  <a:spcPct val="50000"/>
                </a:spcBef>
              </a:pPr>
              <a:r>
                <a:rPr lang="en-US" altLang="zh-CN" sz="1050">
                  <a:solidFill>
                    <a:schemeClr val="bg2"/>
                  </a:solidFill>
                  <a:ea typeface="宋体" charset="-122"/>
                </a:rPr>
                <a:t>Refine the</a:t>
              </a:r>
            </a:p>
            <a:p>
              <a:pPr algn="ctr">
                <a:lnSpc>
                  <a:spcPct val="35000"/>
                </a:lnSpc>
                <a:spcBef>
                  <a:spcPct val="50000"/>
                </a:spcBef>
              </a:pPr>
              <a:r>
                <a:rPr lang="en-US" altLang="zh-CN" sz="1050">
                  <a:solidFill>
                    <a:schemeClr val="bg2"/>
                  </a:solidFill>
                  <a:ea typeface="宋体" charset="-122"/>
                </a:rPr>
                <a:t>Architecture</a:t>
              </a:r>
            </a:p>
          </p:txBody>
        </p:sp>
        <p:sp>
          <p:nvSpPr>
            <p:cNvPr id="21" name="Text Box 90"/>
            <p:cNvSpPr txBox="1">
              <a:spLocks noChangeArrowheads="1"/>
            </p:cNvSpPr>
            <p:nvPr/>
          </p:nvSpPr>
          <p:spPr bwMode="auto">
            <a:xfrm>
              <a:off x="2424" y="2962"/>
              <a:ext cx="598" cy="245"/>
            </a:xfrm>
            <a:prstGeom prst="rect">
              <a:avLst/>
            </a:prstGeom>
            <a:noFill/>
            <a:ln w="9525">
              <a:noFill/>
              <a:miter lim="800000"/>
              <a:headEnd/>
              <a:tailEnd/>
            </a:ln>
            <a:effectLst/>
          </p:spPr>
          <p:txBody>
            <a:bodyPr lIns="107950" tIns="53975" rIns="107950" bIns="53975">
              <a:spAutoFit/>
            </a:bodyPr>
            <a:lstStyle/>
            <a:p>
              <a:pPr algn="ctr">
                <a:lnSpc>
                  <a:spcPct val="35000"/>
                </a:lnSpc>
                <a:spcBef>
                  <a:spcPct val="50000"/>
                </a:spcBef>
              </a:pPr>
              <a:r>
                <a:rPr lang="en-US" altLang="zh-CN" sz="1050">
                  <a:solidFill>
                    <a:schemeClr val="bg2"/>
                  </a:solidFill>
                  <a:ea typeface="宋体" charset="-122"/>
                </a:rPr>
                <a:t>Design</a:t>
              </a:r>
            </a:p>
            <a:p>
              <a:pPr algn="ctr">
                <a:lnSpc>
                  <a:spcPct val="35000"/>
                </a:lnSpc>
                <a:spcBef>
                  <a:spcPct val="50000"/>
                </a:spcBef>
              </a:pPr>
              <a:r>
                <a:rPr lang="en-US" altLang="zh-CN" sz="1050">
                  <a:solidFill>
                    <a:schemeClr val="bg2"/>
                  </a:solidFill>
                  <a:ea typeface="宋体" charset="-122"/>
                </a:rPr>
                <a:t>Components</a:t>
              </a:r>
            </a:p>
          </p:txBody>
        </p:sp>
        <p:sp>
          <p:nvSpPr>
            <p:cNvPr id="22" name="Text Box 91"/>
            <p:cNvSpPr txBox="1">
              <a:spLocks noChangeArrowheads="1"/>
            </p:cNvSpPr>
            <p:nvPr/>
          </p:nvSpPr>
          <p:spPr bwMode="auto">
            <a:xfrm>
              <a:off x="3240" y="2962"/>
              <a:ext cx="598" cy="208"/>
            </a:xfrm>
            <a:prstGeom prst="rect">
              <a:avLst/>
            </a:prstGeom>
            <a:noFill/>
            <a:ln w="9525">
              <a:noFill/>
              <a:miter lim="800000"/>
              <a:headEnd/>
              <a:tailEnd/>
            </a:ln>
            <a:effectLst/>
          </p:spPr>
          <p:txBody>
            <a:bodyPr lIns="107950" tIns="53975" rIns="107950" bIns="53975">
              <a:spAutoFit/>
            </a:bodyPr>
            <a:lstStyle/>
            <a:p>
              <a:pPr algn="ctr">
                <a:lnSpc>
                  <a:spcPct val="35000"/>
                </a:lnSpc>
                <a:spcBef>
                  <a:spcPct val="50000"/>
                </a:spcBef>
              </a:pPr>
              <a:r>
                <a:rPr lang="en-US" altLang="zh-CN" sz="1050">
                  <a:solidFill>
                    <a:schemeClr val="bg2"/>
                  </a:solidFill>
                  <a:ea typeface="宋体" charset="-122"/>
                </a:rPr>
                <a:t>Design the</a:t>
              </a:r>
            </a:p>
            <a:p>
              <a:pPr algn="ctr">
                <a:lnSpc>
                  <a:spcPct val="35000"/>
                </a:lnSpc>
                <a:spcBef>
                  <a:spcPct val="50000"/>
                </a:spcBef>
              </a:pPr>
              <a:r>
                <a:rPr lang="en-US" altLang="zh-CN" sz="1050">
                  <a:solidFill>
                    <a:schemeClr val="bg2"/>
                  </a:solidFill>
                  <a:ea typeface="宋体" charset="-122"/>
                </a:rPr>
                <a:t>Database</a:t>
              </a:r>
            </a:p>
          </p:txBody>
        </p:sp>
        <p:sp>
          <p:nvSpPr>
            <p:cNvPr id="23" name="Text Box 92"/>
            <p:cNvSpPr txBox="1">
              <a:spLocks noChangeArrowheads="1"/>
            </p:cNvSpPr>
            <p:nvPr/>
          </p:nvSpPr>
          <p:spPr bwMode="auto">
            <a:xfrm>
              <a:off x="3494" y="2387"/>
              <a:ext cx="488" cy="175"/>
            </a:xfrm>
            <a:prstGeom prst="rect">
              <a:avLst/>
            </a:prstGeom>
            <a:noFill/>
            <a:ln w="9525">
              <a:noFill/>
              <a:miter lim="800000"/>
              <a:headEnd/>
              <a:tailEnd/>
            </a:ln>
            <a:effectLst/>
          </p:spPr>
          <p:txBody>
            <a:bodyPr lIns="107950" tIns="53975" rIns="107950" bIns="53975">
              <a:spAutoFit/>
            </a:bodyPr>
            <a:lstStyle/>
            <a:p>
              <a:pPr algn="ctr">
                <a:lnSpc>
                  <a:spcPct val="35000"/>
                </a:lnSpc>
                <a:spcBef>
                  <a:spcPct val="50000"/>
                </a:spcBef>
              </a:pPr>
              <a:r>
                <a:rPr lang="en-US" altLang="zh-CN" sz="1050">
                  <a:solidFill>
                    <a:schemeClr val="bg2"/>
                  </a:solidFill>
                  <a:ea typeface="宋体" charset="-122"/>
                </a:rPr>
                <a:t>(Optional)</a:t>
              </a:r>
            </a:p>
          </p:txBody>
        </p:sp>
        <p:sp>
          <p:nvSpPr>
            <p:cNvPr id="24" name="Freeform 93"/>
            <p:cNvSpPr>
              <a:spLocks/>
            </p:cNvSpPr>
            <p:nvPr/>
          </p:nvSpPr>
          <p:spPr bwMode="auto">
            <a:xfrm>
              <a:off x="2366" y="889"/>
              <a:ext cx="282" cy="104"/>
            </a:xfrm>
            <a:custGeom>
              <a:avLst/>
              <a:gdLst/>
              <a:ahLst/>
              <a:cxnLst>
                <a:cxn ang="0">
                  <a:pos x="282" y="0"/>
                </a:cxn>
                <a:cxn ang="0">
                  <a:pos x="0" y="0"/>
                </a:cxn>
                <a:cxn ang="0">
                  <a:pos x="0" y="109"/>
                </a:cxn>
              </a:cxnLst>
              <a:rect l="0" t="0" r="r" b="b"/>
              <a:pathLst>
                <a:path w="282" h="109">
                  <a:moveTo>
                    <a:pt x="282" y="0"/>
                  </a:moveTo>
                  <a:lnTo>
                    <a:pt x="0" y="0"/>
                  </a:lnTo>
                  <a:lnTo>
                    <a:pt x="0" y="109"/>
                  </a:lnTo>
                </a:path>
              </a:pathLst>
            </a:custGeom>
            <a:noFill/>
            <a:ln w="9525" cap="flat" cmpd="sng">
              <a:solidFill>
                <a:schemeClr val="bg2"/>
              </a:solidFill>
              <a:prstDash val="solid"/>
              <a:round/>
              <a:headEnd type="none" w="med" len="med"/>
              <a:tailEnd type="arrow" w="med" len="med"/>
            </a:ln>
            <a:effectLst/>
          </p:spPr>
          <p:txBody>
            <a:bodyPr lIns="107950" tIns="53975" rIns="107950" bIns="53975"/>
            <a:lstStyle/>
            <a:p>
              <a:endParaRPr lang="en-US" sz="1050"/>
            </a:p>
          </p:txBody>
        </p:sp>
        <p:sp>
          <p:nvSpPr>
            <p:cNvPr id="25" name="Line 94"/>
            <p:cNvSpPr>
              <a:spLocks noChangeShapeType="1"/>
            </p:cNvSpPr>
            <p:nvPr/>
          </p:nvSpPr>
          <p:spPr bwMode="auto">
            <a:xfrm>
              <a:off x="2785" y="685"/>
              <a:ext cx="0" cy="129"/>
            </a:xfrm>
            <a:prstGeom prst="line">
              <a:avLst/>
            </a:prstGeom>
            <a:noFill/>
            <a:ln w="9525">
              <a:solidFill>
                <a:schemeClr val="bg2"/>
              </a:solidFill>
              <a:round/>
              <a:headEnd/>
              <a:tailEnd type="arrow" w="med" len="med"/>
            </a:ln>
            <a:effectLst/>
          </p:spPr>
          <p:txBody>
            <a:bodyPr lIns="107950" tIns="53975" rIns="107950" bIns="53975"/>
            <a:lstStyle/>
            <a:p>
              <a:endParaRPr lang="en-US" sz="1050"/>
            </a:p>
          </p:txBody>
        </p:sp>
        <p:sp>
          <p:nvSpPr>
            <p:cNvPr id="26" name="Freeform 95"/>
            <p:cNvSpPr>
              <a:spLocks/>
            </p:cNvSpPr>
            <p:nvPr/>
          </p:nvSpPr>
          <p:spPr bwMode="auto">
            <a:xfrm>
              <a:off x="2896" y="890"/>
              <a:ext cx="493" cy="105"/>
            </a:xfrm>
            <a:custGeom>
              <a:avLst/>
              <a:gdLst/>
              <a:ahLst/>
              <a:cxnLst>
                <a:cxn ang="0">
                  <a:pos x="0" y="0"/>
                </a:cxn>
                <a:cxn ang="0">
                  <a:pos x="492" y="1"/>
                </a:cxn>
                <a:cxn ang="0">
                  <a:pos x="493" y="112"/>
                </a:cxn>
              </a:cxnLst>
              <a:rect l="0" t="0" r="r" b="b"/>
              <a:pathLst>
                <a:path w="493" h="112">
                  <a:moveTo>
                    <a:pt x="0" y="0"/>
                  </a:moveTo>
                  <a:lnTo>
                    <a:pt x="492" y="1"/>
                  </a:lnTo>
                  <a:lnTo>
                    <a:pt x="493" y="112"/>
                  </a:lnTo>
                </a:path>
              </a:pathLst>
            </a:custGeom>
            <a:noFill/>
            <a:ln w="9525" cap="flat" cmpd="sng">
              <a:solidFill>
                <a:schemeClr val="bg2"/>
              </a:solidFill>
              <a:prstDash val="solid"/>
              <a:round/>
              <a:headEnd type="none" w="med" len="med"/>
              <a:tailEnd type="arrow" w="med" len="med"/>
            </a:ln>
            <a:effectLst/>
          </p:spPr>
          <p:txBody>
            <a:bodyPr lIns="107950" tIns="53975" rIns="107950" bIns="53975"/>
            <a:lstStyle/>
            <a:p>
              <a:endParaRPr lang="en-US" sz="1050"/>
            </a:p>
          </p:txBody>
        </p:sp>
        <p:sp>
          <p:nvSpPr>
            <p:cNvPr id="27" name="Freeform 96"/>
            <p:cNvSpPr>
              <a:spLocks/>
            </p:cNvSpPr>
            <p:nvPr/>
          </p:nvSpPr>
          <p:spPr bwMode="auto">
            <a:xfrm>
              <a:off x="2648" y="819"/>
              <a:ext cx="272" cy="124"/>
            </a:xfrm>
            <a:custGeom>
              <a:avLst/>
              <a:gdLst/>
              <a:ahLst/>
              <a:cxnLst>
                <a:cxn ang="0">
                  <a:pos x="0" y="136"/>
                </a:cxn>
                <a:cxn ang="0">
                  <a:pos x="264" y="0"/>
                </a:cxn>
                <a:cxn ang="0">
                  <a:pos x="528" y="136"/>
                </a:cxn>
                <a:cxn ang="0">
                  <a:pos x="264" y="240"/>
                </a:cxn>
                <a:cxn ang="0">
                  <a:pos x="0" y="136"/>
                </a:cxn>
              </a:cxnLst>
              <a:rect l="0" t="0" r="r" b="b"/>
              <a:pathLst>
                <a:path w="528" h="240">
                  <a:moveTo>
                    <a:pt x="0" y="136"/>
                  </a:moveTo>
                  <a:lnTo>
                    <a:pt x="264" y="0"/>
                  </a:lnTo>
                  <a:lnTo>
                    <a:pt x="528" y="136"/>
                  </a:lnTo>
                  <a:lnTo>
                    <a:pt x="264" y="240"/>
                  </a:lnTo>
                  <a:lnTo>
                    <a:pt x="0" y="136"/>
                  </a:lnTo>
                  <a:close/>
                </a:path>
              </a:pathLst>
            </a:custGeom>
            <a:solidFill>
              <a:srgbClr val="FFCC99"/>
            </a:solidFill>
            <a:ln w="9525" cap="flat" cmpd="sng">
              <a:solidFill>
                <a:schemeClr val="bg2"/>
              </a:solidFill>
              <a:prstDash val="solid"/>
              <a:round/>
              <a:headEnd/>
              <a:tailEnd/>
            </a:ln>
            <a:effectLst/>
          </p:spPr>
          <p:txBody>
            <a:bodyPr lIns="107950" tIns="53975" rIns="107950" bIns="53975"/>
            <a:lstStyle/>
            <a:p>
              <a:endParaRPr lang="en-US" sz="1050"/>
            </a:p>
          </p:txBody>
        </p:sp>
        <p:sp>
          <p:nvSpPr>
            <p:cNvPr id="28" name="Freeform 97"/>
            <p:cNvSpPr>
              <a:spLocks/>
            </p:cNvSpPr>
            <p:nvPr/>
          </p:nvSpPr>
          <p:spPr bwMode="auto">
            <a:xfrm>
              <a:off x="2362" y="1408"/>
              <a:ext cx="280" cy="72"/>
            </a:xfrm>
            <a:custGeom>
              <a:avLst/>
              <a:gdLst/>
              <a:ahLst/>
              <a:cxnLst>
                <a:cxn ang="0">
                  <a:pos x="1" y="0"/>
                </a:cxn>
                <a:cxn ang="0">
                  <a:pos x="0" y="99"/>
                </a:cxn>
                <a:cxn ang="0">
                  <a:pos x="274" y="99"/>
                </a:cxn>
              </a:cxnLst>
              <a:rect l="0" t="0" r="r" b="b"/>
              <a:pathLst>
                <a:path w="274" h="99">
                  <a:moveTo>
                    <a:pt x="1" y="0"/>
                  </a:moveTo>
                  <a:lnTo>
                    <a:pt x="0" y="99"/>
                  </a:lnTo>
                  <a:lnTo>
                    <a:pt x="274" y="99"/>
                  </a:lnTo>
                </a:path>
              </a:pathLst>
            </a:custGeom>
            <a:noFill/>
            <a:ln w="9525" cap="flat" cmpd="sng">
              <a:solidFill>
                <a:schemeClr val="bg2"/>
              </a:solidFill>
              <a:prstDash val="solid"/>
              <a:round/>
              <a:headEnd type="none" w="med" len="med"/>
              <a:tailEnd type="arrow" w="med" len="med"/>
            </a:ln>
            <a:effectLst/>
          </p:spPr>
          <p:txBody>
            <a:bodyPr lIns="107950" tIns="53975" rIns="107950" bIns="53975"/>
            <a:lstStyle/>
            <a:p>
              <a:endParaRPr lang="en-US" sz="1050"/>
            </a:p>
          </p:txBody>
        </p:sp>
        <p:sp>
          <p:nvSpPr>
            <p:cNvPr id="29" name="Line 98"/>
            <p:cNvSpPr>
              <a:spLocks noChangeShapeType="1"/>
            </p:cNvSpPr>
            <p:nvPr/>
          </p:nvSpPr>
          <p:spPr bwMode="auto">
            <a:xfrm>
              <a:off x="3397" y="1477"/>
              <a:ext cx="0" cy="144"/>
            </a:xfrm>
            <a:prstGeom prst="line">
              <a:avLst/>
            </a:prstGeom>
            <a:noFill/>
            <a:ln w="9525">
              <a:solidFill>
                <a:schemeClr val="bg2"/>
              </a:solidFill>
              <a:round/>
              <a:headEnd/>
              <a:tailEnd type="arrow" w="med" len="med"/>
            </a:ln>
            <a:effectLst/>
          </p:spPr>
          <p:txBody>
            <a:bodyPr lIns="107950" tIns="53975" rIns="107950" bIns="53975"/>
            <a:lstStyle/>
            <a:p>
              <a:endParaRPr lang="en-US" sz="1050"/>
            </a:p>
          </p:txBody>
        </p:sp>
        <p:sp>
          <p:nvSpPr>
            <p:cNvPr id="30" name="Line 99"/>
            <p:cNvSpPr>
              <a:spLocks noChangeShapeType="1"/>
            </p:cNvSpPr>
            <p:nvPr/>
          </p:nvSpPr>
          <p:spPr bwMode="auto">
            <a:xfrm>
              <a:off x="2785" y="946"/>
              <a:ext cx="0" cy="459"/>
            </a:xfrm>
            <a:prstGeom prst="line">
              <a:avLst/>
            </a:prstGeom>
            <a:noFill/>
            <a:ln w="9525">
              <a:solidFill>
                <a:schemeClr val="bg2"/>
              </a:solidFill>
              <a:round/>
              <a:headEnd/>
              <a:tailEnd type="arrow" w="med" len="med"/>
            </a:ln>
            <a:effectLst/>
          </p:spPr>
          <p:txBody>
            <a:bodyPr lIns="107950" tIns="53975" rIns="107950" bIns="53975"/>
            <a:lstStyle/>
            <a:p>
              <a:endParaRPr lang="en-US" sz="1050"/>
            </a:p>
          </p:txBody>
        </p:sp>
        <p:sp>
          <p:nvSpPr>
            <p:cNvPr id="31" name="Line 100"/>
            <p:cNvSpPr>
              <a:spLocks noChangeShapeType="1"/>
            </p:cNvSpPr>
            <p:nvPr/>
          </p:nvSpPr>
          <p:spPr bwMode="auto">
            <a:xfrm>
              <a:off x="2785" y="1537"/>
              <a:ext cx="0" cy="129"/>
            </a:xfrm>
            <a:prstGeom prst="line">
              <a:avLst/>
            </a:prstGeom>
            <a:noFill/>
            <a:ln w="9525">
              <a:solidFill>
                <a:schemeClr val="bg2"/>
              </a:solidFill>
              <a:round/>
              <a:headEnd/>
              <a:tailEnd type="arrow" w="med" len="med"/>
            </a:ln>
            <a:effectLst/>
          </p:spPr>
          <p:txBody>
            <a:bodyPr lIns="107950" tIns="53975" rIns="107950" bIns="53975"/>
            <a:lstStyle/>
            <a:p>
              <a:endParaRPr lang="en-US" sz="1050"/>
            </a:p>
          </p:txBody>
        </p:sp>
        <p:sp>
          <p:nvSpPr>
            <p:cNvPr id="32" name="Freeform 101"/>
            <p:cNvSpPr>
              <a:spLocks/>
            </p:cNvSpPr>
            <p:nvPr/>
          </p:nvSpPr>
          <p:spPr bwMode="auto">
            <a:xfrm>
              <a:off x="2648" y="1409"/>
              <a:ext cx="272" cy="124"/>
            </a:xfrm>
            <a:custGeom>
              <a:avLst/>
              <a:gdLst/>
              <a:ahLst/>
              <a:cxnLst>
                <a:cxn ang="0">
                  <a:pos x="0" y="136"/>
                </a:cxn>
                <a:cxn ang="0">
                  <a:pos x="264" y="0"/>
                </a:cxn>
                <a:cxn ang="0">
                  <a:pos x="528" y="136"/>
                </a:cxn>
                <a:cxn ang="0">
                  <a:pos x="264" y="240"/>
                </a:cxn>
                <a:cxn ang="0">
                  <a:pos x="0" y="136"/>
                </a:cxn>
              </a:cxnLst>
              <a:rect l="0" t="0" r="r" b="b"/>
              <a:pathLst>
                <a:path w="528" h="240">
                  <a:moveTo>
                    <a:pt x="0" y="136"/>
                  </a:moveTo>
                  <a:lnTo>
                    <a:pt x="264" y="0"/>
                  </a:lnTo>
                  <a:lnTo>
                    <a:pt x="528" y="136"/>
                  </a:lnTo>
                  <a:lnTo>
                    <a:pt x="264" y="240"/>
                  </a:lnTo>
                  <a:lnTo>
                    <a:pt x="0" y="136"/>
                  </a:lnTo>
                  <a:close/>
                </a:path>
              </a:pathLst>
            </a:custGeom>
            <a:solidFill>
              <a:srgbClr val="FFCC99"/>
            </a:solidFill>
            <a:ln w="9525" cap="flat" cmpd="sng">
              <a:solidFill>
                <a:schemeClr val="bg2"/>
              </a:solidFill>
              <a:prstDash val="solid"/>
              <a:round/>
              <a:headEnd/>
              <a:tailEnd/>
            </a:ln>
            <a:effectLst/>
          </p:spPr>
          <p:txBody>
            <a:bodyPr lIns="107950" tIns="53975" rIns="107950" bIns="53975"/>
            <a:lstStyle/>
            <a:p>
              <a:endParaRPr lang="en-US" sz="1050"/>
            </a:p>
          </p:txBody>
        </p:sp>
        <p:sp>
          <p:nvSpPr>
            <p:cNvPr id="33" name="Line 102"/>
            <p:cNvSpPr>
              <a:spLocks noChangeShapeType="1"/>
            </p:cNvSpPr>
            <p:nvPr/>
          </p:nvSpPr>
          <p:spPr bwMode="auto">
            <a:xfrm>
              <a:off x="3121" y="1696"/>
              <a:ext cx="0" cy="177"/>
            </a:xfrm>
            <a:prstGeom prst="line">
              <a:avLst/>
            </a:prstGeom>
            <a:noFill/>
            <a:ln w="9525">
              <a:solidFill>
                <a:schemeClr val="bg2"/>
              </a:solidFill>
              <a:round/>
              <a:headEnd/>
              <a:tailEnd type="arrow" w="med" len="med"/>
            </a:ln>
            <a:effectLst/>
          </p:spPr>
          <p:txBody>
            <a:bodyPr lIns="107950" tIns="53975" rIns="107950" bIns="53975"/>
            <a:lstStyle/>
            <a:p>
              <a:endParaRPr lang="en-US" sz="1050"/>
            </a:p>
          </p:txBody>
        </p:sp>
        <p:sp>
          <p:nvSpPr>
            <p:cNvPr id="34" name="Line 103"/>
            <p:cNvSpPr>
              <a:spLocks noChangeShapeType="1"/>
            </p:cNvSpPr>
            <p:nvPr/>
          </p:nvSpPr>
          <p:spPr bwMode="auto">
            <a:xfrm>
              <a:off x="3121" y="2203"/>
              <a:ext cx="0" cy="114"/>
            </a:xfrm>
            <a:prstGeom prst="line">
              <a:avLst/>
            </a:prstGeom>
            <a:noFill/>
            <a:ln w="9525">
              <a:solidFill>
                <a:schemeClr val="bg2"/>
              </a:solidFill>
              <a:round/>
              <a:headEnd/>
              <a:tailEnd type="arrow" w="med" len="med"/>
            </a:ln>
            <a:effectLst/>
          </p:spPr>
          <p:txBody>
            <a:bodyPr lIns="107950" tIns="53975" rIns="107950" bIns="53975"/>
            <a:lstStyle/>
            <a:p>
              <a:endParaRPr lang="en-US" sz="1050"/>
            </a:p>
          </p:txBody>
        </p:sp>
        <p:sp>
          <p:nvSpPr>
            <p:cNvPr id="35" name="Line 104"/>
            <p:cNvSpPr>
              <a:spLocks noChangeShapeType="1"/>
            </p:cNvSpPr>
            <p:nvPr/>
          </p:nvSpPr>
          <p:spPr bwMode="auto">
            <a:xfrm>
              <a:off x="3529" y="2350"/>
              <a:ext cx="0" cy="366"/>
            </a:xfrm>
            <a:prstGeom prst="line">
              <a:avLst/>
            </a:prstGeom>
            <a:noFill/>
            <a:ln w="9525">
              <a:solidFill>
                <a:schemeClr val="bg2"/>
              </a:solidFill>
              <a:round/>
              <a:headEnd/>
              <a:tailEnd type="arrow" w="med" len="med"/>
            </a:ln>
            <a:effectLst/>
          </p:spPr>
          <p:txBody>
            <a:bodyPr lIns="107950" tIns="53975" rIns="107950" bIns="53975"/>
            <a:lstStyle/>
            <a:p>
              <a:endParaRPr lang="en-US" sz="1050"/>
            </a:p>
          </p:txBody>
        </p:sp>
        <p:sp>
          <p:nvSpPr>
            <p:cNvPr id="36" name="Line 105"/>
            <p:cNvSpPr>
              <a:spLocks noChangeShapeType="1"/>
            </p:cNvSpPr>
            <p:nvPr/>
          </p:nvSpPr>
          <p:spPr bwMode="auto">
            <a:xfrm>
              <a:off x="2713" y="2350"/>
              <a:ext cx="0" cy="366"/>
            </a:xfrm>
            <a:prstGeom prst="line">
              <a:avLst/>
            </a:prstGeom>
            <a:noFill/>
            <a:ln w="9525">
              <a:solidFill>
                <a:schemeClr val="bg2"/>
              </a:solidFill>
              <a:round/>
              <a:headEnd/>
              <a:tailEnd type="arrow" w="med" len="med"/>
            </a:ln>
            <a:effectLst/>
          </p:spPr>
          <p:txBody>
            <a:bodyPr lIns="107950" tIns="53975" rIns="107950" bIns="53975"/>
            <a:lstStyle/>
            <a:p>
              <a:endParaRPr lang="en-US" sz="1050"/>
            </a:p>
          </p:txBody>
        </p:sp>
        <p:sp>
          <p:nvSpPr>
            <p:cNvPr id="37" name="Rectangle 106"/>
            <p:cNvSpPr>
              <a:spLocks noChangeArrowheads="1"/>
            </p:cNvSpPr>
            <p:nvPr/>
          </p:nvSpPr>
          <p:spPr bwMode="auto">
            <a:xfrm>
              <a:off x="2570" y="2329"/>
              <a:ext cx="1091" cy="31"/>
            </a:xfrm>
            <a:prstGeom prst="rect">
              <a:avLst/>
            </a:prstGeom>
            <a:solidFill>
              <a:srgbClr val="1F6B60"/>
            </a:solidFill>
            <a:ln w="9525">
              <a:solidFill>
                <a:srgbClr val="1F6B60"/>
              </a:solidFill>
              <a:miter lim="800000"/>
              <a:headEnd/>
              <a:tailEnd/>
            </a:ln>
            <a:effectLst/>
          </p:spPr>
          <p:txBody>
            <a:bodyPr wrap="none" lIns="107950" tIns="53975" rIns="107950" bIns="53975" anchor="ctr"/>
            <a:lstStyle/>
            <a:p>
              <a:endParaRPr lang="en-US" sz="1050"/>
            </a:p>
          </p:txBody>
        </p:sp>
        <p:sp>
          <p:nvSpPr>
            <p:cNvPr id="38" name="Freeform 107"/>
            <p:cNvSpPr>
              <a:spLocks/>
            </p:cNvSpPr>
            <p:nvPr/>
          </p:nvSpPr>
          <p:spPr bwMode="auto">
            <a:xfrm>
              <a:off x="2158" y="1696"/>
              <a:ext cx="312" cy="507"/>
            </a:xfrm>
            <a:custGeom>
              <a:avLst/>
              <a:gdLst/>
              <a:ahLst/>
              <a:cxnLst>
                <a:cxn ang="0">
                  <a:pos x="312" y="0"/>
                </a:cxn>
                <a:cxn ang="0">
                  <a:pos x="312" y="240"/>
                </a:cxn>
                <a:cxn ang="0">
                  <a:pos x="0" y="240"/>
                </a:cxn>
                <a:cxn ang="0">
                  <a:pos x="0" y="507"/>
                </a:cxn>
              </a:cxnLst>
              <a:rect l="0" t="0" r="r" b="b"/>
              <a:pathLst>
                <a:path w="312" h="507">
                  <a:moveTo>
                    <a:pt x="312" y="0"/>
                  </a:moveTo>
                  <a:lnTo>
                    <a:pt x="312" y="240"/>
                  </a:lnTo>
                  <a:lnTo>
                    <a:pt x="0" y="240"/>
                  </a:lnTo>
                  <a:lnTo>
                    <a:pt x="0" y="507"/>
                  </a:lnTo>
                </a:path>
              </a:pathLst>
            </a:custGeom>
            <a:noFill/>
            <a:ln w="9525" cap="flat" cmpd="sng">
              <a:solidFill>
                <a:schemeClr val="bg2"/>
              </a:solidFill>
              <a:prstDash val="solid"/>
              <a:round/>
              <a:headEnd type="none" w="med" len="med"/>
              <a:tailEnd type="arrow" w="med" len="med"/>
            </a:ln>
            <a:effectLst/>
          </p:spPr>
          <p:txBody>
            <a:bodyPr lIns="107950" tIns="53975" rIns="107950" bIns="53975"/>
            <a:lstStyle/>
            <a:p>
              <a:endParaRPr lang="en-US" sz="1050"/>
            </a:p>
          </p:txBody>
        </p:sp>
        <p:sp>
          <p:nvSpPr>
            <p:cNvPr id="39" name="Rectangle 108"/>
            <p:cNvSpPr>
              <a:spLocks noChangeArrowheads="1"/>
            </p:cNvSpPr>
            <p:nvPr/>
          </p:nvSpPr>
          <p:spPr bwMode="auto">
            <a:xfrm>
              <a:off x="2357" y="1672"/>
              <a:ext cx="866" cy="30"/>
            </a:xfrm>
            <a:prstGeom prst="rect">
              <a:avLst/>
            </a:prstGeom>
            <a:solidFill>
              <a:srgbClr val="1F6B60"/>
            </a:solidFill>
            <a:ln w="9525">
              <a:solidFill>
                <a:srgbClr val="1F6B60"/>
              </a:solidFill>
              <a:miter lim="800000"/>
              <a:headEnd/>
              <a:tailEnd/>
            </a:ln>
            <a:effectLst/>
          </p:spPr>
          <p:txBody>
            <a:bodyPr wrap="none" lIns="107950" tIns="53975" rIns="107950" bIns="53975" anchor="ctr"/>
            <a:lstStyle/>
            <a:p>
              <a:endParaRPr lang="en-US" sz="1050"/>
            </a:p>
          </p:txBody>
        </p:sp>
        <p:grpSp>
          <p:nvGrpSpPr>
            <p:cNvPr id="40" name="Group 109"/>
            <p:cNvGrpSpPr>
              <a:grpSpLocks/>
            </p:cNvGrpSpPr>
            <p:nvPr/>
          </p:nvGrpSpPr>
          <p:grpSpPr bwMode="auto">
            <a:xfrm>
              <a:off x="2713" y="3130"/>
              <a:ext cx="816" cy="266"/>
              <a:chOff x="2745" y="3066"/>
              <a:chExt cx="816" cy="342"/>
            </a:xfrm>
          </p:grpSpPr>
          <p:sp>
            <p:nvSpPr>
              <p:cNvPr id="46" name="Line 110"/>
              <p:cNvSpPr>
                <a:spLocks noChangeShapeType="1"/>
              </p:cNvSpPr>
              <p:nvPr/>
            </p:nvSpPr>
            <p:spPr bwMode="auto">
              <a:xfrm>
                <a:off x="3561" y="3066"/>
                <a:ext cx="0" cy="342"/>
              </a:xfrm>
              <a:prstGeom prst="line">
                <a:avLst/>
              </a:prstGeom>
              <a:noFill/>
              <a:ln w="9525">
                <a:solidFill>
                  <a:schemeClr val="bg2"/>
                </a:solidFill>
                <a:round/>
                <a:headEnd/>
                <a:tailEnd type="arrow" w="med" len="med"/>
              </a:ln>
              <a:effectLst/>
            </p:spPr>
            <p:txBody>
              <a:bodyPr lIns="107950" tIns="53975" rIns="107950" bIns="53975"/>
              <a:lstStyle/>
              <a:p>
                <a:endParaRPr lang="en-US" sz="1050"/>
              </a:p>
            </p:txBody>
          </p:sp>
          <p:sp>
            <p:nvSpPr>
              <p:cNvPr id="47" name="Line 111"/>
              <p:cNvSpPr>
                <a:spLocks noChangeShapeType="1"/>
              </p:cNvSpPr>
              <p:nvPr/>
            </p:nvSpPr>
            <p:spPr bwMode="auto">
              <a:xfrm>
                <a:off x="2745" y="3066"/>
                <a:ext cx="0" cy="342"/>
              </a:xfrm>
              <a:prstGeom prst="line">
                <a:avLst/>
              </a:prstGeom>
              <a:noFill/>
              <a:ln w="9525">
                <a:solidFill>
                  <a:schemeClr val="bg2"/>
                </a:solidFill>
                <a:round/>
                <a:headEnd/>
                <a:tailEnd type="arrow" w="med" len="med"/>
              </a:ln>
              <a:effectLst/>
            </p:spPr>
            <p:txBody>
              <a:bodyPr lIns="107950" tIns="53975" rIns="107950" bIns="53975"/>
              <a:lstStyle/>
              <a:p>
                <a:endParaRPr lang="en-US" sz="1050"/>
              </a:p>
            </p:txBody>
          </p:sp>
        </p:grpSp>
        <p:sp>
          <p:nvSpPr>
            <p:cNvPr id="41" name="Line 112"/>
            <p:cNvSpPr>
              <a:spLocks noChangeShapeType="1"/>
            </p:cNvSpPr>
            <p:nvPr/>
          </p:nvSpPr>
          <p:spPr bwMode="auto">
            <a:xfrm>
              <a:off x="3139" y="3428"/>
              <a:ext cx="0" cy="159"/>
            </a:xfrm>
            <a:prstGeom prst="line">
              <a:avLst/>
            </a:prstGeom>
            <a:noFill/>
            <a:ln w="9525">
              <a:solidFill>
                <a:schemeClr val="bg2"/>
              </a:solidFill>
              <a:round/>
              <a:headEnd/>
              <a:tailEnd type="arrow" w="med" len="med"/>
            </a:ln>
            <a:effectLst/>
          </p:spPr>
          <p:txBody>
            <a:bodyPr lIns="107950" tIns="53975" rIns="107950" bIns="53975"/>
            <a:lstStyle/>
            <a:p>
              <a:endParaRPr lang="en-US" sz="1050"/>
            </a:p>
          </p:txBody>
        </p:sp>
        <p:sp>
          <p:nvSpPr>
            <p:cNvPr id="42" name="Line 113"/>
            <p:cNvSpPr>
              <a:spLocks noChangeShapeType="1"/>
            </p:cNvSpPr>
            <p:nvPr/>
          </p:nvSpPr>
          <p:spPr bwMode="auto">
            <a:xfrm>
              <a:off x="2158" y="2617"/>
              <a:ext cx="0" cy="972"/>
            </a:xfrm>
            <a:prstGeom prst="line">
              <a:avLst/>
            </a:prstGeom>
            <a:noFill/>
            <a:ln w="9525">
              <a:solidFill>
                <a:schemeClr val="bg2"/>
              </a:solidFill>
              <a:round/>
              <a:headEnd/>
              <a:tailEnd type="arrow" w="med" len="med"/>
            </a:ln>
            <a:effectLst/>
          </p:spPr>
          <p:txBody>
            <a:bodyPr lIns="107950" tIns="53975" rIns="107950" bIns="53975"/>
            <a:lstStyle/>
            <a:p>
              <a:endParaRPr lang="en-US" sz="1050"/>
            </a:p>
          </p:txBody>
        </p:sp>
        <p:sp>
          <p:nvSpPr>
            <p:cNvPr id="43" name="Line 114"/>
            <p:cNvSpPr>
              <a:spLocks noChangeShapeType="1"/>
            </p:cNvSpPr>
            <p:nvPr/>
          </p:nvSpPr>
          <p:spPr bwMode="auto">
            <a:xfrm>
              <a:off x="2866" y="3617"/>
              <a:ext cx="0" cy="159"/>
            </a:xfrm>
            <a:prstGeom prst="line">
              <a:avLst/>
            </a:prstGeom>
            <a:noFill/>
            <a:ln w="9525">
              <a:solidFill>
                <a:schemeClr val="bg2"/>
              </a:solidFill>
              <a:round/>
              <a:headEnd/>
              <a:tailEnd type="arrow" w="med" len="med"/>
            </a:ln>
            <a:effectLst/>
          </p:spPr>
          <p:txBody>
            <a:bodyPr lIns="107950" tIns="53975" rIns="107950" bIns="53975"/>
            <a:lstStyle/>
            <a:p>
              <a:endParaRPr lang="en-US" sz="1050"/>
            </a:p>
          </p:txBody>
        </p:sp>
        <p:sp>
          <p:nvSpPr>
            <p:cNvPr id="44" name="Rectangle 115"/>
            <p:cNvSpPr>
              <a:spLocks noChangeArrowheads="1"/>
            </p:cNvSpPr>
            <p:nvPr/>
          </p:nvSpPr>
          <p:spPr bwMode="auto">
            <a:xfrm>
              <a:off x="2576" y="3401"/>
              <a:ext cx="1091" cy="31"/>
            </a:xfrm>
            <a:prstGeom prst="rect">
              <a:avLst/>
            </a:prstGeom>
            <a:solidFill>
              <a:srgbClr val="1F6B60"/>
            </a:solidFill>
            <a:ln w="9525">
              <a:solidFill>
                <a:srgbClr val="1F6B60"/>
              </a:solidFill>
              <a:miter lim="800000"/>
              <a:headEnd/>
              <a:tailEnd/>
            </a:ln>
            <a:effectLst/>
          </p:spPr>
          <p:txBody>
            <a:bodyPr wrap="none" lIns="107950" tIns="53975" rIns="107950" bIns="53975" anchor="ctr"/>
            <a:lstStyle/>
            <a:p>
              <a:endParaRPr lang="en-US" sz="1050"/>
            </a:p>
          </p:txBody>
        </p:sp>
        <p:sp>
          <p:nvSpPr>
            <p:cNvPr id="45" name="Rectangle 116"/>
            <p:cNvSpPr>
              <a:spLocks noChangeArrowheads="1"/>
            </p:cNvSpPr>
            <p:nvPr/>
          </p:nvSpPr>
          <p:spPr bwMode="auto">
            <a:xfrm>
              <a:off x="2040" y="3593"/>
              <a:ext cx="1232" cy="32"/>
            </a:xfrm>
            <a:prstGeom prst="rect">
              <a:avLst/>
            </a:prstGeom>
            <a:solidFill>
              <a:srgbClr val="1F6B60"/>
            </a:solidFill>
            <a:ln w="9525">
              <a:solidFill>
                <a:srgbClr val="1F6B60"/>
              </a:solidFill>
              <a:miter lim="800000"/>
              <a:headEnd/>
              <a:tailEnd/>
            </a:ln>
            <a:effectLst/>
          </p:spPr>
          <p:txBody>
            <a:bodyPr wrap="none" lIns="107950" tIns="53975" rIns="107950" bIns="53975" anchor="ctr"/>
            <a:lstStyle/>
            <a:p>
              <a:endParaRPr lang="en-US" sz="1050"/>
            </a:p>
          </p:txBody>
        </p:sp>
      </p:grpSp>
      <p:grpSp>
        <p:nvGrpSpPr>
          <p:cNvPr id="106" name="Group 117"/>
          <p:cNvGrpSpPr>
            <a:grpSpLocks/>
          </p:cNvGrpSpPr>
          <p:nvPr/>
        </p:nvGrpSpPr>
        <p:grpSpPr bwMode="auto">
          <a:xfrm>
            <a:off x="498599" y="3132112"/>
            <a:ext cx="2408238" cy="2097088"/>
            <a:chOff x="-119" y="1680"/>
            <a:chExt cx="1517" cy="1321"/>
          </a:xfrm>
        </p:grpSpPr>
        <p:sp>
          <p:nvSpPr>
            <p:cNvPr id="107" name="PubTriangle"/>
            <p:cNvSpPr>
              <a:spLocks noEditPoints="1" noChangeArrowheads="1"/>
            </p:cNvSpPr>
            <p:nvPr/>
          </p:nvSpPr>
          <p:spPr bwMode="auto">
            <a:xfrm rot="2353587" flipH="1" flipV="1">
              <a:off x="-119" y="1680"/>
              <a:ext cx="1517" cy="1321"/>
            </a:xfrm>
            <a:custGeom>
              <a:avLst/>
              <a:gdLst>
                <a:gd name="G0" fmla="+- 0 0 0"/>
                <a:gd name="G1" fmla="*/ 10800 1 2"/>
                <a:gd name="G2" fmla="*/ G1 10800 21600"/>
                <a:gd name="G3" fmla="+- 10800 0 G2"/>
                <a:gd name="G4" fmla="+- 10800 0 0"/>
                <a:gd name="G5" fmla="+- G1 10800 0"/>
                <a:gd name="G6" fmla="*/ 10800 1 2"/>
                <a:gd name="G7" fmla="+- 10800 0 0"/>
                <a:gd name="G8" fmla="+- G2 G6 G1"/>
                <a:gd name="G9" fmla="+- G8 10800 0"/>
                <a:gd name="G10" fmla="+- G6 10800 0"/>
                <a:gd name="T0" fmla="*/ 10800 w 21600"/>
                <a:gd name="T1" fmla="*/ 0 h 21600"/>
                <a:gd name="T2" fmla="*/ 5400 w 21600"/>
                <a:gd name="T3" fmla="*/ 10800 h 21600"/>
                <a:gd name="T4" fmla="*/ 0 w 21600"/>
                <a:gd name="T5" fmla="*/ 21600 h 21600"/>
                <a:gd name="T6" fmla="*/ 10800 w 21600"/>
                <a:gd name="T7" fmla="*/ 16200 h 21600"/>
                <a:gd name="T8" fmla="*/ 21600 w 21600"/>
                <a:gd name="T9" fmla="*/ 10800 h 21600"/>
                <a:gd name="T10" fmla="*/ 16200 w 21600"/>
                <a:gd name="T11" fmla="*/ 5400 h 21600"/>
                <a:gd name="T12" fmla="*/ G3 w 21600"/>
                <a:gd name="T13" fmla="*/ G6 h 21600"/>
                <a:gd name="T14" fmla="*/ G5 w 21600"/>
                <a:gd name="T15" fmla="*/ G9 h 21600"/>
              </a:gdLst>
              <a:ahLst/>
              <a:cxnLst>
                <a:cxn ang="0">
                  <a:pos x="T0" y="T1"/>
                </a:cxn>
                <a:cxn ang="0">
                  <a:pos x="T2" y="T3"/>
                </a:cxn>
                <a:cxn ang="0">
                  <a:pos x="T4" y="T5"/>
                </a:cxn>
                <a:cxn ang="0">
                  <a:pos x="T6" y="T7"/>
                </a:cxn>
                <a:cxn ang="0">
                  <a:pos x="T8" y="T9"/>
                </a:cxn>
                <a:cxn ang="0">
                  <a:pos x="T10" y="T11"/>
                </a:cxn>
              </a:cxnLst>
              <a:rect l="T12" t="T13" r="T14" b="T15"/>
              <a:pathLst>
                <a:path w="21600" h="21600">
                  <a:moveTo>
                    <a:pt x="10800" y="0"/>
                  </a:moveTo>
                  <a:lnTo>
                    <a:pt x="0" y="21600"/>
                  </a:lnTo>
                  <a:lnTo>
                    <a:pt x="21600" y="10800"/>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sz="1050"/>
            </a:p>
          </p:txBody>
        </p:sp>
        <p:sp>
          <p:nvSpPr>
            <p:cNvPr id="108" name="Rectangle 5"/>
            <p:cNvSpPr>
              <a:spLocks noChangeArrowheads="1"/>
            </p:cNvSpPr>
            <p:nvPr/>
          </p:nvSpPr>
          <p:spPr bwMode="auto">
            <a:xfrm>
              <a:off x="162" y="2348"/>
              <a:ext cx="561" cy="102"/>
            </a:xfrm>
            <a:prstGeom prst="rect">
              <a:avLst/>
            </a:prstGeom>
            <a:noFill/>
            <a:ln w="9525">
              <a:noFill/>
              <a:miter lim="800000"/>
              <a:headEnd/>
              <a:tailEnd/>
            </a:ln>
          </p:spPr>
          <p:txBody>
            <a:bodyPr wrap="none" lIns="0" tIns="0" rIns="0" bIns="0">
              <a:spAutoFit/>
            </a:bodyPr>
            <a:lstStyle/>
            <a:p>
              <a:r>
                <a:rPr lang="en-US" altLang="zh-CN" sz="1050">
                  <a:solidFill>
                    <a:srgbClr val="25221E"/>
                  </a:solidFill>
                  <a:ea typeface="宋体" charset="-122"/>
                </a:rPr>
                <a:t>Identify Design</a:t>
              </a:r>
              <a:endParaRPr lang="en-US" altLang="zh-CN" sz="1050">
                <a:latin typeface="ZapfHumnst BT" pitchFamily="34" charset="0"/>
                <a:ea typeface="宋体" charset="-122"/>
              </a:endParaRPr>
            </a:p>
          </p:txBody>
        </p:sp>
        <p:sp>
          <p:nvSpPr>
            <p:cNvPr id="109" name="Rectangle 6"/>
            <p:cNvSpPr>
              <a:spLocks noChangeArrowheads="1"/>
            </p:cNvSpPr>
            <p:nvPr/>
          </p:nvSpPr>
          <p:spPr bwMode="auto">
            <a:xfrm>
              <a:off x="189" y="2434"/>
              <a:ext cx="355" cy="102"/>
            </a:xfrm>
            <a:prstGeom prst="rect">
              <a:avLst/>
            </a:prstGeom>
            <a:noFill/>
            <a:ln w="9525">
              <a:noFill/>
              <a:miter lim="800000"/>
              <a:headEnd/>
              <a:tailEnd/>
            </a:ln>
          </p:spPr>
          <p:txBody>
            <a:bodyPr wrap="none" lIns="0" tIns="0" rIns="0" bIns="0">
              <a:spAutoFit/>
            </a:bodyPr>
            <a:lstStyle/>
            <a:p>
              <a:r>
                <a:rPr lang="en-US" altLang="zh-CN" sz="1050">
                  <a:solidFill>
                    <a:srgbClr val="25221E"/>
                  </a:solidFill>
                  <a:ea typeface="宋体" charset="-122"/>
                </a:rPr>
                <a:t>Elements</a:t>
              </a:r>
              <a:endParaRPr lang="en-US" altLang="zh-CN" sz="1050">
                <a:latin typeface="ZapfHumnst BT" pitchFamily="34" charset="0"/>
                <a:ea typeface="宋体" charset="-122"/>
              </a:endParaRPr>
            </a:p>
          </p:txBody>
        </p:sp>
        <p:sp>
          <p:nvSpPr>
            <p:cNvPr id="110" name="Freeform 7"/>
            <p:cNvSpPr>
              <a:spLocks/>
            </p:cNvSpPr>
            <p:nvPr/>
          </p:nvSpPr>
          <p:spPr bwMode="auto">
            <a:xfrm>
              <a:off x="182" y="2136"/>
              <a:ext cx="271" cy="168"/>
            </a:xfrm>
            <a:custGeom>
              <a:avLst/>
              <a:gdLst/>
              <a:ahLst/>
              <a:cxnLst>
                <a:cxn ang="0">
                  <a:pos x="0" y="0"/>
                </a:cxn>
                <a:cxn ang="0">
                  <a:pos x="26" y="0"/>
                </a:cxn>
                <a:cxn ang="0">
                  <a:pos x="38" y="11"/>
                </a:cxn>
                <a:cxn ang="0">
                  <a:pos x="26" y="23"/>
                </a:cxn>
                <a:cxn ang="0">
                  <a:pos x="0" y="23"/>
                </a:cxn>
                <a:cxn ang="0">
                  <a:pos x="0" y="0"/>
                </a:cxn>
              </a:cxnLst>
              <a:rect l="0" t="0" r="r" b="b"/>
              <a:pathLst>
                <a:path w="38" h="23">
                  <a:moveTo>
                    <a:pt x="0" y="0"/>
                  </a:moveTo>
                  <a:lnTo>
                    <a:pt x="26" y="0"/>
                  </a:lnTo>
                  <a:lnTo>
                    <a:pt x="38" y="11"/>
                  </a:lnTo>
                  <a:lnTo>
                    <a:pt x="26" y="23"/>
                  </a:lnTo>
                  <a:lnTo>
                    <a:pt x="0" y="23"/>
                  </a:lnTo>
                  <a:lnTo>
                    <a:pt x="0" y="0"/>
                  </a:lnTo>
                </a:path>
              </a:pathLst>
            </a:custGeom>
            <a:solidFill>
              <a:srgbClr val="C2C1C1"/>
            </a:solidFill>
            <a:ln w="0">
              <a:solidFill>
                <a:srgbClr val="C2C1C1"/>
              </a:solidFill>
              <a:prstDash val="solid"/>
              <a:round/>
              <a:headEnd/>
              <a:tailEnd/>
            </a:ln>
          </p:spPr>
          <p:txBody>
            <a:bodyPr/>
            <a:lstStyle/>
            <a:p>
              <a:endParaRPr lang="en-US" sz="1050"/>
            </a:p>
          </p:txBody>
        </p:sp>
        <p:sp>
          <p:nvSpPr>
            <p:cNvPr id="111" name="Freeform 8"/>
            <p:cNvSpPr>
              <a:spLocks/>
            </p:cNvSpPr>
            <p:nvPr/>
          </p:nvSpPr>
          <p:spPr bwMode="auto">
            <a:xfrm>
              <a:off x="223" y="2133"/>
              <a:ext cx="271" cy="175"/>
            </a:xfrm>
            <a:custGeom>
              <a:avLst/>
              <a:gdLst/>
              <a:ahLst/>
              <a:cxnLst>
                <a:cxn ang="0">
                  <a:pos x="0" y="0"/>
                </a:cxn>
                <a:cxn ang="0">
                  <a:pos x="26" y="0"/>
                </a:cxn>
                <a:cxn ang="0">
                  <a:pos x="38" y="12"/>
                </a:cxn>
                <a:cxn ang="0">
                  <a:pos x="26" y="24"/>
                </a:cxn>
                <a:cxn ang="0">
                  <a:pos x="0" y="24"/>
                </a:cxn>
                <a:cxn ang="0">
                  <a:pos x="0" y="0"/>
                </a:cxn>
              </a:cxnLst>
              <a:rect l="0" t="0" r="r" b="b"/>
              <a:pathLst>
                <a:path w="38" h="24">
                  <a:moveTo>
                    <a:pt x="0" y="0"/>
                  </a:moveTo>
                  <a:lnTo>
                    <a:pt x="26" y="0"/>
                  </a:lnTo>
                  <a:lnTo>
                    <a:pt x="38" y="12"/>
                  </a:lnTo>
                  <a:lnTo>
                    <a:pt x="26" y="24"/>
                  </a:lnTo>
                  <a:lnTo>
                    <a:pt x="0" y="24"/>
                  </a:lnTo>
                  <a:lnTo>
                    <a:pt x="0" y="0"/>
                  </a:lnTo>
                </a:path>
              </a:pathLst>
            </a:custGeom>
            <a:solidFill>
              <a:srgbClr val="FDFFC7"/>
            </a:solidFill>
            <a:ln w="0">
              <a:solidFill>
                <a:srgbClr val="25221E"/>
              </a:solidFill>
              <a:prstDash val="solid"/>
              <a:round/>
              <a:headEnd/>
              <a:tailEnd/>
            </a:ln>
          </p:spPr>
          <p:txBody>
            <a:bodyPr/>
            <a:lstStyle/>
            <a:p>
              <a:endParaRPr lang="en-US" sz="1050"/>
            </a:p>
          </p:txBody>
        </p:sp>
        <p:sp>
          <p:nvSpPr>
            <p:cNvPr id="112" name="Oval 9"/>
            <p:cNvSpPr>
              <a:spLocks noChangeArrowheads="1"/>
            </p:cNvSpPr>
            <p:nvPr/>
          </p:nvSpPr>
          <p:spPr bwMode="auto">
            <a:xfrm>
              <a:off x="805" y="2031"/>
              <a:ext cx="135" cy="132"/>
            </a:xfrm>
            <a:prstGeom prst="ellipse">
              <a:avLst/>
            </a:prstGeom>
            <a:solidFill>
              <a:srgbClr val="A9A8A7"/>
            </a:solidFill>
            <a:ln w="0">
              <a:solidFill>
                <a:srgbClr val="C2C1C1"/>
              </a:solidFill>
              <a:round/>
              <a:headEnd/>
              <a:tailEnd/>
            </a:ln>
          </p:spPr>
          <p:txBody>
            <a:bodyPr/>
            <a:lstStyle/>
            <a:p>
              <a:endParaRPr lang="en-US" sz="1050"/>
            </a:p>
          </p:txBody>
        </p:sp>
        <p:sp>
          <p:nvSpPr>
            <p:cNvPr id="113" name="Freeform 10"/>
            <p:cNvSpPr>
              <a:spLocks/>
            </p:cNvSpPr>
            <p:nvPr/>
          </p:nvSpPr>
          <p:spPr bwMode="auto">
            <a:xfrm>
              <a:off x="719" y="2199"/>
              <a:ext cx="257" cy="206"/>
            </a:xfrm>
            <a:custGeom>
              <a:avLst/>
              <a:gdLst/>
              <a:ahLst/>
              <a:cxnLst>
                <a:cxn ang="0">
                  <a:pos x="9" y="0"/>
                </a:cxn>
                <a:cxn ang="0">
                  <a:pos x="36" y="0"/>
                </a:cxn>
                <a:cxn ang="0">
                  <a:pos x="27" y="28"/>
                </a:cxn>
                <a:cxn ang="0">
                  <a:pos x="0" y="28"/>
                </a:cxn>
                <a:cxn ang="0">
                  <a:pos x="9" y="0"/>
                </a:cxn>
              </a:cxnLst>
              <a:rect l="0" t="0" r="r" b="b"/>
              <a:pathLst>
                <a:path w="36" h="28">
                  <a:moveTo>
                    <a:pt x="9" y="0"/>
                  </a:moveTo>
                  <a:lnTo>
                    <a:pt x="36" y="0"/>
                  </a:lnTo>
                  <a:lnTo>
                    <a:pt x="27" y="28"/>
                  </a:lnTo>
                  <a:lnTo>
                    <a:pt x="0" y="28"/>
                  </a:lnTo>
                  <a:lnTo>
                    <a:pt x="9" y="0"/>
                  </a:lnTo>
                </a:path>
              </a:pathLst>
            </a:custGeom>
            <a:solidFill>
              <a:srgbClr val="A9A8A7"/>
            </a:solidFill>
            <a:ln w="0">
              <a:solidFill>
                <a:srgbClr val="C2C1C1"/>
              </a:solidFill>
              <a:prstDash val="solid"/>
              <a:round/>
              <a:headEnd/>
              <a:tailEnd/>
            </a:ln>
          </p:spPr>
          <p:txBody>
            <a:bodyPr/>
            <a:lstStyle/>
            <a:p>
              <a:endParaRPr lang="en-US" sz="1050"/>
            </a:p>
          </p:txBody>
        </p:sp>
        <p:sp>
          <p:nvSpPr>
            <p:cNvPr id="114" name="Oval 11"/>
            <p:cNvSpPr>
              <a:spLocks noChangeArrowheads="1"/>
            </p:cNvSpPr>
            <p:nvPr/>
          </p:nvSpPr>
          <p:spPr bwMode="auto">
            <a:xfrm>
              <a:off x="804" y="2016"/>
              <a:ext cx="136" cy="132"/>
            </a:xfrm>
            <a:prstGeom prst="ellipse">
              <a:avLst/>
            </a:prstGeom>
            <a:solidFill>
              <a:srgbClr val="FBC88D"/>
            </a:solidFill>
            <a:ln w="0">
              <a:solidFill>
                <a:srgbClr val="25221E"/>
              </a:solidFill>
              <a:round/>
              <a:headEnd/>
              <a:tailEnd/>
            </a:ln>
          </p:spPr>
          <p:txBody>
            <a:bodyPr/>
            <a:lstStyle/>
            <a:p>
              <a:endParaRPr lang="en-US" sz="1050"/>
            </a:p>
          </p:txBody>
        </p:sp>
        <p:sp>
          <p:nvSpPr>
            <p:cNvPr id="115" name="Freeform 12"/>
            <p:cNvSpPr>
              <a:spLocks/>
            </p:cNvSpPr>
            <p:nvPr/>
          </p:nvSpPr>
          <p:spPr bwMode="auto">
            <a:xfrm>
              <a:off x="719" y="2177"/>
              <a:ext cx="257" cy="206"/>
            </a:xfrm>
            <a:custGeom>
              <a:avLst/>
              <a:gdLst/>
              <a:ahLst/>
              <a:cxnLst>
                <a:cxn ang="0">
                  <a:pos x="9" y="0"/>
                </a:cxn>
                <a:cxn ang="0">
                  <a:pos x="36" y="0"/>
                </a:cxn>
                <a:cxn ang="0">
                  <a:pos x="27" y="28"/>
                </a:cxn>
                <a:cxn ang="0">
                  <a:pos x="0" y="28"/>
                </a:cxn>
                <a:cxn ang="0">
                  <a:pos x="9" y="0"/>
                </a:cxn>
              </a:cxnLst>
              <a:rect l="0" t="0" r="r" b="b"/>
              <a:pathLst>
                <a:path w="36" h="28">
                  <a:moveTo>
                    <a:pt x="9" y="0"/>
                  </a:moveTo>
                  <a:lnTo>
                    <a:pt x="36" y="0"/>
                  </a:lnTo>
                  <a:lnTo>
                    <a:pt x="27" y="28"/>
                  </a:lnTo>
                  <a:lnTo>
                    <a:pt x="0" y="28"/>
                  </a:lnTo>
                  <a:lnTo>
                    <a:pt x="9" y="0"/>
                  </a:lnTo>
                </a:path>
              </a:pathLst>
            </a:custGeom>
            <a:solidFill>
              <a:srgbClr val="FBC88D"/>
            </a:solidFill>
            <a:ln w="0">
              <a:solidFill>
                <a:srgbClr val="25221E"/>
              </a:solidFill>
              <a:prstDash val="solid"/>
              <a:round/>
              <a:headEnd/>
              <a:tailEnd/>
            </a:ln>
          </p:spPr>
          <p:txBody>
            <a:bodyPr/>
            <a:lstStyle/>
            <a:p>
              <a:endParaRPr lang="en-US" sz="1050"/>
            </a:p>
          </p:txBody>
        </p:sp>
        <p:sp>
          <p:nvSpPr>
            <p:cNvPr id="116" name="AutoShape 13"/>
            <p:cNvSpPr>
              <a:spLocks noChangeArrowheads="1"/>
            </p:cNvSpPr>
            <p:nvPr/>
          </p:nvSpPr>
          <p:spPr bwMode="auto">
            <a:xfrm>
              <a:off x="256" y="2098"/>
              <a:ext cx="171" cy="203"/>
            </a:xfrm>
            <a:prstGeom prst="star5">
              <a:avLst/>
            </a:prstGeom>
            <a:solidFill>
              <a:srgbClr val="FF00FF"/>
            </a:solidFill>
            <a:ln w="12700">
              <a:noFill/>
              <a:miter lim="800000"/>
              <a:headEnd type="none" w="sm" len="sm"/>
              <a:tailEnd type="none" w="lg" len="lg"/>
            </a:ln>
            <a:effectLst/>
          </p:spPr>
          <p:txBody>
            <a:bodyPr wrap="none" anchor="ctr"/>
            <a:lstStyle/>
            <a:p>
              <a:endParaRPr lang="en-US" sz="1050"/>
            </a:p>
          </p:txBody>
        </p:sp>
        <p:sp>
          <p:nvSpPr>
            <p:cNvPr id="117" name="Rectangle 14"/>
            <p:cNvSpPr>
              <a:spLocks noChangeArrowheads="1"/>
            </p:cNvSpPr>
            <p:nvPr/>
          </p:nvSpPr>
          <p:spPr bwMode="auto">
            <a:xfrm>
              <a:off x="714" y="2448"/>
              <a:ext cx="338" cy="102"/>
            </a:xfrm>
            <a:prstGeom prst="rect">
              <a:avLst/>
            </a:prstGeom>
            <a:noFill/>
            <a:ln w="9525">
              <a:noFill/>
              <a:miter lim="800000"/>
              <a:headEnd/>
              <a:tailEnd/>
            </a:ln>
          </p:spPr>
          <p:txBody>
            <a:bodyPr wrap="none" lIns="0" tIns="0" rIns="0" bIns="0">
              <a:spAutoFit/>
            </a:bodyPr>
            <a:lstStyle/>
            <a:p>
              <a:r>
                <a:rPr lang="en-US" altLang="zh-CN" sz="1050">
                  <a:solidFill>
                    <a:srgbClr val="25221E"/>
                  </a:solidFill>
                  <a:ea typeface="宋体" charset="-122"/>
                </a:rPr>
                <a:t>Architect</a:t>
              </a:r>
              <a:endParaRPr lang="en-US" altLang="zh-CN" sz="1050">
                <a:latin typeface="ZapfHumnst BT" pitchFamily="34" charset="0"/>
                <a:ea typeface="宋体" charset="-122"/>
              </a:endParaRPr>
            </a:p>
          </p:txBody>
        </p:sp>
      </p:grpSp>
    </p:spTree>
    <p:extLst>
      <p:ext uri="{BB962C8B-B14F-4D97-AF65-F5344CB8AC3E}">
        <p14:creationId xmlns:p14="http://schemas.microsoft.com/office/powerpoint/2010/main" val="428188582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8" name="Group 1007"/>
          <p:cNvGrpSpPr/>
          <p:nvPr/>
        </p:nvGrpSpPr>
        <p:grpSpPr>
          <a:xfrm>
            <a:off x="323528" y="1124744"/>
            <a:ext cx="8486391" cy="4968552"/>
            <a:chOff x="503548" y="1304763"/>
            <a:chExt cx="8234364" cy="4679950"/>
          </a:xfrm>
        </p:grpSpPr>
        <p:sp>
          <p:nvSpPr>
            <p:cNvPr id="1028" name="AutoShape 4"/>
            <p:cNvSpPr>
              <a:spLocks noChangeAspect="1" noChangeArrowheads="1" noTextEdit="1"/>
            </p:cNvSpPr>
            <p:nvPr/>
          </p:nvSpPr>
          <p:spPr bwMode="auto">
            <a:xfrm>
              <a:off x="503548" y="1304763"/>
              <a:ext cx="8234364" cy="4679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1087" name="Group 63"/>
            <p:cNvGrpSpPr>
              <a:grpSpLocks/>
            </p:cNvGrpSpPr>
            <p:nvPr/>
          </p:nvGrpSpPr>
          <p:grpSpPr bwMode="auto">
            <a:xfrm>
              <a:off x="7358374" y="1376201"/>
              <a:ext cx="744538" cy="979488"/>
              <a:chOff x="4658" y="935"/>
              <a:chExt cx="469" cy="617"/>
            </a:xfrm>
          </p:grpSpPr>
          <p:sp>
            <p:nvSpPr>
              <p:cNvPr id="1030" name="Freeform 6"/>
              <p:cNvSpPr>
                <a:spLocks/>
              </p:cNvSpPr>
              <p:nvPr/>
            </p:nvSpPr>
            <p:spPr bwMode="auto">
              <a:xfrm>
                <a:off x="4767" y="1500"/>
                <a:ext cx="247" cy="27"/>
              </a:xfrm>
              <a:custGeom>
                <a:avLst/>
                <a:gdLst/>
                <a:ahLst/>
                <a:cxnLst>
                  <a:cxn ang="0">
                    <a:pos x="11" y="0"/>
                  </a:cxn>
                  <a:cxn ang="0">
                    <a:pos x="0" y="161"/>
                  </a:cxn>
                  <a:cxn ang="0">
                    <a:pos x="1476" y="161"/>
                  </a:cxn>
                  <a:cxn ang="0">
                    <a:pos x="1482" y="29"/>
                  </a:cxn>
                  <a:cxn ang="0">
                    <a:pos x="11" y="0"/>
                  </a:cxn>
                </a:cxnLst>
                <a:rect l="0" t="0" r="r" b="b"/>
                <a:pathLst>
                  <a:path w="1482" h="161">
                    <a:moveTo>
                      <a:pt x="11" y="0"/>
                    </a:moveTo>
                    <a:lnTo>
                      <a:pt x="0" y="161"/>
                    </a:lnTo>
                    <a:lnTo>
                      <a:pt x="1476" y="161"/>
                    </a:lnTo>
                    <a:lnTo>
                      <a:pt x="1482" y="29"/>
                    </a:lnTo>
                    <a:lnTo>
                      <a:pt x="11" y="0"/>
                    </a:lnTo>
                    <a:close/>
                  </a:path>
                </a:pathLst>
              </a:custGeom>
              <a:solidFill>
                <a:srgbClr val="808080"/>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042" name="Group 18"/>
              <p:cNvGrpSpPr>
                <a:grpSpLocks/>
              </p:cNvGrpSpPr>
              <p:nvPr/>
            </p:nvGrpSpPr>
            <p:grpSpPr bwMode="auto">
              <a:xfrm>
                <a:off x="4658" y="1137"/>
                <a:ext cx="407" cy="381"/>
                <a:chOff x="4658" y="1137"/>
                <a:chExt cx="407" cy="381"/>
              </a:xfrm>
            </p:grpSpPr>
            <p:sp>
              <p:nvSpPr>
                <p:cNvPr id="1031" name="Freeform 7"/>
                <p:cNvSpPr>
                  <a:spLocks/>
                </p:cNvSpPr>
                <p:nvPr/>
              </p:nvSpPr>
              <p:spPr bwMode="auto">
                <a:xfrm>
                  <a:off x="4658" y="1137"/>
                  <a:ext cx="407" cy="381"/>
                </a:xfrm>
                <a:custGeom>
                  <a:avLst/>
                  <a:gdLst/>
                  <a:ahLst/>
                  <a:cxnLst>
                    <a:cxn ang="0">
                      <a:pos x="551" y="1517"/>
                    </a:cxn>
                    <a:cxn ang="0">
                      <a:pos x="495" y="1544"/>
                    </a:cxn>
                    <a:cxn ang="0">
                      <a:pos x="19" y="1385"/>
                    </a:cxn>
                    <a:cxn ang="0">
                      <a:pos x="0" y="1282"/>
                    </a:cxn>
                    <a:cxn ang="0">
                      <a:pos x="75" y="1179"/>
                    </a:cxn>
                    <a:cxn ang="0">
                      <a:pos x="178" y="1001"/>
                    </a:cxn>
                    <a:cxn ang="0">
                      <a:pos x="420" y="561"/>
                    </a:cxn>
                    <a:cxn ang="0">
                      <a:pos x="466" y="355"/>
                    </a:cxn>
                    <a:cxn ang="0">
                      <a:pos x="542" y="315"/>
                    </a:cxn>
                    <a:cxn ang="0">
                      <a:pos x="663" y="278"/>
                    </a:cxn>
                    <a:cxn ang="0">
                      <a:pos x="812" y="240"/>
                    </a:cxn>
                    <a:cxn ang="0">
                      <a:pos x="952" y="150"/>
                    </a:cxn>
                    <a:cxn ang="0">
                      <a:pos x="1176" y="103"/>
                    </a:cxn>
                    <a:cxn ang="0">
                      <a:pos x="1269" y="0"/>
                    </a:cxn>
                    <a:cxn ang="0">
                      <a:pos x="1726" y="10"/>
                    </a:cxn>
                    <a:cxn ang="0">
                      <a:pos x="1791" y="84"/>
                    </a:cxn>
                    <a:cxn ang="0">
                      <a:pos x="1846" y="130"/>
                    </a:cxn>
                    <a:cxn ang="0">
                      <a:pos x="1884" y="121"/>
                    </a:cxn>
                    <a:cxn ang="0">
                      <a:pos x="1940" y="150"/>
                    </a:cxn>
                    <a:cxn ang="0">
                      <a:pos x="1996" y="121"/>
                    </a:cxn>
                    <a:cxn ang="0">
                      <a:pos x="2126" y="121"/>
                    </a:cxn>
                    <a:cxn ang="0">
                      <a:pos x="2210" y="150"/>
                    </a:cxn>
                    <a:cxn ang="0">
                      <a:pos x="2351" y="243"/>
                    </a:cxn>
                    <a:cxn ang="0">
                      <a:pos x="2407" y="328"/>
                    </a:cxn>
                    <a:cxn ang="0">
                      <a:pos x="2407" y="412"/>
                    </a:cxn>
                    <a:cxn ang="0">
                      <a:pos x="2407" y="458"/>
                    </a:cxn>
                    <a:cxn ang="0">
                      <a:pos x="2424" y="534"/>
                    </a:cxn>
                    <a:cxn ang="0">
                      <a:pos x="2444" y="646"/>
                    </a:cxn>
                    <a:cxn ang="0">
                      <a:pos x="2424" y="767"/>
                    </a:cxn>
                    <a:cxn ang="0">
                      <a:pos x="2424" y="805"/>
                    </a:cxn>
                    <a:cxn ang="0">
                      <a:pos x="2331" y="815"/>
                    </a:cxn>
                    <a:cxn ang="0">
                      <a:pos x="2312" y="908"/>
                    </a:cxn>
                    <a:cxn ang="0">
                      <a:pos x="2266" y="1038"/>
                    </a:cxn>
                    <a:cxn ang="0">
                      <a:pos x="2256" y="1292"/>
                    </a:cxn>
                    <a:cxn ang="0">
                      <a:pos x="2275" y="1544"/>
                    </a:cxn>
                    <a:cxn ang="0">
                      <a:pos x="2248" y="1760"/>
                    </a:cxn>
                    <a:cxn ang="0">
                      <a:pos x="2182" y="1947"/>
                    </a:cxn>
                    <a:cxn ang="0">
                      <a:pos x="2248" y="2124"/>
                    </a:cxn>
                    <a:cxn ang="0">
                      <a:pos x="2201" y="2209"/>
                    </a:cxn>
                    <a:cxn ang="0">
                      <a:pos x="2005" y="2266"/>
                    </a:cxn>
                    <a:cxn ang="0">
                      <a:pos x="1791" y="2266"/>
                    </a:cxn>
                    <a:cxn ang="0">
                      <a:pos x="1502" y="2284"/>
                    </a:cxn>
                    <a:cxn ang="0">
                      <a:pos x="1250" y="2266"/>
                    </a:cxn>
                    <a:cxn ang="0">
                      <a:pos x="1101" y="2219"/>
                    </a:cxn>
                    <a:cxn ang="0">
                      <a:pos x="961" y="2219"/>
                    </a:cxn>
                    <a:cxn ang="0">
                      <a:pos x="896" y="2237"/>
                    </a:cxn>
                    <a:cxn ang="0">
                      <a:pos x="691" y="2163"/>
                    </a:cxn>
                    <a:cxn ang="0">
                      <a:pos x="598" y="2181"/>
                    </a:cxn>
                    <a:cxn ang="0">
                      <a:pos x="532" y="2087"/>
                    </a:cxn>
                    <a:cxn ang="0">
                      <a:pos x="569" y="1909"/>
                    </a:cxn>
                    <a:cxn ang="0">
                      <a:pos x="569" y="1872"/>
                    </a:cxn>
                    <a:cxn ang="0">
                      <a:pos x="644" y="1647"/>
                    </a:cxn>
                    <a:cxn ang="0">
                      <a:pos x="551" y="1517"/>
                    </a:cxn>
                  </a:cxnLst>
                  <a:rect l="0" t="0" r="r" b="b"/>
                  <a:pathLst>
                    <a:path w="2444" h="2284">
                      <a:moveTo>
                        <a:pt x="551" y="1517"/>
                      </a:moveTo>
                      <a:lnTo>
                        <a:pt x="495" y="1544"/>
                      </a:lnTo>
                      <a:lnTo>
                        <a:pt x="19" y="1385"/>
                      </a:lnTo>
                      <a:lnTo>
                        <a:pt x="0" y="1282"/>
                      </a:lnTo>
                      <a:lnTo>
                        <a:pt x="75" y="1179"/>
                      </a:lnTo>
                      <a:lnTo>
                        <a:pt x="178" y="1001"/>
                      </a:lnTo>
                      <a:lnTo>
                        <a:pt x="420" y="561"/>
                      </a:lnTo>
                      <a:lnTo>
                        <a:pt x="466" y="355"/>
                      </a:lnTo>
                      <a:lnTo>
                        <a:pt x="542" y="315"/>
                      </a:lnTo>
                      <a:lnTo>
                        <a:pt x="663" y="278"/>
                      </a:lnTo>
                      <a:lnTo>
                        <a:pt x="812" y="240"/>
                      </a:lnTo>
                      <a:lnTo>
                        <a:pt x="952" y="150"/>
                      </a:lnTo>
                      <a:lnTo>
                        <a:pt x="1176" y="103"/>
                      </a:lnTo>
                      <a:lnTo>
                        <a:pt x="1269" y="0"/>
                      </a:lnTo>
                      <a:lnTo>
                        <a:pt x="1726" y="10"/>
                      </a:lnTo>
                      <a:lnTo>
                        <a:pt x="1791" y="84"/>
                      </a:lnTo>
                      <a:lnTo>
                        <a:pt x="1846" y="130"/>
                      </a:lnTo>
                      <a:lnTo>
                        <a:pt x="1884" y="121"/>
                      </a:lnTo>
                      <a:lnTo>
                        <a:pt x="1940" y="150"/>
                      </a:lnTo>
                      <a:lnTo>
                        <a:pt x="1996" y="121"/>
                      </a:lnTo>
                      <a:lnTo>
                        <a:pt x="2126" y="121"/>
                      </a:lnTo>
                      <a:lnTo>
                        <a:pt x="2210" y="150"/>
                      </a:lnTo>
                      <a:lnTo>
                        <a:pt x="2351" y="243"/>
                      </a:lnTo>
                      <a:lnTo>
                        <a:pt x="2407" y="328"/>
                      </a:lnTo>
                      <a:lnTo>
                        <a:pt x="2407" y="412"/>
                      </a:lnTo>
                      <a:lnTo>
                        <a:pt x="2407" y="458"/>
                      </a:lnTo>
                      <a:lnTo>
                        <a:pt x="2424" y="534"/>
                      </a:lnTo>
                      <a:lnTo>
                        <a:pt x="2444" y="646"/>
                      </a:lnTo>
                      <a:lnTo>
                        <a:pt x="2424" y="767"/>
                      </a:lnTo>
                      <a:lnTo>
                        <a:pt x="2424" y="805"/>
                      </a:lnTo>
                      <a:lnTo>
                        <a:pt x="2331" y="815"/>
                      </a:lnTo>
                      <a:lnTo>
                        <a:pt x="2312" y="908"/>
                      </a:lnTo>
                      <a:lnTo>
                        <a:pt x="2266" y="1038"/>
                      </a:lnTo>
                      <a:lnTo>
                        <a:pt x="2256" y="1292"/>
                      </a:lnTo>
                      <a:lnTo>
                        <a:pt x="2275" y="1544"/>
                      </a:lnTo>
                      <a:lnTo>
                        <a:pt x="2248" y="1760"/>
                      </a:lnTo>
                      <a:lnTo>
                        <a:pt x="2182" y="1947"/>
                      </a:lnTo>
                      <a:lnTo>
                        <a:pt x="2248" y="2124"/>
                      </a:lnTo>
                      <a:lnTo>
                        <a:pt x="2201" y="2209"/>
                      </a:lnTo>
                      <a:lnTo>
                        <a:pt x="2005" y="2266"/>
                      </a:lnTo>
                      <a:lnTo>
                        <a:pt x="1791" y="2266"/>
                      </a:lnTo>
                      <a:lnTo>
                        <a:pt x="1502" y="2284"/>
                      </a:lnTo>
                      <a:lnTo>
                        <a:pt x="1250" y="2266"/>
                      </a:lnTo>
                      <a:lnTo>
                        <a:pt x="1101" y="2219"/>
                      </a:lnTo>
                      <a:lnTo>
                        <a:pt x="961" y="2219"/>
                      </a:lnTo>
                      <a:lnTo>
                        <a:pt x="896" y="2237"/>
                      </a:lnTo>
                      <a:lnTo>
                        <a:pt x="691" y="2163"/>
                      </a:lnTo>
                      <a:lnTo>
                        <a:pt x="598" y="2181"/>
                      </a:lnTo>
                      <a:lnTo>
                        <a:pt x="532" y="2087"/>
                      </a:lnTo>
                      <a:lnTo>
                        <a:pt x="569" y="1909"/>
                      </a:lnTo>
                      <a:lnTo>
                        <a:pt x="569" y="1872"/>
                      </a:lnTo>
                      <a:lnTo>
                        <a:pt x="644" y="1647"/>
                      </a:lnTo>
                      <a:lnTo>
                        <a:pt x="551" y="1517"/>
                      </a:lnTo>
                      <a:close/>
                    </a:path>
                  </a:pathLst>
                </a:custGeom>
                <a:solidFill>
                  <a:srgbClr val="00C0C0"/>
                </a:solidFill>
                <a:ln w="3175">
                  <a:solidFill>
                    <a:srgbClr val="00404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p:cNvSpPr>
                <p:nvPr/>
              </p:nvSpPr>
              <p:spPr bwMode="auto">
                <a:xfrm>
                  <a:off x="4970" y="1273"/>
                  <a:ext cx="76" cy="126"/>
                </a:xfrm>
                <a:custGeom>
                  <a:avLst/>
                  <a:gdLst/>
                  <a:ahLst/>
                  <a:cxnLst>
                    <a:cxn ang="0">
                      <a:pos x="46" y="37"/>
                    </a:cxn>
                    <a:cxn ang="0">
                      <a:pos x="133" y="93"/>
                    </a:cxn>
                    <a:cxn ang="0">
                      <a:pos x="184" y="93"/>
                    </a:cxn>
                    <a:cxn ang="0">
                      <a:pos x="273" y="74"/>
                    </a:cxn>
                    <a:cxn ang="0">
                      <a:pos x="393" y="0"/>
                    </a:cxn>
                    <a:cxn ang="0">
                      <a:pos x="459" y="0"/>
                    </a:cxn>
                    <a:cxn ang="0">
                      <a:pos x="416" y="149"/>
                    </a:cxn>
                    <a:cxn ang="0">
                      <a:pos x="393" y="219"/>
                    </a:cxn>
                    <a:cxn ang="0">
                      <a:pos x="393" y="307"/>
                    </a:cxn>
                    <a:cxn ang="0">
                      <a:pos x="374" y="419"/>
                    </a:cxn>
                    <a:cxn ang="0">
                      <a:pos x="374" y="489"/>
                    </a:cxn>
                    <a:cxn ang="0">
                      <a:pos x="393" y="648"/>
                    </a:cxn>
                    <a:cxn ang="0">
                      <a:pos x="388" y="759"/>
                    </a:cxn>
                    <a:cxn ang="0">
                      <a:pos x="361" y="666"/>
                    </a:cxn>
                    <a:cxn ang="0">
                      <a:pos x="338" y="532"/>
                    </a:cxn>
                    <a:cxn ang="0">
                      <a:pos x="296" y="410"/>
                    </a:cxn>
                    <a:cxn ang="0">
                      <a:pos x="277" y="302"/>
                    </a:cxn>
                    <a:cxn ang="0">
                      <a:pos x="268" y="321"/>
                    </a:cxn>
                    <a:cxn ang="0">
                      <a:pos x="203" y="265"/>
                    </a:cxn>
                    <a:cxn ang="0">
                      <a:pos x="231" y="349"/>
                    </a:cxn>
                    <a:cxn ang="0">
                      <a:pos x="226" y="437"/>
                    </a:cxn>
                    <a:cxn ang="0">
                      <a:pos x="240" y="527"/>
                    </a:cxn>
                    <a:cxn ang="0">
                      <a:pos x="245" y="671"/>
                    </a:cxn>
                    <a:cxn ang="0">
                      <a:pos x="221" y="597"/>
                    </a:cxn>
                    <a:cxn ang="0">
                      <a:pos x="208" y="503"/>
                    </a:cxn>
                    <a:cxn ang="0">
                      <a:pos x="203" y="466"/>
                    </a:cxn>
                    <a:cxn ang="0">
                      <a:pos x="180" y="391"/>
                    </a:cxn>
                    <a:cxn ang="0">
                      <a:pos x="133" y="326"/>
                    </a:cxn>
                    <a:cxn ang="0">
                      <a:pos x="119" y="368"/>
                    </a:cxn>
                    <a:cxn ang="0">
                      <a:pos x="93" y="577"/>
                    </a:cxn>
                    <a:cxn ang="0">
                      <a:pos x="0" y="717"/>
                    </a:cxn>
                    <a:cxn ang="0">
                      <a:pos x="59" y="545"/>
                    </a:cxn>
                    <a:cxn ang="0">
                      <a:pos x="88" y="378"/>
                    </a:cxn>
                    <a:cxn ang="0">
                      <a:pos x="93" y="312"/>
                    </a:cxn>
                    <a:cxn ang="0">
                      <a:pos x="102" y="219"/>
                    </a:cxn>
                    <a:cxn ang="0">
                      <a:pos x="102" y="164"/>
                    </a:cxn>
                    <a:cxn ang="0">
                      <a:pos x="88" y="88"/>
                    </a:cxn>
                    <a:cxn ang="0">
                      <a:pos x="46" y="37"/>
                    </a:cxn>
                  </a:cxnLst>
                  <a:rect l="0" t="0" r="r" b="b"/>
                  <a:pathLst>
                    <a:path w="459" h="759">
                      <a:moveTo>
                        <a:pt x="46" y="37"/>
                      </a:moveTo>
                      <a:lnTo>
                        <a:pt x="133" y="93"/>
                      </a:lnTo>
                      <a:lnTo>
                        <a:pt x="184" y="93"/>
                      </a:lnTo>
                      <a:lnTo>
                        <a:pt x="273" y="74"/>
                      </a:lnTo>
                      <a:lnTo>
                        <a:pt x="393" y="0"/>
                      </a:lnTo>
                      <a:lnTo>
                        <a:pt x="459" y="0"/>
                      </a:lnTo>
                      <a:lnTo>
                        <a:pt x="416" y="149"/>
                      </a:lnTo>
                      <a:lnTo>
                        <a:pt x="393" y="219"/>
                      </a:lnTo>
                      <a:lnTo>
                        <a:pt x="393" y="307"/>
                      </a:lnTo>
                      <a:lnTo>
                        <a:pt x="374" y="419"/>
                      </a:lnTo>
                      <a:lnTo>
                        <a:pt x="374" y="489"/>
                      </a:lnTo>
                      <a:lnTo>
                        <a:pt x="393" y="648"/>
                      </a:lnTo>
                      <a:lnTo>
                        <a:pt x="388" y="759"/>
                      </a:lnTo>
                      <a:lnTo>
                        <a:pt x="361" y="666"/>
                      </a:lnTo>
                      <a:lnTo>
                        <a:pt x="338" y="532"/>
                      </a:lnTo>
                      <a:lnTo>
                        <a:pt x="296" y="410"/>
                      </a:lnTo>
                      <a:lnTo>
                        <a:pt x="277" y="302"/>
                      </a:lnTo>
                      <a:lnTo>
                        <a:pt x="268" y="321"/>
                      </a:lnTo>
                      <a:lnTo>
                        <a:pt x="203" y="265"/>
                      </a:lnTo>
                      <a:lnTo>
                        <a:pt x="231" y="349"/>
                      </a:lnTo>
                      <a:lnTo>
                        <a:pt x="226" y="437"/>
                      </a:lnTo>
                      <a:lnTo>
                        <a:pt x="240" y="527"/>
                      </a:lnTo>
                      <a:lnTo>
                        <a:pt x="245" y="671"/>
                      </a:lnTo>
                      <a:lnTo>
                        <a:pt x="221" y="597"/>
                      </a:lnTo>
                      <a:lnTo>
                        <a:pt x="208" y="503"/>
                      </a:lnTo>
                      <a:lnTo>
                        <a:pt x="203" y="466"/>
                      </a:lnTo>
                      <a:lnTo>
                        <a:pt x="180" y="391"/>
                      </a:lnTo>
                      <a:lnTo>
                        <a:pt x="133" y="326"/>
                      </a:lnTo>
                      <a:lnTo>
                        <a:pt x="119" y="368"/>
                      </a:lnTo>
                      <a:lnTo>
                        <a:pt x="93" y="577"/>
                      </a:lnTo>
                      <a:lnTo>
                        <a:pt x="0" y="717"/>
                      </a:lnTo>
                      <a:lnTo>
                        <a:pt x="59" y="545"/>
                      </a:lnTo>
                      <a:lnTo>
                        <a:pt x="88" y="378"/>
                      </a:lnTo>
                      <a:lnTo>
                        <a:pt x="93" y="312"/>
                      </a:lnTo>
                      <a:lnTo>
                        <a:pt x="102" y="219"/>
                      </a:lnTo>
                      <a:lnTo>
                        <a:pt x="102" y="164"/>
                      </a:lnTo>
                      <a:lnTo>
                        <a:pt x="88" y="88"/>
                      </a:lnTo>
                      <a:lnTo>
                        <a:pt x="46" y="37"/>
                      </a:lnTo>
                      <a:close/>
                    </a:path>
                  </a:pathLst>
                </a:custGeom>
                <a:solidFill>
                  <a:srgbClr val="00404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4956" y="1250"/>
                  <a:ext cx="13" cy="25"/>
                </a:xfrm>
                <a:custGeom>
                  <a:avLst/>
                  <a:gdLst/>
                  <a:ahLst/>
                  <a:cxnLst>
                    <a:cxn ang="0">
                      <a:pos x="9" y="0"/>
                    </a:cxn>
                    <a:cxn ang="0">
                      <a:pos x="0" y="70"/>
                    </a:cxn>
                    <a:cxn ang="0">
                      <a:pos x="9" y="152"/>
                    </a:cxn>
                    <a:cxn ang="0">
                      <a:pos x="72" y="134"/>
                    </a:cxn>
                    <a:cxn ang="0">
                      <a:pos x="63" y="74"/>
                    </a:cxn>
                    <a:cxn ang="0">
                      <a:pos x="9" y="0"/>
                    </a:cxn>
                  </a:cxnLst>
                  <a:rect l="0" t="0" r="r" b="b"/>
                  <a:pathLst>
                    <a:path w="72" h="152">
                      <a:moveTo>
                        <a:pt x="9" y="0"/>
                      </a:moveTo>
                      <a:lnTo>
                        <a:pt x="0" y="70"/>
                      </a:lnTo>
                      <a:lnTo>
                        <a:pt x="9" y="152"/>
                      </a:lnTo>
                      <a:lnTo>
                        <a:pt x="72" y="134"/>
                      </a:lnTo>
                      <a:lnTo>
                        <a:pt x="63" y="74"/>
                      </a:lnTo>
                      <a:lnTo>
                        <a:pt x="9" y="0"/>
                      </a:lnTo>
                      <a:close/>
                    </a:path>
                  </a:pathLst>
                </a:custGeom>
                <a:solidFill>
                  <a:srgbClr val="00404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4964" y="1249"/>
                  <a:ext cx="64" cy="30"/>
                </a:xfrm>
                <a:custGeom>
                  <a:avLst/>
                  <a:gdLst/>
                  <a:ahLst/>
                  <a:cxnLst>
                    <a:cxn ang="0">
                      <a:pos x="0" y="0"/>
                    </a:cxn>
                    <a:cxn ang="0">
                      <a:pos x="75" y="136"/>
                    </a:cxn>
                    <a:cxn ang="0">
                      <a:pos x="135" y="162"/>
                    </a:cxn>
                    <a:cxn ang="0">
                      <a:pos x="153" y="131"/>
                    </a:cxn>
                    <a:cxn ang="0">
                      <a:pos x="186" y="157"/>
                    </a:cxn>
                    <a:cxn ang="0">
                      <a:pos x="246" y="176"/>
                    </a:cxn>
                    <a:cxn ang="0">
                      <a:pos x="284" y="181"/>
                    </a:cxn>
                    <a:cxn ang="0">
                      <a:pos x="325" y="172"/>
                    </a:cxn>
                    <a:cxn ang="0">
                      <a:pos x="385" y="139"/>
                    </a:cxn>
                    <a:cxn ang="0">
                      <a:pos x="385" y="112"/>
                    </a:cxn>
                    <a:cxn ang="0">
                      <a:pos x="339" y="131"/>
                    </a:cxn>
                    <a:cxn ang="0">
                      <a:pos x="199" y="75"/>
                    </a:cxn>
                    <a:cxn ang="0">
                      <a:pos x="0" y="0"/>
                    </a:cxn>
                  </a:cxnLst>
                  <a:rect l="0" t="0" r="r" b="b"/>
                  <a:pathLst>
                    <a:path w="385" h="181">
                      <a:moveTo>
                        <a:pt x="0" y="0"/>
                      </a:moveTo>
                      <a:lnTo>
                        <a:pt x="75" y="136"/>
                      </a:lnTo>
                      <a:lnTo>
                        <a:pt x="135" y="162"/>
                      </a:lnTo>
                      <a:lnTo>
                        <a:pt x="153" y="131"/>
                      </a:lnTo>
                      <a:lnTo>
                        <a:pt x="186" y="157"/>
                      </a:lnTo>
                      <a:lnTo>
                        <a:pt x="246" y="176"/>
                      </a:lnTo>
                      <a:lnTo>
                        <a:pt x="284" y="181"/>
                      </a:lnTo>
                      <a:lnTo>
                        <a:pt x="325" y="172"/>
                      </a:lnTo>
                      <a:lnTo>
                        <a:pt x="385" y="139"/>
                      </a:lnTo>
                      <a:lnTo>
                        <a:pt x="385" y="112"/>
                      </a:lnTo>
                      <a:lnTo>
                        <a:pt x="339" y="131"/>
                      </a:lnTo>
                      <a:lnTo>
                        <a:pt x="199" y="75"/>
                      </a:lnTo>
                      <a:lnTo>
                        <a:pt x="0" y="0"/>
                      </a:lnTo>
                      <a:close/>
                    </a:path>
                  </a:pathLst>
                </a:custGeom>
                <a:solidFill>
                  <a:srgbClr val="00404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5028" y="1218"/>
                  <a:ext cx="9" cy="32"/>
                </a:xfrm>
                <a:custGeom>
                  <a:avLst/>
                  <a:gdLst/>
                  <a:ahLst/>
                  <a:cxnLst>
                    <a:cxn ang="0">
                      <a:pos x="0" y="0"/>
                    </a:cxn>
                    <a:cxn ang="0">
                      <a:pos x="0" y="73"/>
                    </a:cxn>
                    <a:cxn ang="0">
                      <a:pos x="17" y="82"/>
                    </a:cxn>
                    <a:cxn ang="0">
                      <a:pos x="44" y="143"/>
                    </a:cxn>
                    <a:cxn ang="0">
                      <a:pos x="54" y="194"/>
                    </a:cxn>
                    <a:cxn ang="0">
                      <a:pos x="54" y="111"/>
                    </a:cxn>
                    <a:cxn ang="0">
                      <a:pos x="36" y="73"/>
                    </a:cxn>
                    <a:cxn ang="0">
                      <a:pos x="0" y="0"/>
                    </a:cxn>
                  </a:cxnLst>
                  <a:rect l="0" t="0" r="r" b="b"/>
                  <a:pathLst>
                    <a:path w="54" h="194">
                      <a:moveTo>
                        <a:pt x="0" y="0"/>
                      </a:moveTo>
                      <a:lnTo>
                        <a:pt x="0" y="73"/>
                      </a:lnTo>
                      <a:lnTo>
                        <a:pt x="17" y="82"/>
                      </a:lnTo>
                      <a:lnTo>
                        <a:pt x="44" y="143"/>
                      </a:lnTo>
                      <a:lnTo>
                        <a:pt x="54" y="194"/>
                      </a:lnTo>
                      <a:lnTo>
                        <a:pt x="54" y="111"/>
                      </a:lnTo>
                      <a:lnTo>
                        <a:pt x="36" y="73"/>
                      </a:lnTo>
                      <a:lnTo>
                        <a:pt x="0" y="0"/>
                      </a:lnTo>
                      <a:close/>
                    </a:path>
                  </a:pathLst>
                </a:custGeom>
                <a:solidFill>
                  <a:srgbClr val="00404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5008" y="1188"/>
                  <a:ext cx="43" cy="53"/>
                </a:xfrm>
                <a:custGeom>
                  <a:avLst/>
                  <a:gdLst/>
                  <a:ahLst/>
                  <a:cxnLst>
                    <a:cxn ang="0">
                      <a:pos x="0" y="0"/>
                    </a:cxn>
                    <a:cxn ang="0">
                      <a:pos x="61" y="37"/>
                    </a:cxn>
                    <a:cxn ang="0">
                      <a:pos x="79" y="102"/>
                    </a:cxn>
                    <a:cxn ang="0">
                      <a:pos x="87" y="87"/>
                    </a:cxn>
                    <a:cxn ang="0">
                      <a:pos x="130" y="139"/>
                    </a:cxn>
                    <a:cxn ang="0">
                      <a:pos x="158" y="209"/>
                    </a:cxn>
                    <a:cxn ang="0">
                      <a:pos x="182" y="245"/>
                    </a:cxn>
                    <a:cxn ang="0">
                      <a:pos x="222" y="245"/>
                    </a:cxn>
                    <a:cxn ang="0">
                      <a:pos x="232" y="283"/>
                    </a:cxn>
                    <a:cxn ang="0">
                      <a:pos x="227" y="320"/>
                    </a:cxn>
                    <a:cxn ang="0">
                      <a:pos x="259" y="224"/>
                    </a:cxn>
                    <a:cxn ang="0">
                      <a:pos x="254" y="177"/>
                    </a:cxn>
                    <a:cxn ang="0">
                      <a:pos x="213" y="125"/>
                    </a:cxn>
                    <a:cxn ang="0">
                      <a:pos x="172" y="82"/>
                    </a:cxn>
                    <a:cxn ang="0">
                      <a:pos x="111" y="51"/>
                    </a:cxn>
                    <a:cxn ang="0">
                      <a:pos x="0" y="0"/>
                    </a:cxn>
                  </a:cxnLst>
                  <a:rect l="0" t="0" r="r" b="b"/>
                  <a:pathLst>
                    <a:path w="259" h="320">
                      <a:moveTo>
                        <a:pt x="0" y="0"/>
                      </a:moveTo>
                      <a:lnTo>
                        <a:pt x="61" y="37"/>
                      </a:lnTo>
                      <a:lnTo>
                        <a:pt x="79" y="102"/>
                      </a:lnTo>
                      <a:lnTo>
                        <a:pt x="87" y="87"/>
                      </a:lnTo>
                      <a:lnTo>
                        <a:pt x="130" y="139"/>
                      </a:lnTo>
                      <a:lnTo>
                        <a:pt x="158" y="209"/>
                      </a:lnTo>
                      <a:lnTo>
                        <a:pt x="182" y="245"/>
                      </a:lnTo>
                      <a:lnTo>
                        <a:pt x="222" y="245"/>
                      </a:lnTo>
                      <a:lnTo>
                        <a:pt x="232" y="283"/>
                      </a:lnTo>
                      <a:lnTo>
                        <a:pt x="227" y="320"/>
                      </a:lnTo>
                      <a:lnTo>
                        <a:pt x="259" y="224"/>
                      </a:lnTo>
                      <a:lnTo>
                        <a:pt x="254" y="177"/>
                      </a:lnTo>
                      <a:lnTo>
                        <a:pt x="213" y="125"/>
                      </a:lnTo>
                      <a:lnTo>
                        <a:pt x="172" y="82"/>
                      </a:lnTo>
                      <a:lnTo>
                        <a:pt x="111" y="51"/>
                      </a:lnTo>
                      <a:lnTo>
                        <a:pt x="0" y="0"/>
                      </a:lnTo>
                      <a:close/>
                    </a:path>
                  </a:pathLst>
                </a:custGeom>
                <a:solidFill>
                  <a:srgbClr val="00404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4996" y="1174"/>
                  <a:ext cx="61" cy="48"/>
                </a:xfrm>
                <a:custGeom>
                  <a:avLst/>
                  <a:gdLst/>
                  <a:ahLst/>
                  <a:cxnLst>
                    <a:cxn ang="0">
                      <a:pos x="0" y="0"/>
                    </a:cxn>
                    <a:cxn ang="0">
                      <a:pos x="4" y="27"/>
                    </a:cxn>
                    <a:cxn ang="0">
                      <a:pos x="65" y="47"/>
                    </a:cxn>
                    <a:cxn ang="0">
                      <a:pos x="97" y="47"/>
                    </a:cxn>
                    <a:cxn ang="0">
                      <a:pos x="138" y="65"/>
                    </a:cxn>
                    <a:cxn ang="0">
                      <a:pos x="195" y="110"/>
                    </a:cxn>
                    <a:cxn ang="0">
                      <a:pos x="241" y="129"/>
                    </a:cxn>
                    <a:cxn ang="0">
                      <a:pos x="301" y="181"/>
                    </a:cxn>
                    <a:cxn ang="0">
                      <a:pos x="328" y="221"/>
                    </a:cxn>
                    <a:cxn ang="0">
                      <a:pos x="347" y="287"/>
                    </a:cxn>
                    <a:cxn ang="0">
                      <a:pos x="365" y="226"/>
                    </a:cxn>
                    <a:cxn ang="0">
                      <a:pos x="347" y="176"/>
                    </a:cxn>
                    <a:cxn ang="0">
                      <a:pos x="309" y="124"/>
                    </a:cxn>
                    <a:cxn ang="0">
                      <a:pos x="251" y="78"/>
                    </a:cxn>
                    <a:cxn ang="0">
                      <a:pos x="171" y="32"/>
                    </a:cxn>
                    <a:cxn ang="0">
                      <a:pos x="129" y="8"/>
                    </a:cxn>
                    <a:cxn ang="0">
                      <a:pos x="69" y="0"/>
                    </a:cxn>
                    <a:cxn ang="0">
                      <a:pos x="0" y="0"/>
                    </a:cxn>
                  </a:cxnLst>
                  <a:rect l="0" t="0" r="r" b="b"/>
                  <a:pathLst>
                    <a:path w="365" h="287">
                      <a:moveTo>
                        <a:pt x="0" y="0"/>
                      </a:moveTo>
                      <a:lnTo>
                        <a:pt x="4" y="27"/>
                      </a:lnTo>
                      <a:lnTo>
                        <a:pt x="65" y="47"/>
                      </a:lnTo>
                      <a:lnTo>
                        <a:pt x="97" y="47"/>
                      </a:lnTo>
                      <a:lnTo>
                        <a:pt x="138" y="65"/>
                      </a:lnTo>
                      <a:lnTo>
                        <a:pt x="195" y="110"/>
                      </a:lnTo>
                      <a:lnTo>
                        <a:pt x="241" y="129"/>
                      </a:lnTo>
                      <a:lnTo>
                        <a:pt x="301" y="181"/>
                      </a:lnTo>
                      <a:lnTo>
                        <a:pt x="328" y="221"/>
                      </a:lnTo>
                      <a:lnTo>
                        <a:pt x="347" y="287"/>
                      </a:lnTo>
                      <a:lnTo>
                        <a:pt x="365" y="226"/>
                      </a:lnTo>
                      <a:lnTo>
                        <a:pt x="347" y="176"/>
                      </a:lnTo>
                      <a:lnTo>
                        <a:pt x="309" y="124"/>
                      </a:lnTo>
                      <a:lnTo>
                        <a:pt x="251" y="78"/>
                      </a:lnTo>
                      <a:lnTo>
                        <a:pt x="171" y="32"/>
                      </a:lnTo>
                      <a:lnTo>
                        <a:pt x="129" y="8"/>
                      </a:lnTo>
                      <a:lnTo>
                        <a:pt x="69" y="0"/>
                      </a:lnTo>
                      <a:lnTo>
                        <a:pt x="0" y="0"/>
                      </a:lnTo>
                      <a:close/>
                    </a:path>
                  </a:pathLst>
                </a:custGeom>
                <a:solidFill>
                  <a:srgbClr val="00404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p:cNvSpPr>
                <p:nvPr/>
              </p:nvSpPr>
              <p:spPr bwMode="auto">
                <a:xfrm>
                  <a:off x="5015" y="1170"/>
                  <a:ext cx="40" cy="27"/>
                </a:xfrm>
                <a:custGeom>
                  <a:avLst/>
                  <a:gdLst/>
                  <a:ahLst/>
                  <a:cxnLst>
                    <a:cxn ang="0">
                      <a:pos x="0" y="0"/>
                    </a:cxn>
                    <a:cxn ang="0">
                      <a:pos x="47" y="5"/>
                    </a:cxn>
                    <a:cxn ang="0">
                      <a:pos x="93" y="24"/>
                    </a:cxn>
                    <a:cxn ang="0">
                      <a:pos x="153" y="60"/>
                    </a:cxn>
                    <a:cxn ang="0">
                      <a:pos x="167" y="70"/>
                    </a:cxn>
                    <a:cxn ang="0">
                      <a:pos x="203" y="111"/>
                    </a:cxn>
                    <a:cxn ang="0">
                      <a:pos x="241" y="162"/>
                    </a:cxn>
                    <a:cxn ang="0">
                      <a:pos x="222" y="92"/>
                    </a:cxn>
                    <a:cxn ang="0">
                      <a:pos x="185" y="60"/>
                    </a:cxn>
                    <a:cxn ang="0">
                      <a:pos x="144" y="29"/>
                    </a:cxn>
                    <a:cxn ang="0">
                      <a:pos x="93" y="10"/>
                    </a:cxn>
                    <a:cxn ang="0">
                      <a:pos x="0" y="0"/>
                    </a:cxn>
                  </a:cxnLst>
                  <a:rect l="0" t="0" r="r" b="b"/>
                  <a:pathLst>
                    <a:path w="241" h="162">
                      <a:moveTo>
                        <a:pt x="0" y="0"/>
                      </a:moveTo>
                      <a:lnTo>
                        <a:pt x="47" y="5"/>
                      </a:lnTo>
                      <a:lnTo>
                        <a:pt x="93" y="24"/>
                      </a:lnTo>
                      <a:lnTo>
                        <a:pt x="153" y="60"/>
                      </a:lnTo>
                      <a:lnTo>
                        <a:pt x="167" y="70"/>
                      </a:lnTo>
                      <a:lnTo>
                        <a:pt x="203" y="111"/>
                      </a:lnTo>
                      <a:lnTo>
                        <a:pt x="241" y="162"/>
                      </a:lnTo>
                      <a:lnTo>
                        <a:pt x="222" y="92"/>
                      </a:lnTo>
                      <a:lnTo>
                        <a:pt x="185" y="60"/>
                      </a:lnTo>
                      <a:lnTo>
                        <a:pt x="144" y="29"/>
                      </a:lnTo>
                      <a:lnTo>
                        <a:pt x="93" y="10"/>
                      </a:lnTo>
                      <a:lnTo>
                        <a:pt x="0" y="0"/>
                      </a:lnTo>
                      <a:close/>
                    </a:path>
                  </a:pathLst>
                </a:custGeom>
                <a:solidFill>
                  <a:srgbClr val="00404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4663" y="1340"/>
                  <a:ext cx="12" cy="23"/>
                </a:xfrm>
                <a:custGeom>
                  <a:avLst/>
                  <a:gdLst/>
                  <a:ahLst/>
                  <a:cxnLst>
                    <a:cxn ang="0">
                      <a:pos x="73" y="0"/>
                    </a:cxn>
                    <a:cxn ang="0">
                      <a:pos x="9" y="28"/>
                    </a:cxn>
                    <a:cxn ang="0">
                      <a:pos x="0" y="45"/>
                    </a:cxn>
                    <a:cxn ang="0">
                      <a:pos x="0" y="92"/>
                    </a:cxn>
                    <a:cxn ang="0">
                      <a:pos x="0" y="138"/>
                    </a:cxn>
                    <a:cxn ang="0">
                      <a:pos x="73" y="0"/>
                    </a:cxn>
                  </a:cxnLst>
                  <a:rect l="0" t="0" r="r" b="b"/>
                  <a:pathLst>
                    <a:path w="73" h="138">
                      <a:moveTo>
                        <a:pt x="73" y="0"/>
                      </a:moveTo>
                      <a:lnTo>
                        <a:pt x="9" y="28"/>
                      </a:lnTo>
                      <a:lnTo>
                        <a:pt x="0" y="45"/>
                      </a:lnTo>
                      <a:lnTo>
                        <a:pt x="0" y="92"/>
                      </a:lnTo>
                      <a:lnTo>
                        <a:pt x="0" y="138"/>
                      </a:lnTo>
                      <a:lnTo>
                        <a:pt x="73" y="0"/>
                      </a:lnTo>
                      <a:close/>
                    </a:path>
                  </a:pathLst>
                </a:custGeom>
                <a:solidFill>
                  <a:srgbClr val="00404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Freeform 16"/>
                <p:cNvSpPr>
                  <a:spLocks/>
                </p:cNvSpPr>
                <p:nvPr/>
              </p:nvSpPr>
              <p:spPr bwMode="auto">
                <a:xfrm>
                  <a:off x="4732" y="1325"/>
                  <a:ext cx="35" cy="88"/>
                </a:xfrm>
                <a:custGeom>
                  <a:avLst/>
                  <a:gdLst/>
                  <a:ahLst/>
                  <a:cxnLst>
                    <a:cxn ang="0">
                      <a:pos x="69" y="0"/>
                    </a:cxn>
                    <a:cxn ang="0">
                      <a:pos x="64" y="66"/>
                    </a:cxn>
                    <a:cxn ang="0">
                      <a:pos x="32" y="74"/>
                    </a:cxn>
                    <a:cxn ang="0">
                      <a:pos x="5" y="47"/>
                    </a:cxn>
                    <a:cxn ang="0">
                      <a:pos x="0" y="103"/>
                    </a:cxn>
                    <a:cxn ang="0">
                      <a:pos x="42" y="163"/>
                    </a:cxn>
                    <a:cxn ang="0">
                      <a:pos x="46" y="214"/>
                    </a:cxn>
                    <a:cxn ang="0">
                      <a:pos x="5" y="176"/>
                    </a:cxn>
                    <a:cxn ang="0">
                      <a:pos x="32" y="266"/>
                    </a:cxn>
                    <a:cxn ang="0">
                      <a:pos x="60" y="359"/>
                    </a:cxn>
                    <a:cxn ang="0">
                      <a:pos x="60" y="409"/>
                    </a:cxn>
                    <a:cxn ang="0">
                      <a:pos x="125" y="392"/>
                    </a:cxn>
                    <a:cxn ang="0">
                      <a:pos x="203" y="526"/>
                    </a:cxn>
                    <a:cxn ang="0">
                      <a:pos x="193" y="470"/>
                    </a:cxn>
                    <a:cxn ang="0">
                      <a:pos x="203" y="392"/>
                    </a:cxn>
                    <a:cxn ang="0">
                      <a:pos x="212" y="340"/>
                    </a:cxn>
                    <a:cxn ang="0">
                      <a:pos x="166" y="336"/>
                    </a:cxn>
                    <a:cxn ang="0">
                      <a:pos x="148" y="307"/>
                    </a:cxn>
                    <a:cxn ang="0">
                      <a:pos x="188" y="167"/>
                    </a:cxn>
                    <a:cxn ang="0">
                      <a:pos x="69" y="0"/>
                    </a:cxn>
                  </a:cxnLst>
                  <a:rect l="0" t="0" r="r" b="b"/>
                  <a:pathLst>
                    <a:path w="212" h="526">
                      <a:moveTo>
                        <a:pt x="69" y="0"/>
                      </a:moveTo>
                      <a:lnTo>
                        <a:pt x="64" y="66"/>
                      </a:lnTo>
                      <a:lnTo>
                        <a:pt x="32" y="74"/>
                      </a:lnTo>
                      <a:lnTo>
                        <a:pt x="5" y="47"/>
                      </a:lnTo>
                      <a:lnTo>
                        <a:pt x="0" y="103"/>
                      </a:lnTo>
                      <a:lnTo>
                        <a:pt x="42" y="163"/>
                      </a:lnTo>
                      <a:lnTo>
                        <a:pt x="46" y="214"/>
                      </a:lnTo>
                      <a:lnTo>
                        <a:pt x="5" y="176"/>
                      </a:lnTo>
                      <a:lnTo>
                        <a:pt x="32" y="266"/>
                      </a:lnTo>
                      <a:lnTo>
                        <a:pt x="60" y="359"/>
                      </a:lnTo>
                      <a:lnTo>
                        <a:pt x="60" y="409"/>
                      </a:lnTo>
                      <a:lnTo>
                        <a:pt x="125" y="392"/>
                      </a:lnTo>
                      <a:lnTo>
                        <a:pt x="203" y="526"/>
                      </a:lnTo>
                      <a:lnTo>
                        <a:pt x="193" y="470"/>
                      </a:lnTo>
                      <a:lnTo>
                        <a:pt x="203" y="392"/>
                      </a:lnTo>
                      <a:lnTo>
                        <a:pt x="212" y="340"/>
                      </a:lnTo>
                      <a:lnTo>
                        <a:pt x="166" y="336"/>
                      </a:lnTo>
                      <a:lnTo>
                        <a:pt x="148" y="307"/>
                      </a:lnTo>
                      <a:lnTo>
                        <a:pt x="188" y="167"/>
                      </a:lnTo>
                      <a:lnTo>
                        <a:pt x="69" y="0"/>
                      </a:lnTo>
                      <a:close/>
                    </a:path>
                  </a:pathLst>
                </a:custGeom>
                <a:solidFill>
                  <a:srgbClr val="00404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17"/>
                <p:cNvSpPr>
                  <a:spLocks/>
                </p:cNvSpPr>
                <p:nvPr/>
              </p:nvSpPr>
              <p:spPr bwMode="auto">
                <a:xfrm>
                  <a:off x="4755" y="1413"/>
                  <a:ext cx="36" cy="62"/>
                </a:xfrm>
                <a:custGeom>
                  <a:avLst/>
                  <a:gdLst/>
                  <a:ahLst/>
                  <a:cxnLst>
                    <a:cxn ang="0">
                      <a:pos x="70" y="0"/>
                    </a:cxn>
                    <a:cxn ang="0">
                      <a:pos x="94" y="51"/>
                    </a:cxn>
                    <a:cxn ang="0">
                      <a:pos x="65" y="138"/>
                    </a:cxn>
                    <a:cxn ang="0">
                      <a:pos x="97" y="265"/>
                    </a:cxn>
                    <a:cxn ang="0">
                      <a:pos x="218" y="372"/>
                    </a:cxn>
                    <a:cxn ang="0">
                      <a:pos x="84" y="233"/>
                    </a:cxn>
                    <a:cxn ang="0">
                      <a:pos x="52" y="182"/>
                    </a:cxn>
                    <a:cxn ang="0">
                      <a:pos x="0" y="182"/>
                    </a:cxn>
                    <a:cxn ang="0">
                      <a:pos x="70" y="0"/>
                    </a:cxn>
                  </a:cxnLst>
                  <a:rect l="0" t="0" r="r" b="b"/>
                  <a:pathLst>
                    <a:path w="218" h="372">
                      <a:moveTo>
                        <a:pt x="70" y="0"/>
                      </a:moveTo>
                      <a:lnTo>
                        <a:pt x="94" y="51"/>
                      </a:lnTo>
                      <a:lnTo>
                        <a:pt x="65" y="138"/>
                      </a:lnTo>
                      <a:lnTo>
                        <a:pt x="97" y="265"/>
                      </a:lnTo>
                      <a:lnTo>
                        <a:pt x="218" y="372"/>
                      </a:lnTo>
                      <a:lnTo>
                        <a:pt x="84" y="233"/>
                      </a:lnTo>
                      <a:lnTo>
                        <a:pt x="52" y="182"/>
                      </a:lnTo>
                      <a:lnTo>
                        <a:pt x="0" y="182"/>
                      </a:lnTo>
                      <a:lnTo>
                        <a:pt x="70" y="0"/>
                      </a:lnTo>
                      <a:close/>
                    </a:path>
                  </a:pathLst>
                </a:custGeom>
                <a:solidFill>
                  <a:srgbClr val="00404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66" name="Group 42"/>
              <p:cNvGrpSpPr>
                <a:grpSpLocks/>
              </p:cNvGrpSpPr>
              <p:nvPr/>
            </p:nvGrpSpPr>
            <p:grpSpPr bwMode="auto">
              <a:xfrm>
                <a:off x="4834" y="935"/>
                <a:ext cx="150" cy="221"/>
                <a:chOff x="4834" y="935"/>
                <a:chExt cx="150" cy="221"/>
              </a:xfrm>
            </p:grpSpPr>
            <p:sp>
              <p:nvSpPr>
                <p:cNvPr id="1043" name="Freeform 19"/>
                <p:cNvSpPr>
                  <a:spLocks/>
                </p:cNvSpPr>
                <p:nvPr/>
              </p:nvSpPr>
              <p:spPr bwMode="auto">
                <a:xfrm>
                  <a:off x="4834" y="935"/>
                  <a:ext cx="150" cy="114"/>
                </a:xfrm>
                <a:custGeom>
                  <a:avLst/>
                  <a:gdLst/>
                  <a:ahLst/>
                  <a:cxnLst>
                    <a:cxn ang="0">
                      <a:pos x="78" y="614"/>
                    </a:cxn>
                    <a:cxn ang="0">
                      <a:pos x="36" y="594"/>
                    </a:cxn>
                    <a:cxn ang="0">
                      <a:pos x="10" y="566"/>
                    </a:cxn>
                    <a:cxn ang="0">
                      <a:pos x="0" y="530"/>
                    </a:cxn>
                    <a:cxn ang="0">
                      <a:pos x="2" y="500"/>
                    </a:cxn>
                    <a:cxn ang="0">
                      <a:pos x="26" y="476"/>
                    </a:cxn>
                    <a:cxn ang="0">
                      <a:pos x="32" y="408"/>
                    </a:cxn>
                    <a:cxn ang="0">
                      <a:pos x="78" y="357"/>
                    </a:cxn>
                    <a:cxn ang="0">
                      <a:pos x="88" y="290"/>
                    </a:cxn>
                    <a:cxn ang="0">
                      <a:pos x="107" y="229"/>
                    </a:cxn>
                    <a:cxn ang="0">
                      <a:pos x="149" y="163"/>
                    </a:cxn>
                    <a:cxn ang="0">
                      <a:pos x="186" y="113"/>
                    </a:cxn>
                    <a:cxn ang="0">
                      <a:pos x="217" y="74"/>
                    </a:cxn>
                    <a:cxn ang="0">
                      <a:pos x="242" y="51"/>
                    </a:cxn>
                    <a:cxn ang="0">
                      <a:pos x="298" y="34"/>
                    </a:cxn>
                    <a:cxn ang="0">
                      <a:pos x="377" y="10"/>
                    </a:cxn>
                    <a:cxn ang="0">
                      <a:pos x="427" y="0"/>
                    </a:cxn>
                    <a:cxn ang="0">
                      <a:pos x="457" y="4"/>
                    </a:cxn>
                    <a:cxn ang="0">
                      <a:pos x="508" y="9"/>
                    </a:cxn>
                    <a:cxn ang="0">
                      <a:pos x="549" y="10"/>
                    </a:cxn>
                    <a:cxn ang="0">
                      <a:pos x="605" y="28"/>
                    </a:cxn>
                    <a:cxn ang="0">
                      <a:pos x="646" y="39"/>
                    </a:cxn>
                    <a:cxn ang="0">
                      <a:pos x="693" y="70"/>
                    </a:cxn>
                    <a:cxn ang="0">
                      <a:pos x="744" y="122"/>
                    </a:cxn>
                    <a:cxn ang="0">
                      <a:pos x="791" y="187"/>
                    </a:cxn>
                    <a:cxn ang="0">
                      <a:pos x="828" y="240"/>
                    </a:cxn>
                    <a:cxn ang="0">
                      <a:pos x="853" y="315"/>
                    </a:cxn>
                    <a:cxn ang="0">
                      <a:pos x="866" y="389"/>
                    </a:cxn>
                    <a:cxn ang="0">
                      <a:pos x="886" y="454"/>
                    </a:cxn>
                    <a:cxn ang="0">
                      <a:pos x="899" y="502"/>
                    </a:cxn>
                    <a:cxn ang="0">
                      <a:pos x="899" y="557"/>
                    </a:cxn>
                    <a:cxn ang="0">
                      <a:pos x="899" y="608"/>
                    </a:cxn>
                    <a:cxn ang="0">
                      <a:pos x="894" y="628"/>
                    </a:cxn>
                    <a:cxn ang="0">
                      <a:pos x="881" y="650"/>
                    </a:cxn>
                    <a:cxn ang="0">
                      <a:pos x="821" y="682"/>
                    </a:cxn>
                    <a:cxn ang="0">
                      <a:pos x="78" y="614"/>
                    </a:cxn>
                  </a:cxnLst>
                  <a:rect l="0" t="0" r="r" b="b"/>
                  <a:pathLst>
                    <a:path w="899" h="682">
                      <a:moveTo>
                        <a:pt x="78" y="614"/>
                      </a:moveTo>
                      <a:lnTo>
                        <a:pt x="36" y="594"/>
                      </a:lnTo>
                      <a:lnTo>
                        <a:pt x="10" y="566"/>
                      </a:lnTo>
                      <a:lnTo>
                        <a:pt x="0" y="530"/>
                      </a:lnTo>
                      <a:lnTo>
                        <a:pt x="2" y="500"/>
                      </a:lnTo>
                      <a:lnTo>
                        <a:pt x="26" y="476"/>
                      </a:lnTo>
                      <a:lnTo>
                        <a:pt x="32" y="408"/>
                      </a:lnTo>
                      <a:lnTo>
                        <a:pt x="78" y="357"/>
                      </a:lnTo>
                      <a:lnTo>
                        <a:pt x="88" y="290"/>
                      </a:lnTo>
                      <a:lnTo>
                        <a:pt x="107" y="229"/>
                      </a:lnTo>
                      <a:lnTo>
                        <a:pt x="149" y="163"/>
                      </a:lnTo>
                      <a:lnTo>
                        <a:pt x="186" y="113"/>
                      </a:lnTo>
                      <a:lnTo>
                        <a:pt x="217" y="74"/>
                      </a:lnTo>
                      <a:lnTo>
                        <a:pt x="242" y="51"/>
                      </a:lnTo>
                      <a:lnTo>
                        <a:pt x="298" y="34"/>
                      </a:lnTo>
                      <a:lnTo>
                        <a:pt x="377" y="10"/>
                      </a:lnTo>
                      <a:lnTo>
                        <a:pt x="427" y="0"/>
                      </a:lnTo>
                      <a:lnTo>
                        <a:pt x="457" y="4"/>
                      </a:lnTo>
                      <a:lnTo>
                        <a:pt x="508" y="9"/>
                      </a:lnTo>
                      <a:lnTo>
                        <a:pt x="549" y="10"/>
                      </a:lnTo>
                      <a:lnTo>
                        <a:pt x="605" y="28"/>
                      </a:lnTo>
                      <a:lnTo>
                        <a:pt x="646" y="39"/>
                      </a:lnTo>
                      <a:lnTo>
                        <a:pt x="693" y="70"/>
                      </a:lnTo>
                      <a:lnTo>
                        <a:pt x="744" y="122"/>
                      </a:lnTo>
                      <a:lnTo>
                        <a:pt x="791" y="187"/>
                      </a:lnTo>
                      <a:lnTo>
                        <a:pt x="828" y="240"/>
                      </a:lnTo>
                      <a:lnTo>
                        <a:pt x="853" y="315"/>
                      </a:lnTo>
                      <a:lnTo>
                        <a:pt x="866" y="389"/>
                      </a:lnTo>
                      <a:lnTo>
                        <a:pt x="886" y="454"/>
                      </a:lnTo>
                      <a:lnTo>
                        <a:pt x="899" y="502"/>
                      </a:lnTo>
                      <a:lnTo>
                        <a:pt x="899" y="557"/>
                      </a:lnTo>
                      <a:lnTo>
                        <a:pt x="899" y="608"/>
                      </a:lnTo>
                      <a:lnTo>
                        <a:pt x="894" y="628"/>
                      </a:lnTo>
                      <a:lnTo>
                        <a:pt x="881" y="650"/>
                      </a:lnTo>
                      <a:lnTo>
                        <a:pt x="821" y="682"/>
                      </a:lnTo>
                      <a:lnTo>
                        <a:pt x="78" y="614"/>
                      </a:lnTo>
                      <a:close/>
                    </a:path>
                  </a:pathLst>
                </a:custGeom>
                <a:solidFill>
                  <a:srgbClr val="0000FF"/>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4" name="Freeform 20"/>
                <p:cNvSpPr>
                  <a:spLocks/>
                </p:cNvSpPr>
                <p:nvPr/>
              </p:nvSpPr>
              <p:spPr bwMode="auto">
                <a:xfrm>
                  <a:off x="4838" y="1021"/>
                  <a:ext cx="137" cy="125"/>
                </a:xfrm>
                <a:custGeom>
                  <a:avLst/>
                  <a:gdLst/>
                  <a:ahLst/>
                  <a:cxnLst>
                    <a:cxn ang="0">
                      <a:pos x="53" y="247"/>
                    </a:cxn>
                    <a:cxn ang="0">
                      <a:pos x="48" y="295"/>
                    </a:cxn>
                    <a:cxn ang="0">
                      <a:pos x="52" y="355"/>
                    </a:cxn>
                    <a:cxn ang="0">
                      <a:pos x="58" y="380"/>
                    </a:cxn>
                    <a:cxn ang="0">
                      <a:pos x="66" y="408"/>
                    </a:cxn>
                    <a:cxn ang="0">
                      <a:pos x="79" y="421"/>
                    </a:cxn>
                    <a:cxn ang="0">
                      <a:pos x="93" y="451"/>
                    </a:cxn>
                    <a:cxn ang="0">
                      <a:pos x="93" y="495"/>
                    </a:cxn>
                    <a:cxn ang="0">
                      <a:pos x="108" y="539"/>
                    </a:cxn>
                    <a:cxn ang="0">
                      <a:pos x="114" y="565"/>
                    </a:cxn>
                    <a:cxn ang="0">
                      <a:pos x="118" y="603"/>
                    </a:cxn>
                    <a:cxn ang="0">
                      <a:pos x="127" y="656"/>
                    </a:cxn>
                    <a:cxn ang="0">
                      <a:pos x="145" y="692"/>
                    </a:cxn>
                    <a:cxn ang="0">
                      <a:pos x="207" y="745"/>
                    </a:cxn>
                    <a:cxn ang="0">
                      <a:pos x="284" y="753"/>
                    </a:cxn>
                    <a:cxn ang="0">
                      <a:pos x="380" y="734"/>
                    </a:cxn>
                    <a:cxn ang="0">
                      <a:pos x="510" y="715"/>
                    </a:cxn>
                    <a:cxn ang="0">
                      <a:pos x="579" y="687"/>
                    </a:cxn>
                    <a:cxn ang="0">
                      <a:pos x="620" y="642"/>
                    </a:cxn>
                    <a:cxn ang="0">
                      <a:pos x="645" y="595"/>
                    </a:cxn>
                    <a:cxn ang="0">
                      <a:pos x="657" y="554"/>
                    </a:cxn>
                    <a:cxn ang="0">
                      <a:pos x="733" y="502"/>
                    </a:cxn>
                    <a:cxn ang="0">
                      <a:pos x="799" y="360"/>
                    </a:cxn>
                    <a:cxn ang="0">
                      <a:pos x="809" y="319"/>
                    </a:cxn>
                    <a:cxn ang="0">
                      <a:pos x="797" y="253"/>
                    </a:cxn>
                    <a:cxn ang="0">
                      <a:pos x="812" y="243"/>
                    </a:cxn>
                    <a:cxn ang="0">
                      <a:pos x="817" y="221"/>
                    </a:cxn>
                    <a:cxn ang="0">
                      <a:pos x="793" y="192"/>
                    </a:cxn>
                    <a:cxn ang="0">
                      <a:pos x="789" y="109"/>
                    </a:cxn>
                    <a:cxn ang="0">
                      <a:pos x="774" y="74"/>
                    </a:cxn>
                    <a:cxn ang="0">
                      <a:pos x="713" y="33"/>
                    </a:cxn>
                    <a:cxn ang="0">
                      <a:pos x="645" y="13"/>
                    </a:cxn>
                    <a:cxn ang="0">
                      <a:pos x="489" y="1"/>
                    </a:cxn>
                    <a:cxn ang="0">
                      <a:pos x="332" y="0"/>
                    </a:cxn>
                    <a:cxn ang="0">
                      <a:pos x="168" y="0"/>
                    </a:cxn>
                    <a:cxn ang="0">
                      <a:pos x="75" y="0"/>
                    </a:cxn>
                    <a:cxn ang="0">
                      <a:pos x="11" y="1"/>
                    </a:cxn>
                    <a:cxn ang="0">
                      <a:pos x="0" y="24"/>
                    </a:cxn>
                    <a:cxn ang="0">
                      <a:pos x="0" y="51"/>
                    </a:cxn>
                    <a:cxn ang="0">
                      <a:pos x="56" y="98"/>
                    </a:cxn>
                    <a:cxn ang="0">
                      <a:pos x="40" y="186"/>
                    </a:cxn>
                    <a:cxn ang="0">
                      <a:pos x="56" y="186"/>
                    </a:cxn>
                    <a:cxn ang="0">
                      <a:pos x="58" y="205"/>
                    </a:cxn>
                    <a:cxn ang="0">
                      <a:pos x="53" y="247"/>
                    </a:cxn>
                  </a:cxnLst>
                  <a:rect l="0" t="0" r="r" b="b"/>
                  <a:pathLst>
                    <a:path w="817" h="753">
                      <a:moveTo>
                        <a:pt x="53" y="247"/>
                      </a:moveTo>
                      <a:lnTo>
                        <a:pt x="48" y="295"/>
                      </a:lnTo>
                      <a:lnTo>
                        <a:pt x="52" y="355"/>
                      </a:lnTo>
                      <a:lnTo>
                        <a:pt x="58" y="380"/>
                      </a:lnTo>
                      <a:lnTo>
                        <a:pt x="66" y="408"/>
                      </a:lnTo>
                      <a:lnTo>
                        <a:pt x="79" y="421"/>
                      </a:lnTo>
                      <a:lnTo>
                        <a:pt x="93" y="451"/>
                      </a:lnTo>
                      <a:lnTo>
                        <a:pt x="93" y="495"/>
                      </a:lnTo>
                      <a:lnTo>
                        <a:pt x="108" y="539"/>
                      </a:lnTo>
                      <a:lnTo>
                        <a:pt x="114" y="565"/>
                      </a:lnTo>
                      <a:lnTo>
                        <a:pt x="118" y="603"/>
                      </a:lnTo>
                      <a:lnTo>
                        <a:pt x="127" y="656"/>
                      </a:lnTo>
                      <a:lnTo>
                        <a:pt x="145" y="692"/>
                      </a:lnTo>
                      <a:lnTo>
                        <a:pt x="207" y="745"/>
                      </a:lnTo>
                      <a:lnTo>
                        <a:pt x="284" y="753"/>
                      </a:lnTo>
                      <a:lnTo>
                        <a:pt x="380" y="734"/>
                      </a:lnTo>
                      <a:lnTo>
                        <a:pt x="510" y="715"/>
                      </a:lnTo>
                      <a:lnTo>
                        <a:pt x="579" y="687"/>
                      </a:lnTo>
                      <a:lnTo>
                        <a:pt x="620" y="642"/>
                      </a:lnTo>
                      <a:lnTo>
                        <a:pt x="645" y="595"/>
                      </a:lnTo>
                      <a:lnTo>
                        <a:pt x="657" y="554"/>
                      </a:lnTo>
                      <a:lnTo>
                        <a:pt x="733" y="502"/>
                      </a:lnTo>
                      <a:lnTo>
                        <a:pt x="799" y="360"/>
                      </a:lnTo>
                      <a:lnTo>
                        <a:pt x="809" y="319"/>
                      </a:lnTo>
                      <a:lnTo>
                        <a:pt x="797" y="253"/>
                      </a:lnTo>
                      <a:lnTo>
                        <a:pt x="812" y="243"/>
                      </a:lnTo>
                      <a:lnTo>
                        <a:pt x="817" y="221"/>
                      </a:lnTo>
                      <a:lnTo>
                        <a:pt x="793" y="192"/>
                      </a:lnTo>
                      <a:lnTo>
                        <a:pt x="789" y="109"/>
                      </a:lnTo>
                      <a:lnTo>
                        <a:pt x="774" y="74"/>
                      </a:lnTo>
                      <a:lnTo>
                        <a:pt x="713" y="33"/>
                      </a:lnTo>
                      <a:lnTo>
                        <a:pt x="645" y="13"/>
                      </a:lnTo>
                      <a:lnTo>
                        <a:pt x="489" y="1"/>
                      </a:lnTo>
                      <a:lnTo>
                        <a:pt x="332" y="0"/>
                      </a:lnTo>
                      <a:lnTo>
                        <a:pt x="168" y="0"/>
                      </a:lnTo>
                      <a:lnTo>
                        <a:pt x="75" y="0"/>
                      </a:lnTo>
                      <a:lnTo>
                        <a:pt x="11" y="1"/>
                      </a:lnTo>
                      <a:lnTo>
                        <a:pt x="0" y="24"/>
                      </a:lnTo>
                      <a:lnTo>
                        <a:pt x="0" y="51"/>
                      </a:lnTo>
                      <a:lnTo>
                        <a:pt x="56" y="98"/>
                      </a:lnTo>
                      <a:lnTo>
                        <a:pt x="40" y="186"/>
                      </a:lnTo>
                      <a:lnTo>
                        <a:pt x="56" y="186"/>
                      </a:lnTo>
                      <a:lnTo>
                        <a:pt x="58" y="205"/>
                      </a:lnTo>
                      <a:lnTo>
                        <a:pt x="53" y="247"/>
                      </a:lnTo>
                      <a:close/>
                    </a:path>
                  </a:pathLst>
                </a:custGeom>
                <a:solidFill>
                  <a:srgbClr val="FFC080"/>
                </a:solidFill>
                <a:ln w="3175">
                  <a:solidFill>
                    <a:srgbClr val="402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5" name="Freeform 21"/>
                <p:cNvSpPr>
                  <a:spLocks/>
                </p:cNvSpPr>
                <p:nvPr/>
              </p:nvSpPr>
              <p:spPr bwMode="auto">
                <a:xfrm>
                  <a:off x="4838" y="1021"/>
                  <a:ext cx="136" cy="123"/>
                </a:xfrm>
                <a:custGeom>
                  <a:avLst/>
                  <a:gdLst/>
                  <a:ahLst/>
                  <a:cxnLst>
                    <a:cxn ang="0">
                      <a:pos x="5" y="51"/>
                    </a:cxn>
                    <a:cxn ang="0">
                      <a:pos x="15" y="6"/>
                    </a:cxn>
                    <a:cxn ang="0">
                      <a:pos x="386" y="1"/>
                    </a:cxn>
                    <a:cxn ang="0">
                      <a:pos x="655" y="15"/>
                    </a:cxn>
                    <a:cxn ang="0">
                      <a:pos x="768" y="76"/>
                    </a:cxn>
                    <a:cxn ang="0">
                      <a:pos x="791" y="160"/>
                    </a:cxn>
                    <a:cxn ang="0">
                      <a:pos x="815" y="220"/>
                    </a:cxn>
                    <a:cxn ang="0">
                      <a:pos x="795" y="247"/>
                    </a:cxn>
                    <a:cxn ang="0">
                      <a:pos x="799" y="349"/>
                    </a:cxn>
                    <a:cxn ang="0">
                      <a:pos x="721" y="508"/>
                    </a:cxn>
                    <a:cxn ang="0">
                      <a:pos x="655" y="554"/>
                    </a:cxn>
                    <a:cxn ang="0">
                      <a:pos x="582" y="681"/>
                    </a:cxn>
                    <a:cxn ang="0">
                      <a:pos x="400" y="737"/>
                    </a:cxn>
                    <a:cxn ang="0">
                      <a:pos x="359" y="701"/>
                    </a:cxn>
                    <a:cxn ang="0">
                      <a:pos x="346" y="625"/>
                    </a:cxn>
                    <a:cxn ang="0">
                      <a:pos x="292" y="612"/>
                    </a:cxn>
                    <a:cxn ang="0">
                      <a:pos x="266" y="598"/>
                    </a:cxn>
                    <a:cxn ang="0">
                      <a:pos x="332" y="592"/>
                    </a:cxn>
                    <a:cxn ang="0">
                      <a:pos x="307" y="564"/>
                    </a:cxn>
                    <a:cxn ang="0">
                      <a:pos x="308" y="527"/>
                    </a:cxn>
                    <a:cxn ang="0">
                      <a:pos x="327" y="476"/>
                    </a:cxn>
                    <a:cxn ang="0">
                      <a:pos x="316" y="445"/>
                    </a:cxn>
                    <a:cxn ang="0">
                      <a:pos x="290" y="453"/>
                    </a:cxn>
                    <a:cxn ang="0">
                      <a:pos x="290" y="406"/>
                    </a:cxn>
                    <a:cxn ang="0">
                      <a:pos x="307" y="396"/>
                    </a:cxn>
                    <a:cxn ang="0">
                      <a:pos x="326" y="220"/>
                    </a:cxn>
                    <a:cxn ang="0">
                      <a:pos x="334" y="184"/>
                    </a:cxn>
                    <a:cxn ang="0">
                      <a:pos x="476" y="150"/>
                    </a:cxn>
                    <a:cxn ang="0">
                      <a:pos x="420" y="74"/>
                    </a:cxn>
                    <a:cxn ang="0">
                      <a:pos x="285" y="88"/>
                    </a:cxn>
                    <a:cxn ang="0">
                      <a:pos x="140" y="83"/>
                    </a:cxn>
                    <a:cxn ang="0">
                      <a:pos x="104" y="69"/>
                    </a:cxn>
                    <a:cxn ang="0">
                      <a:pos x="103" y="160"/>
                    </a:cxn>
                    <a:cxn ang="0">
                      <a:pos x="89" y="191"/>
                    </a:cxn>
                    <a:cxn ang="0">
                      <a:pos x="62" y="201"/>
                    </a:cxn>
                    <a:cxn ang="0">
                      <a:pos x="42" y="181"/>
                    </a:cxn>
                  </a:cxnLst>
                  <a:rect l="0" t="0" r="r" b="b"/>
                  <a:pathLst>
                    <a:path w="815" h="737">
                      <a:moveTo>
                        <a:pt x="61" y="98"/>
                      </a:moveTo>
                      <a:lnTo>
                        <a:pt x="5" y="51"/>
                      </a:lnTo>
                      <a:lnTo>
                        <a:pt x="0" y="27"/>
                      </a:lnTo>
                      <a:lnTo>
                        <a:pt x="15" y="6"/>
                      </a:lnTo>
                      <a:lnTo>
                        <a:pt x="168" y="0"/>
                      </a:lnTo>
                      <a:lnTo>
                        <a:pt x="386" y="1"/>
                      </a:lnTo>
                      <a:lnTo>
                        <a:pt x="574" y="6"/>
                      </a:lnTo>
                      <a:lnTo>
                        <a:pt x="655" y="15"/>
                      </a:lnTo>
                      <a:lnTo>
                        <a:pt x="722" y="43"/>
                      </a:lnTo>
                      <a:lnTo>
                        <a:pt x="768" y="76"/>
                      </a:lnTo>
                      <a:lnTo>
                        <a:pt x="783" y="99"/>
                      </a:lnTo>
                      <a:lnTo>
                        <a:pt x="791" y="160"/>
                      </a:lnTo>
                      <a:lnTo>
                        <a:pt x="791" y="190"/>
                      </a:lnTo>
                      <a:lnTo>
                        <a:pt x="815" y="220"/>
                      </a:lnTo>
                      <a:lnTo>
                        <a:pt x="810" y="241"/>
                      </a:lnTo>
                      <a:lnTo>
                        <a:pt x="795" y="247"/>
                      </a:lnTo>
                      <a:lnTo>
                        <a:pt x="806" y="318"/>
                      </a:lnTo>
                      <a:lnTo>
                        <a:pt x="799" y="349"/>
                      </a:lnTo>
                      <a:lnTo>
                        <a:pt x="753" y="447"/>
                      </a:lnTo>
                      <a:lnTo>
                        <a:pt x="721" y="508"/>
                      </a:lnTo>
                      <a:lnTo>
                        <a:pt x="665" y="545"/>
                      </a:lnTo>
                      <a:lnTo>
                        <a:pt x="655" y="554"/>
                      </a:lnTo>
                      <a:lnTo>
                        <a:pt x="632" y="616"/>
                      </a:lnTo>
                      <a:lnTo>
                        <a:pt x="582" y="681"/>
                      </a:lnTo>
                      <a:lnTo>
                        <a:pt x="465" y="723"/>
                      </a:lnTo>
                      <a:lnTo>
                        <a:pt x="400" y="737"/>
                      </a:lnTo>
                      <a:lnTo>
                        <a:pt x="334" y="723"/>
                      </a:lnTo>
                      <a:lnTo>
                        <a:pt x="359" y="701"/>
                      </a:lnTo>
                      <a:lnTo>
                        <a:pt x="383" y="659"/>
                      </a:lnTo>
                      <a:lnTo>
                        <a:pt x="346" y="625"/>
                      </a:lnTo>
                      <a:lnTo>
                        <a:pt x="321" y="619"/>
                      </a:lnTo>
                      <a:lnTo>
                        <a:pt x="292" y="612"/>
                      </a:lnTo>
                      <a:lnTo>
                        <a:pt x="256" y="610"/>
                      </a:lnTo>
                      <a:lnTo>
                        <a:pt x="266" y="598"/>
                      </a:lnTo>
                      <a:lnTo>
                        <a:pt x="298" y="597"/>
                      </a:lnTo>
                      <a:lnTo>
                        <a:pt x="332" y="592"/>
                      </a:lnTo>
                      <a:lnTo>
                        <a:pt x="326" y="569"/>
                      </a:lnTo>
                      <a:lnTo>
                        <a:pt x="307" y="564"/>
                      </a:lnTo>
                      <a:lnTo>
                        <a:pt x="295" y="558"/>
                      </a:lnTo>
                      <a:lnTo>
                        <a:pt x="308" y="527"/>
                      </a:lnTo>
                      <a:lnTo>
                        <a:pt x="316" y="476"/>
                      </a:lnTo>
                      <a:lnTo>
                        <a:pt x="327" y="476"/>
                      </a:lnTo>
                      <a:lnTo>
                        <a:pt x="331" y="452"/>
                      </a:lnTo>
                      <a:lnTo>
                        <a:pt x="316" y="445"/>
                      </a:lnTo>
                      <a:lnTo>
                        <a:pt x="303" y="442"/>
                      </a:lnTo>
                      <a:lnTo>
                        <a:pt x="290" y="453"/>
                      </a:lnTo>
                      <a:lnTo>
                        <a:pt x="281" y="442"/>
                      </a:lnTo>
                      <a:lnTo>
                        <a:pt x="290" y="406"/>
                      </a:lnTo>
                      <a:lnTo>
                        <a:pt x="307" y="411"/>
                      </a:lnTo>
                      <a:lnTo>
                        <a:pt x="307" y="396"/>
                      </a:lnTo>
                      <a:lnTo>
                        <a:pt x="295" y="379"/>
                      </a:lnTo>
                      <a:lnTo>
                        <a:pt x="326" y="220"/>
                      </a:lnTo>
                      <a:lnTo>
                        <a:pt x="341" y="196"/>
                      </a:lnTo>
                      <a:lnTo>
                        <a:pt x="334" y="184"/>
                      </a:lnTo>
                      <a:lnTo>
                        <a:pt x="363" y="149"/>
                      </a:lnTo>
                      <a:lnTo>
                        <a:pt x="476" y="150"/>
                      </a:lnTo>
                      <a:lnTo>
                        <a:pt x="411" y="116"/>
                      </a:lnTo>
                      <a:lnTo>
                        <a:pt x="420" y="74"/>
                      </a:lnTo>
                      <a:lnTo>
                        <a:pt x="308" y="69"/>
                      </a:lnTo>
                      <a:lnTo>
                        <a:pt x="285" y="88"/>
                      </a:lnTo>
                      <a:lnTo>
                        <a:pt x="275" y="69"/>
                      </a:lnTo>
                      <a:lnTo>
                        <a:pt x="140" y="83"/>
                      </a:lnTo>
                      <a:lnTo>
                        <a:pt x="109" y="67"/>
                      </a:lnTo>
                      <a:lnTo>
                        <a:pt x="104" y="69"/>
                      </a:lnTo>
                      <a:lnTo>
                        <a:pt x="117" y="93"/>
                      </a:lnTo>
                      <a:lnTo>
                        <a:pt x="103" y="160"/>
                      </a:lnTo>
                      <a:lnTo>
                        <a:pt x="86" y="170"/>
                      </a:lnTo>
                      <a:lnTo>
                        <a:pt x="89" y="191"/>
                      </a:lnTo>
                      <a:lnTo>
                        <a:pt x="58" y="247"/>
                      </a:lnTo>
                      <a:lnTo>
                        <a:pt x="62" y="201"/>
                      </a:lnTo>
                      <a:lnTo>
                        <a:pt x="56" y="185"/>
                      </a:lnTo>
                      <a:lnTo>
                        <a:pt x="42" y="181"/>
                      </a:lnTo>
                      <a:lnTo>
                        <a:pt x="61" y="98"/>
                      </a:lnTo>
                      <a:close/>
                    </a:path>
                  </a:pathLst>
                </a:custGeom>
                <a:solidFill>
                  <a:srgbClr val="A05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6" name="Freeform 22"/>
                <p:cNvSpPr>
                  <a:spLocks/>
                </p:cNvSpPr>
                <p:nvPr/>
              </p:nvSpPr>
              <p:spPr bwMode="auto">
                <a:xfrm>
                  <a:off x="4908" y="1072"/>
                  <a:ext cx="29" cy="13"/>
                </a:xfrm>
                <a:custGeom>
                  <a:avLst/>
                  <a:gdLst/>
                  <a:ahLst/>
                  <a:cxnLst>
                    <a:cxn ang="0">
                      <a:pos x="50" y="0"/>
                    </a:cxn>
                    <a:cxn ang="0">
                      <a:pos x="56" y="32"/>
                    </a:cxn>
                    <a:cxn ang="0">
                      <a:pos x="0" y="50"/>
                    </a:cxn>
                    <a:cxn ang="0">
                      <a:pos x="33" y="73"/>
                    </a:cxn>
                    <a:cxn ang="0">
                      <a:pos x="46" y="63"/>
                    </a:cxn>
                    <a:cxn ang="0">
                      <a:pos x="71" y="68"/>
                    </a:cxn>
                    <a:cxn ang="0">
                      <a:pos x="71" y="80"/>
                    </a:cxn>
                    <a:cxn ang="0">
                      <a:pos x="112" y="80"/>
                    </a:cxn>
                    <a:cxn ang="0">
                      <a:pos x="106" y="71"/>
                    </a:cxn>
                    <a:cxn ang="0">
                      <a:pos x="78" y="62"/>
                    </a:cxn>
                    <a:cxn ang="0">
                      <a:pos x="131" y="40"/>
                    </a:cxn>
                    <a:cxn ang="0">
                      <a:pos x="112" y="27"/>
                    </a:cxn>
                    <a:cxn ang="0">
                      <a:pos x="161" y="25"/>
                    </a:cxn>
                    <a:cxn ang="0">
                      <a:pos x="174" y="8"/>
                    </a:cxn>
                    <a:cxn ang="0">
                      <a:pos x="157" y="8"/>
                    </a:cxn>
                    <a:cxn ang="0">
                      <a:pos x="133" y="3"/>
                    </a:cxn>
                    <a:cxn ang="0">
                      <a:pos x="85" y="3"/>
                    </a:cxn>
                    <a:cxn ang="0">
                      <a:pos x="50" y="0"/>
                    </a:cxn>
                  </a:cxnLst>
                  <a:rect l="0" t="0" r="r" b="b"/>
                  <a:pathLst>
                    <a:path w="174" h="80">
                      <a:moveTo>
                        <a:pt x="50" y="0"/>
                      </a:moveTo>
                      <a:lnTo>
                        <a:pt x="56" y="32"/>
                      </a:lnTo>
                      <a:lnTo>
                        <a:pt x="0" y="50"/>
                      </a:lnTo>
                      <a:lnTo>
                        <a:pt x="33" y="73"/>
                      </a:lnTo>
                      <a:lnTo>
                        <a:pt x="46" y="63"/>
                      </a:lnTo>
                      <a:lnTo>
                        <a:pt x="71" y="68"/>
                      </a:lnTo>
                      <a:lnTo>
                        <a:pt x="71" y="80"/>
                      </a:lnTo>
                      <a:lnTo>
                        <a:pt x="112" y="80"/>
                      </a:lnTo>
                      <a:lnTo>
                        <a:pt x="106" y="71"/>
                      </a:lnTo>
                      <a:lnTo>
                        <a:pt x="78" y="62"/>
                      </a:lnTo>
                      <a:lnTo>
                        <a:pt x="131" y="40"/>
                      </a:lnTo>
                      <a:lnTo>
                        <a:pt x="112" y="27"/>
                      </a:lnTo>
                      <a:lnTo>
                        <a:pt x="161" y="25"/>
                      </a:lnTo>
                      <a:lnTo>
                        <a:pt x="174" y="8"/>
                      </a:lnTo>
                      <a:lnTo>
                        <a:pt x="157" y="8"/>
                      </a:lnTo>
                      <a:lnTo>
                        <a:pt x="133" y="3"/>
                      </a:lnTo>
                      <a:lnTo>
                        <a:pt x="85" y="3"/>
                      </a:lnTo>
                      <a:lnTo>
                        <a:pt x="50" y="0"/>
                      </a:lnTo>
                      <a:close/>
                    </a:path>
                  </a:pathLst>
                </a:custGeom>
                <a:solidFill>
                  <a:srgbClr val="FFA04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7" name="Freeform 23"/>
                <p:cNvSpPr>
                  <a:spLocks/>
                </p:cNvSpPr>
                <p:nvPr/>
              </p:nvSpPr>
              <p:spPr bwMode="auto">
                <a:xfrm>
                  <a:off x="4907" y="1052"/>
                  <a:ext cx="23" cy="8"/>
                </a:xfrm>
                <a:custGeom>
                  <a:avLst/>
                  <a:gdLst/>
                  <a:ahLst/>
                  <a:cxnLst>
                    <a:cxn ang="0">
                      <a:pos x="4" y="47"/>
                    </a:cxn>
                    <a:cxn ang="0">
                      <a:pos x="0" y="33"/>
                    </a:cxn>
                    <a:cxn ang="0">
                      <a:pos x="15" y="6"/>
                    </a:cxn>
                    <a:cxn ang="0">
                      <a:pos x="60" y="0"/>
                    </a:cxn>
                    <a:cxn ang="0">
                      <a:pos x="101" y="0"/>
                    </a:cxn>
                    <a:cxn ang="0">
                      <a:pos x="109" y="10"/>
                    </a:cxn>
                    <a:cxn ang="0">
                      <a:pos x="137" y="19"/>
                    </a:cxn>
                    <a:cxn ang="0">
                      <a:pos x="141" y="47"/>
                    </a:cxn>
                    <a:cxn ang="0">
                      <a:pos x="127" y="42"/>
                    </a:cxn>
                    <a:cxn ang="0">
                      <a:pos x="97" y="13"/>
                    </a:cxn>
                    <a:cxn ang="0">
                      <a:pos x="75" y="13"/>
                    </a:cxn>
                    <a:cxn ang="0">
                      <a:pos x="87" y="34"/>
                    </a:cxn>
                    <a:cxn ang="0">
                      <a:pos x="75" y="49"/>
                    </a:cxn>
                    <a:cxn ang="0">
                      <a:pos x="56" y="49"/>
                    </a:cxn>
                    <a:cxn ang="0">
                      <a:pos x="35" y="45"/>
                    </a:cxn>
                    <a:cxn ang="0">
                      <a:pos x="38" y="19"/>
                    </a:cxn>
                    <a:cxn ang="0">
                      <a:pos x="4" y="47"/>
                    </a:cxn>
                  </a:cxnLst>
                  <a:rect l="0" t="0" r="r" b="b"/>
                  <a:pathLst>
                    <a:path w="141" h="49">
                      <a:moveTo>
                        <a:pt x="4" y="47"/>
                      </a:moveTo>
                      <a:lnTo>
                        <a:pt x="0" y="33"/>
                      </a:lnTo>
                      <a:lnTo>
                        <a:pt x="15" y="6"/>
                      </a:lnTo>
                      <a:lnTo>
                        <a:pt x="60" y="0"/>
                      </a:lnTo>
                      <a:lnTo>
                        <a:pt x="101" y="0"/>
                      </a:lnTo>
                      <a:lnTo>
                        <a:pt x="109" y="10"/>
                      </a:lnTo>
                      <a:lnTo>
                        <a:pt x="137" y="19"/>
                      </a:lnTo>
                      <a:lnTo>
                        <a:pt x="141" y="47"/>
                      </a:lnTo>
                      <a:lnTo>
                        <a:pt x="127" y="42"/>
                      </a:lnTo>
                      <a:lnTo>
                        <a:pt x="97" y="13"/>
                      </a:lnTo>
                      <a:lnTo>
                        <a:pt x="75" y="13"/>
                      </a:lnTo>
                      <a:lnTo>
                        <a:pt x="87" y="34"/>
                      </a:lnTo>
                      <a:lnTo>
                        <a:pt x="75" y="49"/>
                      </a:lnTo>
                      <a:lnTo>
                        <a:pt x="56" y="49"/>
                      </a:lnTo>
                      <a:lnTo>
                        <a:pt x="35" y="45"/>
                      </a:lnTo>
                      <a:lnTo>
                        <a:pt x="38" y="19"/>
                      </a:lnTo>
                      <a:lnTo>
                        <a:pt x="4" y="47"/>
                      </a:lnTo>
                      <a:close/>
                    </a:path>
                  </a:pathLst>
                </a:custGeom>
                <a:solidFill>
                  <a:srgbClr val="402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8" name="Freeform 24"/>
                <p:cNvSpPr>
                  <a:spLocks/>
                </p:cNvSpPr>
                <p:nvPr/>
              </p:nvSpPr>
              <p:spPr bwMode="auto">
                <a:xfrm>
                  <a:off x="4909" y="1054"/>
                  <a:ext cx="18" cy="9"/>
                </a:xfrm>
                <a:custGeom>
                  <a:avLst/>
                  <a:gdLst/>
                  <a:ahLst/>
                  <a:cxnLst>
                    <a:cxn ang="0">
                      <a:pos x="0" y="40"/>
                    </a:cxn>
                    <a:cxn ang="0">
                      <a:pos x="20" y="57"/>
                    </a:cxn>
                    <a:cxn ang="0">
                      <a:pos x="51" y="57"/>
                    </a:cxn>
                    <a:cxn ang="0">
                      <a:pos x="95" y="48"/>
                    </a:cxn>
                    <a:cxn ang="0">
                      <a:pos x="110" y="37"/>
                    </a:cxn>
                    <a:cxn ang="0">
                      <a:pos x="75" y="0"/>
                    </a:cxn>
                    <a:cxn ang="0">
                      <a:pos x="68" y="5"/>
                    </a:cxn>
                    <a:cxn ang="0">
                      <a:pos x="70" y="28"/>
                    </a:cxn>
                    <a:cxn ang="0">
                      <a:pos x="61" y="43"/>
                    </a:cxn>
                    <a:cxn ang="0">
                      <a:pos x="25" y="35"/>
                    </a:cxn>
                    <a:cxn ang="0">
                      <a:pos x="25" y="13"/>
                    </a:cxn>
                    <a:cxn ang="0">
                      <a:pos x="0" y="40"/>
                    </a:cxn>
                  </a:cxnLst>
                  <a:rect l="0" t="0" r="r" b="b"/>
                  <a:pathLst>
                    <a:path w="110" h="57">
                      <a:moveTo>
                        <a:pt x="0" y="40"/>
                      </a:moveTo>
                      <a:lnTo>
                        <a:pt x="20" y="57"/>
                      </a:lnTo>
                      <a:lnTo>
                        <a:pt x="51" y="57"/>
                      </a:lnTo>
                      <a:lnTo>
                        <a:pt x="95" y="48"/>
                      </a:lnTo>
                      <a:lnTo>
                        <a:pt x="110" y="37"/>
                      </a:lnTo>
                      <a:lnTo>
                        <a:pt x="75" y="0"/>
                      </a:lnTo>
                      <a:lnTo>
                        <a:pt x="68" y="5"/>
                      </a:lnTo>
                      <a:lnTo>
                        <a:pt x="70" y="28"/>
                      </a:lnTo>
                      <a:lnTo>
                        <a:pt x="61" y="43"/>
                      </a:lnTo>
                      <a:lnTo>
                        <a:pt x="25" y="35"/>
                      </a:lnTo>
                      <a:lnTo>
                        <a:pt x="25" y="13"/>
                      </a:lnTo>
                      <a:lnTo>
                        <a:pt x="0" y="40"/>
                      </a:lnTo>
                      <a:close/>
                    </a:path>
                  </a:pathLst>
                </a:custGeom>
                <a:solidFill>
                  <a:srgbClr val="FFA04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9" name="Freeform 25"/>
                <p:cNvSpPr>
                  <a:spLocks/>
                </p:cNvSpPr>
                <p:nvPr/>
              </p:nvSpPr>
              <p:spPr bwMode="auto">
                <a:xfrm>
                  <a:off x="4849" y="1044"/>
                  <a:ext cx="33" cy="101"/>
                </a:xfrm>
                <a:custGeom>
                  <a:avLst/>
                  <a:gdLst/>
                  <a:ahLst/>
                  <a:cxnLst>
                    <a:cxn ang="0">
                      <a:pos x="103" y="0"/>
                    </a:cxn>
                    <a:cxn ang="0">
                      <a:pos x="61" y="6"/>
                    </a:cxn>
                    <a:cxn ang="0">
                      <a:pos x="42" y="24"/>
                    </a:cxn>
                    <a:cxn ang="0">
                      <a:pos x="38" y="34"/>
                    </a:cxn>
                    <a:cxn ang="0">
                      <a:pos x="38" y="52"/>
                    </a:cxn>
                    <a:cxn ang="0">
                      <a:pos x="23" y="99"/>
                    </a:cxn>
                    <a:cxn ang="0">
                      <a:pos x="10" y="137"/>
                    </a:cxn>
                    <a:cxn ang="0">
                      <a:pos x="10" y="168"/>
                    </a:cxn>
                    <a:cxn ang="0">
                      <a:pos x="0" y="181"/>
                    </a:cxn>
                    <a:cxn ang="0">
                      <a:pos x="1" y="192"/>
                    </a:cxn>
                    <a:cxn ang="0">
                      <a:pos x="16" y="199"/>
                    </a:cxn>
                    <a:cxn ang="0">
                      <a:pos x="16" y="258"/>
                    </a:cxn>
                    <a:cxn ang="0">
                      <a:pos x="43" y="300"/>
                    </a:cxn>
                    <a:cxn ang="0">
                      <a:pos x="37" y="351"/>
                    </a:cxn>
                    <a:cxn ang="0">
                      <a:pos x="55" y="402"/>
                    </a:cxn>
                    <a:cxn ang="0">
                      <a:pos x="61" y="443"/>
                    </a:cxn>
                    <a:cxn ang="0">
                      <a:pos x="66" y="495"/>
                    </a:cxn>
                    <a:cxn ang="0">
                      <a:pos x="78" y="537"/>
                    </a:cxn>
                    <a:cxn ang="0">
                      <a:pos x="144" y="598"/>
                    </a:cxn>
                    <a:cxn ang="0">
                      <a:pos x="198" y="602"/>
                    </a:cxn>
                    <a:cxn ang="0">
                      <a:pos x="117" y="540"/>
                    </a:cxn>
                    <a:cxn ang="0">
                      <a:pos x="106" y="495"/>
                    </a:cxn>
                    <a:cxn ang="0">
                      <a:pos x="97" y="458"/>
                    </a:cxn>
                    <a:cxn ang="0">
                      <a:pos x="106" y="449"/>
                    </a:cxn>
                    <a:cxn ang="0">
                      <a:pos x="116" y="430"/>
                    </a:cxn>
                    <a:cxn ang="0">
                      <a:pos x="97" y="424"/>
                    </a:cxn>
                    <a:cxn ang="0">
                      <a:pos x="73" y="402"/>
                    </a:cxn>
                    <a:cxn ang="0">
                      <a:pos x="73" y="378"/>
                    </a:cxn>
                    <a:cxn ang="0">
                      <a:pos x="78" y="363"/>
                    </a:cxn>
                    <a:cxn ang="0">
                      <a:pos x="87" y="332"/>
                    </a:cxn>
                    <a:cxn ang="0">
                      <a:pos x="87" y="318"/>
                    </a:cxn>
                    <a:cxn ang="0">
                      <a:pos x="75" y="302"/>
                    </a:cxn>
                    <a:cxn ang="0">
                      <a:pos x="78" y="258"/>
                    </a:cxn>
                    <a:cxn ang="0">
                      <a:pos x="82" y="219"/>
                    </a:cxn>
                    <a:cxn ang="0">
                      <a:pos x="106" y="192"/>
                    </a:cxn>
                    <a:cxn ang="0">
                      <a:pos x="112" y="187"/>
                    </a:cxn>
                    <a:cxn ang="0">
                      <a:pos x="119" y="159"/>
                    </a:cxn>
                    <a:cxn ang="0">
                      <a:pos x="119" y="147"/>
                    </a:cxn>
                    <a:cxn ang="0">
                      <a:pos x="138" y="117"/>
                    </a:cxn>
                    <a:cxn ang="0">
                      <a:pos x="144" y="93"/>
                    </a:cxn>
                    <a:cxn ang="0">
                      <a:pos x="119" y="91"/>
                    </a:cxn>
                    <a:cxn ang="0">
                      <a:pos x="102" y="75"/>
                    </a:cxn>
                    <a:cxn ang="0">
                      <a:pos x="78" y="57"/>
                    </a:cxn>
                    <a:cxn ang="0">
                      <a:pos x="73" y="44"/>
                    </a:cxn>
                    <a:cxn ang="0">
                      <a:pos x="66" y="37"/>
                    </a:cxn>
                    <a:cxn ang="0">
                      <a:pos x="65" y="27"/>
                    </a:cxn>
                    <a:cxn ang="0">
                      <a:pos x="103" y="0"/>
                    </a:cxn>
                  </a:cxnLst>
                  <a:rect l="0" t="0" r="r" b="b"/>
                  <a:pathLst>
                    <a:path w="198" h="602">
                      <a:moveTo>
                        <a:pt x="103" y="0"/>
                      </a:moveTo>
                      <a:lnTo>
                        <a:pt x="61" y="6"/>
                      </a:lnTo>
                      <a:lnTo>
                        <a:pt x="42" y="24"/>
                      </a:lnTo>
                      <a:lnTo>
                        <a:pt x="38" y="34"/>
                      </a:lnTo>
                      <a:lnTo>
                        <a:pt x="38" y="52"/>
                      </a:lnTo>
                      <a:lnTo>
                        <a:pt x="23" y="99"/>
                      </a:lnTo>
                      <a:lnTo>
                        <a:pt x="10" y="137"/>
                      </a:lnTo>
                      <a:lnTo>
                        <a:pt x="10" y="168"/>
                      </a:lnTo>
                      <a:lnTo>
                        <a:pt x="0" y="181"/>
                      </a:lnTo>
                      <a:lnTo>
                        <a:pt x="1" y="192"/>
                      </a:lnTo>
                      <a:lnTo>
                        <a:pt x="16" y="199"/>
                      </a:lnTo>
                      <a:lnTo>
                        <a:pt x="16" y="258"/>
                      </a:lnTo>
                      <a:lnTo>
                        <a:pt x="43" y="300"/>
                      </a:lnTo>
                      <a:lnTo>
                        <a:pt x="37" y="351"/>
                      </a:lnTo>
                      <a:lnTo>
                        <a:pt x="55" y="402"/>
                      </a:lnTo>
                      <a:lnTo>
                        <a:pt x="61" y="443"/>
                      </a:lnTo>
                      <a:lnTo>
                        <a:pt x="66" y="495"/>
                      </a:lnTo>
                      <a:lnTo>
                        <a:pt x="78" y="537"/>
                      </a:lnTo>
                      <a:lnTo>
                        <a:pt x="144" y="598"/>
                      </a:lnTo>
                      <a:lnTo>
                        <a:pt x="198" y="602"/>
                      </a:lnTo>
                      <a:lnTo>
                        <a:pt x="117" y="540"/>
                      </a:lnTo>
                      <a:lnTo>
                        <a:pt x="106" y="495"/>
                      </a:lnTo>
                      <a:lnTo>
                        <a:pt x="97" y="458"/>
                      </a:lnTo>
                      <a:lnTo>
                        <a:pt x="106" y="449"/>
                      </a:lnTo>
                      <a:lnTo>
                        <a:pt x="116" y="430"/>
                      </a:lnTo>
                      <a:lnTo>
                        <a:pt x="97" y="424"/>
                      </a:lnTo>
                      <a:lnTo>
                        <a:pt x="73" y="402"/>
                      </a:lnTo>
                      <a:lnTo>
                        <a:pt x="73" y="378"/>
                      </a:lnTo>
                      <a:lnTo>
                        <a:pt x="78" y="363"/>
                      </a:lnTo>
                      <a:lnTo>
                        <a:pt x="87" y="332"/>
                      </a:lnTo>
                      <a:lnTo>
                        <a:pt x="87" y="318"/>
                      </a:lnTo>
                      <a:lnTo>
                        <a:pt x="75" y="302"/>
                      </a:lnTo>
                      <a:lnTo>
                        <a:pt x="78" y="258"/>
                      </a:lnTo>
                      <a:lnTo>
                        <a:pt x="82" y="219"/>
                      </a:lnTo>
                      <a:lnTo>
                        <a:pt x="106" y="192"/>
                      </a:lnTo>
                      <a:lnTo>
                        <a:pt x="112" y="187"/>
                      </a:lnTo>
                      <a:lnTo>
                        <a:pt x="119" y="159"/>
                      </a:lnTo>
                      <a:lnTo>
                        <a:pt x="119" y="147"/>
                      </a:lnTo>
                      <a:lnTo>
                        <a:pt x="138" y="117"/>
                      </a:lnTo>
                      <a:lnTo>
                        <a:pt x="144" y="93"/>
                      </a:lnTo>
                      <a:lnTo>
                        <a:pt x="119" y="91"/>
                      </a:lnTo>
                      <a:lnTo>
                        <a:pt x="102" y="75"/>
                      </a:lnTo>
                      <a:lnTo>
                        <a:pt x="78" y="57"/>
                      </a:lnTo>
                      <a:lnTo>
                        <a:pt x="73" y="44"/>
                      </a:lnTo>
                      <a:lnTo>
                        <a:pt x="66" y="37"/>
                      </a:lnTo>
                      <a:lnTo>
                        <a:pt x="65" y="27"/>
                      </a:lnTo>
                      <a:lnTo>
                        <a:pt x="103" y="0"/>
                      </a:lnTo>
                      <a:close/>
                    </a:path>
                  </a:pathLst>
                </a:custGeom>
                <a:solidFill>
                  <a:srgbClr val="FFA04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0" name="Freeform 26"/>
                <p:cNvSpPr>
                  <a:spLocks/>
                </p:cNvSpPr>
                <p:nvPr/>
              </p:nvSpPr>
              <p:spPr bwMode="auto">
                <a:xfrm>
                  <a:off x="4866" y="1078"/>
                  <a:ext cx="15" cy="19"/>
                </a:xfrm>
                <a:custGeom>
                  <a:avLst/>
                  <a:gdLst/>
                  <a:ahLst/>
                  <a:cxnLst>
                    <a:cxn ang="0">
                      <a:pos x="67" y="46"/>
                    </a:cxn>
                    <a:cxn ang="0">
                      <a:pos x="86" y="46"/>
                    </a:cxn>
                    <a:cxn ang="0">
                      <a:pos x="86" y="10"/>
                    </a:cxn>
                    <a:cxn ang="0">
                      <a:pos x="74" y="0"/>
                    </a:cxn>
                    <a:cxn ang="0">
                      <a:pos x="57" y="28"/>
                    </a:cxn>
                    <a:cxn ang="0">
                      <a:pos x="24" y="24"/>
                    </a:cxn>
                    <a:cxn ang="0">
                      <a:pos x="2" y="16"/>
                    </a:cxn>
                    <a:cxn ang="0">
                      <a:pos x="0" y="24"/>
                    </a:cxn>
                    <a:cxn ang="0">
                      <a:pos x="2" y="51"/>
                    </a:cxn>
                    <a:cxn ang="0">
                      <a:pos x="16" y="61"/>
                    </a:cxn>
                    <a:cxn ang="0">
                      <a:pos x="10" y="81"/>
                    </a:cxn>
                    <a:cxn ang="0">
                      <a:pos x="10" y="110"/>
                    </a:cxn>
                    <a:cxn ang="0">
                      <a:pos x="16" y="110"/>
                    </a:cxn>
                    <a:cxn ang="0">
                      <a:pos x="22" y="84"/>
                    </a:cxn>
                    <a:cxn ang="0">
                      <a:pos x="37" y="79"/>
                    </a:cxn>
                    <a:cxn ang="0">
                      <a:pos x="37" y="61"/>
                    </a:cxn>
                    <a:cxn ang="0">
                      <a:pos x="46" y="46"/>
                    </a:cxn>
                    <a:cxn ang="0">
                      <a:pos x="67" y="46"/>
                    </a:cxn>
                  </a:cxnLst>
                  <a:rect l="0" t="0" r="r" b="b"/>
                  <a:pathLst>
                    <a:path w="86" h="110">
                      <a:moveTo>
                        <a:pt x="67" y="46"/>
                      </a:moveTo>
                      <a:lnTo>
                        <a:pt x="86" y="46"/>
                      </a:lnTo>
                      <a:lnTo>
                        <a:pt x="86" y="10"/>
                      </a:lnTo>
                      <a:lnTo>
                        <a:pt x="74" y="0"/>
                      </a:lnTo>
                      <a:lnTo>
                        <a:pt x="57" y="28"/>
                      </a:lnTo>
                      <a:lnTo>
                        <a:pt x="24" y="24"/>
                      </a:lnTo>
                      <a:lnTo>
                        <a:pt x="2" y="16"/>
                      </a:lnTo>
                      <a:lnTo>
                        <a:pt x="0" y="24"/>
                      </a:lnTo>
                      <a:lnTo>
                        <a:pt x="2" y="51"/>
                      </a:lnTo>
                      <a:lnTo>
                        <a:pt x="16" y="61"/>
                      </a:lnTo>
                      <a:lnTo>
                        <a:pt x="10" y="81"/>
                      </a:lnTo>
                      <a:lnTo>
                        <a:pt x="10" y="110"/>
                      </a:lnTo>
                      <a:lnTo>
                        <a:pt x="16" y="110"/>
                      </a:lnTo>
                      <a:lnTo>
                        <a:pt x="22" y="84"/>
                      </a:lnTo>
                      <a:lnTo>
                        <a:pt x="37" y="79"/>
                      </a:lnTo>
                      <a:lnTo>
                        <a:pt x="37" y="61"/>
                      </a:lnTo>
                      <a:lnTo>
                        <a:pt x="46" y="46"/>
                      </a:lnTo>
                      <a:lnTo>
                        <a:pt x="67" y="46"/>
                      </a:lnTo>
                      <a:close/>
                    </a:path>
                  </a:pathLst>
                </a:custGeom>
                <a:solidFill>
                  <a:srgbClr val="A05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1" name="Freeform 27"/>
                <p:cNvSpPr>
                  <a:spLocks/>
                </p:cNvSpPr>
                <p:nvPr/>
              </p:nvSpPr>
              <p:spPr bwMode="auto">
                <a:xfrm>
                  <a:off x="4874" y="1055"/>
                  <a:ext cx="8" cy="12"/>
                </a:xfrm>
                <a:custGeom>
                  <a:avLst/>
                  <a:gdLst/>
                  <a:ahLst/>
                  <a:cxnLst>
                    <a:cxn ang="0">
                      <a:pos x="40" y="0"/>
                    </a:cxn>
                    <a:cxn ang="0">
                      <a:pos x="49" y="30"/>
                    </a:cxn>
                    <a:cxn ang="0">
                      <a:pos x="18" y="40"/>
                    </a:cxn>
                    <a:cxn ang="0">
                      <a:pos x="17" y="63"/>
                    </a:cxn>
                    <a:cxn ang="0">
                      <a:pos x="0" y="68"/>
                    </a:cxn>
                    <a:cxn ang="0">
                      <a:pos x="9" y="30"/>
                    </a:cxn>
                    <a:cxn ang="0">
                      <a:pos x="40" y="0"/>
                    </a:cxn>
                  </a:cxnLst>
                  <a:rect l="0" t="0" r="r" b="b"/>
                  <a:pathLst>
                    <a:path w="49" h="68">
                      <a:moveTo>
                        <a:pt x="40" y="0"/>
                      </a:moveTo>
                      <a:lnTo>
                        <a:pt x="49" y="30"/>
                      </a:lnTo>
                      <a:lnTo>
                        <a:pt x="18" y="40"/>
                      </a:lnTo>
                      <a:lnTo>
                        <a:pt x="17" y="63"/>
                      </a:lnTo>
                      <a:lnTo>
                        <a:pt x="0" y="68"/>
                      </a:lnTo>
                      <a:lnTo>
                        <a:pt x="9" y="30"/>
                      </a:lnTo>
                      <a:lnTo>
                        <a:pt x="40" y="0"/>
                      </a:lnTo>
                      <a:close/>
                    </a:path>
                  </a:pathLst>
                </a:custGeom>
                <a:solidFill>
                  <a:srgbClr val="A05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2" name="Freeform 28"/>
                <p:cNvSpPr>
                  <a:spLocks/>
                </p:cNvSpPr>
                <p:nvPr/>
              </p:nvSpPr>
              <p:spPr bwMode="auto">
                <a:xfrm>
                  <a:off x="4866" y="1040"/>
                  <a:ext cx="16" cy="6"/>
                </a:xfrm>
                <a:custGeom>
                  <a:avLst/>
                  <a:gdLst/>
                  <a:ahLst/>
                  <a:cxnLst>
                    <a:cxn ang="0">
                      <a:pos x="0" y="11"/>
                    </a:cxn>
                    <a:cxn ang="0">
                      <a:pos x="28" y="13"/>
                    </a:cxn>
                    <a:cxn ang="0">
                      <a:pos x="46" y="25"/>
                    </a:cxn>
                    <a:cxn ang="0">
                      <a:pos x="37" y="30"/>
                    </a:cxn>
                    <a:cxn ang="0">
                      <a:pos x="71" y="40"/>
                    </a:cxn>
                    <a:cxn ang="0">
                      <a:pos x="95" y="16"/>
                    </a:cxn>
                    <a:cxn ang="0">
                      <a:pos x="71" y="13"/>
                    </a:cxn>
                    <a:cxn ang="0">
                      <a:pos x="59" y="13"/>
                    </a:cxn>
                    <a:cxn ang="0">
                      <a:pos x="41" y="0"/>
                    </a:cxn>
                    <a:cxn ang="0">
                      <a:pos x="0" y="11"/>
                    </a:cxn>
                  </a:cxnLst>
                  <a:rect l="0" t="0" r="r" b="b"/>
                  <a:pathLst>
                    <a:path w="95" h="40">
                      <a:moveTo>
                        <a:pt x="0" y="11"/>
                      </a:moveTo>
                      <a:lnTo>
                        <a:pt x="28" y="13"/>
                      </a:lnTo>
                      <a:lnTo>
                        <a:pt x="46" y="25"/>
                      </a:lnTo>
                      <a:lnTo>
                        <a:pt x="37" y="30"/>
                      </a:lnTo>
                      <a:lnTo>
                        <a:pt x="71" y="40"/>
                      </a:lnTo>
                      <a:lnTo>
                        <a:pt x="95" y="16"/>
                      </a:lnTo>
                      <a:lnTo>
                        <a:pt x="71" y="13"/>
                      </a:lnTo>
                      <a:lnTo>
                        <a:pt x="59" y="13"/>
                      </a:lnTo>
                      <a:lnTo>
                        <a:pt x="41" y="0"/>
                      </a:lnTo>
                      <a:lnTo>
                        <a:pt x="0" y="11"/>
                      </a:lnTo>
                      <a:close/>
                    </a:path>
                  </a:pathLst>
                </a:custGeom>
                <a:solidFill>
                  <a:srgbClr val="402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3" name="Freeform 29"/>
                <p:cNvSpPr>
                  <a:spLocks/>
                </p:cNvSpPr>
                <p:nvPr/>
              </p:nvSpPr>
              <p:spPr bwMode="auto">
                <a:xfrm>
                  <a:off x="4884" y="1053"/>
                  <a:ext cx="2" cy="21"/>
                </a:xfrm>
                <a:custGeom>
                  <a:avLst/>
                  <a:gdLst/>
                  <a:ahLst/>
                  <a:cxnLst>
                    <a:cxn ang="0">
                      <a:pos x="5" y="0"/>
                    </a:cxn>
                    <a:cxn ang="0">
                      <a:pos x="13" y="35"/>
                    </a:cxn>
                    <a:cxn ang="0">
                      <a:pos x="13" y="94"/>
                    </a:cxn>
                    <a:cxn ang="0">
                      <a:pos x="0" y="125"/>
                    </a:cxn>
                    <a:cxn ang="0">
                      <a:pos x="3" y="79"/>
                    </a:cxn>
                    <a:cxn ang="0">
                      <a:pos x="5" y="0"/>
                    </a:cxn>
                  </a:cxnLst>
                  <a:rect l="0" t="0" r="r" b="b"/>
                  <a:pathLst>
                    <a:path w="13" h="125">
                      <a:moveTo>
                        <a:pt x="5" y="0"/>
                      </a:moveTo>
                      <a:lnTo>
                        <a:pt x="13" y="35"/>
                      </a:lnTo>
                      <a:lnTo>
                        <a:pt x="13" y="94"/>
                      </a:lnTo>
                      <a:lnTo>
                        <a:pt x="0" y="125"/>
                      </a:lnTo>
                      <a:lnTo>
                        <a:pt x="3" y="79"/>
                      </a:lnTo>
                      <a:lnTo>
                        <a:pt x="5" y="0"/>
                      </a:lnTo>
                      <a:close/>
                    </a:path>
                  </a:pathLst>
                </a:custGeom>
                <a:solidFill>
                  <a:srgbClr val="A05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4" name="Freeform 30"/>
                <p:cNvSpPr>
                  <a:spLocks/>
                </p:cNvSpPr>
                <p:nvPr/>
              </p:nvSpPr>
              <p:spPr bwMode="auto">
                <a:xfrm>
                  <a:off x="4862" y="1046"/>
                  <a:ext cx="24" cy="9"/>
                </a:xfrm>
                <a:custGeom>
                  <a:avLst/>
                  <a:gdLst/>
                  <a:ahLst/>
                  <a:cxnLst>
                    <a:cxn ang="0">
                      <a:pos x="26" y="17"/>
                    </a:cxn>
                    <a:cxn ang="0">
                      <a:pos x="0" y="24"/>
                    </a:cxn>
                    <a:cxn ang="0">
                      <a:pos x="9" y="10"/>
                    </a:cxn>
                    <a:cxn ang="0">
                      <a:pos x="50" y="0"/>
                    </a:cxn>
                    <a:cxn ang="0">
                      <a:pos x="86" y="0"/>
                    </a:cxn>
                    <a:cxn ang="0">
                      <a:pos x="102" y="10"/>
                    </a:cxn>
                    <a:cxn ang="0">
                      <a:pos x="127" y="19"/>
                    </a:cxn>
                    <a:cxn ang="0">
                      <a:pos x="142" y="42"/>
                    </a:cxn>
                    <a:cxn ang="0">
                      <a:pos x="145" y="50"/>
                    </a:cxn>
                    <a:cxn ang="0">
                      <a:pos x="133" y="54"/>
                    </a:cxn>
                    <a:cxn ang="0">
                      <a:pos x="118" y="41"/>
                    </a:cxn>
                    <a:cxn ang="0">
                      <a:pos x="105" y="19"/>
                    </a:cxn>
                    <a:cxn ang="0">
                      <a:pos x="83" y="15"/>
                    </a:cxn>
                    <a:cxn ang="0">
                      <a:pos x="68" y="15"/>
                    </a:cxn>
                    <a:cxn ang="0">
                      <a:pos x="77" y="24"/>
                    </a:cxn>
                    <a:cxn ang="0">
                      <a:pos x="68" y="54"/>
                    </a:cxn>
                    <a:cxn ang="0">
                      <a:pos x="50" y="55"/>
                    </a:cxn>
                    <a:cxn ang="0">
                      <a:pos x="36" y="49"/>
                    </a:cxn>
                    <a:cxn ang="0">
                      <a:pos x="26" y="17"/>
                    </a:cxn>
                  </a:cxnLst>
                  <a:rect l="0" t="0" r="r" b="b"/>
                  <a:pathLst>
                    <a:path w="145" h="55">
                      <a:moveTo>
                        <a:pt x="26" y="17"/>
                      </a:moveTo>
                      <a:lnTo>
                        <a:pt x="0" y="24"/>
                      </a:lnTo>
                      <a:lnTo>
                        <a:pt x="9" y="10"/>
                      </a:lnTo>
                      <a:lnTo>
                        <a:pt x="50" y="0"/>
                      </a:lnTo>
                      <a:lnTo>
                        <a:pt x="86" y="0"/>
                      </a:lnTo>
                      <a:lnTo>
                        <a:pt x="102" y="10"/>
                      </a:lnTo>
                      <a:lnTo>
                        <a:pt x="127" y="19"/>
                      </a:lnTo>
                      <a:lnTo>
                        <a:pt x="142" y="42"/>
                      </a:lnTo>
                      <a:lnTo>
                        <a:pt x="145" y="50"/>
                      </a:lnTo>
                      <a:lnTo>
                        <a:pt x="133" y="54"/>
                      </a:lnTo>
                      <a:lnTo>
                        <a:pt x="118" y="41"/>
                      </a:lnTo>
                      <a:lnTo>
                        <a:pt x="105" y="19"/>
                      </a:lnTo>
                      <a:lnTo>
                        <a:pt x="83" y="15"/>
                      </a:lnTo>
                      <a:lnTo>
                        <a:pt x="68" y="15"/>
                      </a:lnTo>
                      <a:lnTo>
                        <a:pt x="77" y="24"/>
                      </a:lnTo>
                      <a:lnTo>
                        <a:pt x="68" y="54"/>
                      </a:lnTo>
                      <a:lnTo>
                        <a:pt x="50" y="55"/>
                      </a:lnTo>
                      <a:lnTo>
                        <a:pt x="36" y="49"/>
                      </a:lnTo>
                      <a:lnTo>
                        <a:pt x="26" y="17"/>
                      </a:lnTo>
                      <a:close/>
                    </a:path>
                  </a:pathLst>
                </a:custGeom>
                <a:solidFill>
                  <a:srgbClr val="402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5" name="Freeform 31"/>
                <p:cNvSpPr>
                  <a:spLocks/>
                </p:cNvSpPr>
                <p:nvPr/>
              </p:nvSpPr>
              <p:spPr bwMode="auto">
                <a:xfrm>
                  <a:off x="4875" y="1109"/>
                  <a:ext cx="34" cy="7"/>
                </a:xfrm>
                <a:custGeom>
                  <a:avLst/>
                  <a:gdLst/>
                  <a:ahLst/>
                  <a:cxnLst>
                    <a:cxn ang="0">
                      <a:pos x="0" y="20"/>
                    </a:cxn>
                    <a:cxn ang="0">
                      <a:pos x="25" y="8"/>
                    </a:cxn>
                    <a:cxn ang="0">
                      <a:pos x="61" y="3"/>
                    </a:cxn>
                    <a:cxn ang="0">
                      <a:pos x="98" y="0"/>
                    </a:cxn>
                    <a:cxn ang="0">
                      <a:pos x="156" y="15"/>
                    </a:cxn>
                    <a:cxn ang="0">
                      <a:pos x="202" y="43"/>
                    </a:cxn>
                    <a:cxn ang="0">
                      <a:pos x="183" y="34"/>
                    </a:cxn>
                    <a:cxn ang="0">
                      <a:pos x="148" y="25"/>
                    </a:cxn>
                    <a:cxn ang="0">
                      <a:pos x="112" y="31"/>
                    </a:cxn>
                    <a:cxn ang="0">
                      <a:pos x="38" y="29"/>
                    </a:cxn>
                    <a:cxn ang="0">
                      <a:pos x="25" y="20"/>
                    </a:cxn>
                    <a:cxn ang="0">
                      <a:pos x="0" y="20"/>
                    </a:cxn>
                  </a:cxnLst>
                  <a:rect l="0" t="0" r="r" b="b"/>
                  <a:pathLst>
                    <a:path w="202" h="43">
                      <a:moveTo>
                        <a:pt x="0" y="20"/>
                      </a:moveTo>
                      <a:lnTo>
                        <a:pt x="25" y="8"/>
                      </a:lnTo>
                      <a:lnTo>
                        <a:pt x="61" y="3"/>
                      </a:lnTo>
                      <a:lnTo>
                        <a:pt x="98" y="0"/>
                      </a:lnTo>
                      <a:lnTo>
                        <a:pt x="156" y="15"/>
                      </a:lnTo>
                      <a:lnTo>
                        <a:pt x="202" y="43"/>
                      </a:lnTo>
                      <a:lnTo>
                        <a:pt x="183" y="34"/>
                      </a:lnTo>
                      <a:lnTo>
                        <a:pt x="148" y="25"/>
                      </a:lnTo>
                      <a:lnTo>
                        <a:pt x="112" y="31"/>
                      </a:lnTo>
                      <a:lnTo>
                        <a:pt x="38" y="29"/>
                      </a:lnTo>
                      <a:lnTo>
                        <a:pt x="25" y="20"/>
                      </a:lnTo>
                      <a:lnTo>
                        <a:pt x="0" y="20"/>
                      </a:lnTo>
                      <a:close/>
                    </a:path>
                  </a:pathLst>
                </a:custGeom>
                <a:solidFill>
                  <a:srgbClr val="402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6" name="Freeform 32"/>
                <p:cNvSpPr>
                  <a:spLocks/>
                </p:cNvSpPr>
                <p:nvPr/>
              </p:nvSpPr>
              <p:spPr bwMode="auto">
                <a:xfrm>
                  <a:off x="4871" y="977"/>
                  <a:ext cx="15" cy="27"/>
                </a:xfrm>
                <a:custGeom>
                  <a:avLst/>
                  <a:gdLst/>
                  <a:ahLst/>
                  <a:cxnLst>
                    <a:cxn ang="0">
                      <a:pos x="23" y="0"/>
                    </a:cxn>
                    <a:cxn ang="0">
                      <a:pos x="0" y="62"/>
                    </a:cxn>
                    <a:cxn ang="0">
                      <a:pos x="14" y="72"/>
                    </a:cxn>
                    <a:cxn ang="0">
                      <a:pos x="10" y="142"/>
                    </a:cxn>
                    <a:cxn ang="0">
                      <a:pos x="23" y="166"/>
                    </a:cxn>
                    <a:cxn ang="0">
                      <a:pos x="72" y="160"/>
                    </a:cxn>
                    <a:cxn ang="0">
                      <a:pos x="92" y="123"/>
                    </a:cxn>
                    <a:cxn ang="0">
                      <a:pos x="92" y="42"/>
                    </a:cxn>
                    <a:cxn ang="0">
                      <a:pos x="23" y="0"/>
                    </a:cxn>
                  </a:cxnLst>
                  <a:rect l="0" t="0" r="r" b="b"/>
                  <a:pathLst>
                    <a:path w="92" h="166">
                      <a:moveTo>
                        <a:pt x="23" y="0"/>
                      </a:moveTo>
                      <a:lnTo>
                        <a:pt x="0" y="62"/>
                      </a:lnTo>
                      <a:lnTo>
                        <a:pt x="14" y="72"/>
                      </a:lnTo>
                      <a:lnTo>
                        <a:pt x="10" y="142"/>
                      </a:lnTo>
                      <a:lnTo>
                        <a:pt x="23" y="166"/>
                      </a:lnTo>
                      <a:lnTo>
                        <a:pt x="72" y="160"/>
                      </a:lnTo>
                      <a:lnTo>
                        <a:pt x="92" y="123"/>
                      </a:lnTo>
                      <a:lnTo>
                        <a:pt x="92" y="42"/>
                      </a:lnTo>
                      <a:lnTo>
                        <a:pt x="23" y="0"/>
                      </a:lnTo>
                      <a:close/>
                    </a:path>
                  </a:pathLst>
                </a:custGeom>
                <a:solidFill>
                  <a:srgbClr val="4040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7" name="Freeform 33"/>
                <p:cNvSpPr>
                  <a:spLocks/>
                </p:cNvSpPr>
                <p:nvPr/>
              </p:nvSpPr>
              <p:spPr bwMode="auto">
                <a:xfrm>
                  <a:off x="4863" y="990"/>
                  <a:ext cx="8" cy="17"/>
                </a:xfrm>
                <a:custGeom>
                  <a:avLst/>
                  <a:gdLst/>
                  <a:ahLst/>
                  <a:cxnLst>
                    <a:cxn ang="0">
                      <a:pos x="36" y="0"/>
                    </a:cxn>
                    <a:cxn ang="0">
                      <a:pos x="48" y="14"/>
                    </a:cxn>
                    <a:cxn ang="0">
                      <a:pos x="31" y="35"/>
                    </a:cxn>
                    <a:cxn ang="0">
                      <a:pos x="36" y="68"/>
                    </a:cxn>
                    <a:cxn ang="0">
                      <a:pos x="26" y="105"/>
                    </a:cxn>
                    <a:cxn ang="0">
                      <a:pos x="0" y="87"/>
                    </a:cxn>
                    <a:cxn ang="0">
                      <a:pos x="9" y="35"/>
                    </a:cxn>
                    <a:cxn ang="0">
                      <a:pos x="36" y="0"/>
                    </a:cxn>
                  </a:cxnLst>
                  <a:rect l="0" t="0" r="r" b="b"/>
                  <a:pathLst>
                    <a:path w="48" h="105">
                      <a:moveTo>
                        <a:pt x="36" y="0"/>
                      </a:moveTo>
                      <a:lnTo>
                        <a:pt x="48" y="14"/>
                      </a:lnTo>
                      <a:lnTo>
                        <a:pt x="31" y="35"/>
                      </a:lnTo>
                      <a:lnTo>
                        <a:pt x="36" y="68"/>
                      </a:lnTo>
                      <a:lnTo>
                        <a:pt x="26" y="105"/>
                      </a:lnTo>
                      <a:lnTo>
                        <a:pt x="0" y="87"/>
                      </a:lnTo>
                      <a:lnTo>
                        <a:pt x="9" y="35"/>
                      </a:lnTo>
                      <a:lnTo>
                        <a:pt x="36" y="0"/>
                      </a:lnTo>
                      <a:close/>
                    </a:path>
                  </a:pathLst>
                </a:custGeom>
                <a:solidFill>
                  <a:srgbClr val="4040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8" name="Freeform 34"/>
                <p:cNvSpPr>
                  <a:spLocks/>
                </p:cNvSpPr>
                <p:nvPr/>
              </p:nvSpPr>
              <p:spPr bwMode="auto">
                <a:xfrm>
                  <a:off x="4918" y="996"/>
                  <a:ext cx="4" cy="9"/>
                </a:xfrm>
                <a:custGeom>
                  <a:avLst/>
                  <a:gdLst/>
                  <a:ahLst/>
                  <a:cxnLst>
                    <a:cxn ang="0">
                      <a:pos x="0" y="0"/>
                    </a:cxn>
                    <a:cxn ang="0">
                      <a:pos x="0" y="54"/>
                    </a:cxn>
                    <a:cxn ang="0">
                      <a:pos x="26" y="47"/>
                    </a:cxn>
                    <a:cxn ang="0">
                      <a:pos x="0" y="0"/>
                    </a:cxn>
                  </a:cxnLst>
                  <a:rect l="0" t="0" r="r" b="b"/>
                  <a:pathLst>
                    <a:path w="26" h="54">
                      <a:moveTo>
                        <a:pt x="0" y="0"/>
                      </a:moveTo>
                      <a:lnTo>
                        <a:pt x="0" y="54"/>
                      </a:lnTo>
                      <a:lnTo>
                        <a:pt x="26" y="47"/>
                      </a:lnTo>
                      <a:lnTo>
                        <a:pt x="0" y="0"/>
                      </a:lnTo>
                      <a:close/>
                    </a:path>
                  </a:pathLst>
                </a:custGeom>
                <a:solidFill>
                  <a:srgbClr val="4040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9" name="Freeform 35"/>
                <p:cNvSpPr>
                  <a:spLocks/>
                </p:cNvSpPr>
                <p:nvPr/>
              </p:nvSpPr>
              <p:spPr bwMode="auto">
                <a:xfrm>
                  <a:off x="4965" y="987"/>
                  <a:ext cx="19" cy="52"/>
                </a:xfrm>
                <a:custGeom>
                  <a:avLst/>
                  <a:gdLst/>
                  <a:ahLst/>
                  <a:cxnLst>
                    <a:cxn ang="0">
                      <a:pos x="54" y="0"/>
                    </a:cxn>
                    <a:cxn ang="0">
                      <a:pos x="59" y="111"/>
                    </a:cxn>
                    <a:cxn ang="0">
                      <a:pos x="50" y="94"/>
                    </a:cxn>
                    <a:cxn ang="0">
                      <a:pos x="37" y="99"/>
                    </a:cxn>
                    <a:cxn ang="0">
                      <a:pos x="60" y="131"/>
                    </a:cxn>
                    <a:cxn ang="0">
                      <a:pos x="49" y="214"/>
                    </a:cxn>
                    <a:cxn ang="0">
                      <a:pos x="0" y="206"/>
                    </a:cxn>
                    <a:cxn ang="0">
                      <a:pos x="23" y="223"/>
                    </a:cxn>
                    <a:cxn ang="0">
                      <a:pos x="54" y="232"/>
                    </a:cxn>
                    <a:cxn ang="0">
                      <a:pos x="79" y="261"/>
                    </a:cxn>
                    <a:cxn ang="0">
                      <a:pos x="94" y="279"/>
                    </a:cxn>
                    <a:cxn ang="0">
                      <a:pos x="104" y="308"/>
                    </a:cxn>
                    <a:cxn ang="0">
                      <a:pos x="113" y="259"/>
                    </a:cxn>
                    <a:cxn ang="0">
                      <a:pos x="113" y="197"/>
                    </a:cxn>
                    <a:cxn ang="0">
                      <a:pos x="97" y="141"/>
                    </a:cxn>
                    <a:cxn ang="0">
                      <a:pos x="79" y="84"/>
                    </a:cxn>
                    <a:cxn ang="0">
                      <a:pos x="78" y="65"/>
                    </a:cxn>
                    <a:cxn ang="0">
                      <a:pos x="54" y="0"/>
                    </a:cxn>
                  </a:cxnLst>
                  <a:rect l="0" t="0" r="r" b="b"/>
                  <a:pathLst>
                    <a:path w="113" h="308">
                      <a:moveTo>
                        <a:pt x="54" y="0"/>
                      </a:moveTo>
                      <a:lnTo>
                        <a:pt x="59" y="111"/>
                      </a:lnTo>
                      <a:lnTo>
                        <a:pt x="50" y="94"/>
                      </a:lnTo>
                      <a:lnTo>
                        <a:pt x="37" y="99"/>
                      </a:lnTo>
                      <a:lnTo>
                        <a:pt x="60" y="131"/>
                      </a:lnTo>
                      <a:lnTo>
                        <a:pt x="49" y="214"/>
                      </a:lnTo>
                      <a:lnTo>
                        <a:pt x="0" y="206"/>
                      </a:lnTo>
                      <a:lnTo>
                        <a:pt x="23" y="223"/>
                      </a:lnTo>
                      <a:lnTo>
                        <a:pt x="54" y="232"/>
                      </a:lnTo>
                      <a:lnTo>
                        <a:pt x="79" y="261"/>
                      </a:lnTo>
                      <a:lnTo>
                        <a:pt x="94" y="279"/>
                      </a:lnTo>
                      <a:lnTo>
                        <a:pt x="104" y="308"/>
                      </a:lnTo>
                      <a:lnTo>
                        <a:pt x="113" y="259"/>
                      </a:lnTo>
                      <a:lnTo>
                        <a:pt x="113" y="197"/>
                      </a:lnTo>
                      <a:lnTo>
                        <a:pt x="97" y="141"/>
                      </a:lnTo>
                      <a:lnTo>
                        <a:pt x="79" y="84"/>
                      </a:lnTo>
                      <a:lnTo>
                        <a:pt x="78" y="65"/>
                      </a:lnTo>
                      <a:lnTo>
                        <a:pt x="54" y="0"/>
                      </a:lnTo>
                      <a:close/>
                    </a:path>
                  </a:pathLst>
                </a:custGeom>
                <a:solidFill>
                  <a:srgbClr val="4040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0" name="Freeform 36"/>
                <p:cNvSpPr>
                  <a:spLocks/>
                </p:cNvSpPr>
                <p:nvPr/>
              </p:nvSpPr>
              <p:spPr bwMode="auto">
                <a:xfrm>
                  <a:off x="4894" y="1124"/>
                  <a:ext cx="51" cy="32"/>
                </a:xfrm>
                <a:custGeom>
                  <a:avLst/>
                  <a:gdLst/>
                  <a:ahLst/>
                  <a:cxnLst>
                    <a:cxn ang="0">
                      <a:pos x="304" y="0"/>
                    </a:cxn>
                    <a:cxn ang="0">
                      <a:pos x="296" y="65"/>
                    </a:cxn>
                    <a:cxn ang="0">
                      <a:pos x="296" y="117"/>
                    </a:cxn>
                    <a:cxn ang="0">
                      <a:pos x="285" y="156"/>
                    </a:cxn>
                    <a:cxn ang="0">
                      <a:pos x="229" y="193"/>
                    </a:cxn>
                    <a:cxn ang="0">
                      <a:pos x="0" y="122"/>
                    </a:cxn>
                    <a:cxn ang="0">
                      <a:pos x="220" y="85"/>
                    </a:cxn>
                    <a:cxn ang="0">
                      <a:pos x="304" y="0"/>
                    </a:cxn>
                  </a:cxnLst>
                  <a:rect l="0" t="0" r="r" b="b"/>
                  <a:pathLst>
                    <a:path w="304" h="193">
                      <a:moveTo>
                        <a:pt x="304" y="0"/>
                      </a:moveTo>
                      <a:lnTo>
                        <a:pt x="296" y="65"/>
                      </a:lnTo>
                      <a:lnTo>
                        <a:pt x="296" y="117"/>
                      </a:lnTo>
                      <a:lnTo>
                        <a:pt x="285" y="156"/>
                      </a:lnTo>
                      <a:lnTo>
                        <a:pt x="229" y="193"/>
                      </a:lnTo>
                      <a:lnTo>
                        <a:pt x="0" y="122"/>
                      </a:lnTo>
                      <a:lnTo>
                        <a:pt x="220" y="85"/>
                      </a:lnTo>
                      <a:lnTo>
                        <a:pt x="304" y="0"/>
                      </a:lnTo>
                      <a:close/>
                    </a:path>
                  </a:pathLst>
                </a:custGeom>
                <a:solidFill>
                  <a:srgbClr val="804000"/>
                </a:solidFill>
                <a:ln w="3175">
                  <a:solidFill>
                    <a:srgbClr val="402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1" name="Freeform 37"/>
                <p:cNvSpPr>
                  <a:spLocks/>
                </p:cNvSpPr>
                <p:nvPr/>
              </p:nvSpPr>
              <p:spPr bwMode="auto">
                <a:xfrm>
                  <a:off x="4874" y="1093"/>
                  <a:ext cx="8" cy="3"/>
                </a:xfrm>
                <a:custGeom>
                  <a:avLst/>
                  <a:gdLst/>
                  <a:ahLst/>
                  <a:cxnLst>
                    <a:cxn ang="0">
                      <a:pos x="0" y="0"/>
                    </a:cxn>
                    <a:cxn ang="0">
                      <a:pos x="17" y="2"/>
                    </a:cxn>
                    <a:cxn ang="0">
                      <a:pos x="37" y="8"/>
                    </a:cxn>
                    <a:cxn ang="0">
                      <a:pos x="48" y="13"/>
                    </a:cxn>
                    <a:cxn ang="0">
                      <a:pos x="28" y="18"/>
                    </a:cxn>
                    <a:cxn ang="0">
                      <a:pos x="0" y="0"/>
                    </a:cxn>
                  </a:cxnLst>
                  <a:rect l="0" t="0" r="r" b="b"/>
                  <a:pathLst>
                    <a:path w="48" h="18">
                      <a:moveTo>
                        <a:pt x="0" y="0"/>
                      </a:moveTo>
                      <a:lnTo>
                        <a:pt x="17" y="2"/>
                      </a:lnTo>
                      <a:lnTo>
                        <a:pt x="37" y="8"/>
                      </a:lnTo>
                      <a:lnTo>
                        <a:pt x="48" y="13"/>
                      </a:lnTo>
                      <a:lnTo>
                        <a:pt x="28" y="18"/>
                      </a:lnTo>
                      <a:lnTo>
                        <a:pt x="0" y="0"/>
                      </a:lnTo>
                      <a:close/>
                    </a:path>
                  </a:pathLst>
                </a:custGeom>
                <a:solidFill>
                  <a:srgbClr val="A05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2" name="Freeform 38"/>
                <p:cNvSpPr>
                  <a:spLocks/>
                </p:cNvSpPr>
                <p:nvPr/>
              </p:nvSpPr>
              <p:spPr bwMode="auto">
                <a:xfrm>
                  <a:off x="4836" y="1017"/>
                  <a:ext cx="146" cy="31"/>
                </a:xfrm>
                <a:custGeom>
                  <a:avLst/>
                  <a:gdLst/>
                  <a:ahLst/>
                  <a:cxnLst>
                    <a:cxn ang="0">
                      <a:pos x="41" y="105"/>
                    </a:cxn>
                    <a:cxn ang="0">
                      <a:pos x="8" y="78"/>
                    </a:cxn>
                    <a:cxn ang="0">
                      <a:pos x="0" y="43"/>
                    </a:cxn>
                    <a:cxn ang="0">
                      <a:pos x="7" y="23"/>
                    </a:cxn>
                    <a:cxn ang="0">
                      <a:pos x="16" y="10"/>
                    </a:cxn>
                    <a:cxn ang="0">
                      <a:pos x="64" y="0"/>
                    </a:cxn>
                    <a:cxn ang="0">
                      <a:pos x="143" y="0"/>
                    </a:cxn>
                    <a:cxn ang="0">
                      <a:pos x="385" y="0"/>
                    </a:cxn>
                    <a:cxn ang="0">
                      <a:pos x="635" y="5"/>
                    </a:cxn>
                    <a:cxn ang="0">
                      <a:pos x="715" y="19"/>
                    </a:cxn>
                    <a:cxn ang="0">
                      <a:pos x="793" y="45"/>
                    </a:cxn>
                    <a:cxn ang="0">
                      <a:pos x="840" y="81"/>
                    </a:cxn>
                    <a:cxn ang="0">
                      <a:pos x="867" y="110"/>
                    </a:cxn>
                    <a:cxn ang="0">
                      <a:pos x="876" y="126"/>
                    </a:cxn>
                    <a:cxn ang="0">
                      <a:pos x="874" y="138"/>
                    </a:cxn>
                    <a:cxn ang="0">
                      <a:pos x="859" y="157"/>
                    </a:cxn>
                    <a:cxn ang="0">
                      <a:pos x="811" y="188"/>
                    </a:cxn>
                    <a:cxn ang="0">
                      <a:pos x="811" y="155"/>
                    </a:cxn>
                    <a:cxn ang="0">
                      <a:pos x="802" y="116"/>
                    </a:cxn>
                    <a:cxn ang="0">
                      <a:pos x="789" y="91"/>
                    </a:cxn>
                    <a:cxn ang="0">
                      <a:pos x="759" y="74"/>
                    </a:cxn>
                    <a:cxn ang="0">
                      <a:pos x="722" y="49"/>
                    </a:cxn>
                    <a:cxn ang="0">
                      <a:pos x="681" y="38"/>
                    </a:cxn>
                    <a:cxn ang="0">
                      <a:pos x="641" y="31"/>
                    </a:cxn>
                    <a:cxn ang="0">
                      <a:pos x="477" y="23"/>
                    </a:cxn>
                    <a:cxn ang="0">
                      <a:pos x="109" y="23"/>
                    </a:cxn>
                    <a:cxn ang="0">
                      <a:pos x="46" y="23"/>
                    </a:cxn>
                    <a:cxn ang="0">
                      <a:pos x="22" y="27"/>
                    </a:cxn>
                    <a:cxn ang="0">
                      <a:pos x="13" y="38"/>
                    </a:cxn>
                    <a:cxn ang="0">
                      <a:pos x="16" y="55"/>
                    </a:cxn>
                    <a:cxn ang="0">
                      <a:pos x="41" y="105"/>
                    </a:cxn>
                  </a:cxnLst>
                  <a:rect l="0" t="0" r="r" b="b"/>
                  <a:pathLst>
                    <a:path w="876" h="188">
                      <a:moveTo>
                        <a:pt x="41" y="105"/>
                      </a:moveTo>
                      <a:lnTo>
                        <a:pt x="8" y="78"/>
                      </a:lnTo>
                      <a:lnTo>
                        <a:pt x="0" y="43"/>
                      </a:lnTo>
                      <a:lnTo>
                        <a:pt x="7" y="23"/>
                      </a:lnTo>
                      <a:lnTo>
                        <a:pt x="16" y="10"/>
                      </a:lnTo>
                      <a:lnTo>
                        <a:pt x="64" y="0"/>
                      </a:lnTo>
                      <a:lnTo>
                        <a:pt x="143" y="0"/>
                      </a:lnTo>
                      <a:lnTo>
                        <a:pt x="385" y="0"/>
                      </a:lnTo>
                      <a:lnTo>
                        <a:pt x="635" y="5"/>
                      </a:lnTo>
                      <a:lnTo>
                        <a:pt x="715" y="19"/>
                      </a:lnTo>
                      <a:lnTo>
                        <a:pt x="793" y="45"/>
                      </a:lnTo>
                      <a:lnTo>
                        <a:pt x="840" y="81"/>
                      </a:lnTo>
                      <a:lnTo>
                        <a:pt x="867" y="110"/>
                      </a:lnTo>
                      <a:lnTo>
                        <a:pt x="876" y="126"/>
                      </a:lnTo>
                      <a:lnTo>
                        <a:pt x="874" y="138"/>
                      </a:lnTo>
                      <a:lnTo>
                        <a:pt x="859" y="157"/>
                      </a:lnTo>
                      <a:lnTo>
                        <a:pt x="811" y="188"/>
                      </a:lnTo>
                      <a:lnTo>
                        <a:pt x="811" y="155"/>
                      </a:lnTo>
                      <a:lnTo>
                        <a:pt x="802" y="116"/>
                      </a:lnTo>
                      <a:lnTo>
                        <a:pt x="789" y="91"/>
                      </a:lnTo>
                      <a:lnTo>
                        <a:pt x="759" y="74"/>
                      </a:lnTo>
                      <a:lnTo>
                        <a:pt x="722" y="49"/>
                      </a:lnTo>
                      <a:lnTo>
                        <a:pt x="681" y="38"/>
                      </a:lnTo>
                      <a:lnTo>
                        <a:pt x="641" y="31"/>
                      </a:lnTo>
                      <a:lnTo>
                        <a:pt x="477" y="23"/>
                      </a:lnTo>
                      <a:lnTo>
                        <a:pt x="109" y="23"/>
                      </a:lnTo>
                      <a:lnTo>
                        <a:pt x="46" y="23"/>
                      </a:lnTo>
                      <a:lnTo>
                        <a:pt x="22" y="27"/>
                      </a:lnTo>
                      <a:lnTo>
                        <a:pt x="13" y="38"/>
                      </a:lnTo>
                      <a:lnTo>
                        <a:pt x="16" y="55"/>
                      </a:lnTo>
                      <a:lnTo>
                        <a:pt x="41" y="105"/>
                      </a:lnTo>
                      <a:close/>
                    </a:path>
                  </a:pathLst>
                </a:custGeom>
                <a:solidFill>
                  <a:srgbClr val="00008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3" name="Freeform 39"/>
                <p:cNvSpPr>
                  <a:spLocks/>
                </p:cNvSpPr>
                <p:nvPr/>
              </p:nvSpPr>
              <p:spPr bwMode="auto">
                <a:xfrm>
                  <a:off x="4839" y="1012"/>
                  <a:ext cx="15" cy="4"/>
                </a:xfrm>
                <a:custGeom>
                  <a:avLst/>
                  <a:gdLst/>
                  <a:ahLst/>
                  <a:cxnLst>
                    <a:cxn ang="0">
                      <a:pos x="0" y="15"/>
                    </a:cxn>
                    <a:cxn ang="0">
                      <a:pos x="36" y="15"/>
                    </a:cxn>
                    <a:cxn ang="0">
                      <a:pos x="66" y="3"/>
                    </a:cxn>
                    <a:cxn ang="0">
                      <a:pos x="92" y="0"/>
                    </a:cxn>
                    <a:cxn ang="0">
                      <a:pos x="47" y="28"/>
                    </a:cxn>
                    <a:cxn ang="0">
                      <a:pos x="0" y="15"/>
                    </a:cxn>
                  </a:cxnLst>
                  <a:rect l="0" t="0" r="r" b="b"/>
                  <a:pathLst>
                    <a:path w="92" h="28">
                      <a:moveTo>
                        <a:pt x="0" y="15"/>
                      </a:moveTo>
                      <a:lnTo>
                        <a:pt x="36" y="15"/>
                      </a:lnTo>
                      <a:lnTo>
                        <a:pt x="66" y="3"/>
                      </a:lnTo>
                      <a:lnTo>
                        <a:pt x="92" y="0"/>
                      </a:lnTo>
                      <a:lnTo>
                        <a:pt x="47" y="28"/>
                      </a:lnTo>
                      <a:lnTo>
                        <a:pt x="0" y="15"/>
                      </a:lnTo>
                      <a:close/>
                    </a:path>
                  </a:pathLst>
                </a:custGeom>
                <a:solidFill>
                  <a:srgbClr val="4040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4" name="Freeform 40"/>
                <p:cNvSpPr>
                  <a:spLocks/>
                </p:cNvSpPr>
                <p:nvPr/>
              </p:nvSpPr>
              <p:spPr bwMode="auto">
                <a:xfrm>
                  <a:off x="4849" y="1017"/>
                  <a:ext cx="28" cy="3"/>
                </a:xfrm>
                <a:custGeom>
                  <a:avLst/>
                  <a:gdLst/>
                  <a:ahLst/>
                  <a:cxnLst>
                    <a:cxn ang="0">
                      <a:pos x="19" y="1"/>
                    </a:cxn>
                    <a:cxn ang="0">
                      <a:pos x="0" y="17"/>
                    </a:cxn>
                    <a:cxn ang="0">
                      <a:pos x="160" y="13"/>
                    </a:cxn>
                    <a:cxn ang="0">
                      <a:pos x="168" y="0"/>
                    </a:cxn>
                    <a:cxn ang="0">
                      <a:pos x="19" y="1"/>
                    </a:cxn>
                  </a:cxnLst>
                  <a:rect l="0" t="0" r="r" b="b"/>
                  <a:pathLst>
                    <a:path w="168" h="17">
                      <a:moveTo>
                        <a:pt x="19" y="1"/>
                      </a:moveTo>
                      <a:lnTo>
                        <a:pt x="0" y="17"/>
                      </a:lnTo>
                      <a:lnTo>
                        <a:pt x="160" y="13"/>
                      </a:lnTo>
                      <a:lnTo>
                        <a:pt x="168" y="0"/>
                      </a:lnTo>
                      <a:lnTo>
                        <a:pt x="19" y="1"/>
                      </a:lnTo>
                      <a:close/>
                    </a:path>
                  </a:pathLst>
                </a:custGeom>
                <a:solidFill>
                  <a:srgbClr val="4040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5" name="Freeform 41"/>
                <p:cNvSpPr>
                  <a:spLocks/>
                </p:cNvSpPr>
                <p:nvPr/>
              </p:nvSpPr>
              <p:spPr bwMode="auto">
                <a:xfrm>
                  <a:off x="4884" y="1101"/>
                  <a:ext cx="1" cy="7"/>
                </a:xfrm>
                <a:custGeom>
                  <a:avLst/>
                  <a:gdLst/>
                  <a:ahLst/>
                  <a:cxnLst>
                    <a:cxn ang="0">
                      <a:pos x="8" y="0"/>
                    </a:cxn>
                    <a:cxn ang="0">
                      <a:pos x="0" y="15"/>
                    </a:cxn>
                    <a:cxn ang="0">
                      <a:pos x="7" y="38"/>
                    </a:cxn>
                    <a:cxn ang="0">
                      <a:pos x="8" y="0"/>
                    </a:cxn>
                  </a:cxnLst>
                  <a:rect l="0" t="0" r="r" b="b"/>
                  <a:pathLst>
                    <a:path w="8" h="38">
                      <a:moveTo>
                        <a:pt x="8" y="0"/>
                      </a:moveTo>
                      <a:lnTo>
                        <a:pt x="0" y="15"/>
                      </a:lnTo>
                      <a:lnTo>
                        <a:pt x="7" y="38"/>
                      </a:lnTo>
                      <a:lnTo>
                        <a:pt x="8" y="0"/>
                      </a:lnTo>
                      <a:close/>
                    </a:path>
                  </a:pathLst>
                </a:custGeom>
                <a:solidFill>
                  <a:srgbClr val="A05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75" name="Group 51"/>
              <p:cNvGrpSpPr>
                <a:grpSpLocks/>
              </p:cNvGrpSpPr>
              <p:nvPr/>
            </p:nvGrpSpPr>
            <p:grpSpPr bwMode="auto">
              <a:xfrm>
                <a:off x="4727" y="1080"/>
                <a:ext cx="300" cy="194"/>
                <a:chOff x="4727" y="1080"/>
                <a:chExt cx="300" cy="194"/>
              </a:xfrm>
            </p:grpSpPr>
            <p:sp>
              <p:nvSpPr>
                <p:cNvPr id="1067" name="Freeform 43"/>
                <p:cNvSpPr>
                  <a:spLocks/>
                </p:cNvSpPr>
                <p:nvPr/>
              </p:nvSpPr>
              <p:spPr bwMode="auto">
                <a:xfrm>
                  <a:off x="4727" y="1080"/>
                  <a:ext cx="300" cy="194"/>
                </a:xfrm>
                <a:custGeom>
                  <a:avLst/>
                  <a:gdLst/>
                  <a:ahLst/>
                  <a:cxnLst>
                    <a:cxn ang="0">
                      <a:pos x="44" y="80"/>
                    </a:cxn>
                    <a:cxn ang="0">
                      <a:pos x="3" y="37"/>
                    </a:cxn>
                    <a:cxn ang="0">
                      <a:pos x="16" y="5"/>
                    </a:cxn>
                    <a:cxn ang="0">
                      <a:pos x="168" y="0"/>
                    </a:cxn>
                    <a:cxn ang="0">
                      <a:pos x="254" y="32"/>
                    </a:cxn>
                    <a:cxn ang="0">
                      <a:pos x="366" y="61"/>
                    </a:cxn>
                    <a:cxn ang="0">
                      <a:pos x="397" y="80"/>
                    </a:cxn>
                    <a:cxn ang="0">
                      <a:pos x="457" y="96"/>
                    </a:cxn>
                    <a:cxn ang="0">
                      <a:pos x="522" y="173"/>
                    </a:cxn>
                    <a:cxn ang="0">
                      <a:pos x="650" y="267"/>
                    </a:cxn>
                    <a:cxn ang="0">
                      <a:pos x="793" y="323"/>
                    </a:cxn>
                    <a:cxn ang="0">
                      <a:pos x="906" y="360"/>
                    </a:cxn>
                    <a:cxn ang="0">
                      <a:pos x="1071" y="399"/>
                    </a:cxn>
                    <a:cxn ang="0">
                      <a:pos x="1346" y="475"/>
                    </a:cxn>
                    <a:cxn ang="0">
                      <a:pos x="1617" y="629"/>
                    </a:cxn>
                    <a:cxn ang="0">
                      <a:pos x="1757" y="862"/>
                    </a:cxn>
                    <a:cxn ang="0">
                      <a:pos x="1803" y="1087"/>
                    </a:cxn>
                    <a:cxn ang="0">
                      <a:pos x="1640" y="1097"/>
                    </a:cxn>
                    <a:cxn ang="0">
                      <a:pos x="1156" y="901"/>
                    </a:cxn>
                    <a:cxn ang="0">
                      <a:pos x="728" y="554"/>
                    </a:cxn>
                    <a:cxn ang="0">
                      <a:pos x="511" y="498"/>
                    </a:cxn>
                    <a:cxn ang="0">
                      <a:pos x="354" y="492"/>
                    </a:cxn>
                    <a:cxn ang="0">
                      <a:pos x="317" y="578"/>
                    </a:cxn>
                    <a:cxn ang="0">
                      <a:pos x="282" y="487"/>
                    </a:cxn>
                    <a:cxn ang="0">
                      <a:pos x="271" y="470"/>
                    </a:cxn>
                    <a:cxn ang="0">
                      <a:pos x="248" y="451"/>
                    </a:cxn>
                    <a:cxn ang="0">
                      <a:pos x="252" y="371"/>
                    </a:cxn>
                    <a:cxn ang="0">
                      <a:pos x="184" y="370"/>
                    </a:cxn>
                    <a:cxn ang="0">
                      <a:pos x="161" y="323"/>
                    </a:cxn>
                    <a:cxn ang="0">
                      <a:pos x="216" y="257"/>
                    </a:cxn>
                    <a:cxn ang="0">
                      <a:pos x="285" y="191"/>
                    </a:cxn>
                    <a:cxn ang="0">
                      <a:pos x="189" y="164"/>
                    </a:cxn>
                    <a:cxn ang="0">
                      <a:pos x="72" y="175"/>
                    </a:cxn>
                    <a:cxn ang="0">
                      <a:pos x="0" y="159"/>
                    </a:cxn>
                    <a:cxn ang="0">
                      <a:pos x="16" y="99"/>
                    </a:cxn>
                    <a:cxn ang="0">
                      <a:pos x="98" y="91"/>
                    </a:cxn>
                  </a:cxnLst>
                  <a:rect l="0" t="0" r="r" b="b"/>
                  <a:pathLst>
                    <a:path w="1803" h="1163">
                      <a:moveTo>
                        <a:pt x="98" y="91"/>
                      </a:moveTo>
                      <a:lnTo>
                        <a:pt x="44" y="80"/>
                      </a:lnTo>
                      <a:lnTo>
                        <a:pt x="7" y="61"/>
                      </a:lnTo>
                      <a:lnTo>
                        <a:pt x="3" y="37"/>
                      </a:lnTo>
                      <a:lnTo>
                        <a:pt x="5" y="15"/>
                      </a:lnTo>
                      <a:lnTo>
                        <a:pt x="16" y="5"/>
                      </a:lnTo>
                      <a:lnTo>
                        <a:pt x="81" y="0"/>
                      </a:lnTo>
                      <a:lnTo>
                        <a:pt x="168" y="0"/>
                      </a:lnTo>
                      <a:lnTo>
                        <a:pt x="205" y="15"/>
                      </a:lnTo>
                      <a:lnTo>
                        <a:pt x="254" y="32"/>
                      </a:lnTo>
                      <a:lnTo>
                        <a:pt x="303" y="48"/>
                      </a:lnTo>
                      <a:lnTo>
                        <a:pt x="366" y="61"/>
                      </a:lnTo>
                      <a:lnTo>
                        <a:pt x="378" y="75"/>
                      </a:lnTo>
                      <a:lnTo>
                        <a:pt x="397" y="80"/>
                      </a:lnTo>
                      <a:lnTo>
                        <a:pt x="426" y="81"/>
                      </a:lnTo>
                      <a:lnTo>
                        <a:pt x="457" y="96"/>
                      </a:lnTo>
                      <a:lnTo>
                        <a:pt x="469" y="112"/>
                      </a:lnTo>
                      <a:lnTo>
                        <a:pt x="522" y="173"/>
                      </a:lnTo>
                      <a:lnTo>
                        <a:pt x="562" y="212"/>
                      </a:lnTo>
                      <a:lnTo>
                        <a:pt x="650" y="267"/>
                      </a:lnTo>
                      <a:lnTo>
                        <a:pt x="743" y="316"/>
                      </a:lnTo>
                      <a:lnTo>
                        <a:pt x="793" y="323"/>
                      </a:lnTo>
                      <a:lnTo>
                        <a:pt x="849" y="329"/>
                      </a:lnTo>
                      <a:lnTo>
                        <a:pt x="906" y="360"/>
                      </a:lnTo>
                      <a:lnTo>
                        <a:pt x="977" y="393"/>
                      </a:lnTo>
                      <a:lnTo>
                        <a:pt x="1071" y="399"/>
                      </a:lnTo>
                      <a:lnTo>
                        <a:pt x="1220" y="437"/>
                      </a:lnTo>
                      <a:lnTo>
                        <a:pt x="1346" y="475"/>
                      </a:lnTo>
                      <a:lnTo>
                        <a:pt x="1486" y="531"/>
                      </a:lnTo>
                      <a:lnTo>
                        <a:pt x="1617" y="629"/>
                      </a:lnTo>
                      <a:lnTo>
                        <a:pt x="1720" y="742"/>
                      </a:lnTo>
                      <a:lnTo>
                        <a:pt x="1757" y="862"/>
                      </a:lnTo>
                      <a:lnTo>
                        <a:pt x="1798" y="999"/>
                      </a:lnTo>
                      <a:lnTo>
                        <a:pt x="1803" y="1087"/>
                      </a:lnTo>
                      <a:lnTo>
                        <a:pt x="1779" y="1163"/>
                      </a:lnTo>
                      <a:lnTo>
                        <a:pt x="1640" y="1097"/>
                      </a:lnTo>
                      <a:lnTo>
                        <a:pt x="1383" y="994"/>
                      </a:lnTo>
                      <a:lnTo>
                        <a:pt x="1156" y="901"/>
                      </a:lnTo>
                      <a:lnTo>
                        <a:pt x="902" y="655"/>
                      </a:lnTo>
                      <a:lnTo>
                        <a:pt x="728" y="554"/>
                      </a:lnTo>
                      <a:lnTo>
                        <a:pt x="604" y="493"/>
                      </a:lnTo>
                      <a:lnTo>
                        <a:pt x="511" y="498"/>
                      </a:lnTo>
                      <a:lnTo>
                        <a:pt x="410" y="463"/>
                      </a:lnTo>
                      <a:lnTo>
                        <a:pt x="354" y="492"/>
                      </a:lnTo>
                      <a:lnTo>
                        <a:pt x="359" y="544"/>
                      </a:lnTo>
                      <a:lnTo>
                        <a:pt x="317" y="578"/>
                      </a:lnTo>
                      <a:lnTo>
                        <a:pt x="291" y="562"/>
                      </a:lnTo>
                      <a:lnTo>
                        <a:pt x="282" y="487"/>
                      </a:lnTo>
                      <a:lnTo>
                        <a:pt x="299" y="445"/>
                      </a:lnTo>
                      <a:lnTo>
                        <a:pt x="271" y="470"/>
                      </a:lnTo>
                      <a:lnTo>
                        <a:pt x="252" y="465"/>
                      </a:lnTo>
                      <a:lnTo>
                        <a:pt x="248" y="451"/>
                      </a:lnTo>
                      <a:lnTo>
                        <a:pt x="248" y="426"/>
                      </a:lnTo>
                      <a:lnTo>
                        <a:pt x="252" y="371"/>
                      </a:lnTo>
                      <a:lnTo>
                        <a:pt x="210" y="379"/>
                      </a:lnTo>
                      <a:lnTo>
                        <a:pt x="184" y="370"/>
                      </a:lnTo>
                      <a:lnTo>
                        <a:pt x="165" y="342"/>
                      </a:lnTo>
                      <a:lnTo>
                        <a:pt x="161" y="323"/>
                      </a:lnTo>
                      <a:lnTo>
                        <a:pt x="178" y="287"/>
                      </a:lnTo>
                      <a:lnTo>
                        <a:pt x="216" y="257"/>
                      </a:lnTo>
                      <a:lnTo>
                        <a:pt x="285" y="216"/>
                      </a:lnTo>
                      <a:lnTo>
                        <a:pt x="285" y="191"/>
                      </a:lnTo>
                      <a:lnTo>
                        <a:pt x="230" y="165"/>
                      </a:lnTo>
                      <a:lnTo>
                        <a:pt x="189" y="164"/>
                      </a:lnTo>
                      <a:lnTo>
                        <a:pt x="133" y="170"/>
                      </a:lnTo>
                      <a:lnTo>
                        <a:pt x="72" y="175"/>
                      </a:lnTo>
                      <a:lnTo>
                        <a:pt x="16" y="170"/>
                      </a:lnTo>
                      <a:lnTo>
                        <a:pt x="0" y="159"/>
                      </a:lnTo>
                      <a:lnTo>
                        <a:pt x="0" y="122"/>
                      </a:lnTo>
                      <a:lnTo>
                        <a:pt x="16" y="99"/>
                      </a:lnTo>
                      <a:lnTo>
                        <a:pt x="34" y="93"/>
                      </a:lnTo>
                      <a:lnTo>
                        <a:pt x="98" y="91"/>
                      </a:lnTo>
                      <a:close/>
                    </a:path>
                  </a:pathLst>
                </a:custGeom>
                <a:solidFill>
                  <a:srgbClr val="A05000"/>
                </a:solidFill>
                <a:ln w="3175">
                  <a:solidFill>
                    <a:srgbClr val="402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8" name="Freeform 44"/>
                <p:cNvSpPr>
                  <a:spLocks/>
                </p:cNvSpPr>
                <p:nvPr/>
              </p:nvSpPr>
              <p:spPr bwMode="auto">
                <a:xfrm>
                  <a:off x="4727" y="1089"/>
                  <a:ext cx="71" cy="15"/>
                </a:xfrm>
                <a:custGeom>
                  <a:avLst/>
                  <a:gdLst/>
                  <a:ahLst/>
                  <a:cxnLst>
                    <a:cxn ang="0">
                      <a:pos x="6" y="89"/>
                    </a:cxn>
                    <a:cxn ang="0">
                      <a:pos x="36" y="94"/>
                    </a:cxn>
                    <a:cxn ang="0">
                      <a:pos x="45" y="71"/>
                    </a:cxn>
                    <a:cxn ang="0">
                      <a:pos x="82" y="73"/>
                    </a:cxn>
                    <a:cxn ang="0">
                      <a:pos x="103" y="57"/>
                    </a:cxn>
                    <a:cxn ang="0">
                      <a:pos x="202" y="47"/>
                    </a:cxn>
                    <a:cxn ang="0">
                      <a:pos x="259" y="31"/>
                    </a:cxn>
                    <a:cxn ang="0">
                      <a:pos x="307" y="31"/>
                    </a:cxn>
                    <a:cxn ang="0">
                      <a:pos x="367" y="41"/>
                    </a:cxn>
                    <a:cxn ang="0">
                      <a:pos x="399" y="51"/>
                    </a:cxn>
                    <a:cxn ang="0">
                      <a:pos x="415" y="70"/>
                    </a:cxn>
                    <a:cxn ang="0">
                      <a:pos x="424" y="47"/>
                    </a:cxn>
                    <a:cxn ang="0">
                      <a:pos x="377" y="31"/>
                    </a:cxn>
                    <a:cxn ang="0">
                      <a:pos x="357" y="16"/>
                    </a:cxn>
                    <a:cxn ang="0">
                      <a:pos x="243" y="11"/>
                    </a:cxn>
                    <a:cxn ang="0">
                      <a:pos x="229" y="0"/>
                    </a:cxn>
                    <a:cxn ang="0">
                      <a:pos x="169" y="15"/>
                    </a:cxn>
                    <a:cxn ang="0">
                      <a:pos x="113" y="36"/>
                    </a:cxn>
                    <a:cxn ang="0">
                      <a:pos x="92" y="39"/>
                    </a:cxn>
                    <a:cxn ang="0">
                      <a:pos x="50" y="41"/>
                    </a:cxn>
                    <a:cxn ang="0">
                      <a:pos x="25" y="47"/>
                    </a:cxn>
                    <a:cxn ang="0">
                      <a:pos x="0" y="70"/>
                    </a:cxn>
                    <a:cxn ang="0">
                      <a:pos x="6" y="89"/>
                    </a:cxn>
                  </a:cxnLst>
                  <a:rect l="0" t="0" r="r" b="b"/>
                  <a:pathLst>
                    <a:path w="424" h="94">
                      <a:moveTo>
                        <a:pt x="6" y="89"/>
                      </a:moveTo>
                      <a:lnTo>
                        <a:pt x="36" y="94"/>
                      </a:lnTo>
                      <a:lnTo>
                        <a:pt x="45" y="71"/>
                      </a:lnTo>
                      <a:lnTo>
                        <a:pt x="82" y="73"/>
                      </a:lnTo>
                      <a:lnTo>
                        <a:pt x="103" y="57"/>
                      </a:lnTo>
                      <a:lnTo>
                        <a:pt x="202" y="47"/>
                      </a:lnTo>
                      <a:lnTo>
                        <a:pt x="259" y="31"/>
                      </a:lnTo>
                      <a:lnTo>
                        <a:pt x="307" y="31"/>
                      </a:lnTo>
                      <a:lnTo>
                        <a:pt x="367" y="41"/>
                      </a:lnTo>
                      <a:lnTo>
                        <a:pt x="399" y="51"/>
                      </a:lnTo>
                      <a:lnTo>
                        <a:pt x="415" y="70"/>
                      </a:lnTo>
                      <a:lnTo>
                        <a:pt x="424" y="47"/>
                      </a:lnTo>
                      <a:lnTo>
                        <a:pt x="377" y="31"/>
                      </a:lnTo>
                      <a:lnTo>
                        <a:pt x="357" y="16"/>
                      </a:lnTo>
                      <a:lnTo>
                        <a:pt x="243" y="11"/>
                      </a:lnTo>
                      <a:lnTo>
                        <a:pt x="229" y="0"/>
                      </a:lnTo>
                      <a:lnTo>
                        <a:pt x="169" y="15"/>
                      </a:lnTo>
                      <a:lnTo>
                        <a:pt x="113" y="36"/>
                      </a:lnTo>
                      <a:lnTo>
                        <a:pt x="92" y="39"/>
                      </a:lnTo>
                      <a:lnTo>
                        <a:pt x="50" y="41"/>
                      </a:lnTo>
                      <a:lnTo>
                        <a:pt x="25" y="47"/>
                      </a:lnTo>
                      <a:lnTo>
                        <a:pt x="0" y="70"/>
                      </a:lnTo>
                      <a:lnTo>
                        <a:pt x="6" y="89"/>
                      </a:lnTo>
                      <a:close/>
                    </a:path>
                  </a:pathLst>
                </a:custGeom>
                <a:solidFill>
                  <a:srgbClr val="FFC08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9" name="Freeform 45"/>
                <p:cNvSpPr>
                  <a:spLocks/>
                </p:cNvSpPr>
                <p:nvPr/>
              </p:nvSpPr>
              <p:spPr bwMode="auto">
                <a:xfrm>
                  <a:off x="4727" y="1080"/>
                  <a:ext cx="32" cy="9"/>
                </a:xfrm>
                <a:custGeom>
                  <a:avLst/>
                  <a:gdLst/>
                  <a:ahLst/>
                  <a:cxnLst>
                    <a:cxn ang="0">
                      <a:pos x="8" y="53"/>
                    </a:cxn>
                    <a:cxn ang="0">
                      <a:pos x="24" y="40"/>
                    </a:cxn>
                    <a:cxn ang="0">
                      <a:pos x="35" y="40"/>
                    </a:cxn>
                    <a:cxn ang="0">
                      <a:pos x="42" y="17"/>
                    </a:cxn>
                    <a:cxn ang="0">
                      <a:pos x="55" y="17"/>
                    </a:cxn>
                    <a:cxn ang="0">
                      <a:pos x="79" y="37"/>
                    </a:cxn>
                    <a:cxn ang="0">
                      <a:pos x="88" y="13"/>
                    </a:cxn>
                    <a:cxn ang="0">
                      <a:pos x="125" y="28"/>
                    </a:cxn>
                    <a:cxn ang="0">
                      <a:pos x="191" y="28"/>
                    </a:cxn>
                    <a:cxn ang="0">
                      <a:pos x="170" y="4"/>
                    </a:cxn>
                    <a:cxn ang="0">
                      <a:pos x="89" y="0"/>
                    </a:cxn>
                    <a:cxn ang="0">
                      <a:pos x="38" y="4"/>
                    </a:cxn>
                    <a:cxn ang="0">
                      <a:pos x="5" y="10"/>
                    </a:cxn>
                    <a:cxn ang="0">
                      <a:pos x="0" y="29"/>
                    </a:cxn>
                    <a:cxn ang="0">
                      <a:pos x="8" y="53"/>
                    </a:cxn>
                  </a:cxnLst>
                  <a:rect l="0" t="0" r="r" b="b"/>
                  <a:pathLst>
                    <a:path w="191" h="53">
                      <a:moveTo>
                        <a:pt x="8" y="53"/>
                      </a:moveTo>
                      <a:lnTo>
                        <a:pt x="24" y="40"/>
                      </a:lnTo>
                      <a:lnTo>
                        <a:pt x="35" y="40"/>
                      </a:lnTo>
                      <a:lnTo>
                        <a:pt x="42" y="17"/>
                      </a:lnTo>
                      <a:lnTo>
                        <a:pt x="55" y="17"/>
                      </a:lnTo>
                      <a:lnTo>
                        <a:pt x="79" y="37"/>
                      </a:lnTo>
                      <a:lnTo>
                        <a:pt x="88" y="13"/>
                      </a:lnTo>
                      <a:lnTo>
                        <a:pt x="125" y="28"/>
                      </a:lnTo>
                      <a:lnTo>
                        <a:pt x="191" y="28"/>
                      </a:lnTo>
                      <a:lnTo>
                        <a:pt x="170" y="4"/>
                      </a:lnTo>
                      <a:lnTo>
                        <a:pt x="89" y="0"/>
                      </a:lnTo>
                      <a:lnTo>
                        <a:pt x="38" y="4"/>
                      </a:lnTo>
                      <a:lnTo>
                        <a:pt x="5" y="10"/>
                      </a:lnTo>
                      <a:lnTo>
                        <a:pt x="0" y="29"/>
                      </a:lnTo>
                      <a:lnTo>
                        <a:pt x="8" y="53"/>
                      </a:lnTo>
                      <a:close/>
                    </a:path>
                  </a:pathLst>
                </a:custGeom>
                <a:solidFill>
                  <a:srgbClr val="FFC08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0" name="Freeform 46"/>
                <p:cNvSpPr>
                  <a:spLocks/>
                </p:cNvSpPr>
                <p:nvPr/>
              </p:nvSpPr>
              <p:spPr bwMode="auto">
                <a:xfrm>
                  <a:off x="4754" y="1122"/>
                  <a:ext cx="14" cy="16"/>
                </a:xfrm>
                <a:custGeom>
                  <a:avLst/>
                  <a:gdLst/>
                  <a:ahLst/>
                  <a:cxnLst>
                    <a:cxn ang="0">
                      <a:pos x="82" y="0"/>
                    </a:cxn>
                    <a:cxn ang="0">
                      <a:pos x="84" y="31"/>
                    </a:cxn>
                    <a:cxn ang="0">
                      <a:pos x="53" y="31"/>
                    </a:cxn>
                    <a:cxn ang="0">
                      <a:pos x="72" y="55"/>
                    </a:cxn>
                    <a:cxn ang="0">
                      <a:pos x="63" y="81"/>
                    </a:cxn>
                    <a:cxn ang="0">
                      <a:pos x="39" y="91"/>
                    </a:cxn>
                    <a:cxn ang="0">
                      <a:pos x="14" y="96"/>
                    </a:cxn>
                    <a:cxn ang="0">
                      <a:pos x="0" y="72"/>
                    </a:cxn>
                    <a:cxn ang="0">
                      <a:pos x="18" y="39"/>
                    </a:cxn>
                    <a:cxn ang="0">
                      <a:pos x="44" y="17"/>
                    </a:cxn>
                    <a:cxn ang="0">
                      <a:pos x="82" y="0"/>
                    </a:cxn>
                  </a:cxnLst>
                  <a:rect l="0" t="0" r="r" b="b"/>
                  <a:pathLst>
                    <a:path w="84" h="96">
                      <a:moveTo>
                        <a:pt x="82" y="0"/>
                      </a:moveTo>
                      <a:lnTo>
                        <a:pt x="84" y="31"/>
                      </a:lnTo>
                      <a:lnTo>
                        <a:pt x="53" y="31"/>
                      </a:lnTo>
                      <a:lnTo>
                        <a:pt x="72" y="55"/>
                      </a:lnTo>
                      <a:lnTo>
                        <a:pt x="63" y="81"/>
                      </a:lnTo>
                      <a:lnTo>
                        <a:pt x="39" y="91"/>
                      </a:lnTo>
                      <a:lnTo>
                        <a:pt x="14" y="96"/>
                      </a:lnTo>
                      <a:lnTo>
                        <a:pt x="0" y="72"/>
                      </a:lnTo>
                      <a:lnTo>
                        <a:pt x="18" y="39"/>
                      </a:lnTo>
                      <a:lnTo>
                        <a:pt x="44" y="17"/>
                      </a:lnTo>
                      <a:lnTo>
                        <a:pt x="82" y="0"/>
                      </a:lnTo>
                      <a:close/>
                    </a:path>
                  </a:pathLst>
                </a:custGeom>
                <a:solidFill>
                  <a:srgbClr val="FFC08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1" name="Freeform 47"/>
                <p:cNvSpPr>
                  <a:spLocks/>
                </p:cNvSpPr>
                <p:nvPr/>
              </p:nvSpPr>
              <p:spPr bwMode="auto">
                <a:xfrm>
                  <a:off x="4769" y="1121"/>
                  <a:ext cx="12" cy="36"/>
                </a:xfrm>
                <a:custGeom>
                  <a:avLst/>
                  <a:gdLst/>
                  <a:ahLst/>
                  <a:cxnLst>
                    <a:cxn ang="0">
                      <a:pos x="31" y="0"/>
                    </a:cxn>
                    <a:cxn ang="0">
                      <a:pos x="48" y="37"/>
                    </a:cxn>
                    <a:cxn ang="0">
                      <a:pos x="72" y="58"/>
                    </a:cxn>
                    <a:cxn ang="0">
                      <a:pos x="45" y="97"/>
                    </a:cxn>
                    <a:cxn ang="0">
                      <a:pos x="45" y="134"/>
                    </a:cxn>
                    <a:cxn ang="0">
                      <a:pos x="17" y="166"/>
                    </a:cxn>
                    <a:cxn ang="0">
                      <a:pos x="12" y="215"/>
                    </a:cxn>
                    <a:cxn ang="0">
                      <a:pos x="0" y="207"/>
                    </a:cxn>
                    <a:cxn ang="0">
                      <a:pos x="0" y="145"/>
                    </a:cxn>
                    <a:cxn ang="0">
                      <a:pos x="5" y="92"/>
                    </a:cxn>
                    <a:cxn ang="0">
                      <a:pos x="12" y="42"/>
                    </a:cxn>
                    <a:cxn ang="0">
                      <a:pos x="31" y="0"/>
                    </a:cxn>
                  </a:cxnLst>
                  <a:rect l="0" t="0" r="r" b="b"/>
                  <a:pathLst>
                    <a:path w="72" h="215">
                      <a:moveTo>
                        <a:pt x="31" y="0"/>
                      </a:moveTo>
                      <a:lnTo>
                        <a:pt x="48" y="37"/>
                      </a:lnTo>
                      <a:lnTo>
                        <a:pt x="72" y="58"/>
                      </a:lnTo>
                      <a:lnTo>
                        <a:pt x="45" y="97"/>
                      </a:lnTo>
                      <a:lnTo>
                        <a:pt x="45" y="134"/>
                      </a:lnTo>
                      <a:lnTo>
                        <a:pt x="17" y="166"/>
                      </a:lnTo>
                      <a:lnTo>
                        <a:pt x="12" y="215"/>
                      </a:lnTo>
                      <a:lnTo>
                        <a:pt x="0" y="207"/>
                      </a:lnTo>
                      <a:lnTo>
                        <a:pt x="0" y="145"/>
                      </a:lnTo>
                      <a:lnTo>
                        <a:pt x="5" y="92"/>
                      </a:lnTo>
                      <a:lnTo>
                        <a:pt x="12" y="42"/>
                      </a:lnTo>
                      <a:lnTo>
                        <a:pt x="31" y="0"/>
                      </a:lnTo>
                      <a:close/>
                    </a:path>
                  </a:pathLst>
                </a:custGeom>
                <a:solidFill>
                  <a:srgbClr val="FFC08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2" name="Freeform 48"/>
                <p:cNvSpPr>
                  <a:spLocks/>
                </p:cNvSpPr>
                <p:nvPr/>
              </p:nvSpPr>
              <p:spPr bwMode="auto">
                <a:xfrm>
                  <a:off x="4775" y="1138"/>
                  <a:ext cx="15" cy="37"/>
                </a:xfrm>
                <a:custGeom>
                  <a:avLst/>
                  <a:gdLst/>
                  <a:ahLst/>
                  <a:cxnLst>
                    <a:cxn ang="0">
                      <a:pos x="90" y="0"/>
                    </a:cxn>
                    <a:cxn ang="0">
                      <a:pos x="80" y="17"/>
                    </a:cxn>
                    <a:cxn ang="0">
                      <a:pos x="91" y="55"/>
                    </a:cxn>
                    <a:cxn ang="0">
                      <a:pos x="49" y="86"/>
                    </a:cxn>
                    <a:cxn ang="0">
                      <a:pos x="36" y="111"/>
                    </a:cxn>
                    <a:cxn ang="0">
                      <a:pos x="25" y="171"/>
                    </a:cxn>
                    <a:cxn ang="0">
                      <a:pos x="25" y="220"/>
                    </a:cxn>
                    <a:cxn ang="0">
                      <a:pos x="4" y="207"/>
                    </a:cxn>
                    <a:cxn ang="0">
                      <a:pos x="0" y="178"/>
                    </a:cxn>
                    <a:cxn ang="0">
                      <a:pos x="0" y="123"/>
                    </a:cxn>
                    <a:cxn ang="0">
                      <a:pos x="10" y="106"/>
                    </a:cxn>
                    <a:cxn ang="0">
                      <a:pos x="23" y="74"/>
                    </a:cxn>
                    <a:cxn ang="0">
                      <a:pos x="45" y="32"/>
                    </a:cxn>
                    <a:cxn ang="0">
                      <a:pos x="90" y="0"/>
                    </a:cxn>
                  </a:cxnLst>
                  <a:rect l="0" t="0" r="r" b="b"/>
                  <a:pathLst>
                    <a:path w="91" h="220">
                      <a:moveTo>
                        <a:pt x="90" y="0"/>
                      </a:moveTo>
                      <a:lnTo>
                        <a:pt x="80" y="17"/>
                      </a:lnTo>
                      <a:lnTo>
                        <a:pt x="91" y="55"/>
                      </a:lnTo>
                      <a:lnTo>
                        <a:pt x="49" y="86"/>
                      </a:lnTo>
                      <a:lnTo>
                        <a:pt x="36" y="111"/>
                      </a:lnTo>
                      <a:lnTo>
                        <a:pt x="25" y="171"/>
                      </a:lnTo>
                      <a:lnTo>
                        <a:pt x="25" y="220"/>
                      </a:lnTo>
                      <a:lnTo>
                        <a:pt x="4" y="207"/>
                      </a:lnTo>
                      <a:lnTo>
                        <a:pt x="0" y="178"/>
                      </a:lnTo>
                      <a:lnTo>
                        <a:pt x="0" y="123"/>
                      </a:lnTo>
                      <a:lnTo>
                        <a:pt x="10" y="106"/>
                      </a:lnTo>
                      <a:lnTo>
                        <a:pt x="23" y="74"/>
                      </a:lnTo>
                      <a:lnTo>
                        <a:pt x="45" y="32"/>
                      </a:lnTo>
                      <a:lnTo>
                        <a:pt x="90" y="0"/>
                      </a:lnTo>
                      <a:close/>
                    </a:path>
                  </a:pathLst>
                </a:custGeom>
                <a:solidFill>
                  <a:srgbClr val="FFC08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3" name="Freeform 49"/>
                <p:cNvSpPr>
                  <a:spLocks/>
                </p:cNvSpPr>
                <p:nvPr/>
              </p:nvSpPr>
              <p:spPr bwMode="auto">
                <a:xfrm>
                  <a:off x="4845" y="1135"/>
                  <a:ext cx="9" cy="13"/>
                </a:xfrm>
                <a:custGeom>
                  <a:avLst/>
                  <a:gdLst/>
                  <a:ahLst/>
                  <a:cxnLst>
                    <a:cxn ang="0">
                      <a:pos x="0" y="0"/>
                    </a:cxn>
                    <a:cxn ang="0">
                      <a:pos x="5" y="42"/>
                    </a:cxn>
                    <a:cxn ang="0">
                      <a:pos x="2" y="79"/>
                    </a:cxn>
                    <a:cxn ang="0">
                      <a:pos x="51" y="42"/>
                    </a:cxn>
                    <a:cxn ang="0">
                      <a:pos x="51" y="20"/>
                    </a:cxn>
                    <a:cxn ang="0">
                      <a:pos x="0" y="0"/>
                    </a:cxn>
                  </a:cxnLst>
                  <a:rect l="0" t="0" r="r" b="b"/>
                  <a:pathLst>
                    <a:path w="51" h="79">
                      <a:moveTo>
                        <a:pt x="0" y="0"/>
                      </a:moveTo>
                      <a:lnTo>
                        <a:pt x="5" y="42"/>
                      </a:lnTo>
                      <a:lnTo>
                        <a:pt x="2" y="79"/>
                      </a:lnTo>
                      <a:lnTo>
                        <a:pt x="51" y="42"/>
                      </a:lnTo>
                      <a:lnTo>
                        <a:pt x="51" y="20"/>
                      </a:lnTo>
                      <a:lnTo>
                        <a:pt x="0" y="0"/>
                      </a:lnTo>
                      <a:close/>
                    </a:path>
                  </a:pathLst>
                </a:custGeom>
                <a:solidFill>
                  <a:srgbClr val="FFA04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4" name="Freeform 50"/>
                <p:cNvSpPr>
                  <a:spLocks/>
                </p:cNvSpPr>
                <p:nvPr/>
              </p:nvSpPr>
              <p:spPr bwMode="auto">
                <a:xfrm>
                  <a:off x="4902" y="1149"/>
                  <a:ext cx="79" cy="29"/>
                </a:xfrm>
                <a:custGeom>
                  <a:avLst/>
                  <a:gdLst/>
                  <a:ahLst/>
                  <a:cxnLst>
                    <a:cxn ang="0">
                      <a:pos x="0" y="0"/>
                    </a:cxn>
                    <a:cxn ang="0">
                      <a:pos x="111" y="68"/>
                    </a:cxn>
                    <a:cxn ang="0">
                      <a:pos x="231" y="78"/>
                    </a:cxn>
                    <a:cxn ang="0">
                      <a:pos x="384" y="129"/>
                    </a:cxn>
                    <a:cxn ang="0">
                      <a:pos x="472" y="174"/>
                    </a:cxn>
                    <a:cxn ang="0">
                      <a:pos x="365" y="101"/>
                    </a:cxn>
                    <a:cxn ang="0">
                      <a:pos x="268" y="55"/>
                    </a:cxn>
                    <a:cxn ang="0">
                      <a:pos x="156" y="27"/>
                    </a:cxn>
                    <a:cxn ang="0">
                      <a:pos x="93" y="18"/>
                    </a:cxn>
                    <a:cxn ang="0">
                      <a:pos x="0" y="0"/>
                    </a:cxn>
                  </a:cxnLst>
                  <a:rect l="0" t="0" r="r" b="b"/>
                  <a:pathLst>
                    <a:path w="472" h="174">
                      <a:moveTo>
                        <a:pt x="0" y="0"/>
                      </a:moveTo>
                      <a:lnTo>
                        <a:pt x="111" y="68"/>
                      </a:lnTo>
                      <a:lnTo>
                        <a:pt x="231" y="78"/>
                      </a:lnTo>
                      <a:lnTo>
                        <a:pt x="384" y="129"/>
                      </a:lnTo>
                      <a:lnTo>
                        <a:pt x="472" y="174"/>
                      </a:lnTo>
                      <a:lnTo>
                        <a:pt x="365" y="101"/>
                      </a:lnTo>
                      <a:lnTo>
                        <a:pt x="268" y="55"/>
                      </a:lnTo>
                      <a:lnTo>
                        <a:pt x="156" y="27"/>
                      </a:lnTo>
                      <a:lnTo>
                        <a:pt x="93" y="18"/>
                      </a:lnTo>
                      <a:lnTo>
                        <a:pt x="0" y="0"/>
                      </a:lnTo>
                      <a:close/>
                    </a:path>
                  </a:pathLst>
                </a:custGeom>
                <a:solidFill>
                  <a:srgbClr val="FFA04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76" name="Freeform 52"/>
              <p:cNvSpPr>
                <a:spLocks/>
              </p:cNvSpPr>
              <p:nvPr/>
            </p:nvSpPr>
            <p:spPr bwMode="auto">
              <a:xfrm>
                <a:off x="4658" y="1158"/>
                <a:ext cx="469" cy="394"/>
              </a:xfrm>
              <a:custGeom>
                <a:avLst/>
                <a:gdLst/>
                <a:ahLst/>
                <a:cxnLst>
                  <a:cxn ang="0">
                    <a:pos x="75" y="0"/>
                  </a:cxn>
                  <a:cxn ang="0">
                    <a:pos x="34" y="68"/>
                  </a:cxn>
                  <a:cxn ang="0">
                    <a:pos x="19" y="110"/>
                  </a:cxn>
                  <a:cxn ang="0">
                    <a:pos x="51" y="172"/>
                  </a:cxn>
                  <a:cxn ang="0">
                    <a:pos x="92" y="228"/>
                  </a:cxn>
                  <a:cxn ang="0">
                    <a:pos x="150" y="272"/>
                  </a:cxn>
                  <a:cxn ang="0">
                    <a:pos x="383" y="328"/>
                  </a:cxn>
                  <a:cxn ang="0">
                    <a:pos x="737" y="233"/>
                  </a:cxn>
                  <a:cxn ang="0">
                    <a:pos x="1045" y="121"/>
                  </a:cxn>
                  <a:cxn ang="0">
                    <a:pos x="1279" y="47"/>
                  </a:cxn>
                  <a:cxn ang="0">
                    <a:pos x="2817" y="2200"/>
                  </a:cxn>
                  <a:cxn ang="0">
                    <a:pos x="2618" y="2156"/>
                  </a:cxn>
                  <a:cxn ang="0">
                    <a:pos x="2515" y="2147"/>
                  </a:cxn>
                  <a:cxn ang="0">
                    <a:pos x="2417" y="2151"/>
                  </a:cxn>
                  <a:cxn ang="0">
                    <a:pos x="2273" y="2151"/>
                  </a:cxn>
                  <a:cxn ang="0">
                    <a:pos x="2173" y="2144"/>
                  </a:cxn>
                  <a:cxn ang="0">
                    <a:pos x="2058" y="2123"/>
                  </a:cxn>
                  <a:cxn ang="0">
                    <a:pos x="1918" y="2091"/>
                  </a:cxn>
                  <a:cxn ang="0">
                    <a:pos x="1829" y="2091"/>
                  </a:cxn>
                  <a:cxn ang="0">
                    <a:pos x="1751" y="2114"/>
                  </a:cxn>
                  <a:cxn ang="0">
                    <a:pos x="1707" y="2163"/>
                  </a:cxn>
                  <a:cxn ang="0">
                    <a:pos x="1666" y="2217"/>
                  </a:cxn>
                  <a:cxn ang="0">
                    <a:pos x="1610" y="2278"/>
                  </a:cxn>
                  <a:cxn ang="0">
                    <a:pos x="1554" y="2319"/>
                  </a:cxn>
                  <a:cxn ang="0">
                    <a:pos x="1484" y="2349"/>
                  </a:cxn>
                  <a:cxn ang="0">
                    <a:pos x="1397" y="2362"/>
                  </a:cxn>
                  <a:cxn ang="0">
                    <a:pos x="1317" y="2334"/>
                  </a:cxn>
                  <a:cxn ang="0">
                    <a:pos x="1261" y="2297"/>
                  </a:cxn>
                  <a:cxn ang="0">
                    <a:pos x="1222" y="2266"/>
                  </a:cxn>
                  <a:cxn ang="0">
                    <a:pos x="23" y="177"/>
                  </a:cxn>
                  <a:cxn ang="0">
                    <a:pos x="0" y="121"/>
                  </a:cxn>
                  <a:cxn ang="0">
                    <a:pos x="9" y="78"/>
                  </a:cxn>
                  <a:cxn ang="0">
                    <a:pos x="29" y="41"/>
                  </a:cxn>
                  <a:cxn ang="0">
                    <a:pos x="75" y="0"/>
                  </a:cxn>
                </a:cxnLst>
                <a:rect l="0" t="0" r="r" b="b"/>
                <a:pathLst>
                  <a:path w="2817" h="2362">
                    <a:moveTo>
                      <a:pt x="75" y="0"/>
                    </a:moveTo>
                    <a:lnTo>
                      <a:pt x="34" y="68"/>
                    </a:lnTo>
                    <a:lnTo>
                      <a:pt x="19" y="110"/>
                    </a:lnTo>
                    <a:lnTo>
                      <a:pt x="51" y="172"/>
                    </a:lnTo>
                    <a:lnTo>
                      <a:pt x="92" y="228"/>
                    </a:lnTo>
                    <a:lnTo>
                      <a:pt x="150" y="272"/>
                    </a:lnTo>
                    <a:lnTo>
                      <a:pt x="383" y="328"/>
                    </a:lnTo>
                    <a:lnTo>
                      <a:pt x="737" y="233"/>
                    </a:lnTo>
                    <a:lnTo>
                      <a:pt x="1045" y="121"/>
                    </a:lnTo>
                    <a:lnTo>
                      <a:pt x="1279" y="47"/>
                    </a:lnTo>
                    <a:lnTo>
                      <a:pt x="2817" y="2200"/>
                    </a:lnTo>
                    <a:lnTo>
                      <a:pt x="2618" y="2156"/>
                    </a:lnTo>
                    <a:lnTo>
                      <a:pt x="2515" y="2147"/>
                    </a:lnTo>
                    <a:lnTo>
                      <a:pt x="2417" y="2151"/>
                    </a:lnTo>
                    <a:lnTo>
                      <a:pt x="2273" y="2151"/>
                    </a:lnTo>
                    <a:lnTo>
                      <a:pt x="2173" y="2144"/>
                    </a:lnTo>
                    <a:lnTo>
                      <a:pt x="2058" y="2123"/>
                    </a:lnTo>
                    <a:lnTo>
                      <a:pt x="1918" y="2091"/>
                    </a:lnTo>
                    <a:lnTo>
                      <a:pt x="1829" y="2091"/>
                    </a:lnTo>
                    <a:lnTo>
                      <a:pt x="1751" y="2114"/>
                    </a:lnTo>
                    <a:lnTo>
                      <a:pt x="1707" y="2163"/>
                    </a:lnTo>
                    <a:lnTo>
                      <a:pt x="1666" y="2217"/>
                    </a:lnTo>
                    <a:lnTo>
                      <a:pt x="1610" y="2278"/>
                    </a:lnTo>
                    <a:lnTo>
                      <a:pt x="1554" y="2319"/>
                    </a:lnTo>
                    <a:lnTo>
                      <a:pt x="1484" y="2349"/>
                    </a:lnTo>
                    <a:lnTo>
                      <a:pt x="1397" y="2362"/>
                    </a:lnTo>
                    <a:lnTo>
                      <a:pt x="1317" y="2334"/>
                    </a:lnTo>
                    <a:lnTo>
                      <a:pt x="1261" y="2297"/>
                    </a:lnTo>
                    <a:lnTo>
                      <a:pt x="1222" y="2266"/>
                    </a:lnTo>
                    <a:lnTo>
                      <a:pt x="23" y="177"/>
                    </a:lnTo>
                    <a:lnTo>
                      <a:pt x="0" y="121"/>
                    </a:lnTo>
                    <a:lnTo>
                      <a:pt x="9" y="78"/>
                    </a:lnTo>
                    <a:lnTo>
                      <a:pt x="29" y="41"/>
                    </a:lnTo>
                    <a:lnTo>
                      <a:pt x="75" y="0"/>
                    </a:lnTo>
                    <a:close/>
                  </a:path>
                </a:pathLst>
              </a:custGeom>
              <a:solidFill>
                <a:srgbClr val="E0E0E0"/>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7" name="Freeform 53"/>
              <p:cNvSpPr>
                <a:spLocks/>
              </p:cNvSpPr>
              <p:nvPr/>
            </p:nvSpPr>
            <p:spPr bwMode="auto">
              <a:xfrm>
                <a:off x="4661" y="1159"/>
                <a:ext cx="59" cy="54"/>
              </a:xfrm>
              <a:custGeom>
                <a:avLst/>
                <a:gdLst/>
                <a:ahLst/>
                <a:cxnLst>
                  <a:cxn ang="0">
                    <a:pos x="56" y="0"/>
                  </a:cxn>
                  <a:cxn ang="0">
                    <a:pos x="83" y="82"/>
                  </a:cxn>
                  <a:cxn ang="0">
                    <a:pos x="139" y="157"/>
                  </a:cxn>
                  <a:cxn ang="0">
                    <a:pos x="224" y="241"/>
                  </a:cxn>
                  <a:cxn ang="0">
                    <a:pos x="312" y="304"/>
                  </a:cxn>
                  <a:cxn ang="0">
                    <a:pos x="358" y="323"/>
                  </a:cxn>
                  <a:cxn ang="0">
                    <a:pos x="124" y="262"/>
                  </a:cxn>
                  <a:cxn ang="0">
                    <a:pos x="73" y="227"/>
                  </a:cxn>
                  <a:cxn ang="0">
                    <a:pos x="36" y="167"/>
                  </a:cxn>
                  <a:cxn ang="0">
                    <a:pos x="0" y="105"/>
                  </a:cxn>
                  <a:cxn ang="0">
                    <a:pos x="22" y="46"/>
                  </a:cxn>
                  <a:cxn ang="0">
                    <a:pos x="56" y="0"/>
                  </a:cxn>
                </a:cxnLst>
                <a:rect l="0" t="0" r="r" b="b"/>
                <a:pathLst>
                  <a:path w="358" h="323">
                    <a:moveTo>
                      <a:pt x="56" y="0"/>
                    </a:moveTo>
                    <a:lnTo>
                      <a:pt x="83" y="82"/>
                    </a:lnTo>
                    <a:lnTo>
                      <a:pt x="139" y="157"/>
                    </a:lnTo>
                    <a:lnTo>
                      <a:pt x="224" y="241"/>
                    </a:lnTo>
                    <a:lnTo>
                      <a:pt x="312" y="304"/>
                    </a:lnTo>
                    <a:lnTo>
                      <a:pt x="358" y="323"/>
                    </a:lnTo>
                    <a:lnTo>
                      <a:pt x="124" y="262"/>
                    </a:lnTo>
                    <a:lnTo>
                      <a:pt x="73" y="227"/>
                    </a:lnTo>
                    <a:lnTo>
                      <a:pt x="36" y="167"/>
                    </a:lnTo>
                    <a:lnTo>
                      <a:pt x="0" y="105"/>
                    </a:lnTo>
                    <a:lnTo>
                      <a:pt x="22" y="46"/>
                    </a:lnTo>
                    <a:lnTo>
                      <a:pt x="56" y="0"/>
                    </a:lnTo>
                    <a:close/>
                  </a:path>
                </a:pathLst>
              </a:custGeom>
              <a:solidFill>
                <a:srgbClr val="C0C0C0"/>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086" name="Group 62"/>
              <p:cNvGrpSpPr>
                <a:grpSpLocks/>
              </p:cNvGrpSpPr>
              <p:nvPr/>
            </p:nvGrpSpPr>
            <p:grpSpPr bwMode="auto">
              <a:xfrm>
                <a:off x="4665" y="1239"/>
                <a:ext cx="84" cy="196"/>
                <a:chOff x="4665" y="1239"/>
                <a:chExt cx="84" cy="196"/>
              </a:xfrm>
            </p:grpSpPr>
            <p:sp>
              <p:nvSpPr>
                <p:cNvPr id="1078" name="Freeform 54"/>
                <p:cNvSpPr>
                  <a:spLocks/>
                </p:cNvSpPr>
                <p:nvPr/>
              </p:nvSpPr>
              <p:spPr bwMode="auto">
                <a:xfrm>
                  <a:off x="4665" y="1319"/>
                  <a:ext cx="77" cy="116"/>
                </a:xfrm>
                <a:custGeom>
                  <a:avLst/>
                  <a:gdLst/>
                  <a:ahLst/>
                  <a:cxnLst>
                    <a:cxn ang="0">
                      <a:pos x="134" y="9"/>
                    </a:cxn>
                    <a:cxn ang="0">
                      <a:pos x="65" y="164"/>
                    </a:cxn>
                    <a:cxn ang="0">
                      <a:pos x="12" y="267"/>
                    </a:cxn>
                    <a:cxn ang="0">
                      <a:pos x="0" y="313"/>
                    </a:cxn>
                    <a:cxn ang="0">
                      <a:pos x="7" y="369"/>
                    </a:cxn>
                    <a:cxn ang="0">
                      <a:pos x="22" y="439"/>
                    </a:cxn>
                    <a:cxn ang="0">
                      <a:pos x="28" y="486"/>
                    </a:cxn>
                    <a:cxn ang="0">
                      <a:pos x="49" y="548"/>
                    </a:cxn>
                    <a:cxn ang="0">
                      <a:pos x="78" y="590"/>
                    </a:cxn>
                    <a:cxn ang="0">
                      <a:pos x="107" y="626"/>
                    </a:cxn>
                    <a:cxn ang="0">
                      <a:pos x="119" y="641"/>
                    </a:cxn>
                    <a:cxn ang="0">
                      <a:pos x="142" y="680"/>
                    </a:cxn>
                    <a:cxn ang="0">
                      <a:pos x="172" y="696"/>
                    </a:cxn>
                    <a:cxn ang="0">
                      <a:pos x="217" y="687"/>
                    </a:cxn>
                    <a:cxn ang="0">
                      <a:pos x="245" y="673"/>
                    </a:cxn>
                    <a:cxn ang="0">
                      <a:pos x="270" y="673"/>
                    </a:cxn>
                    <a:cxn ang="0">
                      <a:pos x="320" y="637"/>
                    </a:cxn>
                    <a:cxn ang="0">
                      <a:pos x="396" y="574"/>
                    </a:cxn>
                    <a:cxn ang="0">
                      <a:pos x="437" y="529"/>
                    </a:cxn>
                    <a:cxn ang="0">
                      <a:pos x="454" y="491"/>
                    </a:cxn>
                    <a:cxn ang="0">
                      <a:pos x="466" y="450"/>
                    </a:cxn>
                    <a:cxn ang="0">
                      <a:pos x="454" y="365"/>
                    </a:cxn>
                    <a:cxn ang="0">
                      <a:pos x="437" y="308"/>
                    </a:cxn>
                    <a:cxn ang="0">
                      <a:pos x="419" y="261"/>
                    </a:cxn>
                    <a:cxn ang="0">
                      <a:pos x="403" y="224"/>
                    </a:cxn>
                    <a:cxn ang="0">
                      <a:pos x="395" y="183"/>
                    </a:cxn>
                    <a:cxn ang="0">
                      <a:pos x="396" y="94"/>
                    </a:cxn>
                    <a:cxn ang="0">
                      <a:pos x="390" y="17"/>
                    </a:cxn>
                    <a:cxn ang="0">
                      <a:pos x="390" y="0"/>
                    </a:cxn>
                    <a:cxn ang="0">
                      <a:pos x="134" y="9"/>
                    </a:cxn>
                  </a:cxnLst>
                  <a:rect l="0" t="0" r="r" b="b"/>
                  <a:pathLst>
                    <a:path w="466" h="696">
                      <a:moveTo>
                        <a:pt x="134" y="9"/>
                      </a:moveTo>
                      <a:lnTo>
                        <a:pt x="65" y="164"/>
                      </a:lnTo>
                      <a:lnTo>
                        <a:pt x="12" y="267"/>
                      </a:lnTo>
                      <a:lnTo>
                        <a:pt x="0" y="313"/>
                      </a:lnTo>
                      <a:lnTo>
                        <a:pt x="7" y="369"/>
                      </a:lnTo>
                      <a:lnTo>
                        <a:pt x="22" y="439"/>
                      </a:lnTo>
                      <a:lnTo>
                        <a:pt x="28" y="486"/>
                      </a:lnTo>
                      <a:lnTo>
                        <a:pt x="49" y="548"/>
                      </a:lnTo>
                      <a:lnTo>
                        <a:pt x="78" y="590"/>
                      </a:lnTo>
                      <a:lnTo>
                        <a:pt x="107" y="626"/>
                      </a:lnTo>
                      <a:lnTo>
                        <a:pt x="119" y="641"/>
                      </a:lnTo>
                      <a:lnTo>
                        <a:pt x="142" y="680"/>
                      </a:lnTo>
                      <a:lnTo>
                        <a:pt x="172" y="696"/>
                      </a:lnTo>
                      <a:lnTo>
                        <a:pt x="217" y="687"/>
                      </a:lnTo>
                      <a:lnTo>
                        <a:pt x="245" y="673"/>
                      </a:lnTo>
                      <a:lnTo>
                        <a:pt x="270" y="673"/>
                      </a:lnTo>
                      <a:lnTo>
                        <a:pt x="320" y="637"/>
                      </a:lnTo>
                      <a:lnTo>
                        <a:pt x="396" y="574"/>
                      </a:lnTo>
                      <a:lnTo>
                        <a:pt x="437" y="529"/>
                      </a:lnTo>
                      <a:lnTo>
                        <a:pt x="454" y="491"/>
                      </a:lnTo>
                      <a:lnTo>
                        <a:pt x="466" y="450"/>
                      </a:lnTo>
                      <a:lnTo>
                        <a:pt x="454" y="365"/>
                      </a:lnTo>
                      <a:lnTo>
                        <a:pt x="437" y="308"/>
                      </a:lnTo>
                      <a:lnTo>
                        <a:pt x="419" y="261"/>
                      </a:lnTo>
                      <a:lnTo>
                        <a:pt x="403" y="224"/>
                      </a:lnTo>
                      <a:lnTo>
                        <a:pt x="395" y="183"/>
                      </a:lnTo>
                      <a:lnTo>
                        <a:pt x="396" y="94"/>
                      </a:lnTo>
                      <a:lnTo>
                        <a:pt x="390" y="17"/>
                      </a:lnTo>
                      <a:lnTo>
                        <a:pt x="390" y="0"/>
                      </a:lnTo>
                      <a:lnTo>
                        <a:pt x="134" y="9"/>
                      </a:lnTo>
                      <a:close/>
                    </a:path>
                  </a:pathLst>
                </a:custGeom>
                <a:solidFill>
                  <a:srgbClr val="A05000"/>
                </a:solidFill>
                <a:ln w="3175">
                  <a:solidFill>
                    <a:srgbClr val="402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9" name="Freeform 55"/>
                <p:cNvSpPr>
                  <a:spLocks/>
                </p:cNvSpPr>
                <p:nvPr/>
              </p:nvSpPr>
              <p:spPr bwMode="auto">
                <a:xfrm>
                  <a:off x="4666" y="1323"/>
                  <a:ext cx="39" cy="90"/>
                </a:xfrm>
                <a:custGeom>
                  <a:avLst/>
                  <a:gdLst/>
                  <a:ahLst/>
                  <a:cxnLst>
                    <a:cxn ang="0">
                      <a:pos x="222" y="30"/>
                    </a:cxn>
                    <a:cxn ang="0">
                      <a:pos x="217" y="63"/>
                    </a:cxn>
                    <a:cxn ang="0">
                      <a:pos x="227" y="140"/>
                    </a:cxn>
                    <a:cxn ang="0">
                      <a:pos x="235" y="247"/>
                    </a:cxn>
                    <a:cxn ang="0">
                      <a:pos x="228" y="346"/>
                    </a:cxn>
                    <a:cxn ang="0">
                      <a:pos x="204" y="405"/>
                    </a:cxn>
                    <a:cxn ang="0">
                      <a:pos x="167" y="448"/>
                    </a:cxn>
                    <a:cxn ang="0">
                      <a:pos x="151" y="453"/>
                    </a:cxn>
                    <a:cxn ang="0">
                      <a:pos x="130" y="448"/>
                    </a:cxn>
                    <a:cxn ang="0">
                      <a:pos x="125" y="416"/>
                    </a:cxn>
                    <a:cxn ang="0">
                      <a:pos x="125" y="361"/>
                    </a:cxn>
                    <a:cxn ang="0">
                      <a:pos x="136" y="285"/>
                    </a:cxn>
                    <a:cxn ang="0">
                      <a:pos x="154" y="225"/>
                    </a:cxn>
                    <a:cxn ang="0">
                      <a:pos x="177" y="183"/>
                    </a:cxn>
                    <a:cxn ang="0">
                      <a:pos x="193" y="146"/>
                    </a:cxn>
                    <a:cxn ang="0">
                      <a:pos x="141" y="224"/>
                    </a:cxn>
                    <a:cxn ang="0">
                      <a:pos x="111" y="299"/>
                    </a:cxn>
                    <a:cxn ang="0">
                      <a:pos x="74" y="383"/>
                    </a:cxn>
                    <a:cxn ang="0">
                      <a:pos x="71" y="452"/>
                    </a:cxn>
                    <a:cxn ang="0">
                      <a:pos x="69" y="527"/>
                    </a:cxn>
                    <a:cxn ang="0">
                      <a:pos x="60" y="538"/>
                    </a:cxn>
                    <a:cxn ang="0">
                      <a:pos x="37" y="477"/>
                    </a:cxn>
                    <a:cxn ang="0">
                      <a:pos x="6" y="352"/>
                    </a:cxn>
                    <a:cxn ang="0">
                      <a:pos x="0" y="285"/>
                    </a:cxn>
                    <a:cxn ang="0">
                      <a:pos x="32" y="206"/>
                    </a:cxn>
                    <a:cxn ang="0">
                      <a:pos x="71" y="127"/>
                    </a:cxn>
                    <a:cxn ang="0">
                      <a:pos x="97" y="61"/>
                    </a:cxn>
                    <a:cxn ang="0">
                      <a:pos x="130" y="0"/>
                    </a:cxn>
                    <a:cxn ang="0">
                      <a:pos x="222" y="30"/>
                    </a:cxn>
                  </a:cxnLst>
                  <a:rect l="0" t="0" r="r" b="b"/>
                  <a:pathLst>
                    <a:path w="235" h="538">
                      <a:moveTo>
                        <a:pt x="222" y="30"/>
                      </a:moveTo>
                      <a:lnTo>
                        <a:pt x="217" y="63"/>
                      </a:lnTo>
                      <a:lnTo>
                        <a:pt x="227" y="140"/>
                      </a:lnTo>
                      <a:lnTo>
                        <a:pt x="235" y="247"/>
                      </a:lnTo>
                      <a:lnTo>
                        <a:pt x="228" y="346"/>
                      </a:lnTo>
                      <a:lnTo>
                        <a:pt x="204" y="405"/>
                      </a:lnTo>
                      <a:lnTo>
                        <a:pt x="167" y="448"/>
                      </a:lnTo>
                      <a:lnTo>
                        <a:pt x="151" y="453"/>
                      </a:lnTo>
                      <a:lnTo>
                        <a:pt x="130" y="448"/>
                      </a:lnTo>
                      <a:lnTo>
                        <a:pt x="125" y="416"/>
                      </a:lnTo>
                      <a:lnTo>
                        <a:pt x="125" y="361"/>
                      </a:lnTo>
                      <a:lnTo>
                        <a:pt x="136" y="285"/>
                      </a:lnTo>
                      <a:lnTo>
                        <a:pt x="154" y="225"/>
                      </a:lnTo>
                      <a:lnTo>
                        <a:pt x="177" y="183"/>
                      </a:lnTo>
                      <a:lnTo>
                        <a:pt x="193" y="146"/>
                      </a:lnTo>
                      <a:lnTo>
                        <a:pt x="141" y="224"/>
                      </a:lnTo>
                      <a:lnTo>
                        <a:pt x="111" y="299"/>
                      </a:lnTo>
                      <a:lnTo>
                        <a:pt x="74" y="383"/>
                      </a:lnTo>
                      <a:lnTo>
                        <a:pt x="71" y="452"/>
                      </a:lnTo>
                      <a:lnTo>
                        <a:pt x="69" y="527"/>
                      </a:lnTo>
                      <a:lnTo>
                        <a:pt x="60" y="538"/>
                      </a:lnTo>
                      <a:lnTo>
                        <a:pt x="37" y="477"/>
                      </a:lnTo>
                      <a:lnTo>
                        <a:pt x="6" y="352"/>
                      </a:lnTo>
                      <a:lnTo>
                        <a:pt x="0" y="285"/>
                      </a:lnTo>
                      <a:lnTo>
                        <a:pt x="32" y="206"/>
                      </a:lnTo>
                      <a:lnTo>
                        <a:pt x="71" y="127"/>
                      </a:lnTo>
                      <a:lnTo>
                        <a:pt x="97" y="61"/>
                      </a:lnTo>
                      <a:lnTo>
                        <a:pt x="130" y="0"/>
                      </a:lnTo>
                      <a:lnTo>
                        <a:pt x="222" y="30"/>
                      </a:lnTo>
                      <a:close/>
                    </a:path>
                  </a:pathLst>
                </a:custGeom>
                <a:solidFill>
                  <a:srgbClr val="FFC08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0" name="Freeform 56"/>
                <p:cNvSpPr>
                  <a:spLocks/>
                </p:cNvSpPr>
                <p:nvPr/>
              </p:nvSpPr>
              <p:spPr bwMode="auto">
                <a:xfrm>
                  <a:off x="4679" y="1239"/>
                  <a:ext cx="70" cy="87"/>
                </a:xfrm>
                <a:custGeom>
                  <a:avLst/>
                  <a:gdLst/>
                  <a:ahLst/>
                  <a:cxnLst>
                    <a:cxn ang="0">
                      <a:pos x="279" y="154"/>
                    </a:cxn>
                    <a:cxn ang="0">
                      <a:pos x="277" y="116"/>
                    </a:cxn>
                    <a:cxn ang="0">
                      <a:pos x="258" y="93"/>
                    </a:cxn>
                    <a:cxn ang="0">
                      <a:pos x="220" y="49"/>
                    </a:cxn>
                    <a:cxn ang="0">
                      <a:pos x="168" y="17"/>
                    </a:cxn>
                    <a:cxn ang="0">
                      <a:pos x="134" y="0"/>
                    </a:cxn>
                    <a:cxn ang="0">
                      <a:pos x="112" y="2"/>
                    </a:cxn>
                    <a:cxn ang="0">
                      <a:pos x="78" y="27"/>
                    </a:cxn>
                    <a:cxn ang="0">
                      <a:pos x="68" y="44"/>
                    </a:cxn>
                    <a:cxn ang="0">
                      <a:pos x="68" y="87"/>
                    </a:cxn>
                    <a:cxn ang="0">
                      <a:pos x="83" y="119"/>
                    </a:cxn>
                    <a:cxn ang="0">
                      <a:pos x="98" y="143"/>
                    </a:cxn>
                    <a:cxn ang="0">
                      <a:pos x="54" y="152"/>
                    </a:cxn>
                    <a:cxn ang="0">
                      <a:pos x="23" y="166"/>
                    </a:cxn>
                    <a:cxn ang="0">
                      <a:pos x="8" y="206"/>
                    </a:cxn>
                    <a:cxn ang="0">
                      <a:pos x="10" y="220"/>
                    </a:cxn>
                    <a:cxn ang="0">
                      <a:pos x="27" y="243"/>
                    </a:cxn>
                    <a:cxn ang="0">
                      <a:pos x="52" y="256"/>
                    </a:cxn>
                    <a:cxn ang="0">
                      <a:pos x="27" y="271"/>
                    </a:cxn>
                    <a:cxn ang="0">
                      <a:pos x="8" y="288"/>
                    </a:cxn>
                    <a:cxn ang="0">
                      <a:pos x="0" y="307"/>
                    </a:cxn>
                    <a:cxn ang="0">
                      <a:pos x="0" y="330"/>
                    </a:cxn>
                    <a:cxn ang="0">
                      <a:pos x="5" y="350"/>
                    </a:cxn>
                    <a:cxn ang="0">
                      <a:pos x="17" y="367"/>
                    </a:cxn>
                    <a:cxn ang="0">
                      <a:pos x="8" y="392"/>
                    </a:cxn>
                    <a:cxn ang="0">
                      <a:pos x="5" y="410"/>
                    </a:cxn>
                    <a:cxn ang="0">
                      <a:pos x="19" y="438"/>
                    </a:cxn>
                    <a:cxn ang="0">
                      <a:pos x="37" y="442"/>
                    </a:cxn>
                    <a:cxn ang="0">
                      <a:pos x="37" y="475"/>
                    </a:cxn>
                    <a:cxn ang="0">
                      <a:pos x="74" y="509"/>
                    </a:cxn>
                    <a:cxn ang="0">
                      <a:pos x="159" y="519"/>
                    </a:cxn>
                    <a:cxn ang="0">
                      <a:pos x="215" y="499"/>
                    </a:cxn>
                    <a:cxn ang="0">
                      <a:pos x="283" y="487"/>
                    </a:cxn>
                    <a:cxn ang="0">
                      <a:pos x="310" y="468"/>
                    </a:cxn>
                    <a:cxn ang="0">
                      <a:pos x="359" y="439"/>
                    </a:cxn>
                    <a:cxn ang="0">
                      <a:pos x="366" y="416"/>
                    </a:cxn>
                    <a:cxn ang="0">
                      <a:pos x="391" y="413"/>
                    </a:cxn>
                    <a:cxn ang="0">
                      <a:pos x="411" y="402"/>
                    </a:cxn>
                    <a:cxn ang="0">
                      <a:pos x="417" y="379"/>
                    </a:cxn>
                    <a:cxn ang="0">
                      <a:pos x="415" y="360"/>
                    </a:cxn>
                    <a:cxn ang="0">
                      <a:pos x="401" y="341"/>
                    </a:cxn>
                    <a:cxn ang="0">
                      <a:pos x="400" y="325"/>
                    </a:cxn>
                    <a:cxn ang="0">
                      <a:pos x="401" y="302"/>
                    </a:cxn>
                    <a:cxn ang="0">
                      <a:pos x="401" y="280"/>
                    </a:cxn>
                    <a:cxn ang="0">
                      <a:pos x="386" y="257"/>
                    </a:cxn>
                    <a:cxn ang="0">
                      <a:pos x="353" y="237"/>
                    </a:cxn>
                    <a:cxn ang="0">
                      <a:pos x="335" y="208"/>
                    </a:cxn>
                    <a:cxn ang="0">
                      <a:pos x="308" y="188"/>
                    </a:cxn>
                    <a:cxn ang="0">
                      <a:pos x="279" y="154"/>
                    </a:cxn>
                  </a:cxnLst>
                  <a:rect l="0" t="0" r="r" b="b"/>
                  <a:pathLst>
                    <a:path w="417" h="519">
                      <a:moveTo>
                        <a:pt x="279" y="154"/>
                      </a:moveTo>
                      <a:lnTo>
                        <a:pt x="277" y="116"/>
                      </a:lnTo>
                      <a:lnTo>
                        <a:pt x="258" y="93"/>
                      </a:lnTo>
                      <a:lnTo>
                        <a:pt x="220" y="49"/>
                      </a:lnTo>
                      <a:lnTo>
                        <a:pt x="168" y="17"/>
                      </a:lnTo>
                      <a:lnTo>
                        <a:pt x="134" y="0"/>
                      </a:lnTo>
                      <a:lnTo>
                        <a:pt x="112" y="2"/>
                      </a:lnTo>
                      <a:lnTo>
                        <a:pt x="78" y="27"/>
                      </a:lnTo>
                      <a:lnTo>
                        <a:pt x="68" y="44"/>
                      </a:lnTo>
                      <a:lnTo>
                        <a:pt x="68" y="87"/>
                      </a:lnTo>
                      <a:lnTo>
                        <a:pt x="83" y="119"/>
                      </a:lnTo>
                      <a:lnTo>
                        <a:pt x="98" y="143"/>
                      </a:lnTo>
                      <a:lnTo>
                        <a:pt x="54" y="152"/>
                      </a:lnTo>
                      <a:lnTo>
                        <a:pt x="23" y="166"/>
                      </a:lnTo>
                      <a:lnTo>
                        <a:pt x="8" y="206"/>
                      </a:lnTo>
                      <a:lnTo>
                        <a:pt x="10" y="220"/>
                      </a:lnTo>
                      <a:lnTo>
                        <a:pt x="27" y="243"/>
                      </a:lnTo>
                      <a:lnTo>
                        <a:pt x="52" y="256"/>
                      </a:lnTo>
                      <a:lnTo>
                        <a:pt x="27" y="271"/>
                      </a:lnTo>
                      <a:lnTo>
                        <a:pt x="8" y="288"/>
                      </a:lnTo>
                      <a:lnTo>
                        <a:pt x="0" y="307"/>
                      </a:lnTo>
                      <a:lnTo>
                        <a:pt x="0" y="330"/>
                      </a:lnTo>
                      <a:lnTo>
                        <a:pt x="5" y="350"/>
                      </a:lnTo>
                      <a:lnTo>
                        <a:pt x="17" y="367"/>
                      </a:lnTo>
                      <a:lnTo>
                        <a:pt x="8" y="392"/>
                      </a:lnTo>
                      <a:lnTo>
                        <a:pt x="5" y="410"/>
                      </a:lnTo>
                      <a:lnTo>
                        <a:pt x="19" y="438"/>
                      </a:lnTo>
                      <a:lnTo>
                        <a:pt x="37" y="442"/>
                      </a:lnTo>
                      <a:lnTo>
                        <a:pt x="37" y="475"/>
                      </a:lnTo>
                      <a:lnTo>
                        <a:pt x="74" y="509"/>
                      </a:lnTo>
                      <a:lnTo>
                        <a:pt x="159" y="519"/>
                      </a:lnTo>
                      <a:lnTo>
                        <a:pt x="215" y="499"/>
                      </a:lnTo>
                      <a:lnTo>
                        <a:pt x="283" y="487"/>
                      </a:lnTo>
                      <a:lnTo>
                        <a:pt x="310" y="468"/>
                      </a:lnTo>
                      <a:lnTo>
                        <a:pt x="359" y="439"/>
                      </a:lnTo>
                      <a:lnTo>
                        <a:pt x="366" y="416"/>
                      </a:lnTo>
                      <a:lnTo>
                        <a:pt x="391" y="413"/>
                      </a:lnTo>
                      <a:lnTo>
                        <a:pt x="411" y="402"/>
                      </a:lnTo>
                      <a:lnTo>
                        <a:pt x="417" y="379"/>
                      </a:lnTo>
                      <a:lnTo>
                        <a:pt x="415" y="360"/>
                      </a:lnTo>
                      <a:lnTo>
                        <a:pt x="401" y="341"/>
                      </a:lnTo>
                      <a:lnTo>
                        <a:pt x="400" y="325"/>
                      </a:lnTo>
                      <a:lnTo>
                        <a:pt x="401" y="302"/>
                      </a:lnTo>
                      <a:lnTo>
                        <a:pt x="401" y="280"/>
                      </a:lnTo>
                      <a:lnTo>
                        <a:pt x="386" y="257"/>
                      </a:lnTo>
                      <a:lnTo>
                        <a:pt x="353" y="237"/>
                      </a:lnTo>
                      <a:lnTo>
                        <a:pt x="335" y="208"/>
                      </a:lnTo>
                      <a:lnTo>
                        <a:pt x="308" y="188"/>
                      </a:lnTo>
                      <a:lnTo>
                        <a:pt x="279" y="154"/>
                      </a:lnTo>
                      <a:close/>
                    </a:path>
                  </a:pathLst>
                </a:custGeom>
                <a:solidFill>
                  <a:srgbClr val="A05000"/>
                </a:solidFill>
                <a:ln w="3175">
                  <a:solidFill>
                    <a:srgbClr val="402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1" name="Freeform 57"/>
                <p:cNvSpPr>
                  <a:spLocks/>
                </p:cNvSpPr>
                <p:nvPr/>
              </p:nvSpPr>
              <p:spPr bwMode="auto">
                <a:xfrm>
                  <a:off x="4692" y="1240"/>
                  <a:ext cx="25" cy="18"/>
                </a:xfrm>
                <a:custGeom>
                  <a:avLst/>
                  <a:gdLst/>
                  <a:ahLst/>
                  <a:cxnLst>
                    <a:cxn ang="0">
                      <a:pos x="0" y="58"/>
                    </a:cxn>
                    <a:cxn ang="0">
                      <a:pos x="32" y="92"/>
                    </a:cxn>
                    <a:cxn ang="0">
                      <a:pos x="80" y="112"/>
                    </a:cxn>
                    <a:cxn ang="0">
                      <a:pos x="111" y="108"/>
                    </a:cxn>
                    <a:cxn ang="0">
                      <a:pos x="139" y="98"/>
                    </a:cxn>
                    <a:cxn ang="0">
                      <a:pos x="148" y="66"/>
                    </a:cxn>
                    <a:cxn ang="0">
                      <a:pos x="147" y="50"/>
                    </a:cxn>
                    <a:cxn ang="0">
                      <a:pos x="101" y="21"/>
                    </a:cxn>
                    <a:cxn ang="0">
                      <a:pos x="64" y="0"/>
                    </a:cxn>
                    <a:cxn ang="0">
                      <a:pos x="37" y="0"/>
                    </a:cxn>
                    <a:cxn ang="0">
                      <a:pos x="5" y="33"/>
                    </a:cxn>
                    <a:cxn ang="0">
                      <a:pos x="0" y="58"/>
                    </a:cxn>
                  </a:cxnLst>
                  <a:rect l="0" t="0" r="r" b="b"/>
                  <a:pathLst>
                    <a:path w="148" h="112">
                      <a:moveTo>
                        <a:pt x="0" y="58"/>
                      </a:moveTo>
                      <a:lnTo>
                        <a:pt x="32" y="92"/>
                      </a:lnTo>
                      <a:lnTo>
                        <a:pt x="80" y="112"/>
                      </a:lnTo>
                      <a:lnTo>
                        <a:pt x="111" y="108"/>
                      </a:lnTo>
                      <a:lnTo>
                        <a:pt x="139" y="98"/>
                      </a:lnTo>
                      <a:lnTo>
                        <a:pt x="148" y="66"/>
                      </a:lnTo>
                      <a:lnTo>
                        <a:pt x="147" y="50"/>
                      </a:lnTo>
                      <a:lnTo>
                        <a:pt x="101" y="21"/>
                      </a:lnTo>
                      <a:lnTo>
                        <a:pt x="64" y="0"/>
                      </a:lnTo>
                      <a:lnTo>
                        <a:pt x="37" y="0"/>
                      </a:lnTo>
                      <a:lnTo>
                        <a:pt x="5" y="33"/>
                      </a:lnTo>
                      <a:lnTo>
                        <a:pt x="0" y="58"/>
                      </a:lnTo>
                      <a:close/>
                    </a:path>
                  </a:pathLst>
                </a:custGeom>
                <a:solidFill>
                  <a:srgbClr val="FFC08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2" name="Freeform 58"/>
                <p:cNvSpPr>
                  <a:spLocks/>
                </p:cNvSpPr>
                <p:nvPr/>
              </p:nvSpPr>
              <p:spPr bwMode="auto">
                <a:xfrm>
                  <a:off x="4681" y="1264"/>
                  <a:ext cx="29" cy="20"/>
                </a:xfrm>
                <a:custGeom>
                  <a:avLst/>
                  <a:gdLst/>
                  <a:ahLst/>
                  <a:cxnLst>
                    <a:cxn ang="0">
                      <a:pos x="87" y="0"/>
                    </a:cxn>
                    <a:cxn ang="0">
                      <a:pos x="173" y="16"/>
                    </a:cxn>
                    <a:cxn ang="0">
                      <a:pos x="147" y="62"/>
                    </a:cxn>
                    <a:cxn ang="0">
                      <a:pos x="144" y="76"/>
                    </a:cxn>
                    <a:cxn ang="0">
                      <a:pos x="147" y="122"/>
                    </a:cxn>
                    <a:cxn ang="0">
                      <a:pos x="63" y="112"/>
                    </a:cxn>
                    <a:cxn ang="0">
                      <a:pos x="26" y="99"/>
                    </a:cxn>
                    <a:cxn ang="0">
                      <a:pos x="9" y="82"/>
                    </a:cxn>
                    <a:cxn ang="0">
                      <a:pos x="0" y="71"/>
                    </a:cxn>
                    <a:cxn ang="0">
                      <a:pos x="5" y="49"/>
                    </a:cxn>
                    <a:cxn ang="0">
                      <a:pos x="18" y="27"/>
                    </a:cxn>
                    <a:cxn ang="0">
                      <a:pos x="45" y="16"/>
                    </a:cxn>
                    <a:cxn ang="0">
                      <a:pos x="87" y="0"/>
                    </a:cxn>
                  </a:cxnLst>
                  <a:rect l="0" t="0" r="r" b="b"/>
                  <a:pathLst>
                    <a:path w="173" h="122">
                      <a:moveTo>
                        <a:pt x="87" y="0"/>
                      </a:moveTo>
                      <a:lnTo>
                        <a:pt x="173" y="16"/>
                      </a:lnTo>
                      <a:lnTo>
                        <a:pt x="147" y="62"/>
                      </a:lnTo>
                      <a:lnTo>
                        <a:pt x="144" y="76"/>
                      </a:lnTo>
                      <a:lnTo>
                        <a:pt x="147" y="122"/>
                      </a:lnTo>
                      <a:lnTo>
                        <a:pt x="63" y="112"/>
                      </a:lnTo>
                      <a:lnTo>
                        <a:pt x="26" y="99"/>
                      </a:lnTo>
                      <a:lnTo>
                        <a:pt x="9" y="82"/>
                      </a:lnTo>
                      <a:lnTo>
                        <a:pt x="0" y="71"/>
                      </a:lnTo>
                      <a:lnTo>
                        <a:pt x="5" y="49"/>
                      </a:lnTo>
                      <a:lnTo>
                        <a:pt x="18" y="27"/>
                      </a:lnTo>
                      <a:lnTo>
                        <a:pt x="45" y="16"/>
                      </a:lnTo>
                      <a:lnTo>
                        <a:pt x="87" y="0"/>
                      </a:lnTo>
                      <a:close/>
                    </a:path>
                  </a:pathLst>
                </a:custGeom>
                <a:solidFill>
                  <a:srgbClr val="FFC08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3" name="Freeform 59"/>
                <p:cNvSpPr>
                  <a:spLocks/>
                </p:cNvSpPr>
                <p:nvPr/>
              </p:nvSpPr>
              <p:spPr bwMode="auto">
                <a:xfrm>
                  <a:off x="4681" y="1283"/>
                  <a:ext cx="31" cy="33"/>
                </a:xfrm>
                <a:custGeom>
                  <a:avLst/>
                  <a:gdLst/>
                  <a:ahLst/>
                  <a:cxnLst>
                    <a:cxn ang="0">
                      <a:pos x="52" y="0"/>
                    </a:cxn>
                    <a:cxn ang="0">
                      <a:pos x="106" y="12"/>
                    </a:cxn>
                    <a:cxn ang="0">
                      <a:pos x="180" y="26"/>
                    </a:cxn>
                    <a:cxn ang="0">
                      <a:pos x="165" y="50"/>
                    </a:cxn>
                    <a:cxn ang="0">
                      <a:pos x="163" y="76"/>
                    </a:cxn>
                    <a:cxn ang="0">
                      <a:pos x="181" y="111"/>
                    </a:cxn>
                    <a:cxn ang="0">
                      <a:pos x="189" y="123"/>
                    </a:cxn>
                    <a:cxn ang="0">
                      <a:pos x="115" y="106"/>
                    </a:cxn>
                    <a:cxn ang="0">
                      <a:pos x="88" y="97"/>
                    </a:cxn>
                    <a:cxn ang="0">
                      <a:pos x="34" y="102"/>
                    </a:cxn>
                    <a:cxn ang="0">
                      <a:pos x="89" y="123"/>
                    </a:cxn>
                    <a:cxn ang="0">
                      <a:pos x="151" y="137"/>
                    </a:cxn>
                    <a:cxn ang="0">
                      <a:pos x="189" y="139"/>
                    </a:cxn>
                    <a:cxn ang="0">
                      <a:pos x="189" y="173"/>
                    </a:cxn>
                    <a:cxn ang="0">
                      <a:pos x="189" y="192"/>
                    </a:cxn>
                    <a:cxn ang="0">
                      <a:pos x="143" y="197"/>
                    </a:cxn>
                    <a:cxn ang="0">
                      <a:pos x="78" y="198"/>
                    </a:cxn>
                    <a:cxn ang="0">
                      <a:pos x="47" y="188"/>
                    </a:cxn>
                    <a:cxn ang="0">
                      <a:pos x="29" y="173"/>
                    </a:cxn>
                    <a:cxn ang="0">
                      <a:pos x="11" y="166"/>
                    </a:cxn>
                    <a:cxn ang="0">
                      <a:pos x="7" y="148"/>
                    </a:cxn>
                    <a:cxn ang="0">
                      <a:pos x="9" y="134"/>
                    </a:cxn>
                    <a:cxn ang="0">
                      <a:pos x="19" y="102"/>
                    </a:cxn>
                    <a:cxn ang="0">
                      <a:pos x="2" y="87"/>
                    </a:cxn>
                    <a:cxn ang="0">
                      <a:pos x="0" y="67"/>
                    </a:cxn>
                    <a:cxn ang="0">
                      <a:pos x="2" y="46"/>
                    </a:cxn>
                    <a:cxn ang="0">
                      <a:pos x="14" y="26"/>
                    </a:cxn>
                    <a:cxn ang="0">
                      <a:pos x="52" y="0"/>
                    </a:cxn>
                  </a:cxnLst>
                  <a:rect l="0" t="0" r="r" b="b"/>
                  <a:pathLst>
                    <a:path w="189" h="198">
                      <a:moveTo>
                        <a:pt x="52" y="0"/>
                      </a:moveTo>
                      <a:lnTo>
                        <a:pt x="106" y="12"/>
                      </a:lnTo>
                      <a:lnTo>
                        <a:pt x="180" y="26"/>
                      </a:lnTo>
                      <a:lnTo>
                        <a:pt x="165" y="50"/>
                      </a:lnTo>
                      <a:lnTo>
                        <a:pt x="163" y="76"/>
                      </a:lnTo>
                      <a:lnTo>
                        <a:pt x="181" y="111"/>
                      </a:lnTo>
                      <a:lnTo>
                        <a:pt x="189" y="123"/>
                      </a:lnTo>
                      <a:lnTo>
                        <a:pt x="115" y="106"/>
                      </a:lnTo>
                      <a:lnTo>
                        <a:pt x="88" y="97"/>
                      </a:lnTo>
                      <a:lnTo>
                        <a:pt x="34" y="102"/>
                      </a:lnTo>
                      <a:lnTo>
                        <a:pt x="89" y="123"/>
                      </a:lnTo>
                      <a:lnTo>
                        <a:pt x="151" y="137"/>
                      </a:lnTo>
                      <a:lnTo>
                        <a:pt x="189" y="139"/>
                      </a:lnTo>
                      <a:lnTo>
                        <a:pt x="189" y="173"/>
                      </a:lnTo>
                      <a:lnTo>
                        <a:pt x="189" y="192"/>
                      </a:lnTo>
                      <a:lnTo>
                        <a:pt x="143" y="197"/>
                      </a:lnTo>
                      <a:lnTo>
                        <a:pt x="78" y="198"/>
                      </a:lnTo>
                      <a:lnTo>
                        <a:pt x="47" y="188"/>
                      </a:lnTo>
                      <a:lnTo>
                        <a:pt x="29" y="173"/>
                      </a:lnTo>
                      <a:lnTo>
                        <a:pt x="11" y="166"/>
                      </a:lnTo>
                      <a:lnTo>
                        <a:pt x="7" y="148"/>
                      </a:lnTo>
                      <a:lnTo>
                        <a:pt x="9" y="134"/>
                      </a:lnTo>
                      <a:lnTo>
                        <a:pt x="19" y="102"/>
                      </a:lnTo>
                      <a:lnTo>
                        <a:pt x="2" y="87"/>
                      </a:lnTo>
                      <a:lnTo>
                        <a:pt x="0" y="67"/>
                      </a:lnTo>
                      <a:lnTo>
                        <a:pt x="2" y="46"/>
                      </a:lnTo>
                      <a:lnTo>
                        <a:pt x="14" y="26"/>
                      </a:lnTo>
                      <a:lnTo>
                        <a:pt x="52" y="0"/>
                      </a:lnTo>
                      <a:close/>
                    </a:path>
                  </a:pathLst>
                </a:custGeom>
                <a:solidFill>
                  <a:srgbClr val="FFC08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4" name="Freeform 60"/>
                <p:cNvSpPr>
                  <a:spLocks/>
                </p:cNvSpPr>
                <p:nvPr/>
              </p:nvSpPr>
              <p:spPr bwMode="auto">
                <a:xfrm>
                  <a:off x="4707" y="1268"/>
                  <a:ext cx="40" cy="47"/>
                </a:xfrm>
                <a:custGeom>
                  <a:avLst/>
                  <a:gdLst/>
                  <a:ahLst/>
                  <a:cxnLst>
                    <a:cxn ang="0">
                      <a:pos x="37" y="0"/>
                    </a:cxn>
                    <a:cxn ang="0">
                      <a:pos x="126" y="38"/>
                    </a:cxn>
                    <a:cxn ang="0">
                      <a:pos x="162" y="64"/>
                    </a:cxn>
                    <a:cxn ang="0">
                      <a:pos x="173" y="74"/>
                    </a:cxn>
                    <a:cxn ang="0">
                      <a:pos x="183" y="87"/>
                    </a:cxn>
                    <a:cxn ang="0">
                      <a:pos x="223" y="107"/>
                    </a:cxn>
                    <a:cxn ang="0">
                      <a:pos x="220" y="143"/>
                    </a:cxn>
                    <a:cxn ang="0">
                      <a:pos x="212" y="166"/>
                    </a:cxn>
                    <a:cxn ang="0">
                      <a:pos x="220" y="173"/>
                    </a:cxn>
                    <a:cxn ang="0">
                      <a:pos x="239" y="204"/>
                    </a:cxn>
                    <a:cxn ang="0">
                      <a:pos x="239" y="216"/>
                    </a:cxn>
                    <a:cxn ang="0">
                      <a:pos x="223" y="228"/>
                    </a:cxn>
                    <a:cxn ang="0">
                      <a:pos x="180" y="230"/>
                    </a:cxn>
                    <a:cxn ang="0">
                      <a:pos x="175" y="250"/>
                    </a:cxn>
                    <a:cxn ang="0">
                      <a:pos x="148" y="275"/>
                    </a:cxn>
                    <a:cxn ang="0">
                      <a:pos x="83" y="287"/>
                    </a:cxn>
                    <a:cxn ang="0">
                      <a:pos x="52" y="287"/>
                    </a:cxn>
                    <a:cxn ang="0">
                      <a:pos x="51" y="235"/>
                    </a:cxn>
                    <a:cxn ang="0">
                      <a:pos x="114" y="226"/>
                    </a:cxn>
                    <a:cxn ang="0">
                      <a:pos x="72" y="209"/>
                    </a:cxn>
                    <a:cxn ang="0">
                      <a:pos x="41" y="205"/>
                    </a:cxn>
                    <a:cxn ang="0">
                      <a:pos x="20" y="168"/>
                    </a:cxn>
                    <a:cxn ang="0">
                      <a:pos x="27" y="135"/>
                    </a:cxn>
                    <a:cxn ang="0">
                      <a:pos x="32" y="125"/>
                    </a:cxn>
                    <a:cxn ang="0">
                      <a:pos x="68" y="124"/>
                    </a:cxn>
                    <a:cxn ang="0">
                      <a:pos x="138" y="130"/>
                    </a:cxn>
                    <a:cxn ang="0">
                      <a:pos x="87" y="114"/>
                    </a:cxn>
                    <a:cxn ang="0">
                      <a:pos x="9" y="98"/>
                    </a:cxn>
                    <a:cxn ang="0">
                      <a:pos x="0" y="62"/>
                    </a:cxn>
                    <a:cxn ang="0">
                      <a:pos x="4" y="33"/>
                    </a:cxn>
                    <a:cxn ang="0">
                      <a:pos x="37" y="0"/>
                    </a:cxn>
                  </a:cxnLst>
                  <a:rect l="0" t="0" r="r" b="b"/>
                  <a:pathLst>
                    <a:path w="239" h="287">
                      <a:moveTo>
                        <a:pt x="37" y="0"/>
                      </a:moveTo>
                      <a:lnTo>
                        <a:pt x="126" y="38"/>
                      </a:lnTo>
                      <a:lnTo>
                        <a:pt x="162" y="64"/>
                      </a:lnTo>
                      <a:lnTo>
                        <a:pt x="173" y="74"/>
                      </a:lnTo>
                      <a:lnTo>
                        <a:pt x="183" y="87"/>
                      </a:lnTo>
                      <a:lnTo>
                        <a:pt x="223" y="107"/>
                      </a:lnTo>
                      <a:lnTo>
                        <a:pt x="220" y="143"/>
                      </a:lnTo>
                      <a:lnTo>
                        <a:pt x="212" y="166"/>
                      </a:lnTo>
                      <a:lnTo>
                        <a:pt x="220" y="173"/>
                      </a:lnTo>
                      <a:lnTo>
                        <a:pt x="239" y="204"/>
                      </a:lnTo>
                      <a:lnTo>
                        <a:pt x="239" y="216"/>
                      </a:lnTo>
                      <a:lnTo>
                        <a:pt x="223" y="228"/>
                      </a:lnTo>
                      <a:lnTo>
                        <a:pt x="180" y="230"/>
                      </a:lnTo>
                      <a:lnTo>
                        <a:pt x="175" y="250"/>
                      </a:lnTo>
                      <a:lnTo>
                        <a:pt x="148" y="275"/>
                      </a:lnTo>
                      <a:lnTo>
                        <a:pt x="83" y="287"/>
                      </a:lnTo>
                      <a:lnTo>
                        <a:pt x="52" y="287"/>
                      </a:lnTo>
                      <a:lnTo>
                        <a:pt x="51" y="235"/>
                      </a:lnTo>
                      <a:lnTo>
                        <a:pt x="114" y="226"/>
                      </a:lnTo>
                      <a:lnTo>
                        <a:pt x="72" y="209"/>
                      </a:lnTo>
                      <a:lnTo>
                        <a:pt x="41" y="205"/>
                      </a:lnTo>
                      <a:lnTo>
                        <a:pt x="20" y="168"/>
                      </a:lnTo>
                      <a:lnTo>
                        <a:pt x="27" y="135"/>
                      </a:lnTo>
                      <a:lnTo>
                        <a:pt x="32" y="125"/>
                      </a:lnTo>
                      <a:lnTo>
                        <a:pt x="68" y="124"/>
                      </a:lnTo>
                      <a:lnTo>
                        <a:pt x="138" y="130"/>
                      </a:lnTo>
                      <a:lnTo>
                        <a:pt x="87" y="114"/>
                      </a:lnTo>
                      <a:lnTo>
                        <a:pt x="9" y="98"/>
                      </a:lnTo>
                      <a:lnTo>
                        <a:pt x="0" y="62"/>
                      </a:lnTo>
                      <a:lnTo>
                        <a:pt x="4" y="33"/>
                      </a:lnTo>
                      <a:lnTo>
                        <a:pt x="37" y="0"/>
                      </a:lnTo>
                      <a:close/>
                    </a:path>
                  </a:pathLst>
                </a:custGeom>
                <a:solidFill>
                  <a:srgbClr val="FF8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5" name="Freeform 61"/>
                <p:cNvSpPr>
                  <a:spLocks/>
                </p:cNvSpPr>
                <p:nvPr/>
              </p:nvSpPr>
              <p:spPr bwMode="auto">
                <a:xfrm>
                  <a:off x="4704" y="1250"/>
                  <a:ext cx="20" cy="17"/>
                </a:xfrm>
                <a:custGeom>
                  <a:avLst/>
                  <a:gdLst/>
                  <a:ahLst/>
                  <a:cxnLst>
                    <a:cxn ang="0">
                      <a:pos x="85" y="0"/>
                    </a:cxn>
                    <a:cxn ang="0">
                      <a:pos x="83" y="38"/>
                    </a:cxn>
                    <a:cxn ang="0">
                      <a:pos x="61" y="53"/>
                    </a:cxn>
                    <a:cxn ang="0">
                      <a:pos x="0" y="53"/>
                    </a:cxn>
                    <a:cxn ang="0">
                      <a:pos x="19" y="71"/>
                    </a:cxn>
                    <a:cxn ang="0">
                      <a:pos x="55" y="97"/>
                    </a:cxn>
                    <a:cxn ang="0">
                      <a:pos x="105" y="103"/>
                    </a:cxn>
                    <a:cxn ang="0">
                      <a:pos x="116" y="78"/>
                    </a:cxn>
                    <a:cxn ang="0">
                      <a:pos x="121" y="60"/>
                    </a:cxn>
                    <a:cxn ang="0">
                      <a:pos x="85" y="0"/>
                    </a:cxn>
                  </a:cxnLst>
                  <a:rect l="0" t="0" r="r" b="b"/>
                  <a:pathLst>
                    <a:path w="121" h="103">
                      <a:moveTo>
                        <a:pt x="85" y="0"/>
                      </a:moveTo>
                      <a:lnTo>
                        <a:pt x="83" y="38"/>
                      </a:lnTo>
                      <a:lnTo>
                        <a:pt x="61" y="53"/>
                      </a:lnTo>
                      <a:lnTo>
                        <a:pt x="0" y="53"/>
                      </a:lnTo>
                      <a:lnTo>
                        <a:pt x="19" y="71"/>
                      </a:lnTo>
                      <a:lnTo>
                        <a:pt x="55" y="97"/>
                      </a:lnTo>
                      <a:lnTo>
                        <a:pt x="105" y="103"/>
                      </a:lnTo>
                      <a:lnTo>
                        <a:pt x="116" y="78"/>
                      </a:lnTo>
                      <a:lnTo>
                        <a:pt x="121" y="60"/>
                      </a:lnTo>
                      <a:lnTo>
                        <a:pt x="85" y="0"/>
                      </a:lnTo>
                      <a:close/>
                    </a:path>
                  </a:pathLst>
                </a:custGeom>
                <a:solidFill>
                  <a:srgbClr val="FF8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1221" name="Group 197"/>
            <p:cNvGrpSpPr>
              <a:grpSpLocks/>
            </p:cNvGrpSpPr>
            <p:nvPr/>
          </p:nvGrpSpPr>
          <p:grpSpPr bwMode="auto">
            <a:xfrm>
              <a:off x="4030973" y="1304763"/>
              <a:ext cx="981075" cy="1049338"/>
              <a:chOff x="2562" y="890"/>
              <a:chExt cx="618" cy="661"/>
            </a:xfrm>
          </p:grpSpPr>
          <p:sp>
            <p:nvSpPr>
              <p:cNvPr id="1088" name="Freeform 64"/>
              <p:cNvSpPr>
                <a:spLocks/>
              </p:cNvSpPr>
              <p:nvPr/>
            </p:nvSpPr>
            <p:spPr bwMode="auto">
              <a:xfrm>
                <a:off x="2621" y="961"/>
                <a:ext cx="556" cy="557"/>
              </a:xfrm>
              <a:custGeom>
                <a:avLst/>
                <a:gdLst/>
                <a:ahLst/>
                <a:cxnLst>
                  <a:cxn ang="0">
                    <a:pos x="1667" y="1458"/>
                  </a:cxn>
                  <a:cxn ang="0">
                    <a:pos x="1663" y="1501"/>
                  </a:cxn>
                  <a:cxn ang="0">
                    <a:pos x="1651" y="1541"/>
                  </a:cxn>
                  <a:cxn ang="0">
                    <a:pos x="1631" y="1577"/>
                  </a:cxn>
                  <a:cxn ang="0">
                    <a:pos x="1605" y="1609"/>
                  </a:cxn>
                  <a:cxn ang="0">
                    <a:pos x="1574" y="1635"/>
                  </a:cxn>
                  <a:cxn ang="0">
                    <a:pos x="1537" y="1655"/>
                  </a:cxn>
                  <a:cxn ang="0">
                    <a:pos x="1497" y="1667"/>
                  </a:cxn>
                  <a:cxn ang="0">
                    <a:pos x="1454" y="1672"/>
                  </a:cxn>
                  <a:cxn ang="0">
                    <a:pos x="213" y="1672"/>
                  </a:cxn>
                  <a:cxn ang="0">
                    <a:pos x="170" y="1667"/>
                  </a:cxn>
                  <a:cxn ang="0">
                    <a:pos x="130" y="1655"/>
                  </a:cxn>
                  <a:cxn ang="0">
                    <a:pos x="93" y="1635"/>
                  </a:cxn>
                  <a:cxn ang="0">
                    <a:pos x="62" y="1609"/>
                  </a:cxn>
                  <a:cxn ang="0">
                    <a:pos x="35" y="1577"/>
                  </a:cxn>
                  <a:cxn ang="0">
                    <a:pos x="16" y="1541"/>
                  </a:cxn>
                  <a:cxn ang="0">
                    <a:pos x="4" y="1501"/>
                  </a:cxn>
                  <a:cxn ang="0">
                    <a:pos x="0" y="1458"/>
                  </a:cxn>
                  <a:cxn ang="0">
                    <a:pos x="0" y="212"/>
                  </a:cxn>
                  <a:cxn ang="0">
                    <a:pos x="4" y="169"/>
                  </a:cxn>
                  <a:cxn ang="0">
                    <a:pos x="16" y="129"/>
                  </a:cxn>
                  <a:cxn ang="0">
                    <a:pos x="35" y="94"/>
                  </a:cxn>
                  <a:cxn ang="0">
                    <a:pos x="62" y="62"/>
                  </a:cxn>
                  <a:cxn ang="0">
                    <a:pos x="93" y="36"/>
                  </a:cxn>
                  <a:cxn ang="0">
                    <a:pos x="130" y="16"/>
                  </a:cxn>
                  <a:cxn ang="0">
                    <a:pos x="170" y="5"/>
                  </a:cxn>
                  <a:cxn ang="0">
                    <a:pos x="213" y="0"/>
                  </a:cxn>
                  <a:cxn ang="0">
                    <a:pos x="1454" y="0"/>
                  </a:cxn>
                  <a:cxn ang="0">
                    <a:pos x="1497" y="5"/>
                  </a:cxn>
                  <a:cxn ang="0">
                    <a:pos x="1537" y="16"/>
                  </a:cxn>
                  <a:cxn ang="0">
                    <a:pos x="1574" y="36"/>
                  </a:cxn>
                  <a:cxn ang="0">
                    <a:pos x="1605" y="62"/>
                  </a:cxn>
                  <a:cxn ang="0">
                    <a:pos x="1631" y="94"/>
                  </a:cxn>
                  <a:cxn ang="0">
                    <a:pos x="1651" y="129"/>
                  </a:cxn>
                  <a:cxn ang="0">
                    <a:pos x="1663" y="169"/>
                  </a:cxn>
                  <a:cxn ang="0">
                    <a:pos x="1667" y="212"/>
                  </a:cxn>
                  <a:cxn ang="0">
                    <a:pos x="1667" y="1458"/>
                  </a:cxn>
                </a:cxnLst>
                <a:rect l="0" t="0" r="r" b="b"/>
                <a:pathLst>
                  <a:path w="1667" h="1672">
                    <a:moveTo>
                      <a:pt x="1667" y="1458"/>
                    </a:moveTo>
                    <a:lnTo>
                      <a:pt x="1663" y="1501"/>
                    </a:lnTo>
                    <a:lnTo>
                      <a:pt x="1651" y="1541"/>
                    </a:lnTo>
                    <a:lnTo>
                      <a:pt x="1631" y="1577"/>
                    </a:lnTo>
                    <a:lnTo>
                      <a:pt x="1605" y="1609"/>
                    </a:lnTo>
                    <a:lnTo>
                      <a:pt x="1574" y="1635"/>
                    </a:lnTo>
                    <a:lnTo>
                      <a:pt x="1537" y="1655"/>
                    </a:lnTo>
                    <a:lnTo>
                      <a:pt x="1497" y="1667"/>
                    </a:lnTo>
                    <a:lnTo>
                      <a:pt x="1454" y="1672"/>
                    </a:lnTo>
                    <a:lnTo>
                      <a:pt x="213" y="1672"/>
                    </a:lnTo>
                    <a:lnTo>
                      <a:pt x="170" y="1667"/>
                    </a:lnTo>
                    <a:lnTo>
                      <a:pt x="130" y="1655"/>
                    </a:lnTo>
                    <a:lnTo>
                      <a:pt x="93" y="1635"/>
                    </a:lnTo>
                    <a:lnTo>
                      <a:pt x="62" y="1609"/>
                    </a:lnTo>
                    <a:lnTo>
                      <a:pt x="35" y="1577"/>
                    </a:lnTo>
                    <a:lnTo>
                      <a:pt x="16" y="1541"/>
                    </a:lnTo>
                    <a:lnTo>
                      <a:pt x="4" y="1501"/>
                    </a:lnTo>
                    <a:lnTo>
                      <a:pt x="0" y="1458"/>
                    </a:lnTo>
                    <a:lnTo>
                      <a:pt x="0" y="212"/>
                    </a:lnTo>
                    <a:lnTo>
                      <a:pt x="4" y="169"/>
                    </a:lnTo>
                    <a:lnTo>
                      <a:pt x="16" y="129"/>
                    </a:lnTo>
                    <a:lnTo>
                      <a:pt x="35" y="94"/>
                    </a:lnTo>
                    <a:lnTo>
                      <a:pt x="62" y="62"/>
                    </a:lnTo>
                    <a:lnTo>
                      <a:pt x="93" y="36"/>
                    </a:lnTo>
                    <a:lnTo>
                      <a:pt x="130" y="16"/>
                    </a:lnTo>
                    <a:lnTo>
                      <a:pt x="170" y="5"/>
                    </a:lnTo>
                    <a:lnTo>
                      <a:pt x="213" y="0"/>
                    </a:lnTo>
                    <a:lnTo>
                      <a:pt x="1454" y="0"/>
                    </a:lnTo>
                    <a:lnTo>
                      <a:pt x="1497" y="5"/>
                    </a:lnTo>
                    <a:lnTo>
                      <a:pt x="1537" y="16"/>
                    </a:lnTo>
                    <a:lnTo>
                      <a:pt x="1574" y="36"/>
                    </a:lnTo>
                    <a:lnTo>
                      <a:pt x="1605" y="62"/>
                    </a:lnTo>
                    <a:lnTo>
                      <a:pt x="1631" y="94"/>
                    </a:lnTo>
                    <a:lnTo>
                      <a:pt x="1651" y="129"/>
                    </a:lnTo>
                    <a:lnTo>
                      <a:pt x="1663" y="169"/>
                    </a:lnTo>
                    <a:lnTo>
                      <a:pt x="1667" y="212"/>
                    </a:lnTo>
                    <a:lnTo>
                      <a:pt x="1667" y="1458"/>
                    </a:lnTo>
                    <a:close/>
                  </a:path>
                </a:pathLst>
              </a:custGeom>
              <a:solidFill>
                <a:srgbClr val="93165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9" name="Freeform 65"/>
              <p:cNvSpPr>
                <a:spLocks/>
              </p:cNvSpPr>
              <p:nvPr/>
            </p:nvSpPr>
            <p:spPr bwMode="auto">
              <a:xfrm>
                <a:off x="3104" y="1447"/>
                <a:ext cx="75" cy="73"/>
              </a:xfrm>
              <a:custGeom>
                <a:avLst/>
                <a:gdLst/>
                <a:ahLst/>
                <a:cxnLst>
                  <a:cxn ang="0">
                    <a:pos x="6" y="221"/>
                  </a:cxn>
                  <a:cxn ang="0">
                    <a:pos x="6" y="221"/>
                  </a:cxn>
                  <a:cxn ang="0">
                    <a:pos x="49" y="215"/>
                  </a:cxn>
                  <a:cxn ang="0">
                    <a:pos x="90" y="203"/>
                  </a:cxn>
                  <a:cxn ang="0">
                    <a:pos x="129" y="183"/>
                  </a:cxn>
                  <a:cxn ang="0">
                    <a:pos x="161" y="156"/>
                  </a:cxn>
                  <a:cxn ang="0">
                    <a:pos x="189" y="122"/>
                  </a:cxn>
                  <a:cxn ang="0">
                    <a:pos x="209" y="85"/>
                  </a:cxn>
                  <a:cxn ang="0">
                    <a:pos x="220" y="43"/>
                  </a:cxn>
                  <a:cxn ang="0">
                    <a:pos x="226" y="0"/>
                  </a:cxn>
                  <a:cxn ang="0">
                    <a:pos x="212" y="0"/>
                  </a:cxn>
                  <a:cxn ang="0">
                    <a:pos x="209" y="43"/>
                  </a:cxn>
                  <a:cxn ang="0">
                    <a:pos x="197" y="82"/>
                  </a:cxn>
                  <a:cxn ang="0">
                    <a:pos x="178" y="116"/>
                  </a:cxn>
                  <a:cxn ang="0">
                    <a:pos x="152" y="147"/>
                  </a:cxn>
                  <a:cxn ang="0">
                    <a:pos x="123" y="171"/>
                  </a:cxn>
                  <a:cxn ang="0">
                    <a:pos x="87" y="192"/>
                  </a:cxn>
                  <a:cxn ang="0">
                    <a:pos x="49" y="203"/>
                  </a:cxn>
                  <a:cxn ang="0">
                    <a:pos x="6" y="206"/>
                  </a:cxn>
                  <a:cxn ang="0">
                    <a:pos x="6" y="206"/>
                  </a:cxn>
                  <a:cxn ang="0">
                    <a:pos x="6" y="206"/>
                  </a:cxn>
                  <a:cxn ang="0">
                    <a:pos x="2" y="209"/>
                  </a:cxn>
                  <a:cxn ang="0">
                    <a:pos x="0" y="214"/>
                  </a:cxn>
                  <a:cxn ang="0">
                    <a:pos x="2" y="218"/>
                  </a:cxn>
                  <a:cxn ang="0">
                    <a:pos x="6" y="221"/>
                  </a:cxn>
                </a:cxnLst>
                <a:rect l="0" t="0" r="r" b="b"/>
                <a:pathLst>
                  <a:path w="226" h="221">
                    <a:moveTo>
                      <a:pt x="6" y="221"/>
                    </a:moveTo>
                    <a:lnTo>
                      <a:pt x="6" y="221"/>
                    </a:lnTo>
                    <a:lnTo>
                      <a:pt x="49" y="215"/>
                    </a:lnTo>
                    <a:lnTo>
                      <a:pt x="90" y="203"/>
                    </a:lnTo>
                    <a:lnTo>
                      <a:pt x="129" y="183"/>
                    </a:lnTo>
                    <a:lnTo>
                      <a:pt x="161" y="156"/>
                    </a:lnTo>
                    <a:lnTo>
                      <a:pt x="189" y="122"/>
                    </a:lnTo>
                    <a:lnTo>
                      <a:pt x="209" y="85"/>
                    </a:lnTo>
                    <a:lnTo>
                      <a:pt x="220" y="43"/>
                    </a:lnTo>
                    <a:lnTo>
                      <a:pt x="226" y="0"/>
                    </a:lnTo>
                    <a:lnTo>
                      <a:pt x="212" y="0"/>
                    </a:lnTo>
                    <a:lnTo>
                      <a:pt x="209" y="43"/>
                    </a:lnTo>
                    <a:lnTo>
                      <a:pt x="197" y="82"/>
                    </a:lnTo>
                    <a:lnTo>
                      <a:pt x="178" y="116"/>
                    </a:lnTo>
                    <a:lnTo>
                      <a:pt x="152" y="147"/>
                    </a:lnTo>
                    <a:lnTo>
                      <a:pt x="123" y="171"/>
                    </a:lnTo>
                    <a:lnTo>
                      <a:pt x="87" y="192"/>
                    </a:lnTo>
                    <a:lnTo>
                      <a:pt x="49" y="203"/>
                    </a:lnTo>
                    <a:lnTo>
                      <a:pt x="6" y="206"/>
                    </a:lnTo>
                    <a:lnTo>
                      <a:pt x="6" y="206"/>
                    </a:lnTo>
                    <a:lnTo>
                      <a:pt x="6" y="206"/>
                    </a:lnTo>
                    <a:lnTo>
                      <a:pt x="2" y="209"/>
                    </a:lnTo>
                    <a:lnTo>
                      <a:pt x="0" y="214"/>
                    </a:lnTo>
                    <a:lnTo>
                      <a:pt x="2" y="218"/>
                    </a:lnTo>
                    <a:lnTo>
                      <a:pt x="6" y="2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0" name="Freeform 66"/>
              <p:cNvSpPr>
                <a:spLocks/>
              </p:cNvSpPr>
              <p:nvPr/>
            </p:nvSpPr>
            <p:spPr bwMode="auto">
              <a:xfrm>
                <a:off x="2690" y="1515"/>
                <a:ext cx="416" cy="5"/>
              </a:xfrm>
              <a:custGeom>
                <a:avLst/>
                <a:gdLst/>
                <a:ahLst/>
                <a:cxnLst>
                  <a:cxn ang="0">
                    <a:pos x="6" y="15"/>
                  </a:cxn>
                  <a:cxn ang="0">
                    <a:pos x="6" y="15"/>
                  </a:cxn>
                  <a:cxn ang="0">
                    <a:pos x="1247" y="15"/>
                  </a:cxn>
                  <a:cxn ang="0">
                    <a:pos x="1247" y="0"/>
                  </a:cxn>
                  <a:cxn ang="0">
                    <a:pos x="6" y="0"/>
                  </a:cxn>
                  <a:cxn ang="0">
                    <a:pos x="6" y="0"/>
                  </a:cxn>
                  <a:cxn ang="0">
                    <a:pos x="6" y="0"/>
                  </a:cxn>
                  <a:cxn ang="0">
                    <a:pos x="1" y="3"/>
                  </a:cxn>
                  <a:cxn ang="0">
                    <a:pos x="0" y="8"/>
                  </a:cxn>
                  <a:cxn ang="0">
                    <a:pos x="1" y="12"/>
                  </a:cxn>
                  <a:cxn ang="0">
                    <a:pos x="6" y="15"/>
                  </a:cxn>
                </a:cxnLst>
                <a:rect l="0" t="0" r="r" b="b"/>
                <a:pathLst>
                  <a:path w="1247" h="15">
                    <a:moveTo>
                      <a:pt x="6" y="15"/>
                    </a:moveTo>
                    <a:lnTo>
                      <a:pt x="6" y="15"/>
                    </a:lnTo>
                    <a:lnTo>
                      <a:pt x="1247" y="15"/>
                    </a:lnTo>
                    <a:lnTo>
                      <a:pt x="1247" y="0"/>
                    </a:lnTo>
                    <a:lnTo>
                      <a:pt x="6" y="0"/>
                    </a:lnTo>
                    <a:lnTo>
                      <a:pt x="6" y="0"/>
                    </a:lnTo>
                    <a:lnTo>
                      <a:pt x="6" y="0"/>
                    </a:lnTo>
                    <a:lnTo>
                      <a:pt x="1" y="3"/>
                    </a:lnTo>
                    <a:lnTo>
                      <a:pt x="0" y="8"/>
                    </a:lnTo>
                    <a:lnTo>
                      <a:pt x="1" y="12"/>
                    </a:lnTo>
                    <a:lnTo>
                      <a:pt x="6"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1" name="Freeform 67"/>
              <p:cNvSpPr>
                <a:spLocks/>
              </p:cNvSpPr>
              <p:nvPr/>
            </p:nvSpPr>
            <p:spPr bwMode="auto">
              <a:xfrm>
                <a:off x="2618" y="1444"/>
                <a:ext cx="74" cy="76"/>
              </a:xfrm>
              <a:custGeom>
                <a:avLst/>
                <a:gdLst/>
                <a:ahLst/>
                <a:cxnLst>
                  <a:cxn ang="0">
                    <a:pos x="0" y="7"/>
                  </a:cxn>
                  <a:cxn ang="0">
                    <a:pos x="0" y="7"/>
                  </a:cxn>
                  <a:cxn ang="0">
                    <a:pos x="6" y="50"/>
                  </a:cxn>
                  <a:cxn ang="0">
                    <a:pos x="18" y="92"/>
                  </a:cxn>
                  <a:cxn ang="0">
                    <a:pos x="37" y="129"/>
                  </a:cxn>
                  <a:cxn ang="0">
                    <a:pos x="65" y="163"/>
                  </a:cxn>
                  <a:cxn ang="0">
                    <a:pos x="98" y="190"/>
                  </a:cxn>
                  <a:cxn ang="0">
                    <a:pos x="136" y="210"/>
                  </a:cxn>
                  <a:cxn ang="0">
                    <a:pos x="178" y="222"/>
                  </a:cxn>
                  <a:cxn ang="0">
                    <a:pos x="221" y="228"/>
                  </a:cxn>
                  <a:cxn ang="0">
                    <a:pos x="221" y="213"/>
                  </a:cxn>
                  <a:cxn ang="0">
                    <a:pos x="178" y="210"/>
                  </a:cxn>
                  <a:cxn ang="0">
                    <a:pos x="139" y="199"/>
                  </a:cxn>
                  <a:cxn ang="0">
                    <a:pos x="104" y="178"/>
                  </a:cxn>
                  <a:cxn ang="0">
                    <a:pos x="74" y="154"/>
                  </a:cxn>
                  <a:cxn ang="0">
                    <a:pos x="49" y="123"/>
                  </a:cxn>
                  <a:cxn ang="0">
                    <a:pos x="30" y="89"/>
                  </a:cxn>
                  <a:cxn ang="0">
                    <a:pos x="18" y="50"/>
                  </a:cxn>
                  <a:cxn ang="0">
                    <a:pos x="15" y="7"/>
                  </a:cxn>
                  <a:cxn ang="0">
                    <a:pos x="15" y="7"/>
                  </a:cxn>
                  <a:cxn ang="0">
                    <a:pos x="15" y="7"/>
                  </a:cxn>
                  <a:cxn ang="0">
                    <a:pos x="12" y="3"/>
                  </a:cxn>
                  <a:cxn ang="0">
                    <a:pos x="8" y="0"/>
                  </a:cxn>
                  <a:cxn ang="0">
                    <a:pos x="3" y="3"/>
                  </a:cxn>
                  <a:cxn ang="0">
                    <a:pos x="0" y="7"/>
                  </a:cxn>
                </a:cxnLst>
                <a:rect l="0" t="0" r="r" b="b"/>
                <a:pathLst>
                  <a:path w="221" h="228">
                    <a:moveTo>
                      <a:pt x="0" y="7"/>
                    </a:moveTo>
                    <a:lnTo>
                      <a:pt x="0" y="7"/>
                    </a:lnTo>
                    <a:lnTo>
                      <a:pt x="6" y="50"/>
                    </a:lnTo>
                    <a:lnTo>
                      <a:pt x="18" y="92"/>
                    </a:lnTo>
                    <a:lnTo>
                      <a:pt x="37" y="129"/>
                    </a:lnTo>
                    <a:lnTo>
                      <a:pt x="65" y="163"/>
                    </a:lnTo>
                    <a:lnTo>
                      <a:pt x="98" y="190"/>
                    </a:lnTo>
                    <a:lnTo>
                      <a:pt x="136" y="210"/>
                    </a:lnTo>
                    <a:lnTo>
                      <a:pt x="178" y="222"/>
                    </a:lnTo>
                    <a:lnTo>
                      <a:pt x="221" y="228"/>
                    </a:lnTo>
                    <a:lnTo>
                      <a:pt x="221" y="213"/>
                    </a:lnTo>
                    <a:lnTo>
                      <a:pt x="178" y="210"/>
                    </a:lnTo>
                    <a:lnTo>
                      <a:pt x="139" y="199"/>
                    </a:lnTo>
                    <a:lnTo>
                      <a:pt x="104" y="178"/>
                    </a:lnTo>
                    <a:lnTo>
                      <a:pt x="74" y="154"/>
                    </a:lnTo>
                    <a:lnTo>
                      <a:pt x="49" y="123"/>
                    </a:lnTo>
                    <a:lnTo>
                      <a:pt x="30" y="89"/>
                    </a:lnTo>
                    <a:lnTo>
                      <a:pt x="18" y="50"/>
                    </a:lnTo>
                    <a:lnTo>
                      <a:pt x="15" y="7"/>
                    </a:lnTo>
                    <a:lnTo>
                      <a:pt x="15" y="7"/>
                    </a:lnTo>
                    <a:lnTo>
                      <a:pt x="15" y="7"/>
                    </a:lnTo>
                    <a:lnTo>
                      <a:pt x="12" y="3"/>
                    </a:lnTo>
                    <a:lnTo>
                      <a:pt x="8" y="0"/>
                    </a:lnTo>
                    <a:lnTo>
                      <a:pt x="3" y="3"/>
                    </a:lnTo>
                    <a:lnTo>
                      <a:pt x="0" y="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2" name="Freeform 68"/>
              <p:cNvSpPr>
                <a:spLocks/>
              </p:cNvSpPr>
              <p:nvPr/>
            </p:nvSpPr>
            <p:spPr bwMode="auto">
              <a:xfrm>
                <a:off x="2618" y="1029"/>
                <a:ext cx="5" cy="418"/>
              </a:xfrm>
              <a:custGeom>
                <a:avLst/>
                <a:gdLst/>
                <a:ahLst/>
                <a:cxnLst>
                  <a:cxn ang="0">
                    <a:pos x="0" y="7"/>
                  </a:cxn>
                  <a:cxn ang="0">
                    <a:pos x="0" y="7"/>
                  </a:cxn>
                  <a:cxn ang="0">
                    <a:pos x="0" y="1253"/>
                  </a:cxn>
                  <a:cxn ang="0">
                    <a:pos x="15" y="1253"/>
                  </a:cxn>
                  <a:cxn ang="0">
                    <a:pos x="15" y="7"/>
                  </a:cxn>
                  <a:cxn ang="0">
                    <a:pos x="15" y="7"/>
                  </a:cxn>
                  <a:cxn ang="0">
                    <a:pos x="15" y="7"/>
                  </a:cxn>
                  <a:cxn ang="0">
                    <a:pos x="12" y="3"/>
                  </a:cxn>
                  <a:cxn ang="0">
                    <a:pos x="8" y="0"/>
                  </a:cxn>
                  <a:cxn ang="0">
                    <a:pos x="3" y="3"/>
                  </a:cxn>
                  <a:cxn ang="0">
                    <a:pos x="0" y="7"/>
                  </a:cxn>
                </a:cxnLst>
                <a:rect l="0" t="0" r="r" b="b"/>
                <a:pathLst>
                  <a:path w="15" h="1253">
                    <a:moveTo>
                      <a:pt x="0" y="7"/>
                    </a:moveTo>
                    <a:lnTo>
                      <a:pt x="0" y="7"/>
                    </a:lnTo>
                    <a:lnTo>
                      <a:pt x="0" y="1253"/>
                    </a:lnTo>
                    <a:lnTo>
                      <a:pt x="15" y="1253"/>
                    </a:lnTo>
                    <a:lnTo>
                      <a:pt x="15" y="7"/>
                    </a:lnTo>
                    <a:lnTo>
                      <a:pt x="15" y="7"/>
                    </a:lnTo>
                    <a:lnTo>
                      <a:pt x="15" y="7"/>
                    </a:lnTo>
                    <a:lnTo>
                      <a:pt x="12" y="3"/>
                    </a:lnTo>
                    <a:lnTo>
                      <a:pt x="8" y="0"/>
                    </a:lnTo>
                    <a:lnTo>
                      <a:pt x="3" y="3"/>
                    </a:lnTo>
                    <a:lnTo>
                      <a:pt x="0" y="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3" name="Freeform 69"/>
              <p:cNvSpPr>
                <a:spLocks/>
              </p:cNvSpPr>
              <p:nvPr/>
            </p:nvSpPr>
            <p:spPr bwMode="auto">
              <a:xfrm>
                <a:off x="2618" y="958"/>
                <a:ext cx="76" cy="73"/>
              </a:xfrm>
              <a:custGeom>
                <a:avLst/>
                <a:gdLst/>
                <a:ahLst/>
                <a:cxnLst>
                  <a:cxn ang="0">
                    <a:pos x="221" y="0"/>
                  </a:cxn>
                  <a:cxn ang="0">
                    <a:pos x="221" y="0"/>
                  </a:cxn>
                  <a:cxn ang="0">
                    <a:pos x="178" y="6"/>
                  </a:cxn>
                  <a:cxn ang="0">
                    <a:pos x="136" y="17"/>
                  </a:cxn>
                  <a:cxn ang="0">
                    <a:pos x="98" y="37"/>
                  </a:cxn>
                  <a:cxn ang="0">
                    <a:pos x="65" y="65"/>
                  </a:cxn>
                  <a:cxn ang="0">
                    <a:pos x="37" y="98"/>
                  </a:cxn>
                  <a:cxn ang="0">
                    <a:pos x="18" y="135"/>
                  </a:cxn>
                  <a:cxn ang="0">
                    <a:pos x="6" y="176"/>
                  </a:cxn>
                  <a:cxn ang="0">
                    <a:pos x="0" y="219"/>
                  </a:cxn>
                  <a:cxn ang="0">
                    <a:pos x="15" y="219"/>
                  </a:cxn>
                  <a:cxn ang="0">
                    <a:pos x="18" y="176"/>
                  </a:cxn>
                  <a:cxn ang="0">
                    <a:pos x="30" y="138"/>
                  </a:cxn>
                  <a:cxn ang="0">
                    <a:pos x="49" y="104"/>
                  </a:cxn>
                  <a:cxn ang="0">
                    <a:pos x="74" y="74"/>
                  </a:cxn>
                  <a:cxn ang="0">
                    <a:pos x="104" y="49"/>
                  </a:cxn>
                  <a:cxn ang="0">
                    <a:pos x="139" y="29"/>
                  </a:cxn>
                  <a:cxn ang="0">
                    <a:pos x="178" y="17"/>
                  </a:cxn>
                  <a:cxn ang="0">
                    <a:pos x="221" y="15"/>
                  </a:cxn>
                  <a:cxn ang="0">
                    <a:pos x="221" y="15"/>
                  </a:cxn>
                  <a:cxn ang="0">
                    <a:pos x="221" y="15"/>
                  </a:cxn>
                  <a:cxn ang="0">
                    <a:pos x="225" y="12"/>
                  </a:cxn>
                  <a:cxn ang="0">
                    <a:pos x="228" y="7"/>
                  </a:cxn>
                  <a:cxn ang="0">
                    <a:pos x="225" y="3"/>
                  </a:cxn>
                  <a:cxn ang="0">
                    <a:pos x="221" y="0"/>
                  </a:cxn>
                </a:cxnLst>
                <a:rect l="0" t="0" r="r" b="b"/>
                <a:pathLst>
                  <a:path w="228" h="219">
                    <a:moveTo>
                      <a:pt x="221" y="0"/>
                    </a:moveTo>
                    <a:lnTo>
                      <a:pt x="221" y="0"/>
                    </a:lnTo>
                    <a:lnTo>
                      <a:pt x="178" y="6"/>
                    </a:lnTo>
                    <a:lnTo>
                      <a:pt x="136" y="17"/>
                    </a:lnTo>
                    <a:lnTo>
                      <a:pt x="98" y="37"/>
                    </a:lnTo>
                    <a:lnTo>
                      <a:pt x="65" y="65"/>
                    </a:lnTo>
                    <a:lnTo>
                      <a:pt x="37" y="98"/>
                    </a:lnTo>
                    <a:lnTo>
                      <a:pt x="18" y="135"/>
                    </a:lnTo>
                    <a:lnTo>
                      <a:pt x="6" y="176"/>
                    </a:lnTo>
                    <a:lnTo>
                      <a:pt x="0" y="219"/>
                    </a:lnTo>
                    <a:lnTo>
                      <a:pt x="15" y="219"/>
                    </a:lnTo>
                    <a:lnTo>
                      <a:pt x="18" y="176"/>
                    </a:lnTo>
                    <a:lnTo>
                      <a:pt x="30" y="138"/>
                    </a:lnTo>
                    <a:lnTo>
                      <a:pt x="49" y="104"/>
                    </a:lnTo>
                    <a:lnTo>
                      <a:pt x="74" y="74"/>
                    </a:lnTo>
                    <a:lnTo>
                      <a:pt x="104" y="49"/>
                    </a:lnTo>
                    <a:lnTo>
                      <a:pt x="139" y="29"/>
                    </a:lnTo>
                    <a:lnTo>
                      <a:pt x="178" y="17"/>
                    </a:lnTo>
                    <a:lnTo>
                      <a:pt x="221" y="15"/>
                    </a:lnTo>
                    <a:lnTo>
                      <a:pt x="221" y="15"/>
                    </a:lnTo>
                    <a:lnTo>
                      <a:pt x="221" y="15"/>
                    </a:lnTo>
                    <a:lnTo>
                      <a:pt x="225" y="12"/>
                    </a:lnTo>
                    <a:lnTo>
                      <a:pt x="228" y="7"/>
                    </a:lnTo>
                    <a:lnTo>
                      <a:pt x="225" y="3"/>
                    </a:lnTo>
                    <a:lnTo>
                      <a:pt x="2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4" name="Freeform 70"/>
              <p:cNvSpPr>
                <a:spLocks/>
              </p:cNvSpPr>
              <p:nvPr/>
            </p:nvSpPr>
            <p:spPr bwMode="auto">
              <a:xfrm>
                <a:off x="2692" y="958"/>
                <a:ext cx="416" cy="5"/>
              </a:xfrm>
              <a:custGeom>
                <a:avLst/>
                <a:gdLst/>
                <a:ahLst/>
                <a:cxnLst>
                  <a:cxn ang="0">
                    <a:pos x="1241" y="0"/>
                  </a:cxn>
                  <a:cxn ang="0">
                    <a:pos x="1241" y="0"/>
                  </a:cxn>
                  <a:cxn ang="0">
                    <a:pos x="0" y="0"/>
                  </a:cxn>
                  <a:cxn ang="0">
                    <a:pos x="0" y="15"/>
                  </a:cxn>
                  <a:cxn ang="0">
                    <a:pos x="1241" y="15"/>
                  </a:cxn>
                  <a:cxn ang="0">
                    <a:pos x="1241" y="15"/>
                  </a:cxn>
                  <a:cxn ang="0">
                    <a:pos x="1241" y="15"/>
                  </a:cxn>
                  <a:cxn ang="0">
                    <a:pos x="1245" y="12"/>
                  </a:cxn>
                  <a:cxn ang="0">
                    <a:pos x="1248" y="7"/>
                  </a:cxn>
                  <a:cxn ang="0">
                    <a:pos x="1245" y="3"/>
                  </a:cxn>
                  <a:cxn ang="0">
                    <a:pos x="1241" y="0"/>
                  </a:cxn>
                </a:cxnLst>
                <a:rect l="0" t="0" r="r" b="b"/>
                <a:pathLst>
                  <a:path w="1248" h="15">
                    <a:moveTo>
                      <a:pt x="1241" y="0"/>
                    </a:moveTo>
                    <a:lnTo>
                      <a:pt x="1241" y="0"/>
                    </a:lnTo>
                    <a:lnTo>
                      <a:pt x="0" y="0"/>
                    </a:lnTo>
                    <a:lnTo>
                      <a:pt x="0" y="15"/>
                    </a:lnTo>
                    <a:lnTo>
                      <a:pt x="1241" y="15"/>
                    </a:lnTo>
                    <a:lnTo>
                      <a:pt x="1241" y="15"/>
                    </a:lnTo>
                    <a:lnTo>
                      <a:pt x="1241" y="15"/>
                    </a:lnTo>
                    <a:lnTo>
                      <a:pt x="1245" y="12"/>
                    </a:lnTo>
                    <a:lnTo>
                      <a:pt x="1248" y="7"/>
                    </a:lnTo>
                    <a:lnTo>
                      <a:pt x="1245" y="3"/>
                    </a:lnTo>
                    <a:lnTo>
                      <a:pt x="124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5" name="Freeform 71"/>
              <p:cNvSpPr>
                <a:spLocks/>
              </p:cNvSpPr>
              <p:nvPr/>
            </p:nvSpPr>
            <p:spPr bwMode="auto">
              <a:xfrm>
                <a:off x="3106" y="958"/>
                <a:ext cx="73" cy="75"/>
              </a:xfrm>
              <a:custGeom>
                <a:avLst/>
                <a:gdLst/>
                <a:ahLst/>
                <a:cxnLst>
                  <a:cxn ang="0">
                    <a:pos x="220" y="219"/>
                  </a:cxn>
                  <a:cxn ang="0">
                    <a:pos x="220" y="219"/>
                  </a:cxn>
                  <a:cxn ang="0">
                    <a:pos x="214" y="176"/>
                  </a:cxn>
                  <a:cxn ang="0">
                    <a:pos x="203" y="135"/>
                  </a:cxn>
                  <a:cxn ang="0">
                    <a:pos x="183" y="98"/>
                  </a:cxn>
                  <a:cxn ang="0">
                    <a:pos x="155" y="65"/>
                  </a:cxn>
                  <a:cxn ang="0">
                    <a:pos x="123" y="37"/>
                  </a:cxn>
                  <a:cxn ang="0">
                    <a:pos x="84" y="17"/>
                  </a:cxn>
                  <a:cxn ang="0">
                    <a:pos x="43" y="6"/>
                  </a:cxn>
                  <a:cxn ang="0">
                    <a:pos x="0" y="0"/>
                  </a:cxn>
                  <a:cxn ang="0">
                    <a:pos x="0" y="15"/>
                  </a:cxn>
                  <a:cxn ang="0">
                    <a:pos x="43" y="17"/>
                  </a:cxn>
                  <a:cxn ang="0">
                    <a:pos x="81" y="29"/>
                  </a:cxn>
                  <a:cxn ang="0">
                    <a:pos x="117" y="49"/>
                  </a:cxn>
                  <a:cxn ang="0">
                    <a:pos x="146" y="74"/>
                  </a:cxn>
                  <a:cxn ang="0">
                    <a:pos x="172" y="104"/>
                  </a:cxn>
                  <a:cxn ang="0">
                    <a:pos x="191" y="138"/>
                  </a:cxn>
                  <a:cxn ang="0">
                    <a:pos x="203" y="176"/>
                  </a:cxn>
                  <a:cxn ang="0">
                    <a:pos x="206" y="219"/>
                  </a:cxn>
                  <a:cxn ang="0">
                    <a:pos x="206" y="219"/>
                  </a:cxn>
                  <a:cxn ang="0">
                    <a:pos x="206" y="219"/>
                  </a:cxn>
                  <a:cxn ang="0">
                    <a:pos x="209" y="224"/>
                  </a:cxn>
                  <a:cxn ang="0">
                    <a:pos x="213" y="225"/>
                  </a:cxn>
                  <a:cxn ang="0">
                    <a:pos x="217" y="224"/>
                  </a:cxn>
                  <a:cxn ang="0">
                    <a:pos x="220" y="219"/>
                  </a:cxn>
                </a:cxnLst>
                <a:rect l="0" t="0" r="r" b="b"/>
                <a:pathLst>
                  <a:path w="220" h="225">
                    <a:moveTo>
                      <a:pt x="220" y="219"/>
                    </a:moveTo>
                    <a:lnTo>
                      <a:pt x="220" y="219"/>
                    </a:lnTo>
                    <a:lnTo>
                      <a:pt x="214" y="176"/>
                    </a:lnTo>
                    <a:lnTo>
                      <a:pt x="203" y="135"/>
                    </a:lnTo>
                    <a:lnTo>
                      <a:pt x="183" y="98"/>
                    </a:lnTo>
                    <a:lnTo>
                      <a:pt x="155" y="65"/>
                    </a:lnTo>
                    <a:lnTo>
                      <a:pt x="123" y="37"/>
                    </a:lnTo>
                    <a:lnTo>
                      <a:pt x="84" y="17"/>
                    </a:lnTo>
                    <a:lnTo>
                      <a:pt x="43" y="6"/>
                    </a:lnTo>
                    <a:lnTo>
                      <a:pt x="0" y="0"/>
                    </a:lnTo>
                    <a:lnTo>
                      <a:pt x="0" y="15"/>
                    </a:lnTo>
                    <a:lnTo>
                      <a:pt x="43" y="17"/>
                    </a:lnTo>
                    <a:lnTo>
                      <a:pt x="81" y="29"/>
                    </a:lnTo>
                    <a:lnTo>
                      <a:pt x="117" y="49"/>
                    </a:lnTo>
                    <a:lnTo>
                      <a:pt x="146" y="74"/>
                    </a:lnTo>
                    <a:lnTo>
                      <a:pt x="172" y="104"/>
                    </a:lnTo>
                    <a:lnTo>
                      <a:pt x="191" y="138"/>
                    </a:lnTo>
                    <a:lnTo>
                      <a:pt x="203" y="176"/>
                    </a:lnTo>
                    <a:lnTo>
                      <a:pt x="206" y="219"/>
                    </a:lnTo>
                    <a:lnTo>
                      <a:pt x="206" y="219"/>
                    </a:lnTo>
                    <a:lnTo>
                      <a:pt x="206" y="219"/>
                    </a:lnTo>
                    <a:lnTo>
                      <a:pt x="209" y="224"/>
                    </a:lnTo>
                    <a:lnTo>
                      <a:pt x="213" y="225"/>
                    </a:lnTo>
                    <a:lnTo>
                      <a:pt x="217" y="224"/>
                    </a:lnTo>
                    <a:lnTo>
                      <a:pt x="220" y="21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6" name="Freeform 72"/>
              <p:cNvSpPr>
                <a:spLocks/>
              </p:cNvSpPr>
              <p:nvPr/>
            </p:nvSpPr>
            <p:spPr bwMode="auto">
              <a:xfrm>
                <a:off x="3174" y="1031"/>
                <a:ext cx="5" cy="418"/>
              </a:xfrm>
              <a:custGeom>
                <a:avLst/>
                <a:gdLst/>
                <a:ahLst/>
                <a:cxnLst>
                  <a:cxn ang="0">
                    <a:pos x="14" y="1246"/>
                  </a:cxn>
                  <a:cxn ang="0">
                    <a:pos x="14" y="1246"/>
                  </a:cxn>
                  <a:cxn ang="0">
                    <a:pos x="14" y="0"/>
                  </a:cxn>
                  <a:cxn ang="0">
                    <a:pos x="0" y="0"/>
                  </a:cxn>
                  <a:cxn ang="0">
                    <a:pos x="0" y="1246"/>
                  </a:cxn>
                  <a:cxn ang="0">
                    <a:pos x="0" y="1246"/>
                  </a:cxn>
                  <a:cxn ang="0">
                    <a:pos x="0" y="1246"/>
                  </a:cxn>
                  <a:cxn ang="0">
                    <a:pos x="3" y="1251"/>
                  </a:cxn>
                  <a:cxn ang="0">
                    <a:pos x="7" y="1252"/>
                  </a:cxn>
                  <a:cxn ang="0">
                    <a:pos x="11" y="1251"/>
                  </a:cxn>
                  <a:cxn ang="0">
                    <a:pos x="14" y="1246"/>
                  </a:cxn>
                </a:cxnLst>
                <a:rect l="0" t="0" r="r" b="b"/>
                <a:pathLst>
                  <a:path w="14" h="1252">
                    <a:moveTo>
                      <a:pt x="14" y="1246"/>
                    </a:moveTo>
                    <a:lnTo>
                      <a:pt x="14" y="1246"/>
                    </a:lnTo>
                    <a:lnTo>
                      <a:pt x="14" y="0"/>
                    </a:lnTo>
                    <a:lnTo>
                      <a:pt x="0" y="0"/>
                    </a:lnTo>
                    <a:lnTo>
                      <a:pt x="0" y="1246"/>
                    </a:lnTo>
                    <a:lnTo>
                      <a:pt x="0" y="1246"/>
                    </a:lnTo>
                    <a:lnTo>
                      <a:pt x="0" y="1246"/>
                    </a:lnTo>
                    <a:lnTo>
                      <a:pt x="3" y="1251"/>
                    </a:lnTo>
                    <a:lnTo>
                      <a:pt x="7" y="1252"/>
                    </a:lnTo>
                    <a:lnTo>
                      <a:pt x="11" y="1251"/>
                    </a:lnTo>
                    <a:lnTo>
                      <a:pt x="14" y="124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7" name="Freeform 73"/>
              <p:cNvSpPr>
                <a:spLocks/>
              </p:cNvSpPr>
              <p:nvPr/>
            </p:nvSpPr>
            <p:spPr bwMode="auto">
              <a:xfrm>
                <a:off x="3102" y="1447"/>
                <a:ext cx="78" cy="74"/>
              </a:xfrm>
              <a:custGeom>
                <a:avLst/>
                <a:gdLst/>
                <a:ahLst/>
                <a:cxnLst>
                  <a:cxn ang="0">
                    <a:pos x="10" y="224"/>
                  </a:cxn>
                  <a:cxn ang="0">
                    <a:pos x="10" y="224"/>
                  </a:cxn>
                  <a:cxn ang="0">
                    <a:pos x="54" y="218"/>
                  </a:cxn>
                  <a:cxn ang="0">
                    <a:pos x="96" y="206"/>
                  </a:cxn>
                  <a:cxn ang="0">
                    <a:pos x="134" y="184"/>
                  </a:cxn>
                  <a:cxn ang="0">
                    <a:pos x="167" y="157"/>
                  </a:cxn>
                  <a:cxn ang="0">
                    <a:pos x="195" y="123"/>
                  </a:cxn>
                  <a:cxn ang="0">
                    <a:pos x="216" y="86"/>
                  </a:cxn>
                  <a:cxn ang="0">
                    <a:pos x="227" y="45"/>
                  </a:cxn>
                  <a:cxn ang="0">
                    <a:pos x="233" y="0"/>
                  </a:cxn>
                  <a:cxn ang="0">
                    <a:pos x="213" y="0"/>
                  </a:cxn>
                  <a:cxn ang="0">
                    <a:pos x="210" y="42"/>
                  </a:cxn>
                  <a:cxn ang="0">
                    <a:pos x="198" y="80"/>
                  </a:cxn>
                  <a:cxn ang="0">
                    <a:pos x="180" y="114"/>
                  </a:cxn>
                  <a:cxn ang="0">
                    <a:pos x="155" y="146"/>
                  </a:cxn>
                  <a:cxn ang="0">
                    <a:pos x="125" y="169"/>
                  </a:cxn>
                  <a:cxn ang="0">
                    <a:pos x="90" y="189"/>
                  </a:cxn>
                  <a:cxn ang="0">
                    <a:pos x="51" y="200"/>
                  </a:cxn>
                  <a:cxn ang="0">
                    <a:pos x="10" y="203"/>
                  </a:cxn>
                  <a:cxn ang="0">
                    <a:pos x="10" y="203"/>
                  </a:cxn>
                  <a:cxn ang="0">
                    <a:pos x="10" y="203"/>
                  </a:cxn>
                  <a:cxn ang="0">
                    <a:pos x="3" y="206"/>
                  </a:cxn>
                  <a:cxn ang="0">
                    <a:pos x="0" y="214"/>
                  </a:cxn>
                  <a:cxn ang="0">
                    <a:pos x="3" y="221"/>
                  </a:cxn>
                  <a:cxn ang="0">
                    <a:pos x="10" y="224"/>
                  </a:cxn>
                </a:cxnLst>
                <a:rect l="0" t="0" r="r" b="b"/>
                <a:pathLst>
                  <a:path w="233" h="224">
                    <a:moveTo>
                      <a:pt x="10" y="224"/>
                    </a:moveTo>
                    <a:lnTo>
                      <a:pt x="10" y="224"/>
                    </a:lnTo>
                    <a:lnTo>
                      <a:pt x="54" y="218"/>
                    </a:lnTo>
                    <a:lnTo>
                      <a:pt x="96" y="206"/>
                    </a:lnTo>
                    <a:lnTo>
                      <a:pt x="134" y="184"/>
                    </a:lnTo>
                    <a:lnTo>
                      <a:pt x="167" y="157"/>
                    </a:lnTo>
                    <a:lnTo>
                      <a:pt x="195" y="123"/>
                    </a:lnTo>
                    <a:lnTo>
                      <a:pt x="216" y="86"/>
                    </a:lnTo>
                    <a:lnTo>
                      <a:pt x="227" y="45"/>
                    </a:lnTo>
                    <a:lnTo>
                      <a:pt x="233" y="0"/>
                    </a:lnTo>
                    <a:lnTo>
                      <a:pt x="213" y="0"/>
                    </a:lnTo>
                    <a:lnTo>
                      <a:pt x="210" y="42"/>
                    </a:lnTo>
                    <a:lnTo>
                      <a:pt x="198" y="80"/>
                    </a:lnTo>
                    <a:lnTo>
                      <a:pt x="180" y="114"/>
                    </a:lnTo>
                    <a:lnTo>
                      <a:pt x="155" y="146"/>
                    </a:lnTo>
                    <a:lnTo>
                      <a:pt x="125" y="169"/>
                    </a:lnTo>
                    <a:lnTo>
                      <a:pt x="90" y="189"/>
                    </a:lnTo>
                    <a:lnTo>
                      <a:pt x="51" y="200"/>
                    </a:lnTo>
                    <a:lnTo>
                      <a:pt x="10" y="203"/>
                    </a:lnTo>
                    <a:lnTo>
                      <a:pt x="10" y="203"/>
                    </a:lnTo>
                    <a:lnTo>
                      <a:pt x="10" y="203"/>
                    </a:lnTo>
                    <a:lnTo>
                      <a:pt x="3" y="206"/>
                    </a:lnTo>
                    <a:lnTo>
                      <a:pt x="0" y="214"/>
                    </a:lnTo>
                    <a:lnTo>
                      <a:pt x="3" y="221"/>
                    </a:lnTo>
                    <a:lnTo>
                      <a:pt x="10" y="22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8" name="Freeform 74"/>
              <p:cNvSpPr>
                <a:spLocks/>
              </p:cNvSpPr>
              <p:nvPr/>
            </p:nvSpPr>
            <p:spPr bwMode="auto">
              <a:xfrm>
                <a:off x="2688" y="1514"/>
                <a:ext cx="418" cy="7"/>
              </a:xfrm>
              <a:custGeom>
                <a:avLst/>
                <a:gdLst/>
                <a:ahLst/>
                <a:cxnLst>
                  <a:cxn ang="0">
                    <a:pos x="11" y="21"/>
                  </a:cxn>
                  <a:cxn ang="0">
                    <a:pos x="11" y="21"/>
                  </a:cxn>
                  <a:cxn ang="0">
                    <a:pos x="1252" y="21"/>
                  </a:cxn>
                  <a:cxn ang="0">
                    <a:pos x="1252" y="0"/>
                  </a:cxn>
                  <a:cxn ang="0">
                    <a:pos x="11" y="0"/>
                  </a:cxn>
                  <a:cxn ang="0">
                    <a:pos x="11" y="0"/>
                  </a:cxn>
                  <a:cxn ang="0">
                    <a:pos x="11" y="0"/>
                  </a:cxn>
                  <a:cxn ang="0">
                    <a:pos x="3" y="3"/>
                  </a:cxn>
                  <a:cxn ang="0">
                    <a:pos x="0" y="11"/>
                  </a:cxn>
                  <a:cxn ang="0">
                    <a:pos x="3" y="18"/>
                  </a:cxn>
                  <a:cxn ang="0">
                    <a:pos x="11" y="21"/>
                  </a:cxn>
                </a:cxnLst>
                <a:rect l="0" t="0" r="r" b="b"/>
                <a:pathLst>
                  <a:path w="1252" h="21">
                    <a:moveTo>
                      <a:pt x="11" y="21"/>
                    </a:moveTo>
                    <a:lnTo>
                      <a:pt x="11" y="21"/>
                    </a:lnTo>
                    <a:lnTo>
                      <a:pt x="1252" y="21"/>
                    </a:lnTo>
                    <a:lnTo>
                      <a:pt x="1252" y="0"/>
                    </a:lnTo>
                    <a:lnTo>
                      <a:pt x="11" y="0"/>
                    </a:lnTo>
                    <a:lnTo>
                      <a:pt x="11" y="0"/>
                    </a:lnTo>
                    <a:lnTo>
                      <a:pt x="11" y="0"/>
                    </a:lnTo>
                    <a:lnTo>
                      <a:pt x="3" y="3"/>
                    </a:lnTo>
                    <a:lnTo>
                      <a:pt x="0" y="11"/>
                    </a:lnTo>
                    <a:lnTo>
                      <a:pt x="3" y="18"/>
                    </a:lnTo>
                    <a:lnTo>
                      <a:pt x="11"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9" name="Freeform 75"/>
              <p:cNvSpPr>
                <a:spLocks/>
              </p:cNvSpPr>
              <p:nvPr/>
            </p:nvSpPr>
            <p:spPr bwMode="auto">
              <a:xfrm>
                <a:off x="2617" y="1443"/>
                <a:ext cx="75" cy="78"/>
              </a:xfrm>
              <a:custGeom>
                <a:avLst/>
                <a:gdLst/>
                <a:ahLst/>
                <a:cxnLst>
                  <a:cxn ang="0">
                    <a:pos x="0" y="10"/>
                  </a:cxn>
                  <a:cxn ang="0">
                    <a:pos x="0" y="10"/>
                  </a:cxn>
                  <a:cxn ang="0">
                    <a:pos x="6" y="55"/>
                  </a:cxn>
                  <a:cxn ang="0">
                    <a:pos x="18" y="96"/>
                  </a:cxn>
                  <a:cxn ang="0">
                    <a:pos x="39" y="133"/>
                  </a:cxn>
                  <a:cxn ang="0">
                    <a:pos x="67" y="167"/>
                  </a:cxn>
                  <a:cxn ang="0">
                    <a:pos x="99" y="194"/>
                  </a:cxn>
                  <a:cxn ang="0">
                    <a:pos x="138" y="216"/>
                  </a:cxn>
                  <a:cxn ang="0">
                    <a:pos x="179" y="228"/>
                  </a:cxn>
                  <a:cxn ang="0">
                    <a:pos x="224" y="234"/>
                  </a:cxn>
                  <a:cxn ang="0">
                    <a:pos x="224" y="213"/>
                  </a:cxn>
                  <a:cxn ang="0">
                    <a:pos x="182" y="210"/>
                  </a:cxn>
                  <a:cxn ang="0">
                    <a:pos x="144" y="199"/>
                  </a:cxn>
                  <a:cxn ang="0">
                    <a:pos x="108" y="179"/>
                  </a:cxn>
                  <a:cxn ang="0">
                    <a:pos x="79" y="156"/>
                  </a:cxn>
                  <a:cxn ang="0">
                    <a:pos x="54" y="124"/>
                  </a:cxn>
                  <a:cxn ang="0">
                    <a:pos x="36" y="90"/>
                  </a:cxn>
                  <a:cxn ang="0">
                    <a:pos x="24" y="52"/>
                  </a:cxn>
                  <a:cxn ang="0">
                    <a:pos x="21" y="10"/>
                  </a:cxn>
                  <a:cxn ang="0">
                    <a:pos x="21" y="10"/>
                  </a:cxn>
                  <a:cxn ang="0">
                    <a:pos x="21" y="10"/>
                  </a:cxn>
                  <a:cxn ang="0">
                    <a:pos x="18" y="3"/>
                  </a:cxn>
                  <a:cxn ang="0">
                    <a:pos x="11" y="0"/>
                  </a:cxn>
                  <a:cxn ang="0">
                    <a:pos x="3" y="3"/>
                  </a:cxn>
                  <a:cxn ang="0">
                    <a:pos x="0" y="10"/>
                  </a:cxn>
                </a:cxnLst>
                <a:rect l="0" t="0" r="r" b="b"/>
                <a:pathLst>
                  <a:path w="224" h="234">
                    <a:moveTo>
                      <a:pt x="0" y="10"/>
                    </a:moveTo>
                    <a:lnTo>
                      <a:pt x="0" y="10"/>
                    </a:lnTo>
                    <a:lnTo>
                      <a:pt x="6" y="55"/>
                    </a:lnTo>
                    <a:lnTo>
                      <a:pt x="18" y="96"/>
                    </a:lnTo>
                    <a:lnTo>
                      <a:pt x="39" y="133"/>
                    </a:lnTo>
                    <a:lnTo>
                      <a:pt x="67" y="167"/>
                    </a:lnTo>
                    <a:lnTo>
                      <a:pt x="99" y="194"/>
                    </a:lnTo>
                    <a:lnTo>
                      <a:pt x="138" y="216"/>
                    </a:lnTo>
                    <a:lnTo>
                      <a:pt x="179" y="228"/>
                    </a:lnTo>
                    <a:lnTo>
                      <a:pt x="224" y="234"/>
                    </a:lnTo>
                    <a:lnTo>
                      <a:pt x="224" y="213"/>
                    </a:lnTo>
                    <a:lnTo>
                      <a:pt x="182" y="210"/>
                    </a:lnTo>
                    <a:lnTo>
                      <a:pt x="144" y="199"/>
                    </a:lnTo>
                    <a:lnTo>
                      <a:pt x="108" y="179"/>
                    </a:lnTo>
                    <a:lnTo>
                      <a:pt x="79" y="156"/>
                    </a:lnTo>
                    <a:lnTo>
                      <a:pt x="54" y="124"/>
                    </a:lnTo>
                    <a:lnTo>
                      <a:pt x="36" y="90"/>
                    </a:lnTo>
                    <a:lnTo>
                      <a:pt x="24" y="52"/>
                    </a:lnTo>
                    <a:lnTo>
                      <a:pt x="21" y="10"/>
                    </a:lnTo>
                    <a:lnTo>
                      <a:pt x="21" y="10"/>
                    </a:lnTo>
                    <a:lnTo>
                      <a:pt x="21" y="10"/>
                    </a:lnTo>
                    <a:lnTo>
                      <a:pt x="18" y="3"/>
                    </a:lnTo>
                    <a:lnTo>
                      <a:pt x="11" y="0"/>
                    </a:lnTo>
                    <a:lnTo>
                      <a:pt x="3" y="3"/>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0" name="Freeform 76"/>
              <p:cNvSpPr>
                <a:spLocks/>
              </p:cNvSpPr>
              <p:nvPr/>
            </p:nvSpPr>
            <p:spPr bwMode="auto">
              <a:xfrm>
                <a:off x="2617" y="1028"/>
                <a:ext cx="7" cy="419"/>
              </a:xfrm>
              <a:custGeom>
                <a:avLst/>
                <a:gdLst/>
                <a:ahLst/>
                <a:cxnLst>
                  <a:cxn ang="0">
                    <a:pos x="0" y="10"/>
                  </a:cxn>
                  <a:cxn ang="0">
                    <a:pos x="0" y="10"/>
                  </a:cxn>
                  <a:cxn ang="0">
                    <a:pos x="0" y="1256"/>
                  </a:cxn>
                  <a:cxn ang="0">
                    <a:pos x="21" y="1256"/>
                  </a:cxn>
                  <a:cxn ang="0">
                    <a:pos x="21" y="10"/>
                  </a:cxn>
                  <a:cxn ang="0">
                    <a:pos x="21" y="10"/>
                  </a:cxn>
                  <a:cxn ang="0">
                    <a:pos x="21" y="10"/>
                  </a:cxn>
                  <a:cxn ang="0">
                    <a:pos x="18" y="3"/>
                  </a:cxn>
                  <a:cxn ang="0">
                    <a:pos x="11" y="0"/>
                  </a:cxn>
                  <a:cxn ang="0">
                    <a:pos x="3" y="3"/>
                  </a:cxn>
                  <a:cxn ang="0">
                    <a:pos x="0" y="10"/>
                  </a:cxn>
                </a:cxnLst>
                <a:rect l="0" t="0" r="r" b="b"/>
                <a:pathLst>
                  <a:path w="21" h="1256">
                    <a:moveTo>
                      <a:pt x="0" y="10"/>
                    </a:moveTo>
                    <a:lnTo>
                      <a:pt x="0" y="10"/>
                    </a:lnTo>
                    <a:lnTo>
                      <a:pt x="0" y="1256"/>
                    </a:lnTo>
                    <a:lnTo>
                      <a:pt x="21" y="1256"/>
                    </a:lnTo>
                    <a:lnTo>
                      <a:pt x="21" y="10"/>
                    </a:lnTo>
                    <a:lnTo>
                      <a:pt x="21" y="10"/>
                    </a:lnTo>
                    <a:lnTo>
                      <a:pt x="21" y="10"/>
                    </a:lnTo>
                    <a:lnTo>
                      <a:pt x="18" y="3"/>
                    </a:lnTo>
                    <a:lnTo>
                      <a:pt x="11" y="0"/>
                    </a:lnTo>
                    <a:lnTo>
                      <a:pt x="3" y="3"/>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1" name="Freeform 77"/>
              <p:cNvSpPr>
                <a:spLocks/>
              </p:cNvSpPr>
              <p:nvPr/>
            </p:nvSpPr>
            <p:spPr bwMode="auto">
              <a:xfrm>
                <a:off x="2617" y="957"/>
                <a:ext cx="78" cy="74"/>
              </a:xfrm>
              <a:custGeom>
                <a:avLst/>
                <a:gdLst/>
                <a:ahLst/>
                <a:cxnLst>
                  <a:cxn ang="0">
                    <a:pos x="224" y="0"/>
                  </a:cxn>
                  <a:cxn ang="0">
                    <a:pos x="224" y="0"/>
                  </a:cxn>
                  <a:cxn ang="0">
                    <a:pos x="179" y="6"/>
                  </a:cxn>
                  <a:cxn ang="0">
                    <a:pos x="138" y="18"/>
                  </a:cxn>
                  <a:cxn ang="0">
                    <a:pos x="99" y="38"/>
                  </a:cxn>
                  <a:cxn ang="0">
                    <a:pos x="67" y="66"/>
                  </a:cxn>
                  <a:cxn ang="0">
                    <a:pos x="39" y="99"/>
                  </a:cxn>
                  <a:cxn ang="0">
                    <a:pos x="18" y="136"/>
                  </a:cxn>
                  <a:cxn ang="0">
                    <a:pos x="6" y="178"/>
                  </a:cxn>
                  <a:cxn ang="0">
                    <a:pos x="0" y="222"/>
                  </a:cxn>
                  <a:cxn ang="0">
                    <a:pos x="21" y="222"/>
                  </a:cxn>
                  <a:cxn ang="0">
                    <a:pos x="24" y="181"/>
                  </a:cxn>
                  <a:cxn ang="0">
                    <a:pos x="36" y="142"/>
                  </a:cxn>
                  <a:cxn ang="0">
                    <a:pos x="54" y="108"/>
                  </a:cxn>
                  <a:cxn ang="0">
                    <a:pos x="79" y="78"/>
                  </a:cxn>
                  <a:cxn ang="0">
                    <a:pos x="108" y="53"/>
                  </a:cxn>
                  <a:cxn ang="0">
                    <a:pos x="144" y="35"/>
                  </a:cxn>
                  <a:cxn ang="0">
                    <a:pos x="182" y="23"/>
                  </a:cxn>
                  <a:cxn ang="0">
                    <a:pos x="224" y="20"/>
                  </a:cxn>
                  <a:cxn ang="0">
                    <a:pos x="224" y="20"/>
                  </a:cxn>
                  <a:cxn ang="0">
                    <a:pos x="224" y="20"/>
                  </a:cxn>
                  <a:cxn ang="0">
                    <a:pos x="231" y="18"/>
                  </a:cxn>
                  <a:cxn ang="0">
                    <a:pos x="234" y="10"/>
                  </a:cxn>
                  <a:cxn ang="0">
                    <a:pos x="231" y="3"/>
                  </a:cxn>
                  <a:cxn ang="0">
                    <a:pos x="224" y="0"/>
                  </a:cxn>
                </a:cxnLst>
                <a:rect l="0" t="0" r="r" b="b"/>
                <a:pathLst>
                  <a:path w="234" h="222">
                    <a:moveTo>
                      <a:pt x="224" y="0"/>
                    </a:moveTo>
                    <a:lnTo>
                      <a:pt x="224" y="0"/>
                    </a:lnTo>
                    <a:lnTo>
                      <a:pt x="179" y="6"/>
                    </a:lnTo>
                    <a:lnTo>
                      <a:pt x="138" y="18"/>
                    </a:lnTo>
                    <a:lnTo>
                      <a:pt x="99" y="38"/>
                    </a:lnTo>
                    <a:lnTo>
                      <a:pt x="67" y="66"/>
                    </a:lnTo>
                    <a:lnTo>
                      <a:pt x="39" y="99"/>
                    </a:lnTo>
                    <a:lnTo>
                      <a:pt x="18" y="136"/>
                    </a:lnTo>
                    <a:lnTo>
                      <a:pt x="6" y="178"/>
                    </a:lnTo>
                    <a:lnTo>
                      <a:pt x="0" y="222"/>
                    </a:lnTo>
                    <a:lnTo>
                      <a:pt x="21" y="222"/>
                    </a:lnTo>
                    <a:lnTo>
                      <a:pt x="24" y="181"/>
                    </a:lnTo>
                    <a:lnTo>
                      <a:pt x="36" y="142"/>
                    </a:lnTo>
                    <a:lnTo>
                      <a:pt x="54" y="108"/>
                    </a:lnTo>
                    <a:lnTo>
                      <a:pt x="79" y="78"/>
                    </a:lnTo>
                    <a:lnTo>
                      <a:pt x="108" y="53"/>
                    </a:lnTo>
                    <a:lnTo>
                      <a:pt x="144" y="35"/>
                    </a:lnTo>
                    <a:lnTo>
                      <a:pt x="182" y="23"/>
                    </a:lnTo>
                    <a:lnTo>
                      <a:pt x="224" y="20"/>
                    </a:lnTo>
                    <a:lnTo>
                      <a:pt x="224" y="20"/>
                    </a:lnTo>
                    <a:lnTo>
                      <a:pt x="224" y="20"/>
                    </a:lnTo>
                    <a:lnTo>
                      <a:pt x="231" y="18"/>
                    </a:lnTo>
                    <a:lnTo>
                      <a:pt x="234" y="10"/>
                    </a:lnTo>
                    <a:lnTo>
                      <a:pt x="231" y="3"/>
                    </a:lnTo>
                    <a:lnTo>
                      <a:pt x="22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2" name="Freeform 78"/>
              <p:cNvSpPr>
                <a:spLocks/>
              </p:cNvSpPr>
              <p:nvPr/>
            </p:nvSpPr>
            <p:spPr bwMode="auto">
              <a:xfrm>
                <a:off x="2692" y="957"/>
                <a:ext cx="417" cy="7"/>
              </a:xfrm>
              <a:custGeom>
                <a:avLst/>
                <a:gdLst/>
                <a:ahLst/>
                <a:cxnLst>
                  <a:cxn ang="0">
                    <a:pos x="1241" y="0"/>
                  </a:cxn>
                  <a:cxn ang="0">
                    <a:pos x="1241" y="0"/>
                  </a:cxn>
                  <a:cxn ang="0">
                    <a:pos x="0" y="0"/>
                  </a:cxn>
                  <a:cxn ang="0">
                    <a:pos x="0" y="20"/>
                  </a:cxn>
                  <a:cxn ang="0">
                    <a:pos x="1241" y="20"/>
                  </a:cxn>
                  <a:cxn ang="0">
                    <a:pos x="1241" y="20"/>
                  </a:cxn>
                  <a:cxn ang="0">
                    <a:pos x="1241" y="20"/>
                  </a:cxn>
                  <a:cxn ang="0">
                    <a:pos x="1248" y="18"/>
                  </a:cxn>
                  <a:cxn ang="0">
                    <a:pos x="1251" y="10"/>
                  </a:cxn>
                  <a:cxn ang="0">
                    <a:pos x="1248" y="3"/>
                  </a:cxn>
                  <a:cxn ang="0">
                    <a:pos x="1241" y="0"/>
                  </a:cxn>
                </a:cxnLst>
                <a:rect l="0" t="0" r="r" b="b"/>
                <a:pathLst>
                  <a:path w="1251" h="20">
                    <a:moveTo>
                      <a:pt x="1241" y="0"/>
                    </a:moveTo>
                    <a:lnTo>
                      <a:pt x="1241" y="0"/>
                    </a:lnTo>
                    <a:lnTo>
                      <a:pt x="0" y="0"/>
                    </a:lnTo>
                    <a:lnTo>
                      <a:pt x="0" y="20"/>
                    </a:lnTo>
                    <a:lnTo>
                      <a:pt x="1241" y="20"/>
                    </a:lnTo>
                    <a:lnTo>
                      <a:pt x="1241" y="20"/>
                    </a:lnTo>
                    <a:lnTo>
                      <a:pt x="1241" y="20"/>
                    </a:lnTo>
                    <a:lnTo>
                      <a:pt x="1248" y="18"/>
                    </a:lnTo>
                    <a:lnTo>
                      <a:pt x="1251" y="10"/>
                    </a:lnTo>
                    <a:lnTo>
                      <a:pt x="1248" y="3"/>
                    </a:lnTo>
                    <a:lnTo>
                      <a:pt x="124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3" name="Freeform 79"/>
              <p:cNvSpPr>
                <a:spLocks/>
              </p:cNvSpPr>
              <p:nvPr/>
            </p:nvSpPr>
            <p:spPr bwMode="auto">
              <a:xfrm>
                <a:off x="3106" y="957"/>
                <a:ext cx="74" cy="78"/>
              </a:xfrm>
              <a:custGeom>
                <a:avLst/>
                <a:gdLst/>
                <a:ahLst/>
                <a:cxnLst>
                  <a:cxn ang="0">
                    <a:pos x="223" y="222"/>
                  </a:cxn>
                  <a:cxn ang="0">
                    <a:pos x="223" y="222"/>
                  </a:cxn>
                  <a:cxn ang="0">
                    <a:pos x="217" y="178"/>
                  </a:cxn>
                  <a:cxn ang="0">
                    <a:pos x="206" y="136"/>
                  </a:cxn>
                  <a:cxn ang="0">
                    <a:pos x="185" y="99"/>
                  </a:cxn>
                  <a:cxn ang="0">
                    <a:pos x="157" y="66"/>
                  </a:cxn>
                  <a:cxn ang="0">
                    <a:pos x="124" y="38"/>
                  </a:cxn>
                  <a:cxn ang="0">
                    <a:pos x="86" y="18"/>
                  </a:cxn>
                  <a:cxn ang="0">
                    <a:pos x="44" y="6"/>
                  </a:cxn>
                  <a:cxn ang="0">
                    <a:pos x="0" y="0"/>
                  </a:cxn>
                  <a:cxn ang="0">
                    <a:pos x="0" y="20"/>
                  </a:cxn>
                  <a:cxn ang="0">
                    <a:pos x="41" y="23"/>
                  </a:cxn>
                  <a:cxn ang="0">
                    <a:pos x="80" y="35"/>
                  </a:cxn>
                  <a:cxn ang="0">
                    <a:pos x="115" y="53"/>
                  </a:cxn>
                  <a:cxn ang="0">
                    <a:pos x="145" y="78"/>
                  </a:cxn>
                  <a:cxn ang="0">
                    <a:pos x="170" y="108"/>
                  </a:cxn>
                  <a:cxn ang="0">
                    <a:pos x="188" y="142"/>
                  </a:cxn>
                  <a:cxn ang="0">
                    <a:pos x="200" y="181"/>
                  </a:cxn>
                  <a:cxn ang="0">
                    <a:pos x="203" y="222"/>
                  </a:cxn>
                  <a:cxn ang="0">
                    <a:pos x="203" y="222"/>
                  </a:cxn>
                  <a:cxn ang="0">
                    <a:pos x="203" y="222"/>
                  </a:cxn>
                  <a:cxn ang="0">
                    <a:pos x="206" y="230"/>
                  </a:cxn>
                  <a:cxn ang="0">
                    <a:pos x="213" y="233"/>
                  </a:cxn>
                  <a:cxn ang="0">
                    <a:pos x="220" y="230"/>
                  </a:cxn>
                  <a:cxn ang="0">
                    <a:pos x="223" y="222"/>
                  </a:cxn>
                </a:cxnLst>
                <a:rect l="0" t="0" r="r" b="b"/>
                <a:pathLst>
                  <a:path w="223" h="233">
                    <a:moveTo>
                      <a:pt x="223" y="222"/>
                    </a:moveTo>
                    <a:lnTo>
                      <a:pt x="223" y="222"/>
                    </a:lnTo>
                    <a:lnTo>
                      <a:pt x="217" y="178"/>
                    </a:lnTo>
                    <a:lnTo>
                      <a:pt x="206" y="136"/>
                    </a:lnTo>
                    <a:lnTo>
                      <a:pt x="185" y="99"/>
                    </a:lnTo>
                    <a:lnTo>
                      <a:pt x="157" y="66"/>
                    </a:lnTo>
                    <a:lnTo>
                      <a:pt x="124" y="38"/>
                    </a:lnTo>
                    <a:lnTo>
                      <a:pt x="86" y="18"/>
                    </a:lnTo>
                    <a:lnTo>
                      <a:pt x="44" y="6"/>
                    </a:lnTo>
                    <a:lnTo>
                      <a:pt x="0" y="0"/>
                    </a:lnTo>
                    <a:lnTo>
                      <a:pt x="0" y="20"/>
                    </a:lnTo>
                    <a:lnTo>
                      <a:pt x="41" y="23"/>
                    </a:lnTo>
                    <a:lnTo>
                      <a:pt x="80" y="35"/>
                    </a:lnTo>
                    <a:lnTo>
                      <a:pt x="115" y="53"/>
                    </a:lnTo>
                    <a:lnTo>
                      <a:pt x="145" y="78"/>
                    </a:lnTo>
                    <a:lnTo>
                      <a:pt x="170" y="108"/>
                    </a:lnTo>
                    <a:lnTo>
                      <a:pt x="188" y="142"/>
                    </a:lnTo>
                    <a:lnTo>
                      <a:pt x="200" y="181"/>
                    </a:lnTo>
                    <a:lnTo>
                      <a:pt x="203" y="222"/>
                    </a:lnTo>
                    <a:lnTo>
                      <a:pt x="203" y="222"/>
                    </a:lnTo>
                    <a:lnTo>
                      <a:pt x="203" y="222"/>
                    </a:lnTo>
                    <a:lnTo>
                      <a:pt x="206" y="230"/>
                    </a:lnTo>
                    <a:lnTo>
                      <a:pt x="213" y="233"/>
                    </a:lnTo>
                    <a:lnTo>
                      <a:pt x="220" y="230"/>
                    </a:lnTo>
                    <a:lnTo>
                      <a:pt x="223"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4" name="Freeform 80"/>
              <p:cNvSpPr>
                <a:spLocks/>
              </p:cNvSpPr>
              <p:nvPr/>
            </p:nvSpPr>
            <p:spPr bwMode="auto">
              <a:xfrm>
                <a:off x="3173" y="1031"/>
                <a:ext cx="7" cy="419"/>
              </a:xfrm>
              <a:custGeom>
                <a:avLst/>
                <a:gdLst/>
                <a:ahLst/>
                <a:cxnLst>
                  <a:cxn ang="0">
                    <a:pos x="20" y="1246"/>
                  </a:cxn>
                  <a:cxn ang="0">
                    <a:pos x="20" y="1246"/>
                  </a:cxn>
                  <a:cxn ang="0">
                    <a:pos x="20" y="0"/>
                  </a:cxn>
                  <a:cxn ang="0">
                    <a:pos x="0" y="0"/>
                  </a:cxn>
                  <a:cxn ang="0">
                    <a:pos x="0" y="1246"/>
                  </a:cxn>
                  <a:cxn ang="0">
                    <a:pos x="0" y="1246"/>
                  </a:cxn>
                  <a:cxn ang="0">
                    <a:pos x="0" y="1246"/>
                  </a:cxn>
                  <a:cxn ang="0">
                    <a:pos x="3" y="1254"/>
                  </a:cxn>
                  <a:cxn ang="0">
                    <a:pos x="10" y="1257"/>
                  </a:cxn>
                  <a:cxn ang="0">
                    <a:pos x="17" y="1254"/>
                  </a:cxn>
                  <a:cxn ang="0">
                    <a:pos x="20" y="1246"/>
                  </a:cxn>
                </a:cxnLst>
                <a:rect l="0" t="0" r="r" b="b"/>
                <a:pathLst>
                  <a:path w="20" h="1257">
                    <a:moveTo>
                      <a:pt x="20" y="1246"/>
                    </a:moveTo>
                    <a:lnTo>
                      <a:pt x="20" y="1246"/>
                    </a:lnTo>
                    <a:lnTo>
                      <a:pt x="20" y="0"/>
                    </a:lnTo>
                    <a:lnTo>
                      <a:pt x="0" y="0"/>
                    </a:lnTo>
                    <a:lnTo>
                      <a:pt x="0" y="1246"/>
                    </a:lnTo>
                    <a:lnTo>
                      <a:pt x="0" y="1246"/>
                    </a:lnTo>
                    <a:lnTo>
                      <a:pt x="0" y="1246"/>
                    </a:lnTo>
                    <a:lnTo>
                      <a:pt x="3" y="1254"/>
                    </a:lnTo>
                    <a:lnTo>
                      <a:pt x="10" y="1257"/>
                    </a:lnTo>
                    <a:lnTo>
                      <a:pt x="17" y="1254"/>
                    </a:lnTo>
                    <a:lnTo>
                      <a:pt x="20" y="124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5" name="Freeform 81"/>
              <p:cNvSpPr>
                <a:spLocks/>
              </p:cNvSpPr>
              <p:nvPr/>
            </p:nvSpPr>
            <p:spPr bwMode="auto">
              <a:xfrm>
                <a:off x="2564" y="992"/>
                <a:ext cx="613" cy="526"/>
              </a:xfrm>
              <a:custGeom>
                <a:avLst/>
                <a:gdLst/>
                <a:ahLst/>
                <a:cxnLst>
                  <a:cxn ang="0">
                    <a:pos x="984" y="1578"/>
                  </a:cxn>
                  <a:cxn ang="0">
                    <a:pos x="1839" y="1226"/>
                  </a:cxn>
                  <a:cxn ang="0">
                    <a:pos x="1838" y="513"/>
                  </a:cxn>
                  <a:cxn ang="0">
                    <a:pos x="1564" y="0"/>
                  </a:cxn>
                  <a:cxn ang="0">
                    <a:pos x="0" y="642"/>
                  </a:cxn>
                  <a:cxn ang="0">
                    <a:pos x="501" y="1578"/>
                  </a:cxn>
                  <a:cxn ang="0">
                    <a:pos x="984" y="1578"/>
                  </a:cxn>
                </a:cxnLst>
                <a:rect l="0" t="0" r="r" b="b"/>
                <a:pathLst>
                  <a:path w="1839" h="1578">
                    <a:moveTo>
                      <a:pt x="984" y="1578"/>
                    </a:moveTo>
                    <a:lnTo>
                      <a:pt x="1839" y="1226"/>
                    </a:lnTo>
                    <a:lnTo>
                      <a:pt x="1838" y="513"/>
                    </a:lnTo>
                    <a:lnTo>
                      <a:pt x="1564" y="0"/>
                    </a:lnTo>
                    <a:lnTo>
                      <a:pt x="0" y="642"/>
                    </a:lnTo>
                    <a:lnTo>
                      <a:pt x="501" y="1578"/>
                    </a:lnTo>
                    <a:lnTo>
                      <a:pt x="984" y="157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6" name="Freeform 82"/>
              <p:cNvSpPr>
                <a:spLocks/>
              </p:cNvSpPr>
              <p:nvPr/>
            </p:nvSpPr>
            <p:spPr bwMode="auto">
              <a:xfrm>
                <a:off x="2892" y="1399"/>
                <a:ext cx="288" cy="121"/>
              </a:xfrm>
              <a:custGeom>
                <a:avLst/>
                <a:gdLst/>
                <a:ahLst/>
                <a:cxnLst>
                  <a:cxn ang="0">
                    <a:pos x="849" y="6"/>
                  </a:cxn>
                  <a:cxn ang="0">
                    <a:pos x="855" y="0"/>
                  </a:cxn>
                  <a:cxn ang="0">
                    <a:pos x="0" y="352"/>
                  </a:cxn>
                  <a:cxn ang="0">
                    <a:pos x="3" y="364"/>
                  </a:cxn>
                  <a:cxn ang="0">
                    <a:pos x="858" y="12"/>
                  </a:cxn>
                  <a:cxn ang="0">
                    <a:pos x="864" y="6"/>
                  </a:cxn>
                  <a:cxn ang="0">
                    <a:pos x="858" y="12"/>
                  </a:cxn>
                  <a:cxn ang="0">
                    <a:pos x="862" y="9"/>
                  </a:cxn>
                  <a:cxn ang="0">
                    <a:pos x="862" y="5"/>
                  </a:cxn>
                  <a:cxn ang="0">
                    <a:pos x="859" y="2"/>
                  </a:cxn>
                  <a:cxn ang="0">
                    <a:pos x="855" y="0"/>
                  </a:cxn>
                  <a:cxn ang="0">
                    <a:pos x="849" y="6"/>
                  </a:cxn>
                </a:cxnLst>
                <a:rect l="0" t="0" r="r" b="b"/>
                <a:pathLst>
                  <a:path w="864" h="364">
                    <a:moveTo>
                      <a:pt x="849" y="6"/>
                    </a:moveTo>
                    <a:lnTo>
                      <a:pt x="855" y="0"/>
                    </a:lnTo>
                    <a:lnTo>
                      <a:pt x="0" y="352"/>
                    </a:lnTo>
                    <a:lnTo>
                      <a:pt x="3" y="364"/>
                    </a:lnTo>
                    <a:lnTo>
                      <a:pt x="858" y="12"/>
                    </a:lnTo>
                    <a:lnTo>
                      <a:pt x="864" y="6"/>
                    </a:lnTo>
                    <a:lnTo>
                      <a:pt x="858" y="12"/>
                    </a:lnTo>
                    <a:lnTo>
                      <a:pt x="862" y="9"/>
                    </a:lnTo>
                    <a:lnTo>
                      <a:pt x="862" y="5"/>
                    </a:lnTo>
                    <a:lnTo>
                      <a:pt x="859" y="2"/>
                    </a:lnTo>
                    <a:lnTo>
                      <a:pt x="855" y="0"/>
                    </a:lnTo>
                    <a:lnTo>
                      <a:pt x="849"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7" name="Freeform 83"/>
              <p:cNvSpPr>
                <a:spLocks/>
              </p:cNvSpPr>
              <p:nvPr/>
            </p:nvSpPr>
            <p:spPr bwMode="auto">
              <a:xfrm>
                <a:off x="3174" y="1160"/>
                <a:ext cx="6" cy="241"/>
              </a:xfrm>
              <a:custGeom>
                <a:avLst/>
                <a:gdLst/>
                <a:ahLst/>
                <a:cxnLst>
                  <a:cxn ang="0">
                    <a:pos x="1" y="11"/>
                  </a:cxn>
                  <a:cxn ang="0">
                    <a:pos x="0" y="8"/>
                  </a:cxn>
                  <a:cxn ang="0">
                    <a:pos x="1" y="721"/>
                  </a:cxn>
                  <a:cxn ang="0">
                    <a:pos x="16" y="721"/>
                  </a:cxn>
                  <a:cxn ang="0">
                    <a:pos x="14" y="8"/>
                  </a:cxn>
                  <a:cxn ang="0">
                    <a:pos x="13" y="5"/>
                  </a:cxn>
                  <a:cxn ang="0">
                    <a:pos x="14" y="8"/>
                  </a:cxn>
                  <a:cxn ang="0">
                    <a:pos x="11" y="3"/>
                  </a:cxn>
                  <a:cxn ang="0">
                    <a:pos x="7" y="0"/>
                  </a:cxn>
                  <a:cxn ang="0">
                    <a:pos x="3" y="3"/>
                  </a:cxn>
                  <a:cxn ang="0">
                    <a:pos x="0" y="8"/>
                  </a:cxn>
                  <a:cxn ang="0">
                    <a:pos x="1" y="11"/>
                  </a:cxn>
                </a:cxnLst>
                <a:rect l="0" t="0" r="r" b="b"/>
                <a:pathLst>
                  <a:path w="16" h="721">
                    <a:moveTo>
                      <a:pt x="1" y="11"/>
                    </a:moveTo>
                    <a:lnTo>
                      <a:pt x="0" y="8"/>
                    </a:lnTo>
                    <a:lnTo>
                      <a:pt x="1" y="721"/>
                    </a:lnTo>
                    <a:lnTo>
                      <a:pt x="16" y="721"/>
                    </a:lnTo>
                    <a:lnTo>
                      <a:pt x="14" y="8"/>
                    </a:lnTo>
                    <a:lnTo>
                      <a:pt x="13" y="5"/>
                    </a:lnTo>
                    <a:lnTo>
                      <a:pt x="14" y="8"/>
                    </a:lnTo>
                    <a:lnTo>
                      <a:pt x="11" y="3"/>
                    </a:lnTo>
                    <a:lnTo>
                      <a:pt x="7" y="0"/>
                    </a:lnTo>
                    <a:lnTo>
                      <a:pt x="3" y="3"/>
                    </a:lnTo>
                    <a:lnTo>
                      <a:pt x="0" y="8"/>
                    </a:lnTo>
                    <a:lnTo>
                      <a:pt x="1" y="1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8" name="Freeform 84"/>
              <p:cNvSpPr>
                <a:spLocks/>
              </p:cNvSpPr>
              <p:nvPr/>
            </p:nvSpPr>
            <p:spPr bwMode="auto">
              <a:xfrm>
                <a:off x="3083" y="990"/>
                <a:ext cx="96" cy="174"/>
              </a:xfrm>
              <a:custGeom>
                <a:avLst/>
                <a:gdLst/>
                <a:ahLst/>
                <a:cxnLst>
                  <a:cxn ang="0">
                    <a:pos x="8" y="11"/>
                  </a:cxn>
                  <a:cxn ang="0">
                    <a:pos x="0" y="9"/>
                  </a:cxn>
                  <a:cxn ang="0">
                    <a:pos x="274" y="522"/>
                  </a:cxn>
                  <a:cxn ang="0">
                    <a:pos x="286" y="516"/>
                  </a:cxn>
                  <a:cxn ang="0">
                    <a:pos x="12" y="3"/>
                  </a:cxn>
                  <a:cxn ang="0">
                    <a:pos x="5" y="0"/>
                  </a:cxn>
                  <a:cxn ang="0">
                    <a:pos x="12" y="3"/>
                  </a:cxn>
                  <a:cxn ang="0">
                    <a:pos x="9" y="0"/>
                  </a:cxn>
                  <a:cxn ang="0">
                    <a:pos x="5" y="0"/>
                  </a:cxn>
                  <a:cxn ang="0">
                    <a:pos x="0" y="4"/>
                  </a:cxn>
                  <a:cxn ang="0">
                    <a:pos x="0" y="9"/>
                  </a:cxn>
                  <a:cxn ang="0">
                    <a:pos x="8" y="11"/>
                  </a:cxn>
                </a:cxnLst>
                <a:rect l="0" t="0" r="r" b="b"/>
                <a:pathLst>
                  <a:path w="286" h="522">
                    <a:moveTo>
                      <a:pt x="8" y="11"/>
                    </a:moveTo>
                    <a:lnTo>
                      <a:pt x="0" y="9"/>
                    </a:lnTo>
                    <a:lnTo>
                      <a:pt x="274" y="522"/>
                    </a:lnTo>
                    <a:lnTo>
                      <a:pt x="286" y="516"/>
                    </a:lnTo>
                    <a:lnTo>
                      <a:pt x="12" y="3"/>
                    </a:lnTo>
                    <a:lnTo>
                      <a:pt x="5" y="0"/>
                    </a:lnTo>
                    <a:lnTo>
                      <a:pt x="12" y="3"/>
                    </a:lnTo>
                    <a:lnTo>
                      <a:pt x="9" y="0"/>
                    </a:lnTo>
                    <a:lnTo>
                      <a:pt x="5" y="0"/>
                    </a:lnTo>
                    <a:lnTo>
                      <a:pt x="0" y="4"/>
                    </a:lnTo>
                    <a:lnTo>
                      <a:pt x="0" y="9"/>
                    </a:lnTo>
                    <a:lnTo>
                      <a:pt x="8" y="1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9" name="Freeform 85"/>
              <p:cNvSpPr>
                <a:spLocks/>
              </p:cNvSpPr>
              <p:nvPr/>
            </p:nvSpPr>
            <p:spPr bwMode="auto">
              <a:xfrm>
                <a:off x="2562" y="990"/>
                <a:ext cx="524" cy="218"/>
              </a:xfrm>
              <a:custGeom>
                <a:avLst/>
                <a:gdLst/>
                <a:ahLst/>
                <a:cxnLst>
                  <a:cxn ang="0">
                    <a:pos x="11" y="645"/>
                  </a:cxn>
                  <a:cxn ang="0">
                    <a:pos x="7" y="654"/>
                  </a:cxn>
                  <a:cxn ang="0">
                    <a:pos x="1571" y="11"/>
                  </a:cxn>
                  <a:cxn ang="0">
                    <a:pos x="1568" y="0"/>
                  </a:cxn>
                  <a:cxn ang="0">
                    <a:pos x="4" y="642"/>
                  </a:cxn>
                  <a:cxn ang="0">
                    <a:pos x="0" y="651"/>
                  </a:cxn>
                  <a:cxn ang="0">
                    <a:pos x="4" y="642"/>
                  </a:cxn>
                  <a:cxn ang="0">
                    <a:pos x="1" y="645"/>
                  </a:cxn>
                  <a:cxn ang="0">
                    <a:pos x="0" y="649"/>
                  </a:cxn>
                  <a:cxn ang="0">
                    <a:pos x="3" y="652"/>
                  </a:cxn>
                  <a:cxn ang="0">
                    <a:pos x="7" y="654"/>
                  </a:cxn>
                  <a:cxn ang="0">
                    <a:pos x="11" y="645"/>
                  </a:cxn>
                </a:cxnLst>
                <a:rect l="0" t="0" r="r" b="b"/>
                <a:pathLst>
                  <a:path w="1571" h="654">
                    <a:moveTo>
                      <a:pt x="11" y="645"/>
                    </a:moveTo>
                    <a:lnTo>
                      <a:pt x="7" y="654"/>
                    </a:lnTo>
                    <a:lnTo>
                      <a:pt x="1571" y="11"/>
                    </a:lnTo>
                    <a:lnTo>
                      <a:pt x="1568" y="0"/>
                    </a:lnTo>
                    <a:lnTo>
                      <a:pt x="4" y="642"/>
                    </a:lnTo>
                    <a:lnTo>
                      <a:pt x="0" y="651"/>
                    </a:lnTo>
                    <a:lnTo>
                      <a:pt x="4" y="642"/>
                    </a:lnTo>
                    <a:lnTo>
                      <a:pt x="1" y="645"/>
                    </a:lnTo>
                    <a:lnTo>
                      <a:pt x="0" y="649"/>
                    </a:lnTo>
                    <a:lnTo>
                      <a:pt x="3" y="652"/>
                    </a:lnTo>
                    <a:lnTo>
                      <a:pt x="7" y="654"/>
                    </a:lnTo>
                    <a:lnTo>
                      <a:pt x="11" y="64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0" name="Freeform 86"/>
              <p:cNvSpPr>
                <a:spLocks/>
              </p:cNvSpPr>
              <p:nvPr/>
            </p:nvSpPr>
            <p:spPr bwMode="auto">
              <a:xfrm>
                <a:off x="2562" y="1205"/>
                <a:ext cx="171" cy="315"/>
              </a:xfrm>
              <a:custGeom>
                <a:avLst/>
                <a:gdLst/>
                <a:ahLst/>
                <a:cxnLst>
                  <a:cxn ang="0">
                    <a:pos x="506" y="931"/>
                  </a:cxn>
                  <a:cxn ang="0">
                    <a:pos x="511" y="936"/>
                  </a:cxn>
                  <a:cxn ang="0">
                    <a:pos x="11" y="0"/>
                  </a:cxn>
                  <a:cxn ang="0">
                    <a:pos x="0" y="6"/>
                  </a:cxn>
                  <a:cxn ang="0">
                    <a:pos x="500" y="942"/>
                  </a:cxn>
                  <a:cxn ang="0">
                    <a:pos x="506" y="946"/>
                  </a:cxn>
                  <a:cxn ang="0">
                    <a:pos x="500" y="942"/>
                  </a:cxn>
                  <a:cxn ang="0">
                    <a:pos x="503" y="945"/>
                  </a:cxn>
                  <a:cxn ang="0">
                    <a:pos x="509" y="945"/>
                  </a:cxn>
                  <a:cxn ang="0">
                    <a:pos x="511" y="940"/>
                  </a:cxn>
                  <a:cxn ang="0">
                    <a:pos x="511" y="936"/>
                  </a:cxn>
                  <a:cxn ang="0">
                    <a:pos x="506" y="931"/>
                  </a:cxn>
                </a:cxnLst>
                <a:rect l="0" t="0" r="r" b="b"/>
                <a:pathLst>
                  <a:path w="511" h="946">
                    <a:moveTo>
                      <a:pt x="506" y="931"/>
                    </a:moveTo>
                    <a:lnTo>
                      <a:pt x="511" y="936"/>
                    </a:lnTo>
                    <a:lnTo>
                      <a:pt x="11" y="0"/>
                    </a:lnTo>
                    <a:lnTo>
                      <a:pt x="0" y="6"/>
                    </a:lnTo>
                    <a:lnTo>
                      <a:pt x="500" y="942"/>
                    </a:lnTo>
                    <a:lnTo>
                      <a:pt x="506" y="946"/>
                    </a:lnTo>
                    <a:lnTo>
                      <a:pt x="500" y="942"/>
                    </a:lnTo>
                    <a:lnTo>
                      <a:pt x="503" y="945"/>
                    </a:lnTo>
                    <a:lnTo>
                      <a:pt x="509" y="945"/>
                    </a:lnTo>
                    <a:lnTo>
                      <a:pt x="511" y="940"/>
                    </a:lnTo>
                    <a:lnTo>
                      <a:pt x="511" y="936"/>
                    </a:lnTo>
                    <a:lnTo>
                      <a:pt x="506" y="93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1" name="Freeform 87"/>
              <p:cNvSpPr>
                <a:spLocks/>
              </p:cNvSpPr>
              <p:nvPr/>
            </p:nvSpPr>
            <p:spPr bwMode="auto">
              <a:xfrm>
                <a:off x="2731" y="1515"/>
                <a:ext cx="164" cy="5"/>
              </a:xfrm>
              <a:custGeom>
                <a:avLst/>
                <a:gdLst/>
                <a:ahLst/>
                <a:cxnLst>
                  <a:cxn ang="0">
                    <a:pos x="482" y="2"/>
                  </a:cxn>
                  <a:cxn ang="0">
                    <a:pos x="483" y="0"/>
                  </a:cxn>
                  <a:cxn ang="0">
                    <a:pos x="0" y="0"/>
                  </a:cxn>
                  <a:cxn ang="0">
                    <a:pos x="0" y="15"/>
                  </a:cxn>
                  <a:cxn ang="0">
                    <a:pos x="483" y="15"/>
                  </a:cxn>
                  <a:cxn ang="0">
                    <a:pos x="485" y="14"/>
                  </a:cxn>
                  <a:cxn ang="0">
                    <a:pos x="483" y="15"/>
                  </a:cxn>
                  <a:cxn ang="0">
                    <a:pos x="488" y="12"/>
                  </a:cxn>
                  <a:cxn ang="0">
                    <a:pos x="491" y="8"/>
                  </a:cxn>
                  <a:cxn ang="0">
                    <a:pos x="488" y="3"/>
                  </a:cxn>
                  <a:cxn ang="0">
                    <a:pos x="483" y="0"/>
                  </a:cxn>
                  <a:cxn ang="0">
                    <a:pos x="482" y="2"/>
                  </a:cxn>
                </a:cxnLst>
                <a:rect l="0" t="0" r="r" b="b"/>
                <a:pathLst>
                  <a:path w="491" h="15">
                    <a:moveTo>
                      <a:pt x="482" y="2"/>
                    </a:moveTo>
                    <a:lnTo>
                      <a:pt x="483" y="0"/>
                    </a:lnTo>
                    <a:lnTo>
                      <a:pt x="0" y="0"/>
                    </a:lnTo>
                    <a:lnTo>
                      <a:pt x="0" y="15"/>
                    </a:lnTo>
                    <a:lnTo>
                      <a:pt x="483" y="15"/>
                    </a:lnTo>
                    <a:lnTo>
                      <a:pt x="485" y="14"/>
                    </a:lnTo>
                    <a:lnTo>
                      <a:pt x="483" y="15"/>
                    </a:lnTo>
                    <a:lnTo>
                      <a:pt x="488" y="12"/>
                    </a:lnTo>
                    <a:lnTo>
                      <a:pt x="491" y="8"/>
                    </a:lnTo>
                    <a:lnTo>
                      <a:pt x="488" y="3"/>
                    </a:lnTo>
                    <a:lnTo>
                      <a:pt x="483" y="0"/>
                    </a:lnTo>
                    <a:lnTo>
                      <a:pt x="482" y="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2" name="Freeform 88"/>
              <p:cNvSpPr>
                <a:spLocks/>
              </p:cNvSpPr>
              <p:nvPr/>
            </p:nvSpPr>
            <p:spPr bwMode="auto">
              <a:xfrm>
                <a:off x="2721" y="1140"/>
                <a:ext cx="327" cy="145"/>
              </a:xfrm>
              <a:custGeom>
                <a:avLst/>
                <a:gdLst/>
                <a:ahLst/>
                <a:cxnLst>
                  <a:cxn ang="0">
                    <a:pos x="367" y="0"/>
                  </a:cxn>
                  <a:cxn ang="0">
                    <a:pos x="0" y="433"/>
                  </a:cxn>
                  <a:cxn ang="0">
                    <a:pos x="982" y="31"/>
                  </a:cxn>
                  <a:cxn ang="0">
                    <a:pos x="367" y="0"/>
                  </a:cxn>
                </a:cxnLst>
                <a:rect l="0" t="0" r="r" b="b"/>
                <a:pathLst>
                  <a:path w="982" h="433">
                    <a:moveTo>
                      <a:pt x="367" y="0"/>
                    </a:moveTo>
                    <a:lnTo>
                      <a:pt x="0" y="433"/>
                    </a:lnTo>
                    <a:lnTo>
                      <a:pt x="982" y="31"/>
                    </a:lnTo>
                    <a:lnTo>
                      <a:pt x="36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3" name="Freeform 89"/>
              <p:cNvSpPr>
                <a:spLocks/>
              </p:cNvSpPr>
              <p:nvPr/>
            </p:nvSpPr>
            <p:spPr bwMode="auto">
              <a:xfrm>
                <a:off x="2719" y="1139"/>
                <a:ext cx="126" cy="148"/>
              </a:xfrm>
              <a:custGeom>
                <a:avLst/>
                <a:gdLst/>
                <a:ahLst/>
                <a:cxnLst>
                  <a:cxn ang="0">
                    <a:pos x="4" y="432"/>
                  </a:cxn>
                  <a:cxn ang="0">
                    <a:pos x="10" y="442"/>
                  </a:cxn>
                  <a:cxn ang="0">
                    <a:pos x="377" y="9"/>
                  </a:cxn>
                  <a:cxn ang="0">
                    <a:pos x="368" y="0"/>
                  </a:cxn>
                  <a:cxn ang="0">
                    <a:pos x="2" y="433"/>
                  </a:cxn>
                  <a:cxn ang="0">
                    <a:pos x="7" y="444"/>
                  </a:cxn>
                  <a:cxn ang="0">
                    <a:pos x="2" y="433"/>
                  </a:cxn>
                  <a:cxn ang="0">
                    <a:pos x="0" y="438"/>
                  </a:cxn>
                  <a:cxn ang="0">
                    <a:pos x="2" y="442"/>
                  </a:cxn>
                  <a:cxn ang="0">
                    <a:pos x="6" y="444"/>
                  </a:cxn>
                  <a:cxn ang="0">
                    <a:pos x="10" y="442"/>
                  </a:cxn>
                  <a:cxn ang="0">
                    <a:pos x="4" y="432"/>
                  </a:cxn>
                </a:cxnLst>
                <a:rect l="0" t="0" r="r" b="b"/>
                <a:pathLst>
                  <a:path w="377" h="444">
                    <a:moveTo>
                      <a:pt x="4" y="432"/>
                    </a:moveTo>
                    <a:lnTo>
                      <a:pt x="10" y="442"/>
                    </a:lnTo>
                    <a:lnTo>
                      <a:pt x="377" y="9"/>
                    </a:lnTo>
                    <a:lnTo>
                      <a:pt x="368" y="0"/>
                    </a:lnTo>
                    <a:lnTo>
                      <a:pt x="2" y="433"/>
                    </a:lnTo>
                    <a:lnTo>
                      <a:pt x="7" y="444"/>
                    </a:lnTo>
                    <a:lnTo>
                      <a:pt x="2" y="433"/>
                    </a:lnTo>
                    <a:lnTo>
                      <a:pt x="0" y="438"/>
                    </a:lnTo>
                    <a:lnTo>
                      <a:pt x="2" y="442"/>
                    </a:lnTo>
                    <a:lnTo>
                      <a:pt x="6" y="444"/>
                    </a:lnTo>
                    <a:lnTo>
                      <a:pt x="10" y="442"/>
                    </a:lnTo>
                    <a:lnTo>
                      <a:pt x="4" y="4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4" name="Freeform 90"/>
              <p:cNvSpPr>
                <a:spLocks/>
              </p:cNvSpPr>
              <p:nvPr/>
            </p:nvSpPr>
            <p:spPr bwMode="auto">
              <a:xfrm>
                <a:off x="2720" y="1149"/>
                <a:ext cx="330" cy="138"/>
              </a:xfrm>
              <a:custGeom>
                <a:avLst/>
                <a:gdLst/>
                <a:ahLst/>
                <a:cxnLst>
                  <a:cxn ang="0">
                    <a:pos x="984" y="12"/>
                  </a:cxn>
                  <a:cxn ang="0">
                    <a:pos x="983" y="0"/>
                  </a:cxn>
                  <a:cxn ang="0">
                    <a:pos x="0" y="402"/>
                  </a:cxn>
                  <a:cxn ang="0">
                    <a:pos x="3" y="414"/>
                  </a:cxn>
                  <a:cxn ang="0">
                    <a:pos x="986" y="12"/>
                  </a:cxn>
                  <a:cxn ang="0">
                    <a:pos x="984" y="0"/>
                  </a:cxn>
                  <a:cxn ang="0">
                    <a:pos x="986" y="12"/>
                  </a:cxn>
                  <a:cxn ang="0">
                    <a:pos x="990" y="9"/>
                  </a:cxn>
                  <a:cxn ang="0">
                    <a:pos x="990" y="4"/>
                  </a:cxn>
                  <a:cxn ang="0">
                    <a:pos x="987" y="1"/>
                  </a:cxn>
                  <a:cxn ang="0">
                    <a:pos x="983" y="0"/>
                  </a:cxn>
                  <a:cxn ang="0">
                    <a:pos x="984" y="12"/>
                  </a:cxn>
                </a:cxnLst>
                <a:rect l="0" t="0" r="r" b="b"/>
                <a:pathLst>
                  <a:path w="990" h="414">
                    <a:moveTo>
                      <a:pt x="984" y="12"/>
                    </a:moveTo>
                    <a:lnTo>
                      <a:pt x="983" y="0"/>
                    </a:lnTo>
                    <a:lnTo>
                      <a:pt x="0" y="402"/>
                    </a:lnTo>
                    <a:lnTo>
                      <a:pt x="3" y="414"/>
                    </a:lnTo>
                    <a:lnTo>
                      <a:pt x="986" y="12"/>
                    </a:lnTo>
                    <a:lnTo>
                      <a:pt x="984" y="0"/>
                    </a:lnTo>
                    <a:lnTo>
                      <a:pt x="986" y="12"/>
                    </a:lnTo>
                    <a:lnTo>
                      <a:pt x="990" y="9"/>
                    </a:lnTo>
                    <a:lnTo>
                      <a:pt x="990" y="4"/>
                    </a:lnTo>
                    <a:lnTo>
                      <a:pt x="987" y="1"/>
                    </a:lnTo>
                    <a:lnTo>
                      <a:pt x="983" y="0"/>
                    </a:lnTo>
                    <a:lnTo>
                      <a:pt x="984" y="1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5" name="Freeform 91"/>
              <p:cNvSpPr>
                <a:spLocks/>
              </p:cNvSpPr>
              <p:nvPr/>
            </p:nvSpPr>
            <p:spPr bwMode="auto">
              <a:xfrm>
                <a:off x="2841" y="1138"/>
                <a:ext cx="207" cy="15"/>
              </a:xfrm>
              <a:custGeom>
                <a:avLst/>
                <a:gdLst/>
                <a:ahLst/>
                <a:cxnLst>
                  <a:cxn ang="0">
                    <a:pos x="10" y="10"/>
                  </a:cxn>
                  <a:cxn ang="0">
                    <a:pos x="6" y="11"/>
                  </a:cxn>
                  <a:cxn ang="0">
                    <a:pos x="621" y="43"/>
                  </a:cxn>
                  <a:cxn ang="0">
                    <a:pos x="621" y="31"/>
                  </a:cxn>
                  <a:cxn ang="0">
                    <a:pos x="6" y="0"/>
                  </a:cxn>
                  <a:cxn ang="0">
                    <a:pos x="1" y="1"/>
                  </a:cxn>
                  <a:cxn ang="0">
                    <a:pos x="6" y="0"/>
                  </a:cxn>
                  <a:cxn ang="0">
                    <a:pos x="1" y="1"/>
                  </a:cxn>
                  <a:cxn ang="0">
                    <a:pos x="0" y="6"/>
                  </a:cxn>
                  <a:cxn ang="0">
                    <a:pos x="1" y="10"/>
                  </a:cxn>
                  <a:cxn ang="0">
                    <a:pos x="6" y="11"/>
                  </a:cxn>
                  <a:cxn ang="0">
                    <a:pos x="10" y="10"/>
                  </a:cxn>
                </a:cxnLst>
                <a:rect l="0" t="0" r="r" b="b"/>
                <a:pathLst>
                  <a:path w="621" h="43">
                    <a:moveTo>
                      <a:pt x="10" y="10"/>
                    </a:moveTo>
                    <a:lnTo>
                      <a:pt x="6" y="11"/>
                    </a:lnTo>
                    <a:lnTo>
                      <a:pt x="621" y="43"/>
                    </a:lnTo>
                    <a:lnTo>
                      <a:pt x="621" y="31"/>
                    </a:lnTo>
                    <a:lnTo>
                      <a:pt x="6" y="0"/>
                    </a:lnTo>
                    <a:lnTo>
                      <a:pt x="1" y="1"/>
                    </a:lnTo>
                    <a:lnTo>
                      <a:pt x="6" y="0"/>
                    </a:lnTo>
                    <a:lnTo>
                      <a:pt x="1" y="1"/>
                    </a:lnTo>
                    <a:lnTo>
                      <a:pt x="0" y="6"/>
                    </a:lnTo>
                    <a:lnTo>
                      <a:pt x="1" y="10"/>
                    </a:lnTo>
                    <a:lnTo>
                      <a:pt x="6" y="11"/>
                    </a:lnTo>
                    <a:lnTo>
                      <a:pt x="10" y="1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6" name="Freeform 92"/>
              <p:cNvSpPr>
                <a:spLocks/>
              </p:cNvSpPr>
              <p:nvPr/>
            </p:nvSpPr>
            <p:spPr bwMode="auto">
              <a:xfrm>
                <a:off x="2742" y="1159"/>
                <a:ext cx="341" cy="223"/>
              </a:xfrm>
              <a:custGeom>
                <a:avLst/>
                <a:gdLst/>
                <a:ahLst/>
                <a:cxnLst>
                  <a:cxn ang="0">
                    <a:pos x="1025" y="317"/>
                  </a:cxn>
                  <a:cxn ang="0">
                    <a:pos x="857" y="0"/>
                  </a:cxn>
                  <a:cxn ang="0">
                    <a:pos x="0" y="351"/>
                  </a:cxn>
                  <a:cxn ang="0">
                    <a:pos x="170" y="669"/>
                  </a:cxn>
                  <a:cxn ang="0">
                    <a:pos x="1025" y="317"/>
                  </a:cxn>
                </a:cxnLst>
                <a:rect l="0" t="0" r="r" b="b"/>
                <a:pathLst>
                  <a:path w="1025" h="669">
                    <a:moveTo>
                      <a:pt x="1025" y="317"/>
                    </a:moveTo>
                    <a:lnTo>
                      <a:pt x="857" y="0"/>
                    </a:lnTo>
                    <a:lnTo>
                      <a:pt x="0" y="351"/>
                    </a:lnTo>
                    <a:lnTo>
                      <a:pt x="170" y="669"/>
                    </a:lnTo>
                    <a:lnTo>
                      <a:pt x="1025" y="3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7" name="Freeform 93"/>
              <p:cNvSpPr>
                <a:spLocks/>
              </p:cNvSpPr>
              <p:nvPr/>
            </p:nvSpPr>
            <p:spPr bwMode="auto">
              <a:xfrm>
                <a:off x="3025" y="1157"/>
                <a:ext cx="60" cy="109"/>
              </a:xfrm>
              <a:custGeom>
                <a:avLst/>
                <a:gdLst/>
                <a:ahLst/>
                <a:cxnLst>
                  <a:cxn ang="0">
                    <a:pos x="7" y="12"/>
                  </a:cxn>
                  <a:cxn ang="0">
                    <a:pos x="0" y="9"/>
                  </a:cxn>
                  <a:cxn ang="0">
                    <a:pos x="168" y="326"/>
                  </a:cxn>
                  <a:cxn ang="0">
                    <a:pos x="180" y="320"/>
                  </a:cxn>
                  <a:cxn ang="0">
                    <a:pos x="12" y="3"/>
                  </a:cxn>
                  <a:cxn ang="0">
                    <a:pos x="4" y="0"/>
                  </a:cxn>
                  <a:cxn ang="0">
                    <a:pos x="12" y="3"/>
                  </a:cxn>
                  <a:cxn ang="0">
                    <a:pos x="9" y="0"/>
                  </a:cxn>
                  <a:cxn ang="0">
                    <a:pos x="4" y="0"/>
                  </a:cxn>
                  <a:cxn ang="0">
                    <a:pos x="0" y="4"/>
                  </a:cxn>
                  <a:cxn ang="0">
                    <a:pos x="0" y="9"/>
                  </a:cxn>
                  <a:cxn ang="0">
                    <a:pos x="7" y="12"/>
                  </a:cxn>
                </a:cxnLst>
                <a:rect l="0" t="0" r="r" b="b"/>
                <a:pathLst>
                  <a:path w="180" h="326">
                    <a:moveTo>
                      <a:pt x="7" y="12"/>
                    </a:moveTo>
                    <a:lnTo>
                      <a:pt x="0" y="9"/>
                    </a:lnTo>
                    <a:lnTo>
                      <a:pt x="168" y="326"/>
                    </a:lnTo>
                    <a:lnTo>
                      <a:pt x="180" y="320"/>
                    </a:lnTo>
                    <a:lnTo>
                      <a:pt x="12" y="3"/>
                    </a:lnTo>
                    <a:lnTo>
                      <a:pt x="4" y="0"/>
                    </a:lnTo>
                    <a:lnTo>
                      <a:pt x="12" y="3"/>
                    </a:lnTo>
                    <a:lnTo>
                      <a:pt x="9" y="0"/>
                    </a:lnTo>
                    <a:lnTo>
                      <a:pt x="4" y="0"/>
                    </a:lnTo>
                    <a:lnTo>
                      <a:pt x="0" y="4"/>
                    </a:lnTo>
                    <a:lnTo>
                      <a:pt x="0" y="9"/>
                    </a:lnTo>
                    <a:lnTo>
                      <a:pt x="7" y="1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8" name="Freeform 94"/>
              <p:cNvSpPr>
                <a:spLocks/>
              </p:cNvSpPr>
              <p:nvPr/>
            </p:nvSpPr>
            <p:spPr bwMode="auto">
              <a:xfrm>
                <a:off x="2740" y="1157"/>
                <a:ext cx="288" cy="121"/>
              </a:xfrm>
              <a:custGeom>
                <a:avLst/>
                <a:gdLst/>
                <a:ahLst/>
                <a:cxnLst>
                  <a:cxn ang="0">
                    <a:pos x="12" y="354"/>
                  </a:cxn>
                  <a:cxn ang="0">
                    <a:pos x="8" y="363"/>
                  </a:cxn>
                  <a:cxn ang="0">
                    <a:pos x="864" y="12"/>
                  </a:cxn>
                  <a:cxn ang="0">
                    <a:pos x="861" y="0"/>
                  </a:cxn>
                  <a:cxn ang="0">
                    <a:pos x="5" y="352"/>
                  </a:cxn>
                  <a:cxn ang="0">
                    <a:pos x="0" y="360"/>
                  </a:cxn>
                  <a:cxn ang="0">
                    <a:pos x="5" y="352"/>
                  </a:cxn>
                  <a:cxn ang="0">
                    <a:pos x="2" y="354"/>
                  </a:cxn>
                  <a:cxn ang="0">
                    <a:pos x="0" y="359"/>
                  </a:cxn>
                  <a:cxn ang="0">
                    <a:pos x="3" y="362"/>
                  </a:cxn>
                  <a:cxn ang="0">
                    <a:pos x="8" y="363"/>
                  </a:cxn>
                  <a:cxn ang="0">
                    <a:pos x="12" y="354"/>
                  </a:cxn>
                </a:cxnLst>
                <a:rect l="0" t="0" r="r" b="b"/>
                <a:pathLst>
                  <a:path w="864" h="363">
                    <a:moveTo>
                      <a:pt x="12" y="354"/>
                    </a:moveTo>
                    <a:lnTo>
                      <a:pt x="8" y="363"/>
                    </a:lnTo>
                    <a:lnTo>
                      <a:pt x="864" y="12"/>
                    </a:lnTo>
                    <a:lnTo>
                      <a:pt x="861" y="0"/>
                    </a:lnTo>
                    <a:lnTo>
                      <a:pt x="5" y="352"/>
                    </a:lnTo>
                    <a:lnTo>
                      <a:pt x="0" y="360"/>
                    </a:lnTo>
                    <a:lnTo>
                      <a:pt x="5" y="352"/>
                    </a:lnTo>
                    <a:lnTo>
                      <a:pt x="2" y="354"/>
                    </a:lnTo>
                    <a:lnTo>
                      <a:pt x="0" y="359"/>
                    </a:lnTo>
                    <a:lnTo>
                      <a:pt x="3" y="362"/>
                    </a:lnTo>
                    <a:lnTo>
                      <a:pt x="8" y="363"/>
                    </a:lnTo>
                    <a:lnTo>
                      <a:pt x="12" y="354"/>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9" name="Freeform 95"/>
              <p:cNvSpPr>
                <a:spLocks/>
              </p:cNvSpPr>
              <p:nvPr/>
            </p:nvSpPr>
            <p:spPr bwMode="auto">
              <a:xfrm>
                <a:off x="2740" y="1275"/>
                <a:ext cx="60" cy="109"/>
              </a:xfrm>
              <a:custGeom>
                <a:avLst/>
                <a:gdLst/>
                <a:ahLst/>
                <a:cxnLst>
                  <a:cxn ang="0">
                    <a:pos x="175" y="315"/>
                  </a:cxn>
                  <a:cxn ang="0">
                    <a:pos x="182" y="318"/>
                  </a:cxn>
                  <a:cxn ang="0">
                    <a:pos x="12" y="0"/>
                  </a:cxn>
                  <a:cxn ang="0">
                    <a:pos x="0" y="6"/>
                  </a:cxn>
                  <a:cxn ang="0">
                    <a:pos x="170" y="324"/>
                  </a:cxn>
                  <a:cxn ang="0">
                    <a:pos x="178" y="327"/>
                  </a:cxn>
                  <a:cxn ang="0">
                    <a:pos x="170" y="324"/>
                  </a:cxn>
                  <a:cxn ang="0">
                    <a:pos x="173" y="327"/>
                  </a:cxn>
                  <a:cxn ang="0">
                    <a:pos x="179" y="327"/>
                  </a:cxn>
                  <a:cxn ang="0">
                    <a:pos x="182" y="322"/>
                  </a:cxn>
                  <a:cxn ang="0">
                    <a:pos x="182" y="318"/>
                  </a:cxn>
                  <a:cxn ang="0">
                    <a:pos x="175" y="315"/>
                  </a:cxn>
                </a:cxnLst>
                <a:rect l="0" t="0" r="r" b="b"/>
                <a:pathLst>
                  <a:path w="182" h="327">
                    <a:moveTo>
                      <a:pt x="175" y="315"/>
                    </a:moveTo>
                    <a:lnTo>
                      <a:pt x="182" y="318"/>
                    </a:lnTo>
                    <a:lnTo>
                      <a:pt x="12" y="0"/>
                    </a:lnTo>
                    <a:lnTo>
                      <a:pt x="0" y="6"/>
                    </a:lnTo>
                    <a:lnTo>
                      <a:pt x="170" y="324"/>
                    </a:lnTo>
                    <a:lnTo>
                      <a:pt x="178" y="327"/>
                    </a:lnTo>
                    <a:lnTo>
                      <a:pt x="170" y="324"/>
                    </a:lnTo>
                    <a:lnTo>
                      <a:pt x="173" y="327"/>
                    </a:lnTo>
                    <a:lnTo>
                      <a:pt x="179" y="327"/>
                    </a:lnTo>
                    <a:lnTo>
                      <a:pt x="182" y="322"/>
                    </a:lnTo>
                    <a:lnTo>
                      <a:pt x="182" y="318"/>
                    </a:lnTo>
                    <a:lnTo>
                      <a:pt x="175" y="315"/>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0" name="Freeform 96"/>
              <p:cNvSpPr>
                <a:spLocks/>
              </p:cNvSpPr>
              <p:nvPr/>
            </p:nvSpPr>
            <p:spPr bwMode="auto">
              <a:xfrm>
                <a:off x="2798" y="1263"/>
                <a:ext cx="287" cy="121"/>
              </a:xfrm>
              <a:custGeom>
                <a:avLst/>
                <a:gdLst/>
                <a:ahLst/>
                <a:cxnLst>
                  <a:cxn ang="0">
                    <a:pos x="850" y="9"/>
                  </a:cxn>
                  <a:cxn ang="0">
                    <a:pos x="855" y="0"/>
                  </a:cxn>
                  <a:cxn ang="0">
                    <a:pos x="0" y="352"/>
                  </a:cxn>
                  <a:cxn ang="0">
                    <a:pos x="3" y="364"/>
                  </a:cxn>
                  <a:cxn ang="0">
                    <a:pos x="858" y="12"/>
                  </a:cxn>
                  <a:cxn ang="0">
                    <a:pos x="862" y="3"/>
                  </a:cxn>
                  <a:cxn ang="0">
                    <a:pos x="858" y="12"/>
                  </a:cxn>
                  <a:cxn ang="0">
                    <a:pos x="862" y="9"/>
                  </a:cxn>
                  <a:cxn ang="0">
                    <a:pos x="862" y="5"/>
                  </a:cxn>
                  <a:cxn ang="0">
                    <a:pos x="859" y="2"/>
                  </a:cxn>
                  <a:cxn ang="0">
                    <a:pos x="855" y="0"/>
                  </a:cxn>
                  <a:cxn ang="0">
                    <a:pos x="850" y="9"/>
                  </a:cxn>
                </a:cxnLst>
                <a:rect l="0" t="0" r="r" b="b"/>
                <a:pathLst>
                  <a:path w="862" h="364">
                    <a:moveTo>
                      <a:pt x="850" y="9"/>
                    </a:moveTo>
                    <a:lnTo>
                      <a:pt x="855" y="0"/>
                    </a:lnTo>
                    <a:lnTo>
                      <a:pt x="0" y="352"/>
                    </a:lnTo>
                    <a:lnTo>
                      <a:pt x="3" y="364"/>
                    </a:lnTo>
                    <a:lnTo>
                      <a:pt x="858" y="12"/>
                    </a:lnTo>
                    <a:lnTo>
                      <a:pt x="862" y="3"/>
                    </a:lnTo>
                    <a:lnTo>
                      <a:pt x="858" y="12"/>
                    </a:lnTo>
                    <a:lnTo>
                      <a:pt x="862" y="9"/>
                    </a:lnTo>
                    <a:lnTo>
                      <a:pt x="862" y="5"/>
                    </a:lnTo>
                    <a:lnTo>
                      <a:pt x="859" y="2"/>
                    </a:lnTo>
                    <a:lnTo>
                      <a:pt x="855" y="0"/>
                    </a:lnTo>
                    <a:lnTo>
                      <a:pt x="850" y="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1" name="Freeform 97"/>
              <p:cNvSpPr>
                <a:spLocks/>
              </p:cNvSpPr>
              <p:nvPr/>
            </p:nvSpPr>
            <p:spPr bwMode="auto">
              <a:xfrm>
                <a:off x="2780" y="1245"/>
                <a:ext cx="95" cy="121"/>
              </a:xfrm>
              <a:custGeom>
                <a:avLst/>
                <a:gdLst/>
                <a:ahLst/>
                <a:cxnLst>
                  <a:cxn ang="0">
                    <a:pos x="286" y="316"/>
                  </a:cxn>
                  <a:cxn ang="0">
                    <a:pos x="117" y="0"/>
                  </a:cxn>
                  <a:cxn ang="0">
                    <a:pos x="0" y="46"/>
                  </a:cxn>
                  <a:cxn ang="0">
                    <a:pos x="169" y="363"/>
                  </a:cxn>
                  <a:cxn ang="0">
                    <a:pos x="286" y="316"/>
                  </a:cxn>
                </a:cxnLst>
                <a:rect l="0" t="0" r="r" b="b"/>
                <a:pathLst>
                  <a:path w="286" h="363">
                    <a:moveTo>
                      <a:pt x="286" y="316"/>
                    </a:moveTo>
                    <a:lnTo>
                      <a:pt x="117" y="0"/>
                    </a:lnTo>
                    <a:lnTo>
                      <a:pt x="0" y="46"/>
                    </a:lnTo>
                    <a:lnTo>
                      <a:pt x="169" y="363"/>
                    </a:lnTo>
                    <a:lnTo>
                      <a:pt x="286" y="3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2" name="Freeform 98"/>
              <p:cNvSpPr>
                <a:spLocks/>
              </p:cNvSpPr>
              <p:nvPr/>
            </p:nvSpPr>
            <p:spPr bwMode="auto">
              <a:xfrm>
                <a:off x="2817" y="1243"/>
                <a:ext cx="60" cy="108"/>
              </a:xfrm>
              <a:custGeom>
                <a:avLst/>
                <a:gdLst/>
                <a:ahLst/>
                <a:cxnLst>
                  <a:cxn ang="0">
                    <a:pos x="7" y="12"/>
                  </a:cxn>
                  <a:cxn ang="0">
                    <a:pos x="0" y="9"/>
                  </a:cxn>
                  <a:cxn ang="0">
                    <a:pos x="169" y="325"/>
                  </a:cxn>
                  <a:cxn ang="0">
                    <a:pos x="180" y="319"/>
                  </a:cxn>
                  <a:cxn ang="0">
                    <a:pos x="12" y="3"/>
                  </a:cxn>
                  <a:cxn ang="0">
                    <a:pos x="4" y="0"/>
                  </a:cxn>
                  <a:cxn ang="0">
                    <a:pos x="12" y="3"/>
                  </a:cxn>
                  <a:cxn ang="0">
                    <a:pos x="9" y="0"/>
                  </a:cxn>
                  <a:cxn ang="0">
                    <a:pos x="4" y="0"/>
                  </a:cxn>
                  <a:cxn ang="0">
                    <a:pos x="0" y="5"/>
                  </a:cxn>
                  <a:cxn ang="0">
                    <a:pos x="0" y="9"/>
                  </a:cxn>
                  <a:cxn ang="0">
                    <a:pos x="7" y="12"/>
                  </a:cxn>
                </a:cxnLst>
                <a:rect l="0" t="0" r="r" b="b"/>
                <a:pathLst>
                  <a:path w="180" h="325">
                    <a:moveTo>
                      <a:pt x="7" y="12"/>
                    </a:moveTo>
                    <a:lnTo>
                      <a:pt x="0" y="9"/>
                    </a:lnTo>
                    <a:lnTo>
                      <a:pt x="169" y="325"/>
                    </a:lnTo>
                    <a:lnTo>
                      <a:pt x="180" y="319"/>
                    </a:lnTo>
                    <a:lnTo>
                      <a:pt x="12" y="3"/>
                    </a:lnTo>
                    <a:lnTo>
                      <a:pt x="4" y="0"/>
                    </a:lnTo>
                    <a:lnTo>
                      <a:pt x="12" y="3"/>
                    </a:lnTo>
                    <a:lnTo>
                      <a:pt x="9" y="0"/>
                    </a:lnTo>
                    <a:lnTo>
                      <a:pt x="4" y="0"/>
                    </a:lnTo>
                    <a:lnTo>
                      <a:pt x="0" y="5"/>
                    </a:lnTo>
                    <a:lnTo>
                      <a:pt x="0" y="9"/>
                    </a:lnTo>
                    <a:lnTo>
                      <a:pt x="7" y="1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3" name="Freeform 99"/>
              <p:cNvSpPr>
                <a:spLocks/>
              </p:cNvSpPr>
              <p:nvPr/>
            </p:nvSpPr>
            <p:spPr bwMode="auto">
              <a:xfrm>
                <a:off x="2778" y="1243"/>
                <a:ext cx="41" cy="19"/>
              </a:xfrm>
              <a:custGeom>
                <a:avLst/>
                <a:gdLst/>
                <a:ahLst/>
                <a:cxnLst>
                  <a:cxn ang="0">
                    <a:pos x="12" y="49"/>
                  </a:cxn>
                  <a:cxn ang="0">
                    <a:pos x="7" y="58"/>
                  </a:cxn>
                  <a:cxn ang="0">
                    <a:pos x="124" y="12"/>
                  </a:cxn>
                  <a:cxn ang="0">
                    <a:pos x="121" y="0"/>
                  </a:cxn>
                  <a:cxn ang="0">
                    <a:pos x="5" y="46"/>
                  </a:cxn>
                  <a:cxn ang="0">
                    <a:pos x="0" y="55"/>
                  </a:cxn>
                  <a:cxn ang="0">
                    <a:pos x="5" y="46"/>
                  </a:cxn>
                  <a:cxn ang="0">
                    <a:pos x="2" y="49"/>
                  </a:cxn>
                  <a:cxn ang="0">
                    <a:pos x="0" y="53"/>
                  </a:cxn>
                  <a:cxn ang="0">
                    <a:pos x="3" y="56"/>
                  </a:cxn>
                  <a:cxn ang="0">
                    <a:pos x="7" y="58"/>
                  </a:cxn>
                  <a:cxn ang="0">
                    <a:pos x="12" y="49"/>
                  </a:cxn>
                </a:cxnLst>
                <a:rect l="0" t="0" r="r" b="b"/>
                <a:pathLst>
                  <a:path w="124" h="58">
                    <a:moveTo>
                      <a:pt x="12" y="49"/>
                    </a:moveTo>
                    <a:lnTo>
                      <a:pt x="7" y="58"/>
                    </a:lnTo>
                    <a:lnTo>
                      <a:pt x="124" y="12"/>
                    </a:lnTo>
                    <a:lnTo>
                      <a:pt x="121" y="0"/>
                    </a:lnTo>
                    <a:lnTo>
                      <a:pt x="5" y="46"/>
                    </a:lnTo>
                    <a:lnTo>
                      <a:pt x="0" y="55"/>
                    </a:lnTo>
                    <a:lnTo>
                      <a:pt x="5" y="46"/>
                    </a:lnTo>
                    <a:lnTo>
                      <a:pt x="2" y="49"/>
                    </a:lnTo>
                    <a:lnTo>
                      <a:pt x="0" y="53"/>
                    </a:lnTo>
                    <a:lnTo>
                      <a:pt x="3" y="56"/>
                    </a:lnTo>
                    <a:lnTo>
                      <a:pt x="7" y="58"/>
                    </a:lnTo>
                    <a:lnTo>
                      <a:pt x="12" y="4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4" name="Freeform 100"/>
              <p:cNvSpPr>
                <a:spLocks/>
              </p:cNvSpPr>
              <p:nvPr/>
            </p:nvSpPr>
            <p:spPr bwMode="auto">
              <a:xfrm>
                <a:off x="2778" y="1259"/>
                <a:ext cx="60" cy="109"/>
              </a:xfrm>
              <a:custGeom>
                <a:avLst/>
                <a:gdLst/>
                <a:ahLst/>
                <a:cxnLst>
                  <a:cxn ang="0">
                    <a:pos x="173" y="314"/>
                  </a:cxn>
                  <a:cxn ang="0">
                    <a:pos x="181" y="317"/>
                  </a:cxn>
                  <a:cxn ang="0">
                    <a:pos x="12" y="0"/>
                  </a:cxn>
                  <a:cxn ang="0">
                    <a:pos x="0" y="6"/>
                  </a:cxn>
                  <a:cxn ang="0">
                    <a:pos x="169" y="323"/>
                  </a:cxn>
                  <a:cxn ang="0">
                    <a:pos x="176" y="326"/>
                  </a:cxn>
                  <a:cxn ang="0">
                    <a:pos x="169" y="323"/>
                  </a:cxn>
                  <a:cxn ang="0">
                    <a:pos x="172" y="326"/>
                  </a:cxn>
                  <a:cxn ang="0">
                    <a:pos x="178" y="326"/>
                  </a:cxn>
                  <a:cxn ang="0">
                    <a:pos x="181" y="322"/>
                  </a:cxn>
                  <a:cxn ang="0">
                    <a:pos x="181" y="317"/>
                  </a:cxn>
                  <a:cxn ang="0">
                    <a:pos x="173" y="314"/>
                  </a:cxn>
                </a:cxnLst>
                <a:rect l="0" t="0" r="r" b="b"/>
                <a:pathLst>
                  <a:path w="181" h="326">
                    <a:moveTo>
                      <a:pt x="173" y="314"/>
                    </a:moveTo>
                    <a:lnTo>
                      <a:pt x="181" y="317"/>
                    </a:lnTo>
                    <a:lnTo>
                      <a:pt x="12" y="0"/>
                    </a:lnTo>
                    <a:lnTo>
                      <a:pt x="0" y="6"/>
                    </a:lnTo>
                    <a:lnTo>
                      <a:pt x="169" y="323"/>
                    </a:lnTo>
                    <a:lnTo>
                      <a:pt x="176" y="326"/>
                    </a:lnTo>
                    <a:lnTo>
                      <a:pt x="169" y="323"/>
                    </a:lnTo>
                    <a:lnTo>
                      <a:pt x="172" y="326"/>
                    </a:lnTo>
                    <a:lnTo>
                      <a:pt x="178" y="326"/>
                    </a:lnTo>
                    <a:lnTo>
                      <a:pt x="181" y="322"/>
                    </a:lnTo>
                    <a:lnTo>
                      <a:pt x="181" y="317"/>
                    </a:lnTo>
                    <a:lnTo>
                      <a:pt x="173" y="314"/>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5" name="Freeform 101"/>
              <p:cNvSpPr>
                <a:spLocks/>
              </p:cNvSpPr>
              <p:nvPr/>
            </p:nvSpPr>
            <p:spPr bwMode="auto">
              <a:xfrm>
                <a:off x="2835" y="1348"/>
                <a:ext cx="42" cy="20"/>
              </a:xfrm>
              <a:custGeom>
                <a:avLst/>
                <a:gdLst/>
                <a:ahLst/>
                <a:cxnLst>
                  <a:cxn ang="0">
                    <a:pos x="113" y="9"/>
                  </a:cxn>
                  <a:cxn ang="0">
                    <a:pos x="117" y="0"/>
                  </a:cxn>
                  <a:cxn ang="0">
                    <a:pos x="0" y="47"/>
                  </a:cxn>
                  <a:cxn ang="0">
                    <a:pos x="3" y="59"/>
                  </a:cxn>
                  <a:cxn ang="0">
                    <a:pos x="120" y="12"/>
                  </a:cxn>
                  <a:cxn ang="0">
                    <a:pos x="124" y="3"/>
                  </a:cxn>
                  <a:cxn ang="0">
                    <a:pos x="120" y="12"/>
                  </a:cxn>
                  <a:cxn ang="0">
                    <a:pos x="124" y="9"/>
                  </a:cxn>
                  <a:cxn ang="0">
                    <a:pos x="124" y="4"/>
                  </a:cxn>
                  <a:cxn ang="0">
                    <a:pos x="122" y="1"/>
                  </a:cxn>
                  <a:cxn ang="0">
                    <a:pos x="117" y="0"/>
                  </a:cxn>
                  <a:cxn ang="0">
                    <a:pos x="113" y="9"/>
                  </a:cxn>
                </a:cxnLst>
                <a:rect l="0" t="0" r="r" b="b"/>
                <a:pathLst>
                  <a:path w="124" h="59">
                    <a:moveTo>
                      <a:pt x="113" y="9"/>
                    </a:moveTo>
                    <a:lnTo>
                      <a:pt x="117" y="0"/>
                    </a:lnTo>
                    <a:lnTo>
                      <a:pt x="0" y="47"/>
                    </a:lnTo>
                    <a:lnTo>
                      <a:pt x="3" y="59"/>
                    </a:lnTo>
                    <a:lnTo>
                      <a:pt x="120" y="12"/>
                    </a:lnTo>
                    <a:lnTo>
                      <a:pt x="124" y="3"/>
                    </a:lnTo>
                    <a:lnTo>
                      <a:pt x="120" y="12"/>
                    </a:lnTo>
                    <a:lnTo>
                      <a:pt x="124" y="9"/>
                    </a:lnTo>
                    <a:lnTo>
                      <a:pt x="124" y="4"/>
                    </a:lnTo>
                    <a:lnTo>
                      <a:pt x="122" y="1"/>
                    </a:lnTo>
                    <a:lnTo>
                      <a:pt x="117" y="0"/>
                    </a:lnTo>
                    <a:lnTo>
                      <a:pt x="113" y="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6" name="Freeform 102"/>
              <p:cNvSpPr>
                <a:spLocks/>
              </p:cNvSpPr>
              <p:nvPr/>
            </p:nvSpPr>
            <p:spPr bwMode="auto">
              <a:xfrm>
                <a:off x="2858" y="1213"/>
                <a:ext cx="94" cy="121"/>
              </a:xfrm>
              <a:custGeom>
                <a:avLst/>
                <a:gdLst/>
                <a:ahLst/>
                <a:cxnLst>
                  <a:cxn ang="0">
                    <a:pos x="284" y="316"/>
                  </a:cxn>
                  <a:cxn ang="0">
                    <a:pos x="115" y="0"/>
                  </a:cxn>
                  <a:cxn ang="0">
                    <a:pos x="0" y="49"/>
                  </a:cxn>
                  <a:cxn ang="0">
                    <a:pos x="168" y="364"/>
                  </a:cxn>
                  <a:cxn ang="0">
                    <a:pos x="284" y="316"/>
                  </a:cxn>
                </a:cxnLst>
                <a:rect l="0" t="0" r="r" b="b"/>
                <a:pathLst>
                  <a:path w="284" h="364">
                    <a:moveTo>
                      <a:pt x="284" y="316"/>
                    </a:moveTo>
                    <a:lnTo>
                      <a:pt x="115" y="0"/>
                    </a:lnTo>
                    <a:lnTo>
                      <a:pt x="0" y="49"/>
                    </a:lnTo>
                    <a:lnTo>
                      <a:pt x="168" y="364"/>
                    </a:lnTo>
                    <a:lnTo>
                      <a:pt x="284" y="3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7" name="Freeform 103"/>
              <p:cNvSpPr>
                <a:spLocks/>
              </p:cNvSpPr>
              <p:nvPr/>
            </p:nvSpPr>
            <p:spPr bwMode="auto">
              <a:xfrm>
                <a:off x="2894" y="1211"/>
                <a:ext cx="60" cy="108"/>
              </a:xfrm>
              <a:custGeom>
                <a:avLst/>
                <a:gdLst/>
                <a:ahLst/>
                <a:cxnLst>
                  <a:cxn ang="0">
                    <a:pos x="8" y="12"/>
                  </a:cxn>
                  <a:cxn ang="0">
                    <a:pos x="0" y="9"/>
                  </a:cxn>
                  <a:cxn ang="0">
                    <a:pos x="169" y="324"/>
                  </a:cxn>
                  <a:cxn ang="0">
                    <a:pos x="181" y="319"/>
                  </a:cxn>
                  <a:cxn ang="0">
                    <a:pos x="12" y="3"/>
                  </a:cxn>
                  <a:cxn ang="0">
                    <a:pos x="5" y="0"/>
                  </a:cxn>
                  <a:cxn ang="0">
                    <a:pos x="12" y="3"/>
                  </a:cxn>
                  <a:cxn ang="0">
                    <a:pos x="9" y="0"/>
                  </a:cxn>
                  <a:cxn ang="0">
                    <a:pos x="5" y="0"/>
                  </a:cxn>
                  <a:cxn ang="0">
                    <a:pos x="0" y="4"/>
                  </a:cxn>
                  <a:cxn ang="0">
                    <a:pos x="0" y="9"/>
                  </a:cxn>
                  <a:cxn ang="0">
                    <a:pos x="8" y="12"/>
                  </a:cxn>
                </a:cxnLst>
                <a:rect l="0" t="0" r="r" b="b"/>
                <a:pathLst>
                  <a:path w="181" h="324">
                    <a:moveTo>
                      <a:pt x="8" y="12"/>
                    </a:moveTo>
                    <a:lnTo>
                      <a:pt x="0" y="9"/>
                    </a:lnTo>
                    <a:lnTo>
                      <a:pt x="169" y="324"/>
                    </a:lnTo>
                    <a:lnTo>
                      <a:pt x="181" y="319"/>
                    </a:lnTo>
                    <a:lnTo>
                      <a:pt x="12" y="3"/>
                    </a:lnTo>
                    <a:lnTo>
                      <a:pt x="5" y="0"/>
                    </a:lnTo>
                    <a:lnTo>
                      <a:pt x="12" y="3"/>
                    </a:lnTo>
                    <a:lnTo>
                      <a:pt x="9" y="0"/>
                    </a:lnTo>
                    <a:lnTo>
                      <a:pt x="5" y="0"/>
                    </a:lnTo>
                    <a:lnTo>
                      <a:pt x="0" y="4"/>
                    </a:lnTo>
                    <a:lnTo>
                      <a:pt x="0" y="9"/>
                    </a:lnTo>
                    <a:lnTo>
                      <a:pt x="8" y="1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8" name="Freeform 104"/>
              <p:cNvSpPr>
                <a:spLocks/>
              </p:cNvSpPr>
              <p:nvPr/>
            </p:nvSpPr>
            <p:spPr bwMode="auto">
              <a:xfrm>
                <a:off x="2856" y="1211"/>
                <a:ext cx="41" cy="20"/>
              </a:xfrm>
              <a:custGeom>
                <a:avLst/>
                <a:gdLst/>
                <a:ahLst/>
                <a:cxnLst>
                  <a:cxn ang="0">
                    <a:pos x="12" y="52"/>
                  </a:cxn>
                  <a:cxn ang="0">
                    <a:pos x="7" y="60"/>
                  </a:cxn>
                  <a:cxn ang="0">
                    <a:pos x="123" y="12"/>
                  </a:cxn>
                  <a:cxn ang="0">
                    <a:pos x="120" y="0"/>
                  </a:cxn>
                  <a:cxn ang="0">
                    <a:pos x="4" y="49"/>
                  </a:cxn>
                  <a:cxn ang="0">
                    <a:pos x="0" y="57"/>
                  </a:cxn>
                  <a:cxn ang="0">
                    <a:pos x="4" y="49"/>
                  </a:cxn>
                  <a:cxn ang="0">
                    <a:pos x="1" y="52"/>
                  </a:cxn>
                  <a:cxn ang="0">
                    <a:pos x="0" y="56"/>
                  </a:cxn>
                  <a:cxn ang="0">
                    <a:pos x="3" y="59"/>
                  </a:cxn>
                  <a:cxn ang="0">
                    <a:pos x="7" y="60"/>
                  </a:cxn>
                  <a:cxn ang="0">
                    <a:pos x="12" y="52"/>
                  </a:cxn>
                </a:cxnLst>
                <a:rect l="0" t="0" r="r" b="b"/>
                <a:pathLst>
                  <a:path w="123" h="60">
                    <a:moveTo>
                      <a:pt x="12" y="52"/>
                    </a:moveTo>
                    <a:lnTo>
                      <a:pt x="7" y="60"/>
                    </a:lnTo>
                    <a:lnTo>
                      <a:pt x="123" y="12"/>
                    </a:lnTo>
                    <a:lnTo>
                      <a:pt x="120" y="0"/>
                    </a:lnTo>
                    <a:lnTo>
                      <a:pt x="4" y="49"/>
                    </a:lnTo>
                    <a:lnTo>
                      <a:pt x="0" y="57"/>
                    </a:lnTo>
                    <a:lnTo>
                      <a:pt x="4" y="49"/>
                    </a:lnTo>
                    <a:lnTo>
                      <a:pt x="1" y="52"/>
                    </a:lnTo>
                    <a:lnTo>
                      <a:pt x="0" y="56"/>
                    </a:lnTo>
                    <a:lnTo>
                      <a:pt x="3" y="59"/>
                    </a:lnTo>
                    <a:lnTo>
                      <a:pt x="7" y="60"/>
                    </a:lnTo>
                    <a:lnTo>
                      <a:pt x="12" y="5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9" name="Freeform 105"/>
              <p:cNvSpPr>
                <a:spLocks/>
              </p:cNvSpPr>
              <p:nvPr/>
            </p:nvSpPr>
            <p:spPr bwMode="auto">
              <a:xfrm>
                <a:off x="2856" y="1228"/>
                <a:ext cx="60" cy="108"/>
              </a:xfrm>
              <a:custGeom>
                <a:avLst/>
                <a:gdLst/>
                <a:ahLst/>
                <a:cxnLst>
                  <a:cxn ang="0">
                    <a:pos x="173" y="313"/>
                  </a:cxn>
                  <a:cxn ang="0">
                    <a:pos x="180" y="315"/>
                  </a:cxn>
                  <a:cxn ang="0">
                    <a:pos x="12" y="0"/>
                  </a:cxn>
                  <a:cxn ang="0">
                    <a:pos x="0" y="5"/>
                  </a:cxn>
                  <a:cxn ang="0">
                    <a:pos x="169" y="321"/>
                  </a:cxn>
                  <a:cxn ang="0">
                    <a:pos x="176" y="324"/>
                  </a:cxn>
                  <a:cxn ang="0">
                    <a:pos x="169" y="321"/>
                  </a:cxn>
                  <a:cxn ang="0">
                    <a:pos x="171" y="324"/>
                  </a:cxn>
                  <a:cxn ang="0">
                    <a:pos x="177" y="324"/>
                  </a:cxn>
                  <a:cxn ang="0">
                    <a:pos x="180" y="320"/>
                  </a:cxn>
                  <a:cxn ang="0">
                    <a:pos x="180" y="315"/>
                  </a:cxn>
                  <a:cxn ang="0">
                    <a:pos x="173" y="313"/>
                  </a:cxn>
                </a:cxnLst>
                <a:rect l="0" t="0" r="r" b="b"/>
                <a:pathLst>
                  <a:path w="180" h="324">
                    <a:moveTo>
                      <a:pt x="173" y="313"/>
                    </a:moveTo>
                    <a:lnTo>
                      <a:pt x="180" y="315"/>
                    </a:lnTo>
                    <a:lnTo>
                      <a:pt x="12" y="0"/>
                    </a:lnTo>
                    <a:lnTo>
                      <a:pt x="0" y="5"/>
                    </a:lnTo>
                    <a:lnTo>
                      <a:pt x="169" y="321"/>
                    </a:lnTo>
                    <a:lnTo>
                      <a:pt x="176" y="324"/>
                    </a:lnTo>
                    <a:lnTo>
                      <a:pt x="169" y="321"/>
                    </a:lnTo>
                    <a:lnTo>
                      <a:pt x="171" y="324"/>
                    </a:lnTo>
                    <a:lnTo>
                      <a:pt x="177" y="324"/>
                    </a:lnTo>
                    <a:lnTo>
                      <a:pt x="180" y="320"/>
                    </a:lnTo>
                    <a:lnTo>
                      <a:pt x="180" y="315"/>
                    </a:lnTo>
                    <a:lnTo>
                      <a:pt x="173" y="31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 name="Freeform 106"/>
              <p:cNvSpPr>
                <a:spLocks/>
              </p:cNvSpPr>
              <p:nvPr/>
            </p:nvSpPr>
            <p:spPr bwMode="auto">
              <a:xfrm>
                <a:off x="2913" y="1316"/>
                <a:ext cx="41" cy="20"/>
              </a:xfrm>
              <a:custGeom>
                <a:avLst/>
                <a:gdLst/>
                <a:ahLst/>
                <a:cxnLst>
                  <a:cxn ang="0">
                    <a:pos x="111" y="8"/>
                  </a:cxn>
                  <a:cxn ang="0">
                    <a:pos x="115" y="0"/>
                  </a:cxn>
                  <a:cxn ang="0">
                    <a:pos x="0" y="49"/>
                  </a:cxn>
                  <a:cxn ang="0">
                    <a:pos x="3" y="60"/>
                  </a:cxn>
                  <a:cxn ang="0">
                    <a:pos x="118" y="11"/>
                  </a:cxn>
                  <a:cxn ang="0">
                    <a:pos x="123" y="3"/>
                  </a:cxn>
                  <a:cxn ang="0">
                    <a:pos x="118" y="11"/>
                  </a:cxn>
                  <a:cxn ang="0">
                    <a:pos x="123" y="8"/>
                  </a:cxn>
                  <a:cxn ang="0">
                    <a:pos x="123" y="4"/>
                  </a:cxn>
                  <a:cxn ang="0">
                    <a:pos x="120" y="1"/>
                  </a:cxn>
                  <a:cxn ang="0">
                    <a:pos x="115" y="0"/>
                  </a:cxn>
                  <a:cxn ang="0">
                    <a:pos x="111" y="8"/>
                  </a:cxn>
                </a:cxnLst>
                <a:rect l="0" t="0" r="r" b="b"/>
                <a:pathLst>
                  <a:path w="123" h="60">
                    <a:moveTo>
                      <a:pt x="111" y="8"/>
                    </a:moveTo>
                    <a:lnTo>
                      <a:pt x="115" y="0"/>
                    </a:lnTo>
                    <a:lnTo>
                      <a:pt x="0" y="49"/>
                    </a:lnTo>
                    <a:lnTo>
                      <a:pt x="3" y="60"/>
                    </a:lnTo>
                    <a:lnTo>
                      <a:pt x="118" y="11"/>
                    </a:lnTo>
                    <a:lnTo>
                      <a:pt x="123" y="3"/>
                    </a:lnTo>
                    <a:lnTo>
                      <a:pt x="118" y="11"/>
                    </a:lnTo>
                    <a:lnTo>
                      <a:pt x="123" y="8"/>
                    </a:lnTo>
                    <a:lnTo>
                      <a:pt x="123" y="4"/>
                    </a:lnTo>
                    <a:lnTo>
                      <a:pt x="120" y="1"/>
                    </a:lnTo>
                    <a:lnTo>
                      <a:pt x="115" y="0"/>
                    </a:lnTo>
                    <a:lnTo>
                      <a:pt x="111" y="8"/>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 name="Freeform 107"/>
              <p:cNvSpPr>
                <a:spLocks/>
              </p:cNvSpPr>
              <p:nvPr/>
            </p:nvSpPr>
            <p:spPr bwMode="auto">
              <a:xfrm>
                <a:off x="2896" y="1198"/>
                <a:ext cx="95" cy="121"/>
              </a:xfrm>
              <a:custGeom>
                <a:avLst/>
                <a:gdLst/>
                <a:ahLst/>
                <a:cxnLst>
                  <a:cxn ang="0">
                    <a:pos x="285" y="316"/>
                  </a:cxn>
                  <a:cxn ang="0">
                    <a:pos x="117" y="0"/>
                  </a:cxn>
                  <a:cxn ang="0">
                    <a:pos x="0" y="47"/>
                  </a:cxn>
                  <a:cxn ang="0">
                    <a:pos x="170" y="363"/>
                  </a:cxn>
                  <a:cxn ang="0">
                    <a:pos x="285" y="316"/>
                  </a:cxn>
                </a:cxnLst>
                <a:rect l="0" t="0" r="r" b="b"/>
                <a:pathLst>
                  <a:path w="285" h="363">
                    <a:moveTo>
                      <a:pt x="285" y="316"/>
                    </a:moveTo>
                    <a:lnTo>
                      <a:pt x="117" y="0"/>
                    </a:lnTo>
                    <a:lnTo>
                      <a:pt x="0" y="47"/>
                    </a:lnTo>
                    <a:lnTo>
                      <a:pt x="170" y="363"/>
                    </a:lnTo>
                    <a:lnTo>
                      <a:pt x="285" y="3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 name="Freeform 108"/>
              <p:cNvSpPr>
                <a:spLocks/>
              </p:cNvSpPr>
              <p:nvPr/>
            </p:nvSpPr>
            <p:spPr bwMode="auto">
              <a:xfrm>
                <a:off x="2933" y="1196"/>
                <a:ext cx="60" cy="108"/>
              </a:xfrm>
              <a:custGeom>
                <a:avLst/>
                <a:gdLst/>
                <a:ahLst/>
                <a:cxnLst>
                  <a:cxn ang="0">
                    <a:pos x="7" y="12"/>
                  </a:cxn>
                  <a:cxn ang="0">
                    <a:pos x="0" y="9"/>
                  </a:cxn>
                  <a:cxn ang="0">
                    <a:pos x="168" y="324"/>
                  </a:cxn>
                  <a:cxn ang="0">
                    <a:pos x="180" y="319"/>
                  </a:cxn>
                  <a:cxn ang="0">
                    <a:pos x="11" y="3"/>
                  </a:cxn>
                  <a:cxn ang="0">
                    <a:pos x="4" y="0"/>
                  </a:cxn>
                  <a:cxn ang="0">
                    <a:pos x="11" y="3"/>
                  </a:cxn>
                  <a:cxn ang="0">
                    <a:pos x="9" y="0"/>
                  </a:cxn>
                  <a:cxn ang="0">
                    <a:pos x="4" y="0"/>
                  </a:cxn>
                  <a:cxn ang="0">
                    <a:pos x="0" y="4"/>
                  </a:cxn>
                  <a:cxn ang="0">
                    <a:pos x="0" y="9"/>
                  </a:cxn>
                  <a:cxn ang="0">
                    <a:pos x="7" y="12"/>
                  </a:cxn>
                </a:cxnLst>
                <a:rect l="0" t="0" r="r" b="b"/>
                <a:pathLst>
                  <a:path w="180" h="324">
                    <a:moveTo>
                      <a:pt x="7" y="12"/>
                    </a:moveTo>
                    <a:lnTo>
                      <a:pt x="0" y="9"/>
                    </a:lnTo>
                    <a:lnTo>
                      <a:pt x="168" y="324"/>
                    </a:lnTo>
                    <a:lnTo>
                      <a:pt x="180" y="319"/>
                    </a:lnTo>
                    <a:lnTo>
                      <a:pt x="11" y="3"/>
                    </a:lnTo>
                    <a:lnTo>
                      <a:pt x="4" y="0"/>
                    </a:lnTo>
                    <a:lnTo>
                      <a:pt x="11" y="3"/>
                    </a:lnTo>
                    <a:lnTo>
                      <a:pt x="9" y="0"/>
                    </a:lnTo>
                    <a:lnTo>
                      <a:pt x="4" y="0"/>
                    </a:lnTo>
                    <a:lnTo>
                      <a:pt x="0" y="4"/>
                    </a:lnTo>
                    <a:lnTo>
                      <a:pt x="0" y="9"/>
                    </a:lnTo>
                    <a:lnTo>
                      <a:pt x="7" y="1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3" name="Freeform 109"/>
              <p:cNvSpPr>
                <a:spLocks/>
              </p:cNvSpPr>
              <p:nvPr/>
            </p:nvSpPr>
            <p:spPr bwMode="auto">
              <a:xfrm>
                <a:off x="2894" y="1196"/>
                <a:ext cx="41" cy="19"/>
              </a:xfrm>
              <a:custGeom>
                <a:avLst/>
                <a:gdLst/>
                <a:ahLst/>
                <a:cxnLst>
                  <a:cxn ang="0">
                    <a:pos x="12" y="50"/>
                  </a:cxn>
                  <a:cxn ang="0">
                    <a:pos x="7" y="59"/>
                  </a:cxn>
                  <a:cxn ang="0">
                    <a:pos x="124" y="12"/>
                  </a:cxn>
                  <a:cxn ang="0">
                    <a:pos x="121" y="0"/>
                  </a:cxn>
                  <a:cxn ang="0">
                    <a:pos x="4" y="47"/>
                  </a:cxn>
                  <a:cxn ang="0">
                    <a:pos x="0" y="56"/>
                  </a:cxn>
                  <a:cxn ang="0">
                    <a:pos x="4" y="47"/>
                  </a:cxn>
                  <a:cxn ang="0">
                    <a:pos x="1" y="50"/>
                  </a:cxn>
                  <a:cxn ang="0">
                    <a:pos x="0" y="55"/>
                  </a:cxn>
                  <a:cxn ang="0">
                    <a:pos x="3" y="58"/>
                  </a:cxn>
                  <a:cxn ang="0">
                    <a:pos x="7" y="59"/>
                  </a:cxn>
                  <a:cxn ang="0">
                    <a:pos x="12" y="50"/>
                  </a:cxn>
                </a:cxnLst>
                <a:rect l="0" t="0" r="r" b="b"/>
                <a:pathLst>
                  <a:path w="124" h="59">
                    <a:moveTo>
                      <a:pt x="12" y="50"/>
                    </a:moveTo>
                    <a:lnTo>
                      <a:pt x="7" y="59"/>
                    </a:lnTo>
                    <a:lnTo>
                      <a:pt x="124" y="12"/>
                    </a:lnTo>
                    <a:lnTo>
                      <a:pt x="121" y="0"/>
                    </a:lnTo>
                    <a:lnTo>
                      <a:pt x="4" y="47"/>
                    </a:lnTo>
                    <a:lnTo>
                      <a:pt x="0" y="56"/>
                    </a:lnTo>
                    <a:lnTo>
                      <a:pt x="4" y="47"/>
                    </a:lnTo>
                    <a:lnTo>
                      <a:pt x="1" y="50"/>
                    </a:lnTo>
                    <a:lnTo>
                      <a:pt x="0" y="55"/>
                    </a:lnTo>
                    <a:lnTo>
                      <a:pt x="3" y="58"/>
                    </a:lnTo>
                    <a:lnTo>
                      <a:pt x="7" y="59"/>
                    </a:lnTo>
                    <a:lnTo>
                      <a:pt x="12" y="5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4" name="Freeform 110"/>
              <p:cNvSpPr>
                <a:spLocks/>
              </p:cNvSpPr>
              <p:nvPr/>
            </p:nvSpPr>
            <p:spPr bwMode="auto">
              <a:xfrm>
                <a:off x="2894" y="1212"/>
                <a:ext cx="60" cy="109"/>
              </a:xfrm>
              <a:custGeom>
                <a:avLst/>
                <a:gdLst/>
                <a:ahLst/>
                <a:cxnLst>
                  <a:cxn ang="0">
                    <a:pos x="174" y="313"/>
                  </a:cxn>
                  <a:cxn ang="0">
                    <a:pos x="182" y="316"/>
                  </a:cxn>
                  <a:cxn ang="0">
                    <a:pos x="12" y="0"/>
                  </a:cxn>
                  <a:cxn ang="0">
                    <a:pos x="0" y="6"/>
                  </a:cxn>
                  <a:cxn ang="0">
                    <a:pos x="170" y="322"/>
                  </a:cxn>
                  <a:cxn ang="0">
                    <a:pos x="177" y="325"/>
                  </a:cxn>
                  <a:cxn ang="0">
                    <a:pos x="170" y="322"/>
                  </a:cxn>
                  <a:cxn ang="0">
                    <a:pos x="173" y="325"/>
                  </a:cxn>
                  <a:cxn ang="0">
                    <a:pos x="179" y="325"/>
                  </a:cxn>
                  <a:cxn ang="0">
                    <a:pos x="182" y="320"/>
                  </a:cxn>
                  <a:cxn ang="0">
                    <a:pos x="182" y="316"/>
                  </a:cxn>
                  <a:cxn ang="0">
                    <a:pos x="174" y="313"/>
                  </a:cxn>
                </a:cxnLst>
                <a:rect l="0" t="0" r="r" b="b"/>
                <a:pathLst>
                  <a:path w="182" h="325">
                    <a:moveTo>
                      <a:pt x="174" y="313"/>
                    </a:moveTo>
                    <a:lnTo>
                      <a:pt x="182" y="316"/>
                    </a:lnTo>
                    <a:lnTo>
                      <a:pt x="12" y="0"/>
                    </a:lnTo>
                    <a:lnTo>
                      <a:pt x="0" y="6"/>
                    </a:lnTo>
                    <a:lnTo>
                      <a:pt x="170" y="322"/>
                    </a:lnTo>
                    <a:lnTo>
                      <a:pt x="177" y="325"/>
                    </a:lnTo>
                    <a:lnTo>
                      <a:pt x="170" y="322"/>
                    </a:lnTo>
                    <a:lnTo>
                      <a:pt x="173" y="325"/>
                    </a:lnTo>
                    <a:lnTo>
                      <a:pt x="179" y="325"/>
                    </a:lnTo>
                    <a:lnTo>
                      <a:pt x="182" y="320"/>
                    </a:lnTo>
                    <a:lnTo>
                      <a:pt x="182" y="316"/>
                    </a:lnTo>
                    <a:lnTo>
                      <a:pt x="174" y="31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5" name="Freeform 111"/>
              <p:cNvSpPr>
                <a:spLocks/>
              </p:cNvSpPr>
              <p:nvPr/>
            </p:nvSpPr>
            <p:spPr bwMode="auto">
              <a:xfrm>
                <a:off x="2952" y="1301"/>
                <a:ext cx="41" cy="20"/>
              </a:xfrm>
              <a:custGeom>
                <a:avLst/>
                <a:gdLst/>
                <a:ahLst/>
                <a:cxnLst>
                  <a:cxn ang="0">
                    <a:pos x="111" y="8"/>
                  </a:cxn>
                  <a:cxn ang="0">
                    <a:pos x="116" y="0"/>
                  </a:cxn>
                  <a:cxn ang="0">
                    <a:pos x="0" y="47"/>
                  </a:cxn>
                  <a:cxn ang="0">
                    <a:pos x="3" y="59"/>
                  </a:cxn>
                  <a:cxn ang="0">
                    <a:pos x="119" y="11"/>
                  </a:cxn>
                  <a:cxn ang="0">
                    <a:pos x="123" y="3"/>
                  </a:cxn>
                  <a:cxn ang="0">
                    <a:pos x="119" y="11"/>
                  </a:cxn>
                  <a:cxn ang="0">
                    <a:pos x="123" y="8"/>
                  </a:cxn>
                  <a:cxn ang="0">
                    <a:pos x="123" y="4"/>
                  </a:cxn>
                  <a:cxn ang="0">
                    <a:pos x="120" y="1"/>
                  </a:cxn>
                  <a:cxn ang="0">
                    <a:pos x="116" y="0"/>
                  </a:cxn>
                  <a:cxn ang="0">
                    <a:pos x="111" y="8"/>
                  </a:cxn>
                </a:cxnLst>
                <a:rect l="0" t="0" r="r" b="b"/>
                <a:pathLst>
                  <a:path w="123" h="59">
                    <a:moveTo>
                      <a:pt x="111" y="8"/>
                    </a:moveTo>
                    <a:lnTo>
                      <a:pt x="116" y="0"/>
                    </a:lnTo>
                    <a:lnTo>
                      <a:pt x="0" y="47"/>
                    </a:lnTo>
                    <a:lnTo>
                      <a:pt x="3" y="59"/>
                    </a:lnTo>
                    <a:lnTo>
                      <a:pt x="119" y="11"/>
                    </a:lnTo>
                    <a:lnTo>
                      <a:pt x="123" y="3"/>
                    </a:lnTo>
                    <a:lnTo>
                      <a:pt x="119" y="11"/>
                    </a:lnTo>
                    <a:lnTo>
                      <a:pt x="123" y="8"/>
                    </a:lnTo>
                    <a:lnTo>
                      <a:pt x="123" y="4"/>
                    </a:lnTo>
                    <a:lnTo>
                      <a:pt x="120" y="1"/>
                    </a:lnTo>
                    <a:lnTo>
                      <a:pt x="116" y="0"/>
                    </a:lnTo>
                    <a:lnTo>
                      <a:pt x="111" y="8"/>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6" name="Freeform 112"/>
              <p:cNvSpPr>
                <a:spLocks/>
              </p:cNvSpPr>
              <p:nvPr/>
            </p:nvSpPr>
            <p:spPr bwMode="auto">
              <a:xfrm>
                <a:off x="2934" y="1182"/>
                <a:ext cx="96" cy="121"/>
              </a:xfrm>
              <a:custGeom>
                <a:avLst/>
                <a:gdLst/>
                <a:ahLst/>
                <a:cxnLst>
                  <a:cxn ang="0">
                    <a:pos x="287" y="316"/>
                  </a:cxn>
                  <a:cxn ang="0">
                    <a:pos x="117" y="0"/>
                  </a:cxn>
                  <a:cxn ang="0">
                    <a:pos x="0" y="47"/>
                  </a:cxn>
                  <a:cxn ang="0">
                    <a:pos x="170" y="363"/>
                  </a:cxn>
                  <a:cxn ang="0">
                    <a:pos x="287" y="316"/>
                  </a:cxn>
                </a:cxnLst>
                <a:rect l="0" t="0" r="r" b="b"/>
                <a:pathLst>
                  <a:path w="287" h="363">
                    <a:moveTo>
                      <a:pt x="287" y="316"/>
                    </a:moveTo>
                    <a:lnTo>
                      <a:pt x="117" y="0"/>
                    </a:lnTo>
                    <a:lnTo>
                      <a:pt x="0" y="47"/>
                    </a:lnTo>
                    <a:lnTo>
                      <a:pt x="170" y="363"/>
                    </a:lnTo>
                    <a:lnTo>
                      <a:pt x="287" y="3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7" name="Freeform 113"/>
              <p:cNvSpPr>
                <a:spLocks/>
              </p:cNvSpPr>
              <p:nvPr/>
            </p:nvSpPr>
            <p:spPr bwMode="auto">
              <a:xfrm>
                <a:off x="2971" y="1180"/>
                <a:ext cx="61" cy="109"/>
              </a:xfrm>
              <a:custGeom>
                <a:avLst/>
                <a:gdLst/>
                <a:ahLst/>
                <a:cxnLst>
                  <a:cxn ang="0">
                    <a:pos x="7" y="12"/>
                  </a:cxn>
                  <a:cxn ang="0">
                    <a:pos x="0" y="9"/>
                  </a:cxn>
                  <a:cxn ang="0">
                    <a:pos x="170" y="325"/>
                  </a:cxn>
                  <a:cxn ang="0">
                    <a:pos x="182" y="319"/>
                  </a:cxn>
                  <a:cxn ang="0">
                    <a:pos x="12" y="3"/>
                  </a:cxn>
                  <a:cxn ang="0">
                    <a:pos x="4" y="0"/>
                  </a:cxn>
                  <a:cxn ang="0">
                    <a:pos x="12" y="3"/>
                  </a:cxn>
                  <a:cxn ang="0">
                    <a:pos x="9" y="0"/>
                  </a:cxn>
                  <a:cxn ang="0">
                    <a:pos x="4" y="0"/>
                  </a:cxn>
                  <a:cxn ang="0">
                    <a:pos x="0" y="4"/>
                  </a:cxn>
                  <a:cxn ang="0">
                    <a:pos x="0" y="9"/>
                  </a:cxn>
                  <a:cxn ang="0">
                    <a:pos x="7" y="12"/>
                  </a:cxn>
                </a:cxnLst>
                <a:rect l="0" t="0" r="r" b="b"/>
                <a:pathLst>
                  <a:path w="182" h="325">
                    <a:moveTo>
                      <a:pt x="7" y="12"/>
                    </a:moveTo>
                    <a:lnTo>
                      <a:pt x="0" y="9"/>
                    </a:lnTo>
                    <a:lnTo>
                      <a:pt x="170" y="325"/>
                    </a:lnTo>
                    <a:lnTo>
                      <a:pt x="182" y="319"/>
                    </a:lnTo>
                    <a:lnTo>
                      <a:pt x="12" y="3"/>
                    </a:lnTo>
                    <a:lnTo>
                      <a:pt x="4" y="0"/>
                    </a:lnTo>
                    <a:lnTo>
                      <a:pt x="12" y="3"/>
                    </a:lnTo>
                    <a:lnTo>
                      <a:pt x="9" y="0"/>
                    </a:lnTo>
                    <a:lnTo>
                      <a:pt x="4" y="0"/>
                    </a:lnTo>
                    <a:lnTo>
                      <a:pt x="0" y="4"/>
                    </a:lnTo>
                    <a:lnTo>
                      <a:pt x="0" y="9"/>
                    </a:lnTo>
                    <a:lnTo>
                      <a:pt x="7" y="1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8" name="Freeform 114"/>
              <p:cNvSpPr>
                <a:spLocks/>
              </p:cNvSpPr>
              <p:nvPr/>
            </p:nvSpPr>
            <p:spPr bwMode="auto">
              <a:xfrm>
                <a:off x="2932" y="1180"/>
                <a:ext cx="41" cy="20"/>
              </a:xfrm>
              <a:custGeom>
                <a:avLst/>
                <a:gdLst/>
                <a:ahLst/>
                <a:cxnLst>
                  <a:cxn ang="0">
                    <a:pos x="12" y="50"/>
                  </a:cxn>
                  <a:cxn ang="0">
                    <a:pos x="8" y="59"/>
                  </a:cxn>
                  <a:cxn ang="0">
                    <a:pos x="124" y="12"/>
                  </a:cxn>
                  <a:cxn ang="0">
                    <a:pos x="121" y="0"/>
                  </a:cxn>
                  <a:cxn ang="0">
                    <a:pos x="5" y="47"/>
                  </a:cxn>
                  <a:cxn ang="0">
                    <a:pos x="0" y="56"/>
                  </a:cxn>
                  <a:cxn ang="0">
                    <a:pos x="5" y="47"/>
                  </a:cxn>
                  <a:cxn ang="0">
                    <a:pos x="2" y="50"/>
                  </a:cxn>
                  <a:cxn ang="0">
                    <a:pos x="0" y="55"/>
                  </a:cxn>
                  <a:cxn ang="0">
                    <a:pos x="3" y="58"/>
                  </a:cxn>
                  <a:cxn ang="0">
                    <a:pos x="8" y="59"/>
                  </a:cxn>
                  <a:cxn ang="0">
                    <a:pos x="12" y="50"/>
                  </a:cxn>
                </a:cxnLst>
                <a:rect l="0" t="0" r="r" b="b"/>
                <a:pathLst>
                  <a:path w="124" h="59">
                    <a:moveTo>
                      <a:pt x="12" y="50"/>
                    </a:moveTo>
                    <a:lnTo>
                      <a:pt x="8" y="59"/>
                    </a:lnTo>
                    <a:lnTo>
                      <a:pt x="124" y="12"/>
                    </a:lnTo>
                    <a:lnTo>
                      <a:pt x="121" y="0"/>
                    </a:lnTo>
                    <a:lnTo>
                      <a:pt x="5" y="47"/>
                    </a:lnTo>
                    <a:lnTo>
                      <a:pt x="0" y="56"/>
                    </a:lnTo>
                    <a:lnTo>
                      <a:pt x="5" y="47"/>
                    </a:lnTo>
                    <a:lnTo>
                      <a:pt x="2" y="50"/>
                    </a:lnTo>
                    <a:lnTo>
                      <a:pt x="0" y="55"/>
                    </a:lnTo>
                    <a:lnTo>
                      <a:pt x="3" y="58"/>
                    </a:lnTo>
                    <a:lnTo>
                      <a:pt x="8" y="59"/>
                    </a:lnTo>
                    <a:lnTo>
                      <a:pt x="12" y="5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9" name="Freeform 115"/>
              <p:cNvSpPr>
                <a:spLocks/>
              </p:cNvSpPr>
              <p:nvPr/>
            </p:nvSpPr>
            <p:spPr bwMode="auto">
              <a:xfrm>
                <a:off x="2932" y="1197"/>
                <a:ext cx="61" cy="108"/>
              </a:xfrm>
              <a:custGeom>
                <a:avLst/>
                <a:gdLst/>
                <a:ahLst/>
                <a:cxnLst>
                  <a:cxn ang="0">
                    <a:pos x="175" y="313"/>
                  </a:cxn>
                  <a:cxn ang="0">
                    <a:pos x="182" y="316"/>
                  </a:cxn>
                  <a:cxn ang="0">
                    <a:pos x="12" y="0"/>
                  </a:cxn>
                  <a:cxn ang="0">
                    <a:pos x="0" y="6"/>
                  </a:cxn>
                  <a:cxn ang="0">
                    <a:pos x="170" y="322"/>
                  </a:cxn>
                  <a:cxn ang="0">
                    <a:pos x="178" y="325"/>
                  </a:cxn>
                  <a:cxn ang="0">
                    <a:pos x="170" y="322"/>
                  </a:cxn>
                  <a:cxn ang="0">
                    <a:pos x="173" y="325"/>
                  </a:cxn>
                  <a:cxn ang="0">
                    <a:pos x="179" y="325"/>
                  </a:cxn>
                  <a:cxn ang="0">
                    <a:pos x="182" y="320"/>
                  </a:cxn>
                  <a:cxn ang="0">
                    <a:pos x="182" y="316"/>
                  </a:cxn>
                  <a:cxn ang="0">
                    <a:pos x="175" y="313"/>
                  </a:cxn>
                </a:cxnLst>
                <a:rect l="0" t="0" r="r" b="b"/>
                <a:pathLst>
                  <a:path w="182" h="325">
                    <a:moveTo>
                      <a:pt x="175" y="313"/>
                    </a:moveTo>
                    <a:lnTo>
                      <a:pt x="182" y="316"/>
                    </a:lnTo>
                    <a:lnTo>
                      <a:pt x="12" y="0"/>
                    </a:lnTo>
                    <a:lnTo>
                      <a:pt x="0" y="6"/>
                    </a:lnTo>
                    <a:lnTo>
                      <a:pt x="170" y="322"/>
                    </a:lnTo>
                    <a:lnTo>
                      <a:pt x="178" y="325"/>
                    </a:lnTo>
                    <a:lnTo>
                      <a:pt x="170" y="322"/>
                    </a:lnTo>
                    <a:lnTo>
                      <a:pt x="173" y="325"/>
                    </a:lnTo>
                    <a:lnTo>
                      <a:pt x="179" y="325"/>
                    </a:lnTo>
                    <a:lnTo>
                      <a:pt x="182" y="320"/>
                    </a:lnTo>
                    <a:lnTo>
                      <a:pt x="182" y="316"/>
                    </a:lnTo>
                    <a:lnTo>
                      <a:pt x="175" y="31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0" name="Freeform 116"/>
              <p:cNvSpPr>
                <a:spLocks/>
              </p:cNvSpPr>
              <p:nvPr/>
            </p:nvSpPr>
            <p:spPr bwMode="auto">
              <a:xfrm>
                <a:off x="2990" y="1286"/>
                <a:ext cx="42" cy="19"/>
              </a:xfrm>
              <a:custGeom>
                <a:avLst/>
                <a:gdLst/>
                <a:ahLst/>
                <a:cxnLst>
                  <a:cxn ang="0">
                    <a:pos x="112" y="9"/>
                  </a:cxn>
                  <a:cxn ang="0">
                    <a:pos x="117" y="0"/>
                  </a:cxn>
                  <a:cxn ang="0">
                    <a:pos x="0" y="47"/>
                  </a:cxn>
                  <a:cxn ang="0">
                    <a:pos x="3" y="59"/>
                  </a:cxn>
                  <a:cxn ang="0">
                    <a:pos x="120" y="11"/>
                  </a:cxn>
                  <a:cxn ang="0">
                    <a:pos x="124" y="3"/>
                  </a:cxn>
                  <a:cxn ang="0">
                    <a:pos x="120" y="11"/>
                  </a:cxn>
                  <a:cxn ang="0">
                    <a:pos x="124" y="9"/>
                  </a:cxn>
                  <a:cxn ang="0">
                    <a:pos x="124" y="4"/>
                  </a:cxn>
                  <a:cxn ang="0">
                    <a:pos x="121" y="1"/>
                  </a:cxn>
                  <a:cxn ang="0">
                    <a:pos x="117" y="0"/>
                  </a:cxn>
                  <a:cxn ang="0">
                    <a:pos x="112" y="9"/>
                  </a:cxn>
                </a:cxnLst>
                <a:rect l="0" t="0" r="r" b="b"/>
                <a:pathLst>
                  <a:path w="124" h="59">
                    <a:moveTo>
                      <a:pt x="112" y="9"/>
                    </a:moveTo>
                    <a:lnTo>
                      <a:pt x="117" y="0"/>
                    </a:lnTo>
                    <a:lnTo>
                      <a:pt x="0" y="47"/>
                    </a:lnTo>
                    <a:lnTo>
                      <a:pt x="3" y="59"/>
                    </a:lnTo>
                    <a:lnTo>
                      <a:pt x="120" y="11"/>
                    </a:lnTo>
                    <a:lnTo>
                      <a:pt x="124" y="3"/>
                    </a:lnTo>
                    <a:lnTo>
                      <a:pt x="120" y="11"/>
                    </a:lnTo>
                    <a:lnTo>
                      <a:pt x="124" y="9"/>
                    </a:lnTo>
                    <a:lnTo>
                      <a:pt x="124" y="4"/>
                    </a:lnTo>
                    <a:lnTo>
                      <a:pt x="121" y="1"/>
                    </a:lnTo>
                    <a:lnTo>
                      <a:pt x="117" y="0"/>
                    </a:lnTo>
                    <a:lnTo>
                      <a:pt x="112" y="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 name="Freeform 117"/>
              <p:cNvSpPr>
                <a:spLocks/>
              </p:cNvSpPr>
              <p:nvPr/>
            </p:nvSpPr>
            <p:spPr bwMode="auto">
              <a:xfrm>
                <a:off x="2684" y="1238"/>
                <a:ext cx="484" cy="233"/>
              </a:xfrm>
              <a:custGeom>
                <a:avLst/>
                <a:gdLst/>
                <a:ahLst/>
                <a:cxnLst>
                  <a:cxn ang="0">
                    <a:pos x="1454" y="125"/>
                  </a:cxn>
                  <a:cxn ang="0">
                    <a:pos x="1386" y="0"/>
                  </a:cxn>
                  <a:cxn ang="0">
                    <a:pos x="0" y="573"/>
                  </a:cxn>
                  <a:cxn ang="0">
                    <a:pos x="66" y="699"/>
                  </a:cxn>
                  <a:cxn ang="0">
                    <a:pos x="1454" y="125"/>
                  </a:cxn>
                </a:cxnLst>
                <a:rect l="0" t="0" r="r" b="b"/>
                <a:pathLst>
                  <a:path w="1454" h="699">
                    <a:moveTo>
                      <a:pt x="1454" y="125"/>
                    </a:moveTo>
                    <a:lnTo>
                      <a:pt x="1386" y="0"/>
                    </a:lnTo>
                    <a:lnTo>
                      <a:pt x="0" y="573"/>
                    </a:lnTo>
                    <a:lnTo>
                      <a:pt x="66" y="699"/>
                    </a:lnTo>
                    <a:lnTo>
                      <a:pt x="1454" y="125"/>
                    </a:lnTo>
                    <a:close/>
                  </a:path>
                </a:pathLst>
              </a:custGeom>
              <a:solidFill>
                <a:srgbClr val="FFBF4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 name="Freeform 118"/>
              <p:cNvSpPr>
                <a:spLocks/>
              </p:cNvSpPr>
              <p:nvPr/>
            </p:nvSpPr>
            <p:spPr bwMode="auto">
              <a:xfrm>
                <a:off x="3144" y="1236"/>
                <a:ext cx="26" cy="45"/>
              </a:xfrm>
              <a:custGeom>
                <a:avLst/>
                <a:gdLst/>
                <a:ahLst/>
                <a:cxnLst>
                  <a:cxn ang="0">
                    <a:pos x="7" y="12"/>
                  </a:cxn>
                  <a:cxn ang="0">
                    <a:pos x="0" y="9"/>
                  </a:cxn>
                  <a:cxn ang="0">
                    <a:pos x="68" y="134"/>
                  </a:cxn>
                  <a:cxn ang="0">
                    <a:pos x="80" y="128"/>
                  </a:cxn>
                  <a:cxn ang="0">
                    <a:pos x="12" y="3"/>
                  </a:cxn>
                  <a:cxn ang="0">
                    <a:pos x="4" y="0"/>
                  </a:cxn>
                  <a:cxn ang="0">
                    <a:pos x="12" y="3"/>
                  </a:cxn>
                  <a:cxn ang="0">
                    <a:pos x="9" y="0"/>
                  </a:cxn>
                  <a:cxn ang="0">
                    <a:pos x="4" y="0"/>
                  </a:cxn>
                  <a:cxn ang="0">
                    <a:pos x="0" y="5"/>
                  </a:cxn>
                  <a:cxn ang="0">
                    <a:pos x="0" y="9"/>
                  </a:cxn>
                  <a:cxn ang="0">
                    <a:pos x="7" y="12"/>
                  </a:cxn>
                </a:cxnLst>
                <a:rect l="0" t="0" r="r" b="b"/>
                <a:pathLst>
                  <a:path w="80" h="134">
                    <a:moveTo>
                      <a:pt x="7" y="12"/>
                    </a:moveTo>
                    <a:lnTo>
                      <a:pt x="0" y="9"/>
                    </a:lnTo>
                    <a:lnTo>
                      <a:pt x="68" y="134"/>
                    </a:lnTo>
                    <a:lnTo>
                      <a:pt x="80" y="128"/>
                    </a:lnTo>
                    <a:lnTo>
                      <a:pt x="12" y="3"/>
                    </a:lnTo>
                    <a:lnTo>
                      <a:pt x="4" y="0"/>
                    </a:lnTo>
                    <a:lnTo>
                      <a:pt x="12" y="3"/>
                    </a:lnTo>
                    <a:lnTo>
                      <a:pt x="9" y="0"/>
                    </a:lnTo>
                    <a:lnTo>
                      <a:pt x="4" y="0"/>
                    </a:lnTo>
                    <a:lnTo>
                      <a:pt x="0" y="5"/>
                    </a:lnTo>
                    <a:lnTo>
                      <a:pt x="0" y="9"/>
                    </a:lnTo>
                    <a:lnTo>
                      <a:pt x="7"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 name="Freeform 119"/>
              <p:cNvSpPr>
                <a:spLocks/>
              </p:cNvSpPr>
              <p:nvPr/>
            </p:nvSpPr>
            <p:spPr bwMode="auto">
              <a:xfrm>
                <a:off x="2682" y="1236"/>
                <a:ext cx="464" cy="195"/>
              </a:xfrm>
              <a:custGeom>
                <a:avLst/>
                <a:gdLst/>
                <a:ahLst/>
                <a:cxnLst>
                  <a:cxn ang="0">
                    <a:pos x="11" y="576"/>
                  </a:cxn>
                  <a:cxn ang="0">
                    <a:pos x="7" y="585"/>
                  </a:cxn>
                  <a:cxn ang="0">
                    <a:pos x="1393" y="12"/>
                  </a:cxn>
                  <a:cxn ang="0">
                    <a:pos x="1390" y="0"/>
                  </a:cxn>
                  <a:cxn ang="0">
                    <a:pos x="4" y="573"/>
                  </a:cxn>
                  <a:cxn ang="0">
                    <a:pos x="0" y="582"/>
                  </a:cxn>
                  <a:cxn ang="0">
                    <a:pos x="4" y="573"/>
                  </a:cxn>
                  <a:cxn ang="0">
                    <a:pos x="1" y="576"/>
                  </a:cxn>
                  <a:cxn ang="0">
                    <a:pos x="0" y="580"/>
                  </a:cxn>
                  <a:cxn ang="0">
                    <a:pos x="3" y="583"/>
                  </a:cxn>
                  <a:cxn ang="0">
                    <a:pos x="7" y="585"/>
                  </a:cxn>
                  <a:cxn ang="0">
                    <a:pos x="11" y="576"/>
                  </a:cxn>
                </a:cxnLst>
                <a:rect l="0" t="0" r="r" b="b"/>
                <a:pathLst>
                  <a:path w="1393" h="585">
                    <a:moveTo>
                      <a:pt x="11" y="576"/>
                    </a:moveTo>
                    <a:lnTo>
                      <a:pt x="7" y="585"/>
                    </a:lnTo>
                    <a:lnTo>
                      <a:pt x="1393" y="12"/>
                    </a:lnTo>
                    <a:lnTo>
                      <a:pt x="1390" y="0"/>
                    </a:lnTo>
                    <a:lnTo>
                      <a:pt x="4" y="573"/>
                    </a:lnTo>
                    <a:lnTo>
                      <a:pt x="0" y="582"/>
                    </a:lnTo>
                    <a:lnTo>
                      <a:pt x="4" y="573"/>
                    </a:lnTo>
                    <a:lnTo>
                      <a:pt x="1" y="576"/>
                    </a:lnTo>
                    <a:lnTo>
                      <a:pt x="0" y="580"/>
                    </a:lnTo>
                    <a:lnTo>
                      <a:pt x="3" y="583"/>
                    </a:lnTo>
                    <a:lnTo>
                      <a:pt x="7" y="585"/>
                    </a:lnTo>
                    <a:lnTo>
                      <a:pt x="11" y="57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4" name="Freeform 120"/>
              <p:cNvSpPr>
                <a:spLocks/>
              </p:cNvSpPr>
              <p:nvPr/>
            </p:nvSpPr>
            <p:spPr bwMode="auto">
              <a:xfrm>
                <a:off x="2682" y="1428"/>
                <a:ext cx="26" cy="45"/>
              </a:xfrm>
              <a:custGeom>
                <a:avLst/>
                <a:gdLst/>
                <a:ahLst/>
                <a:cxnLst>
                  <a:cxn ang="0">
                    <a:pos x="71" y="123"/>
                  </a:cxn>
                  <a:cxn ang="0">
                    <a:pos x="78" y="126"/>
                  </a:cxn>
                  <a:cxn ang="0">
                    <a:pos x="11" y="0"/>
                  </a:cxn>
                  <a:cxn ang="0">
                    <a:pos x="0" y="6"/>
                  </a:cxn>
                  <a:cxn ang="0">
                    <a:pos x="66" y="132"/>
                  </a:cxn>
                  <a:cxn ang="0">
                    <a:pos x="74" y="135"/>
                  </a:cxn>
                  <a:cxn ang="0">
                    <a:pos x="66" y="132"/>
                  </a:cxn>
                  <a:cxn ang="0">
                    <a:pos x="69" y="135"/>
                  </a:cxn>
                  <a:cxn ang="0">
                    <a:pos x="75" y="135"/>
                  </a:cxn>
                  <a:cxn ang="0">
                    <a:pos x="78" y="130"/>
                  </a:cxn>
                  <a:cxn ang="0">
                    <a:pos x="78" y="126"/>
                  </a:cxn>
                  <a:cxn ang="0">
                    <a:pos x="71" y="123"/>
                  </a:cxn>
                </a:cxnLst>
                <a:rect l="0" t="0" r="r" b="b"/>
                <a:pathLst>
                  <a:path w="78" h="135">
                    <a:moveTo>
                      <a:pt x="71" y="123"/>
                    </a:moveTo>
                    <a:lnTo>
                      <a:pt x="78" y="126"/>
                    </a:lnTo>
                    <a:lnTo>
                      <a:pt x="11" y="0"/>
                    </a:lnTo>
                    <a:lnTo>
                      <a:pt x="0" y="6"/>
                    </a:lnTo>
                    <a:lnTo>
                      <a:pt x="66" y="132"/>
                    </a:lnTo>
                    <a:lnTo>
                      <a:pt x="74" y="135"/>
                    </a:lnTo>
                    <a:lnTo>
                      <a:pt x="66" y="132"/>
                    </a:lnTo>
                    <a:lnTo>
                      <a:pt x="69" y="135"/>
                    </a:lnTo>
                    <a:lnTo>
                      <a:pt x="75" y="135"/>
                    </a:lnTo>
                    <a:lnTo>
                      <a:pt x="78" y="130"/>
                    </a:lnTo>
                    <a:lnTo>
                      <a:pt x="78" y="126"/>
                    </a:lnTo>
                    <a:lnTo>
                      <a:pt x="71" y="12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5" name="Freeform 121"/>
              <p:cNvSpPr>
                <a:spLocks/>
              </p:cNvSpPr>
              <p:nvPr/>
            </p:nvSpPr>
            <p:spPr bwMode="auto">
              <a:xfrm>
                <a:off x="2705" y="1278"/>
                <a:ext cx="465" cy="195"/>
              </a:xfrm>
              <a:custGeom>
                <a:avLst/>
                <a:gdLst/>
                <a:ahLst/>
                <a:cxnLst>
                  <a:cxn ang="0">
                    <a:pos x="1383" y="9"/>
                  </a:cxn>
                  <a:cxn ang="0">
                    <a:pos x="1387" y="0"/>
                  </a:cxn>
                  <a:cxn ang="0">
                    <a:pos x="0" y="574"/>
                  </a:cxn>
                  <a:cxn ang="0">
                    <a:pos x="3" y="586"/>
                  </a:cxn>
                  <a:cxn ang="0">
                    <a:pos x="1390" y="12"/>
                  </a:cxn>
                  <a:cxn ang="0">
                    <a:pos x="1395" y="3"/>
                  </a:cxn>
                  <a:cxn ang="0">
                    <a:pos x="1390" y="12"/>
                  </a:cxn>
                  <a:cxn ang="0">
                    <a:pos x="1395" y="9"/>
                  </a:cxn>
                  <a:cxn ang="0">
                    <a:pos x="1395" y="4"/>
                  </a:cxn>
                  <a:cxn ang="0">
                    <a:pos x="1392" y="1"/>
                  </a:cxn>
                  <a:cxn ang="0">
                    <a:pos x="1387" y="0"/>
                  </a:cxn>
                  <a:cxn ang="0">
                    <a:pos x="1383" y="9"/>
                  </a:cxn>
                </a:cxnLst>
                <a:rect l="0" t="0" r="r" b="b"/>
                <a:pathLst>
                  <a:path w="1395" h="586">
                    <a:moveTo>
                      <a:pt x="1383" y="9"/>
                    </a:moveTo>
                    <a:lnTo>
                      <a:pt x="1387" y="0"/>
                    </a:lnTo>
                    <a:lnTo>
                      <a:pt x="0" y="574"/>
                    </a:lnTo>
                    <a:lnTo>
                      <a:pt x="3" y="586"/>
                    </a:lnTo>
                    <a:lnTo>
                      <a:pt x="1390" y="12"/>
                    </a:lnTo>
                    <a:lnTo>
                      <a:pt x="1395" y="3"/>
                    </a:lnTo>
                    <a:lnTo>
                      <a:pt x="1390" y="12"/>
                    </a:lnTo>
                    <a:lnTo>
                      <a:pt x="1395" y="9"/>
                    </a:lnTo>
                    <a:lnTo>
                      <a:pt x="1395" y="4"/>
                    </a:lnTo>
                    <a:lnTo>
                      <a:pt x="1392" y="1"/>
                    </a:lnTo>
                    <a:lnTo>
                      <a:pt x="1387" y="0"/>
                    </a:lnTo>
                    <a:lnTo>
                      <a:pt x="1383"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6" name="Freeform 122"/>
              <p:cNvSpPr>
                <a:spLocks/>
              </p:cNvSpPr>
              <p:nvPr/>
            </p:nvSpPr>
            <p:spPr bwMode="auto">
              <a:xfrm>
                <a:off x="2627" y="1353"/>
                <a:ext cx="120" cy="195"/>
              </a:xfrm>
              <a:custGeom>
                <a:avLst/>
                <a:gdLst/>
                <a:ahLst/>
                <a:cxnLst>
                  <a:cxn ang="0">
                    <a:pos x="47" y="0"/>
                  </a:cxn>
                  <a:cxn ang="0">
                    <a:pos x="24" y="17"/>
                  </a:cxn>
                  <a:cxn ang="0">
                    <a:pos x="9" y="45"/>
                  </a:cxn>
                  <a:cxn ang="0">
                    <a:pos x="0" y="80"/>
                  </a:cxn>
                  <a:cxn ang="0">
                    <a:pos x="0" y="123"/>
                  </a:cxn>
                  <a:cxn ang="0">
                    <a:pos x="7" y="174"/>
                  </a:cxn>
                  <a:cxn ang="0">
                    <a:pos x="21" y="227"/>
                  </a:cxn>
                  <a:cxn ang="0">
                    <a:pos x="43" y="287"/>
                  </a:cxn>
                  <a:cxn ang="0">
                    <a:pos x="71" y="346"/>
                  </a:cxn>
                  <a:cxn ang="0">
                    <a:pos x="87" y="376"/>
                  </a:cxn>
                  <a:cxn ang="0">
                    <a:pos x="105" y="404"/>
                  </a:cxn>
                  <a:cxn ang="0">
                    <a:pos x="124" y="429"/>
                  </a:cxn>
                  <a:cxn ang="0">
                    <a:pos x="142" y="454"/>
                  </a:cxn>
                  <a:cxn ang="0">
                    <a:pos x="161" y="478"/>
                  </a:cxn>
                  <a:cxn ang="0">
                    <a:pos x="180" y="499"/>
                  </a:cxn>
                  <a:cxn ang="0">
                    <a:pos x="201" y="518"/>
                  </a:cxn>
                  <a:cxn ang="0">
                    <a:pos x="220" y="534"/>
                  </a:cxn>
                  <a:cxn ang="0">
                    <a:pos x="240" y="551"/>
                  </a:cxn>
                  <a:cxn ang="0">
                    <a:pos x="259" y="563"/>
                  </a:cxn>
                  <a:cxn ang="0">
                    <a:pos x="278" y="573"/>
                  </a:cxn>
                  <a:cxn ang="0">
                    <a:pos x="296" y="580"/>
                  </a:cxn>
                  <a:cxn ang="0">
                    <a:pos x="312" y="585"/>
                  </a:cxn>
                  <a:cxn ang="0">
                    <a:pos x="330" y="586"/>
                  </a:cxn>
                  <a:cxn ang="0">
                    <a:pos x="345" y="586"/>
                  </a:cxn>
                  <a:cxn ang="0">
                    <a:pos x="359" y="582"/>
                  </a:cxn>
                  <a:cxn ang="0">
                    <a:pos x="47" y="0"/>
                  </a:cxn>
                </a:cxnLst>
                <a:rect l="0" t="0" r="r" b="b"/>
                <a:pathLst>
                  <a:path w="359" h="586">
                    <a:moveTo>
                      <a:pt x="47" y="0"/>
                    </a:moveTo>
                    <a:lnTo>
                      <a:pt x="24" y="17"/>
                    </a:lnTo>
                    <a:lnTo>
                      <a:pt x="9" y="45"/>
                    </a:lnTo>
                    <a:lnTo>
                      <a:pt x="0" y="80"/>
                    </a:lnTo>
                    <a:lnTo>
                      <a:pt x="0" y="123"/>
                    </a:lnTo>
                    <a:lnTo>
                      <a:pt x="7" y="174"/>
                    </a:lnTo>
                    <a:lnTo>
                      <a:pt x="21" y="227"/>
                    </a:lnTo>
                    <a:lnTo>
                      <a:pt x="43" y="287"/>
                    </a:lnTo>
                    <a:lnTo>
                      <a:pt x="71" y="346"/>
                    </a:lnTo>
                    <a:lnTo>
                      <a:pt x="87" y="376"/>
                    </a:lnTo>
                    <a:lnTo>
                      <a:pt x="105" y="404"/>
                    </a:lnTo>
                    <a:lnTo>
                      <a:pt x="124" y="429"/>
                    </a:lnTo>
                    <a:lnTo>
                      <a:pt x="142" y="454"/>
                    </a:lnTo>
                    <a:lnTo>
                      <a:pt x="161" y="478"/>
                    </a:lnTo>
                    <a:lnTo>
                      <a:pt x="180" y="499"/>
                    </a:lnTo>
                    <a:lnTo>
                      <a:pt x="201" y="518"/>
                    </a:lnTo>
                    <a:lnTo>
                      <a:pt x="220" y="534"/>
                    </a:lnTo>
                    <a:lnTo>
                      <a:pt x="240" y="551"/>
                    </a:lnTo>
                    <a:lnTo>
                      <a:pt x="259" y="563"/>
                    </a:lnTo>
                    <a:lnTo>
                      <a:pt x="278" y="573"/>
                    </a:lnTo>
                    <a:lnTo>
                      <a:pt x="296" y="580"/>
                    </a:lnTo>
                    <a:lnTo>
                      <a:pt x="312" y="585"/>
                    </a:lnTo>
                    <a:lnTo>
                      <a:pt x="330" y="586"/>
                    </a:lnTo>
                    <a:lnTo>
                      <a:pt x="345" y="586"/>
                    </a:lnTo>
                    <a:lnTo>
                      <a:pt x="359" y="582"/>
                    </a:lnTo>
                    <a:lnTo>
                      <a:pt x="47" y="0"/>
                    </a:lnTo>
                    <a:close/>
                  </a:path>
                </a:pathLst>
              </a:custGeom>
              <a:solidFill>
                <a:srgbClr val="33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7" name="Freeform 123"/>
              <p:cNvSpPr>
                <a:spLocks/>
              </p:cNvSpPr>
              <p:nvPr/>
            </p:nvSpPr>
            <p:spPr bwMode="auto">
              <a:xfrm>
                <a:off x="2625" y="1351"/>
                <a:ext cx="28" cy="118"/>
              </a:xfrm>
              <a:custGeom>
                <a:avLst/>
                <a:gdLst/>
                <a:ahLst/>
                <a:cxnLst>
                  <a:cxn ang="0">
                    <a:pos x="83" y="349"/>
                  </a:cxn>
                  <a:cxn ang="0">
                    <a:pos x="83" y="349"/>
                  </a:cxn>
                  <a:cxn ang="0">
                    <a:pos x="55" y="291"/>
                  </a:cxn>
                  <a:cxn ang="0">
                    <a:pos x="32" y="232"/>
                  </a:cxn>
                  <a:cxn ang="0">
                    <a:pos x="19" y="180"/>
                  </a:cxn>
                  <a:cxn ang="0">
                    <a:pos x="12" y="129"/>
                  </a:cxn>
                  <a:cxn ang="0">
                    <a:pos x="12" y="86"/>
                  </a:cxn>
                  <a:cxn ang="0">
                    <a:pos x="21" y="52"/>
                  </a:cxn>
                  <a:cxn ang="0">
                    <a:pos x="34" y="27"/>
                  </a:cxn>
                  <a:cxn ang="0">
                    <a:pos x="55" y="12"/>
                  </a:cxn>
                  <a:cxn ang="0">
                    <a:pos x="52" y="0"/>
                  </a:cxn>
                  <a:cxn ang="0">
                    <a:pos x="25" y="18"/>
                  </a:cxn>
                  <a:cxn ang="0">
                    <a:pos x="9" y="49"/>
                  </a:cxn>
                  <a:cxn ang="0">
                    <a:pos x="0" y="86"/>
                  </a:cxn>
                  <a:cxn ang="0">
                    <a:pos x="0" y="129"/>
                  </a:cxn>
                  <a:cxn ang="0">
                    <a:pos x="7" y="180"/>
                  </a:cxn>
                  <a:cxn ang="0">
                    <a:pos x="21" y="235"/>
                  </a:cxn>
                  <a:cxn ang="0">
                    <a:pos x="43" y="294"/>
                  </a:cxn>
                  <a:cxn ang="0">
                    <a:pos x="71" y="355"/>
                  </a:cxn>
                  <a:cxn ang="0">
                    <a:pos x="71" y="355"/>
                  </a:cxn>
                  <a:cxn ang="0">
                    <a:pos x="83" y="349"/>
                  </a:cxn>
                </a:cxnLst>
                <a:rect l="0" t="0" r="r" b="b"/>
                <a:pathLst>
                  <a:path w="83" h="355">
                    <a:moveTo>
                      <a:pt x="83" y="349"/>
                    </a:moveTo>
                    <a:lnTo>
                      <a:pt x="83" y="349"/>
                    </a:lnTo>
                    <a:lnTo>
                      <a:pt x="55" y="291"/>
                    </a:lnTo>
                    <a:lnTo>
                      <a:pt x="32" y="232"/>
                    </a:lnTo>
                    <a:lnTo>
                      <a:pt x="19" y="180"/>
                    </a:lnTo>
                    <a:lnTo>
                      <a:pt x="12" y="129"/>
                    </a:lnTo>
                    <a:lnTo>
                      <a:pt x="12" y="86"/>
                    </a:lnTo>
                    <a:lnTo>
                      <a:pt x="21" y="52"/>
                    </a:lnTo>
                    <a:lnTo>
                      <a:pt x="34" y="27"/>
                    </a:lnTo>
                    <a:lnTo>
                      <a:pt x="55" y="12"/>
                    </a:lnTo>
                    <a:lnTo>
                      <a:pt x="52" y="0"/>
                    </a:lnTo>
                    <a:lnTo>
                      <a:pt x="25" y="18"/>
                    </a:lnTo>
                    <a:lnTo>
                      <a:pt x="9" y="49"/>
                    </a:lnTo>
                    <a:lnTo>
                      <a:pt x="0" y="86"/>
                    </a:lnTo>
                    <a:lnTo>
                      <a:pt x="0" y="129"/>
                    </a:lnTo>
                    <a:lnTo>
                      <a:pt x="7" y="180"/>
                    </a:lnTo>
                    <a:lnTo>
                      <a:pt x="21" y="235"/>
                    </a:lnTo>
                    <a:lnTo>
                      <a:pt x="43" y="294"/>
                    </a:lnTo>
                    <a:lnTo>
                      <a:pt x="71" y="355"/>
                    </a:lnTo>
                    <a:lnTo>
                      <a:pt x="71" y="355"/>
                    </a:lnTo>
                    <a:lnTo>
                      <a:pt x="83" y="34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8" name="Freeform 124"/>
              <p:cNvSpPr>
                <a:spLocks/>
              </p:cNvSpPr>
              <p:nvPr/>
            </p:nvSpPr>
            <p:spPr bwMode="auto">
              <a:xfrm>
                <a:off x="2649" y="1467"/>
                <a:ext cx="100" cy="84"/>
              </a:xfrm>
              <a:custGeom>
                <a:avLst/>
                <a:gdLst/>
                <a:ahLst/>
                <a:cxnLst>
                  <a:cxn ang="0">
                    <a:pos x="288" y="242"/>
                  </a:cxn>
                  <a:cxn ang="0">
                    <a:pos x="293" y="233"/>
                  </a:cxn>
                  <a:cxn ang="0">
                    <a:pos x="280" y="237"/>
                  </a:cxn>
                  <a:cxn ang="0">
                    <a:pos x="265" y="236"/>
                  </a:cxn>
                  <a:cxn ang="0">
                    <a:pos x="247" y="236"/>
                  </a:cxn>
                  <a:cxn ang="0">
                    <a:pos x="232" y="231"/>
                  </a:cxn>
                  <a:cxn ang="0">
                    <a:pos x="216" y="224"/>
                  </a:cxn>
                  <a:cxn ang="0">
                    <a:pos x="197" y="214"/>
                  </a:cxn>
                  <a:cxn ang="0">
                    <a:pos x="177" y="202"/>
                  </a:cxn>
                  <a:cxn ang="0">
                    <a:pos x="160" y="187"/>
                  </a:cxn>
                  <a:cxn ang="0">
                    <a:pos x="141" y="171"/>
                  </a:cxn>
                  <a:cxn ang="0">
                    <a:pos x="120" y="151"/>
                  </a:cxn>
                  <a:cxn ang="0">
                    <a:pos x="101" y="131"/>
                  </a:cxn>
                  <a:cxn ang="0">
                    <a:pos x="81" y="107"/>
                  </a:cxn>
                  <a:cxn ang="0">
                    <a:pos x="65" y="83"/>
                  </a:cxn>
                  <a:cxn ang="0">
                    <a:pos x="46" y="58"/>
                  </a:cxn>
                  <a:cxn ang="0">
                    <a:pos x="28" y="30"/>
                  </a:cxn>
                  <a:cxn ang="0">
                    <a:pos x="12" y="0"/>
                  </a:cxn>
                  <a:cxn ang="0">
                    <a:pos x="0" y="6"/>
                  </a:cxn>
                  <a:cxn ang="0">
                    <a:pos x="16" y="36"/>
                  </a:cxn>
                  <a:cxn ang="0">
                    <a:pos x="34" y="64"/>
                  </a:cxn>
                  <a:cxn ang="0">
                    <a:pos x="53" y="89"/>
                  </a:cxn>
                  <a:cxn ang="0">
                    <a:pos x="72" y="116"/>
                  </a:cxn>
                  <a:cxn ang="0">
                    <a:pos x="92" y="139"/>
                  </a:cxn>
                  <a:cxn ang="0">
                    <a:pos x="111" y="160"/>
                  </a:cxn>
                  <a:cxn ang="0">
                    <a:pos x="132" y="179"/>
                  </a:cxn>
                  <a:cxn ang="0">
                    <a:pos x="151" y="196"/>
                  </a:cxn>
                  <a:cxn ang="0">
                    <a:pos x="172" y="214"/>
                  </a:cxn>
                  <a:cxn ang="0">
                    <a:pos x="191" y="225"/>
                  </a:cxn>
                  <a:cxn ang="0">
                    <a:pos x="210" y="236"/>
                  </a:cxn>
                  <a:cxn ang="0">
                    <a:pos x="229" y="243"/>
                  </a:cxn>
                  <a:cxn ang="0">
                    <a:pos x="247" y="248"/>
                  </a:cxn>
                  <a:cxn ang="0">
                    <a:pos x="265" y="251"/>
                  </a:cxn>
                  <a:cxn ang="0">
                    <a:pos x="280" y="249"/>
                  </a:cxn>
                  <a:cxn ang="0">
                    <a:pos x="296" y="245"/>
                  </a:cxn>
                  <a:cxn ang="0">
                    <a:pos x="300" y="236"/>
                  </a:cxn>
                  <a:cxn ang="0">
                    <a:pos x="296" y="245"/>
                  </a:cxn>
                  <a:cxn ang="0">
                    <a:pos x="300" y="242"/>
                  </a:cxn>
                  <a:cxn ang="0">
                    <a:pos x="300" y="237"/>
                  </a:cxn>
                  <a:cxn ang="0">
                    <a:pos x="297" y="234"/>
                  </a:cxn>
                  <a:cxn ang="0">
                    <a:pos x="293" y="233"/>
                  </a:cxn>
                  <a:cxn ang="0">
                    <a:pos x="288" y="242"/>
                  </a:cxn>
                </a:cxnLst>
                <a:rect l="0" t="0" r="r" b="b"/>
                <a:pathLst>
                  <a:path w="300" h="251">
                    <a:moveTo>
                      <a:pt x="288" y="242"/>
                    </a:moveTo>
                    <a:lnTo>
                      <a:pt x="293" y="233"/>
                    </a:lnTo>
                    <a:lnTo>
                      <a:pt x="280" y="237"/>
                    </a:lnTo>
                    <a:lnTo>
                      <a:pt x="265" y="236"/>
                    </a:lnTo>
                    <a:lnTo>
                      <a:pt x="247" y="236"/>
                    </a:lnTo>
                    <a:lnTo>
                      <a:pt x="232" y="231"/>
                    </a:lnTo>
                    <a:lnTo>
                      <a:pt x="216" y="224"/>
                    </a:lnTo>
                    <a:lnTo>
                      <a:pt x="197" y="214"/>
                    </a:lnTo>
                    <a:lnTo>
                      <a:pt x="177" y="202"/>
                    </a:lnTo>
                    <a:lnTo>
                      <a:pt x="160" y="187"/>
                    </a:lnTo>
                    <a:lnTo>
                      <a:pt x="141" y="171"/>
                    </a:lnTo>
                    <a:lnTo>
                      <a:pt x="120" y="151"/>
                    </a:lnTo>
                    <a:lnTo>
                      <a:pt x="101" y="131"/>
                    </a:lnTo>
                    <a:lnTo>
                      <a:pt x="81" y="107"/>
                    </a:lnTo>
                    <a:lnTo>
                      <a:pt x="65" y="83"/>
                    </a:lnTo>
                    <a:lnTo>
                      <a:pt x="46" y="58"/>
                    </a:lnTo>
                    <a:lnTo>
                      <a:pt x="28" y="30"/>
                    </a:lnTo>
                    <a:lnTo>
                      <a:pt x="12" y="0"/>
                    </a:lnTo>
                    <a:lnTo>
                      <a:pt x="0" y="6"/>
                    </a:lnTo>
                    <a:lnTo>
                      <a:pt x="16" y="36"/>
                    </a:lnTo>
                    <a:lnTo>
                      <a:pt x="34" y="64"/>
                    </a:lnTo>
                    <a:lnTo>
                      <a:pt x="53" y="89"/>
                    </a:lnTo>
                    <a:lnTo>
                      <a:pt x="72" y="116"/>
                    </a:lnTo>
                    <a:lnTo>
                      <a:pt x="92" y="139"/>
                    </a:lnTo>
                    <a:lnTo>
                      <a:pt x="111" y="160"/>
                    </a:lnTo>
                    <a:lnTo>
                      <a:pt x="132" y="179"/>
                    </a:lnTo>
                    <a:lnTo>
                      <a:pt x="151" y="196"/>
                    </a:lnTo>
                    <a:lnTo>
                      <a:pt x="172" y="214"/>
                    </a:lnTo>
                    <a:lnTo>
                      <a:pt x="191" y="225"/>
                    </a:lnTo>
                    <a:lnTo>
                      <a:pt x="210" y="236"/>
                    </a:lnTo>
                    <a:lnTo>
                      <a:pt x="229" y="243"/>
                    </a:lnTo>
                    <a:lnTo>
                      <a:pt x="247" y="248"/>
                    </a:lnTo>
                    <a:lnTo>
                      <a:pt x="265" y="251"/>
                    </a:lnTo>
                    <a:lnTo>
                      <a:pt x="280" y="249"/>
                    </a:lnTo>
                    <a:lnTo>
                      <a:pt x="296" y="245"/>
                    </a:lnTo>
                    <a:lnTo>
                      <a:pt x="300" y="236"/>
                    </a:lnTo>
                    <a:lnTo>
                      <a:pt x="296" y="245"/>
                    </a:lnTo>
                    <a:lnTo>
                      <a:pt x="300" y="242"/>
                    </a:lnTo>
                    <a:lnTo>
                      <a:pt x="300" y="237"/>
                    </a:lnTo>
                    <a:lnTo>
                      <a:pt x="297" y="234"/>
                    </a:lnTo>
                    <a:lnTo>
                      <a:pt x="293" y="233"/>
                    </a:lnTo>
                    <a:lnTo>
                      <a:pt x="288" y="2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9" name="Freeform 125"/>
              <p:cNvSpPr>
                <a:spLocks/>
              </p:cNvSpPr>
              <p:nvPr/>
            </p:nvSpPr>
            <p:spPr bwMode="auto">
              <a:xfrm>
                <a:off x="2641" y="1351"/>
                <a:ext cx="108" cy="197"/>
              </a:xfrm>
              <a:custGeom>
                <a:avLst/>
                <a:gdLst/>
                <a:ahLst/>
                <a:cxnLst>
                  <a:cxn ang="0">
                    <a:pos x="8" y="12"/>
                  </a:cxn>
                  <a:cxn ang="0">
                    <a:pos x="0" y="9"/>
                  </a:cxn>
                  <a:cxn ang="0">
                    <a:pos x="312" y="591"/>
                  </a:cxn>
                  <a:cxn ang="0">
                    <a:pos x="324" y="585"/>
                  </a:cxn>
                  <a:cxn ang="0">
                    <a:pos x="12" y="3"/>
                  </a:cxn>
                  <a:cxn ang="0">
                    <a:pos x="5" y="0"/>
                  </a:cxn>
                  <a:cxn ang="0">
                    <a:pos x="12" y="3"/>
                  </a:cxn>
                  <a:cxn ang="0">
                    <a:pos x="9" y="0"/>
                  </a:cxn>
                  <a:cxn ang="0">
                    <a:pos x="5" y="0"/>
                  </a:cxn>
                  <a:cxn ang="0">
                    <a:pos x="0" y="5"/>
                  </a:cxn>
                  <a:cxn ang="0">
                    <a:pos x="0" y="9"/>
                  </a:cxn>
                  <a:cxn ang="0">
                    <a:pos x="8" y="12"/>
                  </a:cxn>
                </a:cxnLst>
                <a:rect l="0" t="0" r="r" b="b"/>
                <a:pathLst>
                  <a:path w="324" h="591">
                    <a:moveTo>
                      <a:pt x="8" y="12"/>
                    </a:moveTo>
                    <a:lnTo>
                      <a:pt x="0" y="9"/>
                    </a:lnTo>
                    <a:lnTo>
                      <a:pt x="312" y="591"/>
                    </a:lnTo>
                    <a:lnTo>
                      <a:pt x="324" y="585"/>
                    </a:lnTo>
                    <a:lnTo>
                      <a:pt x="12" y="3"/>
                    </a:lnTo>
                    <a:lnTo>
                      <a:pt x="5" y="0"/>
                    </a:lnTo>
                    <a:lnTo>
                      <a:pt x="12" y="3"/>
                    </a:lnTo>
                    <a:lnTo>
                      <a:pt x="9" y="0"/>
                    </a:lnTo>
                    <a:lnTo>
                      <a:pt x="5" y="0"/>
                    </a:lnTo>
                    <a:lnTo>
                      <a:pt x="0" y="5"/>
                    </a:lnTo>
                    <a:lnTo>
                      <a:pt x="0" y="9"/>
                    </a:lnTo>
                    <a:lnTo>
                      <a:pt x="8"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0" name="Freeform 126"/>
              <p:cNvSpPr>
                <a:spLocks/>
              </p:cNvSpPr>
              <p:nvPr/>
            </p:nvSpPr>
            <p:spPr bwMode="auto">
              <a:xfrm>
                <a:off x="2728" y="998"/>
                <a:ext cx="57" cy="122"/>
              </a:xfrm>
              <a:custGeom>
                <a:avLst/>
                <a:gdLst/>
                <a:ahLst/>
                <a:cxnLst>
                  <a:cxn ang="0">
                    <a:pos x="130" y="366"/>
                  </a:cxn>
                  <a:cxn ang="0">
                    <a:pos x="170" y="351"/>
                  </a:cxn>
                  <a:cxn ang="0">
                    <a:pos x="40" y="0"/>
                  </a:cxn>
                  <a:cxn ang="0">
                    <a:pos x="0" y="15"/>
                  </a:cxn>
                  <a:cxn ang="0">
                    <a:pos x="130" y="366"/>
                  </a:cxn>
                </a:cxnLst>
                <a:rect l="0" t="0" r="r" b="b"/>
                <a:pathLst>
                  <a:path w="170" h="366">
                    <a:moveTo>
                      <a:pt x="130" y="366"/>
                    </a:moveTo>
                    <a:lnTo>
                      <a:pt x="170" y="351"/>
                    </a:lnTo>
                    <a:lnTo>
                      <a:pt x="40" y="0"/>
                    </a:lnTo>
                    <a:lnTo>
                      <a:pt x="0" y="15"/>
                    </a:lnTo>
                    <a:lnTo>
                      <a:pt x="130" y="366"/>
                    </a:lnTo>
                    <a:close/>
                  </a:path>
                </a:pathLst>
              </a:custGeom>
              <a:solidFill>
                <a:srgbClr val="B24CA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1" name="Freeform 127"/>
              <p:cNvSpPr>
                <a:spLocks/>
              </p:cNvSpPr>
              <p:nvPr/>
            </p:nvSpPr>
            <p:spPr bwMode="auto">
              <a:xfrm>
                <a:off x="2771" y="1113"/>
                <a:ext cx="16" cy="9"/>
              </a:xfrm>
              <a:custGeom>
                <a:avLst/>
                <a:gdLst/>
                <a:ahLst/>
                <a:cxnLst>
                  <a:cxn ang="0">
                    <a:pos x="36" y="8"/>
                  </a:cxn>
                  <a:cxn ang="0">
                    <a:pos x="40" y="0"/>
                  </a:cxn>
                  <a:cxn ang="0">
                    <a:pos x="0" y="15"/>
                  </a:cxn>
                  <a:cxn ang="0">
                    <a:pos x="3" y="27"/>
                  </a:cxn>
                  <a:cxn ang="0">
                    <a:pos x="43" y="12"/>
                  </a:cxn>
                  <a:cxn ang="0">
                    <a:pos x="48" y="5"/>
                  </a:cxn>
                  <a:cxn ang="0">
                    <a:pos x="43" y="12"/>
                  </a:cxn>
                  <a:cxn ang="0">
                    <a:pos x="48" y="9"/>
                  </a:cxn>
                  <a:cxn ang="0">
                    <a:pos x="48" y="5"/>
                  </a:cxn>
                  <a:cxn ang="0">
                    <a:pos x="45" y="2"/>
                  </a:cxn>
                  <a:cxn ang="0">
                    <a:pos x="40" y="0"/>
                  </a:cxn>
                  <a:cxn ang="0">
                    <a:pos x="36" y="8"/>
                  </a:cxn>
                </a:cxnLst>
                <a:rect l="0" t="0" r="r" b="b"/>
                <a:pathLst>
                  <a:path w="48" h="27">
                    <a:moveTo>
                      <a:pt x="36" y="8"/>
                    </a:moveTo>
                    <a:lnTo>
                      <a:pt x="40" y="0"/>
                    </a:lnTo>
                    <a:lnTo>
                      <a:pt x="0" y="15"/>
                    </a:lnTo>
                    <a:lnTo>
                      <a:pt x="3" y="27"/>
                    </a:lnTo>
                    <a:lnTo>
                      <a:pt x="43" y="12"/>
                    </a:lnTo>
                    <a:lnTo>
                      <a:pt x="48" y="5"/>
                    </a:lnTo>
                    <a:lnTo>
                      <a:pt x="43" y="12"/>
                    </a:lnTo>
                    <a:lnTo>
                      <a:pt x="48" y="9"/>
                    </a:lnTo>
                    <a:lnTo>
                      <a:pt x="48" y="5"/>
                    </a:lnTo>
                    <a:lnTo>
                      <a:pt x="45" y="2"/>
                    </a:lnTo>
                    <a:lnTo>
                      <a:pt x="40" y="0"/>
                    </a:lnTo>
                    <a:lnTo>
                      <a:pt x="36" y="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2" name="Freeform 128"/>
              <p:cNvSpPr>
                <a:spLocks/>
              </p:cNvSpPr>
              <p:nvPr/>
            </p:nvSpPr>
            <p:spPr bwMode="auto">
              <a:xfrm>
                <a:off x="2739" y="996"/>
                <a:ext cx="48" cy="120"/>
              </a:xfrm>
              <a:custGeom>
                <a:avLst/>
                <a:gdLst/>
                <a:ahLst/>
                <a:cxnLst>
                  <a:cxn ang="0">
                    <a:pos x="7" y="12"/>
                  </a:cxn>
                  <a:cxn ang="0">
                    <a:pos x="0" y="7"/>
                  </a:cxn>
                  <a:cxn ang="0">
                    <a:pos x="130" y="359"/>
                  </a:cxn>
                  <a:cxn ang="0">
                    <a:pos x="142" y="356"/>
                  </a:cxn>
                  <a:cxn ang="0">
                    <a:pos x="12" y="4"/>
                  </a:cxn>
                  <a:cxn ang="0">
                    <a:pos x="4" y="0"/>
                  </a:cxn>
                  <a:cxn ang="0">
                    <a:pos x="12" y="4"/>
                  </a:cxn>
                  <a:cxn ang="0">
                    <a:pos x="9" y="0"/>
                  </a:cxn>
                  <a:cxn ang="0">
                    <a:pos x="4" y="0"/>
                  </a:cxn>
                  <a:cxn ang="0">
                    <a:pos x="1" y="3"/>
                  </a:cxn>
                  <a:cxn ang="0">
                    <a:pos x="0" y="7"/>
                  </a:cxn>
                  <a:cxn ang="0">
                    <a:pos x="7" y="12"/>
                  </a:cxn>
                </a:cxnLst>
                <a:rect l="0" t="0" r="r" b="b"/>
                <a:pathLst>
                  <a:path w="142" h="359">
                    <a:moveTo>
                      <a:pt x="7" y="12"/>
                    </a:moveTo>
                    <a:lnTo>
                      <a:pt x="0" y="7"/>
                    </a:lnTo>
                    <a:lnTo>
                      <a:pt x="130" y="359"/>
                    </a:lnTo>
                    <a:lnTo>
                      <a:pt x="142" y="356"/>
                    </a:lnTo>
                    <a:lnTo>
                      <a:pt x="12" y="4"/>
                    </a:lnTo>
                    <a:lnTo>
                      <a:pt x="4" y="0"/>
                    </a:lnTo>
                    <a:lnTo>
                      <a:pt x="12" y="4"/>
                    </a:lnTo>
                    <a:lnTo>
                      <a:pt x="9" y="0"/>
                    </a:lnTo>
                    <a:lnTo>
                      <a:pt x="4" y="0"/>
                    </a:lnTo>
                    <a:lnTo>
                      <a:pt x="1" y="3"/>
                    </a:lnTo>
                    <a:lnTo>
                      <a:pt x="0" y="7"/>
                    </a:lnTo>
                    <a:lnTo>
                      <a:pt x="7"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3" name="Freeform 129"/>
              <p:cNvSpPr>
                <a:spLocks/>
              </p:cNvSpPr>
              <p:nvPr/>
            </p:nvSpPr>
            <p:spPr bwMode="auto">
              <a:xfrm>
                <a:off x="2726" y="996"/>
                <a:ext cx="16" cy="9"/>
              </a:xfrm>
              <a:custGeom>
                <a:avLst/>
                <a:gdLst/>
                <a:ahLst/>
                <a:cxnLst>
                  <a:cxn ang="0">
                    <a:pos x="12" y="19"/>
                  </a:cxn>
                  <a:cxn ang="0">
                    <a:pos x="7" y="27"/>
                  </a:cxn>
                  <a:cxn ang="0">
                    <a:pos x="47" y="12"/>
                  </a:cxn>
                  <a:cxn ang="0">
                    <a:pos x="44" y="0"/>
                  </a:cxn>
                  <a:cxn ang="0">
                    <a:pos x="4" y="15"/>
                  </a:cxn>
                  <a:cxn ang="0">
                    <a:pos x="0" y="22"/>
                  </a:cxn>
                  <a:cxn ang="0">
                    <a:pos x="4" y="15"/>
                  </a:cxn>
                  <a:cxn ang="0">
                    <a:pos x="1" y="18"/>
                  </a:cxn>
                  <a:cxn ang="0">
                    <a:pos x="0" y="22"/>
                  </a:cxn>
                  <a:cxn ang="0">
                    <a:pos x="3" y="25"/>
                  </a:cxn>
                  <a:cxn ang="0">
                    <a:pos x="7" y="27"/>
                  </a:cxn>
                  <a:cxn ang="0">
                    <a:pos x="12" y="19"/>
                  </a:cxn>
                </a:cxnLst>
                <a:rect l="0" t="0" r="r" b="b"/>
                <a:pathLst>
                  <a:path w="47" h="27">
                    <a:moveTo>
                      <a:pt x="12" y="19"/>
                    </a:moveTo>
                    <a:lnTo>
                      <a:pt x="7" y="27"/>
                    </a:lnTo>
                    <a:lnTo>
                      <a:pt x="47" y="12"/>
                    </a:lnTo>
                    <a:lnTo>
                      <a:pt x="44" y="0"/>
                    </a:lnTo>
                    <a:lnTo>
                      <a:pt x="4" y="15"/>
                    </a:lnTo>
                    <a:lnTo>
                      <a:pt x="0" y="22"/>
                    </a:lnTo>
                    <a:lnTo>
                      <a:pt x="4" y="15"/>
                    </a:lnTo>
                    <a:lnTo>
                      <a:pt x="1" y="18"/>
                    </a:lnTo>
                    <a:lnTo>
                      <a:pt x="0" y="22"/>
                    </a:lnTo>
                    <a:lnTo>
                      <a:pt x="3" y="25"/>
                    </a:lnTo>
                    <a:lnTo>
                      <a:pt x="7" y="27"/>
                    </a:lnTo>
                    <a:lnTo>
                      <a:pt x="12" y="1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4" name="Freeform 130"/>
              <p:cNvSpPr>
                <a:spLocks/>
              </p:cNvSpPr>
              <p:nvPr/>
            </p:nvSpPr>
            <p:spPr bwMode="auto">
              <a:xfrm>
                <a:off x="2726" y="1003"/>
                <a:ext cx="47" cy="119"/>
              </a:xfrm>
              <a:custGeom>
                <a:avLst/>
                <a:gdLst/>
                <a:ahLst/>
                <a:cxnLst>
                  <a:cxn ang="0">
                    <a:pos x="134" y="347"/>
                  </a:cxn>
                  <a:cxn ang="0">
                    <a:pos x="142" y="352"/>
                  </a:cxn>
                  <a:cxn ang="0">
                    <a:pos x="12" y="0"/>
                  </a:cxn>
                  <a:cxn ang="0">
                    <a:pos x="0" y="3"/>
                  </a:cxn>
                  <a:cxn ang="0">
                    <a:pos x="130" y="355"/>
                  </a:cxn>
                  <a:cxn ang="0">
                    <a:pos x="137" y="359"/>
                  </a:cxn>
                  <a:cxn ang="0">
                    <a:pos x="130" y="355"/>
                  </a:cxn>
                  <a:cxn ang="0">
                    <a:pos x="133" y="358"/>
                  </a:cxn>
                  <a:cxn ang="0">
                    <a:pos x="137" y="359"/>
                  </a:cxn>
                  <a:cxn ang="0">
                    <a:pos x="140" y="356"/>
                  </a:cxn>
                  <a:cxn ang="0">
                    <a:pos x="142" y="352"/>
                  </a:cxn>
                  <a:cxn ang="0">
                    <a:pos x="134" y="347"/>
                  </a:cxn>
                </a:cxnLst>
                <a:rect l="0" t="0" r="r" b="b"/>
                <a:pathLst>
                  <a:path w="142" h="359">
                    <a:moveTo>
                      <a:pt x="134" y="347"/>
                    </a:moveTo>
                    <a:lnTo>
                      <a:pt x="142" y="352"/>
                    </a:lnTo>
                    <a:lnTo>
                      <a:pt x="12" y="0"/>
                    </a:lnTo>
                    <a:lnTo>
                      <a:pt x="0" y="3"/>
                    </a:lnTo>
                    <a:lnTo>
                      <a:pt x="130" y="355"/>
                    </a:lnTo>
                    <a:lnTo>
                      <a:pt x="137" y="359"/>
                    </a:lnTo>
                    <a:lnTo>
                      <a:pt x="130" y="355"/>
                    </a:lnTo>
                    <a:lnTo>
                      <a:pt x="133" y="358"/>
                    </a:lnTo>
                    <a:lnTo>
                      <a:pt x="137" y="359"/>
                    </a:lnTo>
                    <a:lnTo>
                      <a:pt x="140" y="356"/>
                    </a:lnTo>
                    <a:lnTo>
                      <a:pt x="142" y="352"/>
                    </a:lnTo>
                    <a:lnTo>
                      <a:pt x="134" y="34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5" name="Freeform 131"/>
              <p:cNvSpPr>
                <a:spLocks/>
              </p:cNvSpPr>
              <p:nvPr/>
            </p:nvSpPr>
            <p:spPr bwMode="auto">
              <a:xfrm>
                <a:off x="2698" y="1010"/>
                <a:ext cx="57" cy="122"/>
              </a:xfrm>
              <a:custGeom>
                <a:avLst/>
                <a:gdLst/>
                <a:ahLst/>
                <a:cxnLst>
                  <a:cxn ang="0">
                    <a:pos x="129" y="366"/>
                  </a:cxn>
                  <a:cxn ang="0">
                    <a:pos x="170" y="351"/>
                  </a:cxn>
                  <a:cxn ang="0">
                    <a:pos x="40" y="0"/>
                  </a:cxn>
                  <a:cxn ang="0">
                    <a:pos x="0" y="15"/>
                  </a:cxn>
                  <a:cxn ang="0">
                    <a:pos x="129" y="366"/>
                  </a:cxn>
                </a:cxnLst>
                <a:rect l="0" t="0" r="r" b="b"/>
                <a:pathLst>
                  <a:path w="170" h="366">
                    <a:moveTo>
                      <a:pt x="129" y="366"/>
                    </a:moveTo>
                    <a:lnTo>
                      <a:pt x="170" y="351"/>
                    </a:lnTo>
                    <a:lnTo>
                      <a:pt x="40" y="0"/>
                    </a:lnTo>
                    <a:lnTo>
                      <a:pt x="0" y="15"/>
                    </a:lnTo>
                    <a:lnTo>
                      <a:pt x="129" y="366"/>
                    </a:lnTo>
                    <a:close/>
                  </a:path>
                </a:pathLst>
              </a:custGeom>
              <a:solidFill>
                <a:srgbClr val="B24CA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6" name="Freeform 132"/>
              <p:cNvSpPr>
                <a:spLocks/>
              </p:cNvSpPr>
              <p:nvPr/>
            </p:nvSpPr>
            <p:spPr bwMode="auto">
              <a:xfrm>
                <a:off x="2741" y="1125"/>
                <a:ext cx="16" cy="9"/>
              </a:xfrm>
              <a:custGeom>
                <a:avLst/>
                <a:gdLst/>
                <a:ahLst/>
                <a:cxnLst>
                  <a:cxn ang="0">
                    <a:pos x="37" y="7"/>
                  </a:cxn>
                  <a:cxn ang="0">
                    <a:pos x="42" y="0"/>
                  </a:cxn>
                  <a:cxn ang="0">
                    <a:pos x="0" y="14"/>
                  </a:cxn>
                  <a:cxn ang="0">
                    <a:pos x="3" y="26"/>
                  </a:cxn>
                  <a:cxn ang="0">
                    <a:pos x="45" y="11"/>
                  </a:cxn>
                  <a:cxn ang="0">
                    <a:pos x="49" y="4"/>
                  </a:cxn>
                  <a:cxn ang="0">
                    <a:pos x="45" y="11"/>
                  </a:cxn>
                  <a:cxn ang="0">
                    <a:pos x="49" y="8"/>
                  </a:cxn>
                  <a:cxn ang="0">
                    <a:pos x="49" y="4"/>
                  </a:cxn>
                  <a:cxn ang="0">
                    <a:pos x="46" y="1"/>
                  </a:cxn>
                  <a:cxn ang="0">
                    <a:pos x="42" y="0"/>
                  </a:cxn>
                  <a:cxn ang="0">
                    <a:pos x="37" y="7"/>
                  </a:cxn>
                </a:cxnLst>
                <a:rect l="0" t="0" r="r" b="b"/>
                <a:pathLst>
                  <a:path w="49" h="26">
                    <a:moveTo>
                      <a:pt x="37" y="7"/>
                    </a:moveTo>
                    <a:lnTo>
                      <a:pt x="42" y="0"/>
                    </a:lnTo>
                    <a:lnTo>
                      <a:pt x="0" y="14"/>
                    </a:lnTo>
                    <a:lnTo>
                      <a:pt x="3" y="26"/>
                    </a:lnTo>
                    <a:lnTo>
                      <a:pt x="45" y="11"/>
                    </a:lnTo>
                    <a:lnTo>
                      <a:pt x="49" y="4"/>
                    </a:lnTo>
                    <a:lnTo>
                      <a:pt x="45" y="11"/>
                    </a:lnTo>
                    <a:lnTo>
                      <a:pt x="49" y="8"/>
                    </a:lnTo>
                    <a:lnTo>
                      <a:pt x="49" y="4"/>
                    </a:lnTo>
                    <a:lnTo>
                      <a:pt x="46" y="1"/>
                    </a:lnTo>
                    <a:lnTo>
                      <a:pt x="42" y="0"/>
                    </a:lnTo>
                    <a:lnTo>
                      <a:pt x="37" y="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7" name="Freeform 133"/>
              <p:cNvSpPr>
                <a:spLocks/>
              </p:cNvSpPr>
              <p:nvPr/>
            </p:nvSpPr>
            <p:spPr bwMode="auto">
              <a:xfrm>
                <a:off x="2710" y="1008"/>
                <a:ext cx="47" cy="119"/>
              </a:xfrm>
              <a:custGeom>
                <a:avLst/>
                <a:gdLst/>
                <a:ahLst/>
                <a:cxnLst>
                  <a:cxn ang="0">
                    <a:pos x="7" y="12"/>
                  </a:cxn>
                  <a:cxn ang="0">
                    <a:pos x="0" y="7"/>
                  </a:cxn>
                  <a:cxn ang="0">
                    <a:pos x="130" y="359"/>
                  </a:cxn>
                  <a:cxn ang="0">
                    <a:pos x="142" y="356"/>
                  </a:cxn>
                  <a:cxn ang="0">
                    <a:pos x="12" y="4"/>
                  </a:cxn>
                  <a:cxn ang="0">
                    <a:pos x="4" y="0"/>
                  </a:cxn>
                  <a:cxn ang="0">
                    <a:pos x="12" y="4"/>
                  </a:cxn>
                  <a:cxn ang="0">
                    <a:pos x="9" y="0"/>
                  </a:cxn>
                  <a:cxn ang="0">
                    <a:pos x="4" y="0"/>
                  </a:cxn>
                  <a:cxn ang="0">
                    <a:pos x="1" y="3"/>
                  </a:cxn>
                  <a:cxn ang="0">
                    <a:pos x="0" y="7"/>
                  </a:cxn>
                  <a:cxn ang="0">
                    <a:pos x="7" y="12"/>
                  </a:cxn>
                </a:cxnLst>
                <a:rect l="0" t="0" r="r" b="b"/>
                <a:pathLst>
                  <a:path w="142" h="359">
                    <a:moveTo>
                      <a:pt x="7" y="12"/>
                    </a:moveTo>
                    <a:lnTo>
                      <a:pt x="0" y="7"/>
                    </a:lnTo>
                    <a:lnTo>
                      <a:pt x="130" y="359"/>
                    </a:lnTo>
                    <a:lnTo>
                      <a:pt x="142" y="356"/>
                    </a:lnTo>
                    <a:lnTo>
                      <a:pt x="12" y="4"/>
                    </a:lnTo>
                    <a:lnTo>
                      <a:pt x="4" y="0"/>
                    </a:lnTo>
                    <a:lnTo>
                      <a:pt x="12" y="4"/>
                    </a:lnTo>
                    <a:lnTo>
                      <a:pt x="9" y="0"/>
                    </a:lnTo>
                    <a:lnTo>
                      <a:pt x="4" y="0"/>
                    </a:lnTo>
                    <a:lnTo>
                      <a:pt x="1" y="3"/>
                    </a:lnTo>
                    <a:lnTo>
                      <a:pt x="0" y="7"/>
                    </a:lnTo>
                    <a:lnTo>
                      <a:pt x="7"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8" name="Freeform 134"/>
              <p:cNvSpPr>
                <a:spLocks/>
              </p:cNvSpPr>
              <p:nvPr/>
            </p:nvSpPr>
            <p:spPr bwMode="auto">
              <a:xfrm>
                <a:off x="2696" y="1008"/>
                <a:ext cx="16" cy="9"/>
              </a:xfrm>
              <a:custGeom>
                <a:avLst/>
                <a:gdLst/>
                <a:ahLst/>
                <a:cxnLst>
                  <a:cxn ang="0">
                    <a:pos x="12" y="19"/>
                  </a:cxn>
                  <a:cxn ang="0">
                    <a:pos x="7" y="27"/>
                  </a:cxn>
                  <a:cxn ang="0">
                    <a:pos x="47" y="12"/>
                  </a:cxn>
                  <a:cxn ang="0">
                    <a:pos x="44" y="0"/>
                  </a:cxn>
                  <a:cxn ang="0">
                    <a:pos x="4" y="15"/>
                  </a:cxn>
                  <a:cxn ang="0">
                    <a:pos x="0" y="22"/>
                  </a:cxn>
                  <a:cxn ang="0">
                    <a:pos x="4" y="15"/>
                  </a:cxn>
                  <a:cxn ang="0">
                    <a:pos x="1" y="18"/>
                  </a:cxn>
                  <a:cxn ang="0">
                    <a:pos x="0" y="22"/>
                  </a:cxn>
                  <a:cxn ang="0">
                    <a:pos x="3" y="25"/>
                  </a:cxn>
                  <a:cxn ang="0">
                    <a:pos x="7" y="27"/>
                  </a:cxn>
                  <a:cxn ang="0">
                    <a:pos x="12" y="19"/>
                  </a:cxn>
                </a:cxnLst>
                <a:rect l="0" t="0" r="r" b="b"/>
                <a:pathLst>
                  <a:path w="47" h="27">
                    <a:moveTo>
                      <a:pt x="12" y="19"/>
                    </a:moveTo>
                    <a:lnTo>
                      <a:pt x="7" y="27"/>
                    </a:lnTo>
                    <a:lnTo>
                      <a:pt x="47" y="12"/>
                    </a:lnTo>
                    <a:lnTo>
                      <a:pt x="44" y="0"/>
                    </a:lnTo>
                    <a:lnTo>
                      <a:pt x="4" y="15"/>
                    </a:lnTo>
                    <a:lnTo>
                      <a:pt x="0" y="22"/>
                    </a:lnTo>
                    <a:lnTo>
                      <a:pt x="4" y="15"/>
                    </a:lnTo>
                    <a:lnTo>
                      <a:pt x="1" y="18"/>
                    </a:lnTo>
                    <a:lnTo>
                      <a:pt x="0" y="22"/>
                    </a:lnTo>
                    <a:lnTo>
                      <a:pt x="3" y="25"/>
                    </a:lnTo>
                    <a:lnTo>
                      <a:pt x="7" y="27"/>
                    </a:lnTo>
                    <a:lnTo>
                      <a:pt x="12" y="1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9" name="Freeform 135"/>
              <p:cNvSpPr>
                <a:spLocks/>
              </p:cNvSpPr>
              <p:nvPr/>
            </p:nvSpPr>
            <p:spPr bwMode="auto">
              <a:xfrm>
                <a:off x="2696" y="1014"/>
                <a:ext cx="47" cy="120"/>
              </a:xfrm>
              <a:custGeom>
                <a:avLst/>
                <a:gdLst/>
                <a:ahLst/>
                <a:cxnLst>
                  <a:cxn ang="0">
                    <a:pos x="133" y="347"/>
                  </a:cxn>
                  <a:cxn ang="0">
                    <a:pos x="141" y="352"/>
                  </a:cxn>
                  <a:cxn ang="0">
                    <a:pos x="12" y="0"/>
                  </a:cxn>
                  <a:cxn ang="0">
                    <a:pos x="0" y="3"/>
                  </a:cxn>
                  <a:cxn ang="0">
                    <a:pos x="129" y="355"/>
                  </a:cxn>
                  <a:cxn ang="0">
                    <a:pos x="136" y="359"/>
                  </a:cxn>
                  <a:cxn ang="0">
                    <a:pos x="129" y="355"/>
                  </a:cxn>
                  <a:cxn ang="0">
                    <a:pos x="132" y="358"/>
                  </a:cxn>
                  <a:cxn ang="0">
                    <a:pos x="136" y="359"/>
                  </a:cxn>
                  <a:cxn ang="0">
                    <a:pos x="139" y="356"/>
                  </a:cxn>
                  <a:cxn ang="0">
                    <a:pos x="141" y="352"/>
                  </a:cxn>
                  <a:cxn ang="0">
                    <a:pos x="133" y="347"/>
                  </a:cxn>
                </a:cxnLst>
                <a:rect l="0" t="0" r="r" b="b"/>
                <a:pathLst>
                  <a:path w="141" h="359">
                    <a:moveTo>
                      <a:pt x="133" y="347"/>
                    </a:moveTo>
                    <a:lnTo>
                      <a:pt x="141" y="352"/>
                    </a:lnTo>
                    <a:lnTo>
                      <a:pt x="12" y="0"/>
                    </a:lnTo>
                    <a:lnTo>
                      <a:pt x="0" y="3"/>
                    </a:lnTo>
                    <a:lnTo>
                      <a:pt x="129" y="355"/>
                    </a:lnTo>
                    <a:lnTo>
                      <a:pt x="136" y="359"/>
                    </a:lnTo>
                    <a:lnTo>
                      <a:pt x="129" y="355"/>
                    </a:lnTo>
                    <a:lnTo>
                      <a:pt x="132" y="358"/>
                    </a:lnTo>
                    <a:lnTo>
                      <a:pt x="136" y="359"/>
                    </a:lnTo>
                    <a:lnTo>
                      <a:pt x="139" y="356"/>
                    </a:lnTo>
                    <a:lnTo>
                      <a:pt x="141" y="352"/>
                    </a:lnTo>
                    <a:lnTo>
                      <a:pt x="133" y="34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0" name="Freeform 136"/>
              <p:cNvSpPr>
                <a:spLocks/>
              </p:cNvSpPr>
              <p:nvPr/>
            </p:nvSpPr>
            <p:spPr bwMode="auto">
              <a:xfrm>
                <a:off x="2724" y="906"/>
                <a:ext cx="206" cy="64"/>
              </a:xfrm>
              <a:custGeom>
                <a:avLst/>
                <a:gdLst/>
                <a:ahLst/>
                <a:cxnLst>
                  <a:cxn ang="0">
                    <a:pos x="617" y="43"/>
                  </a:cxn>
                  <a:cxn ang="0">
                    <a:pos x="608" y="0"/>
                  </a:cxn>
                  <a:cxn ang="0">
                    <a:pos x="0" y="148"/>
                  </a:cxn>
                  <a:cxn ang="0">
                    <a:pos x="11" y="191"/>
                  </a:cxn>
                  <a:cxn ang="0">
                    <a:pos x="617" y="43"/>
                  </a:cxn>
                </a:cxnLst>
                <a:rect l="0" t="0" r="r" b="b"/>
                <a:pathLst>
                  <a:path w="617" h="191">
                    <a:moveTo>
                      <a:pt x="617" y="43"/>
                    </a:moveTo>
                    <a:lnTo>
                      <a:pt x="608" y="0"/>
                    </a:lnTo>
                    <a:lnTo>
                      <a:pt x="0" y="148"/>
                    </a:lnTo>
                    <a:lnTo>
                      <a:pt x="11" y="191"/>
                    </a:lnTo>
                    <a:lnTo>
                      <a:pt x="617" y="43"/>
                    </a:lnTo>
                    <a:close/>
                  </a:path>
                </a:pathLst>
              </a:custGeom>
              <a:solidFill>
                <a:srgbClr val="B24CA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1" name="Freeform 137"/>
              <p:cNvSpPr>
                <a:spLocks/>
              </p:cNvSpPr>
              <p:nvPr/>
            </p:nvSpPr>
            <p:spPr bwMode="auto">
              <a:xfrm>
                <a:off x="2925" y="904"/>
                <a:ext cx="7" cy="17"/>
              </a:xfrm>
              <a:custGeom>
                <a:avLst/>
                <a:gdLst/>
                <a:ahLst/>
                <a:cxnLst>
                  <a:cxn ang="0">
                    <a:pos x="8" y="12"/>
                  </a:cxn>
                  <a:cxn ang="0">
                    <a:pos x="0" y="6"/>
                  </a:cxn>
                  <a:cxn ang="0">
                    <a:pos x="9" y="49"/>
                  </a:cxn>
                  <a:cxn ang="0">
                    <a:pos x="21" y="49"/>
                  </a:cxn>
                  <a:cxn ang="0">
                    <a:pos x="12" y="6"/>
                  </a:cxn>
                  <a:cxn ang="0">
                    <a:pos x="5" y="0"/>
                  </a:cxn>
                  <a:cxn ang="0">
                    <a:pos x="12" y="6"/>
                  </a:cxn>
                  <a:cxn ang="0">
                    <a:pos x="11" y="1"/>
                  </a:cxn>
                  <a:cxn ang="0">
                    <a:pos x="6" y="0"/>
                  </a:cxn>
                  <a:cxn ang="0">
                    <a:pos x="2" y="1"/>
                  </a:cxn>
                  <a:cxn ang="0">
                    <a:pos x="0" y="6"/>
                  </a:cxn>
                  <a:cxn ang="0">
                    <a:pos x="8" y="12"/>
                  </a:cxn>
                </a:cxnLst>
                <a:rect l="0" t="0" r="r" b="b"/>
                <a:pathLst>
                  <a:path w="21" h="49">
                    <a:moveTo>
                      <a:pt x="8" y="12"/>
                    </a:moveTo>
                    <a:lnTo>
                      <a:pt x="0" y="6"/>
                    </a:lnTo>
                    <a:lnTo>
                      <a:pt x="9" y="49"/>
                    </a:lnTo>
                    <a:lnTo>
                      <a:pt x="21" y="49"/>
                    </a:lnTo>
                    <a:lnTo>
                      <a:pt x="12" y="6"/>
                    </a:lnTo>
                    <a:lnTo>
                      <a:pt x="5" y="0"/>
                    </a:lnTo>
                    <a:lnTo>
                      <a:pt x="12" y="6"/>
                    </a:lnTo>
                    <a:lnTo>
                      <a:pt x="11" y="1"/>
                    </a:lnTo>
                    <a:lnTo>
                      <a:pt x="6" y="0"/>
                    </a:lnTo>
                    <a:lnTo>
                      <a:pt x="2" y="1"/>
                    </a:lnTo>
                    <a:lnTo>
                      <a:pt x="0" y="6"/>
                    </a:lnTo>
                    <a:lnTo>
                      <a:pt x="8"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2" name="Freeform 138"/>
              <p:cNvSpPr>
                <a:spLocks/>
              </p:cNvSpPr>
              <p:nvPr/>
            </p:nvSpPr>
            <p:spPr bwMode="auto">
              <a:xfrm>
                <a:off x="2722" y="904"/>
                <a:ext cx="206" cy="54"/>
              </a:xfrm>
              <a:custGeom>
                <a:avLst/>
                <a:gdLst/>
                <a:ahLst/>
                <a:cxnLst>
                  <a:cxn ang="0">
                    <a:pos x="12" y="153"/>
                  </a:cxn>
                  <a:cxn ang="0">
                    <a:pos x="8" y="160"/>
                  </a:cxn>
                  <a:cxn ang="0">
                    <a:pos x="616" y="12"/>
                  </a:cxn>
                  <a:cxn ang="0">
                    <a:pos x="613" y="0"/>
                  </a:cxn>
                  <a:cxn ang="0">
                    <a:pos x="5" y="148"/>
                  </a:cxn>
                  <a:cxn ang="0">
                    <a:pos x="0" y="156"/>
                  </a:cxn>
                  <a:cxn ang="0">
                    <a:pos x="5" y="148"/>
                  </a:cxn>
                  <a:cxn ang="0">
                    <a:pos x="2" y="151"/>
                  </a:cxn>
                  <a:cxn ang="0">
                    <a:pos x="0" y="156"/>
                  </a:cxn>
                  <a:cxn ang="0">
                    <a:pos x="3" y="159"/>
                  </a:cxn>
                  <a:cxn ang="0">
                    <a:pos x="8" y="160"/>
                  </a:cxn>
                  <a:cxn ang="0">
                    <a:pos x="12" y="153"/>
                  </a:cxn>
                </a:cxnLst>
                <a:rect l="0" t="0" r="r" b="b"/>
                <a:pathLst>
                  <a:path w="616" h="160">
                    <a:moveTo>
                      <a:pt x="12" y="153"/>
                    </a:moveTo>
                    <a:lnTo>
                      <a:pt x="8" y="160"/>
                    </a:lnTo>
                    <a:lnTo>
                      <a:pt x="616" y="12"/>
                    </a:lnTo>
                    <a:lnTo>
                      <a:pt x="613" y="0"/>
                    </a:lnTo>
                    <a:lnTo>
                      <a:pt x="5" y="148"/>
                    </a:lnTo>
                    <a:lnTo>
                      <a:pt x="0" y="156"/>
                    </a:lnTo>
                    <a:lnTo>
                      <a:pt x="5" y="148"/>
                    </a:lnTo>
                    <a:lnTo>
                      <a:pt x="2" y="151"/>
                    </a:lnTo>
                    <a:lnTo>
                      <a:pt x="0" y="156"/>
                    </a:lnTo>
                    <a:lnTo>
                      <a:pt x="3" y="159"/>
                    </a:lnTo>
                    <a:lnTo>
                      <a:pt x="8" y="160"/>
                    </a:lnTo>
                    <a:lnTo>
                      <a:pt x="12" y="15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3" name="Freeform 139"/>
              <p:cNvSpPr>
                <a:spLocks/>
              </p:cNvSpPr>
              <p:nvPr/>
            </p:nvSpPr>
            <p:spPr bwMode="auto">
              <a:xfrm>
                <a:off x="2722" y="955"/>
                <a:ext cx="8" cy="17"/>
              </a:xfrm>
              <a:custGeom>
                <a:avLst/>
                <a:gdLst/>
                <a:ahLst/>
                <a:cxnLst>
                  <a:cxn ang="0">
                    <a:pos x="15" y="38"/>
                  </a:cxn>
                  <a:cxn ang="0">
                    <a:pos x="23" y="43"/>
                  </a:cxn>
                  <a:cxn ang="0">
                    <a:pos x="12" y="0"/>
                  </a:cxn>
                  <a:cxn ang="0">
                    <a:pos x="0" y="3"/>
                  </a:cxn>
                  <a:cxn ang="0">
                    <a:pos x="11" y="46"/>
                  </a:cxn>
                  <a:cxn ang="0">
                    <a:pos x="18" y="50"/>
                  </a:cxn>
                  <a:cxn ang="0">
                    <a:pos x="11" y="46"/>
                  </a:cxn>
                  <a:cxn ang="0">
                    <a:pos x="14" y="49"/>
                  </a:cxn>
                  <a:cxn ang="0">
                    <a:pos x="18" y="50"/>
                  </a:cxn>
                  <a:cxn ang="0">
                    <a:pos x="21" y="47"/>
                  </a:cxn>
                  <a:cxn ang="0">
                    <a:pos x="23" y="43"/>
                  </a:cxn>
                  <a:cxn ang="0">
                    <a:pos x="15" y="38"/>
                  </a:cxn>
                </a:cxnLst>
                <a:rect l="0" t="0" r="r" b="b"/>
                <a:pathLst>
                  <a:path w="23" h="50">
                    <a:moveTo>
                      <a:pt x="15" y="38"/>
                    </a:moveTo>
                    <a:lnTo>
                      <a:pt x="23" y="43"/>
                    </a:lnTo>
                    <a:lnTo>
                      <a:pt x="12" y="0"/>
                    </a:lnTo>
                    <a:lnTo>
                      <a:pt x="0" y="3"/>
                    </a:lnTo>
                    <a:lnTo>
                      <a:pt x="11" y="46"/>
                    </a:lnTo>
                    <a:lnTo>
                      <a:pt x="18" y="50"/>
                    </a:lnTo>
                    <a:lnTo>
                      <a:pt x="11" y="46"/>
                    </a:lnTo>
                    <a:lnTo>
                      <a:pt x="14" y="49"/>
                    </a:lnTo>
                    <a:lnTo>
                      <a:pt x="18" y="50"/>
                    </a:lnTo>
                    <a:lnTo>
                      <a:pt x="21" y="47"/>
                    </a:lnTo>
                    <a:lnTo>
                      <a:pt x="23" y="43"/>
                    </a:lnTo>
                    <a:lnTo>
                      <a:pt x="15" y="3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4" name="Freeform 140"/>
              <p:cNvSpPr>
                <a:spLocks/>
              </p:cNvSpPr>
              <p:nvPr/>
            </p:nvSpPr>
            <p:spPr bwMode="auto">
              <a:xfrm>
                <a:off x="2727" y="919"/>
                <a:ext cx="205" cy="53"/>
              </a:xfrm>
              <a:custGeom>
                <a:avLst/>
                <a:gdLst/>
                <a:ahLst/>
                <a:cxnLst>
                  <a:cxn ang="0">
                    <a:pos x="602" y="6"/>
                  </a:cxn>
                  <a:cxn ang="0">
                    <a:pos x="607" y="0"/>
                  </a:cxn>
                  <a:cxn ang="0">
                    <a:pos x="0" y="148"/>
                  </a:cxn>
                  <a:cxn ang="0">
                    <a:pos x="3" y="160"/>
                  </a:cxn>
                  <a:cxn ang="0">
                    <a:pos x="610" y="12"/>
                  </a:cxn>
                  <a:cxn ang="0">
                    <a:pos x="614" y="6"/>
                  </a:cxn>
                  <a:cxn ang="0">
                    <a:pos x="610" y="12"/>
                  </a:cxn>
                  <a:cxn ang="0">
                    <a:pos x="614" y="9"/>
                  </a:cxn>
                  <a:cxn ang="0">
                    <a:pos x="614" y="4"/>
                  </a:cxn>
                  <a:cxn ang="0">
                    <a:pos x="611" y="2"/>
                  </a:cxn>
                  <a:cxn ang="0">
                    <a:pos x="607" y="0"/>
                  </a:cxn>
                  <a:cxn ang="0">
                    <a:pos x="602" y="6"/>
                  </a:cxn>
                </a:cxnLst>
                <a:rect l="0" t="0" r="r" b="b"/>
                <a:pathLst>
                  <a:path w="614" h="160">
                    <a:moveTo>
                      <a:pt x="602" y="6"/>
                    </a:moveTo>
                    <a:lnTo>
                      <a:pt x="607" y="0"/>
                    </a:lnTo>
                    <a:lnTo>
                      <a:pt x="0" y="148"/>
                    </a:lnTo>
                    <a:lnTo>
                      <a:pt x="3" y="160"/>
                    </a:lnTo>
                    <a:lnTo>
                      <a:pt x="610" y="12"/>
                    </a:lnTo>
                    <a:lnTo>
                      <a:pt x="614" y="6"/>
                    </a:lnTo>
                    <a:lnTo>
                      <a:pt x="610" y="12"/>
                    </a:lnTo>
                    <a:lnTo>
                      <a:pt x="614" y="9"/>
                    </a:lnTo>
                    <a:lnTo>
                      <a:pt x="614" y="4"/>
                    </a:lnTo>
                    <a:lnTo>
                      <a:pt x="611" y="2"/>
                    </a:lnTo>
                    <a:lnTo>
                      <a:pt x="607" y="0"/>
                    </a:lnTo>
                    <a:lnTo>
                      <a:pt x="602"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5" name="Freeform 141"/>
              <p:cNvSpPr>
                <a:spLocks/>
              </p:cNvSpPr>
              <p:nvPr/>
            </p:nvSpPr>
            <p:spPr bwMode="auto">
              <a:xfrm>
                <a:off x="2732" y="937"/>
                <a:ext cx="206" cy="64"/>
              </a:xfrm>
              <a:custGeom>
                <a:avLst/>
                <a:gdLst/>
                <a:ahLst/>
                <a:cxnLst>
                  <a:cxn ang="0">
                    <a:pos x="618" y="42"/>
                  </a:cxn>
                  <a:cxn ang="0">
                    <a:pos x="608" y="0"/>
                  </a:cxn>
                  <a:cxn ang="0">
                    <a:pos x="0" y="149"/>
                  </a:cxn>
                  <a:cxn ang="0">
                    <a:pos x="10" y="192"/>
                  </a:cxn>
                  <a:cxn ang="0">
                    <a:pos x="618" y="42"/>
                  </a:cxn>
                </a:cxnLst>
                <a:rect l="0" t="0" r="r" b="b"/>
                <a:pathLst>
                  <a:path w="618" h="192">
                    <a:moveTo>
                      <a:pt x="618" y="42"/>
                    </a:moveTo>
                    <a:lnTo>
                      <a:pt x="608" y="0"/>
                    </a:lnTo>
                    <a:lnTo>
                      <a:pt x="0" y="149"/>
                    </a:lnTo>
                    <a:lnTo>
                      <a:pt x="10" y="192"/>
                    </a:lnTo>
                    <a:lnTo>
                      <a:pt x="618" y="42"/>
                    </a:lnTo>
                    <a:close/>
                  </a:path>
                </a:pathLst>
              </a:custGeom>
              <a:solidFill>
                <a:srgbClr val="B24CA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6" name="Freeform 142"/>
              <p:cNvSpPr>
                <a:spLocks/>
              </p:cNvSpPr>
              <p:nvPr/>
            </p:nvSpPr>
            <p:spPr bwMode="auto">
              <a:xfrm>
                <a:off x="2933" y="935"/>
                <a:ext cx="7" cy="17"/>
              </a:xfrm>
              <a:custGeom>
                <a:avLst/>
                <a:gdLst/>
                <a:ahLst/>
                <a:cxnLst>
                  <a:cxn ang="0">
                    <a:pos x="7" y="12"/>
                  </a:cxn>
                  <a:cxn ang="0">
                    <a:pos x="0" y="8"/>
                  </a:cxn>
                  <a:cxn ang="0">
                    <a:pos x="10" y="49"/>
                  </a:cxn>
                  <a:cxn ang="0">
                    <a:pos x="22" y="46"/>
                  </a:cxn>
                  <a:cxn ang="0">
                    <a:pos x="11" y="5"/>
                  </a:cxn>
                  <a:cxn ang="0">
                    <a:pos x="4" y="0"/>
                  </a:cxn>
                  <a:cxn ang="0">
                    <a:pos x="11" y="5"/>
                  </a:cxn>
                  <a:cxn ang="0">
                    <a:pos x="9" y="0"/>
                  </a:cxn>
                  <a:cxn ang="0">
                    <a:pos x="4" y="0"/>
                  </a:cxn>
                  <a:cxn ang="0">
                    <a:pos x="1" y="3"/>
                  </a:cxn>
                  <a:cxn ang="0">
                    <a:pos x="0" y="8"/>
                  </a:cxn>
                  <a:cxn ang="0">
                    <a:pos x="7" y="12"/>
                  </a:cxn>
                </a:cxnLst>
                <a:rect l="0" t="0" r="r" b="b"/>
                <a:pathLst>
                  <a:path w="22" h="49">
                    <a:moveTo>
                      <a:pt x="7" y="12"/>
                    </a:moveTo>
                    <a:lnTo>
                      <a:pt x="0" y="8"/>
                    </a:lnTo>
                    <a:lnTo>
                      <a:pt x="10" y="49"/>
                    </a:lnTo>
                    <a:lnTo>
                      <a:pt x="22" y="46"/>
                    </a:lnTo>
                    <a:lnTo>
                      <a:pt x="11" y="5"/>
                    </a:lnTo>
                    <a:lnTo>
                      <a:pt x="4" y="0"/>
                    </a:lnTo>
                    <a:lnTo>
                      <a:pt x="11" y="5"/>
                    </a:lnTo>
                    <a:lnTo>
                      <a:pt x="9" y="0"/>
                    </a:lnTo>
                    <a:lnTo>
                      <a:pt x="4" y="0"/>
                    </a:lnTo>
                    <a:lnTo>
                      <a:pt x="1" y="3"/>
                    </a:lnTo>
                    <a:lnTo>
                      <a:pt x="0" y="8"/>
                    </a:lnTo>
                    <a:lnTo>
                      <a:pt x="7"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7" name="Freeform 143"/>
              <p:cNvSpPr>
                <a:spLocks/>
              </p:cNvSpPr>
              <p:nvPr/>
            </p:nvSpPr>
            <p:spPr bwMode="auto">
              <a:xfrm>
                <a:off x="2730" y="935"/>
                <a:ext cx="205" cy="54"/>
              </a:xfrm>
              <a:custGeom>
                <a:avLst/>
                <a:gdLst/>
                <a:ahLst/>
                <a:cxnLst>
                  <a:cxn ang="0">
                    <a:pos x="11" y="153"/>
                  </a:cxn>
                  <a:cxn ang="0">
                    <a:pos x="7" y="161"/>
                  </a:cxn>
                  <a:cxn ang="0">
                    <a:pos x="615" y="12"/>
                  </a:cxn>
                  <a:cxn ang="0">
                    <a:pos x="612" y="0"/>
                  </a:cxn>
                  <a:cxn ang="0">
                    <a:pos x="4" y="149"/>
                  </a:cxn>
                  <a:cxn ang="0">
                    <a:pos x="0" y="156"/>
                  </a:cxn>
                  <a:cxn ang="0">
                    <a:pos x="4" y="149"/>
                  </a:cxn>
                  <a:cxn ang="0">
                    <a:pos x="1" y="152"/>
                  </a:cxn>
                  <a:cxn ang="0">
                    <a:pos x="0" y="156"/>
                  </a:cxn>
                  <a:cxn ang="0">
                    <a:pos x="3" y="159"/>
                  </a:cxn>
                  <a:cxn ang="0">
                    <a:pos x="7" y="161"/>
                  </a:cxn>
                  <a:cxn ang="0">
                    <a:pos x="11" y="153"/>
                  </a:cxn>
                </a:cxnLst>
                <a:rect l="0" t="0" r="r" b="b"/>
                <a:pathLst>
                  <a:path w="615" h="161">
                    <a:moveTo>
                      <a:pt x="11" y="153"/>
                    </a:moveTo>
                    <a:lnTo>
                      <a:pt x="7" y="161"/>
                    </a:lnTo>
                    <a:lnTo>
                      <a:pt x="615" y="12"/>
                    </a:lnTo>
                    <a:lnTo>
                      <a:pt x="612" y="0"/>
                    </a:lnTo>
                    <a:lnTo>
                      <a:pt x="4" y="149"/>
                    </a:lnTo>
                    <a:lnTo>
                      <a:pt x="0" y="156"/>
                    </a:lnTo>
                    <a:lnTo>
                      <a:pt x="4" y="149"/>
                    </a:lnTo>
                    <a:lnTo>
                      <a:pt x="1" y="152"/>
                    </a:lnTo>
                    <a:lnTo>
                      <a:pt x="0" y="156"/>
                    </a:lnTo>
                    <a:lnTo>
                      <a:pt x="3" y="159"/>
                    </a:lnTo>
                    <a:lnTo>
                      <a:pt x="7" y="161"/>
                    </a:lnTo>
                    <a:lnTo>
                      <a:pt x="11" y="15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8" name="Freeform 144"/>
              <p:cNvSpPr>
                <a:spLocks/>
              </p:cNvSpPr>
              <p:nvPr/>
            </p:nvSpPr>
            <p:spPr bwMode="auto">
              <a:xfrm>
                <a:off x="2730" y="986"/>
                <a:ext cx="7" cy="17"/>
              </a:xfrm>
              <a:custGeom>
                <a:avLst/>
                <a:gdLst/>
                <a:ahLst/>
                <a:cxnLst>
                  <a:cxn ang="0">
                    <a:pos x="14" y="39"/>
                  </a:cxn>
                  <a:cxn ang="0">
                    <a:pos x="22" y="43"/>
                  </a:cxn>
                  <a:cxn ang="0">
                    <a:pos x="11" y="0"/>
                  </a:cxn>
                  <a:cxn ang="0">
                    <a:pos x="0" y="3"/>
                  </a:cxn>
                  <a:cxn ang="0">
                    <a:pos x="10" y="46"/>
                  </a:cxn>
                  <a:cxn ang="0">
                    <a:pos x="17" y="51"/>
                  </a:cxn>
                  <a:cxn ang="0">
                    <a:pos x="10" y="46"/>
                  </a:cxn>
                  <a:cxn ang="0">
                    <a:pos x="13" y="49"/>
                  </a:cxn>
                  <a:cxn ang="0">
                    <a:pos x="17" y="51"/>
                  </a:cxn>
                  <a:cxn ang="0">
                    <a:pos x="20" y="48"/>
                  </a:cxn>
                  <a:cxn ang="0">
                    <a:pos x="22" y="43"/>
                  </a:cxn>
                  <a:cxn ang="0">
                    <a:pos x="14" y="39"/>
                  </a:cxn>
                </a:cxnLst>
                <a:rect l="0" t="0" r="r" b="b"/>
                <a:pathLst>
                  <a:path w="22" h="51">
                    <a:moveTo>
                      <a:pt x="14" y="39"/>
                    </a:moveTo>
                    <a:lnTo>
                      <a:pt x="22" y="43"/>
                    </a:lnTo>
                    <a:lnTo>
                      <a:pt x="11" y="0"/>
                    </a:lnTo>
                    <a:lnTo>
                      <a:pt x="0" y="3"/>
                    </a:lnTo>
                    <a:lnTo>
                      <a:pt x="10" y="46"/>
                    </a:lnTo>
                    <a:lnTo>
                      <a:pt x="17" y="51"/>
                    </a:lnTo>
                    <a:lnTo>
                      <a:pt x="10" y="46"/>
                    </a:lnTo>
                    <a:lnTo>
                      <a:pt x="13" y="49"/>
                    </a:lnTo>
                    <a:lnTo>
                      <a:pt x="17" y="51"/>
                    </a:lnTo>
                    <a:lnTo>
                      <a:pt x="20" y="48"/>
                    </a:lnTo>
                    <a:lnTo>
                      <a:pt x="22" y="43"/>
                    </a:lnTo>
                    <a:lnTo>
                      <a:pt x="14" y="3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9" name="Freeform 145"/>
              <p:cNvSpPr>
                <a:spLocks/>
              </p:cNvSpPr>
              <p:nvPr/>
            </p:nvSpPr>
            <p:spPr bwMode="auto">
              <a:xfrm>
                <a:off x="2735" y="949"/>
                <a:ext cx="205" cy="54"/>
              </a:xfrm>
              <a:custGeom>
                <a:avLst/>
                <a:gdLst/>
                <a:ahLst/>
                <a:cxnLst>
                  <a:cxn ang="0">
                    <a:pos x="604" y="7"/>
                  </a:cxn>
                  <a:cxn ang="0">
                    <a:pos x="608" y="0"/>
                  </a:cxn>
                  <a:cxn ang="0">
                    <a:pos x="0" y="150"/>
                  </a:cxn>
                  <a:cxn ang="0">
                    <a:pos x="3" y="162"/>
                  </a:cxn>
                  <a:cxn ang="0">
                    <a:pos x="611" y="12"/>
                  </a:cxn>
                  <a:cxn ang="0">
                    <a:pos x="616" y="4"/>
                  </a:cxn>
                  <a:cxn ang="0">
                    <a:pos x="611" y="12"/>
                  </a:cxn>
                  <a:cxn ang="0">
                    <a:pos x="616" y="9"/>
                  </a:cxn>
                  <a:cxn ang="0">
                    <a:pos x="616" y="4"/>
                  </a:cxn>
                  <a:cxn ang="0">
                    <a:pos x="613" y="1"/>
                  </a:cxn>
                  <a:cxn ang="0">
                    <a:pos x="608" y="0"/>
                  </a:cxn>
                  <a:cxn ang="0">
                    <a:pos x="604" y="7"/>
                  </a:cxn>
                </a:cxnLst>
                <a:rect l="0" t="0" r="r" b="b"/>
                <a:pathLst>
                  <a:path w="616" h="162">
                    <a:moveTo>
                      <a:pt x="604" y="7"/>
                    </a:moveTo>
                    <a:lnTo>
                      <a:pt x="608" y="0"/>
                    </a:lnTo>
                    <a:lnTo>
                      <a:pt x="0" y="150"/>
                    </a:lnTo>
                    <a:lnTo>
                      <a:pt x="3" y="162"/>
                    </a:lnTo>
                    <a:lnTo>
                      <a:pt x="611" y="12"/>
                    </a:lnTo>
                    <a:lnTo>
                      <a:pt x="616" y="4"/>
                    </a:lnTo>
                    <a:lnTo>
                      <a:pt x="611" y="12"/>
                    </a:lnTo>
                    <a:lnTo>
                      <a:pt x="616" y="9"/>
                    </a:lnTo>
                    <a:lnTo>
                      <a:pt x="616" y="4"/>
                    </a:lnTo>
                    <a:lnTo>
                      <a:pt x="613" y="1"/>
                    </a:lnTo>
                    <a:lnTo>
                      <a:pt x="608" y="0"/>
                    </a:lnTo>
                    <a:lnTo>
                      <a:pt x="604" y="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0" name="Freeform 146"/>
              <p:cNvSpPr>
                <a:spLocks/>
              </p:cNvSpPr>
              <p:nvPr/>
            </p:nvSpPr>
            <p:spPr bwMode="auto">
              <a:xfrm>
                <a:off x="2678" y="951"/>
                <a:ext cx="69" cy="69"/>
              </a:xfrm>
              <a:custGeom>
                <a:avLst/>
                <a:gdLst/>
                <a:ahLst/>
                <a:cxnLst>
                  <a:cxn ang="0">
                    <a:pos x="104" y="208"/>
                  </a:cxn>
                  <a:cxn ang="0">
                    <a:pos x="125" y="207"/>
                  </a:cxn>
                  <a:cxn ang="0">
                    <a:pos x="144" y="201"/>
                  </a:cxn>
                  <a:cxn ang="0">
                    <a:pos x="162" y="190"/>
                  </a:cxn>
                  <a:cxn ang="0">
                    <a:pos x="178" y="178"/>
                  </a:cxn>
                  <a:cxn ang="0">
                    <a:pos x="190" y="162"/>
                  </a:cxn>
                  <a:cxn ang="0">
                    <a:pos x="200" y="144"/>
                  </a:cxn>
                  <a:cxn ang="0">
                    <a:pos x="206" y="125"/>
                  </a:cxn>
                  <a:cxn ang="0">
                    <a:pos x="207" y="104"/>
                  </a:cxn>
                  <a:cxn ang="0">
                    <a:pos x="206" y="84"/>
                  </a:cxn>
                  <a:cxn ang="0">
                    <a:pos x="200" y="64"/>
                  </a:cxn>
                  <a:cxn ang="0">
                    <a:pos x="190" y="46"/>
                  </a:cxn>
                  <a:cxn ang="0">
                    <a:pos x="178" y="32"/>
                  </a:cxn>
                  <a:cxn ang="0">
                    <a:pos x="162" y="18"/>
                  </a:cxn>
                  <a:cxn ang="0">
                    <a:pos x="144" y="9"/>
                  </a:cxn>
                  <a:cxn ang="0">
                    <a:pos x="125" y="2"/>
                  </a:cxn>
                  <a:cxn ang="0">
                    <a:pos x="104" y="0"/>
                  </a:cxn>
                  <a:cxn ang="0">
                    <a:pos x="83" y="2"/>
                  </a:cxn>
                  <a:cxn ang="0">
                    <a:pos x="64" y="9"/>
                  </a:cxn>
                  <a:cxn ang="0">
                    <a:pos x="46" y="18"/>
                  </a:cxn>
                  <a:cxn ang="0">
                    <a:pos x="30" y="32"/>
                  </a:cxn>
                  <a:cxn ang="0">
                    <a:pos x="18" y="46"/>
                  </a:cxn>
                  <a:cxn ang="0">
                    <a:pos x="8" y="64"/>
                  </a:cxn>
                  <a:cxn ang="0">
                    <a:pos x="2" y="84"/>
                  </a:cxn>
                  <a:cxn ang="0">
                    <a:pos x="0" y="104"/>
                  </a:cxn>
                  <a:cxn ang="0">
                    <a:pos x="2" y="125"/>
                  </a:cxn>
                  <a:cxn ang="0">
                    <a:pos x="8" y="144"/>
                  </a:cxn>
                  <a:cxn ang="0">
                    <a:pos x="18" y="162"/>
                  </a:cxn>
                  <a:cxn ang="0">
                    <a:pos x="30" y="178"/>
                  </a:cxn>
                  <a:cxn ang="0">
                    <a:pos x="46" y="190"/>
                  </a:cxn>
                  <a:cxn ang="0">
                    <a:pos x="64" y="201"/>
                  </a:cxn>
                  <a:cxn ang="0">
                    <a:pos x="83" y="207"/>
                  </a:cxn>
                  <a:cxn ang="0">
                    <a:pos x="104" y="208"/>
                  </a:cxn>
                </a:cxnLst>
                <a:rect l="0" t="0" r="r" b="b"/>
                <a:pathLst>
                  <a:path w="207" h="208">
                    <a:moveTo>
                      <a:pt x="104" y="208"/>
                    </a:moveTo>
                    <a:lnTo>
                      <a:pt x="125" y="207"/>
                    </a:lnTo>
                    <a:lnTo>
                      <a:pt x="144" y="201"/>
                    </a:lnTo>
                    <a:lnTo>
                      <a:pt x="162" y="190"/>
                    </a:lnTo>
                    <a:lnTo>
                      <a:pt x="178" y="178"/>
                    </a:lnTo>
                    <a:lnTo>
                      <a:pt x="190" y="162"/>
                    </a:lnTo>
                    <a:lnTo>
                      <a:pt x="200" y="144"/>
                    </a:lnTo>
                    <a:lnTo>
                      <a:pt x="206" y="125"/>
                    </a:lnTo>
                    <a:lnTo>
                      <a:pt x="207" y="104"/>
                    </a:lnTo>
                    <a:lnTo>
                      <a:pt x="206" y="84"/>
                    </a:lnTo>
                    <a:lnTo>
                      <a:pt x="200" y="64"/>
                    </a:lnTo>
                    <a:lnTo>
                      <a:pt x="190" y="46"/>
                    </a:lnTo>
                    <a:lnTo>
                      <a:pt x="178" y="32"/>
                    </a:lnTo>
                    <a:lnTo>
                      <a:pt x="162" y="18"/>
                    </a:lnTo>
                    <a:lnTo>
                      <a:pt x="144" y="9"/>
                    </a:lnTo>
                    <a:lnTo>
                      <a:pt x="125" y="2"/>
                    </a:lnTo>
                    <a:lnTo>
                      <a:pt x="104" y="0"/>
                    </a:lnTo>
                    <a:lnTo>
                      <a:pt x="83" y="2"/>
                    </a:lnTo>
                    <a:lnTo>
                      <a:pt x="64" y="9"/>
                    </a:lnTo>
                    <a:lnTo>
                      <a:pt x="46" y="18"/>
                    </a:lnTo>
                    <a:lnTo>
                      <a:pt x="30" y="32"/>
                    </a:lnTo>
                    <a:lnTo>
                      <a:pt x="18" y="46"/>
                    </a:lnTo>
                    <a:lnTo>
                      <a:pt x="8" y="64"/>
                    </a:lnTo>
                    <a:lnTo>
                      <a:pt x="2" y="84"/>
                    </a:lnTo>
                    <a:lnTo>
                      <a:pt x="0" y="104"/>
                    </a:lnTo>
                    <a:lnTo>
                      <a:pt x="2" y="125"/>
                    </a:lnTo>
                    <a:lnTo>
                      <a:pt x="8" y="144"/>
                    </a:lnTo>
                    <a:lnTo>
                      <a:pt x="18" y="162"/>
                    </a:lnTo>
                    <a:lnTo>
                      <a:pt x="30" y="178"/>
                    </a:lnTo>
                    <a:lnTo>
                      <a:pt x="46" y="190"/>
                    </a:lnTo>
                    <a:lnTo>
                      <a:pt x="64" y="201"/>
                    </a:lnTo>
                    <a:lnTo>
                      <a:pt x="83" y="207"/>
                    </a:lnTo>
                    <a:lnTo>
                      <a:pt x="104" y="208"/>
                    </a:lnTo>
                    <a:close/>
                  </a:path>
                </a:pathLst>
              </a:custGeom>
              <a:solidFill>
                <a:srgbClr val="C170B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1" name="Freeform 147"/>
              <p:cNvSpPr>
                <a:spLocks/>
              </p:cNvSpPr>
              <p:nvPr/>
            </p:nvSpPr>
            <p:spPr bwMode="auto">
              <a:xfrm>
                <a:off x="2713" y="985"/>
                <a:ext cx="37" cy="38"/>
              </a:xfrm>
              <a:custGeom>
                <a:avLst/>
                <a:gdLst/>
                <a:ahLst/>
                <a:cxnLst>
                  <a:cxn ang="0">
                    <a:pos x="96" y="0"/>
                  </a:cxn>
                  <a:cxn ang="0">
                    <a:pos x="96" y="0"/>
                  </a:cxn>
                  <a:cxn ang="0">
                    <a:pos x="96" y="21"/>
                  </a:cxn>
                  <a:cxn ang="0">
                    <a:pos x="90" y="37"/>
                  </a:cxn>
                  <a:cxn ang="0">
                    <a:pos x="80" y="55"/>
                  </a:cxn>
                  <a:cxn ang="0">
                    <a:pos x="69" y="70"/>
                  </a:cxn>
                  <a:cxn ang="0">
                    <a:pos x="55" y="80"/>
                  </a:cxn>
                  <a:cxn ang="0">
                    <a:pos x="37" y="91"/>
                  </a:cxn>
                  <a:cxn ang="0">
                    <a:pos x="21" y="97"/>
                  </a:cxn>
                  <a:cxn ang="0">
                    <a:pos x="0" y="97"/>
                  </a:cxn>
                  <a:cxn ang="0">
                    <a:pos x="0" y="112"/>
                  </a:cxn>
                  <a:cxn ang="0">
                    <a:pos x="21" y="109"/>
                  </a:cxn>
                  <a:cxn ang="0">
                    <a:pos x="43" y="103"/>
                  </a:cxn>
                  <a:cxn ang="0">
                    <a:pos x="60" y="92"/>
                  </a:cxn>
                  <a:cxn ang="0">
                    <a:pos x="78" y="79"/>
                  </a:cxn>
                  <a:cxn ang="0">
                    <a:pos x="92" y="61"/>
                  </a:cxn>
                  <a:cxn ang="0">
                    <a:pos x="102" y="43"/>
                  </a:cxn>
                  <a:cxn ang="0">
                    <a:pos x="108" y="21"/>
                  </a:cxn>
                  <a:cxn ang="0">
                    <a:pos x="111" y="0"/>
                  </a:cxn>
                  <a:cxn ang="0">
                    <a:pos x="111" y="0"/>
                  </a:cxn>
                  <a:cxn ang="0">
                    <a:pos x="96" y="0"/>
                  </a:cxn>
                </a:cxnLst>
                <a:rect l="0" t="0" r="r" b="b"/>
                <a:pathLst>
                  <a:path w="111" h="112">
                    <a:moveTo>
                      <a:pt x="96" y="0"/>
                    </a:moveTo>
                    <a:lnTo>
                      <a:pt x="96" y="0"/>
                    </a:lnTo>
                    <a:lnTo>
                      <a:pt x="96" y="21"/>
                    </a:lnTo>
                    <a:lnTo>
                      <a:pt x="90" y="37"/>
                    </a:lnTo>
                    <a:lnTo>
                      <a:pt x="80" y="55"/>
                    </a:lnTo>
                    <a:lnTo>
                      <a:pt x="69" y="70"/>
                    </a:lnTo>
                    <a:lnTo>
                      <a:pt x="55" y="80"/>
                    </a:lnTo>
                    <a:lnTo>
                      <a:pt x="37" y="91"/>
                    </a:lnTo>
                    <a:lnTo>
                      <a:pt x="21" y="97"/>
                    </a:lnTo>
                    <a:lnTo>
                      <a:pt x="0" y="97"/>
                    </a:lnTo>
                    <a:lnTo>
                      <a:pt x="0" y="112"/>
                    </a:lnTo>
                    <a:lnTo>
                      <a:pt x="21" y="109"/>
                    </a:lnTo>
                    <a:lnTo>
                      <a:pt x="43" y="103"/>
                    </a:lnTo>
                    <a:lnTo>
                      <a:pt x="60" y="92"/>
                    </a:lnTo>
                    <a:lnTo>
                      <a:pt x="78" y="79"/>
                    </a:lnTo>
                    <a:lnTo>
                      <a:pt x="92" y="61"/>
                    </a:lnTo>
                    <a:lnTo>
                      <a:pt x="102" y="43"/>
                    </a:lnTo>
                    <a:lnTo>
                      <a:pt x="108" y="21"/>
                    </a:lnTo>
                    <a:lnTo>
                      <a:pt x="111" y="0"/>
                    </a:lnTo>
                    <a:lnTo>
                      <a:pt x="111" y="0"/>
                    </a:lnTo>
                    <a:lnTo>
                      <a:pt x="9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2" name="Freeform 148"/>
              <p:cNvSpPr>
                <a:spLocks/>
              </p:cNvSpPr>
              <p:nvPr/>
            </p:nvSpPr>
            <p:spPr bwMode="auto">
              <a:xfrm>
                <a:off x="2713" y="948"/>
                <a:ext cx="37" cy="37"/>
              </a:xfrm>
              <a:custGeom>
                <a:avLst/>
                <a:gdLst/>
                <a:ahLst/>
                <a:cxnLst>
                  <a:cxn ang="0">
                    <a:pos x="0" y="15"/>
                  </a:cxn>
                  <a:cxn ang="0">
                    <a:pos x="0" y="15"/>
                  </a:cxn>
                  <a:cxn ang="0">
                    <a:pos x="19" y="15"/>
                  </a:cxn>
                  <a:cxn ang="0">
                    <a:pos x="37" y="22"/>
                  </a:cxn>
                  <a:cxn ang="0">
                    <a:pos x="55" y="31"/>
                  </a:cxn>
                  <a:cxn ang="0">
                    <a:pos x="69" y="43"/>
                  </a:cxn>
                  <a:cxn ang="0">
                    <a:pos x="80" y="56"/>
                  </a:cxn>
                  <a:cxn ang="0">
                    <a:pos x="90" y="74"/>
                  </a:cxn>
                  <a:cxn ang="0">
                    <a:pos x="96" y="91"/>
                  </a:cxn>
                  <a:cxn ang="0">
                    <a:pos x="96" y="111"/>
                  </a:cxn>
                  <a:cxn ang="0">
                    <a:pos x="111" y="111"/>
                  </a:cxn>
                  <a:cxn ang="0">
                    <a:pos x="108" y="91"/>
                  </a:cxn>
                  <a:cxn ang="0">
                    <a:pos x="102" y="68"/>
                  </a:cxn>
                  <a:cxn ang="0">
                    <a:pos x="92" y="50"/>
                  </a:cxn>
                  <a:cxn ang="0">
                    <a:pos x="78" y="34"/>
                  </a:cxn>
                  <a:cxn ang="0">
                    <a:pos x="60" y="19"/>
                  </a:cxn>
                  <a:cxn ang="0">
                    <a:pos x="43" y="10"/>
                  </a:cxn>
                  <a:cxn ang="0">
                    <a:pos x="22" y="3"/>
                  </a:cxn>
                  <a:cxn ang="0">
                    <a:pos x="0" y="0"/>
                  </a:cxn>
                  <a:cxn ang="0">
                    <a:pos x="0" y="0"/>
                  </a:cxn>
                  <a:cxn ang="0">
                    <a:pos x="0" y="15"/>
                  </a:cxn>
                </a:cxnLst>
                <a:rect l="0" t="0" r="r" b="b"/>
                <a:pathLst>
                  <a:path w="111" h="111">
                    <a:moveTo>
                      <a:pt x="0" y="15"/>
                    </a:moveTo>
                    <a:lnTo>
                      <a:pt x="0" y="15"/>
                    </a:lnTo>
                    <a:lnTo>
                      <a:pt x="19" y="15"/>
                    </a:lnTo>
                    <a:lnTo>
                      <a:pt x="37" y="22"/>
                    </a:lnTo>
                    <a:lnTo>
                      <a:pt x="55" y="31"/>
                    </a:lnTo>
                    <a:lnTo>
                      <a:pt x="69" y="43"/>
                    </a:lnTo>
                    <a:lnTo>
                      <a:pt x="80" y="56"/>
                    </a:lnTo>
                    <a:lnTo>
                      <a:pt x="90" y="74"/>
                    </a:lnTo>
                    <a:lnTo>
                      <a:pt x="96" y="91"/>
                    </a:lnTo>
                    <a:lnTo>
                      <a:pt x="96" y="111"/>
                    </a:lnTo>
                    <a:lnTo>
                      <a:pt x="111" y="111"/>
                    </a:lnTo>
                    <a:lnTo>
                      <a:pt x="108" y="91"/>
                    </a:lnTo>
                    <a:lnTo>
                      <a:pt x="102" y="68"/>
                    </a:lnTo>
                    <a:lnTo>
                      <a:pt x="92" y="50"/>
                    </a:lnTo>
                    <a:lnTo>
                      <a:pt x="78" y="34"/>
                    </a:lnTo>
                    <a:lnTo>
                      <a:pt x="60" y="19"/>
                    </a:lnTo>
                    <a:lnTo>
                      <a:pt x="43" y="10"/>
                    </a:lnTo>
                    <a:lnTo>
                      <a:pt x="22" y="3"/>
                    </a:lnTo>
                    <a:lnTo>
                      <a:pt x="0" y="0"/>
                    </a:lnTo>
                    <a:lnTo>
                      <a:pt x="0" y="0"/>
                    </a:lnTo>
                    <a:lnTo>
                      <a:pt x="0"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3" name="Freeform 149"/>
              <p:cNvSpPr>
                <a:spLocks/>
              </p:cNvSpPr>
              <p:nvPr/>
            </p:nvSpPr>
            <p:spPr bwMode="auto">
              <a:xfrm>
                <a:off x="2676" y="948"/>
                <a:ext cx="37" cy="37"/>
              </a:xfrm>
              <a:custGeom>
                <a:avLst/>
                <a:gdLst/>
                <a:ahLst/>
                <a:cxnLst>
                  <a:cxn ang="0">
                    <a:pos x="15" y="111"/>
                  </a:cxn>
                  <a:cxn ang="0">
                    <a:pos x="15" y="111"/>
                  </a:cxn>
                  <a:cxn ang="0">
                    <a:pos x="15" y="91"/>
                  </a:cxn>
                  <a:cxn ang="0">
                    <a:pos x="21" y="74"/>
                  </a:cxn>
                  <a:cxn ang="0">
                    <a:pos x="31" y="56"/>
                  </a:cxn>
                  <a:cxn ang="0">
                    <a:pos x="41" y="43"/>
                  </a:cxn>
                  <a:cxn ang="0">
                    <a:pos x="56" y="31"/>
                  </a:cxn>
                  <a:cxn ang="0">
                    <a:pos x="74" y="22"/>
                  </a:cxn>
                  <a:cxn ang="0">
                    <a:pos x="92" y="15"/>
                  </a:cxn>
                  <a:cxn ang="0">
                    <a:pos x="111" y="15"/>
                  </a:cxn>
                  <a:cxn ang="0">
                    <a:pos x="111" y="0"/>
                  </a:cxn>
                  <a:cxn ang="0">
                    <a:pos x="89" y="3"/>
                  </a:cxn>
                  <a:cxn ang="0">
                    <a:pos x="68" y="10"/>
                  </a:cxn>
                  <a:cxn ang="0">
                    <a:pos x="50" y="19"/>
                  </a:cxn>
                  <a:cxn ang="0">
                    <a:pos x="32" y="34"/>
                  </a:cxn>
                  <a:cxn ang="0">
                    <a:pos x="19" y="50"/>
                  </a:cxn>
                  <a:cxn ang="0">
                    <a:pos x="9" y="68"/>
                  </a:cxn>
                  <a:cxn ang="0">
                    <a:pos x="3" y="91"/>
                  </a:cxn>
                  <a:cxn ang="0">
                    <a:pos x="0" y="111"/>
                  </a:cxn>
                  <a:cxn ang="0">
                    <a:pos x="0" y="111"/>
                  </a:cxn>
                  <a:cxn ang="0">
                    <a:pos x="15" y="111"/>
                  </a:cxn>
                </a:cxnLst>
                <a:rect l="0" t="0" r="r" b="b"/>
                <a:pathLst>
                  <a:path w="111" h="111">
                    <a:moveTo>
                      <a:pt x="15" y="111"/>
                    </a:moveTo>
                    <a:lnTo>
                      <a:pt x="15" y="111"/>
                    </a:lnTo>
                    <a:lnTo>
                      <a:pt x="15" y="91"/>
                    </a:lnTo>
                    <a:lnTo>
                      <a:pt x="21" y="74"/>
                    </a:lnTo>
                    <a:lnTo>
                      <a:pt x="31" y="56"/>
                    </a:lnTo>
                    <a:lnTo>
                      <a:pt x="41" y="43"/>
                    </a:lnTo>
                    <a:lnTo>
                      <a:pt x="56" y="31"/>
                    </a:lnTo>
                    <a:lnTo>
                      <a:pt x="74" y="22"/>
                    </a:lnTo>
                    <a:lnTo>
                      <a:pt x="92" y="15"/>
                    </a:lnTo>
                    <a:lnTo>
                      <a:pt x="111" y="15"/>
                    </a:lnTo>
                    <a:lnTo>
                      <a:pt x="111" y="0"/>
                    </a:lnTo>
                    <a:lnTo>
                      <a:pt x="89" y="3"/>
                    </a:lnTo>
                    <a:lnTo>
                      <a:pt x="68" y="10"/>
                    </a:lnTo>
                    <a:lnTo>
                      <a:pt x="50" y="19"/>
                    </a:lnTo>
                    <a:lnTo>
                      <a:pt x="32" y="34"/>
                    </a:lnTo>
                    <a:lnTo>
                      <a:pt x="19" y="50"/>
                    </a:lnTo>
                    <a:lnTo>
                      <a:pt x="9" y="68"/>
                    </a:lnTo>
                    <a:lnTo>
                      <a:pt x="3" y="91"/>
                    </a:lnTo>
                    <a:lnTo>
                      <a:pt x="0" y="111"/>
                    </a:lnTo>
                    <a:lnTo>
                      <a:pt x="0" y="111"/>
                    </a:lnTo>
                    <a:lnTo>
                      <a:pt x="15" y="11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4" name="Freeform 150"/>
              <p:cNvSpPr>
                <a:spLocks/>
              </p:cNvSpPr>
              <p:nvPr/>
            </p:nvSpPr>
            <p:spPr bwMode="auto">
              <a:xfrm>
                <a:off x="2676" y="985"/>
                <a:ext cx="37" cy="38"/>
              </a:xfrm>
              <a:custGeom>
                <a:avLst/>
                <a:gdLst/>
                <a:ahLst/>
                <a:cxnLst>
                  <a:cxn ang="0">
                    <a:pos x="111" y="97"/>
                  </a:cxn>
                  <a:cxn ang="0">
                    <a:pos x="111" y="97"/>
                  </a:cxn>
                  <a:cxn ang="0">
                    <a:pos x="90" y="97"/>
                  </a:cxn>
                  <a:cxn ang="0">
                    <a:pos x="74" y="91"/>
                  </a:cxn>
                  <a:cxn ang="0">
                    <a:pos x="56" y="80"/>
                  </a:cxn>
                  <a:cxn ang="0">
                    <a:pos x="41" y="70"/>
                  </a:cxn>
                  <a:cxn ang="0">
                    <a:pos x="31" y="55"/>
                  </a:cxn>
                  <a:cxn ang="0">
                    <a:pos x="21" y="37"/>
                  </a:cxn>
                  <a:cxn ang="0">
                    <a:pos x="15" y="21"/>
                  </a:cxn>
                  <a:cxn ang="0">
                    <a:pos x="15" y="0"/>
                  </a:cxn>
                  <a:cxn ang="0">
                    <a:pos x="0" y="0"/>
                  </a:cxn>
                  <a:cxn ang="0">
                    <a:pos x="3" y="21"/>
                  </a:cxn>
                  <a:cxn ang="0">
                    <a:pos x="9" y="43"/>
                  </a:cxn>
                  <a:cxn ang="0">
                    <a:pos x="19" y="61"/>
                  </a:cxn>
                  <a:cxn ang="0">
                    <a:pos x="32" y="79"/>
                  </a:cxn>
                  <a:cxn ang="0">
                    <a:pos x="50" y="92"/>
                  </a:cxn>
                  <a:cxn ang="0">
                    <a:pos x="68" y="103"/>
                  </a:cxn>
                  <a:cxn ang="0">
                    <a:pos x="90" y="109"/>
                  </a:cxn>
                  <a:cxn ang="0">
                    <a:pos x="111" y="112"/>
                  </a:cxn>
                  <a:cxn ang="0">
                    <a:pos x="111" y="112"/>
                  </a:cxn>
                  <a:cxn ang="0">
                    <a:pos x="111" y="97"/>
                  </a:cxn>
                </a:cxnLst>
                <a:rect l="0" t="0" r="r" b="b"/>
                <a:pathLst>
                  <a:path w="111" h="112">
                    <a:moveTo>
                      <a:pt x="111" y="97"/>
                    </a:moveTo>
                    <a:lnTo>
                      <a:pt x="111" y="97"/>
                    </a:lnTo>
                    <a:lnTo>
                      <a:pt x="90" y="97"/>
                    </a:lnTo>
                    <a:lnTo>
                      <a:pt x="74" y="91"/>
                    </a:lnTo>
                    <a:lnTo>
                      <a:pt x="56" y="80"/>
                    </a:lnTo>
                    <a:lnTo>
                      <a:pt x="41" y="70"/>
                    </a:lnTo>
                    <a:lnTo>
                      <a:pt x="31" y="55"/>
                    </a:lnTo>
                    <a:lnTo>
                      <a:pt x="21" y="37"/>
                    </a:lnTo>
                    <a:lnTo>
                      <a:pt x="15" y="21"/>
                    </a:lnTo>
                    <a:lnTo>
                      <a:pt x="15" y="0"/>
                    </a:lnTo>
                    <a:lnTo>
                      <a:pt x="0" y="0"/>
                    </a:lnTo>
                    <a:lnTo>
                      <a:pt x="3" y="21"/>
                    </a:lnTo>
                    <a:lnTo>
                      <a:pt x="9" y="43"/>
                    </a:lnTo>
                    <a:lnTo>
                      <a:pt x="19" y="61"/>
                    </a:lnTo>
                    <a:lnTo>
                      <a:pt x="32" y="79"/>
                    </a:lnTo>
                    <a:lnTo>
                      <a:pt x="50" y="92"/>
                    </a:lnTo>
                    <a:lnTo>
                      <a:pt x="68" y="103"/>
                    </a:lnTo>
                    <a:lnTo>
                      <a:pt x="90" y="109"/>
                    </a:lnTo>
                    <a:lnTo>
                      <a:pt x="111" y="112"/>
                    </a:lnTo>
                    <a:lnTo>
                      <a:pt x="111" y="112"/>
                    </a:lnTo>
                    <a:lnTo>
                      <a:pt x="111" y="9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5" name="Freeform 151"/>
              <p:cNvSpPr>
                <a:spLocks/>
              </p:cNvSpPr>
              <p:nvPr/>
            </p:nvSpPr>
            <p:spPr bwMode="auto">
              <a:xfrm>
                <a:off x="2922" y="897"/>
                <a:ext cx="39" cy="68"/>
              </a:xfrm>
              <a:custGeom>
                <a:avLst/>
                <a:gdLst/>
                <a:ahLst/>
                <a:cxnLst>
                  <a:cxn ang="0">
                    <a:pos x="26" y="204"/>
                  </a:cxn>
                  <a:cxn ang="0">
                    <a:pos x="47" y="200"/>
                  </a:cxn>
                  <a:cxn ang="0">
                    <a:pos x="65" y="191"/>
                  </a:cxn>
                  <a:cxn ang="0">
                    <a:pos x="81" y="179"/>
                  </a:cxn>
                  <a:cxn ang="0">
                    <a:pos x="94" y="164"/>
                  </a:cxn>
                  <a:cxn ang="0">
                    <a:pos x="105" y="148"/>
                  </a:cxn>
                  <a:cxn ang="0">
                    <a:pos x="112" y="130"/>
                  </a:cxn>
                  <a:cxn ang="0">
                    <a:pos x="115" y="110"/>
                  </a:cxn>
                  <a:cxn ang="0">
                    <a:pos x="115" y="89"/>
                  </a:cxn>
                  <a:cxn ang="0">
                    <a:pos x="111" y="68"/>
                  </a:cxn>
                  <a:cxn ang="0">
                    <a:pos x="102" y="50"/>
                  </a:cxn>
                  <a:cxn ang="0">
                    <a:pos x="90" y="34"/>
                  </a:cxn>
                  <a:cxn ang="0">
                    <a:pos x="75" y="21"/>
                  </a:cxn>
                  <a:cxn ang="0">
                    <a:pos x="59" y="10"/>
                  </a:cxn>
                  <a:cxn ang="0">
                    <a:pos x="41" y="3"/>
                  </a:cxn>
                  <a:cxn ang="0">
                    <a:pos x="20" y="0"/>
                  </a:cxn>
                  <a:cxn ang="0">
                    <a:pos x="0" y="0"/>
                  </a:cxn>
                  <a:cxn ang="0">
                    <a:pos x="26" y="204"/>
                  </a:cxn>
                </a:cxnLst>
                <a:rect l="0" t="0" r="r" b="b"/>
                <a:pathLst>
                  <a:path w="115" h="204">
                    <a:moveTo>
                      <a:pt x="26" y="204"/>
                    </a:moveTo>
                    <a:lnTo>
                      <a:pt x="47" y="200"/>
                    </a:lnTo>
                    <a:lnTo>
                      <a:pt x="65" y="191"/>
                    </a:lnTo>
                    <a:lnTo>
                      <a:pt x="81" y="179"/>
                    </a:lnTo>
                    <a:lnTo>
                      <a:pt x="94" y="164"/>
                    </a:lnTo>
                    <a:lnTo>
                      <a:pt x="105" y="148"/>
                    </a:lnTo>
                    <a:lnTo>
                      <a:pt x="112" y="130"/>
                    </a:lnTo>
                    <a:lnTo>
                      <a:pt x="115" y="110"/>
                    </a:lnTo>
                    <a:lnTo>
                      <a:pt x="115" y="89"/>
                    </a:lnTo>
                    <a:lnTo>
                      <a:pt x="111" y="68"/>
                    </a:lnTo>
                    <a:lnTo>
                      <a:pt x="102" y="50"/>
                    </a:lnTo>
                    <a:lnTo>
                      <a:pt x="90" y="34"/>
                    </a:lnTo>
                    <a:lnTo>
                      <a:pt x="75" y="21"/>
                    </a:lnTo>
                    <a:lnTo>
                      <a:pt x="59" y="10"/>
                    </a:lnTo>
                    <a:lnTo>
                      <a:pt x="41" y="3"/>
                    </a:lnTo>
                    <a:lnTo>
                      <a:pt x="20" y="0"/>
                    </a:lnTo>
                    <a:lnTo>
                      <a:pt x="0" y="0"/>
                    </a:lnTo>
                    <a:lnTo>
                      <a:pt x="26" y="204"/>
                    </a:lnTo>
                    <a:close/>
                  </a:path>
                </a:pathLst>
              </a:custGeom>
              <a:solidFill>
                <a:srgbClr val="C170B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6" name="Freeform 152"/>
              <p:cNvSpPr>
                <a:spLocks/>
              </p:cNvSpPr>
              <p:nvPr/>
            </p:nvSpPr>
            <p:spPr bwMode="auto">
              <a:xfrm>
                <a:off x="2931" y="927"/>
                <a:ext cx="32" cy="40"/>
              </a:xfrm>
              <a:custGeom>
                <a:avLst/>
                <a:gdLst/>
                <a:ahLst/>
                <a:cxnLst>
                  <a:cxn ang="0">
                    <a:pos x="83" y="0"/>
                  </a:cxn>
                  <a:cxn ang="0">
                    <a:pos x="83" y="0"/>
                  </a:cxn>
                  <a:cxn ang="0">
                    <a:pos x="83" y="21"/>
                  </a:cxn>
                  <a:cxn ang="0">
                    <a:pos x="80" y="40"/>
                  </a:cxn>
                  <a:cxn ang="0">
                    <a:pos x="73" y="56"/>
                  </a:cxn>
                  <a:cxn ang="0">
                    <a:pos x="64" y="71"/>
                  </a:cxn>
                  <a:cxn ang="0">
                    <a:pos x="51" y="86"/>
                  </a:cxn>
                  <a:cxn ang="0">
                    <a:pos x="36" y="96"/>
                  </a:cxn>
                  <a:cxn ang="0">
                    <a:pos x="19" y="105"/>
                  </a:cxn>
                  <a:cxn ang="0">
                    <a:pos x="0" y="110"/>
                  </a:cxn>
                  <a:cxn ang="0">
                    <a:pos x="0" y="121"/>
                  </a:cxn>
                  <a:cxn ang="0">
                    <a:pos x="22" y="117"/>
                  </a:cxn>
                  <a:cxn ang="0">
                    <a:pos x="42" y="108"/>
                  </a:cxn>
                  <a:cxn ang="0">
                    <a:pos x="59" y="95"/>
                  </a:cxn>
                  <a:cxn ang="0">
                    <a:pos x="73" y="80"/>
                  </a:cxn>
                  <a:cxn ang="0">
                    <a:pos x="85" y="62"/>
                  </a:cxn>
                  <a:cxn ang="0">
                    <a:pos x="92" y="43"/>
                  </a:cxn>
                  <a:cxn ang="0">
                    <a:pos x="95" y="21"/>
                  </a:cxn>
                  <a:cxn ang="0">
                    <a:pos x="95" y="0"/>
                  </a:cxn>
                  <a:cxn ang="0">
                    <a:pos x="95" y="0"/>
                  </a:cxn>
                  <a:cxn ang="0">
                    <a:pos x="83" y="0"/>
                  </a:cxn>
                </a:cxnLst>
                <a:rect l="0" t="0" r="r" b="b"/>
                <a:pathLst>
                  <a:path w="95" h="121">
                    <a:moveTo>
                      <a:pt x="83" y="0"/>
                    </a:moveTo>
                    <a:lnTo>
                      <a:pt x="83" y="0"/>
                    </a:lnTo>
                    <a:lnTo>
                      <a:pt x="83" y="21"/>
                    </a:lnTo>
                    <a:lnTo>
                      <a:pt x="80" y="40"/>
                    </a:lnTo>
                    <a:lnTo>
                      <a:pt x="73" y="56"/>
                    </a:lnTo>
                    <a:lnTo>
                      <a:pt x="64" y="71"/>
                    </a:lnTo>
                    <a:lnTo>
                      <a:pt x="51" y="86"/>
                    </a:lnTo>
                    <a:lnTo>
                      <a:pt x="36" y="96"/>
                    </a:lnTo>
                    <a:lnTo>
                      <a:pt x="19" y="105"/>
                    </a:lnTo>
                    <a:lnTo>
                      <a:pt x="0" y="110"/>
                    </a:lnTo>
                    <a:lnTo>
                      <a:pt x="0" y="121"/>
                    </a:lnTo>
                    <a:lnTo>
                      <a:pt x="22" y="117"/>
                    </a:lnTo>
                    <a:lnTo>
                      <a:pt x="42" y="108"/>
                    </a:lnTo>
                    <a:lnTo>
                      <a:pt x="59" y="95"/>
                    </a:lnTo>
                    <a:lnTo>
                      <a:pt x="73" y="80"/>
                    </a:lnTo>
                    <a:lnTo>
                      <a:pt x="85" y="62"/>
                    </a:lnTo>
                    <a:lnTo>
                      <a:pt x="92" y="43"/>
                    </a:lnTo>
                    <a:lnTo>
                      <a:pt x="95" y="21"/>
                    </a:lnTo>
                    <a:lnTo>
                      <a:pt x="95" y="0"/>
                    </a:lnTo>
                    <a:lnTo>
                      <a:pt x="95" y="0"/>
                    </a:lnTo>
                    <a:lnTo>
                      <a:pt x="8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7" name="Freeform 153"/>
              <p:cNvSpPr>
                <a:spLocks/>
              </p:cNvSpPr>
              <p:nvPr/>
            </p:nvSpPr>
            <p:spPr bwMode="auto">
              <a:xfrm>
                <a:off x="2920" y="895"/>
                <a:ext cx="43" cy="32"/>
              </a:xfrm>
              <a:custGeom>
                <a:avLst/>
                <a:gdLst/>
                <a:ahLst/>
                <a:cxnLst>
                  <a:cxn ang="0">
                    <a:pos x="12" y="6"/>
                  </a:cxn>
                  <a:cxn ang="0">
                    <a:pos x="6" y="12"/>
                  </a:cxn>
                  <a:cxn ang="0">
                    <a:pos x="26" y="12"/>
                  </a:cxn>
                  <a:cxn ang="0">
                    <a:pos x="46" y="15"/>
                  </a:cxn>
                  <a:cxn ang="0">
                    <a:pos x="62" y="22"/>
                  </a:cxn>
                  <a:cxn ang="0">
                    <a:pos x="77" y="31"/>
                  </a:cxn>
                  <a:cxn ang="0">
                    <a:pos x="91" y="44"/>
                  </a:cxn>
                  <a:cxn ang="0">
                    <a:pos x="102" y="59"/>
                  </a:cxn>
                  <a:cxn ang="0">
                    <a:pos x="111" y="75"/>
                  </a:cxn>
                  <a:cxn ang="0">
                    <a:pos x="115" y="95"/>
                  </a:cxn>
                  <a:cxn ang="0">
                    <a:pos x="127" y="95"/>
                  </a:cxn>
                  <a:cxn ang="0">
                    <a:pos x="122" y="73"/>
                  </a:cxn>
                  <a:cxn ang="0">
                    <a:pos x="114" y="53"/>
                  </a:cxn>
                  <a:cxn ang="0">
                    <a:pos x="100" y="35"/>
                  </a:cxn>
                  <a:cxn ang="0">
                    <a:pos x="85" y="22"/>
                  </a:cxn>
                  <a:cxn ang="0">
                    <a:pos x="68" y="10"/>
                  </a:cxn>
                  <a:cxn ang="0">
                    <a:pos x="48" y="3"/>
                  </a:cxn>
                  <a:cxn ang="0">
                    <a:pos x="26" y="0"/>
                  </a:cxn>
                  <a:cxn ang="0">
                    <a:pos x="6" y="0"/>
                  </a:cxn>
                  <a:cxn ang="0">
                    <a:pos x="0" y="6"/>
                  </a:cxn>
                  <a:cxn ang="0">
                    <a:pos x="6" y="0"/>
                  </a:cxn>
                  <a:cxn ang="0">
                    <a:pos x="1" y="1"/>
                  </a:cxn>
                  <a:cxn ang="0">
                    <a:pos x="0" y="6"/>
                  </a:cxn>
                  <a:cxn ang="0">
                    <a:pos x="1" y="10"/>
                  </a:cxn>
                  <a:cxn ang="0">
                    <a:pos x="6" y="12"/>
                  </a:cxn>
                  <a:cxn ang="0">
                    <a:pos x="12" y="6"/>
                  </a:cxn>
                </a:cxnLst>
                <a:rect l="0" t="0" r="r" b="b"/>
                <a:pathLst>
                  <a:path w="127" h="95">
                    <a:moveTo>
                      <a:pt x="12" y="6"/>
                    </a:moveTo>
                    <a:lnTo>
                      <a:pt x="6" y="12"/>
                    </a:lnTo>
                    <a:lnTo>
                      <a:pt x="26" y="12"/>
                    </a:lnTo>
                    <a:lnTo>
                      <a:pt x="46" y="15"/>
                    </a:lnTo>
                    <a:lnTo>
                      <a:pt x="62" y="22"/>
                    </a:lnTo>
                    <a:lnTo>
                      <a:pt x="77" y="31"/>
                    </a:lnTo>
                    <a:lnTo>
                      <a:pt x="91" y="44"/>
                    </a:lnTo>
                    <a:lnTo>
                      <a:pt x="102" y="59"/>
                    </a:lnTo>
                    <a:lnTo>
                      <a:pt x="111" y="75"/>
                    </a:lnTo>
                    <a:lnTo>
                      <a:pt x="115" y="95"/>
                    </a:lnTo>
                    <a:lnTo>
                      <a:pt x="127" y="95"/>
                    </a:lnTo>
                    <a:lnTo>
                      <a:pt x="122" y="73"/>
                    </a:lnTo>
                    <a:lnTo>
                      <a:pt x="114" y="53"/>
                    </a:lnTo>
                    <a:lnTo>
                      <a:pt x="100" y="35"/>
                    </a:lnTo>
                    <a:lnTo>
                      <a:pt x="85" y="22"/>
                    </a:lnTo>
                    <a:lnTo>
                      <a:pt x="68" y="10"/>
                    </a:lnTo>
                    <a:lnTo>
                      <a:pt x="48" y="3"/>
                    </a:lnTo>
                    <a:lnTo>
                      <a:pt x="26" y="0"/>
                    </a:lnTo>
                    <a:lnTo>
                      <a:pt x="6" y="0"/>
                    </a:lnTo>
                    <a:lnTo>
                      <a:pt x="0" y="6"/>
                    </a:lnTo>
                    <a:lnTo>
                      <a:pt x="6" y="0"/>
                    </a:lnTo>
                    <a:lnTo>
                      <a:pt x="1" y="1"/>
                    </a:lnTo>
                    <a:lnTo>
                      <a:pt x="0" y="6"/>
                    </a:lnTo>
                    <a:lnTo>
                      <a:pt x="1" y="10"/>
                    </a:lnTo>
                    <a:lnTo>
                      <a:pt x="6" y="12"/>
                    </a:lnTo>
                    <a:lnTo>
                      <a:pt x="12"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8" name="Freeform 154"/>
              <p:cNvSpPr>
                <a:spLocks/>
              </p:cNvSpPr>
              <p:nvPr/>
            </p:nvSpPr>
            <p:spPr bwMode="auto">
              <a:xfrm>
                <a:off x="2920" y="897"/>
                <a:ext cx="13" cy="70"/>
              </a:xfrm>
              <a:custGeom>
                <a:avLst/>
                <a:gdLst/>
                <a:ahLst/>
                <a:cxnLst>
                  <a:cxn ang="0">
                    <a:pos x="32" y="199"/>
                  </a:cxn>
                  <a:cxn ang="0">
                    <a:pos x="38" y="204"/>
                  </a:cxn>
                  <a:cxn ang="0">
                    <a:pos x="12" y="0"/>
                  </a:cxn>
                  <a:cxn ang="0">
                    <a:pos x="0" y="0"/>
                  </a:cxn>
                  <a:cxn ang="0">
                    <a:pos x="26" y="204"/>
                  </a:cxn>
                  <a:cxn ang="0">
                    <a:pos x="32" y="210"/>
                  </a:cxn>
                  <a:cxn ang="0">
                    <a:pos x="26" y="204"/>
                  </a:cxn>
                  <a:cxn ang="0">
                    <a:pos x="28" y="209"/>
                  </a:cxn>
                  <a:cxn ang="0">
                    <a:pos x="32" y="210"/>
                  </a:cxn>
                  <a:cxn ang="0">
                    <a:pos x="37" y="209"/>
                  </a:cxn>
                  <a:cxn ang="0">
                    <a:pos x="38" y="204"/>
                  </a:cxn>
                  <a:cxn ang="0">
                    <a:pos x="32" y="199"/>
                  </a:cxn>
                </a:cxnLst>
                <a:rect l="0" t="0" r="r" b="b"/>
                <a:pathLst>
                  <a:path w="38" h="210">
                    <a:moveTo>
                      <a:pt x="32" y="199"/>
                    </a:moveTo>
                    <a:lnTo>
                      <a:pt x="38" y="204"/>
                    </a:lnTo>
                    <a:lnTo>
                      <a:pt x="12" y="0"/>
                    </a:lnTo>
                    <a:lnTo>
                      <a:pt x="0" y="0"/>
                    </a:lnTo>
                    <a:lnTo>
                      <a:pt x="26" y="204"/>
                    </a:lnTo>
                    <a:lnTo>
                      <a:pt x="32" y="210"/>
                    </a:lnTo>
                    <a:lnTo>
                      <a:pt x="26" y="204"/>
                    </a:lnTo>
                    <a:lnTo>
                      <a:pt x="28" y="209"/>
                    </a:lnTo>
                    <a:lnTo>
                      <a:pt x="32" y="210"/>
                    </a:lnTo>
                    <a:lnTo>
                      <a:pt x="37" y="209"/>
                    </a:lnTo>
                    <a:lnTo>
                      <a:pt x="38" y="204"/>
                    </a:lnTo>
                    <a:lnTo>
                      <a:pt x="32" y="19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9" name="Freeform 155"/>
              <p:cNvSpPr>
                <a:spLocks/>
              </p:cNvSpPr>
              <p:nvPr/>
            </p:nvSpPr>
            <p:spPr bwMode="auto">
              <a:xfrm>
                <a:off x="2883" y="904"/>
                <a:ext cx="170" cy="165"/>
              </a:xfrm>
              <a:custGeom>
                <a:avLst/>
                <a:gdLst/>
                <a:ahLst/>
                <a:cxnLst>
                  <a:cxn ang="0">
                    <a:pos x="269" y="489"/>
                  </a:cxn>
                  <a:cxn ang="0">
                    <a:pos x="319" y="494"/>
                  </a:cxn>
                  <a:cxn ang="0">
                    <a:pos x="365" y="495"/>
                  </a:cxn>
                  <a:cxn ang="0">
                    <a:pos x="407" y="494"/>
                  </a:cxn>
                  <a:cxn ang="0">
                    <a:pos x="444" y="491"/>
                  </a:cxn>
                  <a:cxn ang="0">
                    <a:pos x="473" y="484"/>
                  </a:cxn>
                  <a:cxn ang="0">
                    <a:pos x="494" y="475"/>
                  </a:cxn>
                  <a:cxn ang="0">
                    <a:pos x="506" y="463"/>
                  </a:cxn>
                  <a:cxn ang="0">
                    <a:pos x="498" y="421"/>
                  </a:cxn>
                  <a:cxn ang="0">
                    <a:pos x="466" y="340"/>
                  </a:cxn>
                  <a:cxn ang="0">
                    <a:pos x="427" y="263"/>
                  </a:cxn>
                  <a:cxn ang="0">
                    <a:pos x="402" y="214"/>
                  </a:cxn>
                  <a:cxn ang="0">
                    <a:pos x="399" y="47"/>
                  </a:cxn>
                  <a:cxn ang="0">
                    <a:pos x="395" y="34"/>
                  </a:cxn>
                  <a:cxn ang="0">
                    <a:pos x="377" y="21"/>
                  </a:cxn>
                  <a:cxn ang="0">
                    <a:pos x="350" y="10"/>
                  </a:cxn>
                  <a:cxn ang="0">
                    <a:pos x="318" y="3"/>
                  </a:cxn>
                  <a:cxn ang="0">
                    <a:pos x="284" y="0"/>
                  </a:cxn>
                  <a:cxn ang="0">
                    <a:pos x="254" y="3"/>
                  </a:cxn>
                  <a:cxn ang="0">
                    <a:pos x="233" y="9"/>
                  </a:cxn>
                  <a:cxn ang="0">
                    <a:pos x="226" y="21"/>
                  </a:cxn>
                  <a:cxn ang="0">
                    <a:pos x="173" y="178"/>
                  </a:cxn>
                  <a:cxn ang="0">
                    <a:pos x="133" y="217"/>
                  </a:cxn>
                  <a:cxn ang="0">
                    <a:pos x="75" y="279"/>
                  </a:cxn>
                  <a:cxn ang="0">
                    <a:pos x="19" y="347"/>
                  </a:cxn>
                  <a:cxn ang="0">
                    <a:pos x="0" y="384"/>
                  </a:cxn>
                  <a:cxn ang="0">
                    <a:pos x="9" y="399"/>
                  </a:cxn>
                  <a:cxn ang="0">
                    <a:pos x="25" y="414"/>
                  </a:cxn>
                  <a:cxn ang="0">
                    <a:pos x="50" y="429"/>
                  </a:cxn>
                  <a:cxn ang="0">
                    <a:pos x="84" y="444"/>
                  </a:cxn>
                  <a:cxn ang="0">
                    <a:pos x="123" y="457"/>
                  </a:cxn>
                  <a:cxn ang="0">
                    <a:pos x="167" y="470"/>
                  </a:cxn>
                  <a:cxn ang="0">
                    <a:pos x="216" y="481"/>
                  </a:cxn>
                </a:cxnLst>
                <a:rect l="0" t="0" r="r" b="b"/>
                <a:pathLst>
                  <a:path w="509" h="495">
                    <a:moveTo>
                      <a:pt x="242" y="485"/>
                    </a:moveTo>
                    <a:lnTo>
                      <a:pt x="269" y="489"/>
                    </a:lnTo>
                    <a:lnTo>
                      <a:pt x="294" y="492"/>
                    </a:lnTo>
                    <a:lnTo>
                      <a:pt x="319" y="494"/>
                    </a:lnTo>
                    <a:lnTo>
                      <a:pt x="343" y="495"/>
                    </a:lnTo>
                    <a:lnTo>
                      <a:pt x="365" y="495"/>
                    </a:lnTo>
                    <a:lnTo>
                      <a:pt x="387" y="495"/>
                    </a:lnTo>
                    <a:lnTo>
                      <a:pt x="407" y="494"/>
                    </a:lnTo>
                    <a:lnTo>
                      <a:pt x="426" y="492"/>
                    </a:lnTo>
                    <a:lnTo>
                      <a:pt x="444" y="491"/>
                    </a:lnTo>
                    <a:lnTo>
                      <a:pt x="458" y="488"/>
                    </a:lnTo>
                    <a:lnTo>
                      <a:pt x="473" y="484"/>
                    </a:lnTo>
                    <a:lnTo>
                      <a:pt x="485" y="479"/>
                    </a:lnTo>
                    <a:lnTo>
                      <a:pt x="494" y="475"/>
                    </a:lnTo>
                    <a:lnTo>
                      <a:pt x="501" y="469"/>
                    </a:lnTo>
                    <a:lnTo>
                      <a:pt x="506" y="463"/>
                    </a:lnTo>
                    <a:lnTo>
                      <a:pt x="509" y="455"/>
                    </a:lnTo>
                    <a:lnTo>
                      <a:pt x="498" y="421"/>
                    </a:lnTo>
                    <a:lnTo>
                      <a:pt x="483" y="381"/>
                    </a:lnTo>
                    <a:lnTo>
                      <a:pt x="466" y="340"/>
                    </a:lnTo>
                    <a:lnTo>
                      <a:pt x="447" y="300"/>
                    </a:lnTo>
                    <a:lnTo>
                      <a:pt x="427" y="263"/>
                    </a:lnTo>
                    <a:lnTo>
                      <a:pt x="412" y="233"/>
                    </a:lnTo>
                    <a:lnTo>
                      <a:pt x="402" y="214"/>
                    </a:lnTo>
                    <a:lnTo>
                      <a:pt x="398" y="206"/>
                    </a:lnTo>
                    <a:lnTo>
                      <a:pt x="399" y="47"/>
                    </a:lnTo>
                    <a:lnTo>
                      <a:pt x="399" y="40"/>
                    </a:lnTo>
                    <a:lnTo>
                      <a:pt x="395" y="34"/>
                    </a:lnTo>
                    <a:lnTo>
                      <a:pt x="387" y="28"/>
                    </a:lnTo>
                    <a:lnTo>
                      <a:pt x="377" y="21"/>
                    </a:lnTo>
                    <a:lnTo>
                      <a:pt x="365" y="16"/>
                    </a:lnTo>
                    <a:lnTo>
                      <a:pt x="350" y="10"/>
                    </a:lnTo>
                    <a:lnTo>
                      <a:pt x="336" y="6"/>
                    </a:lnTo>
                    <a:lnTo>
                      <a:pt x="318" y="3"/>
                    </a:lnTo>
                    <a:lnTo>
                      <a:pt x="300" y="1"/>
                    </a:lnTo>
                    <a:lnTo>
                      <a:pt x="284" y="0"/>
                    </a:lnTo>
                    <a:lnTo>
                      <a:pt x="267" y="0"/>
                    </a:lnTo>
                    <a:lnTo>
                      <a:pt x="254" y="3"/>
                    </a:lnTo>
                    <a:lnTo>
                      <a:pt x="242" y="6"/>
                    </a:lnTo>
                    <a:lnTo>
                      <a:pt x="233" y="9"/>
                    </a:lnTo>
                    <a:lnTo>
                      <a:pt x="229" y="15"/>
                    </a:lnTo>
                    <a:lnTo>
                      <a:pt x="226" y="21"/>
                    </a:lnTo>
                    <a:lnTo>
                      <a:pt x="179" y="172"/>
                    </a:lnTo>
                    <a:lnTo>
                      <a:pt x="173" y="178"/>
                    </a:lnTo>
                    <a:lnTo>
                      <a:pt x="157" y="194"/>
                    </a:lnTo>
                    <a:lnTo>
                      <a:pt x="133" y="217"/>
                    </a:lnTo>
                    <a:lnTo>
                      <a:pt x="105" y="246"/>
                    </a:lnTo>
                    <a:lnTo>
                      <a:pt x="75" y="279"/>
                    </a:lnTo>
                    <a:lnTo>
                      <a:pt x="46" y="313"/>
                    </a:lnTo>
                    <a:lnTo>
                      <a:pt x="19" y="347"/>
                    </a:lnTo>
                    <a:lnTo>
                      <a:pt x="0" y="377"/>
                    </a:lnTo>
                    <a:lnTo>
                      <a:pt x="0" y="384"/>
                    </a:lnTo>
                    <a:lnTo>
                      <a:pt x="3" y="392"/>
                    </a:lnTo>
                    <a:lnTo>
                      <a:pt x="9" y="399"/>
                    </a:lnTo>
                    <a:lnTo>
                      <a:pt x="16" y="406"/>
                    </a:lnTo>
                    <a:lnTo>
                      <a:pt x="25" y="414"/>
                    </a:lnTo>
                    <a:lnTo>
                      <a:pt x="37" y="421"/>
                    </a:lnTo>
                    <a:lnTo>
                      <a:pt x="50" y="429"/>
                    </a:lnTo>
                    <a:lnTo>
                      <a:pt x="66" y="436"/>
                    </a:lnTo>
                    <a:lnTo>
                      <a:pt x="84" y="444"/>
                    </a:lnTo>
                    <a:lnTo>
                      <a:pt x="102" y="451"/>
                    </a:lnTo>
                    <a:lnTo>
                      <a:pt x="123" y="457"/>
                    </a:lnTo>
                    <a:lnTo>
                      <a:pt x="145" y="464"/>
                    </a:lnTo>
                    <a:lnTo>
                      <a:pt x="167" y="470"/>
                    </a:lnTo>
                    <a:lnTo>
                      <a:pt x="192" y="476"/>
                    </a:lnTo>
                    <a:lnTo>
                      <a:pt x="216" y="481"/>
                    </a:lnTo>
                    <a:lnTo>
                      <a:pt x="242" y="485"/>
                    </a:lnTo>
                    <a:close/>
                  </a:path>
                </a:pathLst>
              </a:custGeom>
              <a:solidFill>
                <a:srgbClr val="D193C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0" name="Freeform 156"/>
              <p:cNvSpPr>
                <a:spLocks/>
              </p:cNvSpPr>
              <p:nvPr/>
            </p:nvSpPr>
            <p:spPr bwMode="auto">
              <a:xfrm>
                <a:off x="2964" y="1054"/>
                <a:ext cx="91" cy="18"/>
              </a:xfrm>
              <a:custGeom>
                <a:avLst/>
                <a:gdLst/>
                <a:ahLst/>
                <a:cxnLst>
                  <a:cxn ang="0">
                    <a:pos x="261" y="8"/>
                  </a:cxn>
                  <a:cxn ang="0">
                    <a:pos x="261" y="6"/>
                  </a:cxn>
                  <a:cxn ang="0">
                    <a:pos x="258" y="11"/>
                  </a:cxn>
                  <a:cxn ang="0">
                    <a:pos x="255" y="15"/>
                  </a:cxn>
                  <a:cxn ang="0">
                    <a:pos x="249" y="20"/>
                  </a:cxn>
                  <a:cxn ang="0">
                    <a:pos x="241" y="24"/>
                  </a:cxn>
                  <a:cxn ang="0">
                    <a:pos x="230" y="29"/>
                  </a:cxn>
                  <a:cxn ang="0">
                    <a:pos x="215" y="33"/>
                  </a:cxn>
                  <a:cxn ang="0">
                    <a:pos x="202" y="36"/>
                  </a:cxn>
                  <a:cxn ang="0">
                    <a:pos x="184" y="38"/>
                  </a:cxn>
                  <a:cxn ang="0">
                    <a:pos x="165" y="39"/>
                  </a:cxn>
                  <a:cxn ang="0">
                    <a:pos x="145" y="39"/>
                  </a:cxn>
                  <a:cxn ang="0">
                    <a:pos x="123" y="39"/>
                  </a:cxn>
                  <a:cxn ang="0">
                    <a:pos x="101" y="39"/>
                  </a:cxn>
                  <a:cxn ang="0">
                    <a:pos x="77" y="39"/>
                  </a:cxn>
                  <a:cxn ang="0">
                    <a:pos x="52" y="38"/>
                  </a:cxn>
                  <a:cxn ang="0">
                    <a:pos x="27" y="35"/>
                  </a:cxn>
                  <a:cxn ang="0">
                    <a:pos x="0" y="30"/>
                  </a:cxn>
                  <a:cxn ang="0">
                    <a:pos x="0" y="42"/>
                  </a:cxn>
                  <a:cxn ang="0">
                    <a:pos x="27" y="46"/>
                  </a:cxn>
                  <a:cxn ang="0">
                    <a:pos x="52" y="49"/>
                  </a:cxn>
                  <a:cxn ang="0">
                    <a:pos x="77" y="51"/>
                  </a:cxn>
                  <a:cxn ang="0">
                    <a:pos x="101" y="54"/>
                  </a:cxn>
                  <a:cxn ang="0">
                    <a:pos x="123" y="54"/>
                  </a:cxn>
                  <a:cxn ang="0">
                    <a:pos x="145" y="54"/>
                  </a:cxn>
                  <a:cxn ang="0">
                    <a:pos x="165" y="51"/>
                  </a:cxn>
                  <a:cxn ang="0">
                    <a:pos x="184" y="49"/>
                  </a:cxn>
                  <a:cxn ang="0">
                    <a:pos x="202" y="48"/>
                  </a:cxn>
                  <a:cxn ang="0">
                    <a:pos x="218" y="45"/>
                  </a:cxn>
                  <a:cxn ang="0">
                    <a:pos x="233" y="40"/>
                  </a:cxn>
                  <a:cxn ang="0">
                    <a:pos x="244" y="36"/>
                  </a:cxn>
                  <a:cxn ang="0">
                    <a:pos x="255" y="32"/>
                  </a:cxn>
                  <a:cxn ang="0">
                    <a:pos x="264" y="24"/>
                  </a:cxn>
                  <a:cxn ang="0">
                    <a:pos x="270" y="17"/>
                  </a:cxn>
                  <a:cxn ang="0">
                    <a:pos x="273" y="6"/>
                  </a:cxn>
                  <a:cxn ang="0">
                    <a:pos x="273" y="5"/>
                  </a:cxn>
                  <a:cxn ang="0">
                    <a:pos x="273" y="6"/>
                  </a:cxn>
                  <a:cxn ang="0">
                    <a:pos x="271" y="2"/>
                  </a:cxn>
                  <a:cxn ang="0">
                    <a:pos x="267" y="0"/>
                  </a:cxn>
                  <a:cxn ang="0">
                    <a:pos x="262" y="2"/>
                  </a:cxn>
                  <a:cxn ang="0">
                    <a:pos x="261" y="6"/>
                  </a:cxn>
                  <a:cxn ang="0">
                    <a:pos x="261" y="8"/>
                  </a:cxn>
                </a:cxnLst>
                <a:rect l="0" t="0" r="r" b="b"/>
                <a:pathLst>
                  <a:path w="273" h="54">
                    <a:moveTo>
                      <a:pt x="261" y="8"/>
                    </a:moveTo>
                    <a:lnTo>
                      <a:pt x="261" y="6"/>
                    </a:lnTo>
                    <a:lnTo>
                      <a:pt x="258" y="11"/>
                    </a:lnTo>
                    <a:lnTo>
                      <a:pt x="255" y="15"/>
                    </a:lnTo>
                    <a:lnTo>
                      <a:pt x="249" y="20"/>
                    </a:lnTo>
                    <a:lnTo>
                      <a:pt x="241" y="24"/>
                    </a:lnTo>
                    <a:lnTo>
                      <a:pt x="230" y="29"/>
                    </a:lnTo>
                    <a:lnTo>
                      <a:pt x="215" y="33"/>
                    </a:lnTo>
                    <a:lnTo>
                      <a:pt x="202" y="36"/>
                    </a:lnTo>
                    <a:lnTo>
                      <a:pt x="184" y="38"/>
                    </a:lnTo>
                    <a:lnTo>
                      <a:pt x="165" y="39"/>
                    </a:lnTo>
                    <a:lnTo>
                      <a:pt x="145" y="39"/>
                    </a:lnTo>
                    <a:lnTo>
                      <a:pt x="123" y="39"/>
                    </a:lnTo>
                    <a:lnTo>
                      <a:pt x="101" y="39"/>
                    </a:lnTo>
                    <a:lnTo>
                      <a:pt x="77" y="39"/>
                    </a:lnTo>
                    <a:lnTo>
                      <a:pt x="52" y="38"/>
                    </a:lnTo>
                    <a:lnTo>
                      <a:pt x="27" y="35"/>
                    </a:lnTo>
                    <a:lnTo>
                      <a:pt x="0" y="30"/>
                    </a:lnTo>
                    <a:lnTo>
                      <a:pt x="0" y="42"/>
                    </a:lnTo>
                    <a:lnTo>
                      <a:pt x="27" y="46"/>
                    </a:lnTo>
                    <a:lnTo>
                      <a:pt x="52" y="49"/>
                    </a:lnTo>
                    <a:lnTo>
                      <a:pt x="77" y="51"/>
                    </a:lnTo>
                    <a:lnTo>
                      <a:pt x="101" y="54"/>
                    </a:lnTo>
                    <a:lnTo>
                      <a:pt x="123" y="54"/>
                    </a:lnTo>
                    <a:lnTo>
                      <a:pt x="145" y="54"/>
                    </a:lnTo>
                    <a:lnTo>
                      <a:pt x="165" y="51"/>
                    </a:lnTo>
                    <a:lnTo>
                      <a:pt x="184" y="49"/>
                    </a:lnTo>
                    <a:lnTo>
                      <a:pt x="202" y="48"/>
                    </a:lnTo>
                    <a:lnTo>
                      <a:pt x="218" y="45"/>
                    </a:lnTo>
                    <a:lnTo>
                      <a:pt x="233" y="40"/>
                    </a:lnTo>
                    <a:lnTo>
                      <a:pt x="244" y="36"/>
                    </a:lnTo>
                    <a:lnTo>
                      <a:pt x="255" y="32"/>
                    </a:lnTo>
                    <a:lnTo>
                      <a:pt x="264" y="24"/>
                    </a:lnTo>
                    <a:lnTo>
                      <a:pt x="270" y="17"/>
                    </a:lnTo>
                    <a:lnTo>
                      <a:pt x="273" y="6"/>
                    </a:lnTo>
                    <a:lnTo>
                      <a:pt x="273" y="5"/>
                    </a:lnTo>
                    <a:lnTo>
                      <a:pt x="273" y="6"/>
                    </a:lnTo>
                    <a:lnTo>
                      <a:pt x="271" y="2"/>
                    </a:lnTo>
                    <a:lnTo>
                      <a:pt x="267" y="0"/>
                    </a:lnTo>
                    <a:lnTo>
                      <a:pt x="262" y="2"/>
                    </a:lnTo>
                    <a:lnTo>
                      <a:pt x="261" y="6"/>
                    </a:lnTo>
                    <a:lnTo>
                      <a:pt x="261" y="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1" name="Freeform 157"/>
              <p:cNvSpPr>
                <a:spLocks/>
              </p:cNvSpPr>
              <p:nvPr/>
            </p:nvSpPr>
            <p:spPr bwMode="auto">
              <a:xfrm>
                <a:off x="3013" y="971"/>
                <a:ext cx="42" cy="86"/>
              </a:xfrm>
              <a:custGeom>
                <a:avLst/>
                <a:gdLst/>
                <a:ahLst/>
                <a:cxnLst>
                  <a:cxn ang="0">
                    <a:pos x="0" y="6"/>
                  </a:cxn>
                  <a:cxn ang="0">
                    <a:pos x="2" y="9"/>
                  </a:cxn>
                  <a:cxn ang="0">
                    <a:pos x="6" y="17"/>
                  </a:cxn>
                  <a:cxn ang="0">
                    <a:pos x="17" y="36"/>
                  </a:cxn>
                  <a:cxn ang="0">
                    <a:pos x="31" y="66"/>
                  </a:cxn>
                  <a:cxn ang="0">
                    <a:pos x="51" y="103"/>
                  </a:cxn>
                  <a:cxn ang="0">
                    <a:pos x="70" y="143"/>
                  </a:cxn>
                  <a:cxn ang="0">
                    <a:pos x="88" y="183"/>
                  </a:cxn>
                  <a:cxn ang="0">
                    <a:pos x="102" y="223"/>
                  </a:cxn>
                  <a:cxn ang="0">
                    <a:pos x="113" y="257"/>
                  </a:cxn>
                  <a:cxn ang="0">
                    <a:pos x="125" y="254"/>
                  </a:cxn>
                  <a:cxn ang="0">
                    <a:pos x="114" y="220"/>
                  </a:cxn>
                  <a:cxn ang="0">
                    <a:pos x="99" y="180"/>
                  </a:cxn>
                  <a:cxn ang="0">
                    <a:pos x="82" y="137"/>
                  </a:cxn>
                  <a:cxn ang="0">
                    <a:pos x="62" y="97"/>
                  </a:cxn>
                  <a:cxn ang="0">
                    <a:pos x="43" y="60"/>
                  </a:cxn>
                  <a:cxn ang="0">
                    <a:pos x="28" y="30"/>
                  </a:cxn>
                  <a:cxn ang="0">
                    <a:pos x="18" y="11"/>
                  </a:cxn>
                  <a:cxn ang="0">
                    <a:pos x="14" y="3"/>
                  </a:cxn>
                  <a:cxn ang="0">
                    <a:pos x="15" y="6"/>
                  </a:cxn>
                  <a:cxn ang="0">
                    <a:pos x="14" y="3"/>
                  </a:cxn>
                  <a:cxn ang="0">
                    <a:pos x="11" y="0"/>
                  </a:cxn>
                  <a:cxn ang="0">
                    <a:pos x="6" y="0"/>
                  </a:cxn>
                  <a:cxn ang="0">
                    <a:pos x="2" y="5"/>
                  </a:cxn>
                  <a:cxn ang="0">
                    <a:pos x="2" y="9"/>
                  </a:cxn>
                  <a:cxn ang="0">
                    <a:pos x="0" y="6"/>
                  </a:cxn>
                </a:cxnLst>
                <a:rect l="0" t="0" r="r" b="b"/>
                <a:pathLst>
                  <a:path w="125" h="257">
                    <a:moveTo>
                      <a:pt x="0" y="6"/>
                    </a:moveTo>
                    <a:lnTo>
                      <a:pt x="2" y="9"/>
                    </a:lnTo>
                    <a:lnTo>
                      <a:pt x="6" y="17"/>
                    </a:lnTo>
                    <a:lnTo>
                      <a:pt x="17" y="36"/>
                    </a:lnTo>
                    <a:lnTo>
                      <a:pt x="31" y="66"/>
                    </a:lnTo>
                    <a:lnTo>
                      <a:pt x="51" y="103"/>
                    </a:lnTo>
                    <a:lnTo>
                      <a:pt x="70" y="143"/>
                    </a:lnTo>
                    <a:lnTo>
                      <a:pt x="88" y="183"/>
                    </a:lnTo>
                    <a:lnTo>
                      <a:pt x="102" y="223"/>
                    </a:lnTo>
                    <a:lnTo>
                      <a:pt x="113" y="257"/>
                    </a:lnTo>
                    <a:lnTo>
                      <a:pt x="125" y="254"/>
                    </a:lnTo>
                    <a:lnTo>
                      <a:pt x="114" y="220"/>
                    </a:lnTo>
                    <a:lnTo>
                      <a:pt x="99" y="180"/>
                    </a:lnTo>
                    <a:lnTo>
                      <a:pt x="82" y="137"/>
                    </a:lnTo>
                    <a:lnTo>
                      <a:pt x="62" y="97"/>
                    </a:lnTo>
                    <a:lnTo>
                      <a:pt x="43" y="60"/>
                    </a:lnTo>
                    <a:lnTo>
                      <a:pt x="28" y="30"/>
                    </a:lnTo>
                    <a:lnTo>
                      <a:pt x="18" y="11"/>
                    </a:lnTo>
                    <a:lnTo>
                      <a:pt x="14" y="3"/>
                    </a:lnTo>
                    <a:lnTo>
                      <a:pt x="15" y="6"/>
                    </a:lnTo>
                    <a:lnTo>
                      <a:pt x="14" y="3"/>
                    </a:lnTo>
                    <a:lnTo>
                      <a:pt x="11" y="0"/>
                    </a:lnTo>
                    <a:lnTo>
                      <a:pt x="6" y="0"/>
                    </a:lnTo>
                    <a:lnTo>
                      <a:pt x="2" y="5"/>
                    </a:lnTo>
                    <a:lnTo>
                      <a:pt x="2" y="9"/>
                    </a:lnTo>
                    <a:lnTo>
                      <a:pt x="0"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2" name="Freeform 158"/>
              <p:cNvSpPr>
                <a:spLocks/>
              </p:cNvSpPr>
              <p:nvPr/>
            </p:nvSpPr>
            <p:spPr bwMode="auto">
              <a:xfrm>
                <a:off x="3013" y="918"/>
                <a:ext cx="6" cy="55"/>
              </a:xfrm>
              <a:custGeom>
                <a:avLst/>
                <a:gdLst/>
                <a:ahLst/>
                <a:cxnLst>
                  <a:cxn ang="0">
                    <a:pos x="3" y="7"/>
                  </a:cxn>
                  <a:cxn ang="0">
                    <a:pos x="2" y="7"/>
                  </a:cxn>
                  <a:cxn ang="0">
                    <a:pos x="0" y="166"/>
                  </a:cxn>
                  <a:cxn ang="0">
                    <a:pos x="15" y="166"/>
                  </a:cxn>
                  <a:cxn ang="0">
                    <a:pos x="17" y="7"/>
                  </a:cxn>
                  <a:cxn ang="0">
                    <a:pos x="15" y="7"/>
                  </a:cxn>
                  <a:cxn ang="0">
                    <a:pos x="17" y="7"/>
                  </a:cxn>
                  <a:cxn ang="0">
                    <a:pos x="14" y="3"/>
                  </a:cxn>
                  <a:cxn ang="0">
                    <a:pos x="9" y="0"/>
                  </a:cxn>
                  <a:cxn ang="0">
                    <a:pos x="5" y="3"/>
                  </a:cxn>
                  <a:cxn ang="0">
                    <a:pos x="2" y="7"/>
                  </a:cxn>
                  <a:cxn ang="0">
                    <a:pos x="3" y="7"/>
                  </a:cxn>
                </a:cxnLst>
                <a:rect l="0" t="0" r="r" b="b"/>
                <a:pathLst>
                  <a:path w="17" h="166">
                    <a:moveTo>
                      <a:pt x="3" y="7"/>
                    </a:moveTo>
                    <a:lnTo>
                      <a:pt x="2" y="7"/>
                    </a:lnTo>
                    <a:lnTo>
                      <a:pt x="0" y="166"/>
                    </a:lnTo>
                    <a:lnTo>
                      <a:pt x="15" y="166"/>
                    </a:lnTo>
                    <a:lnTo>
                      <a:pt x="17" y="7"/>
                    </a:lnTo>
                    <a:lnTo>
                      <a:pt x="15" y="7"/>
                    </a:lnTo>
                    <a:lnTo>
                      <a:pt x="17" y="7"/>
                    </a:lnTo>
                    <a:lnTo>
                      <a:pt x="14" y="3"/>
                    </a:lnTo>
                    <a:lnTo>
                      <a:pt x="9" y="0"/>
                    </a:lnTo>
                    <a:lnTo>
                      <a:pt x="5" y="3"/>
                    </a:lnTo>
                    <a:lnTo>
                      <a:pt x="2" y="7"/>
                    </a:lnTo>
                    <a:lnTo>
                      <a:pt x="3" y="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3" name="Freeform 159"/>
              <p:cNvSpPr>
                <a:spLocks/>
              </p:cNvSpPr>
              <p:nvPr/>
            </p:nvSpPr>
            <p:spPr bwMode="auto">
              <a:xfrm>
                <a:off x="2987" y="903"/>
                <a:ext cx="31" cy="17"/>
              </a:xfrm>
              <a:custGeom>
                <a:avLst/>
                <a:gdLst/>
                <a:ahLst/>
                <a:cxnLst>
                  <a:cxn ang="0">
                    <a:pos x="6" y="12"/>
                  </a:cxn>
                  <a:cxn ang="0">
                    <a:pos x="6" y="12"/>
                  </a:cxn>
                  <a:cxn ang="0">
                    <a:pos x="22" y="15"/>
                  </a:cxn>
                  <a:cxn ang="0">
                    <a:pos x="37" y="19"/>
                  </a:cxn>
                  <a:cxn ang="0">
                    <a:pos x="52" y="25"/>
                  </a:cxn>
                  <a:cxn ang="0">
                    <a:pos x="62" y="30"/>
                  </a:cxn>
                  <a:cxn ang="0">
                    <a:pos x="72" y="36"/>
                  </a:cxn>
                  <a:cxn ang="0">
                    <a:pos x="78" y="42"/>
                  </a:cxn>
                  <a:cxn ang="0">
                    <a:pos x="81" y="45"/>
                  </a:cxn>
                  <a:cxn ang="0">
                    <a:pos x="81" y="50"/>
                  </a:cxn>
                  <a:cxn ang="0">
                    <a:pos x="93" y="50"/>
                  </a:cxn>
                  <a:cxn ang="0">
                    <a:pos x="93" y="42"/>
                  </a:cxn>
                  <a:cxn ang="0">
                    <a:pos x="87" y="33"/>
                  </a:cxn>
                  <a:cxn ang="0">
                    <a:pos x="78" y="27"/>
                  </a:cxn>
                  <a:cxn ang="0">
                    <a:pos x="68" y="18"/>
                  </a:cxn>
                  <a:cxn ang="0">
                    <a:pos x="55" y="13"/>
                  </a:cxn>
                  <a:cxn ang="0">
                    <a:pos x="40" y="7"/>
                  </a:cxn>
                  <a:cxn ang="0">
                    <a:pos x="25" y="3"/>
                  </a:cxn>
                  <a:cxn ang="0">
                    <a:pos x="6" y="0"/>
                  </a:cxn>
                  <a:cxn ang="0">
                    <a:pos x="6" y="0"/>
                  </a:cxn>
                  <a:cxn ang="0">
                    <a:pos x="6" y="0"/>
                  </a:cxn>
                  <a:cxn ang="0">
                    <a:pos x="1" y="2"/>
                  </a:cxn>
                  <a:cxn ang="0">
                    <a:pos x="0" y="6"/>
                  </a:cxn>
                  <a:cxn ang="0">
                    <a:pos x="1" y="10"/>
                  </a:cxn>
                  <a:cxn ang="0">
                    <a:pos x="6" y="12"/>
                  </a:cxn>
                </a:cxnLst>
                <a:rect l="0" t="0" r="r" b="b"/>
                <a:pathLst>
                  <a:path w="93" h="50">
                    <a:moveTo>
                      <a:pt x="6" y="12"/>
                    </a:moveTo>
                    <a:lnTo>
                      <a:pt x="6" y="12"/>
                    </a:lnTo>
                    <a:lnTo>
                      <a:pt x="22" y="15"/>
                    </a:lnTo>
                    <a:lnTo>
                      <a:pt x="37" y="19"/>
                    </a:lnTo>
                    <a:lnTo>
                      <a:pt x="52" y="25"/>
                    </a:lnTo>
                    <a:lnTo>
                      <a:pt x="62" y="30"/>
                    </a:lnTo>
                    <a:lnTo>
                      <a:pt x="72" y="36"/>
                    </a:lnTo>
                    <a:lnTo>
                      <a:pt x="78" y="42"/>
                    </a:lnTo>
                    <a:lnTo>
                      <a:pt x="81" y="45"/>
                    </a:lnTo>
                    <a:lnTo>
                      <a:pt x="81" y="50"/>
                    </a:lnTo>
                    <a:lnTo>
                      <a:pt x="93" y="50"/>
                    </a:lnTo>
                    <a:lnTo>
                      <a:pt x="93" y="42"/>
                    </a:lnTo>
                    <a:lnTo>
                      <a:pt x="87" y="33"/>
                    </a:lnTo>
                    <a:lnTo>
                      <a:pt x="78" y="27"/>
                    </a:lnTo>
                    <a:lnTo>
                      <a:pt x="68" y="18"/>
                    </a:lnTo>
                    <a:lnTo>
                      <a:pt x="55" y="13"/>
                    </a:lnTo>
                    <a:lnTo>
                      <a:pt x="40" y="7"/>
                    </a:lnTo>
                    <a:lnTo>
                      <a:pt x="25" y="3"/>
                    </a:lnTo>
                    <a:lnTo>
                      <a:pt x="6" y="0"/>
                    </a:lnTo>
                    <a:lnTo>
                      <a:pt x="6" y="0"/>
                    </a:lnTo>
                    <a:lnTo>
                      <a:pt x="6" y="0"/>
                    </a:lnTo>
                    <a:lnTo>
                      <a:pt x="1" y="2"/>
                    </a:lnTo>
                    <a:lnTo>
                      <a:pt x="0" y="6"/>
                    </a:lnTo>
                    <a:lnTo>
                      <a:pt x="1" y="10"/>
                    </a:lnTo>
                    <a:lnTo>
                      <a:pt x="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4" name="Freeform 160"/>
              <p:cNvSpPr>
                <a:spLocks/>
              </p:cNvSpPr>
              <p:nvPr/>
            </p:nvSpPr>
            <p:spPr bwMode="auto">
              <a:xfrm>
                <a:off x="2957" y="902"/>
                <a:ext cx="32" cy="11"/>
              </a:xfrm>
              <a:custGeom>
                <a:avLst/>
                <a:gdLst/>
                <a:ahLst/>
                <a:cxnLst>
                  <a:cxn ang="0">
                    <a:pos x="12" y="29"/>
                  </a:cxn>
                  <a:cxn ang="0">
                    <a:pos x="12" y="28"/>
                  </a:cxn>
                  <a:cxn ang="0">
                    <a:pos x="15" y="25"/>
                  </a:cxn>
                  <a:cxn ang="0">
                    <a:pos x="16" y="22"/>
                  </a:cxn>
                  <a:cxn ang="0">
                    <a:pos x="24" y="19"/>
                  </a:cxn>
                  <a:cxn ang="0">
                    <a:pos x="36" y="16"/>
                  </a:cxn>
                  <a:cxn ang="0">
                    <a:pos x="47" y="13"/>
                  </a:cxn>
                  <a:cxn ang="0">
                    <a:pos x="64" y="14"/>
                  </a:cxn>
                  <a:cxn ang="0">
                    <a:pos x="80" y="14"/>
                  </a:cxn>
                  <a:cxn ang="0">
                    <a:pos x="98" y="16"/>
                  </a:cxn>
                  <a:cxn ang="0">
                    <a:pos x="98" y="4"/>
                  </a:cxn>
                  <a:cxn ang="0">
                    <a:pos x="80" y="3"/>
                  </a:cxn>
                  <a:cxn ang="0">
                    <a:pos x="64" y="0"/>
                  </a:cxn>
                  <a:cxn ang="0">
                    <a:pos x="47" y="1"/>
                  </a:cxn>
                  <a:cxn ang="0">
                    <a:pos x="33" y="4"/>
                  </a:cxn>
                  <a:cxn ang="0">
                    <a:pos x="21" y="7"/>
                  </a:cxn>
                  <a:cxn ang="0">
                    <a:pos x="11" y="10"/>
                  </a:cxn>
                  <a:cxn ang="0">
                    <a:pos x="3" y="19"/>
                  </a:cxn>
                  <a:cxn ang="0">
                    <a:pos x="0" y="28"/>
                  </a:cxn>
                  <a:cxn ang="0">
                    <a:pos x="0" y="26"/>
                  </a:cxn>
                  <a:cxn ang="0">
                    <a:pos x="0" y="28"/>
                  </a:cxn>
                  <a:cxn ang="0">
                    <a:pos x="2" y="32"/>
                  </a:cxn>
                  <a:cxn ang="0">
                    <a:pos x="6" y="34"/>
                  </a:cxn>
                  <a:cxn ang="0">
                    <a:pos x="11" y="32"/>
                  </a:cxn>
                  <a:cxn ang="0">
                    <a:pos x="12" y="28"/>
                  </a:cxn>
                  <a:cxn ang="0">
                    <a:pos x="12" y="29"/>
                  </a:cxn>
                </a:cxnLst>
                <a:rect l="0" t="0" r="r" b="b"/>
                <a:pathLst>
                  <a:path w="98" h="34">
                    <a:moveTo>
                      <a:pt x="12" y="29"/>
                    </a:moveTo>
                    <a:lnTo>
                      <a:pt x="12" y="28"/>
                    </a:lnTo>
                    <a:lnTo>
                      <a:pt x="15" y="25"/>
                    </a:lnTo>
                    <a:lnTo>
                      <a:pt x="16" y="22"/>
                    </a:lnTo>
                    <a:lnTo>
                      <a:pt x="24" y="19"/>
                    </a:lnTo>
                    <a:lnTo>
                      <a:pt x="36" y="16"/>
                    </a:lnTo>
                    <a:lnTo>
                      <a:pt x="47" y="13"/>
                    </a:lnTo>
                    <a:lnTo>
                      <a:pt x="64" y="14"/>
                    </a:lnTo>
                    <a:lnTo>
                      <a:pt x="80" y="14"/>
                    </a:lnTo>
                    <a:lnTo>
                      <a:pt x="98" y="16"/>
                    </a:lnTo>
                    <a:lnTo>
                      <a:pt x="98" y="4"/>
                    </a:lnTo>
                    <a:lnTo>
                      <a:pt x="80" y="3"/>
                    </a:lnTo>
                    <a:lnTo>
                      <a:pt x="64" y="0"/>
                    </a:lnTo>
                    <a:lnTo>
                      <a:pt x="47" y="1"/>
                    </a:lnTo>
                    <a:lnTo>
                      <a:pt x="33" y="4"/>
                    </a:lnTo>
                    <a:lnTo>
                      <a:pt x="21" y="7"/>
                    </a:lnTo>
                    <a:lnTo>
                      <a:pt x="11" y="10"/>
                    </a:lnTo>
                    <a:lnTo>
                      <a:pt x="3" y="19"/>
                    </a:lnTo>
                    <a:lnTo>
                      <a:pt x="0" y="28"/>
                    </a:lnTo>
                    <a:lnTo>
                      <a:pt x="0" y="26"/>
                    </a:lnTo>
                    <a:lnTo>
                      <a:pt x="0" y="28"/>
                    </a:lnTo>
                    <a:lnTo>
                      <a:pt x="2" y="32"/>
                    </a:lnTo>
                    <a:lnTo>
                      <a:pt x="6" y="34"/>
                    </a:lnTo>
                    <a:lnTo>
                      <a:pt x="11" y="32"/>
                    </a:lnTo>
                    <a:lnTo>
                      <a:pt x="12" y="28"/>
                    </a:lnTo>
                    <a:lnTo>
                      <a:pt x="12" y="2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5" name="Freeform 161"/>
              <p:cNvSpPr>
                <a:spLocks/>
              </p:cNvSpPr>
              <p:nvPr/>
            </p:nvSpPr>
            <p:spPr bwMode="auto">
              <a:xfrm>
                <a:off x="2941" y="911"/>
                <a:ext cx="20" cy="53"/>
              </a:xfrm>
              <a:custGeom>
                <a:avLst/>
                <a:gdLst/>
                <a:ahLst/>
                <a:cxnLst>
                  <a:cxn ang="0">
                    <a:pos x="10" y="158"/>
                  </a:cxn>
                  <a:cxn ang="0">
                    <a:pos x="12" y="155"/>
                  </a:cxn>
                  <a:cxn ang="0">
                    <a:pos x="59" y="3"/>
                  </a:cxn>
                  <a:cxn ang="0">
                    <a:pos x="47" y="0"/>
                  </a:cxn>
                  <a:cxn ang="0">
                    <a:pos x="0" y="152"/>
                  </a:cxn>
                  <a:cxn ang="0">
                    <a:pos x="1" y="149"/>
                  </a:cxn>
                  <a:cxn ang="0">
                    <a:pos x="0" y="152"/>
                  </a:cxn>
                  <a:cxn ang="0">
                    <a:pos x="1" y="156"/>
                  </a:cxn>
                  <a:cxn ang="0">
                    <a:pos x="4" y="159"/>
                  </a:cxn>
                  <a:cxn ang="0">
                    <a:pos x="9" y="158"/>
                  </a:cxn>
                  <a:cxn ang="0">
                    <a:pos x="12" y="155"/>
                  </a:cxn>
                  <a:cxn ang="0">
                    <a:pos x="10" y="158"/>
                  </a:cxn>
                </a:cxnLst>
                <a:rect l="0" t="0" r="r" b="b"/>
                <a:pathLst>
                  <a:path w="59" h="159">
                    <a:moveTo>
                      <a:pt x="10" y="158"/>
                    </a:moveTo>
                    <a:lnTo>
                      <a:pt x="12" y="155"/>
                    </a:lnTo>
                    <a:lnTo>
                      <a:pt x="59" y="3"/>
                    </a:lnTo>
                    <a:lnTo>
                      <a:pt x="47" y="0"/>
                    </a:lnTo>
                    <a:lnTo>
                      <a:pt x="0" y="152"/>
                    </a:lnTo>
                    <a:lnTo>
                      <a:pt x="1" y="149"/>
                    </a:lnTo>
                    <a:lnTo>
                      <a:pt x="0" y="152"/>
                    </a:lnTo>
                    <a:lnTo>
                      <a:pt x="1" y="156"/>
                    </a:lnTo>
                    <a:lnTo>
                      <a:pt x="4" y="159"/>
                    </a:lnTo>
                    <a:lnTo>
                      <a:pt x="9" y="158"/>
                    </a:lnTo>
                    <a:lnTo>
                      <a:pt x="12" y="155"/>
                    </a:lnTo>
                    <a:lnTo>
                      <a:pt x="10" y="15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6" name="Freeform 162"/>
              <p:cNvSpPr>
                <a:spLocks/>
              </p:cNvSpPr>
              <p:nvPr/>
            </p:nvSpPr>
            <p:spPr bwMode="auto">
              <a:xfrm>
                <a:off x="2881" y="960"/>
                <a:ext cx="63" cy="72"/>
              </a:xfrm>
              <a:custGeom>
                <a:avLst/>
                <a:gdLst/>
                <a:ahLst/>
                <a:cxnLst>
                  <a:cxn ang="0">
                    <a:pos x="12" y="209"/>
                  </a:cxn>
                  <a:cxn ang="0">
                    <a:pos x="12" y="212"/>
                  </a:cxn>
                  <a:cxn ang="0">
                    <a:pos x="31" y="182"/>
                  </a:cxn>
                  <a:cxn ang="0">
                    <a:pos x="56" y="149"/>
                  </a:cxn>
                  <a:cxn ang="0">
                    <a:pos x="86" y="115"/>
                  </a:cxn>
                  <a:cxn ang="0">
                    <a:pos x="115" y="83"/>
                  </a:cxn>
                  <a:cxn ang="0">
                    <a:pos x="143" y="53"/>
                  </a:cxn>
                  <a:cxn ang="0">
                    <a:pos x="167" y="31"/>
                  </a:cxn>
                  <a:cxn ang="0">
                    <a:pos x="183" y="14"/>
                  </a:cxn>
                  <a:cxn ang="0">
                    <a:pos x="189" y="9"/>
                  </a:cxn>
                  <a:cxn ang="0">
                    <a:pos x="180" y="0"/>
                  </a:cxn>
                  <a:cxn ang="0">
                    <a:pos x="174" y="6"/>
                  </a:cxn>
                  <a:cxn ang="0">
                    <a:pos x="158" y="22"/>
                  </a:cxn>
                  <a:cxn ang="0">
                    <a:pos x="134" y="44"/>
                  </a:cxn>
                  <a:cxn ang="0">
                    <a:pos x="106" y="74"/>
                  </a:cxn>
                  <a:cxn ang="0">
                    <a:pos x="77" y="106"/>
                  </a:cxn>
                  <a:cxn ang="0">
                    <a:pos x="47" y="141"/>
                  </a:cxn>
                  <a:cxn ang="0">
                    <a:pos x="19" y="176"/>
                  </a:cxn>
                  <a:cxn ang="0">
                    <a:pos x="0" y="206"/>
                  </a:cxn>
                  <a:cxn ang="0">
                    <a:pos x="0" y="209"/>
                  </a:cxn>
                  <a:cxn ang="0">
                    <a:pos x="0" y="206"/>
                  </a:cxn>
                  <a:cxn ang="0">
                    <a:pos x="0" y="210"/>
                  </a:cxn>
                  <a:cxn ang="0">
                    <a:pos x="4" y="215"/>
                  </a:cxn>
                  <a:cxn ang="0">
                    <a:pos x="9" y="215"/>
                  </a:cxn>
                  <a:cxn ang="0">
                    <a:pos x="12" y="212"/>
                  </a:cxn>
                  <a:cxn ang="0">
                    <a:pos x="12" y="209"/>
                  </a:cxn>
                </a:cxnLst>
                <a:rect l="0" t="0" r="r" b="b"/>
                <a:pathLst>
                  <a:path w="189" h="215">
                    <a:moveTo>
                      <a:pt x="12" y="209"/>
                    </a:moveTo>
                    <a:lnTo>
                      <a:pt x="12" y="212"/>
                    </a:lnTo>
                    <a:lnTo>
                      <a:pt x="31" y="182"/>
                    </a:lnTo>
                    <a:lnTo>
                      <a:pt x="56" y="149"/>
                    </a:lnTo>
                    <a:lnTo>
                      <a:pt x="86" y="115"/>
                    </a:lnTo>
                    <a:lnTo>
                      <a:pt x="115" y="83"/>
                    </a:lnTo>
                    <a:lnTo>
                      <a:pt x="143" y="53"/>
                    </a:lnTo>
                    <a:lnTo>
                      <a:pt x="167" y="31"/>
                    </a:lnTo>
                    <a:lnTo>
                      <a:pt x="183" y="14"/>
                    </a:lnTo>
                    <a:lnTo>
                      <a:pt x="189" y="9"/>
                    </a:lnTo>
                    <a:lnTo>
                      <a:pt x="180" y="0"/>
                    </a:lnTo>
                    <a:lnTo>
                      <a:pt x="174" y="6"/>
                    </a:lnTo>
                    <a:lnTo>
                      <a:pt x="158" y="22"/>
                    </a:lnTo>
                    <a:lnTo>
                      <a:pt x="134" y="44"/>
                    </a:lnTo>
                    <a:lnTo>
                      <a:pt x="106" y="74"/>
                    </a:lnTo>
                    <a:lnTo>
                      <a:pt x="77" y="106"/>
                    </a:lnTo>
                    <a:lnTo>
                      <a:pt x="47" y="141"/>
                    </a:lnTo>
                    <a:lnTo>
                      <a:pt x="19" y="176"/>
                    </a:lnTo>
                    <a:lnTo>
                      <a:pt x="0" y="206"/>
                    </a:lnTo>
                    <a:lnTo>
                      <a:pt x="0" y="209"/>
                    </a:lnTo>
                    <a:lnTo>
                      <a:pt x="0" y="206"/>
                    </a:lnTo>
                    <a:lnTo>
                      <a:pt x="0" y="210"/>
                    </a:lnTo>
                    <a:lnTo>
                      <a:pt x="4" y="215"/>
                    </a:lnTo>
                    <a:lnTo>
                      <a:pt x="9" y="215"/>
                    </a:lnTo>
                    <a:lnTo>
                      <a:pt x="12" y="212"/>
                    </a:lnTo>
                    <a:lnTo>
                      <a:pt x="12" y="20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7" name="Freeform 163"/>
              <p:cNvSpPr>
                <a:spLocks/>
              </p:cNvSpPr>
              <p:nvPr/>
            </p:nvSpPr>
            <p:spPr bwMode="auto">
              <a:xfrm>
                <a:off x="2881" y="1030"/>
                <a:ext cx="85" cy="38"/>
              </a:xfrm>
              <a:custGeom>
                <a:avLst/>
                <a:gdLst/>
                <a:ahLst/>
                <a:cxnLst>
                  <a:cxn ang="0">
                    <a:pos x="248" y="102"/>
                  </a:cxn>
                  <a:cxn ang="0">
                    <a:pos x="248" y="102"/>
                  </a:cxn>
                  <a:cxn ang="0">
                    <a:pos x="222" y="98"/>
                  </a:cxn>
                  <a:cxn ang="0">
                    <a:pos x="200" y="93"/>
                  </a:cxn>
                  <a:cxn ang="0">
                    <a:pos x="174" y="87"/>
                  </a:cxn>
                  <a:cxn ang="0">
                    <a:pos x="152" y="81"/>
                  </a:cxn>
                  <a:cxn ang="0">
                    <a:pos x="130" y="74"/>
                  </a:cxn>
                  <a:cxn ang="0">
                    <a:pos x="109" y="68"/>
                  </a:cxn>
                  <a:cxn ang="0">
                    <a:pos x="92" y="61"/>
                  </a:cxn>
                  <a:cxn ang="0">
                    <a:pos x="74" y="53"/>
                  </a:cxn>
                  <a:cxn ang="0">
                    <a:pos x="59" y="46"/>
                  </a:cxn>
                  <a:cxn ang="0">
                    <a:pos x="46" y="38"/>
                  </a:cxn>
                  <a:cxn ang="0">
                    <a:pos x="34" y="31"/>
                  </a:cxn>
                  <a:cxn ang="0">
                    <a:pos x="26" y="25"/>
                  </a:cxn>
                  <a:cxn ang="0">
                    <a:pos x="19" y="18"/>
                  </a:cxn>
                  <a:cxn ang="0">
                    <a:pos x="15" y="12"/>
                  </a:cxn>
                  <a:cxn ang="0">
                    <a:pos x="12" y="7"/>
                  </a:cxn>
                  <a:cxn ang="0">
                    <a:pos x="12" y="0"/>
                  </a:cxn>
                  <a:cxn ang="0">
                    <a:pos x="0" y="0"/>
                  </a:cxn>
                  <a:cxn ang="0">
                    <a:pos x="0" y="7"/>
                  </a:cxn>
                  <a:cxn ang="0">
                    <a:pos x="3" y="18"/>
                  </a:cxn>
                  <a:cxn ang="0">
                    <a:pos x="10" y="26"/>
                  </a:cxn>
                  <a:cxn ang="0">
                    <a:pos x="18" y="34"/>
                  </a:cxn>
                  <a:cxn ang="0">
                    <a:pos x="28" y="43"/>
                  </a:cxn>
                  <a:cxn ang="0">
                    <a:pos x="40" y="50"/>
                  </a:cxn>
                  <a:cxn ang="0">
                    <a:pos x="53" y="58"/>
                  </a:cxn>
                  <a:cxn ang="0">
                    <a:pos x="71" y="65"/>
                  </a:cxn>
                  <a:cxn ang="0">
                    <a:pos x="89" y="72"/>
                  </a:cxn>
                  <a:cxn ang="0">
                    <a:pos x="106" y="80"/>
                  </a:cxn>
                  <a:cxn ang="0">
                    <a:pos x="127" y="86"/>
                  </a:cxn>
                  <a:cxn ang="0">
                    <a:pos x="149" y="93"/>
                  </a:cxn>
                  <a:cxn ang="0">
                    <a:pos x="171" y="99"/>
                  </a:cxn>
                  <a:cxn ang="0">
                    <a:pos x="197" y="105"/>
                  </a:cxn>
                  <a:cxn ang="0">
                    <a:pos x="222" y="110"/>
                  </a:cxn>
                  <a:cxn ang="0">
                    <a:pos x="248" y="114"/>
                  </a:cxn>
                  <a:cxn ang="0">
                    <a:pos x="248" y="114"/>
                  </a:cxn>
                  <a:cxn ang="0">
                    <a:pos x="248" y="114"/>
                  </a:cxn>
                  <a:cxn ang="0">
                    <a:pos x="253" y="112"/>
                  </a:cxn>
                  <a:cxn ang="0">
                    <a:pos x="254" y="108"/>
                  </a:cxn>
                  <a:cxn ang="0">
                    <a:pos x="253" y="104"/>
                  </a:cxn>
                  <a:cxn ang="0">
                    <a:pos x="248" y="102"/>
                  </a:cxn>
                </a:cxnLst>
                <a:rect l="0" t="0" r="r" b="b"/>
                <a:pathLst>
                  <a:path w="254" h="114">
                    <a:moveTo>
                      <a:pt x="248" y="102"/>
                    </a:moveTo>
                    <a:lnTo>
                      <a:pt x="248" y="102"/>
                    </a:lnTo>
                    <a:lnTo>
                      <a:pt x="222" y="98"/>
                    </a:lnTo>
                    <a:lnTo>
                      <a:pt x="200" y="93"/>
                    </a:lnTo>
                    <a:lnTo>
                      <a:pt x="174" y="87"/>
                    </a:lnTo>
                    <a:lnTo>
                      <a:pt x="152" y="81"/>
                    </a:lnTo>
                    <a:lnTo>
                      <a:pt x="130" y="74"/>
                    </a:lnTo>
                    <a:lnTo>
                      <a:pt x="109" y="68"/>
                    </a:lnTo>
                    <a:lnTo>
                      <a:pt x="92" y="61"/>
                    </a:lnTo>
                    <a:lnTo>
                      <a:pt x="74" y="53"/>
                    </a:lnTo>
                    <a:lnTo>
                      <a:pt x="59" y="46"/>
                    </a:lnTo>
                    <a:lnTo>
                      <a:pt x="46" y="38"/>
                    </a:lnTo>
                    <a:lnTo>
                      <a:pt x="34" y="31"/>
                    </a:lnTo>
                    <a:lnTo>
                      <a:pt x="26" y="25"/>
                    </a:lnTo>
                    <a:lnTo>
                      <a:pt x="19" y="18"/>
                    </a:lnTo>
                    <a:lnTo>
                      <a:pt x="15" y="12"/>
                    </a:lnTo>
                    <a:lnTo>
                      <a:pt x="12" y="7"/>
                    </a:lnTo>
                    <a:lnTo>
                      <a:pt x="12" y="0"/>
                    </a:lnTo>
                    <a:lnTo>
                      <a:pt x="0" y="0"/>
                    </a:lnTo>
                    <a:lnTo>
                      <a:pt x="0" y="7"/>
                    </a:lnTo>
                    <a:lnTo>
                      <a:pt x="3" y="18"/>
                    </a:lnTo>
                    <a:lnTo>
                      <a:pt x="10" y="26"/>
                    </a:lnTo>
                    <a:lnTo>
                      <a:pt x="18" y="34"/>
                    </a:lnTo>
                    <a:lnTo>
                      <a:pt x="28" y="43"/>
                    </a:lnTo>
                    <a:lnTo>
                      <a:pt x="40" y="50"/>
                    </a:lnTo>
                    <a:lnTo>
                      <a:pt x="53" y="58"/>
                    </a:lnTo>
                    <a:lnTo>
                      <a:pt x="71" y="65"/>
                    </a:lnTo>
                    <a:lnTo>
                      <a:pt x="89" y="72"/>
                    </a:lnTo>
                    <a:lnTo>
                      <a:pt x="106" y="80"/>
                    </a:lnTo>
                    <a:lnTo>
                      <a:pt x="127" y="86"/>
                    </a:lnTo>
                    <a:lnTo>
                      <a:pt x="149" y="93"/>
                    </a:lnTo>
                    <a:lnTo>
                      <a:pt x="171" y="99"/>
                    </a:lnTo>
                    <a:lnTo>
                      <a:pt x="197" y="105"/>
                    </a:lnTo>
                    <a:lnTo>
                      <a:pt x="222" y="110"/>
                    </a:lnTo>
                    <a:lnTo>
                      <a:pt x="248" y="114"/>
                    </a:lnTo>
                    <a:lnTo>
                      <a:pt x="248" y="114"/>
                    </a:lnTo>
                    <a:lnTo>
                      <a:pt x="248" y="114"/>
                    </a:lnTo>
                    <a:lnTo>
                      <a:pt x="253" y="112"/>
                    </a:lnTo>
                    <a:lnTo>
                      <a:pt x="254" y="108"/>
                    </a:lnTo>
                    <a:lnTo>
                      <a:pt x="253" y="104"/>
                    </a:lnTo>
                    <a:lnTo>
                      <a:pt x="248" y="10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8" name="Freeform 164"/>
              <p:cNvSpPr>
                <a:spLocks/>
              </p:cNvSpPr>
              <p:nvPr/>
            </p:nvSpPr>
            <p:spPr bwMode="auto">
              <a:xfrm>
                <a:off x="2696" y="969"/>
                <a:ext cx="33" cy="33"/>
              </a:xfrm>
              <a:custGeom>
                <a:avLst/>
                <a:gdLst/>
                <a:ahLst/>
                <a:cxnLst>
                  <a:cxn ang="0">
                    <a:pos x="50" y="100"/>
                  </a:cxn>
                  <a:cxn ang="0">
                    <a:pos x="60" y="98"/>
                  </a:cxn>
                  <a:cxn ang="0">
                    <a:pos x="69" y="95"/>
                  </a:cxn>
                  <a:cxn ang="0">
                    <a:pos x="78" y="91"/>
                  </a:cxn>
                  <a:cxn ang="0">
                    <a:pos x="85" y="85"/>
                  </a:cxn>
                  <a:cxn ang="0">
                    <a:pos x="91" y="77"/>
                  </a:cxn>
                  <a:cxn ang="0">
                    <a:pos x="96" y="69"/>
                  </a:cxn>
                  <a:cxn ang="0">
                    <a:pos x="99" y="60"/>
                  </a:cxn>
                  <a:cxn ang="0">
                    <a:pos x="100" y="49"/>
                  </a:cxn>
                  <a:cxn ang="0">
                    <a:pos x="99" y="39"/>
                  </a:cxn>
                  <a:cxn ang="0">
                    <a:pos x="96" y="30"/>
                  </a:cxn>
                  <a:cxn ang="0">
                    <a:pos x="91" y="23"/>
                  </a:cxn>
                  <a:cxn ang="0">
                    <a:pos x="85" y="15"/>
                  </a:cxn>
                  <a:cxn ang="0">
                    <a:pos x="78" y="9"/>
                  </a:cxn>
                  <a:cxn ang="0">
                    <a:pos x="69" y="5"/>
                  </a:cxn>
                  <a:cxn ang="0">
                    <a:pos x="60" y="2"/>
                  </a:cxn>
                  <a:cxn ang="0">
                    <a:pos x="50" y="0"/>
                  </a:cxn>
                  <a:cxn ang="0">
                    <a:pos x="39" y="2"/>
                  </a:cxn>
                  <a:cxn ang="0">
                    <a:pos x="31" y="5"/>
                  </a:cxn>
                  <a:cxn ang="0">
                    <a:pos x="22" y="9"/>
                  </a:cxn>
                  <a:cxn ang="0">
                    <a:pos x="14" y="15"/>
                  </a:cxn>
                  <a:cxn ang="0">
                    <a:pos x="8" y="23"/>
                  </a:cxn>
                  <a:cxn ang="0">
                    <a:pos x="4" y="30"/>
                  </a:cxn>
                  <a:cxn ang="0">
                    <a:pos x="1" y="39"/>
                  </a:cxn>
                  <a:cxn ang="0">
                    <a:pos x="0" y="49"/>
                  </a:cxn>
                  <a:cxn ang="0">
                    <a:pos x="1" y="60"/>
                  </a:cxn>
                  <a:cxn ang="0">
                    <a:pos x="4" y="69"/>
                  </a:cxn>
                  <a:cxn ang="0">
                    <a:pos x="8" y="77"/>
                  </a:cxn>
                  <a:cxn ang="0">
                    <a:pos x="14" y="85"/>
                  </a:cxn>
                  <a:cxn ang="0">
                    <a:pos x="22" y="91"/>
                  </a:cxn>
                  <a:cxn ang="0">
                    <a:pos x="31" y="95"/>
                  </a:cxn>
                  <a:cxn ang="0">
                    <a:pos x="39" y="98"/>
                  </a:cxn>
                  <a:cxn ang="0">
                    <a:pos x="50" y="100"/>
                  </a:cxn>
                </a:cxnLst>
                <a:rect l="0" t="0" r="r" b="b"/>
                <a:pathLst>
                  <a:path w="100" h="100">
                    <a:moveTo>
                      <a:pt x="50" y="100"/>
                    </a:moveTo>
                    <a:lnTo>
                      <a:pt x="60" y="98"/>
                    </a:lnTo>
                    <a:lnTo>
                      <a:pt x="69" y="95"/>
                    </a:lnTo>
                    <a:lnTo>
                      <a:pt x="78" y="91"/>
                    </a:lnTo>
                    <a:lnTo>
                      <a:pt x="85" y="85"/>
                    </a:lnTo>
                    <a:lnTo>
                      <a:pt x="91" y="77"/>
                    </a:lnTo>
                    <a:lnTo>
                      <a:pt x="96" y="69"/>
                    </a:lnTo>
                    <a:lnTo>
                      <a:pt x="99" y="60"/>
                    </a:lnTo>
                    <a:lnTo>
                      <a:pt x="100" y="49"/>
                    </a:lnTo>
                    <a:lnTo>
                      <a:pt x="99" y="39"/>
                    </a:lnTo>
                    <a:lnTo>
                      <a:pt x="96" y="30"/>
                    </a:lnTo>
                    <a:lnTo>
                      <a:pt x="91" y="23"/>
                    </a:lnTo>
                    <a:lnTo>
                      <a:pt x="85" y="15"/>
                    </a:lnTo>
                    <a:lnTo>
                      <a:pt x="78" y="9"/>
                    </a:lnTo>
                    <a:lnTo>
                      <a:pt x="69" y="5"/>
                    </a:lnTo>
                    <a:lnTo>
                      <a:pt x="60" y="2"/>
                    </a:lnTo>
                    <a:lnTo>
                      <a:pt x="50" y="0"/>
                    </a:lnTo>
                    <a:lnTo>
                      <a:pt x="39" y="2"/>
                    </a:lnTo>
                    <a:lnTo>
                      <a:pt x="31" y="5"/>
                    </a:lnTo>
                    <a:lnTo>
                      <a:pt x="22" y="9"/>
                    </a:lnTo>
                    <a:lnTo>
                      <a:pt x="14" y="15"/>
                    </a:lnTo>
                    <a:lnTo>
                      <a:pt x="8" y="23"/>
                    </a:lnTo>
                    <a:lnTo>
                      <a:pt x="4" y="30"/>
                    </a:lnTo>
                    <a:lnTo>
                      <a:pt x="1" y="39"/>
                    </a:lnTo>
                    <a:lnTo>
                      <a:pt x="0" y="49"/>
                    </a:lnTo>
                    <a:lnTo>
                      <a:pt x="1" y="60"/>
                    </a:lnTo>
                    <a:lnTo>
                      <a:pt x="4" y="69"/>
                    </a:lnTo>
                    <a:lnTo>
                      <a:pt x="8" y="77"/>
                    </a:lnTo>
                    <a:lnTo>
                      <a:pt x="14" y="85"/>
                    </a:lnTo>
                    <a:lnTo>
                      <a:pt x="22" y="91"/>
                    </a:lnTo>
                    <a:lnTo>
                      <a:pt x="31" y="95"/>
                    </a:lnTo>
                    <a:lnTo>
                      <a:pt x="39" y="98"/>
                    </a:lnTo>
                    <a:lnTo>
                      <a:pt x="50" y="100"/>
                    </a:ln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9" name="Freeform 165"/>
              <p:cNvSpPr>
                <a:spLocks/>
              </p:cNvSpPr>
              <p:nvPr/>
            </p:nvSpPr>
            <p:spPr bwMode="auto">
              <a:xfrm>
                <a:off x="2713" y="985"/>
                <a:ext cx="19" cy="20"/>
              </a:xfrm>
              <a:custGeom>
                <a:avLst/>
                <a:gdLst/>
                <a:ahLst/>
                <a:cxnLst>
                  <a:cxn ang="0">
                    <a:pos x="43" y="0"/>
                  </a:cxn>
                  <a:cxn ang="0">
                    <a:pos x="43" y="0"/>
                  </a:cxn>
                  <a:cxn ang="0">
                    <a:pos x="43" y="9"/>
                  </a:cxn>
                  <a:cxn ang="0">
                    <a:pos x="40" y="18"/>
                  </a:cxn>
                  <a:cxn ang="0">
                    <a:pos x="35" y="25"/>
                  </a:cxn>
                  <a:cxn ang="0">
                    <a:pos x="31" y="31"/>
                  </a:cxn>
                  <a:cxn ang="0">
                    <a:pos x="25" y="36"/>
                  </a:cxn>
                  <a:cxn ang="0">
                    <a:pos x="18" y="40"/>
                  </a:cxn>
                  <a:cxn ang="0">
                    <a:pos x="9" y="43"/>
                  </a:cxn>
                  <a:cxn ang="0">
                    <a:pos x="0" y="43"/>
                  </a:cxn>
                  <a:cxn ang="0">
                    <a:pos x="0" y="58"/>
                  </a:cxn>
                  <a:cxn ang="0">
                    <a:pos x="12" y="55"/>
                  </a:cxn>
                  <a:cxn ang="0">
                    <a:pos x="21" y="52"/>
                  </a:cxn>
                  <a:cxn ang="0">
                    <a:pos x="31" y="48"/>
                  </a:cxn>
                  <a:cxn ang="0">
                    <a:pos x="40" y="40"/>
                  </a:cxn>
                  <a:cxn ang="0">
                    <a:pos x="47" y="31"/>
                  </a:cxn>
                  <a:cxn ang="0">
                    <a:pos x="52" y="21"/>
                  </a:cxn>
                  <a:cxn ang="0">
                    <a:pos x="55" y="12"/>
                  </a:cxn>
                  <a:cxn ang="0">
                    <a:pos x="58" y="0"/>
                  </a:cxn>
                  <a:cxn ang="0">
                    <a:pos x="58" y="0"/>
                  </a:cxn>
                  <a:cxn ang="0">
                    <a:pos x="43" y="0"/>
                  </a:cxn>
                </a:cxnLst>
                <a:rect l="0" t="0" r="r" b="b"/>
                <a:pathLst>
                  <a:path w="58" h="58">
                    <a:moveTo>
                      <a:pt x="43" y="0"/>
                    </a:moveTo>
                    <a:lnTo>
                      <a:pt x="43" y="0"/>
                    </a:lnTo>
                    <a:lnTo>
                      <a:pt x="43" y="9"/>
                    </a:lnTo>
                    <a:lnTo>
                      <a:pt x="40" y="18"/>
                    </a:lnTo>
                    <a:lnTo>
                      <a:pt x="35" y="25"/>
                    </a:lnTo>
                    <a:lnTo>
                      <a:pt x="31" y="31"/>
                    </a:lnTo>
                    <a:lnTo>
                      <a:pt x="25" y="36"/>
                    </a:lnTo>
                    <a:lnTo>
                      <a:pt x="18" y="40"/>
                    </a:lnTo>
                    <a:lnTo>
                      <a:pt x="9" y="43"/>
                    </a:lnTo>
                    <a:lnTo>
                      <a:pt x="0" y="43"/>
                    </a:lnTo>
                    <a:lnTo>
                      <a:pt x="0" y="58"/>
                    </a:lnTo>
                    <a:lnTo>
                      <a:pt x="12" y="55"/>
                    </a:lnTo>
                    <a:lnTo>
                      <a:pt x="21" y="52"/>
                    </a:lnTo>
                    <a:lnTo>
                      <a:pt x="31" y="48"/>
                    </a:lnTo>
                    <a:lnTo>
                      <a:pt x="40" y="40"/>
                    </a:lnTo>
                    <a:lnTo>
                      <a:pt x="47" y="31"/>
                    </a:lnTo>
                    <a:lnTo>
                      <a:pt x="52" y="21"/>
                    </a:lnTo>
                    <a:lnTo>
                      <a:pt x="55" y="12"/>
                    </a:lnTo>
                    <a:lnTo>
                      <a:pt x="58" y="0"/>
                    </a:lnTo>
                    <a:lnTo>
                      <a:pt x="58" y="0"/>
                    </a:lnTo>
                    <a:lnTo>
                      <a:pt x="4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0" name="Freeform 166"/>
              <p:cNvSpPr>
                <a:spLocks/>
              </p:cNvSpPr>
              <p:nvPr/>
            </p:nvSpPr>
            <p:spPr bwMode="auto">
              <a:xfrm>
                <a:off x="2713" y="967"/>
                <a:ext cx="19" cy="18"/>
              </a:xfrm>
              <a:custGeom>
                <a:avLst/>
                <a:gdLst/>
                <a:ahLst/>
                <a:cxnLst>
                  <a:cxn ang="0">
                    <a:pos x="0" y="15"/>
                  </a:cxn>
                  <a:cxn ang="0">
                    <a:pos x="0" y="15"/>
                  </a:cxn>
                  <a:cxn ang="0">
                    <a:pos x="9" y="15"/>
                  </a:cxn>
                  <a:cxn ang="0">
                    <a:pos x="18" y="18"/>
                  </a:cxn>
                  <a:cxn ang="0">
                    <a:pos x="25" y="22"/>
                  </a:cxn>
                  <a:cxn ang="0">
                    <a:pos x="31" y="27"/>
                  </a:cxn>
                  <a:cxn ang="0">
                    <a:pos x="35" y="33"/>
                  </a:cxn>
                  <a:cxn ang="0">
                    <a:pos x="40" y="40"/>
                  </a:cxn>
                  <a:cxn ang="0">
                    <a:pos x="43" y="47"/>
                  </a:cxn>
                  <a:cxn ang="0">
                    <a:pos x="43" y="56"/>
                  </a:cxn>
                  <a:cxn ang="0">
                    <a:pos x="58" y="56"/>
                  </a:cxn>
                  <a:cxn ang="0">
                    <a:pos x="55" y="44"/>
                  </a:cxn>
                  <a:cxn ang="0">
                    <a:pos x="52" y="34"/>
                  </a:cxn>
                  <a:cxn ang="0">
                    <a:pos x="47" y="27"/>
                  </a:cxn>
                  <a:cxn ang="0">
                    <a:pos x="40" y="18"/>
                  </a:cxn>
                  <a:cxn ang="0">
                    <a:pos x="31" y="10"/>
                  </a:cxn>
                  <a:cxn ang="0">
                    <a:pos x="21" y="6"/>
                  </a:cxn>
                  <a:cxn ang="0">
                    <a:pos x="12" y="3"/>
                  </a:cxn>
                  <a:cxn ang="0">
                    <a:pos x="0" y="0"/>
                  </a:cxn>
                  <a:cxn ang="0">
                    <a:pos x="0" y="0"/>
                  </a:cxn>
                  <a:cxn ang="0">
                    <a:pos x="0" y="15"/>
                  </a:cxn>
                </a:cxnLst>
                <a:rect l="0" t="0" r="r" b="b"/>
                <a:pathLst>
                  <a:path w="58" h="56">
                    <a:moveTo>
                      <a:pt x="0" y="15"/>
                    </a:moveTo>
                    <a:lnTo>
                      <a:pt x="0" y="15"/>
                    </a:lnTo>
                    <a:lnTo>
                      <a:pt x="9" y="15"/>
                    </a:lnTo>
                    <a:lnTo>
                      <a:pt x="18" y="18"/>
                    </a:lnTo>
                    <a:lnTo>
                      <a:pt x="25" y="22"/>
                    </a:lnTo>
                    <a:lnTo>
                      <a:pt x="31" y="27"/>
                    </a:lnTo>
                    <a:lnTo>
                      <a:pt x="35" y="33"/>
                    </a:lnTo>
                    <a:lnTo>
                      <a:pt x="40" y="40"/>
                    </a:lnTo>
                    <a:lnTo>
                      <a:pt x="43" y="47"/>
                    </a:lnTo>
                    <a:lnTo>
                      <a:pt x="43" y="56"/>
                    </a:lnTo>
                    <a:lnTo>
                      <a:pt x="58" y="56"/>
                    </a:lnTo>
                    <a:lnTo>
                      <a:pt x="55" y="44"/>
                    </a:lnTo>
                    <a:lnTo>
                      <a:pt x="52" y="34"/>
                    </a:lnTo>
                    <a:lnTo>
                      <a:pt x="47" y="27"/>
                    </a:lnTo>
                    <a:lnTo>
                      <a:pt x="40" y="18"/>
                    </a:lnTo>
                    <a:lnTo>
                      <a:pt x="31" y="10"/>
                    </a:lnTo>
                    <a:lnTo>
                      <a:pt x="21" y="6"/>
                    </a:lnTo>
                    <a:lnTo>
                      <a:pt x="12" y="3"/>
                    </a:lnTo>
                    <a:lnTo>
                      <a:pt x="0" y="0"/>
                    </a:lnTo>
                    <a:lnTo>
                      <a:pt x="0" y="0"/>
                    </a:lnTo>
                    <a:lnTo>
                      <a:pt x="0"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1" name="Freeform 167"/>
              <p:cNvSpPr>
                <a:spLocks/>
              </p:cNvSpPr>
              <p:nvPr/>
            </p:nvSpPr>
            <p:spPr bwMode="auto">
              <a:xfrm>
                <a:off x="2693" y="967"/>
                <a:ext cx="20" cy="18"/>
              </a:xfrm>
              <a:custGeom>
                <a:avLst/>
                <a:gdLst/>
                <a:ahLst/>
                <a:cxnLst>
                  <a:cxn ang="0">
                    <a:pos x="15" y="56"/>
                  </a:cxn>
                  <a:cxn ang="0">
                    <a:pos x="15" y="56"/>
                  </a:cxn>
                  <a:cxn ang="0">
                    <a:pos x="15" y="47"/>
                  </a:cxn>
                  <a:cxn ang="0">
                    <a:pos x="18" y="40"/>
                  </a:cxn>
                  <a:cxn ang="0">
                    <a:pos x="22" y="33"/>
                  </a:cxn>
                  <a:cxn ang="0">
                    <a:pos x="27" y="27"/>
                  </a:cxn>
                  <a:cxn ang="0">
                    <a:pos x="33" y="22"/>
                  </a:cxn>
                  <a:cxn ang="0">
                    <a:pos x="40" y="18"/>
                  </a:cxn>
                  <a:cxn ang="0">
                    <a:pos x="49" y="15"/>
                  </a:cxn>
                  <a:cxn ang="0">
                    <a:pos x="58" y="15"/>
                  </a:cxn>
                  <a:cxn ang="0">
                    <a:pos x="58" y="0"/>
                  </a:cxn>
                  <a:cxn ang="0">
                    <a:pos x="46" y="3"/>
                  </a:cxn>
                  <a:cxn ang="0">
                    <a:pos x="37" y="6"/>
                  </a:cxn>
                  <a:cxn ang="0">
                    <a:pos x="27" y="10"/>
                  </a:cxn>
                  <a:cxn ang="0">
                    <a:pos x="18" y="18"/>
                  </a:cxn>
                  <a:cxn ang="0">
                    <a:pos x="10" y="27"/>
                  </a:cxn>
                  <a:cxn ang="0">
                    <a:pos x="6" y="34"/>
                  </a:cxn>
                  <a:cxn ang="0">
                    <a:pos x="3" y="44"/>
                  </a:cxn>
                  <a:cxn ang="0">
                    <a:pos x="0" y="56"/>
                  </a:cxn>
                  <a:cxn ang="0">
                    <a:pos x="0" y="56"/>
                  </a:cxn>
                  <a:cxn ang="0">
                    <a:pos x="15" y="56"/>
                  </a:cxn>
                </a:cxnLst>
                <a:rect l="0" t="0" r="r" b="b"/>
                <a:pathLst>
                  <a:path w="58" h="56">
                    <a:moveTo>
                      <a:pt x="15" y="56"/>
                    </a:moveTo>
                    <a:lnTo>
                      <a:pt x="15" y="56"/>
                    </a:lnTo>
                    <a:lnTo>
                      <a:pt x="15" y="47"/>
                    </a:lnTo>
                    <a:lnTo>
                      <a:pt x="18" y="40"/>
                    </a:lnTo>
                    <a:lnTo>
                      <a:pt x="22" y="33"/>
                    </a:lnTo>
                    <a:lnTo>
                      <a:pt x="27" y="27"/>
                    </a:lnTo>
                    <a:lnTo>
                      <a:pt x="33" y="22"/>
                    </a:lnTo>
                    <a:lnTo>
                      <a:pt x="40" y="18"/>
                    </a:lnTo>
                    <a:lnTo>
                      <a:pt x="49" y="15"/>
                    </a:lnTo>
                    <a:lnTo>
                      <a:pt x="58" y="15"/>
                    </a:lnTo>
                    <a:lnTo>
                      <a:pt x="58" y="0"/>
                    </a:lnTo>
                    <a:lnTo>
                      <a:pt x="46" y="3"/>
                    </a:lnTo>
                    <a:lnTo>
                      <a:pt x="37" y="6"/>
                    </a:lnTo>
                    <a:lnTo>
                      <a:pt x="27" y="10"/>
                    </a:lnTo>
                    <a:lnTo>
                      <a:pt x="18" y="18"/>
                    </a:lnTo>
                    <a:lnTo>
                      <a:pt x="10" y="27"/>
                    </a:lnTo>
                    <a:lnTo>
                      <a:pt x="6" y="34"/>
                    </a:lnTo>
                    <a:lnTo>
                      <a:pt x="3" y="44"/>
                    </a:lnTo>
                    <a:lnTo>
                      <a:pt x="0" y="56"/>
                    </a:lnTo>
                    <a:lnTo>
                      <a:pt x="0" y="56"/>
                    </a:lnTo>
                    <a:lnTo>
                      <a:pt x="15" y="5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2" name="Freeform 168"/>
              <p:cNvSpPr>
                <a:spLocks/>
              </p:cNvSpPr>
              <p:nvPr/>
            </p:nvSpPr>
            <p:spPr bwMode="auto">
              <a:xfrm>
                <a:off x="2693" y="985"/>
                <a:ext cx="20" cy="20"/>
              </a:xfrm>
              <a:custGeom>
                <a:avLst/>
                <a:gdLst/>
                <a:ahLst/>
                <a:cxnLst>
                  <a:cxn ang="0">
                    <a:pos x="58" y="43"/>
                  </a:cxn>
                  <a:cxn ang="0">
                    <a:pos x="58" y="43"/>
                  </a:cxn>
                  <a:cxn ang="0">
                    <a:pos x="49" y="43"/>
                  </a:cxn>
                  <a:cxn ang="0">
                    <a:pos x="40" y="40"/>
                  </a:cxn>
                  <a:cxn ang="0">
                    <a:pos x="33" y="36"/>
                  </a:cxn>
                  <a:cxn ang="0">
                    <a:pos x="27" y="31"/>
                  </a:cxn>
                  <a:cxn ang="0">
                    <a:pos x="22" y="25"/>
                  </a:cxn>
                  <a:cxn ang="0">
                    <a:pos x="18" y="18"/>
                  </a:cxn>
                  <a:cxn ang="0">
                    <a:pos x="15" y="9"/>
                  </a:cxn>
                  <a:cxn ang="0">
                    <a:pos x="15" y="0"/>
                  </a:cxn>
                  <a:cxn ang="0">
                    <a:pos x="0" y="0"/>
                  </a:cxn>
                  <a:cxn ang="0">
                    <a:pos x="3" y="12"/>
                  </a:cxn>
                  <a:cxn ang="0">
                    <a:pos x="6" y="21"/>
                  </a:cxn>
                  <a:cxn ang="0">
                    <a:pos x="10" y="31"/>
                  </a:cxn>
                  <a:cxn ang="0">
                    <a:pos x="18" y="40"/>
                  </a:cxn>
                  <a:cxn ang="0">
                    <a:pos x="27" y="48"/>
                  </a:cxn>
                  <a:cxn ang="0">
                    <a:pos x="37" y="52"/>
                  </a:cxn>
                  <a:cxn ang="0">
                    <a:pos x="46" y="55"/>
                  </a:cxn>
                  <a:cxn ang="0">
                    <a:pos x="58" y="58"/>
                  </a:cxn>
                  <a:cxn ang="0">
                    <a:pos x="58" y="58"/>
                  </a:cxn>
                  <a:cxn ang="0">
                    <a:pos x="58" y="43"/>
                  </a:cxn>
                </a:cxnLst>
                <a:rect l="0" t="0" r="r" b="b"/>
                <a:pathLst>
                  <a:path w="58" h="58">
                    <a:moveTo>
                      <a:pt x="58" y="43"/>
                    </a:moveTo>
                    <a:lnTo>
                      <a:pt x="58" y="43"/>
                    </a:lnTo>
                    <a:lnTo>
                      <a:pt x="49" y="43"/>
                    </a:lnTo>
                    <a:lnTo>
                      <a:pt x="40" y="40"/>
                    </a:lnTo>
                    <a:lnTo>
                      <a:pt x="33" y="36"/>
                    </a:lnTo>
                    <a:lnTo>
                      <a:pt x="27" y="31"/>
                    </a:lnTo>
                    <a:lnTo>
                      <a:pt x="22" y="25"/>
                    </a:lnTo>
                    <a:lnTo>
                      <a:pt x="18" y="18"/>
                    </a:lnTo>
                    <a:lnTo>
                      <a:pt x="15" y="9"/>
                    </a:lnTo>
                    <a:lnTo>
                      <a:pt x="15" y="0"/>
                    </a:lnTo>
                    <a:lnTo>
                      <a:pt x="0" y="0"/>
                    </a:lnTo>
                    <a:lnTo>
                      <a:pt x="3" y="12"/>
                    </a:lnTo>
                    <a:lnTo>
                      <a:pt x="6" y="21"/>
                    </a:lnTo>
                    <a:lnTo>
                      <a:pt x="10" y="31"/>
                    </a:lnTo>
                    <a:lnTo>
                      <a:pt x="18" y="40"/>
                    </a:lnTo>
                    <a:lnTo>
                      <a:pt x="27" y="48"/>
                    </a:lnTo>
                    <a:lnTo>
                      <a:pt x="37" y="52"/>
                    </a:lnTo>
                    <a:lnTo>
                      <a:pt x="46" y="55"/>
                    </a:lnTo>
                    <a:lnTo>
                      <a:pt x="58" y="58"/>
                    </a:lnTo>
                    <a:lnTo>
                      <a:pt x="58" y="58"/>
                    </a:lnTo>
                    <a:lnTo>
                      <a:pt x="58"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3" name="Freeform 169"/>
              <p:cNvSpPr>
                <a:spLocks/>
              </p:cNvSpPr>
              <p:nvPr/>
            </p:nvSpPr>
            <p:spPr bwMode="auto">
              <a:xfrm>
                <a:off x="2981" y="891"/>
                <a:ext cx="16" cy="27"/>
              </a:xfrm>
              <a:custGeom>
                <a:avLst/>
                <a:gdLst/>
                <a:ahLst/>
                <a:cxnLst>
                  <a:cxn ang="0">
                    <a:pos x="37" y="81"/>
                  </a:cxn>
                  <a:cxn ang="0">
                    <a:pos x="48" y="6"/>
                  </a:cxn>
                  <a:cxn ang="0">
                    <a:pos x="11" y="0"/>
                  </a:cxn>
                  <a:cxn ang="0">
                    <a:pos x="0" y="75"/>
                  </a:cxn>
                  <a:cxn ang="0">
                    <a:pos x="37" y="81"/>
                  </a:cxn>
                </a:cxnLst>
                <a:rect l="0" t="0" r="r" b="b"/>
                <a:pathLst>
                  <a:path w="48" h="81">
                    <a:moveTo>
                      <a:pt x="37" y="81"/>
                    </a:moveTo>
                    <a:lnTo>
                      <a:pt x="48" y="6"/>
                    </a:lnTo>
                    <a:lnTo>
                      <a:pt x="11" y="0"/>
                    </a:lnTo>
                    <a:lnTo>
                      <a:pt x="0" y="75"/>
                    </a:lnTo>
                    <a:lnTo>
                      <a:pt x="37" y="81"/>
                    </a:ln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4" name="Freeform 170"/>
              <p:cNvSpPr>
                <a:spLocks/>
              </p:cNvSpPr>
              <p:nvPr/>
            </p:nvSpPr>
            <p:spPr bwMode="auto">
              <a:xfrm>
                <a:off x="2991" y="891"/>
                <a:ext cx="8" cy="27"/>
              </a:xfrm>
              <a:custGeom>
                <a:avLst/>
                <a:gdLst/>
                <a:ahLst/>
                <a:cxnLst>
                  <a:cxn ang="0">
                    <a:pos x="17" y="12"/>
                  </a:cxn>
                  <a:cxn ang="0">
                    <a:pos x="12" y="6"/>
                  </a:cxn>
                  <a:cxn ang="0">
                    <a:pos x="0" y="81"/>
                  </a:cxn>
                  <a:cxn ang="0">
                    <a:pos x="12" y="81"/>
                  </a:cxn>
                  <a:cxn ang="0">
                    <a:pos x="23" y="6"/>
                  </a:cxn>
                  <a:cxn ang="0">
                    <a:pos x="17" y="0"/>
                  </a:cxn>
                  <a:cxn ang="0">
                    <a:pos x="23" y="6"/>
                  </a:cxn>
                  <a:cxn ang="0">
                    <a:pos x="22" y="2"/>
                  </a:cxn>
                  <a:cxn ang="0">
                    <a:pos x="17" y="0"/>
                  </a:cxn>
                  <a:cxn ang="0">
                    <a:pos x="13" y="2"/>
                  </a:cxn>
                  <a:cxn ang="0">
                    <a:pos x="12" y="6"/>
                  </a:cxn>
                  <a:cxn ang="0">
                    <a:pos x="17" y="12"/>
                  </a:cxn>
                </a:cxnLst>
                <a:rect l="0" t="0" r="r" b="b"/>
                <a:pathLst>
                  <a:path w="23" h="81">
                    <a:moveTo>
                      <a:pt x="17" y="12"/>
                    </a:moveTo>
                    <a:lnTo>
                      <a:pt x="12" y="6"/>
                    </a:lnTo>
                    <a:lnTo>
                      <a:pt x="0" y="81"/>
                    </a:lnTo>
                    <a:lnTo>
                      <a:pt x="12" y="81"/>
                    </a:lnTo>
                    <a:lnTo>
                      <a:pt x="23" y="6"/>
                    </a:lnTo>
                    <a:lnTo>
                      <a:pt x="17" y="0"/>
                    </a:lnTo>
                    <a:lnTo>
                      <a:pt x="23" y="6"/>
                    </a:lnTo>
                    <a:lnTo>
                      <a:pt x="22" y="2"/>
                    </a:lnTo>
                    <a:lnTo>
                      <a:pt x="17" y="0"/>
                    </a:lnTo>
                    <a:lnTo>
                      <a:pt x="13" y="2"/>
                    </a:lnTo>
                    <a:lnTo>
                      <a:pt x="12" y="6"/>
                    </a:lnTo>
                    <a:lnTo>
                      <a:pt x="17"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5" name="Freeform 171"/>
              <p:cNvSpPr>
                <a:spLocks/>
              </p:cNvSpPr>
              <p:nvPr/>
            </p:nvSpPr>
            <p:spPr bwMode="auto">
              <a:xfrm>
                <a:off x="2983" y="890"/>
                <a:ext cx="14" cy="5"/>
              </a:xfrm>
              <a:custGeom>
                <a:avLst/>
                <a:gdLst/>
                <a:ahLst/>
                <a:cxnLst>
                  <a:cxn ang="0">
                    <a:pos x="11" y="5"/>
                  </a:cxn>
                  <a:cxn ang="0">
                    <a:pos x="5" y="11"/>
                  </a:cxn>
                  <a:cxn ang="0">
                    <a:pos x="42" y="17"/>
                  </a:cxn>
                  <a:cxn ang="0">
                    <a:pos x="42" y="5"/>
                  </a:cxn>
                  <a:cxn ang="0">
                    <a:pos x="5" y="0"/>
                  </a:cxn>
                  <a:cxn ang="0">
                    <a:pos x="0" y="5"/>
                  </a:cxn>
                  <a:cxn ang="0">
                    <a:pos x="5" y="0"/>
                  </a:cxn>
                  <a:cxn ang="0">
                    <a:pos x="1" y="1"/>
                  </a:cxn>
                  <a:cxn ang="0">
                    <a:pos x="0" y="5"/>
                  </a:cxn>
                  <a:cxn ang="0">
                    <a:pos x="1" y="10"/>
                  </a:cxn>
                  <a:cxn ang="0">
                    <a:pos x="5" y="11"/>
                  </a:cxn>
                  <a:cxn ang="0">
                    <a:pos x="11" y="5"/>
                  </a:cxn>
                </a:cxnLst>
                <a:rect l="0" t="0" r="r" b="b"/>
                <a:pathLst>
                  <a:path w="42" h="17">
                    <a:moveTo>
                      <a:pt x="11" y="5"/>
                    </a:moveTo>
                    <a:lnTo>
                      <a:pt x="5" y="11"/>
                    </a:lnTo>
                    <a:lnTo>
                      <a:pt x="42" y="17"/>
                    </a:lnTo>
                    <a:lnTo>
                      <a:pt x="42" y="5"/>
                    </a:lnTo>
                    <a:lnTo>
                      <a:pt x="5" y="0"/>
                    </a:lnTo>
                    <a:lnTo>
                      <a:pt x="0" y="5"/>
                    </a:lnTo>
                    <a:lnTo>
                      <a:pt x="5" y="0"/>
                    </a:lnTo>
                    <a:lnTo>
                      <a:pt x="1" y="1"/>
                    </a:lnTo>
                    <a:lnTo>
                      <a:pt x="0" y="5"/>
                    </a:lnTo>
                    <a:lnTo>
                      <a:pt x="1" y="10"/>
                    </a:lnTo>
                    <a:lnTo>
                      <a:pt x="5" y="11"/>
                    </a:lnTo>
                    <a:lnTo>
                      <a:pt x="11" y="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6" name="Freeform 172"/>
              <p:cNvSpPr>
                <a:spLocks/>
              </p:cNvSpPr>
              <p:nvPr/>
            </p:nvSpPr>
            <p:spPr bwMode="auto">
              <a:xfrm>
                <a:off x="2979" y="891"/>
                <a:ext cx="8" cy="27"/>
              </a:xfrm>
              <a:custGeom>
                <a:avLst/>
                <a:gdLst/>
                <a:ahLst/>
                <a:cxnLst>
                  <a:cxn ang="0">
                    <a:pos x="6" y="69"/>
                  </a:cxn>
                  <a:cxn ang="0">
                    <a:pos x="12" y="75"/>
                  </a:cxn>
                  <a:cxn ang="0">
                    <a:pos x="23" y="0"/>
                  </a:cxn>
                  <a:cxn ang="0">
                    <a:pos x="12" y="0"/>
                  </a:cxn>
                  <a:cxn ang="0">
                    <a:pos x="0" y="75"/>
                  </a:cxn>
                  <a:cxn ang="0">
                    <a:pos x="6" y="81"/>
                  </a:cxn>
                  <a:cxn ang="0">
                    <a:pos x="0" y="75"/>
                  </a:cxn>
                  <a:cxn ang="0">
                    <a:pos x="1" y="79"/>
                  </a:cxn>
                  <a:cxn ang="0">
                    <a:pos x="6" y="81"/>
                  </a:cxn>
                  <a:cxn ang="0">
                    <a:pos x="10" y="79"/>
                  </a:cxn>
                  <a:cxn ang="0">
                    <a:pos x="12" y="75"/>
                  </a:cxn>
                  <a:cxn ang="0">
                    <a:pos x="6" y="69"/>
                  </a:cxn>
                </a:cxnLst>
                <a:rect l="0" t="0" r="r" b="b"/>
                <a:pathLst>
                  <a:path w="23" h="81">
                    <a:moveTo>
                      <a:pt x="6" y="69"/>
                    </a:moveTo>
                    <a:lnTo>
                      <a:pt x="12" y="75"/>
                    </a:lnTo>
                    <a:lnTo>
                      <a:pt x="23" y="0"/>
                    </a:lnTo>
                    <a:lnTo>
                      <a:pt x="12" y="0"/>
                    </a:lnTo>
                    <a:lnTo>
                      <a:pt x="0" y="75"/>
                    </a:lnTo>
                    <a:lnTo>
                      <a:pt x="6" y="81"/>
                    </a:lnTo>
                    <a:lnTo>
                      <a:pt x="0" y="75"/>
                    </a:lnTo>
                    <a:lnTo>
                      <a:pt x="1" y="79"/>
                    </a:lnTo>
                    <a:lnTo>
                      <a:pt x="6" y="81"/>
                    </a:lnTo>
                    <a:lnTo>
                      <a:pt x="10" y="79"/>
                    </a:lnTo>
                    <a:lnTo>
                      <a:pt x="12" y="75"/>
                    </a:lnTo>
                    <a:lnTo>
                      <a:pt x="6"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7" name="Freeform 173"/>
              <p:cNvSpPr>
                <a:spLocks/>
              </p:cNvSpPr>
              <p:nvPr/>
            </p:nvSpPr>
            <p:spPr bwMode="auto">
              <a:xfrm>
                <a:off x="2981" y="914"/>
                <a:ext cx="14" cy="6"/>
              </a:xfrm>
              <a:custGeom>
                <a:avLst/>
                <a:gdLst/>
                <a:ahLst/>
                <a:cxnLst>
                  <a:cxn ang="0">
                    <a:pos x="31" y="12"/>
                  </a:cxn>
                  <a:cxn ang="0">
                    <a:pos x="37" y="6"/>
                  </a:cxn>
                  <a:cxn ang="0">
                    <a:pos x="0" y="0"/>
                  </a:cxn>
                  <a:cxn ang="0">
                    <a:pos x="0" y="12"/>
                  </a:cxn>
                  <a:cxn ang="0">
                    <a:pos x="37" y="17"/>
                  </a:cxn>
                  <a:cxn ang="0">
                    <a:pos x="43" y="12"/>
                  </a:cxn>
                  <a:cxn ang="0">
                    <a:pos x="37" y="17"/>
                  </a:cxn>
                  <a:cxn ang="0">
                    <a:pos x="41" y="16"/>
                  </a:cxn>
                  <a:cxn ang="0">
                    <a:pos x="43" y="12"/>
                  </a:cxn>
                  <a:cxn ang="0">
                    <a:pos x="41" y="7"/>
                  </a:cxn>
                  <a:cxn ang="0">
                    <a:pos x="37" y="6"/>
                  </a:cxn>
                  <a:cxn ang="0">
                    <a:pos x="31" y="12"/>
                  </a:cxn>
                </a:cxnLst>
                <a:rect l="0" t="0" r="r" b="b"/>
                <a:pathLst>
                  <a:path w="43" h="17">
                    <a:moveTo>
                      <a:pt x="31" y="12"/>
                    </a:moveTo>
                    <a:lnTo>
                      <a:pt x="37" y="6"/>
                    </a:lnTo>
                    <a:lnTo>
                      <a:pt x="0" y="0"/>
                    </a:lnTo>
                    <a:lnTo>
                      <a:pt x="0" y="12"/>
                    </a:lnTo>
                    <a:lnTo>
                      <a:pt x="37" y="17"/>
                    </a:lnTo>
                    <a:lnTo>
                      <a:pt x="43" y="12"/>
                    </a:lnTo>
                    <a:lnTo>
                      <a:pt x="37" y="17"/>
                    </a:lnTo>
                    <a:lnTo>
                      <a:pt x="41" y="16"/>
                    </a:lnTo>
                    <a:lnTo>
                      <a:pt x="43" y="12"/>
                    </a:lnTo>
                    <a:lnTo>
                      <a:pt x="41" y="7"/>
                    </a:lnTo>
                    <a:lnTo>
                      <a:pt x="37" y="6"/>
                    </a:lnTo>
                    <a:lnTo>
                      <a:pt x="31"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8" name="Freeform 174"/>
              <p:cNvSpPr>
                <a:spLocks/>
              </p:cNvSpPr>
              <p:nvPr/>
            </p:nvSpPr>
            <p:spPr bwMode="auto">
              <a:xfrm>
                <a:off x="2875" y="1163"/>
                <a:ext cx="206" cy="243"/>
              </a:xfrm>
              <a:custGeom>
                <a:avLst/>
                <a:gdLst/>
                <a:ahLst/>
                <a:cxnLst>
                  <a:cxn ang="0">
                    <a:pos x="599" y="356"/>
                  </a:cxn>
                  <a:cxn ang="0">
                    <a:pos x="614" y="410"/>
                  </a:cxn>
                  <a:cxn ang="0">
                    <a:pos x="617" y="465"/>
                  </a:cxn>
                  <a:cxn ang="0">
                    <a:pos x="610" y="516"/>
                  </a:cxn>
                  <a:cxn ang="0">
                    <a:pos x="592" y="567"/>
                  </a:cxn>
                  <a:cxn ang="0">
                    <a:pos x="565" y="613"/>
                  </a:cxn>
                  <a:cxn ang="0">
                    <a:pos x="531" y="653"/>
                  </a:cxn>
                  <a:cxn ang="0">
                    <a:pos x="488" y="686"/>
                  </a:cxn>
                  <a:cxn ang="0">
                    <a:pos x="438" y="711"/>
                  </a:cxn>
                  <a:cxn ang="0">
                    <a:pos x="411" y="720"/>
                  </a:cxn>
                  <a:cxn ang="0">
                    <a:pos x="385" y="726"/>
                  </a:cxn>
                  <a:cxn ang="0">
                    <a:pos x="357" y="729"/>
                  </a:cxn>
                  <a:cxn ang="0">
                    <a:pos x="330" y="729"/>
                  </a:cxn>
                  <a:cxn ang="0">
                    <a:pos x="303" y="726"/>
                  </a:cxn>
                  <a:cxn ang="0">
                    <a:pos x="277" y="721"/>
                  </a:cxn>
                  <a:cxn ang="0">
                    <a:pos x="252" y="714"/>
                  </a:cxn>
                  <a:cxn ang="0">
                    <a:pos x="228" y="703"/>
                  </a:cxn>
                  <a:cxn ang="0">
                    <a:pos x="204" y="691"/>
                  </a:cxn>
                  <a:cxn ang="0">
                    <a:pos x="181" y="678"/>
                  </a:cxn>
                  <a:cxn ang="0">
                    <a:pos x="160" y="662"/>
                  </a:cxn>
                  <a:cxn ang="0">
                    <a:pos x="141" y="643"/>
                  </a:cxn>
                  <a:cxn ang="0">
                    <a:pos x="123" y="623"/>
                  </a:cxn>
                  <a:cxn ang="0">
                    <a:pos x="108" y="601"/>
                  </a:cxn>
                  <a:cxn ang="0">
                    <a:pos x="95" y="576"/>
                  </a:cxn>
                  <a:cxn ang="0">
                    <a:pos x="83" y="551"/>
                  </a:cxn>
                  <a:cxn ang="0">
                    <a:pos x="18" y="373"/>
                  </a:cxn>
                  <a:cxn ang="0">
                    <a:pos x="3" y="319"/>
                  </a:cxn>
                  <a:cxn ang="0">
                    <a:pos x="0" y="264"/>
                  </a:cxn>
                  <a:cxn ang="0">
                    <a:pos x="7" y="212"/>
                  </a:cxn>
                  <a:cxn ang="0">
                    <a:pos x="25" y="162"/>
                  </a:cxn>
                  <a:cxn ang="0">
                    <a:pos x="52" y="116"/>
                  </a:cxn>
                  <a:cxn ang="0">
                    <a:pos x="86" y="76"/>
                  </a:cxn>
                  <a:cxn ang="0">
                    <a:pos x="129" y="43"/>
                  </a:cxn>
                  <a:cxn ang="0">
                    <a:pos x="178" y="18"/>
                  </a:cxn>
                  <a:cxn ang="0">
                    <a:pos x="204" y="9"/>
                  </a:cxn>
                  <a:cxn ang="0">
                    <a:pos x="231" y="3"/>
                  </a:cxn>
                  <a:cxn ang="0">
                    <a:pos x="259" y="0"/>
                  </a:cxn>
                  <a:cxn ang="0">
                    <a:pos x="286" y="0"/>
                  </a:cxn>
                  <a:cxn ang="0">
                    <a:pos x="312" y="3"/>
                  </a:cxn>
                  <a:cxn ang="0">
                    <a:pos x="337" y="8"/>
                  </a:cxn>
                  <a:cxn ang="0">
                    <a:pos x="363" y="15"/>
                  </a:cxn>
                  <a:cxn ang="0">
                    <a:pos x="388" y="25"/>
                  </a:cxn>
                  <a:cxn ang="0">
                    <a:pos x="411" y="37"/>
                  </a:cxn>
                  <a:cxn ang="0">
                    <a:pos x="434" y="51"/>
                  </a:cxn>
                  <a:cxn ang="0">
                    <a:pos x="454" y="67"/>
                  </a:cxn>
                  <a:cxn ang="0">
                    <a:pos x="473" y="86"/>
                  </a:cxn>
                  <a:cxn ang="0">
                    <a:pos x="491" y="107"/>
                  </a:cxn>
                  <a:cxn ang="0">
                    <a:pos x="506" y="129"/>
                  </a:cxn>
                  <a:cxn ang="0">
                    <a:pos x="519" y="153"/>
                  </a:cxn>
                  <a:cxn ang="0">
                    <a:pos x="531" y="180"/>
                  </a:cxn>
                  <a:cxn ang="0">
                    <a:pos x="599" y="356"/>
                  </a:cxn>
                </a:cxnLst>
                <a:rect l="0" t="0" r="r" b="b"/>
                <a:pathLst>
                  <a:path w="617" h="729">
                    <a:moveTo>
                      <a:pt x="599" y="356"/>
                    </a:moveTo>
                    <a:lnTo>
                      <a:pt x="614" y="410"/>
                    </a:lnTo>
                    <a:lnTo>
                      <a:pt x="617" y="465"/>
                    </a:lnTo>
                    <a:lnTo>
                      <a:pt x="610" y="516"/>
                    </a:lnTo>
                    <a:lnTo>
                      <a:pt x="592" y="567"/>
                    </a:lnTo>
                    <a:lnTo>
                      <a:pt x="565" y="613"/>
                    </a:lnTo>
                    <a:lnTo>
                      <a:pt x="531" y="653"/>
                    </a:lnTo>
                    <a:lnTo>
                      <a:pt x="488" y="686"/>
                    </a:lnTo>
                    <a:lnTo>
                      <a:pt x="438" y="711"/>
                    </a:lnTo>
                    <a:lnTo>
                      <a:pt x="411" y="720"/>
                    </a:lnTo>
                    <a:lnTo>
                      <a:pt x="385" y="726"/>
                    </a:lnTo>
                    <a:lnTo>
                      <a:pt x="357" y="729"/>
                    </a:lnTo>
                    <a:lnTo>
                      <a:pt x="330" y="729"/>
                    </a:lnTo>
                    <a:lnTo>
                      <a:pt x="303" y="726"/>
                    </a:lnTo>
                    <a:lnTo>
                      <a:pt x="277" y="721"/>
                    </a:lnTo>
                    <a:lnTo>
                      <a:pt x="252" y="714"/>
                    </a:lnTo>
                    <a:lnTo>
                      <a:pt x="228" y="703"/>
                    </a:lnTo>
                    <a:lnTo>
                      <a:pt x="204" y="691"/>
                    </a:lnTo>
                    <a:lnTo>
                      <a:pt x="181" y="678"/>
                    </a:lnTo>
                    <a:lnTo>
                      <a:pt x="160" y="662"/>
                    </a:lnTo>
                    <a:lnTo>
                      <a:pt x="141" y="643"/>
                    </a:lnTo>
                    <a:lnTo>
                      <a:pt x="123" y="623"/>
                    </a:lnTo>
                    <a:lnTo>
                      <a:pt x="108" y="601"/>
                    </a:lnTo>
                    <a:lnTo>
                      <a:pt x="95" y="576"/>
                    </a:lnTo>
                    <a:lnTo>
                      <a:pt x="83" y="551"/>
                    </a:lnTo>
                    <a:lnTo>
                      <a:pt x="18" y="373"/>
                    </a:lnTo>
                    <a:lnTo>
                      <a:pt x="3" y="319"/>
                    </a:lnTo>
                    <a:lnTo>
                      <a:pt x="0" y="264"/>
                    </a:lnTo>
                    <a:lnTo>
                      <a:pt x="7" y="212"/>
                    </a:lnTo>
                    <a:lnTo>
                      <a:pt x="25" y="162"/>
                    </a:lnTo>
                    <a:lnTo>
                      <a:pt x="52" y="116"/>
                    </a:lnTo>
                    <a:lnTo>
                      <a:pt x="86" y="76"/>
                    </a:lnTo>
                    <a:lnTo>
                      <a:pt x="129" y="43"/>
                    </a:lnTo>
                    <a:lnTo>
                      <a:pt x="178" y="18"/>
                    </a:lnTo>
                    <a:lnTo>
                      <a:pt x="204" y="9"/>
                    </a:lnTo>
                    <a:lnTo>
                      <a:pt x="231" y="3"/>
                    </a:lnTo>
                    <a:lnTo>
                      <a:pt x="259" y="0"/>
                    </a:lnTo>
                    <a:lnTo>
                      <a:pt x="286" y="0"/>
                    </a:lnTo>
                    <a:lnTo>
                      <a:pt x="312" y="3"/>
                    </a:lnTo>
                    <a:lnTo>
                      <a:pt x="337" y="8"/>
                    </a:lnTo>
                    <a:lnTo>
                      <a:pt x="363" y="15"/>
                    </a:lnTo>
                    <a:lnTo>
                      <a:pt x="388" y="25"/>
                    </a:lnTo>
                    <a:lnTo>
                      <a:pt x="411" y="37"/>
                    </a:lnTo>
                    <a:lnTo>
                      <a:pt x="434" y="51"/>
                    </a:lnTo>
                    <a:lnTo>
                      <a:pt x="454" y="67"/>
                    </a:lnTo>
                    <a:lnTo>
                      <a:pt x="473" y="86"/>
                    </a:lnTo>
                    <a:lnTo>
                      <a:pt x="491" y="107"/>
                    </a:lnTo>
                    <a:lnTo>
                      <a:pt x="506" y="129"/>
                    </a:lnTo>
                    <a:lnTo>
                      <a:pt x="519" y="153"/>
                    </a:lnTo>
                    <a:lnTo>
                      <a:pt x="531" y="180"/>
                    </a:lnTo>
                    <a:lnTo>
                      <a:pt x="599" y="356"/>
                    </a:lnTo>
                    <a:close/>
                  </a:path>
                </a:pathLst>
              </a:custGeom>
              <a:solidFill>
                <a:srgbClr val="7F001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9" name="Freeform 175"/>
              <p:cNvSpPr>
                <a:spLocks/>
              </p:cNvSpPr>
              <p:nvPr/>
            </p:nvSpPr>
            <p:spPr bwMode="auto">
              <a:xfrm>
                <a:off x="3021" y="1282"/>
                <a:ext cx="62" cy="120"/>
              </a:xfrm>
              <a:custGeom>
                <a:avLst/>
                <a:gdLst/>
                <a:ahLst/>
                <a:cxnLst>
                  <a:cxn ang="0">
                    <a:pos x="3" y="362"/>
                  </a:cxn>
                  <a:cxn ang="0">
                    <a:pos x="3" y="362"/>
                  </a:cxn>
                  <a:cxn ang="0">
                    <a:pos x="55" y="336"/>
                  </a:cxn>
                  <a:cxn ang="0">
                    <a:pos x="100" y="302"/>
                  </a:cxn>
                  <a:cxn ang="0">
                    <a:pos x="135" y="261"/>
                  </a:cxn>
                  <a:cxn ang="0">
                    <a:pos x="162" y="215"/>
                  </a:cxn>
                  <a:cxn ang="0">
                    <a:pos x="179" y="163"/>
                  </a:cxn>
                  <a:cxn ang="0">
                    <a:pos x="187" y="110"/>
                  </a:cxn>
                  <a:cxn ang="0">
                    <a:pos x="184" y="55"/>
                  </a:cxn>
                  <a:cxn ang="0">
                    <a:pos x="169" y="0"/>
                  </a:cxn>
                  <a:cxn ang="0">
                    <a:pos x="157" y="3"/>
                  </a:cxn>
                  <a:cxn ang="0">
                    <a:pos x="172" y="55"/>
                  </a:cxn>
                  <a:cxn ang="0">
                    <a:pos x="175" y="110"/>
                  </a:cxn>
                  <a:cxn ang="0">
                    <a:pos x="168" y="160"/>
                  </a:cxn>
                  <a:cxn ang="0">
                    <a:pos x="150" y="209"/>
                  </a:cxn>
                  <a:cxn ang="0">
                    <a:pos x="123" y="255"/>
                  </a:cxn>
                  <a:cxn ang="0">
                    <a:pos x="91" y="293"/>
                  </a:cxn>
                  <a:cxn ang="0">
                    <a:pos x="49" y="325"/>
                  </a:cxn>
                  <a:cxn ang="0">
                    <a:pos x="0" y="350"/>
                  </a:cxn>
                  <a:cxn ang="0">
                    <a:pos x="0" y="350"/>
                  </a:cxn>
                  <a:cxn ang="0">
                    <a:pos x="3" y="362"/>
                  </a:cxn>
                </a:cxnLst>
                <a:rect l="0" t="0" r="r" b="b"/>
                <a:pathLst>
                  <a:path w="187" h="362">
                    <a:moveTo>
                      <a:pt x="3" y="362"/>
                    </a:moveTo>
                    <a:lnTo>
                      <a:pt x="3" y="362"/>
                    </a:lnTo>
                    <a:lnTo>
                      <a:pt x="55" y="336"/>
                    </a:lnTo>
                    <a:lnTo>
                      <a:pt x="100" y="302"/>
                    </a:lnTo>
                    <a:lnTo>
                      <a:pt x="135" y="261"/>
                    </a:lnTo>
                    <a:lnTo>
                      <a:pt x="162" y="215"/>
                    </a:lnTo>
                    <a:lnTo>
                      <a:pt x="179" y="163"/>
                    </a:lnTo>
                    <a:lnTo>
                      <a:pt x="187" y="110"/>
                    </a:lnTo>
                    <a:lnTo>
                      <a:pt x="184" y="55"/>
                    </a:lnTo>
                    <a:lnTo>
                      <a:pt x="169" y="0"/>
                    </a:lnTo>
                    <a:lnTo>
                      <a:pt x="157" y="3"/>
                    </a:lnTo>
                    <a:lnTo>
                      <a:pt x="172" y="55"/>
                    </a:lnTo>
                    <a:lnTo>
                      <a:pt x="175" y="110"/>
                    </a:lnTo>
                    <a:lnTo>
                      <a:pt x="168" y="160"/>
                    </a:lnTo>
                    <a:lnTo>
                      <a:pt x="150" y="209"/>
                    </a:lnTo>
                    <a:lnTo>
                      <a:pt x="123" y="255"/>
                    </a:lnTo>
                    <a:lnTo>
                      <a:pt x="91" y="293"/>
                    </a:lnTo>
                    <a:lnTo>
                      <a:pt x="49" y="325"/>
                    </a:lnTo>
                    <a:lnTo>
                      <a:pt x="0" y="350"/>
                    </a:lnTo>
                    <a:lnTo>
                      <a:pt x="0" y="350"/>
                    </a:lnTo>
                    <a:lnTo>
                      <a:pt x="3" y="36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0" name="Freeform 176"/>
              <p:cNvSpPr>
                <a:spLocks/>
              </p:cNvSpPr>
              <p:nvPr/>
            </p:nvSpPr>
            <p:spPr bwMode="auto">
              <a:xfrm>
                <a:off x="2901" y="1345"/>
                <a:ext cx="121" cy="63"/>
              </a:xfrm>
              <a:custGeom>
                <a:avLst/>
                <a:gdLst/>
                <a:ahLst/>
                <a:cxnLst>
                  <a:cxn ang="0">
                    <a:pos x="0" y="7"/>
                  </a:cxn>
                  <a:cxn ang="0">
                    <a:pos x="0" y="7"/>
                  </a:cxn>
                  <a:cxn ang="0">
                    <a:pos x="12" y="34"/>
                  </a:cxn>
                  <a:cxn ang="0">
                    <a:pos x="25" y="59"/>
                  </a:cxn>
                  <a:cxn ang="0">
                    <a:pos x="41" y="83"/>
                  </a:cxn>
                  <a:cxn ang="0">
                    <a:pos x="59" y="102"/>
                  </a:cxn>
                  <a:cxn ang="0">
                    <a:pos x="78" y="121"/>
                  </a:cxn>
                  <a:cxn ang="0">
                    <a:pos x="101" y="139"/>
                  </a:cxn>
                  <a:cxn ang="0">
                    <a:pos x="124" y="152"/>
                  </a:cxn>
                  <a:cxn ang="0">
                    <a:pos x="148" y="164"/>
                  </a:cxn>
                  <a:cxn ang="0">
                    <a:pos x="173" y="175"/>
                  </a:cxn>
                  <a:cxn ang="0">
                    <a:pos x="198" y="182"/>
                  </a:cxn>
                  <a:cxn ang="0">
                    <a:pos x="226" y="187"/>
                  </a:cxn>
                  <a:cxn ang="0">
                    <a:pos x="253" y="189"/>
                  </a:cxn>
                  <a:cxn ang="0">
                    <a:pos x="280" y="189"/>
                  </a:cxn>
                  <a:cxn ang="0">
                    <a:pos x="308" y="187"/>
                  </a:cxn>
                  <a:cxn ang="0">
                    <a:pos x="336" y="181"/>
                  </a:cxn>
                  <a:cxn ang="0">
                    <a:pos x="362" y="172"/>
                  </a:cxn>
                  <a:cxn ang="0">
                    <a:pos x="359" y="160"/>
                  </a:cxn>
                  <a:cxn ang="0">
                    <a:pos x="333" y="169"/>
                  </a:cxn>
                  <a:cxn ang="0">
                    <a:pos x="308" y="175"/>
                  </a:cxn>
                  <a:cxn ang="0">
                    <a:pos x="280" y="178"/>
                  </a:cxn>
                  <a:cxn ang="0">
                    <a:pos x="253" y="178"/>
                  </a:cxn>
                  <a:cxn ang="0">
                    <a:pos x="226" y="175"/>
                  </a:cxn>
                  <a:cxn ang="0">
                    <a:pos x="201" y="170"/>
                  </a:cxn>
                  <a:cxn ang="0">
                    <a:pos x="176" y="163"/>
                  </a:cxn>
                  <a:cxn ang="0">
                    <a:pos x="154" y="152"/>
                  </a:cxn>
                  <a:cxn ang="0">
                    <a:pos x="130" y="141"/>
                  </a:cxn>
                  <a:cxn ang="0">
                    <a:pos x="106" y="127"/>
                  </a:cxn>
                  <a:cxn ang="0">
                    <a:pos x="87" y="112"/>
                  </a:cxn>
                  <a:cxn ang="0">
                    <a:pos x="68" y="93"/>
                  </a:cxn>
                  <a:cxn ang="0">
                    <a:pos x="50" y="74"/>
                  </a:cxn>
                  <a:cxn ang="0">
                    <a:pos x="37" y="53"/>
                  </a:cxn>
                  <a:cxn ang="0">
                    <a:pos x="24" y="28"/>
                  </a:cxn>
                  <a:cxn ang="0">
                    <a:pos x="12" y="4"/>
                  </a:cxn>
                  <a:cxn ang="0">
                    <a:pos x="12" y="4"/>
                  </a:cxn>
                  <a:cxn ang="0">
                    <a:pos x="12" y="4"/>
                  </a:cxn>
                  <a:cxn ang="0">
                    <a:pos x="9" y="0"/>
                  </a:cxn>
                  <a:cxn ang="0">
                    <a:pos x="4" y="0"/>
                  </a:cxn>
                  <a:cxn ang="0">
                    <a:pos x="1" y="3"/>
                  </a:cxn>
                  <a:cxn ang="0">
                    <a:pos x="0" y="7"/>
                  </a:cxn>
                </a:cxnLst>
                <a:rect l="0" t="0" r="r" b="b"/>
                <a:pathLst>
                  <a:path w="362" h="189">
                    <a:moveTo>
                      <a:pt x="0" y="7"/>
                    </a:moveTo>
                    <a:lnTo>
                      <a:pt x="0" y="7"/>
                    </a:lnTo>
                    <a:lnTo>
                      <a:pt x="12" y="34"/>
                    </a:lnTo>
                    <a:lnTo>
                      <a:pt x="25" y="59"/>
                    </a:lnTo>
                    <a:lnTo>
                      <a:pt x="41" y="83"/>
                    </a:lnTo>
                    <a:lnTo>
                      <a:pt x="59" y="102"/>
                    </a:lnTo>
                    <a:lnTo>
                      <a:pt x="78" y="121"/>
                    </a:lnTo>
                    <a:lnTo>
                      <a:pt x="101" y="139"/>
                    </a:lnTo>
                    <a:lnTo>
                      <a:pt x="124" y="152"/>
                    </a:lnTo>
                    <a:lnTo>
                      <a:pt x="148" y="164"/>
                    </a:lnTo>
                    <a:lnTo>
                      <a:pt x="173" y="175"/>
                    </a:lnTo>
                    <a:lnTo>
                      <a:pt x="198" y="182"/>
                    </a:lnTo>
                    <a:lnTo>
                      <a:pt x="226" y="187"/>
                    </a:lnTo>
                    <a:lnTo>
                      <a:pt x="253" y="189"/>
                    </a:lnTo>
                    <a:lnTo>
                      <a:pt x="280" y="189"/>
                    </a:lnTo>
                    <a:lnTo>
                      <a:pt x="308" y="187"/>
                    </a:lnTo>
                    <a:lnTo>
                      <a:pt x="336" y="181"/>
                    </a:lnTo>
                    <a:lnTo>
                      <a:pt x="362" y="172"/>
                    </a:lnTo>
                    <a:lnTo>
                      <a:pt x="359" y="160"/>
                    </a:lnTo>
                    <a:lnTo>
                      <a:pt x="333" y="169"/>
                    </a:lnTo>
                    <a:lnTo>
                      <a:pt x="308" y="175"/>
                    </a:lnTo>
                    <a:lnTo>
                      <a:pt x="280" y="178"/>
                    </a:lnTo>
                    <a:lnTo>
                      <a:pt x="253" y="178"/>
                    </a:lnTo>
                    <a:lnTo>
                      <a:pt x="226" y="175"/>
                    </a:lnTo>
                    <a:lnTo>
                      <a:pt x="201" y="170"/>
                    </a:lnTo>
                    <a:lnTo>
                      <a:pt x="176" y="163"/>
                    </a:lnTo>
                    <a:lnTo>
                      <a:pt x="154" y="152"/>
                    </a:lnTo>
                    <a:lnTo>
                      <a:pt x="130" y="141"/>
                    </a:lnTo>
                    <a:lnTo>
                      <a:pt x="106" y="127"/>
                    </a:lnTo>
                    <a:lnTo>
                      <a:pt x="87" y="112"/>
                    </a:lnTo>
                    <a:lnTo>
                      <a:pt x="68" y="93"/>
                    </a:lnTo>
                    <a:lnTo>
                      <a:pt x="50" y="74"/>
                    </a:lnTo>
                    <a:lnTo>
                      <a:pt x="37" y="53"/>
                    </a:lnTo>
                    <a:lnTo>
                      <a:pt x="24" y="28"/>
                    </a:lnTo>
                    <a:lnTo>
                      <a:pt x="12" y="4"/>
                    </a:lnTo>
                    <a:lnTo>
                      <a:pt x="12" y="4"/>
                    </a:lnTo>
                    <a:lnTo>
                      <a:pt x="12" y="4"/>
                    </a:lnTo>
                    <a:lnTo>
                      <a:pt x="9" y="0"/>
                    </a:lnTo>
                    <a:lnTo>
                      <a:pt x="4" y="0"/>
                    </a:lnTo>
                    <a:lnTo>
                      <a:pt x="1" y="3"/>
                    </a:lnTo>
                    <a:lnTo>
                      <a:pt x="0" y="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1" name="Freeform 177"/>
              <p:cNvSpPr>
                <a:spLocks/>
              </p:cNvSpPr>
              <p:nvPr/>
            </p:nvSpPr>
            <p:spPr bwMode="auto">
              <a:xfrm>
                <a:off x="2879" y="1286"/>
                <a:ext cx="26" cy="61"/>
              </a:xfrm>
              <a:custGeom>
                <a:avLst/>
                <a:gdLst/>
                <a:ahLst/>
                <a:cxnLst>
                  <a:cxn ang="0">
                    <a:pos x="0" y="7"/>
                  </a:cxn>
                  <a:cxn ang="0">
                    <a:pos x="0" y="7"/>
                  </a:cxn>
                  <a:cxn ang="0">
                    <a:pos x="65" y="185"/>
                  </a:cxn>
                  <a:cxn ang="0">
                    <a:pos x="77" y="182"/>
                  </a:cxn>
                  <a:cxn ang="0">
                    <a:pos x="12" y="4"/>
                  </a:cxn>
                  <a:cxn ang="0">
                    <a:pos x="12" y="4"/>
                  </a:cxn>
                  <a:cxn ang="0">
                    <a:pos x="12" y="4"/>
                  </a:cxn>
                  <a:cxn ang="0">
                    <a:pos x="9" y="0"/>
                  </a:cxn>
                  <a:cxn ang="0">
                    <a:pos x="4" y="0"/>
                  </a:cxn>
                  <a:cxn ang="0">
                    <a:pos x="1" y="3"/>
                  </a:cxn>
                  <a:cxn ang="0">
                    <a:pos x="0" y="7"/>
                  </a:cxn>
                </a:cxnLst>
                <a:rect l="0" t="0" r="r" b="b"/>
                <a:pathLst>
                  <a:path w="77" h="185">
                    <a:moveTo>
                      <a:pt x="0" y="7"/>
                    </a:moveTo>
                    <a:lnTo>
                      <a:pt x="0" y="7"/>
                    </a:lnTo>
                    <a:lnTo>
                      <a:pt x="65" y="185"/>
                    </a:lnTo>
                    <a:lnTo>
                      <a:pt x="77" y="182"/>
                    </a:lnTo>
                    <a:lnTo>
                      <a:pt x="12" y="4"/>
                    </a:lnTo>
                    <a:lnTo>
                      <a:pt x="12" y="4"/>
                    </a:lnTo>
                    <a:lnTo>
                      <a:pt x="12" y="4"/>
                    </a:lnTo>
                    <a:lnTo>
                      <a:pt x="9" y="0"/>
                    </a:lnTo>
                    <a:lnTo>
                      <a:pt x="4" y="0"/>
                    </a:lnTo>
                    <a:lnTo>
                      <a:pt x="1" y="3"/>
                    </a:lnTo>
                    <a:lnTo>
                      <a:pt x="0" y="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2" name="Freeform 178"/>
              <p:cNvSpPr>
                <a:spLocks/>
              </p:cNvSpPr>
              <p:nvPr/>
            </p:nvSpPr>
            <p:spPr bwMode="auto">
              <a:xfrm>
                <a:off x="2873" y="1167"/>
                <a:ext cx="62" cy="121"/>
              </a:xfrm>
              <a:custGeom>
                <a:avLst/>
                <a:gdLst/>
                <a:ahLst/>
                <a:cxnLst>
                  <a:cxn ang="0">
                    <a:pos x="182" y="0"/>
                  </a:cxn>
                  <a:cxn ang="0">
                    <a:pos x="182" y="0"/>
                  </a:cxn>
                  <a:cxn ang="0">
                    <a:pos x="132" y="25"/>
                  </a:cxn>
                  <a:cxn ang="0">
                    <a:pos x="87" y="59"/>
                  </a:cxn>
                  <a:cxn ang="0">
                    <a:pos x="52" y="101"/>
                  </a:cxn>
                  <a:cxn ang="0">
                    <a:pos x="25" y="147"/>
                  </a:cxn>
                  <a:cxn ang="0">
                    <a:pos x="8" y="199"/>
                  </a:cxn>
                  <a:cxn ang="0">
                    <a:pos x="0" y="252"/>
                  </a:cxn>
                  <a:cxn ang="0">
                    <a:pos x="3" y="307"/>
                  </a:cxn>
                  <a:cxn ang="0">
                    <a:pos x="18" y="362"/>
                  </a:cxn>
                  <a:cxn ang="0">
                    <a:pos x="30" y="359"/>
                  </a:cxn>
                  <a:cxn ang="0">
                    <a:pos x="15" y="307"/>
                  </a:cxn>
                  <a:cxn ang="0">
                    <a:pos x="12" y="252"/>
                  </a:cxn>
                  <a:cxn ang="0">
                    <a:pos x="19" y="202"/>
                  </a:cxn>
                  <a:cxn ang="0">
                    <a:pos x="37" y="153"/>
                  </a:cxn>
                  <a:cxn ang="0">
                    <a:pos x="64" y="107"/>
                  </a:cxn>
                  <a:cxn ang="0">
                    <a:pos x="96" y="68"/>
                  </a:cxn>
                  <a:cxn ang="0">
                    <a:pos x="138" y="37"/>
                  </a:cxn>
                  <a:cxn ang="0">
                    <a:pos x="185" y="12"/>
                  </a:cxn>
                  <a:cxn ang="0">
                    <a:pos x="185" y="12"/>
                  </a:cxn>
                  <a:cxn ang="0">
                    <a:pos x="182" y="0"/>
                  </a:cxn>
                </a:cxnLst>
                <a:rect l="0" t="0" r="r" b="b"/>
                <a:pathLst>
                  <a:path w="185" h="362">
                    <a:moveTo>
                      <a:pt x="182" y="0"/>
                    </a:moveTo>
                    <a:lnTo>
                      <a:pt x="182" y="0"/>
                    </a:lnTo>
                    <a:lnTo>
                      <a:pt x="132" y="25"/>
                    </a:lnTo>
                    <a:lnTo>
                      <a:pt x="87" y="59"/>
                    </a:lnTo>
                    <a:lnTo>
                      <a:pt x="52" y="101"/>
                    </a:lnTo>
                    <a:lnTo>
                      <a:pt x="25" y="147"/>
                    </a:lnTo>
                    <a:lnTo>
                      <a:pt x="8" y="199"/>
                    </a:lnTo>
                    <a:lnTo>
                      <a:pt x="0" y="252"/>
                    </a:lnTo>
                    <a:lnTo>
                      <a:pt x="3" y="307"/>
                    </a:lnTo>
                    <a:lnTo>
                      <a:pt x="18" y="362"/>
                    </a:lnTo>
                    <a:lnTo>
                      <a:pt x="30" y="359"/>
                    </a:lnTo>
                    <a:lnTo>
                      <a:pt x="15" y="307"/>
                    </a:lnTo>
                    <a:lnTo>
                      <a:pt x="12" y="252"/>
                    </a:lnTo>
                    <a:lnTo>
                      <a:pt x="19" y="202"/>
                    </a:lnTo>
                    <a:lnTo>
                      <a:pt x="37" y="153"/>
                    </a:lnTo>
                    <a:lnTo>
                      <a:pt x="64" y="107"/>
                    </a:lnTo>
                    <a:lnTo>
                      <a:pt x="96" y="68"/>
                    </a:lnTo>
                    <a:lnTo>
                      <a:pt x="138" y="37"/>
                    </a:lnTo>
                    <a:lnTo>
                      <a:pt x="185" y="12"/>
                    </a:lnTo>
                    <a:lnTo>
                      <a:pt x="185" y="12"/>
                    </a:lnTo>
                    <a:lnTo>
                      <a:pt x="18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3" name="Freeform 179"/>
              <p:cNvSpPr>
                <a:spLocks/>
              </p:cNvSpPr>
              <p:nvPr/>
            </p:nvSpPr>
            <p:spPr bwMode="auto">
              <a:xfrm>
                <a:off x="2934" y="1161"/>
                <a:ext cx="120" cy="64"/>
              </a:xfrm>
              <a:custGeom>
                <a:avLst/>
                <a:gdLst/>
                <a:ahLst/>
                <a:cxnLst>
                  <a:cxn ang="0">
                    <a:pos x="361" y="184"/>
                  </a:cxn>
                  <a:cxn ang="0">
                    <a:pos x="361" y="184"/>
                  </a:cxn>
                  <a:cxn ang="0">
                    <a:pos x="349" y="156"/>
                  </a:cxn>
                  <a:cxn ang="0">
                    <a:pos x="336" y="132"/>
                  </a:cxn>
                  <a:cxn ang="0">
                    <a:pos x="320" y="109"/>
                  </a:cxn>
                  <a:cxn ang="0">
                    <a:pos x="302" y="88"/>
                  </a:cxn>
                  <a:cxn ang="0">
                    <a:pos x="283" y="69"/>
                  </a:cxn>
                  <a:cxn ang="0">
                    <a:pos x="260" y="51"/>
                  </a:cxn>
                  <a:cxn ang="0">
                    <a:pos x="238" y="37"/>
                  </a:cxn>
                  <a:cxn ang="0">
                    <a:pos x="215" y="26"/>
                  </a:cxn>
                  <a:cxn ang="0">
                    <a:pos x="188" y="15"/>
                  </a:cxn>
                  <a:cxn ang="0">
                    <a:pos x="163" y="8"/>
                  </a:cxn>
                  <a:cxn ang="0">
                    <a:pos x="136" y="3"/>
                  </a:cxn>
                  <a:cxn ang="0">
                    <a:pos x="110" y="0"/>
                  </a:cxn>
                  <a:cxn ang="0">
                    <a:pos x="83" y="0"/>
                  </a:cxn>
                  <a:cxn ang="0">
                    <a:pos x="55" y="3"/>
                  </a:cxn>
                  <a:cxn ang="0">
                    <a:pos x="27" y="9"/>
                  </a:cxn>
                  <a:cxn ang="0">
                    <a:pos x="0" y="18"/>
                  </a:cxn>
                  <a:cxn ang="0">
                    <a:pos x="3" y="30"/>
                  </a:cxn>
                  <a:cxn ang="0">
                    <a:pos x="30" y="21"/>
                  </a:cxn>
                  <a:cxn ang="0">
                    <a:pos x="55" y="15"/>
                  </a:cxn>
                  <a:cxn ang="0">
                    <a:pos x="83" y="12"/>
                  </a:cxn>
                  <a:cxn ang="0">
                    <a:pos x="110" y="12"/>
                  </a:cxn>
                  <a:cxn ang="0">
                    <a:pos x="136" y="15"/>
                  </a:cxn>
                  <a:cxn ang="0">
                    <a:pos x="160" y="20"/>
                  </a:cxn>
                  <a:cxn ang="0">
                    <a:pos x="185" y="27"/>
                  </a:cxn>
                  <a:cxn ang="0">
                    <a:pos x="209" y="37"/>
                  </a:cxn>
                  <a:cxn ang="0">
                    <a:pos x="232" y="49"/>
                  </a:cxn>
                  <a:cxn ang="0">
                    <a:pos x="255" y="63"/>
                  </a:cxn>
                  <a:cxn ang="0">
                    <a:pos x="274" y="77"/>
                  </a:cxn>
                  <a:cxn ang="0">
                    <a:pos x="293" y="97"/>
                  </a:cxn>
                  <a:cxn ang="0">
                    <a:pos x="311" y="117"/>
                  </a:cxn>
                  <a:cxn ang="0">
                    <a:pos x="324" y="138"/>
                  </a:cxn>
                  <a:cxn ang="0">
                    <a:pos x="337" y="162"/>
                  </a:cxn>
                  <a:cxn ang="0">
                    <a:pos x="349" y="187"/>
                  </a:cxn>
                  <a:cxn ang="0">
                    <a:pos x="349" y="187"/>
                  </a:cxn>
                  <a:cxn ang="0">
                    <a:pos x="349" y="187"/>
                  </a:cxn>
                  <a:cxn ang="0">
                    <a:pos x="352" y="190"/>
                  </a:cxn>
                  <a:cxn ang="0">
                    <a:pos x="357" y="192"/>
                  </a:cxn>
                  <a:cxn ang="0">
                    <a:pos x="360" y="189"/>
                  </a:cxn>
                  <a:cxn ang="0">
                    <a:pos x="361" y="184"/>
                  </a:cxn>
                </a:cxnLst>
                <a:rect l="0" t="0" r="r" b="b"/>
                <a:pathLst>
                  <a:path w="361" h="192">
                    <a:moveTo>
                      <a:pt x="361" y="184"/>
                    </a:moveTo>
                    <a:lnTo>
                      <a:pt x="361" y="184"/>
                    </a:lnTo>
                    <a:lnTo>
                      <a:pt x="349" y="156"/>
                    </a:lnTo>
                    <a:lnTo>
                      <a:pt x="336" y="132"/>
                    </a:lnTo>
                    <a:lnTo>
                      <a:pt x="320" y="109"/>
                    </a:lnTo>
                    <a:lnTo>
                      <a:pt x="302" y="88"/>
                    </a:lnTo>
                    <a:lnTo>
                      <a:pt x="283" y="69"/>
                    </a:lnTo>
                    <a:lnTo>
                      <a:pt x="260" y="51"/>
                    </a:lnTo>
                    <a:lnTo>
                      <a:pt x="238" y="37"/>
                    </a:lnTo>
                    <a:lnTo>
                      <a:pt x="215" y="26"/>
                    </a:lnTo>
                    <a:lnTo>
                      <a:pt x="188" y="15"/>
                    </a:lnTo>
                    <a:lnTo>
                      <a:pt x="163" y="8"/>
                    </a:lnTo>
                    <a:lnTo>
                      <a:pt x="136" y="3"/>
                    </a:lnTo>
                    <a:lnTo>
                      <a:pt x="110" y="0"/>
                    </a:lnTo>
                    <a:lnTo>
                      <a:pt x="83" y="0"/>
                    </a:lnTo>
                    <a:lnTo>
                      <a:pt x="55" y="3"/>
                    </a:lnTo>
                    <a:lnTo>
                      <a:pt x="27" y="9"/>
                    </a:lnTo>
                    <a:lnTo>
                      <a:pt x="0" y="18"/>
                    </a:lnTo>
                    <a:lnTo>
                      <a:pt x="3" y="30"/>
                    </a:lnTo>
                    <a:lnTo>
                      <a:pt x="30" y="21"/>
                    </a:lnTo>
                    <a:lnTo>
                      <a:pt x="55" y="15"/>
                    </a:lnTo>
                    <a:lnTo>
                      <a:pt x="83" y="12"/>
                    </a:lnTo>
                    <a:lnTo>
                      <a:pt x="110" y="12"/>
                    </a:lnTo>
                    <a:lnTo>
                      <a:pt x="136" y="15"/>
                    </a:lnTo>
                    <a:lnTo>
                      <a:pt x="160" y="20"/>
                    </a:lnTo>
                    <a:lnTo>
                      <a:pt x="185" y="27"/>
                    </a:lnTo>
                    <a:lnTo>
                      <a:pt x="209" y="37"/>
                    </a:lnTo>
                    <a:lnTo>
                      <a:pt x="232" y="49"/>
                    </a:lnTo>
                    <a:lnTo>
                      <a:pt x="255" y="63"/>
                    </a:lnTo>
                    <a:lnTo>
                      <a:pt x="274" y="77"/>
                    </a:lnTo>
                    <a:lnTo>
                      <a:pt x="293" y="97"/>
                    </a:lnTo>
                    <a:lnTo>
                      <a:pt x="311" y="117"/>
                    </a:lnTo>
                    <a:lnTo>
                      <a:pt x="324" y="138"/>
                    </a:lnTo>
                    <a:lnTo>
                      <a:pt x="337" y="162"/>
                    </a:lnTo>
                    <a:lnTo>
                      <a:pt x="349" y="187"/>
                    </a:lnTo>
                    <a:lnTo>
                      <a:pt x="349" y="187"/>
                    </a:lnTo>
                    <a:lnTo>
                      <a:pt x="349" y="187"/>
                    </a:lnTo>
                    <a:lnTo>
                      <a:pt x="352" y="190"/>
                    </a:lnTo>
                    <a:lnTo>
                      <a:pt x="357" y="192"/>
                    </a:lnTo>
                    <a:lnTo>
                      <a:pt x="360" y="189"/>
                    </a:lnTo>
                    <a:lnTo>
                      <a:pt x="361" y="18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4" name="Freeform 180"/>
              <p:cNvSpPr>
                <a:spLocks/>
              </p:cNvSpPr>
              <p:nvPr/>
            </p:nvSpPr>
            <p:spPr bwMode="auto">
              <a:xfrm>
                <a:off x="3050" y="1223"/>
                <a:ext cx="27" cy="61"/>
              </a:xfrm>
              <a:custGeom>
                <a:avLst/>
                <a:gdLst/>
                <a:ahLst/>
                <a:cxnLst>
                  <a:cxn ang="0">
                    <a:pos x="80" y="177"/>
                  </a:cxn>
                  <a:cxn ang="0">
                    <a:pos x="80" y="177"/>
                  </a:cxn>
                  <a:cxn ang="0">
                    <a:pos x="12" y="0"/>
                  </a:cxn>
                  <a:cxn ang="0">
                    <a:pos x="0" y="3"/>
                  </a:cxn>
                  <a:cxn ang="0">
                    <a:pos x="68" y="180"/>
                  </a:cxn>
                  <a:cxn ang="0">
                    <a:pos x="68" y="180"/>
                  </a:cxn>
                  <a:cxn ang="0">
                    <a:pos x="68" y="180"/>
                  </a:cxn>
                  <a:cxn ang="0">
                    <a:pos x="71" y="183"/>
                  </a:cxn>
                  <a:cxn ang="0">
                    <a:pos x="76" y="184"/>
                  </a:cxn>
                  <a:cxn ang="0">
                    <a:pos x="79" y="181"/>
                  </a:cxn>
                  <a:cxn ang="0">
                    <a:pos x="80" y="177"/>
                  </a:cxn>
                </a:cxnLst>
                <a:rect l="0" t="0" r="r" b="b"/>
                <a:pathLst>
                  <a:path w="80" h="184">
                    <a:moveTo>
                      <a:pt x="80" y="177"/>
                    </a:moveTo>
                    <a:lnTo>
                      <a:pt x="80" y="177"/>
                    </a:lnTo>
                    <a:lnTo>
                      <a:pt x="12" y="0"/>
                    </a:lnTo>
                    <a:lnTo>
                      <a:pt x="0" y="3"/>
                    </a:lnTo>
                    <a:lnTo>
                      <a:pt x="68" y="180"/>
                    </a:lnTo>
                    <a:lnTo>
                      <a:pt x="68" y="180"/>
                    </a:lnTo>
                    <a:lnTo>
                      <a:pt x="68" y="180"/>
                    </a:lnTo>
                    <a:lnTo>
                      <a:pt x="71" y="183"/>
                    </a:lnTo>
                    <a:lnTo>
                      <a:pt x="76" y="184"/>
                    </a:lnTo>
                    <a:lnTo>
                      <a:pt x="79" y="181"/>
                    </a:lnTo>
                    <a:lnTo>
                      <a:pt x="80" y="17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5" name="Freeform 181"/>
              <p:cNvSpPr>
                <a:spLocks/>
              </p:cNvSpPr>
              <p:nvPr/>
            </p:nvSpPr>
            <p:spPr bwMode="auto">
              <a:xfrm>
                <a:off x="2747" y="1365"/>
                <a:ext cx="104" cy="84"/>
              </a:xfrm>
              <a:custGeom>
                <a:avLst/>
                <a:gdLst/>
                <a:ahLst/>
                <a:cxnLst>
                  <a:cxn ang="0">
                    <a:pos x="314" y="254"/>
                  </a:cxn>
                  <a:cxn ang="0">
                    <a:pos x="312" y="231"/>
                  </a:cxn>
                  <a:cxn ang="0">
                    <a:pos x="308" y="197"/>
                  </a:cxn>
                  <a:cxn ang="0">
                    <a:pos x="299" y="156"/>
                  </a:cxn>
                  <a:cxn ang="0">
                    <a:pos x="285" y="111"/>
                  </a:cxn>
                  <a:cxn ang="0">
                    <a:pos x="263" y="68"/>
                  </a:cxn>
                  <a:cxn ang="0">
                    <a:pos x="234" y="33"/>
                  </a:cxn>
                  <a:cxn ang="0">
                    <a:pos x="195" y="7"/>
                  </a:cxn>
                  <a:cxn ang="0">
                    <a:pos x="146" y="0"/>
                  </a:cxn>
                  <a:cxn ang="0">
                    <a:pos x="109" y="9"/>
                  </a:cxn>
                  <a:cxn ang="0">
                    <a:pos x="78" y="33"/>
                  </a:cxn>
                  <a:cxn ang="0">
                    <a:pos x="53" y="65"/>
                  </a:cxn>
                  <a:cxn ang="0">
                    <a:pos x="32" y="105"/>
                  </a:cxn>
                  <a:cxn ang="0">
                    <a:pos x="18" y="148"/>
                  </a:cxn>
                  <a:cxn ang="0">
                    <a:pos x="7" y="190"/>
                  </a:cxn>
                  <a:cxn ang="0">
                    <a:pos x="1" y="225"/>
                  </a:cxn>
                  <a:cxn ang="0">
                    <a:pos x="0" y="254"/>
                  </a:cxn>
                  <a:cxn ang="0">
                    <a:pos x="314" y="254"/>
                  </a:cxn>
                </a:cxnLst>
                <a:rect l="0" t="0" r="r" b="b"/>
                <a:pathLst>
                  <a:path w="314" h="254">
                    <a:moveTo>
                      <a:pt x="314" y="254"/>
                    </a:moveTo>
                    <a:lnTo>
                      <a:pt x="312" y="231"/>
                    </a:lnTo>
                    <a:lnTo>
                      <a:pt x="308" y="197"/>
                    </a:lnTo>
                    <a:lnTo>
                      <a:pt x="299" y="156"/>
                    </a:lnTo>
                    <a:lnTo>
                      <a:pt x="285" y="111"/>
                    </a:lnTo>
                    <a:lnTo>
                      <a:pt x="263" y="68"/>
                    </a:lnTo>
                    <a:lnTo>
                      <a:pt x="234" y="33"/>
                    </a:lnTo>
                    <a:lnTo>
                      <a:pt x="195" y="7"/>
                    </a:lnTo>
                    <a:lnTo>
                      <a:pt x="146" y="0"/>
                    </a:lnTo>
                    <a:lnTo>
                      <a:pt x="109" y="9"/>
                    </a:lnTo>
                    <a:lnTo>
                      <a:pt x="78" y="33"/>
                    </a:lnTo>
                    <a:lnTo>
                      <a:pt x="53" y="65"/>
                    </a:lnTo>
                    <a:lnTo>
                      <a:pt x="32" y="105"/>
                    </a:lnTo>
                    <a:lnTo>
                      <a:pt x="18" y="148"/>
                    </a:lnTo>
                    <a:lnTo>
                      <a:pt x="7" y="190"/>
                    </a:lnTo>
                    <a:lnTo>
                      <a:pt x="1" y="225"/>
                    </a:lnTo>
                    <a:lnTo>
                      <a:pt x="0" y="254"/>
                    </a:lnTo>
                    <a:lnTo>
                      <a:pt x="314" y="254"/>
                    </a:lnTo>
                    <a:close/>
                  </a:path>
                </a:pathLst>
              </a:custGeom>
              <a:solidFill>
                <a:srgbClr val="7F001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6" name="Freeform 182"/>
              <p:cNvSpPr>
                <a:spLocks/>
              </p:cNvSpPr>
              <p:nvPr/>
            </p:nvSpPr>
            <p:spPr bwMode="auto">
              <a:xfrm>
                <a:off x="2795" y="1363"/>
                <a:ext cx="59" cy="86"/>
              </a:xfrm>
              <a:custGeom>
                <a:avLst/>
                <a:gdLst/>
                <a:ahLst/>
                <a:cxnLst>
                  <a:cxn ang="0">
                    <a:pos x="0" y="12"/>
                  </a:cxn>
                  <a:cxn ang="0">
                    <a:pos x="0" y="12"/>
                  </a:cxn>
                  <a:cxn ang="0">
                    <a:pos x="48" y="19"/>
                  </a:cxn>
                  <a:cxn ang="0">
                    <a:pos x="83" y="43"/>
                  </a:cxn>
                  <a:cxn ang="0">
                    <a:pos x="111" y="77"/>
                  </a:cxn>
                  <a:cxn ang="0">
                    <a:pos x="134" y="119"/>
                  </a:cxn>
                  <a:cxn ang="0">
                    <a:pos x="147" y="163"/>
                  </a:cxn>
                  <a:cxn ang="0">
                    <a:pos x="156" y="203"/>
                  </a:cxn>
                  <a:cxn ang="0">
                    <a:pos x="160" y="237"/>
                  </a:cxn>
                  <a:cxn ang="0">
                    <a:pos x="160" y="260"/>
                  </a:cxn>
                  <a:cxn ang="0">
                    <a:pos x="175" y="260"/>
                  </a:cxn>
                  <a:cxn ang="0">
                    <a:pos x="172" y="237"/>
                  </a:cxn>
                  <a:cxn ang="0">
                    <a:pos x="168" y="203"/>
                  </a:cxn>
                  <a:cxn ang="0">
                    <a:pos x="159" y="160"/>
                  </a:cxn>
                  <a:cxn ang="0">
                    <a:pos x="145" y="116"/>
                  </a:cxn>
                  <a:cxn ang="0">
                    <a:pos x="123" y="71"/>
                  </a:cxn>
                  <a:cxn ang="0">
                    <a:pos x="92" y="34"/>
                  </a:cxn>
                  <a:cxn ang="0">
                    <a:pos x="51" y="7"/>
                  </a:cxn>
                  <a:cxn ang="0">
                    <a:pos x="0" y="0"/>
                  </a:cxn>
                  <a:cxn ang="0">
                    <a:pos x="0" y="0"/>
                  </a:cxn>
                  <a:cxn ang="0">
                    <a:pos x="0" y="12"/>
                  </a:cxn>
                </a:cxnLst>
                <a:rect l="0" t="0" r="r" b="b"/>
                <a:pathLst>
                  <a:path w="175" h="260">
                    <a:moveTo>
                      <a:pt x="0" y="12"/>
                    </a:moveTo>
                    <a:lnTo>
                      <a:pt x="0" y="12"/>
                    </a:lnTo>
                    <a:lnTo>
                      <a:pt x="48" y="19"/>
                    </a:lnTo>
                    <a:lnTo>
                      <a:pt x="83" y="43"/>
                    </a:lnTo>
                    <a:lnTo>
                      <a:pt x="111" y="77"/>
                    </a:lnTo>
                    <a:lnTo>
                      <a:pt x="134" y="119"/>
                    </a:lnTo>
                    <a:lnTo>
                      <a:pt x="147" y="163"/>
                    </a:lnTo>
                    <a:lnTo>
                      <a:pt x="156" y="203"/>
                    </a:lnTo>
                    <a:lnTo>
                      <a:pt x="160" y="237"/>
                    </a:lnTo>
                    <a:lnTo>
                      <a:pt x="160" y="260"/>
                    </a:lnTo>
                    <a:lnTo>
                      <a:pt x="175" y="260"/>
                    </a:lnTo>
                    <a:lnTo>
                      <a:pt x="172" y="237"/>
                    </a:lnTo>
                    <a:lnTo>
                      <a:pt x="168" y="203"/>
                    </a:lnTo>
                    <a:lnTo>
                      <a:pt x="159" y="160"/>
                    </a:lnTo>
                    <a:lnTo>
                      <a:pt x="145" y="116"/>
                    </a:lnTo>
                    <a:lnTo>
                      <a:pt x="123" y="71"/>
                    </a:lnTo>
                    <a:lnTo>
                      <a:pt x="92" y="34"/>
                    </a:lnTo>
                    <a:lnTo>
                      <a:pt x="51" y="7"/>
                    </a:lnTo>
                    <a:lnTo>
                      <a:pt x="0" y="0"/>
                    </a:lnTo>
                    <a:lnTo>
                      <a:pt x="0" y="0"/>
                    </a:lnTo>
                    <a:lnTo>
                      <a:pt x="0"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7" name="Freeform 183"/>
              <p:cNvSpPr>
                <a:spLocks/>
              </p:cNvSpPr>
              <p:nvPr/>
            </p:nvSpPr>
            <p:spPr bwMode="auto">
              <a:xfrm>
                <a:off x="2744" y="1363"/>
                <a:ext cx="51" cy="89"/>
              </a:xfrm>
              <a:custGeom>
                <a:avLst/>
                <a:gdLst/>
                <a:ahLst/>
                <a:cxnLst>
                  <a:cxn ang="0">
                    <a:pos x="8" y="252"/>
                  </a:cxn>
                  <a:cxn ang="0">
                    <a:pos x="15" y="260"/>
                  </a:cxn>
                  <a:cxn ang="0">
                    <a:pos x="15" y="231"/>
                  </a:cxn>
                  <a:cxn ang="0">
                    <a:pos x="21" y="197"/>
                  </a:cxn>
                  <a:cxn ang="0">
                    <a:pos x="32" y="156"/>
                  </a:cxn>
                  <a:cxn ang="0">
                    <a:pos x="46" y="113"/>
                  </a:cxn>
                  <a:cxn ang="0">
                    <a:pos x="67" y="74"/>
                  </a:cxn>
                  <a:cxn ang="0">
                    <a:pos x="91" y="43"/>
                  </a:cxn>
                  <a:cxn ang="0">
                    <a:pos x="120" y="21"/>
                  </a:cxn>
                  <a:cxn ang="0">
                    <a:pos x="154" y="12"/>
                  </a:cxn>
                  <a:cxn ang="0">
                    <a:pos x="154" y="0"/>
                  </a:cxn>
                  <a:cxn ang="0">
                    <a:pos x="114" y="9"/>
                  </a:cxn>
                  <a:cxn ang="0">
                    <a:pos x="82" y="34"/>
                  </a:cxn>
                  <a:cxn ang="0">
                    <a:pos x="55" y="68"/>
                  </a:cxn>
                  <a:cxn ang="0">
                    <a:pos x="35" y="110"/>
                  </a:cxn>
                  <a:cxn ang="0">
                    <a:pos x="20" y="153"/>
                  </a:cxn>
                  <a:cxn ang="0">
                    <a:pos x="9" y="194"/>
                  </a:cxn>
                  <a:cxn ang="0">
                    <a:pos x="3" y="231"/>
                  </a:cxn>
                  <a:cxn ang="0">
                    <a:pos x="0" y="260"/>
                  </a:cxn>
                  <a:cxn ang="0">
                    <a:pos x="8" y="267"/>
                  </a:cxn>
                  <a:cxn ang="0">
                    <a:pos x="0" y="260"/>
                  </a:cxn>
                  <a:cxn ang="0">
                    <a:pos x="3" y="264"/>
                  </a:cxn>
                  <a:cxn ang="0">
                    <a:pos x="8" y="266"/>
                  </a:cxn>
                  <a:cxn ang="0">
                    <a:pos x="12" y="264"/>
                  </a:cxn>
                  <a:cxn ang="0">
                    <a:pos x="15" y="260"/>
                  </a:cxn>
                  <a:cxn ang="0">
                    <a:pos x="8" y="252"/>
                  </a:cxn>
                </a:cxnLst>
                <a:rect l="0" t="0" r="r" b="b"/>
                <a:pathLst>
                  <a:path w="154" h="267">
                    <a:moveTo>
                      <a:pt x="8" y="252"/>
                    </a:moveTo>
                    <a:lnTo>
                      <a:pt x="15" y="260"/>
                    </a:lnTo>
                    <a:lnTo>
                      <a:pt x="15" y="231"/>
                    </a:lnTo>
                    <a:lnTo>
                      <a:pt x="21" y="197"/>
                    </a:lnTo>
                    <a:lnTo>
                      <a:pt x="32" y="156"/>
                    </a:lnTo>
                    <a:lnTo>
                      <a:pt x="46" y="113"/>
                    </a:lnTo>
                    <a:lnTo>
                      <a:pt x="67" y="74"/>
                    </a:lnTo>
                    <a:lnTo>
                      <a:pt x="91" y="43"/>
                    </a:lnTo>
                    <a:lnTo>
                      <a:pt x="120" y="21"/>
                    </a:lnTo>
                    <a:lnTo>
                      <a:pt x="154" y="12"/>
                    </a:lnTo>
                    <a:lnTo>
                      <a:pt x="154" y="0"/>
                    </a:lnTo>
                    <a:lnTo>
                      <a:pt x="114" y="9"/>
                    </a:lnTo>
                    <a:lnTo>
                      <a:pt x="82" y="34"/>
                    </a:lnTo>
                    <a:lnTo>
                      <a:pt x="55" y="68"/>
                    </a:lnTo>
                    <a:lnTo>
                      <a:pt x="35" y="110"/>
                    </a:lnTo>
                    <a:lnTo>
                      <a:pt x="20" y="153"/>
                    </a:lnTo>
                    <a:lnTo>
                      <a:pt x="9" y="194"/>
                    </a:lnTo>
                    <a:lnTo>
                      <a:pt x="3" y="231"/>
                    </a:lnTo>
                    <a:lnTo>
                      <a:pt x="0" y="260"/>
                    </a:lnTo>
                    <a:lnTo>
                      <a:pt x="8" y="267"/>
                    </a:lnTo>
                    <a:lnTo>
                      <a:pt x="0" y="260"/>
                    </a:lnTo>
                    <a:lnTo>
                      <a:pt x="3" y="264"/>
                    </a:lnTo>
                    <a:lnTo>
                      <a:pt x="8" y="266"/>
                    </a:lnTo>
                    <a:lnTo>
                      <a:pt x="12" y="264"/>
                    </a:lnTo>
                    <a:lnTo>
                      <a:pt x="15" y="260"/>
                    </a:lnTo>
                    <a:lnTo>
                      <a:pt x="8" y="25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8" name="Freeform 184"/>
              <p:cNvSpPr>
                <a:spLocks/>
              </p:cNvSpPr>
              <p:nvPr/>
            </p:nvSpPr>
            <p:spPr bwMode="auto">
              <a:xfrm>
                <a:off x="2747" y="1447"/>
                <a:ext cx="107" cy="5"/>
              </a:xfrm>
              <a:custGeom>
                <a:avLst/>
                <a:gdLst/>
                <a:ahLst/>
                <a:cxnLst>
                  <a:cxn ang="0">
                    <a:pos x="306" y="8"/>
                  </a:cxn>
                  <a:cxn ang="0">
                    <a:pos x="314" y="0"/>
                  </a:cxn>
                  <a:cxn ang="0">
                    <a:pos x="0" y="0"/>
                  </a:cxn>
                  <a:cxn ang="0">
                    <a:pos x="0" y="15"/>
                  </a:cxn>
                  <a:cxn ang="0">
                    <a:pos x="314" y="15"/>
                  </a:cxn>
                  <a:cxn ang="0">
                    <a:pos x="321" y="8"/>
                  </a:cxn>
                  <a:cxn ang="0">
                    <a:pos x="314" y="15"/>
                  </a:cxn>
                  <a:cxn ang="0">
                    <a:pos x="318" y="12"/>
                  </a:cxn>
                  <a:cxn ang="0">
                    <a:pos x="321" y="8"/>
                  </a:cxn>
                  <a:cxn ang="0">
                    <a:pos x="318" y="3"/>
                  </a:cxn>
                  <a:cxn ang="0">
                    <a:pos x="314" y="0"/>
                  </a:cxn>
                  <a:cxn ang="0">
                    <a:pos x="306" y="8"/>
                  </a:cxn>
                </a:cxnLst>
                <a:rect l="0" t="0" r="r" b="b"/>
                <a:pathLst>
                  <a:path w="321" h="15">
                    <a:moveTo>
                      <a:pt x="306" y="8"/>
                    </a:moveTo>
                    <a:lnTo>
                      <a:pt x="314" y="0"/>
                    </a:lnTo>
                    <a:lnTo>
                      <a:pt x="0" y="0"/>
                    </a:lnTo>
                    <a:lnTo>
                      <a:pt x="0" y="15"/>
                    </a:lnTo>
                    <a:lnTo>
                      <a:pt x="314" y="15"/>
                    </a:lnTo>
                    <a:lnTo>
                      <a:pt x="321" y="8"/>
                    </a:lnTo>
                    <a:lnTo>
                      <a:pt x="314" y="15"/>
                    </a:lnTo>
                    <a:lnTo>
                      <a:pt x="318" y="12"/>
                    </a:lnTo>
                    <a:lnTo>
                      <a:pt x="321" y="8"/>
                    </a:lnTo>
                    <a:lnTo>
                      <a:pt x="318" y="3"/>
                    </a:lnTo>
                    <a:lnTo>
                      <a:pt x="314" y="0"/>
                    </a:lnTo>
                    <a:lnTo>
                      <a:pt x="306" y="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9" name="Freeform 185"/>
              <p:cNvSpPr>
                <a:spLocks/>
              </p:cNvSpPr>
              <p:nvPr/>
            </p:nvSpPr>
            <p:spPr bwMode="auto">
              <a:xfrm>
                <a:off x="2857" y="1376"/>
                <a:ext cx="320" cy="142"/>
              </a:xfrm>
              <a:custGeom>
                <a:avLst/>
                <a:gdLst/>
                <a:ahLst/>
                <a:cxnLst>
                  <a:cxn ang="0">
                    <a:pos x="0" y="426"/>
                  </a:cxn>
                  <a:cxn ang="0">
                    <a:pos x="747" y="426"/>
                  </a:cxn>
                  <a:cxn ang="0">
                    <a:pos x="790" y="421"/>
                  </a:cxn>
                  <a:cxn ang="0">
                    <a:pos x="830" y="409"/>
                  </a:cxn>
                  <a:cxn ang="0">
                    <a:pos x="867" y="389"/>
                  </a:cxn>
                  <a:cxn ang="0">
                    <a:pos x="898" y="363"/>
                  </a:cxn>
                  <a:cxn ang="0">
                    <a:pos x="924" y="331"/>
                  </a:cxn>
                  <a:cxn ang="0">
                    <a:pos x="944" y="295"/>
                  </a:cxn>
                  <a:cxn ang="0">
                    <a:pos x="956" y="255"/>
                  </a:cxn>
                  <a:cxn ang="0">
                    <a:pos x="960" y="212"/>
                  </a:cxn>
                  <a:cxn ang="0">
                    <a:pos x="960" y="134"/>
                  </a:cxn>
                  <a:cxn ang="0">
                    <a:pos x="951" y="122"/>
                  </a:cxn>
                  <a:cxn ang="0">
                    <a:pos x="941" y="108"/>
                  </a:cxn>
                  <a:cxn ang="0">
                    <a:pos x="929" y="95"/>
                  </a:cxn>
                  <a:cxn ang="0">
                    <a:pos x="916" y="82"/>
                  </a:cxn>
                  <a:cxn ang="0">
                    <a:pos x="899" y="68"/>
                  </a:cxn>
                  <a:cxn ang="0">
                    <a:pos x="883" y="53"/>
                  </a:cxn>
                  <a:cxn ang="0">
                    <a:pos x="864" y="42"/>
                  </a:cxn>
                  <a:cxn ang="0">
                    <a:pos x="843" y="30"/>
                  </a:cxn>
                  <a:cxn ang="0">
                    <a:pos x="819" y="19"/>
                  </a:cxn>
                  <a:cxn ang="0">
                    <a:pos x="796" y="10"/>
                  </a:cxn>
                  <a:cxn ang="0">
                    <a:pos x="769" y="5"/>
                  </a:cxn>
                  <a:cxn ang="0">
                    <a:pos x="741" y="2"/>
                  </a:cxn>
                  <a:cxn ang="0">
                    <a:pos x="710" y="0"/>
                  </a:cxn>
                  <a:cxn ang="0">
                    <a:pos x="679" y="3"/>
                  </a:cxn>
                  <a:cxn ang="0">
                    <a:pos x="645" y="9"/>
                  </a:cxn>
                  <a:cxn ang="0">
                    <a:pos x="609" y="19"/>
                  </a:cxn>
                  <a:cxn ang="0">
                    <a:pos x="574" y="31"/>
                  </a:cxn>
                  <a:cxn ang="0">
                    <a:pos x="537" y="43"/>
                  </a:cxn>
                  <a:cxn ang="0">
                    <a:pos x="503" y="55"/>
                  </a:cxn>
                  <a:cxn ang="0">
                    <a:pos x="469" y="67"/>
                  </a:cxn>
                  <a:cxn ang="0">
                    <a:pos x="435" y="79"/>
                  </a:cxn>
                  <a:cxn ang="0">
                    <a:pos x="404" y="91"/>
                  </a:cxn>
                  <a:cxn ang="0">
                    <a:pos x="373" y="101"/>
                  </a:cxn>
                  <a:cxn ang="0">
                    <a:pos x="343" y="111"/>
                  </a:cxn>
                  <a:cxn ang="0">
                    <a:pos x="315" y="122"/>
                  </a:cxn>
                  <a:cxn ang="0">
                    <a:pos x="288" y="132"/>
                  </a:cxn>
                  <a:cxn ang="0">
                    <a:pos x="265" y="141"/>
                  </a:cxn>
                  <a:cxn ang="0">
                    <a:pos x="242" y="150"/>
                  </a:cxn>
                  <a:cxn ang="0">
                    <a:pos x="223" y="157"/>
                  </a:cxn>
                  <a:cxn ang="0">
                    <a:pos x="205" y="165"/>
                  </a:cxn>
                  <a:cxn ang="0">
                    <a:pos x="189" y="171"/>
                  </a:cxn>
                  <a:cxn ang="0">
                    <a:pos x="177" y="177"/>
                  </a:cxn>
                  <a:cxn ang="0">
                    <a:pos x="143" y="197"/>
                  </a:cxn>
                  <a:cxn ang="0">
                    <a:pos x="112" y="227"/>
                  </a:cxn>
                  <a:cxn ang="0">
                    <a:pos x="83" y="261"/>
                  </a:cxn>
                  <a:cxn ang="0">
                    <a:pos x="58" y="298"/>
                  </a:cxn>
                  <a:cxn ang="0">
                    <a:pos x="35" y="337"/>
                  </a:cxn>
                  <a:cxn ang="0">
                    <a:pos x="18" y="372"/>
                  </a:cxn>
                  <a:cxn ang="0">
                    <a:pos x="6" y="402"/>
                  </a:cxn>
                  <a:cxn ang="0">
                    <a:pos x="0" y="426"/>
                  </a:cxn>
                </a:cxnLst>
                <a:rect l="0" t="0" r="r" b="b"/>
                <a:pathLst>
                  <a:path w="960" h="426">
                    <a:moveTo>
                      <a:pt x="0" y="426"/>
                    </a:moveTo>
                    <a:lnTo>
                      <a:pt x="747" y="426"/>
                    </a:lnTo>
                    <a:lnTo>
                      <a:pt x="790" y="421"/>
                    </a:lnTo>
                    <a:lnTo>
                      <a:pt x="830" y="409"/>
                    </a:lnTo>
                    <a:lnTo>
                      <a:pt x="867" y="389"/>
                    </a:lnTo>
                    <a:lnTo>
                      <a:pt x="898" y="363"/>
                    </a:lnTo>
                    <a:lnTo>
                      <a:pt x="924" y="331"/>
                    </a:lnTo>
                    <a:lnTo>
                      <a:pt x="944" y="295"/>
                    </a:lnTo>
                    <a:lnTo>
                      <a:pt x="956" y="255"/>
                    </a:lnTo>
                    <a:lnTo>
                      <a:pt x="960" y="212"/>
                    </a:lnTo>
                    <a:lnTo>
                      <a:pt x="960" y="134"/>
                    </a:lnTo>
                    <a:lnTo>
                      <a:pt x="951" y="122"/>
                    </a:lnTo>
                    <a:lnTo>
                      <a:pt x="941" y="108"/>
                    </a:lnTo>
                    <a:lnTo>
                      <a:pt x="929" y="95"/>
                    </a:lnTo>
                    <a:lnTo>
                      <a:pt x="916" y="82"/>
                    </a:lnTo>
                    <a:lnTo>
                      <a:pt x="899" y="68"/>
                    </a:lnTo>
                    <a:lnTo>
                      <a:pt x="883" y="53"/>
                    </a:lnTo>
                    <a:lnTo>
                      <a:pt x="864" y="42"/>
                    </a:lnTo>
                    <a:lnTo>
                      <a:pt x="843" y="30"/>
                    </a:lnTo>
                    <a:lnTo>
                      <a:pt x="819" y="19"/>
                    </a:lnTo>
                    <a:lnTo>
                      <a:pt x="796" y="10"/>
                    </a:lnTo>
                    <a:lnTo>
                      <a:pt x="769" y="5"/>
                    </a:lnTo>
                    <a:lnTo>
                      <a:pt x="741" y="2"/>
                    </a:lnTo>
                    <a:lnTo>
                      <a:pt x="710" y="0"/>
                    </a:lnTo>
                    <a:lnTo>
                      <a:pt x="679" y="3"/>
                    </a:lnTo>
                    <a:lnTo>
                      <a:pt x="645" y="9"/>
                    </a:lnTo>
                    <a:lnTo>
                      <a:pt x="609" y="19"/>
                    </a:lnTo>
                    <a:lnTo>
                      <a:pt x="574" y="31"/>
                    </a:lnTo>
                    <a:lnTo>
                      <a:pt x="537" y="43"/>
                    </a:lnTo>
                    <a:lnTo>
                      <a:pt x="503" y="55"/>
                    </a:lnTo>
                    <a:lnTo>
                      <a:pt x="469" y="67"/>
                    </a:lnTo>
                    <a:lnTo>
                      <a:pt x="435" y="79"/>
                    </a:lnTo>
                    <a:lnTo>
                      <a:pt x="404" y="91"/>
                    </a:lnTo>
                    <a:lnTo>
                      <a:pt x="373" y="101"/>
                    </a:lnTo>
                    <a:lnTo>
                      <a:pt x="343" y="111"/>
                    </a:lnTo>
                    <a:lnTo>
                      <a:pt x="315" y="122"/>
                    </a:lnTo>
                    <a:lnTo>
                      <a:pt x="288" y="132"/>
                    </a:lnTo>
                    <a:lnTo>
                      <a:pt x="265" y="141"/>
                    </a:lnTo>
                    <a:lnTo>
                      <a:pt x="242" y="150"/>
                    </a:lnTo>
                    <a:lnTo>
                      <a:pt x="223" y="157"/>
                    </a:lnTo>
                    <a:lnTo>
                      <a:pt x="205" y="165"/>
                    </a:lnTo>
                    <a:lnTo>
                      <a:pt x="189" y="171"/>
                    </a:lnTo>
                    <a:lnTo>
                      <a:pt x="177" y="177"/>
                    </a:lnTo>
                    <a:lnTo>
                      <a:pt x="143" y="197"/>
                    </a:lnTo>
                    <a:lnTo>
                      <a:pt x="112" y="227"/>
                    </a:lnTo>
                    <a:lnTo>
                      <a:pt x="83" y="261"/>
                    </a:lnTo>
                    <a:lnTo>
                      <a:pt x="58" y="298"/>
                    </a:lnTo>
                    <a:lnTo>
                      <a:pt x="35" y="337"/>
                    </a:lnTo>
                    <a:lnTo>
                      <a:pt x="18" y="372"/>
                    </a:lnTo>
                    <a:lnTo>
                      <a:pt x="6" y="402"/>
                    </a:lnTo>
                    <a:lnTo>
                      <a:pt x="0" y="426"/>
                    </a:lnTo>
                    <a:close/>
                  </a:path>
                </a:pathLst>
              </a:custGeom>
              <a:solidFill>
                <a:srgbClr val="66D1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0" name="Freeform 186"/>
              <p:cNvSpPr>
                <a:spLocks/>
              </p:cNvSpPr>
              <p:nvPr/>
            </p:nvSpPr>
            <p:spPr bwMode="auto">
              <a:xfrm>
                <a:off x="2857" y="1515"/>
                <a:ext cx="251" cy="5"/>
              </a:xfrm>
              <a:custGeom>
                <a:avLst/>
                <a:gdLst/>
                <a:ahLst/>
                <a:cxnLst>
                  <a:cxn ang="0">
                    <a:pos x="747" y="0"/>
                  </a:cxn>
                  <a:cxn ang="0">
                    <a:pos x="747" y="0"/>
                  </a:cxn>
                  <a:cxn ang="0">
                    <a:pos x="0" y="0"/>
                  </a:cxn>
                  <a:cxn ang="0">
                    <a:pos x="0" y="15"/>
                  </a:cxn>
                  <a:cxn ang="0">
                    <a:pos x="747" y="15"/>
                  </a:cxn>
                  <a:cxn ang="0">
                    <a:pos x="747" y="15"/>
                  </a:cxn>
                  <a:cxn ang="0">
                    <a:pos x="747" y="15"/>
                  </a:cxn>
                  <a:cxn ang="0">
                    <a:pos x="751" y="12"/>
                  </a:cxn>
                  <a:cxn ang="0">
                    <a:pos x="754" y="8"/>
                  </a:cxn>
                  <a:cxn ang="0">
                    <a:pos x="751" y="3"/>
                  </a:cxn>
                  <a:cxn ang="0">
                    <a:pos x="747" y="0"/>
                  </a:cxn>
                </a:cxnLst>
                <a:rect l="0" t="0" r="r" b="b"/>
                <a:pathLst>
                  <a:path w="754" h="15">
                    <a:moveTo>
                      <a:pt x="747" y="0"/>
                    </a:moveTo>
                    <a:lnTo>
                      <a:pt x="747" y="0"/>
                    </a:lnTo>
                    <a:lnTo>
                      <a:pt x="0" y="0"/>
                    </a:lnTo>
                    <a:lnTo>
                      <a:pt x="0" y="15"/>
                    </a:lnTo>
                    <a:lnTo>
                      <a:pt x="747" y="15"/>
                    </a:lnTo>
                    <a:lnTo>
                      <a:pt x="747" y="15"/>
                    </a:lnTo>
                    <a:lnTo>
                      <a:pt x="747" y="15"/>
                    </a:lnTo>
                    <a:lnTo>
                      <a:pt x="751" y="12"/>
                    </a:lnTo>
                    <a:lnTo>
                      <a:pt x="754" y="8"/>
                    </a:lnTo>
                    <a:lnTo>
                      <a:pt x="751" y="3"/>
                    </a:lnTo>
                    <a:lnTo>
                      <a:pt x="74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1" name="Freeform 187"/>
              <p:cNvSpPr>
                <a:spLocks/>
              </p:cNvSpPr>
              <p:nvPr/>
            </p:nvSpPr>
            <p:spPr bwMode="auto">
              <a:xfrm>
                <a:off x="3106" y="1444"/>
                <a:ext cx="73" cy="76"/>
              </a:xfrm>
              <a:custGeom>
                <a:avLst/>
                <a:gdLst/>
                <a:ahLst/>
                <a:cxnLst>
                  <a:cxn ang="0">
                    <a:pos x="206" y="7"/>
                  </a:cxn>
                  <a:cxn ang="0">
                    <a:pos x="206" y="7"/>
                  </a:cxn>
                  <a:cxn ang="0">
                    <a:pos x="203" y="50"/>
                  </a:cxn>
                  <a:cxn ang="0">
                    <a:pos x="191" y="89"/>
                  </a:cxn>
                  <a:cxn ang="0">
                    <a:pos x="172" y="123"/>
                  </a:cxn>
                  <a:cxn ang="0">
                    <a:pos x="146" y="154"/>
                  </a:cxn>
                  <a:cxn ang="0">
                    <a:pos x="117" y="178"/>
                  </a:cxn>
                  <a:cxn ang="0">
                    <a:pos x="81" y="199"/>
                  </a:cxn>
                  <a:cxn ang="0">
                    <a:pos x="43" y="210"/>
                  </a:cxn>
                  <a:cxn ang="0">
                    <a:pos x="0" y="213"/>
                  </a:cxn>
                  <a:cxn ang="0">
                    <a:pos x="0" y="228"/>
                  </a:cxn>
                  <a:cxn ang="0">
                    <a:pos x="43" y="222"/>
                  </a:cxn>
                  <a:cxn ang="0">
                    <a:pos x="84" y="210"/>
                  </a:cxn>
                  <a:cxn ang="0">
                    <a:pos x="123" y="190"/>
                  </a:cxn>
                  <a:cxn ang="0">
                    <a:pos x="155" y="163"/>
                  </a:cxn>
                  <a:cxn ang="0">
                    <a:pos x="183" y="129"/>
                  </a:cxn>
                  <a:cxn ang="0">
                    <a:pos x="203" y="92"/>
                  </a:cxn>
                  <a:cxn ang="0">
                    <a:pos x="214" y="50"/>
                  </a:cxn>
                  <a:cxn ang="0">
                    <a:pos x="220" y="7"/>
                  </a:cxn>
                  <a:cxn ang="0">
                    <a:pos x="220" y="7"/>
                  </a:cxn>
                  <a:cxn ang="0">
                    <a:pos x="220" y="7"/>
                  </a:cxn>
                  <a:cxn ang="0">
                    <a:pos x="217" y="3"/>
                  </a:cxn>
                  <a:cxn ang="0">
                    <a:pos x="213" y="0"/>
                  </a:cxn>
                  <a:cxn ang="0">
                    <a:pos x="209" y="3"/>
                  </a:cxn>
                  <a:cxn ang="0">
                    <a:pos x="206" y="7"/>
                  </a:cxn>
                </a:cxnLst>
                <a:rect l="0" t="0" r="r" b="b"/>
                <a:pathLst>
                  <a:path w="220" h="228">
                    <a:moveTo>
                      <a:pt x="206" y="7"/>
                    </a:moveTo>
                    <a:lnTo>
                      <a:pt x="206" y="7"/>
                    </a:lnTo>
                    <a:lnTo>
                      <a:pt x="203" y="50"/>
                    </a:lnTo>
                    <a:lnTo>
                      <a:pt x="191" y="89"/>
                    </a:lnTo>
                    <a:lnTo>
                      <a:pt x="172" y="123"/>
                    </a:lnTo>
                    <a:lnTo>
                      <a:pt x="146" y="154"/>
                    </a:lnTo>
                    <a:lnTo>
                      <a:pt x="117" y="178"/>
                    </a:lnTo>
                    <a:lnTo>
                      <a:pt x="81" y="199"/>
                    </a:lnTo>
                    <a:lnTo>
                      <a:pt x="43" y="210"/>
                    </a:lnTo>
                    <a:lnTo>
                      <a:pt x="0" y="213"/>
                    </a:lnTo>
                    <a:lnTo>
                      <a:pt x="0" y="228"/>
                    </a:lnTo>
                    <a:lnTo>
                      <a:pt x="43" y="222"/>
                    </a:lnTo>
                    <a:lnTo>
                      <a:pt x="84" y="210"/>
                    </a:lnTo>
                    <a:lnTo>
                      <a:pt x="123" y="190"/>
                    </a:lnTo>
                    <a:lnTo>
                      <a:pt x="155" y="163"/>
                    </a:lnTo>
                    <a:lnTo>
                      <a:pt x="183" y="129"/>
                    </a:lnTo>
                    <a:lnTo>
                      <a:pt x="203" y="92"/>
                    </a:lnTo>
                    <a:lnTo>
                      <a:pt x="214" y="50"/>
                    </a:lnTo>
                    <a:lnTo>
                      <a:pt x="220" y="7"/>
                    </a:lnTo>
                    <a:lnTo>
                      <a:pt x="220" y="7"/>
                    </a:lnTo>
                    <a:lnTo>
                      <a:pt x="220" y="7"/>
                    </a:lnTo>
                    <a:lnTo>
                      <a:pt x="217" y="3"/>
                    </a:lnTo>
                    <a:lnTo>
                      <a:pt x="213" y="0"/>
                    </a:lnTo>
                    <a:lnTo>
                      <a:pt x="209" y="3"/>
                    </a:lnTo>
                    <a:lnTo>
                      <a:pt x="206" y="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2" name="Freeform 188"/>
              <p:cNvSpPr>
                <a:spLocks/>
              </p:cNvSpPr>
              <p:nvPr/>
            </p:nvSpPr>
            <p:spPr bwMode="auto">
              <a:xfrm>
                <a:off x="3174" y="1418"/>
                <a:ext cx="5" cy="29"/>
              </a:xfrm>
              <a:custGeom>
                <a:avLst/>
                <a:gdLst/>
                <a:ahLst/>
                <a:cxnLst>
                  <a:cxn ang="0">
                    <a:pos x="1" y="11"/>
                  </a:cxn>
                  <a:cxn ang="0">
                    <a:pos x="0" y="8"/>
                  </a:cxn>
                  <a:cxn ang="0">
                    <a:pos x="0" y="86"/>
                  </a:cxn>
                  <a:cxn ang="0">
                    <a:pos x="14" y="86"/>
                  </a:cxn>
                  <a:cxn ang="0">
                    <a:pos x="14" y="8"/>
                  </a:cxn>
                  <a:cxn ang="0">
                    <a:pos x="13" y="5"/>
                  </a:cxn>
                  <a:cxn ang="0">
                    <a:pos x="14" y="8"/>
                  </a:cxn>
                  <a:cxn ang="0">
                    <a:pos x="11" y="3"/>
                  </a:cxn>
                  <a:cxn ang="0">
                    <a:pos x="7" y="0"/>
                  </a:cxn>
                  <a:cxn ang="0">
                    <a:pos x="3" y="3"/>
                  </a:cxn>
                  <a:cxn ang="0">
                    <a:pos x="0" y="8"/>
                  </a:cxn>
                  <a:cxn ang="0">
                    <a:pos x="1" y="11"/>
                  </a:cxn>
                </a:cxnLst>
                <a:rect l="0" t="0" r="r" b="b"/>
                <a:pathLst>
                  <a:path w="14" h="86">
                    <a:moveTo>
                      <a:pt x="1" y="11"/>
                    </a:moveTo>
                    <a:lnTo>
                      <a:pt x="0" y="8"/>
                    </a:lnTo>
                    <a:lnTo>
                      <a:pt x="0" y="86"/>
                    </a:lnTo>
                    <a:lnTo>
                      <a:pt x="14" y="86"/>
                    </a:lnTo>
                    <a:lnTo>
                      <a:pt x="14" y="8"/>
                    </a:lnTo>
                    <a:lnTo>
                      <a:pt x="13" y="5"/>
                    </a:lnTo>
                    <a:lnTo>
                      <a:pt x="14" y="8"/>
                    </a:lnTo>
                    <a:lnTo>
                      <a:pt x="11" y="3"/>
                    </a:lnTo>
                    <a:lnTo>
                      <a:pt x="7" y="0"/>
                    </a:lnTo>
                    <a:lnTo>
                      <a:pt x="3" y="3"/>
                    </a:lnTo>
                    <a:lnTo>
                      <a:pt x="0" y="8"/>
                    </a:lnTo>
                    <a:lnTo>
                      <a:pt x="1" y="1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3" name="Freeform 189"/>
              <p:cNvSpPr>
                <a:spLocks/>
              </p:cNvSpPr>
              <p:nvPr/>
            </p:nvSpPr>
            <p:spPr bwMode="auto">
              <a:xfrm>
                <a:off x="3059" y="1374"/>
                <a:ext cx="120" cy="48"/>
              </a:xfrm>
              <a:custGeom>
                <a:avLst/>
                <a:gdLst/>
                <a:ahLst/>
                <a:cxnLst>
                  <a:cxn ang="0">
                    <a:pos x="3" y="32"/>
                  </a:cxn>
                  <a:cxn ang="0">
                    <a:pos x="3" y="32"/>
                  </a:cxn>
                  <a:cxn ang="0">
                    <a:pos x="38" y="22"/>
                  </a:cxn>
                  <a:cxn ang="0">
                    <a:pos x="71" y="16"/>
                  </a:cxn>
                  <a:cxn ang="0">
                    <a:pos x="102" y="14"/>
                  </a:cxn>
                  <a:cxn ang="0">
                    <a:pos x="133" y="14"/>
                  </a:cxn>
                  <a:cxn ang="0">
                    <a:pos x="161" y="17"/>
                  </a:cxn>
                  <a:cxn ang="0">
                    <a:pos x="186" y="23"/>
                  </a:cxn>
                  <a:cxn ang="0">
                    <a:pos x="210" y="32"/>
                  </a:cxn>
                  <a:cxn ang="0">
                    <a:pos x="232" y="43"/>
                  </a:cxn>
                  <a:cxn ang="0">
                    <a:pos x="253" y="55"/>
                  </a:cxn>
                  <a:cxn ang="0">
                    <a:pos x="272" y="65"/>
                  </a:cxn>
                  <a:cxn ang="0">
                    <a:pos x="287" y="80"/>
                  </a:cxn>
                  <a:cxn ang="0">
                    <a:pos x="303" y="93"/>
                  </a:cxn>
                  <a:cxn ang="0">
                    <a:pos x="316" y="106"/>
                  </a:cxn>
                  <a:cxn ang="0">
                    <a:pos x="328" y="120"/>
                  </a:cxn>
                  <a:cxn ang="0">
                    <a:pos x="339" y="133"/>
                  </a:cxn>
                  <a:cxn ang="0">
                    <a:pos x="346" y="144"/>
                  </a:cxn>
                  <a:cxn ang="0">
                    <a:pos x="358" y="138"/>
                  </a:cxn>
                  <a:cxn ang="0">
                    <a:pos x="348" y="124"/>
                  </a:cxn>
                  <a:cxn ang="0">
                    <a:pos x="337" y="111"/>
                  </a:cxn>
                  <a:cxn ang="0">
                    <a:pos x="325" y="98"/>
                  </a:cxn>
                  <a:cxn ang="0">
                    <a:pos x="312" y="84"/>
                  </a:cxn>
                  <a:cxn ang="0">
                    <a:pos x="296" y="71"/>
                  </a:cxn>
                  <a:cxn ang="0">
                    <a:pos x="278" y="56"/>
                  </a:cxn>
                  <a:cxn ang="0">
                    <a:pos x="259" y="43"/>
                  </a:cxn>
                  <a:cxn ang="0">
                    <a:pos x="238" y="31"/>
                  </a:cxn>
                  <a:cxn ang="0">
                    <a:pos x="213" y="20"/>
                  </a:cxn>
                  <a:cxn ang="0">
                    <a:pos x="189" y="12"/>
                  </a:cxn>
                  <a:cxn ang="0">
                    <a:pos x="161" y="6"/>
                  </a:cxn>
                  <a:cxn ang="0">
                    <a:pos x="133" y="3"/>
                  </a:cxn>
                  <a:cxn ang="0">
                    <a:pos x="102" y="0"/>
                  </a:cxn>
                  <a:cxn ang="0">
                    <a:pos x="71" y="4"/>
                  </a:cxn>
                  <a:cxn ang="0">
                    <a:pos x="35" y="10"/>
                  </a:cxn>
                  <a:cxn ang="0">
                    <a:pos x="0" y="20"/>
                  </a:cxn>
                  <a:cxn ang="0">
                    <a:pos x="0" y="20"/>
                  </a:cxn>
                  <a:cxn ang="0">
                    <a:pos x="3" y="32"/>
                  </a:cxn>
                </a:cxnLst>
                <a:rect l="0" t="0" r="r" b="b"/>
                <a:pathLst>
                  <a:path w="358" h="144">
                    <a:moveTo>
                      <a:pt x="3" y="32"/>
                    </a:moveTo>
                    <a:lnTo>
                      <a:pt x="3" y="32"/>
                    </a:lnTo>
                    <a:lnTo>
                      <a:pt x="38" y="22"/>
                    </a:lnTo>
                    <a:lnTo>
                      <a:pt x="71" y="16"/>
                    </a:lnTo>
                    <a:lnTo>
                      <a:pt x="102" y="14"/>
                    </a:lnTo>
                    <a:lnTo>
                      <a:pt x="133" y="14"/>
                    </a:lnTo>
                    <a:lnTo>
                      <a:pt x="161" y="17"/>
                    </a:lnTo>
                    <a:lnTo>
                      <a:pt x="186" y="23"/>
                    </a:lnTo>
                    <a:lnTo>
                      <a:pt x="210" y="32"/>
                    </a:lnTo>
                    <a:lnTo>
                      <a:pt x="232" y="43"/>
                    </a:lnTo>
                    <a:lnTo>
                      <a:pt x="253" y="55"/>
                    </a:lnTo>
                    <a:lnTo>
                      <a:pt x="272" y="65"/>
                    </a:lnTo>
                    <a:lnTo>
                      <a:pt x="287" y="80"/>
                    </a:lnTo>
                    <a:lnTo>
                      <a:pt x="303" y="93"/>
                    </a:lnTo>
                    <a:lnTo>
                      <a:pt x="316" y="106"/>
                    </a:lnTo>
                    <a:lnTo>
                      <a:pt x="328" y="120"/>
                    </a:lnTo>
                    <a:lnTo>
                      <a:pt x="339" y="133"/>
                    </a:lnTo>
                    <a:lnTo>
                      <a:pt x="346" y="144"/>
                    </a:lnTo>
                    <a:lnTo>
                      <a:pt x="358" y="138"/>
                    </a:lnTo>
                    <a:lnTo>
                      <a:pt x="348" y="124"/>
                    </a:lnTo>
                    <a:lnTo>
                      <a:pt x="337" y="111"/>
                    </a:lnTo>
                    <a:lnTo>
                      <a:pt x="325" y="98"/>
                    </a:lnTo>
                    <a:lnTo>
                      <a:pt x="312" y="84"/>
                    </a:lnTo>
                    <a:lnTo>
                      <a:pt x="296" y="71"/>
                    </a:lnTo>
                    <a:lnTo>
                      <a:pt x="278" y="56"/>
                    </a:lnTo>
                    <a:lnTo>
                      <a:pt x="259" y="43"/>
                    </a:lnTo>
                    <a:lnTo>
                      <a:pt x="238" y="31"/>
                    </a:lnTo>
                    <a:lnTo>
                      <a:pt x="213" y="20"/>
                    </a:lnTo>
                    <a:lnTo>
                      <a:pt x="189" y="12"/>
                    </a:lnTo>
                    <a:lnTo>
                      <a:pt x="161" y="6"/>
                    </a:lnTo>
                    <a:lnTo>
                      <a:pt x="133" y="3"/>
                    </a:lnTo>
                    <a:lnTo>
                      <a:pt x="102" y="0"/>
                    </a:lnTo>
                    <a:lnTo>
                      <a:pt x="71" y="4"/>
                    </a:lnTo>
                    <a:lnTo>
                      <a:pt x="35" y="10"/>
                    </a:lnTo>
                    <a:lnTo>
                      <a:pt x="0" y="20"/>
                    </a:lnTo>
                    <a:lnTo>
                      <a:pt x="0" y="20"/>
                    </a:lnTo>
                    <a:lnTo>
                      <a:pt x="3"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4" name="Freeform 190"/>
              <p:cNvSpPr>
                <a:spLocks/>
              </p:cNvSpPr>
              <p:nvPr/>
            </p:nvSpPr>
            <p:spPr bwMode="auto">
              <a:xfrm>
                <a:off x="2915" y="1380"/>
                <a:ext cx="145" cy="57"/>
              </a:xfrm>
              <a:custGeom>
                <a:avLst/>
                <a:gdLst/>
                <a:ahLst/>
                <a:cxnLst>
                  <a:cxn ang="0">
                    <a:pos x="6" y="169"/>
                  </a:cxn>
                  <a:cxn ang="0">
                    <a:pos x="6" y="169"/>
                  </a:cxn>
                  <a:cxn ang="0">
                    <a:pos x="17" y="164"/>
                  </a:cxn>
                  <a:cxn ang="0">
                    <a:pos x="33" y="158"/>
                  </a:cxn>
                  <a:cxn ang="0">
                    <a:pos x="51" y="150"/>
                  </a:cxn>
                  <a:cxn ang="0">
                    <a:pos x="70" y="143"/>
                  </a:cxn>
                  <a:cxn ang="0">
                    <a:pos x="92" y="134"/>
                  </a:cxn>
                  <a:cxn ang="0">
                    <a:pos x="116" y="125"/>
                  </a:cxn>
                  <a:cxn ang="0">
                    <a:pos x="142" y="115"/>
                  </a:cxn>
                  <a:cxn ang="0">
                    <a:pos x="171" y="104"/>
                  </a:cxn>
                  <a:cxn ang="0">
                    <a:pos x="200" y="94"/>
                  </a:cxn>
                  <a:cxn ang="0">
                    <a:pos x="231" y="83"/>
                  </a:cxn>
                  <a:cxn ang="0">
                    <a:pos x="262" y="72"/>
                  </a:cxn>
                  <a:cxn ang="0">
                    <a:pos x="296" y="60"/>
                  </a:cxn>
                  <a:cxn ang="0">
                    <a:pos x="330" y="48"/>
                  </a:cxn>
                  <a:cxn ang="0">
                    <a:pos x="364" y="36"/>
                  </a:cxn>
                  <a:cxn ang="0">
                    <a:pos x="401" y="24"/>
                  </a:cxn>
                  <a:cxn ang="0">
                    <a:pos x="437" y="12"/>
                  </a:cxn>
                  <a:cxn ang="0">
                    <a:pos x="434" y="0"/>
                  </a:cxn>
                  <a:cxn ang="0">
                    <a:pos x="398" y="12"/>
                  </a:cxn>
                  <a:cxn ang="0">
                    <a:pos x="361" y="24"/>
                  </a:cxn>
                  <a:cxn ang="0">
                    <a:pos x="327" y="36"/>
                  </a:cxn>
                  <a:cxn ang="0">
                    <a:pos x="293" y="48"/>
                  </a:cxn>
                  <a:cxn ang="0">
                    <a:pos x="259" y="60"/>
                  </a:cxn>
                  <a:cxn ang="0">
                    <a:pos x="228" y="72"/>
                  </a:cxn>
                  <a:cxn ang="0">
                    <a:pos x="197" y="82"/>
                  </a:cxn>
                  <a:cxn ang="0">
                    <a:pos x="168" y="92"/>
                  </a:cxn>
                  <a:cxn ang="0">
                    <a:pos x="139" y="103"/>
                  </a:cxn>
                  <a:cxn ang="0">
                    <a:pos x="113" y="113"/>
                  </a:cxn>
                  <a:cxn ang="0">
                    <a:pos x="89" y="122"/>
                  </a:cxn>
                  <a:cxn ang="0">
                    <a:pos x="67" y="131"/>
                  </a:cxn>
                  <a:cxn ang="0">
                    <a:pos x="48" y="138"/>
                  </a:cxn>
                  <a:cxn ang="0">
                    <a:pos x="30" y="146"/>
                  </a:cxn>
                  <a:cxn ang="0">
                    <a:pos x="14" y="152"/>
                  </a:cxn>
                  <a:cxn ang="0">
                    <a:pos x="0" y="158"/>
                  </a:cxn>
                  <a:cxn ang="0">
                    <a:pos x="0" y="158"/>
                  </a:cxn>
                  <a:cxn ang="0">
                    <a:pos x="6" y="169"/>
                  </a:cxn>
                </a:cxnLst>
                <a:rect l="0" t="0" r="r" b="b"/>
                <a:pathLst>
                  <a:path w="437" h="169">
                    <a:moveTo>
                      <a:pt x="6" y="169"/>
                    </a:moveTo>
                    <a:lnTo>
                      <a:pt x="6" y="169"/>
                    </a:lnTo>
                    <a:lnTo>
                      <a:pt x="17" y="164"/>
                    </a:lnTo>
                    <a:lnTo>
                      <a:pt x="33" y="158"/>
                    </a:lnTo>
                    <a:lnTo>
                      <a:pt x="51" y="150"/>
                    </a:lnTo>
                    <a:lnTo>
                      <a:pt x="70" y="143"/>
                    </a:lnTo>
                    <a:lnTo>
                      <a:pt x="92" y="134"/>
                    </a:lnTo>
                    <a:lnTo>
                      <a:pt x="116" y="125"/>
                    </a:lnTo>
                    <a:lnTo>
                      <a:pt x="142" y="115"/>
                    </a:lnTo>
                    <a:lnTo>
                      <a:pt x="171" y="104"/>
                    </a:lnTo>
                    <a:lnTo>
                      <a:pt x="200" y="94"/>
                    </a:lnTo>
                    <a:lnTo>
                      <a:pt x="231" y="83"/>
                    </a:lnTo>
                    <a:lnTo>
                      <a:pt x="262" y="72"/>
                    </a:lnTo>
                    <a:lnTo>
                      <a:pt x="296" y="60"/>
                    </a:lnTo>
                    <a:lnTo>
                      <a:pt x="330" y="48"/>
                    </a:lnTo>
                    <a:lnTo>
                      <a:pt x="364" y="36"/>
                    </a:lnTo>
                    <a:lnTo>
                      <a:pt x="401" y="24"/>
                    </a:lnTo>
                    <a:lnTo>
                      <a:pt x="437" y="12"/>
                    </a:lnTo>
                    <a:lnTo>
                      <a:pt x="434" y="0"/>
                    </a:lnTo>
                    <a:lnTo>
                      <a:pt x="398" y="12"/>
                    </a:lnTo>
                    <a:lnTo>
                      <a:pt x="361" y="24"/>
                    </a:lnTo>
                    <a:lnTo>
                      <a:pt x="327" y="36"/>
                    </a:lnTo>
                    <a:lnTo>
                      <a:pt x="293" y="48"/>
                    </a:lnTo>
                    <a:lnTo>
                      <a:pt x="259" y="60"/>
                    </a:lnTo>
                    <a:lnTo>
                      <a:pt x="228" y="72"/>
                    </a:lnTo>
                    <a:lnTo>
                      <a:pt x="197" y="82"/>
                    </a:lnTo>
                    <a:lnTo>
                      <a:pt x="168" y="92"/>
                    </a:lnTo>
                    <a:lnTo>
                      <a:pt x="139" y="103"/>
                    </a:lnTo>
                    <a:lnTo>
                      <a:pt x="113" y="113"/>
                    </a:lnTo>
                    <a:lnTo>
                      <a:pt x="89" y="122"/>
                    </a:lnTo>
                    <a:lnTo>
                      <a:pt x="67" y="131"/>
                    </a:lnTo>
                    <a:lnTo>
                      <a:pt x="48" y="138"/>
                    </a:lnTo>
                    <a:lnTo>
                      <a:pt x="30" y="146"/>
                    </a:lnTo>
                    <a:lnTo>
                      <a:pt x="14" y="152"/>
                    </a:lnTo>
                    <a:lnTo>
                      <a:pt x="0" y="158"/>
                    </a:lnTo>
                    <a:lnTo>
                      <a:pt x="0" y="158"/>
                    </a:lnTo>
                    <a:lnTo>
                      <a:pt x="6" y="1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5" name="Freeform 191"/>
              <p:cNvSpPr>
                <a:spLocks/>
              </p:cNvSpPr>
              <p:nvPr/>
            </p:nvSpPr>
            <p:spPr bwMode="auto">
              <a:xfrm>
                <a:off x="2855" y="1433"/>
                <a:ext cx="62" cy="87"/>
              </a:xfrm>
              <a:custGeom>
                <a:avLst/>
                <a:gdLst/>
                <a:ahLst/>
                <a:cxnLst>
                  <a:cxn ang="0">
                    <a:pos x="6" y="247"/>
                  </a:cxn>
                  <a:cxn ang="0">
                    <a:pos x="12" y="255"/>
                  </a:cxn>
                  <a:cxn ang="0">
                    <a:pos x="18" y="233"/>
                  </a:cxn>
                  <a:cxn ang="0">
                    <a:pos x="29" y="204"/>
                  </a:cxn>
                  <a:cxn ang="0">
                    <a:pos x="47" y="169"/>
                  </a:cxn>
                  <a:cxn ang="0">
                    <a:pos x="69" y="130"/>
                  </a:cxn>
                  <a:cxn ang="0">
                    <a:pos x="93" y="95"/>
                  </a:cxn>
                  <a:cxn ang="0">
                    <a:pos x="123" y="60"/>
                  </a:cxn>
                  <a:cxn ang="0">
                    <a:pos x="154" y="31"/>
                  </a:cxn>
                  <a:cxn ang="0">
                    <a:pos x="186" y="11"/>
                  </a:cxn>
                  <a:cxn ang="0">
                    <a:pos x="180" y="0"/>
                  </a:cxn>
                  <a:cxn ang="0">
                    <a:pos x="145" y="22"/>
                  </a:cxn>
                  <a:cxn ang="0">
                    <a:pos x="114" y="52"/>
                  </a:cxn>
                  <a:cxn ang="0">
                    <a:pos x="84" y="86"/>
                  </a:cxn>
                  <a:cxn ang="0">
                    <a:pos x="58" y="124"/>
                  </a:cxn>
                  <a:cxn ang="0">
                    <a:pos x="35" y="163"/>
                  </a:cxn>
                  <a:cxn ang="0">
                    <a:pos x="18" y="198"/>
                  </a:cxn>
                  <a:cxn ang="0">
                    <a:pos x="6" y="230"/>
                  </a:cxn>
                  <a:cxn ang="0">
                    <a:pos x="0" y="255"/>
                  </a:cxn>
                  <a:cxn ang="0">
                    <a:pos x="6" y="262"/>
                  </a:cxn>
                  <a:cxn ang="0">
                    <a:pos x="0" y="255"/>
                  </a:cxn>
                  <a:cxn ang="0">
                    <a:pos x="1" y="259"/>
                  </a:cxn>
                  <a:cxn ang="0">
                    <a:pos x="6" y="261"/>
                  </a:cxn>
                  <a:cxn ang="0">
                    <a:pos x="10" y="259"/>
                  </a:cxn>
                  <a:cxn ang="0">
                    <a:pos x="12" y="255"/>
                  </a:cxn>
                  <a:cxn ang="0">
                    <a:pos x="6" y="247"/>
                  </a:cxn>
                </a:cxnLst>
                <a:rect l="0" t="0" r="r" b="b"/>
                <a:pathLst>
                  <a:path w="186" h="262">
                    <a:moveTo>
                      <a:pt x="6" y="247"/>
                    </a:moveTo>
                    <a:lnTo>
                      <a:pt x="12" y="255"/>
                    </a:lnTo>
                    <a:lnTo>
                      <a:pt x="18" y="233"/>
                    </a:lnTo>
                    <a:lnTo>
                      <a:pt x="29" y="204"/>
                    </a:lnTo>
                    <a:lnTo>
                      <a:pt x="47" y="169"/>
                    </a:lnTo>
                    <a:lnTo>
                      <a:pt x="69" y="130"/>
                    </a:lnTo>
                    <a:lnTo>
                      <a:pt x="93" y="95"/>
                    </a:lnTo>
                    <a:lnTo>
                      <a:pt x="123" y="60"/>
                    </a:lnTo>
                    <a:lnTo>
                      <a:pt x="154" y="31"/>
                    </a:lnTo>
                    <a:lnTo>
                      <a:pt x="186" y="11"/>
                    </a:lnTo>
                    <a:lnTo>
                      <a:pt x="180" y="0"/>
                    </a:lnTo>
                    <a:lnTo>
                      <a:pt x="145" y="22"/>
                    </a:lnTo>
                    <a:lnTo>
                      <a:pt x="114" y="52"/>
                    </a:lnTo>
                    <a:lnTo>
                      <a:pt x="84" y="86"/>
                    </a:lnTo>
                    <a:lnTo>
                      <a:pt x="58" y="124"/>
                    </a:lnTo>
                    <a:lnTo>
                      <a:pt x="35" y="163"/>
                    </a:lnTo>
                    <a:lnTo>
                      <a:pt x="18" y="198"/>
                    </a:lnTo>
                    <a:lnTo>
                      <a:pt x="6" y="230"/>
                    </a:lnTo>
                    <a:lnTo>
                      <a:pt x="0" y="255"/>
                    </a:lnTo>
                    <a:lnTo>
                      <a:pt x="6" y="262"/>
                    </a:lnTo>
                    <a:lnTo>
                      <a:pt x="0" y="255"/>
                    </a:lnTo>
                    <a:lnTo>
                      <a:pt x="1" y="259"/>
                    </a:lnTo>
                    <a:lnTo>
                      <a:pt x="6" y="261"/>
                    </a:lnTo>
                    <a:lnTo>
                      <a:pt x="10" y="259"/>
                    </a:lnTo>
                    <a:lnTo>
                      <a:pt x="12" y="255"/>
                    </a:lnTo>
                    <a:lnTo>
                      <a:pt x="6" y="24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6" name="Freeform 192"/>
              <p:cNvSpPr>
                <a:spLocks/>
              </p:cNvSpPr>
              <p:nvPr/>
            </p:nvSpPr>
            <p:spPr bwMode="auto">
              <a:xfrm>
                <a:off x="2747" y="1449"/>
                <a:ext cx="104" cy="69"/>
              </a:xfrm>
              <a:custGeom>
                <a:avLst/>
                <a:gdLst/>
                <a:ahLst/>
                <a:cxnLst>
                  <a:cxn ang="0">
                    <a:pos x="0" y="0"/>
                  </a:cxn>
                  <a:cxn ang="0">
                    <a:pos x="0" y="59"/>
                  </a:cxn>
                  <a:cxn ang="0">
                    <a:pos x="0" y="127"/>
                  </a:cxn>
                  <a:cxn ang="0">
                    <a:pos x="0" y="182"/>
                  </a:cxn>
                  <a:cxn ang="0">
                    <a:pos x="0" y="206"/>
                  </a:cxn>
                  <a:cxn ang="0">
                    <a:pos x="314" y="206"/>
                  </a:cxn>
                  <a:cxn ang="0">
                    <a:pos x="314" y="179"/>
                  </a:cxn>
                  <a:cxn ang="0">
                    <a:pos x="314" y="117"/>
                  </a:cxn>
                  <a:cxn ang="0">
                    <a:pos x="314" y="49"/>
                  </a:cxn>
                  <a:cxn ang="0">
                    <a:pos x="314" y="0"/>
                  </a:cxn>
                  <a:cxn ang="0">
                    <a:pos x="0" y="0"/>
                  </a:cxn>
                </a:cxnLst>
                <a:rect l="0" t="0" r="r" b="b"/>
                <a:pathLst>
                  <a:path w="314" h="206">
                    <a:moveTo>
                      <a:pt x="0" y="0"/>
                    </a:moveTo>
                    <a:lnTo>
                      <a:pt x="0" y="59"/>
                    </a:lnTo>
                    <a:lnTo>
                      <a:pt x="0" y="127"/>
                    </a:lnTo>
                    <a:lnTo>
                      <a:pt x="0" y="182"/>
                    </a:lnTo>
                    <a:lnTo>
                      <a:pt x="0" y="206"/>
                    </a:lnTo>
                    <a:lnTo>
                      <a:pt x="314" y="206"/>
                    </a:lnTo>
                    <a:lnTo>
                      <a:pt x="314" y="179"/>
                    </a:lnTo>
                    <a:lnTo>
                      <a:pt x="314" y="117"/>
                    </a:lnTo>
                    <a:lnTo>
                      <a:pt x="314" y="49"/>
                    </a:lnTo>
                    <a:lnTo>
                      <a:pt x="314" y="0"/>
                    </a:lnTo>
                    <a:lnTo>
                      <a:pt x="0" y="0"/>
                    </a:lnTo>
                    <a:close/>
                  </a:path>
                </a:pathLst>
              </a:custGeom>
              <a:solidFill>
                <a:srgbClr val="66D1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7" name="Freeform 193"/>
              <p:cNvSpPr>
                <a:spLocks/>
              </p:cNvSpPr>
              <p:nvPr/>
            </p:nvSpPr>
            <p:spPr bwMode="auto">
              <a:xfrm>
                <a:off x="2744" y="1449"/>
                <a:ext cx="5" cy="71"/>
              </a:xfrm>
              <a:custGeom>
                <a:avLst/>
                <a:gdLst/>
                <a:ahLst/>
                <a:cxnLst>
                  <a:cxn ang="0">
                    <a:pos x="8" y="198"/>
                  </a:cxn>
                  <a:cxn ang="0">
                    <a:pos x="15" y="206"/>
                  </a:cxn>
                  <a:cxn ang="0">
                    <a:pos x="15" y="182"/>
                  </a:cxn>
                  <a:cxn ang="0">
                    <a:pos x="15" y="127"/>
                  </a:cxn>
                  <a:cxn ang="0">
                    <a:pos x="15" y="59"/>
                  </a:cxn>
                  <a:cxn ang="0">
                    <a:pos x="15" y="0"/>
                  </a:cxn>
                  <a:cxn ang="0">
                    <a:pos x="0" y="0"/>
                  </a:cxn>
                  <a:cxn ang="0">
                    <a:pos x="0" y="59"/>
                  </a:cxn>
                  <a:cxn ang="0">
                    <a:pos x="0" y="127"/>
                  </a:cxn>
                  <a:cxn ang="0">
                    <a:pos x="0" y="182"/>
                  </a:cxn>
                  <a:cxn ang="0">
                    <a:pos x="0" y="206"/>
                  </a:cxn>
                  <a:cxn ang="0">
                    <a:pos x="8" y="213"/>
                  </a:cxn>
                  <a:cxn ang="0">
                    <a:pos x="0" y="206"/>
                  </a:cxn>
                  <a:cxn ang="0">
                    <a:pos x="3" y="210"/>
                  </a:cxn>
                  <a:cxn ang="0">
                    <a:pos x="8" y="212"/>
                  </a:cxn>
                  <a:cxn ang="0">
                    <a:pos x="12" y="210"/>
                  </a:cxn>
                  <a:cxn ang="0">
                    <a:pos x="15" y="206"/>
                  </a:cxn>
                  <a:cxn ang="0">
                    <a:pos x="8" y="198"/>
                  </a:cxn>
                </a:cxnLst>
                <a:rect l="0" t="0" r="r" b="b"/>
                <a:pathLst>
                  <a:path w="15" h="213">
                    <a:moveTo>
                      <a:pt x="8" y="198"/>
                    </a:moveTo>
                    <a:lnTo>
                      <a:pt x="15" y="206"/>
                    </a:lnTo>
                    <a:lnTo>
                      <a:pt x="15" y="182"/>
                    </a:lnTo>
                    <a:lnTo>
                      <a:pt x="15" y="127"/>
                    </a:lnTo>
                    <a:lnTo>
                      <a:pt x="15" y="59"/>
                    </a:lnTo>
                    <a:lnTo>
                      <a:pt x="15" y="0"/>
                    </a:lnTo>
                    <a:lnTo>
                      <a:pt x="0" y="0"/>
                    </a:lnTo>
                    <a:lnTo>
                      <a:pt x="0" y="59"/>
                    </a:lnTo>
                    <a:lnTo>
                      <a:pt x="0" y="127"/>
                    </a:lnTo>
                    <a:lnTo>
                      <a:pt x="0" y="182"/>
                    </a:lnTo>
                    <a:lnTo>
                      <a:pt x="0" y="206"/>
                    </a:lnTo>
                    <a:lnTo>
                      <a:pt x="8" y="213"/>
                    </a:lnTo>
                    <a:lnTo>
                      <a:pt x="0" y="206"/>
                    </a:lnTo>
                    <a:lnTo>
                      <a:pt x="3" y="210"/>
                    </a:lnTo>
                    <a:lnTo>
                      <a:pt x="8" y="212"/>
                    </a:lnTo>
                    <a:lnTo>
                      <a:pt x="12" y="210"/>
                    </a:lnTo>
                    <a:lnTo>
                      <a:pt x="15" y="206"/>
                    </a:lnTo>
                    <a:lnTo>
                      <a:pt x="8" y="19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8" name="Freeform 194"/>
              <p:cNvSpPr>
                <a:spLocks/>
              </p:cNvSpPr>
              <p:nvPr/>
            </p:nvSpPr>
            <p:spPr bwMode="auto">
              <a:xfrm>
                <a:off x="2747" y="1515"/>
                <a:ext cx="107" cy="5"/>
              </a:xfrm>
              <a:custGeom>
                <a:avLst/>
                <a:gdLst/>
                <a:ahLst/>
                <a:cxnLst>
                  <a:cxn ang="0">
                    <a:pos x="306" y="8"/>
                  </a:cxn>
                  <a:cxn ang="0">
                    <a:pos x="314" y="0"/>
                  </a:cxn>
                  <a:cxn ang="0">
                    <a:pos x="0" y="0"/>
                  </a:cxn>
                  <a:cxn ang="0">
                    <a:pos x="0" y="15"/>
                  </a:cxn>
                  <a:cxn ang="0">
                    <a:pos x="314" y="15"/>
                  </a:cxn>
                  <a:cxn ang="0">
                    <a:pos x="321" y="8"/>
                  </a:cxn>
                  <a:cxn ang="0">
                    <a:pos x="314" y="15"/>
                  </a:cxn>
                  <a:cxn ang="0">
                    <a:pos x="318" y="12"/>
                  </a:cxn>
                  <a:cxn ang="0">
                    <a:pos x="321" y="8"/>
                  </a:cxn>
                  <a:cxn ang="0">
                    <a:pos x="318" y="3"/>
                  </a:cxn>
                  <a:cxn ang="0">
                    <a:pos x="314" y="0"/>
                  </a:cxn>
                  <a:cxn ang="0">
                    <a:pos x="306" y="8"/>
                  </a:cxn>
                </a:cxnLst>
                <a:rect l="0" t="0" r="r" b="b"/>
                <a:pathLst>
                  <a:path w="321" h="15">
                    <a:moveTo>
                      <a:pt x="306" y="8"/>
                    </a:moveTo>
                    <a:lnTo>
                      <a:pt x="314" y="0"/>
                    </a:lnTo>
                    <a:lnTo>
                      <a:pt x="0" y="0"/>
                    </a:lnTo>
                    <a:lnTo>
                      <a:pt x="0" y="15"/>
                    </a:lnTo>
                    <a:lnTo>
                      <a:pt x="314" y="15"/>
                    </a:lnTo>
                    <a:lnTo>
                      <a:pt x="321" y="8"/>
                    </a:lnTo>
                    <a:lnTo>
                      <a:pt x="314" y="15"/>
                    </a:lnTo>
                    <a:lnTo>
                      <a:pt x="318" y="12"/>
                    </a:lnTo>
                    <a:lnTo>
                      <a:pt x="321" y="8"/>
                    </a:lnTo>
                    <a:lnTo>
                      <a:pt x="318" y="3"/>
                    </a:lnTo>
                    <a:lnTo>
                      <a:pt x="314" y="0"/>
                    </a:lnTo>
                    <a:lnTo>
                      <a:pt x="306" y="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9" name="Freeform 195"/>
              <p:cNvSpPr>
                <a:spLocks/>
              </p:cNvSpPr>
              <p:nvPr/>
            </p:nvSpPr>
            <p:spPr bwMode="auto">
              <a:xfrm>
                <a:off x="2849" y="1447"/>
                <a:ext cx="5" cy="71"/>
              </a:xfrm>
              <a:custGeom>
                <a:avLst/>
                <a:gdLst/>
                <a:ahLst/>
                <a:cxnLst>
                  <a:cxn ang="0">
                    <a:pos x="8" y="15"/>
                  </a:cxn>
                  <a:cxn ang="0">
                    <a:pos x="0" y="8"/>
                  </a:cxn>
                  <a:cxn ang="0">
                    <a:pos x="0" y="57"/>
                  </a:cxn>
                  <a:cxn ang="0">
                    <a:pos x="0" y="125"/>
                  </a:cxn>
                  <a:cxn ang="0">
                    <a:pos x="0" y="187"/>
                  </a:cxn>
                  <a:cxn ang="0">
                    <a:pos x="0" y="214"/>
                  </a:cxn>
                  <a:cxn ang="0">
                    <a:pos x="15" y="214"/>
                  </a:cxn>
                  <a:cxn ang="0">
                    <a:pos x="15" y="187"/>
                  </a:cxn>
                  <a:cxn ang="0">
                    <a:pos x="15" y="125"/>
                  </a:cxn>
                  <a:cxn ang="0">
                    <a:pos x="15" y="57"/>
                  </a:cxn>
                  <a:cxn ang="0">
                    <a:pos x="15" y="8"/>
                  </a:cxn>
                  <a:cxn ang="0">
                    <a:pos x="8" y="0"/>
                  </a:cxn>
                  <a:cxn ang="0">
                    <a:pos x="15" y="8"/>
                  </a:cxn>
                  <a:cxn ang="0">
                    <a:pos x="12" y="3"/>
                  </a:cxn>
                  <a:cxn ang="0">
                    <a:pos x="8" y="0"/>
                  </a:cxn>
                  <a:cxn ang="0">
                    <a:pos x="3" y="3"/>
                  </a:cxn>
                  <a:cxn ang="0">
                    <a:pos x="0" y="8"/>
                  </a:cxn>
                  <a:cxn ang="0">
                    <a:pos x="8" y="15"/>
                  </a:cxn>
                </a:cxnLst>
                <a:rect l="0" t="0" r="r" b="b"/>
                <a:pathLst>
                  <a:path w="15" h="214">
                    <a:moveTo>
                      <a:pt x="8" y="15"/>
                    </a:moveTo>
                    <a:lnTo>
                      <a:pt x="0" y="8"/>
                    </a:lnTo>
                    <a:lnTo>
                      <a:pt x="0" y="57"/>
                    </a:lnTo>
                    <a:lnTo>
                      <a:pt x="0" y="125"/>
                    </a:lnTo>
                    <a:lnTo>
                      <a:pt x="0" y="187"/>
                    </a:lnTo>
                    <a:lnTo>
                      <a:pt x="0" y="214"/>
                    </a:lnTo>
                    <a:lnTo>
                      <a:pt x="15" y="214"/>
                    </a:lnTo>
                    <a:lnTo>
                      <a:pt x="15" y="187"/>
                    </a:lnTo>
                    <a:lnTo>
                      <a:pt x="15" y="125"/>
                    </a:lnTo>
                    <a:lnTo>
                      <a:pt x="15" y="57"/>
                    </a:lnTo>
                    <a:lnTo>
                      <a:pt x="15" y="8"/>
                    </a:lnTo>
                    <a:lnTo>
                      <a:pt x="8" y="0"/>
                    </a:lnTo>
                    <a:lnTo>
                      <a:pt x="15" y="8"/>
                    </a:lnTo>
                    <a:lnTo>
                      <a:pt x="12" y="3"/>
                    </a:lnTo>
                    <a:lnTo>
                      <a:pt x="8" y="0"/>
                    </a:lnTo>
                    <a:lnTo>
                      <a:pt x="3" y="3"/>
                    </a:lnTo>
                    <a:lnTo>
                      <a:pt x="0" y="8"/>
                    </a:lnTo>
                    <a:lnTo>
                      <a:pt x="8"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0" name="Freeform 196"/>
              <p:cNvSpPr>
                <a:spLocks/>
              </p:cNvSpPr>
              <p:nvPr/>
            </p:nvSpPr>
            <p:spPr bwMode="auto">
              <a:xfrm>
                <a:off x="2744" y="1447"/>
                <a:ext cx="107" cy="5"/>
              </a:xfrm>
              <a:custGeom>
                <a:avLst/>
                <a:gdLst/>
                <a:ahLst/>
                <a:cxnLst>
                  <a:cxn ang="0">
                    <a:pos x="15" y="8"/>
                  </a:cxn>
                  <a:cxn ang="0">
                    <a:pos x="8" y="15"/>
                  </a:cxn>
                  <a:cxn ang="0">
                    <a:pos x="322" y="15"/>
                  </a:cxn>
                  <a:cxn ang="0">
                    <a:pos x="322" y="0"/>
                  </a:cxn>
                  <a:cxn ang="0">
                    <a:pos x="8" y="0"/>
                  </a:cxn>
                  <a:cxn ang="0">
                    <a:pos x="0" y="8"/>
                  </a:cxn>
                  <a:cxn ang="0">
                    <a:pos x="8" y="0"/>
                  </a:cxn>
                  <a:cxn ang="0">
                    <a:pos x="3" y="3"/>
                  </a:cxn>
                  <a:cxn ang="0">
                    <a:pos x="2" y="8"/>
                  </a:cxn>
                  <a:cxn ang="0">
                    <a:pos x="3" y="12"/>
                  </a:cxn>
                  <a:cxn ang="0">
                    <a:pos x="8" y="15"/>
                  </a:cxn>
                  <a:cxn ang="0">
                    <a:pos x="15" y="8"/>
                  </a:cxn>
                </a:cxnLst>
                <a:rect l="0" t="0" r="r" b="b"/>
                <a:pathLst>
                  <a:path w="322" h="15">
                    <a:moveTo>
                      <a:pt x="15" y="8"/>
                    </a:moveTo>
                    <a:lnTo>
                      <a:pt x="8" y="15"/>
                    </a:lnTo>
                    <a:lnTo>
                      <a:pt x="322" y="15"/>
                    </a:lnTo>
                    <a:lnTo>
                      <a:pt x="322" y="0"/>
                    </a:lnTo>
                    <a:lnTo>
                      <a:pt x="8" y="0"/>
                    </a:lnTo>
                    <a:lnTo>
                      <a:pt x="0" y="8"/>
                    </a:lnTo>
                    <a:lnTo>
                      <a:pt x="8" y="0"/>
                    </a:lnTo>
                    <a:lnTo>
                      <a:pt x="3" y="3"/>
                    </a:lnTo>
                    <a:lnTo>
                      <a:pt x="2" y="8"/>
                    </a:lnTo>
                    <a:lnTo>
                      <a:pt x="3" y="12"/>
                    </a:lnTo>
                    <a:lnTo>
                      <a:pt x="8" y="15"/>
                    </a:lnTo>
                    <a:lnTo>
                      <a:pt x="15" y="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355" name="Group 331"/>
            <p:cNvGrpSpPr>
              <a:grpSpLocks/>
            </p:cNvGrpSpPr>
            <p:nvPr/>
          </p:nvGrpSpPr>
          <p:grpSpPr bwMode="auto">
            <a:xfrm>
              <a:off x="636898" y="1719101"/>
              <a:ext cx="1174750" cy="506413"/>
              <a:chOff x="424" y="1151"/>
              <a:chExt cx="740" cy="319"/>
            </a:xfrm>
          </p:grpSpPr>
          <p:sp>
            <p:nvSpPr>
              <p:cNvPr id="1222" name="Freeform 198"/>
              <p:cNvSpPr>
                <a:spLocks/>
              </p:cNvSpPr>
              <p:nvPr/>
            </p:nvSpPr>
            <p:spPr bwMode="auto">
              <a:xfrm>
                <a:off x="949" y="1328"/>
                <a:ext cx="215" cy="141"/>
              </a:xfrm>
              <a:custGeom>
                <a:avLst/>
                <a:gdLst/>
                <a:ahLst/>
                <a:cxnLst>
                  <a:cxn ang="0">
                    <a:pos x="531" y="22"/>
                  </a:cxn>
                  <a:cxn ang="0">
                    <a:pos x="505" y="17"/>
                  </a:cxn>
                  <a:cxn ang="0">
                    <a:pos x="478" y="13"/>
                  </a:cxn>
                  <a:cxn ang="0">
                    <a:pos x="453" y="8"/>
                  </a:cxn>
                  <a:cxn ang="0">
                    <a:pos x="429" y="6"/>
                  </a:cxn>
                  <a:cxn ang="0">
                    <a:pos x="404" y="4"/>
                  </a:cxn>
                  <a:cxn ang="0">
                    <a:pos x="382" y="1"/>
                  </a:cxn>
                  <a:cxn ang="0">
                    <a:pos x="360" y="1"/>
                  </a:cxn>
                  <a:cxn ang="0">
                    <a:pos x="339" y="0"/>
                  </a:cxn>
                  <a:cxn ang="0">
                    <a:pos x="318" y="0"/>
                  </a:cxn>
                  <a:cxn ang="0">
                    <a:pos x="300" y="0"/>
                  </a:cxn>
                  <a:cxn ang="0">
                    <a:pos x="283" y="0"/>
                  </a:cxn>
                  <a:cxn ang="0">
                    <a:pos x="266" y="1"/>
                  </a:cxn>
                  <a:cxn ang="0">
                    <a:pos x="250" y="1"/>
                  </a:cxn>
                  <a:cxn ang="0">
                    <a:pos x="237" y="3"/>
                  </a:cxn>
                  <a:cxn ang="0">
                    <a:pos x="225" y="4"/>
                  </a:cxn>
                  <a:cxn ang="0">
                    <a:pos x="214" y="6"/>
                  </a:cxn>
                  <a:cxn ang="0">
                    <a:pos x="189" y="11"/>
                  </a:cxn>
                  <a:cxn ang="0">
                    <a:pos x="169" y="19"/>
                  </a:cxn>
                  <a:cxn ang="0">
                    <a:pos x="154" y="29"/>
                  </a:cxn>
                  <a:cxn ang="0">
                    <a:pos x="140" y="41"/>
                  </a:cxn>
                  <a:cxn ang="0">
                    <a:pos x="132" y="53"/>
                  </a:cxn>
                  <a:cxn ang="0">
                    <a:pos x="124" y="66"/>
                  </a:cxn>
                  <a:cxn ang="0">
                    <a:pos x="118" y="80"/>
                  </a:cxn>
                  <a:cxn ang="0">
                    <a:pos x="114" y="93"/>
                  </a:cxn>
                  <a:cxn ang="0">
                    <a:pos x="106" y="115"/>
                  </a:cxn>
                  <a:cxn ang="0">
                    <a:pos x="92" y="157"/>
                  </a:cxn>
                  <a:cxn ang="0">
                    <a:pos x="74" y="209"/>
                  </a:cxn>
                  <a:cxn ang="0">
                    <a:pos x="53" y="268"/>
                  </a:cxn>
                  <a:cxn ang="0">
                    <a:pos x="34" y="325"/>
                  </a:cxn>
                  <a:cxn ang="0">
                    <a:pos x="16" y="373"/>
                  </a:cxn>
                  <a:cxn ang="0">
                    <a:pos x="4" y="408"/>
                  </a:cxn>
                  <a:cxn ang="0">
                    <a:pos x="0" y="421"/>
                  </a:cxn>
                  <a:cxn ang="0">
                    <a:pos x="592" y="421"/>
                  </a:cxn>
                  <a:cxn ang="0">
                    <a:pos x="595" y="409"/>
                  </a:cxn>
                  <a:cxn ang="0">
                    <a:pos x="601" y="378"/>
                  </a:cxn>
                  <a:cxn ang="0">
                    <a:pos x="610" y="333"/>
                  </a:cxn>
                  <a:cxn ang="0">
                    <a:pos x="620" y="281"/>
                  </a:cxn>
                  <a:cxn ang="0">
                    <a:pos x="630" y="227"/>
                  </a:cxn>
                  <a:cxn ang="0">
                    <a:pos x="639" y="178"/>
                  </a:cxn>
                  <a:cxn ang="0">
                    <a:pos x="644" y="138"/>
                  </a:cxn>
                  <a:cxn ang="0">
                    <a:pos x="645" y="114"/>
                  </a:cxn>
                  <a:cxn ang="0">
                    <a:pos x="642" y="100"/>
                  </a:cxn>
                  <a:cxn ang="0">
                    <a:pos x="633" y="87"/>
                  </a:cxn>
                  <a:cxn ang="0">
                    <a:pos x="623" y="72"/>
                  </a:cxn>
                  <a:cxn ang="0">
                    <a:pos x="610" y="59"/>
                  </a:cxn>
                  <a:cxn ang="0">
                    <a:pos x="593" y="47"/>
                  </a:cxn>
                  <a:cxn ang="0">
                    <a:pos x="574" y="37"/>
                  </a:cxn>
                  <a:cxn ang="0">
                    <a:pos x="553" y="28"/>
                  </a:cxn>
                  <a:cxn ang="0">
                    <a:pos x="531" y="22"/>
                  </a:cxn>
                </a:cxnLst>
                <a:rect l="0" t="0" r="r" b="b"/>
                <a:pathLst>
                  <a:path w="645" h="421">
                    <a:moveTo>
                      <a:pt x="531" y="22"/>
                    </a:moveTo>
                    <a:lnTo>
                      <a:pt x="505" y="17"/>
                    </a:lnTo>
                    <a:lnTo>
                      <a:pt x="478" y="13"/>
                    </a:lnTo>
                    <a:lnTo>
                      <a:pt x="453" y="8"/>
                    </a:lnTo>
                    <a:lnTo>
                      <a:pt x="429" y="6"/>
                    </a:lnTo>
                    <a:lnTo>
                      <a:pt x="404" y="4"/>
                    </a:lnTo>
                    <a:lnTo>
                      <a:pt x="382" y="1"/>
                    </a:lnTo>
                    <a:lnTo>
                      <a:pt x="360" y="1"/>
                    </a:lnTo>
                    <a:lnTo>
                      <a:pt x="339" y="0"/>
                    </a:lnTo>
                    <a:lnTo>
                      <a:pt x="318" y="0"/>
                    </a:lnTo>
                    <a:lnTo>
                      <a:pt x="300" y="0"/>
                    </a:lnTo>
                    <a:lnTo>
                      <a:pt x="283" y="0"/>
                    </a:lnTo>
                    <a:lnTo>
                      <a:pt x="266" y="1"/>
                    </a:lnTo>
                    <a:lnTo>
                      <a:pt x="250" y="1"/>
                    </a:lnTo>
                    <a:lnTo>
                      <a:pt x="237" y="3"/>
                    </a:lnTo>
                    <a:lnTo>
                      <a:pt x="225" y="4"/>
                    </a:lnTo>
                    <a:lnTo>
                      <a:pt x="214" y="6"/>
                    </a:lnTo>
                    <a:lnTo>
                      <a:pt x="189" y="11"/>
                    </a:lnTo>
                    <a:lnTo>
                      <a:pt x="169" y="19"/>
                    </a:lnTo>
                    <a:lnTo>
                      <a:pt x="154" y="29"/>
                    </a:lnTo>
                    <a:lnTo>
                      <a:pt x="140" y="41"/>
                    </a:lnTo>
                    <a:lnTo>
                      <a:pt x="132" y="53"/>
                    </a:lnTo>
                    <a:lnTo>
                      <a:pt x="124" y="66"/>
                    </a:lnTo>
                    <a:lnTo>
                      <a:pt x="118" y="80"/>
                    </a:lnTo>
                    <a:lnTo>
                      <a:pt x="114" y="93"/>
                    </a:lnTo>
                    <a:lnTo>
                      <a:pt x="106" y="115"/>
                    </a:lnTo>
                    <a:lnTo>
                      <a:pt x="92" y="157"/>
                    </a:lnTo>
                    <a:lnTo>
                      <a:pt x="74" y="209"/>
                    </a:lnTo>
                    <a:lnTo>
                      <a:pt x="53" y="268"/>
                    </a:lnTo>
                    <a:lnTo>
                      <a:pt x="34" y="325"/>
                    </a:lnTo>
                    <a:lnTo>
                      <a:pt x="16" y="373"/>
                    </a:lnTo>
                    <a:lnTo>
                      <a:pt x="4" y="408"/>
                    </a:lnTo>
                    <a:lnTo>
                      <a:pt x="0" y="421"/>
                    </a:lnTo>
                    <a:lnTo>
                      <a:pt x="592" y="421"/>
                    </a:lnTo>
                    <a:lnTo>
                      <a:pt x="595" y="409"/>
                    </a:lnTo>
                    <a:lnTo>
                      <a:pt x="601" y="378"/>
                    </a:lnTo>
                    <a:lnTo>
                      <a:pt x="610" y="333"/>
                    </a:lnTo>
                    <a:lnTo>
                      <a:pt x="620" y="281"/>
                    </a:lnTo>
                    <a:lnTo>
                      <a:pt x="630" y="227"/>
                    </a:lnTo>
                    <a:lnTo>
                      <a:pt x="639" y="178"/>
                    </a:lnTo>
                    <a:lnTo>
                      <a:pt x="644" y="138"/>
                    </a:lnTo>
                    <a:lnTo>
                      <a:pt x="645" y="114"/>
                    </a:lnTo>
                    <a:lnTo>
                      <a:pt x="642" y="100"/>
                    </a:lnTo>
                    <a:lnTo>
                      <a:pt x="633" y="87"/>
                    </a:lnTo>
                    <a:lnTo>
                      <a:pt x="623" y="72"/>
                    </a:lnTo>
                    <a:lnTo>
                      <a:pt x="610" y="59"/>
                    </a:lnTo>
                    <a:lnTo>
                      <a:pt x="593" y="47"/>
                    </a:lnTo>
                    <a:lnTo>
                      <a:pt x="574" y="37"/>
                    </a:lnTo>
                    <a:lnTo>
                      <a:pt x="553" y="28"/>
                    </a:lnTo>
                    <a:lnTo>
                      <a:pt x="531" y="22"/>
                    </a:lnTo>
                    <a:close/>
                  </a:path>
                </a:pathLst>
              </a:custGeom>
              <a:solidFill>
                <a:srgbClr val="7FD8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3" name="Freeform 199"/>
              <p:cNvSpPr>
                <a:spLocks/>
              </p:cNvSpPr>
              <p:nvPr/>
            </p:nvSpPr>
            <p:spPr bwMode="auto">
              <a:xfrm>
                <a:off x="944" y="1236"/>
                <a:ext cx="206" cy="195"/>
              </a:xfrm>
              <a:custGeom>
                <a:avLst/>
                <a:gdLst/>
                <a:ahLst/>
                <a:cxnLst>
                  <a:cxn ang="0">
                    <a:pos x="156" y="458"/>
                  </a:cxn>
                  <a:cxn ang="0">
                    <a:pos x="59" y="455"/>
                  </a:cxn>
                  <a:cxn ang="0">
                    <a:pos x="0" y="455"/>
                  </a:cxn>
                  <a:cxn ang="0">
                    <a:pos x="22" y="296"/>
                  </a:cxn>
                  <a:cxn ang="0">
                    <a:pos x="32" y="224"/>
                  </a:cxn>
                  <a:cxn ang="0">
                    <a:pos x="38" y="207"/>
                  </a:cxn>
                  <a:cxn ang="0">
                    <a:pos x="59" y="169"/>
                  </a:cxn>
                  <a:cxn ang="0">
                    <a:pos x="69" y="124"/>
                  </a:cxn>
                  <a:cxn ang="0">
                    <a:pos x="90" y="90"/>
                  </a:cxn>
                  <a:cxn ang="0">
                    <a:pos x="114" y="65"/>
                  </a:cxn>
                  <a:cxn ang="0">
                    <a:pos x="143" y="52"/>
                  </a:cxn>
                  <a:cxn ang="0">
                    <a:pos x="161" y="69"/>
                  </a:cxn>
                  <a:cxn ang="0">
                    <a:pos x="183" y="71"/>
                  </a:cxn>
                  <a:cxn ang="0">
                    <a:pos x="202" y="81"/>
                  </a:cxn>
                  <a:cxn ang="0">
                    <a:pos x="232" y="103"/>
                  </a:cxn>
                  <a:cxn ang="0">
                    <a:pos x="269" y="77"/>
                  </a:cxn>
                  <a:cxn ang="0">
                    <a:pos x="306" y="26"/>
                  </a:cxn>
                  <a:cxn ang="0">
                    <a:pos x="324" y="1"/>
                  </a:cxn>
                  <a:cxn ang="0">
                    <a:pos x="344" y="11"/>
                  </a:cxn>
                  <a:cxn ang="0">
                    <a:pos x="361" y="20"/>
                  </a:cxn>
                  <a:cxn ang="0">
                    <a:pos x="365" y="26"/>
                  </a:cxn>
                  <a:cxn ang="0">
                    <a:pos x="374" y="31"/>
                  </a:cxn>
                  <a:cxn ang="0">
                    <a:pos x="392" y="37"/>
                  </a:cxn>
                  <a:cxn ang="0">
                    <a:pos x="421" y="46"/>
                  </a:cxn>
                  <a:cxn ang="0">
                    <a:pos x="464" y="60"/>
                  </a:cxn>
                  <a:cxn ang="0">
                    <a:pos x="497" y="77"/>
                  </a:cxn>
                  <a:cxn ang="0">
                    <a:pos x="537" y="108"/>
                  </a:cxn>
                  <a:cxn ang="0">
                    <a:pos x="571" y="145"/>
                  </a:cxn>
                  <a:cxn ang="0">
                    <a:pos x="580" y="163"/>
                  </a:cxn>
                  <a:cxn ang="0">
                    <a:pos x="581" y="178"/>
                  </a:cxn>
                  <a:cxn ang="0">
                    <a:pos x="583" y="188"/>
                  </a:cxn>
                  <a:cxn ang="0">
                    <a:pos x="593" y="274"/>
                  </a:cxn>
                  <a:cxn ang="0">
                    <a:pos x="593" y="308"/>
                  </a:cxn>
                  <a:cxn ang="0">
                    <a:pos x="600" y="336"/>
                  </a:cxn>
                  <a:cxn ang="0">
                    <a:pos x="612" y="375"/>
                  </a:cxn>
                  <a:cxn ang="0">
                    <a:pos x="618" y="409"/>
                  </a:cxn>
                  <a:cxn ang="0">
                    <a:pos x="608" y="437"/>
                  </a:cxn>
                  <a:cxn ang="0">
                    <a:pos x="609" y="463"/>
                  </a:cxn>
                  <a:cxn ang="0">
                    <a:pos x="608" y="483"/>
                  </a:cxn>
                  <a:cxn ang="0">
                    <a:pos x="592" y="529"/>
                  </a:cxn>
                  <a:cxn ang="0">
                    <a:pos x="581" y="556"/>
                  </a:cxn>
                  <a:cxn ang="0">
                    <a:pos x="561" y="566"/>
                  </a:cxn>
                  <a:cxn ang="0">
                    <a:pos x="529" y="584"/>
                  </a:cxn>
                  <a:cxn ang="0">
                    <a:pos x="510" y="584"/>
                  </a:cxn>
                  <a:cxn ang="0">
                    <a:pos x="482" y="581"/>
                  </a:cxn>
                  <a:cxn ang="0">
                    <a:pos x="457" y="577"/>
                  </a:cxn>
                  <a:cxn ang="0">
                    <a:pos x="436" y="572"/>
                  </a:cxn>
                  <a:cxn ang="0">
                    <a:pos x="415" y="565"/>
                  </a:cxn>
                  <a:cxn ang="0">
                    <a:pos x="370" y="546"/>
                  </a:cxn>
                  <a:cxn ang="0">
                    <a:pos x="304" y="526"/>
                  </a:cxn>
                  <a:cxn ang="0">
                    <a:pos x="228" y="516"/>
                  </a:cxn>
                  <a:cxn ang="0">
                    <a:pos x="220" y="504"/>
                  </a:cxn>
                  <a:cxn ang="0">
                    <a:pos x="226" y="480"/>
                  </a:cxn>
                </a:cxnLst>
                <a:rect l="0" t="0" r="r" b="b"/>
                <a:pathLst>
                  <a:path w="618" h="584">
                    <a:moveTo>
                      <a:pt x="232" y="465"/>
                    </a:moveTo>
                    <a:lnTo>
                      <a:pt x="193" y="461"/>
                    </a:lnTo>
                    <a:lnTo>
                      <a:pt x="156" y="458"/>
                    </a:lnTo>
                    <a:lnTo>
                      <a:pt x="121" y="455"/>
                    </a:lnTo>
                    <a:lnTo>
                      <a:pt x="88" y="455"/>
                    </a:lnTo>
                    <a:lnTo>
                      <a:pt x="59" y="455"/>
                    </a:lnTo>
                    <a:lnTo>
                      <a:pt x="34" y="455"/>
                    </a:lnTo>
                    <a:lnTo>
                      <a:pt x="14" y="455"/>
                    </a:lnTo>
                    <a:lnTo>
                      <a:pt x="0" y="455"/>
                    </a:lnTo>
                    <a:lnTo>
                      <a:pt x="3" y="430"/>
                    </a:lnTo>
                    <a:lnTo>
                      <a:pt x="11" y="369"/>
                    </a:lnTo>
                    <a:lnTo>
                      <a:pt x="22" y="296"/>
                    </a:lnTo>
                    <a:lnTo>
                      <a:pt x="31" y="238"/>
                    </a:lnTo>
                    <a:lnTo>
                      <a:pt x="32" y="231"/>
                    </a:lnTo>
                    <a:lnTo>
                      <a:pt x="32" y="224"/>
                    </a:lnTo>
                    <a:lnTo>
                      <a:pt x="34" y="219"/>
                    </a:lnTo>
                    <a:lnTo>
                      <a:pt x="34" y="218"/>
                    </a:lnTo>
                    <a:lnTo>
                      <a:pt x="38" y="207"/>
                    </a:lnTo>
                    <a:lnTo>
                      <a:pt x="45" y="192"/>
                    </a:lnTo>
                    <a:lnTo>
                      <a:pt x="53" y="179"/>
                    </a:lnTo>
                    <a:lnTo>
                      <a:pt x="59" y="169"/>
                    </a:lnTo>
                    <a:lnTo>
                      <a:pt x="62" y="157"/>
                    </a:lnTo>
                    <a:lnTo>
                      <a:pt x="65" y="142"/>
                    </a:lnTo>
                    <a:lnTo>
                      <a:pt x="69" y="124"/>
                    </a:lnTo>
                    <a:lnTo>
                      <a:pt x="74" y="111"/>
                    </a:lnTo>
                    <a:lnTo>
                      <a:pt x="80" y="102"/>
                    </a:lnTo>
                    <a:lnTo>
                      <a:pt x="90" y="90"/>
                    </a:lnTo>
                    <a:lnTo>
                      <a:pt x="100" y="77"/>
                    </a:lnTo>
                    <a:lnTo>
                      <a:pt x="108" y="69"/>
                    </a:lnTo>
                    <a:lnTo>
                      <a:pt x="114" y="65"/>
                    </a:lnTo>
                    <a:lnTo>
                      <a:pt x="122" y="60"/>
                    </a:lnTo>
                    <a:lnTo>
                      <a:pt x="133" y="56"/>
                    </a:lnTo>
                    <a:lnTo>
                      <a:pt x="143" y="52"/>
                    </a:lnTo>
                    <a:lnTo>
                      <a:pt x="149" y="59"/>
                    </a:lnTo>
                    <a:lnTo>
                      <a:pt x="155" y="65"/>
                    </a:lnTo>
                    <a:lnTo>
                      <a:pt x="161" y="69"/>
                    </a:lnTo>
                    <a:lnTo>
                      <a:pt x="168" y="71"/>
                    </a:lnTo>
                    <a:lnTo>
                      <a:pt x="176" y="71"/>
                    </a:lnTo>
                    <a:lnTo>
                      <a:pt x="183" y="71"/>
                    </a:lnTo>
                    <a:lnTo>
                      <a:pt x="189" y="69"/>
                    </a:lnTo>
                    <a:lnTo>
                      <a:pt x="195" y="69"/>
                    </a:lnTo>
                    <a:lnTo>
                      <a:pt x="202" y="81"/>
                    </a:lnTo>
                    <a:lnTo>
                      <a:pt x="213" y="93"/>
                    </a:lnTo>
                    <a:lnTo>
                      <a:pt x="223" y="100"/>
                    </a:lnTo>
                    <a:lnTo>
                      <a:pt x="232" y="103"/>
                    </a:lnTo>
                    <a:lnTo>
                      <a:pt x="242" y="99"/>
                    </a:lnTo>
                    <a:lnTo>
                      <a:pt x="256" y="90"/>
                    </a:lnTo>
                    <a:lnTo>
                      <a:pt x="269" y="77"/>
                    </a:lnTo>
                    <a:lnTo>
                      <a:pt x="282" y="60"/>
                    </a:lnTo>
                    <a:lnTo>
                      <a:pt x="296" y="44"/>
                    </a:lnTo>
                    <a:lnTo>
                      <a:pt x="306" y="26"/>
                    </a:lnTo>
                    <a:lnTo>
                      <a:pt x="313" y="11"/>
                    </a:lnTo>
                    <a:lnTo>
                      <a:pt x="318" y="0"/>
                    </a:lnTo>
                    <a:lnTo>
                      <a:pt x="324" y="1"/>
                    </a:lnTo>
                    <a:lnTo>
                      <a:pt x="331" y="4"/>
                    </a:lnTo>
                    <a:lnTo>
                      <a:pt x="337" y="9"/>
                    </a:lnTo>
                    <a:lnTo>
                      <a:pt x="344" y="11"/>
                    </a:lnTo>
                    <a:lnTo>
                      <a:pt x="350" y="14"/>
                    </a:lnTo>
                    <a:lnTo>
                      <a:pt x="356" y="17"/>
                    </a:lnTo>
                    <a:lnTo>
                      <a:pt x="361" y="20"/>
                    </a:lnTo>
                    <a:lnTo>
                      <a:pt x="362" y="22"/>
                    </a:lnTo>
                    <a:lnTo>
                      <a:pt x="364" y="25"/>
                    </a:lnTo>
                    <a:lnTo>
                      <a:pt x="365" y="26"/>
                    </a:lnTo>
                    <a:lnTo>
                      <a:pt x="367" y="28"/>
                    </a:lnTo>
                    <a:lnTo>
                      <a:pt x="370" y="29"/>
                    </a:lnTo>
                    <a:lnTo>
                      <a:pt x="374" y="31"/>
                    </a:lnTo>
                    <a:lnTo>
                      <a:pt x="381" y="32"/>
                    </a:lnTo>
                    <a:lnTo>
                      <a:pt x="387" y="35"/>
                    </a:lnTo>
                    <a:lnTo>
                      <a:pt x="392" y="37"/>
                    </a:lnTo>
                    <a:lnTo>
                      <a:pt x="399" y="38"/>
                    </a:lnTo>
                    <a:lnTo>
                      <a:pt x="410" y="41"/>
                    </a:lnTo>
                    <a:lnTo>
                      <a:pt x="421" y="46"/>
                    </a:lnTo>
                    <a:lnTo>
                      <a:pt x="436" y="50"/>
                    </a:lnTo>
                    <a:lnTo>
                      <a:pt x="450" y="56"/>
                    </a:lnTo>
                    <a:lnTo>
                      <a:pt x="464" y="60"/>
                    </a:lnTo>
                    <a:lnTo>
                      <a:pt x="475" y="65"/>
                    </a:lnTo>
                    <a:lnTo>
                      <a:pt x="484" y="69"/>
                    </a:lnTo>
                    <a:lnTo>
                      <a:pt x="497" y="77"/>
                    </a:lnTo>
                    <a:lnTo>
                      <a:pt x="510" y="87"/>
                    </a:lnTo>
                    <a:lnTo>
                      <a:pt x="524" y="98"/>
                    </a:lnTo>
                    <a:lnTo>
                      <a:pt x="537" y="108"/>
                    </a:lnTo>
                    <a:lnTo>
                      <a:pt x="549" y="120"/>
                    </a:lnTo>
                    <a:lnTo>
                      <a:pt x="561" y="132"/>
                    </a:lnTo>
                    <a:lnTo>
                      <a:pt x="571" y="145"/>
                    </a:lnTo>
                    <a:lnTo>
                      <a:pt x="578" y="157"/>
                    </a:lnTo>
                    <a:lnTo>
                      <a:pt x="580" y="158"/>
                    </a:lnTo>
                    <a:lnTo>
                      <a:pt x="580" y="163"/>
                    </a:lnTo>
                    <a:lnTo>
                      <a:pt x="580" y="169"/>
                    </a:lnTo>
                    <a:lnTo>
                      <a:pt x="581" y="175"/>
                    </a:lnTo>
                    <a:lnTo>
                      <a:pt x="581" y="178"/>
                    </a:lnTo>
                    <a:lnTo>
                      <a:pt x="583" y="181"/>
                    </a:lnTo>
                    <a:lnTo>
                      <a:pt x="583" y="185"/>
                    </a:lnTo>
                    <a:lnTo>
                      <a:pt x="583" y="188"/>
                    </a:lnTo>
                    <a:lnTo>
                      <a:pt x="587" y="218"/>
                    </a:lnTo>
                    <a:lnTo>
                      <a:pt x="590" y="249"/>
                    </a:lnTo>
                    <a:lnTo>
                      <a:pt x="593" y="274"/>
                    </a:lnTo>
                    <a:lnTo>
                      <a:pt x="595" y="289"/>
                    </a:lnTo>
                    <a:lnTo>
                      <a:pt x="595" y="298"/>
                    </a:lnTo>
                    <a:lnTo>
                      <a:pt x="593" y="308"/>
                    </a:lnTo>
                    <a:lnTo>
                      <a:pt x="593" y="317"/>
                    </a:lnTo>
                    <a:lnTo>
                      <a:pt x="596" y="326"/>
                    </a:lnTo>
                    <a:lnTo>
                      <a:pt x="600" y="336"/>
                    </a:lnTo>
                    <a:lnTo>
                      <a:pt x="603" y="351"/>
                    </a:lnTo>
                    <a:lnTo>
                      <a:pt x="608" y="365"/>
                    </a:lnTo>
                    <a:lnTo>
                      <a:pt x="612" y="375"/>
                    </a:lnTo>
                    <a:lnTo>
                      <a:pt x="617" y="384"/>
                    </a:lnTo>
                    <a:lnTo>
                      <a:pt x="618" y="397"/>
                    </a:lnTo>
                    <a:lnTo>
                      <a:pt x="618" y="409"/>
                    </a:lnTo>
                    <a:lnTo>
                      <a:pt x="614" y="418"/>
                    </a:lnTo>
                    <a:lnTo>
                      <a:pt x="611" y="425"/>
                    </a:lnTo>
                    <a:lnTo>
                      <a:pt x="608" y="437"/>
                    </a:lnTo>
                    <a:lnTo>
                      <a:pt x="608" y="449"/>
                    </a:lnTo>
                    <a:lnTo>
                      <a:pt x="608" y="457"/>
                    </a:lnTo>
                    <a:lnTo>
                      <a:pt x="609" y="463"/>
                    </a:lnTo>
                    <a:lnTo>
                      <a:pt x="611" y="470"/>
                    </a:lnTo>
                    <a:lnTo>
                      <a:pt x="609" y="477"/>
                    </a:lnTo>
                    <a:lnTo>
                      <a:pt x="608" y="483"/>
                    </a:lnTo>
                    <a:lnTo>
                      <a:pt x="603" y="494"/>
                    </a:lnTo>
                    <a:lnTo>
                      <a:pt x="598" y="511"/>
                    </a:lnTo>
                    <a:lnTo>
                      <a:pt x="592" y="529"/>
                    </a:lnTo>
                    <a:lnTo>
                      <a:pt x="589" y="543"/>
                    </a:lnTo>
                    <a:lnTo>
                      <a:pt x="586" y="550"/>
                    </a:lnTo>
                    <a:lnTo>
                      <a:pt x="581" y="556"/>
                    </a:lnTo>
                    <a:lnTo>
                      <a:pt x="575" y="560"/>
                    </a:lnTo>
                    <a:lnTo>
                      <a:pt x="569" y="562"/>
                    </a:lnTo>
                    <a:lnTo>
                      <a:pt x="561" y="566"/>
                    </a:lnTo>
                    <a:lnTo>
                      <a:pt x="549" y="572"/>
                    </a:lnTo>
                    <a:lnTo>
                      <a:pt x="538" y="580"/>
                    </a:lnTo>
                    <a:lnTo>
                      <a:pt x="529" y="584"/>
                    </a:lnTo>
                    <a:lnTo>
                      <a:pt x="525" y="584"/>
                    </a:lnTo>
                    <a:lnTo>
                      <a:pt x="519" y="584"/>
                    </a:lnTo>
                    <a:lnTo>
                      <a:pt x="510" y="584"/>
                    </a:lnTo>
                    <a:lnTo>
                      <a:pt x="501" y="583"/>
                    </a:lnTo>
                    <a:lnTo>
                      <a:pt x="492" y="583"/>
                    </a:lnTo>
                    <a:lnTo>
                      <a:pt x="482" y="581"/>
                    </a:lnTo>
                    <a:lnTo>
                      <a:pt x="473" y="580"/>
                    </a:lnTo>
                    <a:lnTo>
                      <a:pt x="464" y="578"/>
                    </a:lnTo>
                    <a:lnTo>
                      <a:pt x="457" y="577"/>
                    </a:lnTo>
                    <a:lnTo>
                      <a:pt x="450" y="577"/>
                    </a:lnTo>
                    <a:lnTo>
                      <a:pt x="442" y="575"/>
                    </a:lnTo>
                    <a:lnTo>
                      <a:pt x="436" y="572"/>
                    </a:lnTo>
                    <a:lnTo>
                      <a:pt x="429" y="571"/>
                    </a:lnTo>
                    <a:lnTo>
                      <a:pt x="421" y="568"/>
                    </a:lnTo>
                    <a:lnTo>
                      <a:pt x="415" y="565"/>
                    </a:lnTo>
                    <a:lnTo>
                      <a:pt x="408" y="562"/>
                    </a:lnTo>
                    <a:lnTo>
                      <a:pt x="390" y="553"/>
                    </a:lnTo>
                    <a:lnTo>
                      <a:pt x="370" y="546"/>
                    </a:lnTo>
                    <a:lnTo>
                      <a:pt x="350" y="538"/>
                    </a:lnTo>
                    <a:lnTo>
                      <a:pt x="328" y="532"/>
                    </a:lnTo>
                    <a:lnTo>
                      <a:pt x="304" y="526"/>
                    </a:lnTo>
                    <a:lnTo>
                      <a:pt x="281" y="522"/>
                    </a:lnTo>
                    <a:lnTo>
                      <a:pt x="254" y="519"/>
                    </a:lnTo>
                    <a:lnTo>
                      <a:pt x="228" y="516"/>
                    </a:lnTo>
                    <a:lnTo>
                      <a:pt x="223" y="513"/>
                    </a:lnTo>
                    <a:lnTo>
                      <a:pt x="222" y="509"/>
                    </a:lnTo>
                    <a:lnTo>
                      <a:pt x="220" y="504"/>
                    </a:lnTo>
                    <a:lnTo>
                      <a:pt x="220" y="498"/>
                    </a:lnTo>
                    <a:lnTo>
                      <a:pt x="223" y="491"/>
                    </a:lnTo>
                    <a:lnTo>
                      <a:pt x="226" y="480"/>
                    </a:lnTo>
                    <a:lnTo>
                      <a:pt x="230" y="471"/>
                    </a:lnTo>
                    <a:lnTo>
                      <a:pt x="232" y="465"/>
                    </a:lnTo>
                    <a:close/>
                  </a:path>
                </a:pathLst>
              </a:custGeom>
              <a:solidFill>
                <a:srgbClr val="0000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4" name="Freeform 200"/>
              <p:cNvSpPr>
                <a:spLocks/>
              </p:cNvSpPr>
              <p:nvPr/>
            </p:nvSpPr>
            <p:spPr bwMode="auto">
              <a:xfrm>
                <a:off x="1000" y="1238"/>
                <a:ext cx="49" cy="120"/>
              </a:xfrm>
              <a:custGeom>
                <a:avLst/>
                <a:gdLst/>
                <a:ahLst/>
                <a:cxnLst>
                  <a:cxn ang="0">
                    <a:pos x="28" y="63"/>
                  </a:cxn>
                  <a:cxn ang="0">
                    <a:pos x="35" y="75"/>
                  </a:cxn>
                  <a:cxn ang="0">
                    <a:pos x="46" y="87"/>
                  </a:cxn>
                  <a:cxn ang="0">
                    <a:pos x="56" y="94"/>
                  </a:cxn>
                  <a:cxn ang="0">
                    <a:pos x="65" y="97"/>
                  </a:cxn>
                  <a:cxn ang="0">
                    <a:pos x="69" y="97"/>
                  </a:cxn>
                  <a:cxn ang="0">
                    <a:pos x="74" y="94"/>
                  </a:cxn>
                  <a:cxn ang="0">
                    <a:pos x="78" y="93"/>
                  </a:cxn>
                  <a:cxn ang="0">
                    <a:pos x="84" y="89"/>
                  </a:cxn>
                  <a:cxn ang="0">
                    <a:pos x="95" y="80"/>
                  </a:cxn>
                  <a:cxn ang="0">
                    <a:pos x="103" y="71"/>
                  </a:cxn>
                  <a:cxn ang="0">
                    <a:pos x="114" y="59"/>
                  </a:cxn>
                  <a:cxn ang="0">
                    <a:pos x="123" y="46"/>
                  </a:cxn>
                  <a:cxn ang="0">
                    <a:pos x="132" y="34"/>
                  </a:cxn>
                  <a:cxn ang="0">
                    <a:pos x="139" y="22"/>
                  </a:cxn>
                  <a:cxn ang="0">
                    <a:pos x="145" y="10"/>
                  </a:cxn>
                  <a:cxn ang="0">
                    <a:pos x="149" y="0"/>
                  </a:cxn>
                  <a:cxn ang="0">
                    <a:pos x="142" y="25"/>
                  </a:cxn>
                  <a:cxn ang="0">
                    <a:pos x="136" y="53"/>
                  </a:cxn>
                  <a:cxn ang="0">
                    <a:pos x="132" y="83"/>
                  </a:cxn>
                  <a:cxn ang="0">
                    <a:pos x="127" y="112"/>
                  </a:cxn>
                  <a:cxn ang="0">
                    <a:pos x="121" y="142"/>
                  </a:cxn>
                  <a:cxn ang="0">
                    <a:pos x="115" y="172"/>
                  </a:cxn>
                  <a:cxn ang="0">
                    <a:pos x="108" y="200"/>
                  </a:cxn>
                  <a:cxn ang="0">
                    <a:pos x="98" y="225"/>
                  </a:cxn>
                  <a:cxn ang="0">
                    <a:pos x="87" y="250"/>
                  </a:cxn>
                  <a:cxn ang="0">
                    <a:pos x="77" y="276"/>
                  </a:cxn>
                  <a:cxn ang="0">
                    <a:pos x="66" y="301"/>
                  </a:cxn>
                  <a:cxn ang="0">
                    <a:pos x="58" y="327"/>
                  </a:cxn>
                  <a:cxn ang="0">
                    <a:pos x="49" y="356"/>
                  </a:cxn>
                  <a:cxn ang="0">
                    <a:pos x="47" y="357"/>
                  </a:cxn>
                  <a:cxn ang="0">
                    <a:pos x="47" y="357"/>
                  </a:cxn>
                  <a:cxn ang="0">
                    <a:pos x="47" y="357"/>
                  </a:cxn>
                  <a:cxn ang="0">
                    <a:pos x="46" y="359"/>
                  </a:cxn>
                  <a:cxn ang="0">
                    <a:pos x="37" y="353"/>
                  </a:cxn>
                  <a:cxn ang="0">
                    <a:pos x="26" y="342"/>
                  </a:cxn>
                  <a:cxn ang="0">
                    <a:pos x="16" y="332"/>
                  </a:cxn>
                  <a:cxn ang="0">
                    <a:pos x="7" y="322"/>
                  </a:cxn>
                  <a:cxn ang="0">
                    <a:pos x="6" y="277"/>
                  </a:cxn>
                  <a:cxn ang="0">
                    <a:pos x="4" y="243"/>
                  </a:cxn>
                  <a:cxn ang="0">
                    <a:pos x="1" y="213"/>
                  </a:cxn>
                  <a:cxn ang="0">
                    <a:pos x="0" y="189"/>
                  </a:cxn>
                  <a:cxn ang="0">
                    <a:pos x="0" y="176"/>
                  </a:cxn>
                  <a:cxn ang="0">
                    <a:pos x="1" y="160"/>
                  </a:cxn>
                  <a:cxn ang="0">
                    <a:pos x="4" y="138"/>
                  </a:cxn>
                  <a:cxn ang="0">
                    <a:pos x="9" y="114"/>
                  </a:cxn>
                  <a:cxn ang="0">
                    <a:pos x="12" y="92"/>
                  </a:cxn>
                  <a:cxn ang="0">
                    <a:pos x="15" y="86"/>
                  </a:cxn>
                  <a:cxn ang="0">
                    <a:pos x="18" y="78"/>
                  </a:cxn>
                  <a:cxn ang="0">
                    <a:pos x="22" y="69"/>
                  </a:cxn>
                  <a:cxn ang="0">
                    <a:pos x="28" y="63"/>
                  </a:cxn>
                </a:cxnLst>
                <a:rect l="0" t="0" r="r" b="b"/>
                <a:pathLst>
                  <a:path w="149" h="359">
                    <a:moveTo>
                      <a:pt x="28" y="63"/>
                    </a:moveTo>
                    <a:lnTo>
                      <a:pt x="35" y="75"/>
                    </a:lnTo>
                    <a:lnTo>
                      <a:pt x="46" y="87"/>
                    </a:lnTo>
                    <a:lnTo>
                      <a:pt x="56" y="94"/>
                    </a:lnTo>
                    <a:lnTo>
                      <a:pt x="65" y="97"/>
                    </a:lnTo>
                    <a:lnTo>
                      <a:pt x="69" y="97"/>
                    </a:lnTo>
                    <a:lnTo>
                      <a:pt x="74" y="94"/>
                    </a:lnTo>
                    <a:lnTo>
                      <a:pt x="78" y="93"/>
                    </a:lnTo>
                    <a:lnTo>
                      <a:pt x="84" y="89"/>
                    </a:lnTo>
                    <a:lnTo>
                      <a:pt x="95" y="80"/>
                    </a:lnTo>
                    <a:lnTo>
                      <a:pt x="103" y="71"/>
                    </a:lnTo>
                    <a:lnTo>
                      <a:pt x="114" y="59"/>
                    </a:lnTo>
                    <a:lnTo>
                      <a:pt x="123" y="46"/>
                    </a:lnTo>
                    <a:lnTo>
                      <a:pt x="132" y="34"/>
                    </a:lnTo>
                    <a:lnTo>
                      <a:pt x="139" y="22"/>
                    </a:lnTo>
                    <a:lnTo>
                      <a:pt x="145" y="10"/>
                    </a:lnTo>
                    <a:lnTo>
                      <a:pt x="149" y="0"/>
                    </a:lnTo>
                    <a:lnTo>
                      <a:pt x="142" y="25"/>
                    </a:lnTo>
                    <a:lnTo>
                      <a:pt x="136" y="53"/>
                    </a:lnTo>
                    <a:lnTo>
                      <a:pt x="132" y="83"/>
                    </a:lnTo>
                    <a:lnTo>
                      <a:pt x="127" y="112"/>
                    </a:lnTo>
                    <a:lnTo>
                      <a:pt x="121" y="142"/>
                    </a:lnTo>
                    <a:lnTo>
                      <a:pt x="115" y="172"/>
                    </a:lnTo>
                    <a:lnTo>
                      <a:pt x="108" y="200"/>
                    </a:lnTo>
                    <a:lnTo>
                      <a:pt x="98" y="225"/>
                    </a:lnTo>
                    <a:lnTo>
                      <a:pt x="87" y="250"/>
                    </a:lnTo>
                    <a:lnTo>
                      <a:pt x="77" y="276"/>
                    </a:lnTo>
                    <a:lnTo>
                      <a:pt x="66" y="301"/>
                    </a:lnTo>
                    <a:lnTo>
                      <a:pt x="58" y="327"/>
                    </a:lnTo>
                    <a:lnTo>
                      <a:pt x="49" y="356"/>
                    </a:lnTo>
                    <a:lnTo>
                      <a:pt x="47" y="357"/>
                    </a:lnTo>
                    <a:lnTo>
                      <a:pt x="47" y="357"/>
                    </a:lnTo>
                    <a:lnTo>
                      <a:pt x="47" y="357"/>
                    </a:lnTo>
                    <a:lnTo>
                      <a:pt x="46" y="359"/>
                    </a:lnTo>
                    <a:lnTo>
                      <a:pt x="37" y="353"/>
                    </a:lnTo>
                    <a:lnTo>
                      <a:pt x="26" y="342"/>
                    </a:lnTo>
                    <a:lnTo>
                      <a:pt x="16" y="332"/>
                    </a:lnTo>
                    <a:lnTo>
                      <a:pt x="7" y="322"/>
                    </a:lnTo>
                    <a:lnTo>
                      <a:pt x="6" y="277"/>
                    </a:lnTo>
                    <a:lnTo>
                      <a:pt x="4" y="243"/>
                    </a:lnTo>
                    <a:lnTo>
                      <a:pt x="1" y="213"/>
                    </a:lnTo>
                    <a:lnTo>
                      <a:pt x="0" y="189"/>
                    </a:lnTo>
                    <a:lnTo>
                      <a:pt x="0" y="176"/>
                    </a:lnTo>
                    <a:lnTo>
                      <a:pt x="1" y="160"/>
                    </a:lnTo>
                    <a:lnTo>
                      <a:pt x="4" y="138"/>
                    </a:lnTo>
                    <a:lnTo>
                      <a:pt x="9" y="114"/>
                    </a:lnTo>
                    <a:lnTo>
                      <a:pt x="12" y="92"/>
                    </a:lnTo>
                    <a:lnTo>
                      <a:pt x="15" y="86"/>
                    </a:lnTo>
                    <a:lnTo>
                      <a:pt x="18" y="78"/>
                    </a:lnTo>
                    <a:lnTo>
                      <a:pt x="22" y="69"/>
                    </a:lnTo>
                    <a:lnTo>
                      <a:pt x="28" y="63"/>
                    </a:lnTo>
                    <a:close/>
                  </a:path>
                </a:pathLst>
              </a:custGeom>
              <a:solidFill>
                <a:srgbClr val="FFE5E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5" name="Freeform 201"/>
              <p:cNvSpPr>
                <a:spLocks/>
              </p:cNvSpPr>
              <p:nvPr/>
            </p:nvSpPr>
            <p:spPr bwMode="auto">
              <a:xfrm>
                <a:off x="1049" y="1236"/>
                <a:ext cx="89" cy="60"/>
              </a:xfrm>
              <a:custGeom>
                <a:avLst/>
                <a:gdLst/>
                <a:ahLst/>
                <a:cxnLst>
                  <a:cxn ang="0">
                    <a:pos x="111" y="95"/>
                  </a:cxn>
                  <a:cxn ang="0">
                    <a:pos x="104" y="105"/>
                  </a:cxn>
                  <a:cxn ang="0">
                    <a:pos x="102" y="115"/>
                  </a:cxn>
                  <a:cxn ang="0">
                    <a:pos x="101" y="126"/>
                  </a:cxn>
                  <a:cxn ang="0">
                    <a:pos x="104" y="127"/>
                  </a:cxn>
                  <a:cxn ang="0">
                    <a:pos x="114" y="120"/>
                  </a:cxn>
                  <a:cxn ang="0">
                    <a:pos x="125" y="114"/>
                  </a:cxn>
                  <a:cxn ang="0">
                    <a:pos x="138" y="111"/>
                  </a:cxn>
                  <a:cxn ang="0">
                    <a:pos x="142" y="115"/>
                  </a:cxn>
                  <a:cxn ang="0">
                    <a:pos x="128" y="130"/>
                  </a:cxn>
                  <a:cxn ang="0">
                    <a:pos x="119" y="146"/>
                  </a:cxn>
                  <a:cxn ang="0">
                    <a:pos x="108" y="173"/>
                  </a:cxn>
                  <a:cxn ang="0">
                    <a:pos x="111" y="179"/>
                  </a:cxn>
                  <a:cxn ang="0">
                    <a:pos x="123" y="172"/>
                  </a:cxn>
                  <a:cxn ang="0">
                    <a:pos x="136" y="160"/>
                  </a:cxn>
                  <a:cxn ang="0">
                    <a:pos x="150" y="151"/>
                  </a:cxn>
                  <a:cxn ang="0">
                    <a:pos x="159" y="148"/>
                  </a:cxn>
                  <a:cxn ang="0">
                    <a:pos x="176" y="142"/>
                  </a:cxn>
                  <a:cxn ang="0">
                    <a:pos x="197" y="139"/>
                  </a:cxn>
                  <a:cxn ang="0">
                    <a:pos x="213" y="138"/>
                  </a:cxn>
                  <a:cxn ang="0">
                    <a:pos x="218" y="146"/>
                  </a:cxn>
                  <a:cxn ang="0">
                    <a:pos x="225" y="170"/>
                  </a:cxn>
                  <a:cxn ang="0">
                    <a:pos x="234" y="175"/>
                  </a:cxn>
                  <a:cxn ang="0">
                    <a:pos x="256" y="172"/>
                  </a:cxn>
                  <a:cxn ang="0">
                    <a:pos x="264" y="169"/>
                  </a:cxn>
                  <a:cxn ang="0">
                    <a:pos x="264" y="158"/>
                  </a:cxn>
                  <a:cxn ang="0">
                    <a:pos x="255" y="145"/>
                  </a:cxn>
                  <a:cxn ang="0">
                    <a:pos x="233" y="120"/>
                  </a:cxn>
                  <a:cxn ang="0">
                    <a:pos x="208" y="98"/>
                  </a:cxn>
                  <a:cxn ang="0">
                    <a:pos x="181" y="77"/>
                  </a:cxn>
                  <a:cxn ang="0">
                    <a:pos x="159" y="65"/>
                  </a:cxn>
                  <a:cxn ang="0">
                    <a:pos x="134" y="56"/>
                  </a:cxn>
                  <a:cxn ang="0">
                    <a:pos x="105" y="46"/>
                  </a:cxn>
                  <a:cxn ang="0">
                    <a:pos x="83" y="38"/>
                  </a:cxn>
                  <a:cxn ang="0">
                    <a:pos x="71" y="35"/>
                  </a:cxn>
                  <a:cxn ang="0">
                    <a:pos x="58" y="31"/>
                  </a:cxn>
                  <a:cxn ang="0">
                    <a:pos x="51" y="28"/>
                  </a:cxn>
                  <a:cxn ang="0">
                    <a:pos x="48" y="25"/>
                  </a:cxn>
                  <a:cxn ang="0">
                    <a:pos x="45" y="20"/>
                  </a:cxn>
                  <a:cxn ang="0">
                    <a:pos x="34" y="14"/>
                  </a:cxn>
                  <a:cxn ang="0">
                    <a:pos x="21" y="9"/>
                  </a:cxn>
                  <a:cxn ang="0">
                    <a:pos x="8" y="1"/>
                  </a:cxn>
                  <a:cxn ang="0">
                    <a:pos x="2" y="1"/>
                  </a:cxn>
                  <a:cxn ang="0">
                    <a:pos x="0" y="4"/>
                  </a:cxn>
                  <a:cxn ang="0">
                    <a:pos x="3" y="16"/>
                  </a:cxn>
                  <a:cxn ang="0">
                    <a:pos x="8" y="23"/>
                  </a:cxn>
                  <a:cxn ang="0">
                    <a:pos x="15" y="26"/>
                  </a:cxn>
                  <a:cxn ang="0">
                    <a:pos x="25" y="31"/>
                  </a:cxn>
                  <a:cxn ang="0">
                    <a:pos x="37" y="35"/>
                  </a:cxn>
                  <a:cxn ang="0">
                    <a:pos x="42" y="41"/>
                  </a:cxn>
                  <a:cxn ang="0">
                    <a:pos x="43" y="53"/>
                  </a:cxn>
                  <a:cxn ang="0">
                    <a:pos x="40" y="84"/>
                  </a:cxn>
                  <a:cxn ang="0">
                    <a:pos x="46" y="87"/>
                  </a:cxn>
                  <a:cxn ang="0">
                    <a:pos x="58" y="75"/>
                  </a:cxn>
                  <a:cxn ang="0">
                    <a:pos x="64" y="74"/>
                  </a:cxn>
                  <a:cxn ang="0">
                    <a:pos x="73" y="78"/>
                  </a:cxn>
                  <a:cxn ang="0">
                    <a:pos x="79" y="84"/>
                  </a:cxn>
                  <a:cxn ang="0">
                    <a:pos x="89" y="89"/>
                  </a:cxn>
                  <a:cxn ang="0">
                    <a:pos x="99" y="89"/>
                  </a:cxn>
                  <a:cxn ang="0">
                    <a:pos x="110" y="90"/>
                  </a:cxn>
                </a:cxnLst>
                <a:rect l="0" t="0" r="r" b="b"/>
                <a:pathLst>
                  <a:path w="265" h="179">
                    <a:moveTo>
                      <a:pt x="114" y="92"/>
                    </a:moveTo>
                    <a:lnTo>
                      <a:pt x="111" y="95"/>
                    </a:lnTo>
                    <a:lnTo>
                      <a:pt x="108" y="99"/>
                    </a:lnTo>
                    <a:lnTo>
                      <a:pt x="104" y="105"/>
                    </a:lnTo>
                    <a:lnTo>
                      <a:pt x="102" y="111"/>
                    </a:lnTo>
                    <a:lnTo>
                      <a:pt x="102" y="115"/>
                    </a:lnTo>
                    <a:lnTo>
                      <a:pt x="102" y="120"/>
                    </a:lnTo>
                    <a:lnTo>
                      <a:pt x="101" y="126"/>
                    </a:lnTo>
                    <a:lnTo>
                      <a:pt x="101" y="130"/>
                    </a:lnTo>
                    <a:lnTo>
                      <a:pt x="104" y="127"/>
                    </a:lnTo>
                    <a:lnTo>
                      <a:pt x="108" y="124"/>
                    </a:lnTo>
                    <a:lnTo>
                      <a:pt x="114" y="120"/>
                    </a:lnTo>
                    <a:lnTo>
                      <a:pt x="119" y="117"/>
                    </a:lnTo>
                    <a:lnTo>
                      <a:pt x="125" y="114"/>
                    </a:lnTo>
                    <a:lnTo>
                      <a:pt x="132" y="112"/>
                    </a:lnTo>
                    <a:lnTo>
                      <a:pt x="138" y="111"/>
                    </a:lnTo>
                    <a:lnTo>
                      <a:pt x="145" y="112"/>
                    </a:lnTo>
                    <a:lnTo>
                      <a:pt x="142" y="115"/>
                    </a:lnTo>
                    <a:lnTo>
                      <a:pt x="135" y="123"/>
                    </a:lnTo>
                    <a:lnTo>
                      <a:pt x="128" y="130"/>
                    </a:lnTo>
                    <a:lnTo>
                      <a:pt x="123" y="138"/>
                    </a:lnTo>
                    <a:lnTo>
                      <a:pt x="119" y="146"/>
                    </a:lnTo>
                    <a:lnTo>
                      <a:pt x="114" y="160"/>
                    </a:lnTo>
                    <a:lnTo>
                      <a:pt x="108" y="173"/>
                    </a:lnTo>
                    <a:lnTo>
                      <a:pt x="108" y="179"/>
                    </a:lnTo>
                    <a:lnTo>
                      <a:pt x="111" y="179"/>
                    </a:lnTo>
                    <a:lnTo>
                      <a:pt x="116" y="176"/>
                    </a:lnTo>
                    <a:lnTo>
                      <a:pt x="123" y="172"/>
                    </a:lnTo>
                    <a:lnTo>
                      <a:pt x="129" y="166"/>
                    </a:lnTo>
                    <a:lnTo>
                      <a:pt x="136" y="160"/>
                    </a:lnTo>
                    <a:lnTo>
                      <a:pt x="144" y="155"/>
                    </a:lnTo>
                    <a:lnTo>
                      <a:pt x="150" y="151"/>
                    </a:lnTo>
                    <a:lnTo>
                      <a:pt x="154" y="149"/>
                    </a:lnTo>
                    <a:lnTo>
                      <a:pt x="159" y="148"/>
                    </a:lnTo>
                    <a:lnTo>
                      <a:pt x="166" y="145"/>
                    </a:lnTo>
                    <a:lnTo>
                      <a:pt x="176" y="142"/>
                    </a:lnTo>
                    <a:lnTo>
                      <a:pt x="187" y="141"/>
                    </a:lnTo>
                    <a:lnTo>
                      <a:pt x="197" y="139"/>
                    </a:lnTo>
                    <a:lnTo>
                      <a:pt x="206" y="138"/>
                    </a:lnTo>
                    <a:lnTo>
                      <a:pt x="213" y="138"/>
                    </a:lnTo>
                    <a:lnTo>
                      <a:pt x="216" y="139"/>
                    </a:lnTo>
                    <a:lnTo>
                      <a:pt x="218" y="146"/>
                    </a:lnTo>
                    <a:lnTo>
                      <a:pt x="222" y="158"/>
                    </a:lnTo>
                    <a:lnTo>
                      <a:pt x="225" y="170"/>
                    </a:lnTo>
                    <a:lnTo>
                      <a:pt x="227" y="179"/>
                    </a:lnTo>
                    <a:lnTo>
                      <a:pt x="234" y="175"/>
                    </a:lnTo>
                    <a:lnTo>
                      <a:pt x="245" y="172"/>
                    </a:lnTo>
                    <a:lnTo>
                      <a:pt x="256" y="172"/>
                    </a:lnTo>
                    <a:lnTo>
                      <a:pt x="265" y="175"/>
                    </a:lnTo>
                    <a:lnTo>
                      <a:pt x="264" y="169"/>
                    </a:lnTo>
                    <a:lnTo>
                      <a:pt x="264" y="163"/>
                    </a:lnTo>
                    <a:lnTo>
                      <a:pt x="264" y="158"/>
                    </a:lnTo>
                    <a:lnTo>
                      <a:pt x="262" y="157"/>
                    </a:lnTo>
                    <a:lnTo>
                      <a:pt x="255" y="145"/>
                    </a:lnTo>
                    <a:lnTo>
                      <a:pt x="245" y="132"/>
                    </a:lnTo>
                    <a:lnTo>
                      <a:pt x="233" y="120"/>
                    </a:lnTo>
                    <a:lnTo>
                      <a:pt x="221" y="108"/>
                    </a:lnTo>
                    <a:lnTo>
                      <a:pt x="208" y="98"/>
                    </a:lnTo>
                    <a:lnTo>
                      <a:pt x="194" y="87"/>
                    </a:lnTo>
                    <a:lnTo>
                      <a:pt x="181" y="77"/>
                    </a:lnTo>
                    <a:lnTo>
                      <a:pt x="168" y="69"/>
                    </a:lnTo>
                    <a:lnTo>
                      <a:pt x="159" y="65"/>
                    </a:lnTo>
                    <a:lnTo>
                      <a:pt x="148" y="60"/>
                    </a:lnTo>
                    <a:lnTo>
                      <a:pt x="134" y="56"/>
                    </a:lnTo>
                    <a:lnTo>
                      <a:pt x="120" y="50"/>
                    </a:lnTo>
                    <a:lnTo>
                      <a:pt x="105" y="46"/>
                    </a:lnTo>
                    <a:lnTo>
                      <a:pt x="94" y="41"/>
                    </a:lnTo>
                    <a:lnTo>
                      <a:pt x="83" y="38"/>
                    </a:lnTo>
                    <a:lnTo>
                      <a:pt x="76" y="37"/>
                    </a:lnTo>
                    <a:lnTo>
                      <a:pt x="71" y="35"/>
                    </a:lnTo>
                    <a:lnTo>
                      <a:pt x="65" y="32"/>
                    </a:lnTo>
                    <a:lnTo>
                      <a:pt x="58" y="31"/>
                    </a:lnTo>
                    <a:lnTo>
                      <a:pt x="54" y="29"/>
                    </a:lnTo>
                    <a:lnTo>
                      <a:pt x="51" y="28"/>
                    </a:lnTo>
                    <a:lnTo>
                      <a:pt x="49" y="26"/>
                    </a:lnTo>
                    <a:lnTo>
                      <a:pt x="48" y="25"/>
                    </a:lnTo>
                    <a:lnTo>
                      <a:pt x="46" y="22"/>
                    </a:lnTo>
                    <a:lnTo>
                      <a:pt x="45" y="20"/>
                    </a:lnTo>
                    <a:lnTo>
                      <a:pt x="40" y="17"/>
                    </a:lnTo>
                    <a:lnTo>
                      <a:pt x="34" y="14"/>
                    </a:lnTo>
                    <a:lnTo>
                      <a:pt x="28" y="11"/>
                    </a:lnTo>
                    <a:lnTo>
                      <a:pt x="21" y="9"/>
                    </a:lnTo>
                    <a:lnTo>
                      <a:pt x="15" y="4"/>
                    </a:lnTo>
                    <a:lnTo>
                      <a:pt x="8" y="1"/>
                    </a:lnTo>
                    <a:lnTo>
                      <a:pt x="2" y="0"/>
                    </a:lnTo>
                    <a:lnTo>
                      <a:pt x="2" y="1"/>
                    </a:lnTo>
                    <a:lnTo>
                      <a:pt x="2" y="3"/>
                    </a:lnTo>
                    <a:lnTo>
                      <a:pt x="0" y="4"/>
                    </a:lnTo>
                    <a:lnTo>
                      <a:pt x="0" y="6"/>
                    </a:lnTo>
                    <a:lnTo>
                      <a:pt x="3" y="16"/>
                    </a:lnTo>
                    <a:lnTo>
                      <a:pt x="6" y="22"/>
                    </a:lnTo>
                    <a:lnTo>
                      <a:pt x="8" y="23"/>
                    </a:lnTo>
                    <a:lnTo>
                      <a:pt x="11" y="25"/>
                    </a:lnTo>
                    <a:lnTo>
                      <a:pt x="15" y="26"/>
                    </a:lnTo>
                    <a:lnTo>
                      <a:pt x="21" y="28"/>
                    </a:lnTo>
                    <a:lnTo>
                      <a:pt x="25" y="31"/>
                    </a:lnTo>
                    <a:lnTo>
                      <a:pt x="31" y="32"/>
                    </a:lnTo>
                    <a:lnTo>
                      <a:pt x="37" y="35"/>
                    </a:lnTo>
                    <a:lnTo>
                      <a:pt x="40" y="38"/>
                    </a:lnTo>
                    <a:lnTo>
                      <a:pt x="42" y="41"/>
                    </a:lnTo>
                    <a:lnTo>
                      <a:pt x="43" y="44"/>
                    </a:lnTo>
                    <a:lnTo>
                      <a:pt x="43" y="53"/>
                    </a:lnTo>
                    <a:lnTo>
                      <a:pt x="42" y="69"/>
                    </a:lnTo>
                    <a:lnTo>
                      <a:pt x="40" y="84"/>
                    </a:lnTo>
                    <a:lnTo>
                      <a:pt x="42" y="90"/>
                    </a:lnTo>
                    <a:lnTo>
                      <a:pt x="46" y="87"/>
                    </a:lnTo>
                    <a:lnTo>
                      <a:pt x="52" y="81"/>
                    </a:lnTo>
                    <a:lnTo>
                      <a:pt x="58" y="75"/>
                    </a:lnTo>
                    <a:lnTo>
                      <a:pt x="61" y="72"/>
                    </a:lnTo>
                    <a:lnTo>
                      <a:pt x="64" y="74"/>
                    </a:lnTo>
                    <a:lnTo>
                      <a:pt x="68" y="75"/>
                    </a:lnTo>
                    <a:lnTo>
                      <a:pt x="73" y="78"/>
                    </a:lnTo>
                    <a:lnTo>
                      <a:pt x="76" y="81"/>
                    </a:lnTo>
                    <a:lnTo>
                      <a:pt x="79" y="84"/>
                    </a:lnTo>
                    <a:lnTo>
                      <a:pt x="83" y="87"/>
                    </a:lnTo>
                    <a:lnTo>
                      <a:pt x="89" y="89"/>
                    </a:lnTo>
                    <a:lnTo>
                      <a:pt x="95" y="89"/>
                    </a:lnTo>
                    <a:lnTo>
                      <a:pt x="99" y="89"/>
                    </a:lnTo>
                    <a:lnTo>
                      <a:pt x="105" y="89"/>
                    </a:lnTo>
                    <a:lnTo>
                      <a:pt x="110" y="90"/>
                    </a:lnTo>
                    <a:lnTo>
                      <a:pt x="114" y="92"/>
                    </a:lnTo>
                    <a:close/>
                  </a:path>
                </a:pathLst>
              </a:custGeom>
              <a:solidFill>
                <a:srgbClr val="004C9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6" name="Freeform 202"/>
              <p:cNvSpPr>
                <a:spLocks/>
              </p:cNvSpPr>
              <p:nvPr/>
            </p:nvSpPr>
            <p:spPr bwMode="auto">
              <a:xfrm>
                <a:off x="954" y="1254"/>
                <a:ext cx="51" cy="62"/>
              </a:xfrm>
              <a:custGeom>
                <a:avLst/>
                <a:gdLst/>
                <a:ahLst/>
                <a:cxnLst>
                  <a:cxn ang="0">
                    <a:pos x="1" y="179"/>
                  </a:cxn>
                  <a:cxn ang="0">
                    <a:pos x="3" y="167"/>
                  </a:cxn>
                  <a:cxn ang="0">
                    <a:pos x="7" y="155"/>
                  </a:cxn>
                  <a:cxn ang="0">
                    <a:pos x="22" y="127"/>
                  </a:cxn>
                  <a:cxn ang="0">
                    <a:pos x="31" y="105"/>
                  </a:cxn>
                  <a:cxn ang="0">
                    <a:pos x="38" y="72"/>
                  </a:cxn>
                  <a:cxn ang="0">
                    <a:pos x="49" y="50"/>
                  </a:cxn>
                  <a:cxn ang="0">
                    <a:pos x="69" y="25"/>
                  </a:cxn>
                  <a:cxn ang="0">
                    <a:pos x="83" y="13"/>
                  </a:cxn>
                  <a:cxn ang="0">
                    <a:pos x="102" y="4"/>
                  </a:cxn>
                  <a:cxn ang="0">
                    <a:pos x="120" y="11"/>
                  </a:cxn>
                  <a:cxn ang="0">
                    <a:pos x="140" y="19"/>
                  </a:cxn>
                  <a:cxn ang="0">
                    <a:pos x="148" y="20"/>
                  </a:cxn>
                  <a:cxn ang="0">
                    <a:pos x="134" y="22"/>
                  </a:cxn>
                  <a:cxn ang="0">
                    <a:pos x="120" y="26"/>
                  </a:cxn>
                  <a:cxn ang="0">
                    <a:pos x="109" y="29"/>
                  </a:cxn>
                  <a:cxn ang="0">
                    <a:pos x="102" y="34"/>
                  </a:cxn>
                  <a:cxn ang="0">
                    <a:pos x="90" y="43"/>
                  </a:cxn>
                  <a:cxn ang="0">
                    <a:pos x="84" y="40"/>
                  </a:cxn>
                  <a:cxn ang="0">
                    <a:pos x="80" y="32"/>
                  </a:cxn>
                  <a:cxn ang="0">
                    <a:pos x="80" y="37"/>
                  </a:cxn>
                  <a:cxn ang="0">
                    <a:pos x="81" y="46"/>
                  </a:cxn>
                  <a:cxn ang="0">
                    <a:pos x="78" y="57"/>
                  </a:cxn>
                  <a:cxn ang="0">
                    <a:pos x="66" y="87"/>
                  </a:cxn>
                  <a:cxn ang="0">
                    <a:pos x="63" y="94"/>
                  </a:cxn>
                  <a:cxn ang="0">
                    <a:pos x="62" y="99"/>
                  </a:cxn>
                  <a:cxn ang="0">
                    <a:pos x="60" y="108"/>
                  </a:cxn>
                  <a:cxn ang="0">
                    <a:pos x="56" y="127"/>
                  </a:cxn>
                  <a:cxn ang="0">
                    <a:pos x="47" y="142"/>
                  </a:cxn>
                  <a:cxn ang="0">
                    <a:pos x="32" y="160"/>
                  </a:cxn>
                  <a:cxn ang="0">
                    <a:pos x="22" y="173"/>
                  </a:cxn>
                  <a:cxn ang="0">
                    <a:pos x="4" y="182"/>
                  </a:cxn>
                </a:cxnLst>
                <a:rect l="0" t="0" r="r" b="b"/>
                <a:pathLst>
                  <a:path w="152" h="186">
                    <a:moveTo>
                      <a:pt x="0" y="186"/>
                    </a:moveTo>
                    <a:lnTo>
                      <a:pt x="1" y="179"/>
                    </a:lnTo>
                    <a:lnTo>
                      <a:pt x="1" y="172"/>
                    </a:lnTo>
                    <a:lnTo>
                      <a:pt x="3" y="167"/>
                    </a:lnTo>
                    <a:lnTo>
                      <a:pt x="3" y="166"/>
                    </a:lnTo>
                    <a:lnTo>
                      <a:pt x="7" y="155"/>
                    </a:lnTo>
                    <a:lnTo>
                      <a:pt x="14" y="140"/>
                    </a:lnTo>
                    <a:lnTo>
                      <a:pt x="22" y="127"/>
                    </a:lnTo>
                    <a:lnTo>
                      <a:pt x="28" y="117"/>
                    </a:lnTo>
                    <a:lnTo>
                      <a:pt x="31" y="105"/>
                    </a:lnTo>
                    <a:lnTo>
                      <a:pt x="34" y="90"/>
                    </a:lnTo>
                    <a:lnTo>
                      <a:pt x="38" y="72"/>
                    </a:lnTo>
                    <a:lnTo>
                      <a:pt x="43" y="59"/>
                    </a:lnTo>
                    <a:lnTo>
                      <a:pt x="49" y="50"/>
                    </a:lnTo>
                    <a:lnTo>
                      <a:pt x="59" y="38"/>
                    </a:lnTo>
                    <a:lnTo>
                      <a:pt x="69" y="25"/>
                    </a:lnTo>
                    <a:lnTo>
                      <a:pt x="77" y="17"/>
                    </a:lnTo>
                    <a:lnTo>
                      <a:pt x="83" y="13"/>
                    </a:lnTo>
                    <a:lnTo>
                      <a:pt x="91" y="8"/>
                    </a:lnTo>
                    <a:lnTo>
                      <a:pt x="102" y="4"/>
                    </a:lnTo>
                    <a:lnTo>
                      <a:pt x="112" y="0"/>
                    </a:lnTo>
                    <a:lnTo>
                      <a:pt x="120" y="11"/>
                    </a:lnTo>
                    <a:lnTo>
                      <a:pt x="130" y="17"/>
                    </a:lnTo>
                    <a:lnTo>
                      <a:pt x="140" y="19"/>
                    </a:lnTo>
                    <a:lnTo>
                      <a:pt x="152" y="19"/>
                    </a:lnTo>
                    <a:lnTo>
                      <a:pt x="148" y="20"/>
                    </a:lnTo>
                    <a:lnTo>
                      <a:pt x="140" y="20"/>
                    </a:lnTo>
                    <a:lnTo>
                      <a:pt x="134" y="22"/>
                    </a:lnTo>
                    <a:lnTo>
                      <a:pt x="127" y="25"/>
                    </a:lnTo>
                    <a:lnTo>
                      <a:pt x="120" y="26"/>
                    </a:lnTo>
                    <a:lnTo>
                      <a:pt x="114" y="28"/>
                    </a:lnTo>
                    <a:lnTo>
                      <a:pt x="109" y="29"/>
                    </a:lnTo>
                    <a:lnTo>
                      <a:pt x="106" y="31"/>
                    </a:lnTo>
                    <a:lnTo>
                      <a:pt x="102" y="34"/>
                    </a:lnTo>
                    <a:lnTo>
                      <a:pt x="96" y="38"/>
                    </a:lnTo>
                    <a:lnTo>
                      <a:pt x="90" y="43"/>
                    </a:lnTo>
                    <a:lnTo>
                      <a:pt x="87" y="44"/>
                    </a:lnTo>
                    <a:lnTo>
                      <a:pt x="84" y="40"/>
                    </a:lnTo>
                    <a:lnTo>
                      <a:pt x="81" y="35"/>
                    </a:lnTo>
                    <a:lnTo>
                      <a:pt x="80" y="32"/>
                    </a:lnTo>
                    <a:lnTo>
                      <a:pt x="78" y="31"/>
                    </a:lnTo>
                    <a:lnTo>
                      <a:pt x="80" y="37"/>
                    </a:lnTo>
                    <a:lnTo>
                      <a:pt x="81" y="41"/>
                    </a:lnTo>
                    <a:lnTo>
                      <a:pt x="81" y="46"/>
                    </a:lnTo>
                    <a:lnTo>
                      <a:pt x="81" y="48"/>
                    </a:lnTo>
                    <a:lnTo>
                      <a:pt x="78" y="57"/>
                    </a:lnTo>
                    <a:lnTo>
                      <a:pt x="72" y="72"/>
                    </a:lnTo>
                    <a:lnTo>
                      <a:pt x="66" y="87"/>
                    </a:lnTo>
                    <a:lnTo>
                      <a:pt x="65" y="93"/>
                    </a:lnTo>
                    <a:lnTo>
                      <a:pt x="63" y="94"/>
                    </a:lnTo>
                    <a:lnTo>
                      <a:pt x="62" y="96"/>
                    </a:lnTo>
                    <a:lnTo>
                      <a:pt x="62" y="99"/>
                    </a:lnTo>
                    <a:lnTo>
                      <a:pt x="62" y="102"/>
                    </a:lnTo>
                    <a:lnTo>
                      <a:pt x="60" y="108"/>
                    </a:lnTo>
                    <a:lnTo>
                      <a:pt x="59" y="118"/>
                    </a:lnTo>
                    <a:lnTo>
                      <a:pt x="56" y="127"/>
                    </a:lnTo>
                    <a:lnTo>
                      <a:pt x="53" y="135"/>
                    </a:lnTo>
                    <a:lnTo>
                      <a:pt x="47" y="142"/>
                    </a:lnTo>
                    <a:lnTo>
                      <a:pt x="40" y="151"/>
                    </a:lnTo>
                    <a:lnTo>
                      <a:pt x="32" y="160"/>
                    </a:lnTo>
                    <a:lnTo>
                      <a:pt x="28" y="167"/>
                    </a:lnTo>
                    <a:lnTo>
                      <a:pt x="22" y="173"/>
                    </a:lnTo>
                    <a:lnTo>
                      <a:pt x="13" y="178"/>
                    </a:lnTo>
                    <a:lnTo>
                      <a:pt x="4" y="182"/>
                    </a:lnTo>
                    <a:lnTo>
                      <a:pt x="0" y="186"/>
                    </a:lnTo>
                    <a:close/>
                  </a:path>
                </a:pathLst>
              </a:custGeom>
              <a:solidFill>
                <a:srgbClr val="004C9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7" name="Freeform 203"/>
              <p:cNvSpPr>
                <a:spLocks/>
              </p:cNvSpPr>
              <p:nvPr/>
            </p:nvSpPr>
            <p:spPr bwMode="auto">
              <a:xfrm>
                <a:off x="1000" y="1269"/>
                <a:ext cx="7" cy="62"/>
              </a:xfrm>
              <a:custGeom>
                <a:avLst/>
                <a:gdLst/>
                <a:ahLst/>
                <a:cxnLst>
                  <a:cxn ang="0">
                    <a:pos x="6" y="185"/>
                  </a:cxn>
                  <a:cxn ang="0">
                    <a:pos x="4" y="151"/>
                  </a:cxn>
                  <a:cxn ang="0">
                    <a:pos x="1" y="121"/>
                  </a:cxn>
                  <a:cxn ang="0">
                    <a:pos x="0" y="97"/>
                  </a:cxn>
                  <a:cxn ang="0">
                    <a:pos x="0" y="84"/>
                  </a:cxn>
                  <a:cxn ang="0">
                    <a:pos x="1" y="68"/>
                  </a:cxn>
                  <a:cxn ang="0">
                    <a:pos x="4" y="46"/>
                  </a:cxn>
                  <a:cxn ang="0">
                    <a:pos x="9" y="22"/>
                  </a:cxn>
                  <a:cxn ang="0">
                    <a:pos x="12" y="0"/>
                  </a:cxn>
                  <a:cxn ang="0">
                    <a:pos x="15" y="10"/>
                  </a:cxn>
                  <a:cxn ang="0">
                    <a:pos x="18" y="20"/>
                  </a:cxn>
                  <a:cxn ang="0">
                    <a:pos x="21" y="29"/>
                  </a:cxn>
                  <a:cxn ang="0">
                    <a:pos x="21" y="37"/>
                  </a:cxn>
                  <a:cxn ang="0">
                    <a:pos x="18" y="46"/>
                  </a:cxn>
                  <a:cxn ang="0">
                    <a:pos x="13" y="57"/>
                  </a:cxn>
                  <a:cxn ang="0">
                    <a:pos x="9" y="71"/>
                  </a:cxn>
                  <a:cxn ang="0">
                    <a:pos x="7" y="83"/>
                  </a:cxn>
                  <a:cxn ang="0">
                    <a:pos x="7" y="97"/>
                  </a:cxn>
                  <a:cxn ang="0">
                    <a:pos x="9" y="118"/>
                  </a:cxn>
                  <a:cxn ang="0">
                    <a:pos x="10" y="139"/>
                  </a:cxn>
                  <a:cxn ang="0">
                    <a:pos x="12" y="151"/>
                  </a:cxn>
                  <a:cxn ang="0">
                    <a:pos x="10" y="160"/>
                  </a:cxn>
                  <a:cxn ang="0">
                    <a:pos x="9" y="167"/>
                  </a:cxn>
                  <a:cxn ang="0">
                    <a:pos x="7" y="175"/>
                  </a:cxn>
                  <a:cxn ang="0">
                    <a:pos x="6" y="185"/>
                  </a:cxn>
                </a:cxnLst>
                <a:rect l="0" t="0" r="r" b="b"/>
                <a:pathLst>
                  <a:path w="21" h="185">
                    <a:moveTo>
                      <a:pt x="6" y="185"/>
                    </a:moveTo>
                    <a:lnTo>
                      <a:pt x="4" y="151"/>
                    </a:lnTo>
                    <a:lnTo>
                      <a:pt x="1" y="121"/>
                    </a:lnTo>
                    <a:lnTo>
                      <a:pt x="0" y="97"/>
                    </a:lnTo>
                    <a:lnTo>
                      <a:pt x="0" y="84"/>
                    </a:lnTo>
                    <a:lnTo>
                      <a:pt x="1" y="68"/>
                    </a:lnTo>
                    <a:lnTo>
                      <a:pt x="4" y="46"/>
                    </a:lnTo>
                    <a:lnTo>
                      <a:pt x="9" y="22"/>
                    </a:lnTo>
                    <a:lnTo>
                      <a:pt x="12" y="0"/>
                    </a:lnTo>
                    <a:lnTo>
                      <a:pt x="15" y="10"/>
                    </a:lnTo>
                    <a:lnTo>
                      <a:pt x="18" y="20"/>
                    </a:lnTo>
                    <a:lnTo>
                      <a:pt x="21" y="29"/>
                    </a:lnTo>
                    <a:lnTo>
                      <a:pt x="21" y="37"/>
                    </a:lnTo>
                    <a:lnTo>
                      <a:pt x="18" y="46"/>
                    </a:lnTo>
                    <a:lnTo>
                      <a:pt x="13" y="57"/>
                    </a:lnTo>
                    <a:lnTo>
                      <a:pt x="9" y="71"/>
                    </a:lnTo>
                    <a:lnTo>
                      <a:pt x="7" y="83"/>
                    </a:lnTo>
                    <a:lnTo>
                      <a:pt x="7" y="97"/>
                    </a:lnTo>
                    <a:lnTo>
                      <a:pt x="9" y="118"/>
                    </a:lnTo>
                    <a:lnTo>
                      <a:pt x="10" y="139"/>
                    </a:lnTo>
                    <a:lnTo>
                      <a:pt x="12" y="151"/>
                    </a:lnTo>
                    <a:lnTo>
                      <a:pt x="10" y="160"/>
                    </a:lnTo>
                    <a:lnTo>
                      <a:pt x="9" y="167"/>
                    </a:lnTo>
                    <a:lnTo>
                      <a:pt x="7" y="175"/>
                    </a:lnTo>
                    <a:lnTo>
                      <a:pt x="6" y="185"/>
                    </a:lnTo>
                    <a:close/>
                  </a:path>
                </a:pathLst>
              </a:custGeom>
              <a:solidFill>
                <a:srgbClr val="FFBFD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8" name="Freeform 204"/>
              <p:cNvSpPr>
                <a:spLocks/>
              </p:cNvSpPr>
              <p:nvPr/>
            </p:nvSpPr>
            <p:spPr bwMode="auto">
              <a:xfrm>
                <a:off x="1002" y="1272"/>
                <a:ext cx="23" cy="86"/>
              </a:xfrm>
              <a:custGeom>
                <a:avLst/>
                <a:gdLst/>
                <a:ahLst/>
                <a:cxnLst>
                  <a:cxn ang="0">
                    <a:pos x="12" y="109"/>
                  </a:cxn>
                  <a:cxn ang="0">
                    <a:pos x="9" y="124"/>
                  </a:cxn>
                  <a:cxn ang="0">
                    <a:pos x="6" y="143"/>
                  </a:cxn>
                  <a:cxn ang="0">
                    <a:pos x="3" y="162"/>
                  </a:cxn>
                  <a:cxn ang="0">
                    <a:pos x="0" y="177"/>
                  </a:cxn>
                  <a:cxn ang="0">
                    <a:pos x="1" y="222"/>
                  </a:cxn>
                  <a:cxn ang="0">
                    <a:pos x="10" y="232"/>
                  </a:cxn>
                  <a:cxn ang="0">
                    <a:pos x="20" y="242"/>
                  </a:cxn>
                  <a:cxn ang="0">
                    <a:pos x="31" y="253"/>
                  </a:cxn>
                  <a:cxn ang="0">
                    <a:pos x="40" y="259"/>
                  </a:cxn>
                  <a:cxn ang="0">
                    <a:pos x="41" y="257"/>
                  </a:cxn>
                  <a:cxn ang="0">
                    <a:pos x="41" y="257"/>
                  </a:cxn>
                  <a:cxn ang="0">
                    <a:pos x="41" y="257"/>
                  </a:cxn>
                  <a:cxn ang="0">
                    <a:pos x="43" y="256"/>
                  </a:cxn>
                  <a:cxn ang="0">
                    <a:pos x="52" y="227"/>
                  </a:cxn>
                  <a:cxn ang="0">
                    <a:pos x="53" y="184"/>
                  </a:cxn>
                  <a:cxn ang="0">
                    <a:pos x="53" y="138"/>
                  </a:cxn>
                  <a:cxn ang="0">
                    <a:pos x="52" y="98"/>
                  </a:cxn>
                  <a:cxn ang="0">
                    <a:pos x="52" y="76"/>
                  </a:cxn>
                  <a:cxn ang="0">
                    <a:pos x="57" y="70"/>
                  </a:cxn>
                  <a:cxn ang="0">
                    <a:pos x="63" y="61"/>
                  </a:cxn>
                  <a:cxn ang="0">
                    <a:pos x="68" y="54"/>
                  </a:cxn>
                  <a:cxn ang="0">
                    <a:pos x="69" y="46"/>
                  </a:cxn>
                  <a:cxn ang="0">
                    <a:pos x="68" y="40"/>
                  </a:cxn>
                  <a:cxn ang="0">
                    <a:pos x="66" y="36"/>
                  </a:cxn>
                  <a:cxn ang="0">
                    <a:pos x="65" y="30"/>
                  </a:cxn>
                  <a:cxn ang="0">
                    <a:pos x="65" y="24"/>
                  </a:cxn>
                  <a:cxn ang="0">
                    <a:pos x="65" y="17"/>
                  </a:cxn>
                  <a:cxn ang="0">
                    <a:pos x="63" y="9"/>
                  </a:cxn>
                  <a:cxn ang="0">
                    <a:pos x="60" y="3"/>
                  </a:cxn>
                  <a:cxn ang="0">
                    <a:pos x="57" y="0"/>
                  </a:cxn>
                  <a:cxn ang="0">
                    <a:pos x="53" y="0"/>
                  </a:cxn>
                  <a:cxn ang="0">
                    <a:pos x="49" y="0"/>
                  </a:cxn>
                  <a:cxn ang="0">
                    <a:pos x="46" y="2"/>
                  </a:cxn>
                  <a:cxn ang="0">
                    <a:pos x="43" y="5"/>
                  </a:cxn>
                  <a:cxn ang="0">
                    <a:pos x="40" y="11"/>
                  </a:cxn>
                  <a:cxn ang="0">
                    <a:pos x="34" y="20"/>
                  </a:cxn>
                  <a:cxn ang="0">
                    <a:pos x="26" y="33"/>
                  </a:cxn>
                  <a:cxn ang="0">
                    <a:pos x="20" y="45"/>
                  </a:cxn>
                  <a:cxn ang="0">
                    <a:pos x="22" y="51"/>
                  </a:cxn>
                  <a:cxn ang="0">
                    <a:pos x="25" y="55"/>
                  </a:cxn>
                  <a:cxn ang="0">
                    <a:pos x="25" y="60"/>
                  </a:cxn>
                  <a:cxn ang="0">
                    <a:pos x="25" y="64"/>
                  </a:cxn>
                  <a:cxn ang="0">
                    <a:pos x="23" y="69"/>
                  </a:cxn>
                  <a:cxn ang="0">
                    <a:pos x="20" y="78"/>
                  </a:cxn>
                  <a:cxn ang="0">
                    <a:pos x="16" y="91"/>
                  </a:cxn>
                  <a:cxn ang="0">
                    <a:pos x="12" y="109"/>
                  </a:cxn>
                </a:cxnLst>
                <a:rect l="0" t="0" r="r" b="b"/>
                <a:pathLst>
                  <a:path w="69" h="259">
                    <a:moveTo>
                      <a:pt x="12" y="109"/>
                    </a:moveTo>
                    <a:lnTo>
                      <a:pt x="9" y="124"/>
                    </a:lnTo>
                    <a:lnTo>
                      <a:pt x="6" y="143"/>
                    </a:lnTo>
                    <a:lnTo>
                      <a:pt x="3" y="162"/>
                    </a:lnTo>
                    <a:lnTo>
                      <a:pt x="0" y="177"/>
                    </a:lnTo>
                    <a:lnTo>
                      <a:pt x="1" y="222"/>
                    </a:lnTo>
                    <a:lnTo>
                      <a:pt x="10" y="232"/>
                    </a:lnTo>
                    <a:lnTo>
                      <a:pt x="20" y="242"/>
                    </a:lnTo>
                    <a:lnTo>
                      <a:pt x="31" y="253"/>
                    </a:lnTo>
                    <a:lnTo>
                      <a:pt x="40" y="259"/>
                    </a:lnTo>
                    <a:lnTo>
                      <a:pt x="41" y="257"/>
                    </a:lnTo>
                    <a:lnTo>
                      <a:pt x="41" y="257"/>
                    </a:lnTo>
                    <a:lnTo>
                      <a:pt x="41" y="257"/>
                    </a:lnTo>
                    <a:lnTo>
                      <a:pt x="43" y="256"/>
                    </a:lnTo>
                    <a:lnTo>
                      <a:pt x="52" y="227"/>
                    </a:lnTo>
                    <a:lnTo>
                      <a:pt x="53" y="184"/>
                    </a:lnTo>
                    <a:lnTo>
                      <a:pt x="53" y="138"/>
                    </a:lnTo>
                    <a:lnTo>
                      <a:pt x="52" y="98"/>
                    </a:lnTo>
                    <a:lnTo>
                      <a:pt x="52" y="76"/>
                    </a:lnTo>
                    <a:lnTo>
                      <a:pt x="57" y="70"/>
                    </a:lnTo>
                    <a:lnTo>
                      <a:pt x="63" y="61"/>
                    </a:lnTo>
                    <a:lnTo>
                      <a:pt x="68" y="54"/>
                    </a:lnTo>
                    <a:lnTo>
                      <a:pt x="69" y="46"/>
                    </a:lnTo>
                    <a:lnTo>
                      <a:pt x="68" y="40"/>
                    </a:lnTo>
                    <a:lnTo>
                      <a:pt x="66" y="36"/>
                    </a:lnTo>
                    <a:lnTo>
                      <a:pt x="65" y="30"/>
                    </a:lnTo>
                    <a:lnTo>
                      <a:pt x="65" y="24"/>
                    </a:lnTo>
                    <a:lnTo>
                      <a:pt x="65" y="17"/>
                    </a:lnTo>
                    <a:lnTo>
                      <a:pt x="63" y="9"/>
                    </a:lnTo>
                    <a:lnTo>
                      <a:pt x="60" y="3"/>
                    </a:lnTo>
                    <a:lnTo>
                      <a:pt x="57" y="0"/>
                    </a:lnTo>
                    <a:lnTo>
                      <a:pt x="53" y="0"/>
                    </a:lnTo>
                    <a:lnTo>
                      <a:pt x="49" y="0"/>
                    </a:lnTo>
                    <a:lnTo>
                      <a:pt x="46" y="2"/>
                    </a:lnTo>
                    <a:lnTo>
                      <a:pt x="43" y="5"/>
                    </a:lnTo>
                    <a:lnTo>
                      <a:pt x="40" y="11"/>
                    </a:lnTo>
                    <a:lnTo>
                      <a:pt x="34" y="20"/>
                    </a:lnTo>
                    <a:lnTo>
                      <a:pt x="26" y="33"/>
                    </a:lnTo>
                    <a:lnTo>
                      <a:pt x="20" y="45"/>
                    </a:lnTo>
                    <a:lnTo>
                      <a:pt x="22" y="51"/>
                    </a:lnTo>
                    <a:lnTo>
                      <a:pt x="25" y="55"/>
                    </a:lnTo>
                    <a:lnTo>
                      <a:pt x="25" y="60"/>
                    </a:lnTo>
                    <a:lnTo>
                      <a:pt x="25" y="64"/>
                    </a:lnTo>
                    <a:lnTo>
                      <a:pt x="23" y="69"/>
                    </a:lnTo>
                    <a:lnTo>
                      <a:pt x="20" y="78"/>
                    </a:lnTo>
                    <a:lnTo>
                      <a:pt x="16" y="91"/>
                    </a:lnTo>
                    <a:lnTo>
                      <a:pt x="12" y="109"/>
                    </a:lnTo>
                    <a:close/>
                  </a:path>
                </a:pathLst>
              </a:custGeom>
              <a:solidFill>
                <a:srgbClr val="7F334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9" name="Freeform 205"/>
              <p:cNvSpPr>
                <a:spLocks/>
              </p:cNvSpPr>
              <p:nvPr/>
            </p:nvSpPr>
            <p:spPr bwMode="auto">
              <a:xfrm>
                <a:off x="978" y="1160"/>
                <a:ext cx="31" cy="100"/>
              </a:xfrm>
              <a:custGeom>
                <a:avLst/>
                <a:gdLst/>
                <a:ahLst/>
                <a:cxnLst>
                  <a:cxn ang="0">
                    <a:pos x="74" y="243"/>
                  </a:cxn>
                  <a:cxn ang="0">
                    <a:pos x="67" y="253"/>
                  </a:cxn>
                  <a:cxn ang="0">
                    <a:pos x="59" y="256"/>
                  </a:cxn>
                  <a:cxn ang="0">
                    <a:pos x="49" y="258"/>
                  </a:cxn>
                  <a:cxn ang="0">
                    <a:pos x="46" y="258"/>
                  </a:cxn>
                  <a:cxn ang="0">
                    <a:pos x="49" y="262"/>
                  </a:cxn>
                  <a:cxn ang="0">
                    <a:pos x="55" y="265"/>
                  </a:cxn>
                  <a:cxn ang="0">
                    <a:pos x="70" y="264"/>
                  </a:cxn>
                  <a:cxn ang="0">
                    <a:pos x="79" y="264"/>
                  </a:cxn>
                  <a:cxn ang="0">
                    <a:pos x="71" y="274"/>
                  </a:cxn>
                  <a:cxn ang="0">
                    <a:pos x="73" y="286"/>
                  </a:cxn>
                  <a:cxn ang="0">
                    <a:pos x="67" y="296"/>
                  </a:cxn>
                  <a:cxn ang="0">
                    <a:pos x="62" y="299"/>
                  </a:cxn>
                  <a:cxn ang="0">
                    <a:pos x="92" y="299"/>
                  </a:cxn>
                  <a:cxn ang="0">
                    <a:pos x="73" y="301"/>
                  </a:cxn>
                  <a:cxn ang="0">
                    <a:pos x="52" y="295"/>
                  </a:cxn>
                  <a:cxn ang="0">
                    <a:pos x="40" y="276"/>
                  </a:cxn>
                  <a:cxn ang="0">
                    <a:pos x="37" y="259"/>
                  </a:cxn>
                  <a:cxn ang="0">
                    <a:pos x="27" y="240"/>
                  </a:cxn>
                  <a:cxn ang="0">
                    <a:pos x="19" y="224"/>
                  </a:cxn>
                  <a:cxn ang="0">
                    <a:pos x="21" y="203"/>
                  </a:cxn>
                  <a:cxn ang="0">
                    <a:pos x="12" y="178"/>
                  </a:cxn>
                  <a:cxn ang="0">
                    <a:pos x="12" y="157"/>
                  </a:cxn>
                  <a:cxn ang="0">
                    <a:pos x="6" y="147"/>
                  </a:cxn>
                  <a:cxn ang="0">
                    <a:pos x="6" y="130"/>
                  </a:cxn>
                  <a:cxn ang="0">
                    <a:pos x="0" y="124"/>
                  </a:cxn>
                  <a:cxn ang="0">
                    <a:pos x="3" y="108"/>
                  </a:cxn>
                  <a:cxn ang="0">
                    <a:pos x="8" y="80"/>
                  </a:cxn>
                  <a:cxn ang="0">
                    <a:pos x="14" y="41"/>
                  </a:cxn>
                  <a:cxn ang="0">
                    <a:pos x="30" y="14"/>
                  </a:cxn>
                  <a:cxn ang="0">
                    <a:pos x="53" y="4"/>
                  </a:cxn>
                  <a:cxn ang="0">
                    <a:pos x="59" y="6"/>
                  </a:cxn>
                  <a:cxn ang="0">
                    <a:pos x="52" y="29"/>
                  </a:cxn>
                  <a:cxn ang="0">
                    <a:pos x="55" y="47"/>
                  </a:cxn>
                  <a:cxn ang="0">
                    <a:pos x="55" y="72"/>
                  </a:cxn>
                  <a:cxn ang="0">
                    <a:pos x="58" y="89"/>
                  </a:cxn>
                  <a:cxn ang="0">
                    <a:pos x="56" y="96"/>
                  </a:cxn>
                  <a:cxn ang="0">
                    <a:pos x="42" y="111"/>
                  </a:cxn>
                  <a:cxn ang="0">
                    <a:pos x="45" y="127"/>
                  </a:cxn>
                  <a:cxn ang="0">
                    <a:pos x="46" y="144"/>
                  </a:cxn>
                  <a:cxn ang="0">
                    <a:pos x="40" y="161"/>
                  </a:cxn>
                  <a:cxn ang="0">
                    <a:pos x="39" y="181"/>
                  </a:cxn>
                  <a:cxn ang="0">
                    <a:pos x="30" y="188"/>
                  </a:cxn>
                  <a:cxn ang="0">
                    <a:pos x="28" y="191"/>
                  </a:cxn>
                  <a:cxn ang="0">
                    <a:pos x="36" y="197"/>
                  </a:cxn>
                  <a:cxn ang="0">
                    <a:pos x="43" y="200"/>
                  </a:cxn>
                  <a:cxn ang="0">
                    <a:pos x="40" y="215"/>
                  </a:cxn>
                  <a:cxn ang="0">
                    <a:pos x="36" y="231"/>
                  </a:cxn>
                  <a:cxn ang="0">
                    <a:pos x="45" y="234"/>
                  </a:cxn>
                  <a:cxn ang="0">
                    <a:pos x="51" y="230"/>
                  </a:cxn>
                  <a:cxn ang="0">
                    <a:pos x="67" y="228"/>
                  </a:cxn>
                </a:cxnLst>
                <a:rect l="0" t="0" r="r" b="b"/>
                <a:pathLst>
                  <a:path w="92" h="301">
                    <a:moveTo>
                      <a:pt x="77" y="234"/>
                    </a:moveTo>
                    <a:lnTo>
                      <a:pt x="74" y="239"/>
                    </a:lnTo>
                    <a:lnTo>
                      <a:pt x="74" y="243"/>
                    </a:lnTo>
                    <a:lnTo>
                      <a:pt x="73" y="249"/>
                    </a:lnTo>
                    <a:lnTo>
                      <a:pt x="70" y="252"/>
                    </a:lnTo>
                    <a:lnTo>
                      <a:pt x="67" y="253"/>
                    </a:lnTo>
                    <a:lnTo>
                      <a:pt x="65" y="255"/>
                    </a:lnTo>
                    <a:lnTo>
                      <a:pt x="62" y="256"/>
                    </a:lnTo>
                    <a:lnTo>
                      <a:pt x="59" y="256"/>
                    </a:lnTo>
                    <a:lnTo>
                      <a:pt x="56" y="258"/>
                    </a:lnTo>
                    <a:lnTo>
                      <a:pt x="53" y="258"/>
                    </a:lnTo>
                    <a:lnTo>
                      <a:pt x="49" y="258"/>
                    </a:lnTo>
                    <a:lnTo>
                      <a:pt x="46" y="256"/>
                    </a:lnTo>
                    <a:lnTo>
                      <a:pt x="46" y="256"/>
                    </a:lnTo>
                    <a:lnTo>
                      <a:pt x="46" y="258"/>
                    </a:lnTo>
                    <a:lnTo>
                      <a:pt x="48" y="259"/>
                    </a:lnTo>
                    <a:lnTo>
                      <a:pt x="48" y="262"/>
                    </a:lnTo>
                    <a:lnTo>
                      <a:pt x="49" y="262"/>
                    </a:lnTo>
                    <a:lnTo>
                      <a:pt x="51" y="264"/>
                    </a:lnTo>
                    <a:lnTo>
                      <a:pt x="52" y="264"/>
                    </a:lnTo>
                    <a:lnTo>
                      <a:pt x="55" y="265"/>
                    </a:lnTo>
                    <a:lnTo>
                      <a:pt x="59" y="265"/>
                    </a:lnTo>
                    <a:lnTo>
                      <a:pt x="64" y="265"/>
                    </a:lnTo>
                    <a:lnTo>
                      <a:pt x="70" y="264"/>
                    </a:lnTo>
                    <a:lnTo>
                      <a:pt x="76" y="262"/>
                    </a:lnTo>
                    <a:lnTo>
                      <a:pt x="79" y="262"/>
                    </a:lnTo>
                    <a:lnTo>
                      <a:pt x="79" y="264"/>
                    </a:lnTo>
                    <a:lnTo>
                      <a:pt x="77" y="267"/>
                    </a:lnTo>
                    <a:lnTo>
                      <a:pt x="74" y="271"/>
                    </a:lnTo>
                    <a:lnTo>
                      <a:pt x="71" y="274"/>
                    </a:lnTo>
                    <a:lnTo>
                      <a:pt x="70" y="277"/>
                    </a:lnTo>
                    <a:lnTo>
                      <a:pt x="71" y="282"/>
                    </a:lnTo>
                    <a:lnTo>
                      <a:pt x="73" y="286"/>
                    </a:lnTo>
                    <a:lnTo>
                      <a:pt x="74" y="290"/>
                    </a:lnTo>
                    <a:lnTo>
                      <a:pt x="73" y="295"/>
                    </a:lnTo>
                    <a:lnTo>
                      <a:pt x="67" y="296"/>
                    </a:lnTo>
                    <a:lnTo>
                      <a:pt x="59" y="295"/>
                    </a:lnTo>
                    <a:lnTo>
                      <a:pt x="52" y="293"/>
                    </a:lnTo>
                    <a:lnTo>
                      <a:pt x="62" y="299"/>
                    </a:lnTo>
                    <a:lnTo>
                      <a:pt x="73" y="301"/>
                    </a:lnTo>
                    <a:lnTo>
                      <a:pt x="83" y="301"/>
                    </a:lnTo>
                    <a:lnTo>
                      <a:pt x="92" y="299"/>
                    </a:lnTo>
                    <a:lnTo>
                      <a:pt x="86" y="299"/>
                    </a:lnTo>
                    <a:lnTo>
                      <a:pt x="80" y="301"/>
                    </a:lnTo>
                    <a:lnTo>
                      <a:pt x="73" y="301"/>
                    </a:lnTo>
                    <a:lnTo>
                      <a:pt x="65" y="301"/>
                    </a:lnTo>
                    <a:lnTo>
                      <a:pt x="58" y="299"/>
                    </a:lnTo>
                    <a:lnTo>
                      <a:pt x="52" y="295"/>
                    </a:lnTo>
                    <a:lnTo>
                      <a:pt x="46" y="289"/>
                    </a:lnTo>
                    <a:lnTo>
                      <a:pt x="40" y="282"/>
                    </a:lnTo>
                    <a:lnTo>
                      <a:pt x="40" y="276"/>
                    </a:lnTo>
                    <a:lnTo>
                      <a:pt x="40" y="270"/>
                    </a:lnTo>
                    <a:lnTo>
                      <a:pt x="39" y="264"/>
                    </a:lnTo>
                    <a:lnTo>
                      <a:pt x="37" y="259"/>
                    </a:lnTo>
                    <a:lnTo>
                      <a:pt x="34" y="255"/>
                    </a:lnTo>
                    <a:lnTo>
                      <a:pt x="31" y="247"/>
                    </a:lnTo>
                    <a:lnTo>
                      <a:pt x="27" y="240"/>
                    </a:lnTo>
                    <a:lnTo>
                      <a:pt x="22" y="234"/>
                    </a:lnTo>
                    <a:lnTo>
                      <a:pt x="19" y="230"/>
                    </a:lnTo>
                    <a:lnTo>
                      <a:pt x="19" y="224"/>
                    </a:lnTo>
                    <a:lnTo>
                      <a:pt x="21" y="216"/>
                    </a:lnTo>
                    <a:lnTo>
                      <a:pt x="22" y="209"/>
                    </a:lnTo>
                    <a:lnTo>
                      <a:pt x="21" y="203"/>
                    </a:lnTo>
                    <a:lnTo>
                      <a:pt x="18" y="193"/>
                    </a:lnTo>
                    <a:lnTo>
                      <a:pt x="14" y="184"/>
                    </a:lnTo>
                    <a:lnTo>
                      <a:pt x="12" y="178"/>
                    </a:lnTo>
                    <a:lnTo>
                      <a:pt x="12" y="172"/>
                    </a:lnTo>
                    <a:lnTo>
                      <a:pt x="12" y="163"/>
                    </a:lnTo>
                    <a:lnTo>
                      <a:pt x="12" y="157"/>
                    </a:lnTo>
                    <a:lnTo>
                      <a:pt x="12" y="154"/>
                    </a:lnTo>
                    <a:lnTo>
                      <a:pt x="6" y="151"/>
                    </a:lnTo>
                    <a:lnTo>
                      <a:pt x="6" y="147"/>
                    </a:lnTo>
                    <a:lnTo>
                      <a:pt x="6" y="141"/>
                    </a:lnTo>
                    <a:lnTo>
                      <a:pt x="6" y="135"/>
                    </a:lnTo>
                    <a:lnTo>
                      <a:pt x="6" y="130"/>
                    </a:lnTo>
                    <a:lnTo>
                      <a:pt x="5" y="129"/>
                    </a:lnTo>
                    <a:lnTo>
                      <a:pt x="3" y="126"/>
                    </a:lnTo>
                    <a:lnTo>
                      <a:pt x="0" y="124"/>
                    </a:lnTo>
                    <a:lnTo>
                      <a:pt x="0" y="123"/>
                    </a:lnTo>
                    <a:lnTo>
                      <a:pt x="0" y="117"/>
                    </a:lnTo>
                    <a:lnTo>
                      <a:pt x="3" y="108"/>
                    </a:lnTo>
                    <a:lnTo>
                      <a:pt x="5" y="98"/>
                    </a:lnTo>
                    <a:lnTo>
                      <a:pt x="6" y="90"/>
                    </a:lnTo>
                    <a:lnTo>
                      <a:pt x="8" y="80"/>
                    </a:lnTo>
                    <a:lnTo>
                      <a:pt x="9" y="65"/>
                    </a:lnTo>
                    <a:lnTo>
                      <a:pt x="11" y="52"/>
                    </a:lnTo>
                    <a:lnTo>
                      <a:pt x="14" y="41"/>
                    </a:lnTo>
                    <a:lnTo>
                      <a:pt x="18" y="32"/>
                    </a:lnTo>
                    <a:lnTo>
                      <a:pt x="24" y="22"/>
                    </a:lnTo>
                    <a:lnTo>
                      <a:pt x="30" y="14"/>
                    </a:lnTo>
                    <a:lnTo>
                      <a:pt x="37" y="9"/>
                    </a:lnTo>
                    <a:lnTo>
                      <a:pt x="46" y="7"/>
                    </a:lnTo>
                    <a:lnTo>
                      <a:pt x="53" y="4"/>
                    </a:lnTo>
                    <a:lnTo>
                      <a:pt x="61" y="3"/>
                    </a:lnTo>
                    <a:lnTo>
                      <a:pt x="65" y="0"/>
                    </a:lnTo>
                    <a:lnTo>
                      <a:pt x="59" y="6"/>
                    </a:lnTo>
                    <a:lnTo>
                      <a:pt x="55" y="14"/>
                    </a:lnTo>
                    <a:lnTo>
                      <a:pt x="53" y="22"/>
                    </a:lnTo>
                    <a:lnTo>
                      <a:pt x="52" y="29"/>
                    </a:lnTo>
                    <a:lnTo>
                      <a:pt x="53" y="35"/>
                    </a:lnTo>
                    <a:lnTo>
                      <a:pt x="53" y="41"/>
                    </a:lnTo>
                    <a:lnTo>
                      <a:pt x="55" y="47"/>
                    </a:lnTo>
                    <a:lnTo>
                      <a:pt x="55" y="53"/>
                    </a:lnTo>
                    <a:lnTo>
                      <a:pt x="55" y="62"/>
                    </a:lnTo>
                    <a:lnTo>
                      <a:pt x="55" y="72"/>
                    </a:lnTo>
                    <a:lnTo>
                      <a:pt x="55" y="81"/>
                    </a:lnTo>
                    <a:lnTo>
                      <a:pt x="56" y="86"/>
                    </a:lnTo>
                    <a:lnTo>
                      <a:pt x="58" y="89"/>
                    </a:lnTo>
                    <a:lnTo>
                      <a:pt x="59" y="90"/>
                    </a:lnTo>
                    <a:lnTo>
                      <a:pt x="59" y="93"/>
                    </a:lnTo>
                    <a:lnTo>
                      <a:pt x="56" y="96"/>
                    </a:lnTo>
                    <a:lnTo>
                      <a:pt x="52" y="101"/>
                    </a:lnTo>
                    <a:lnTo>
                      <a:pt x="46" y="105"/>
                    </a:lnTo>
                    <a:lnTo>
                      <a:pt x="42" y="111"/>
                    </a:lnTo>
                    <a:lnTo>
                      <a:pt x="42" y="115"/>
                    </a:lnTo>
                    <a:lnTo>
                      <a:pt x="43" y="120"/>
                    </a:lnTo>
                    <a:lnTo>
                      <a:pt x="45" y="127"/>
                    </a:lnTo>
                    <a:lnTo>
                      <a:pt x="48" y="135"/>
                    </a:lnTo>
                    <a:lnTo>
                      <a:pt x="48" y="139"/>
                    </a:lnTo>
                    <a:lnTo>
                      <a:pt x="46" y="144"/>
                    </a:lnTo>
                    <a:lnTo>
                      <a:pt x="45" y="149"/>
                    </a:lnTo>
                    <a:lnTo>
                      <a:pt x="42" y="155"/>
                    </a:lnTo>
                    <a:lnTo>
                      <a:pt x="40" y="161"/>
                    </a:lnTo>
                    <a:lnTo>
                      <a:pt x="40" y="167"/>
                    </a:lnTo>
                    <a:lnTo>
                      <a:pt x="40" y="173"/>
                    </a:lnTo>
                    <a:lnTo>
                      <a:pt x="39" y="181"/>
                    </a:lnTo>
                    <a:lnTo>
                      <a:pt x="37" y="185"/>
                    </a:lnTo>
                    <a:lnTo>
                      <a:pt x="34" y="187"/>
                    </a:lnTo>
                    <a:lnTo>
                      <a:pt x="30" y="188"/>
                    </a:lnTo>
                    <a:lnTo>
                      <a:pt x="27" y="188"/>
                    </a:lnTo>
                    <a:lnTo>
                      <a:pt x="24" y="187"/>
                    </a:lnTo>
                    <a:lnTo>
                      <a:pt x="28" y="191"/>
                    </a:lnTo>
                    <a:lnTo>
                      <a:pt x="31" y="194"/>
                    </a:lnTo>
                    <a:lnTo>
                      <a:pt x="33" y="195"/>
                    </a:lnTo>
                    <a:lnTo>
                      <a:pt x="36" y="197"/>
                    </a:lnTo>
                    <a:lnTo>
                      <a:pt x="39" y="197"/>
                    </a:lnTo>
                    <a:lnTo>
                      <a:pt x="42" y="198"/>
                    </a:lnTo>
                    <a:lnTo>
                      <a:pt x="43" y="200"/>
                    </a:lnTo>
                    <a:lnTo>
                      <a:pt x="45" y="201"/>
                    </a:lnTo>
                    <a:lnTo>
                      <a:pt x="43" y="206"/>
                    </a:lnTo>
                    <a:lnTo>
                      <a:pt x="40" y="215"/>
                    </a:lnTo>
                    <a:lnTo>
                      <a:pt x="37" y="222"/>
                    </a:lnTo>
                    <a:lnTo>
                      <a:pt x="36" y="228"/>
                    </a:lnTo>
                    <a:lnTo>
                      <a:pt x="36" y="231"/>
                    </a:lnTo>
                    <a:lnTo>
                      <a:pt x="37" y="233"/>
                    </a:lnTo>
                    <a:lnTo>
                      <a:pt x="40" y="234"/>
                    </a:lnTo>
                    <a:lnTo>
                      <a:pt x="45" y="234"/>
                    </a:lnTo>
                    <a:lnTo>
                      <a:pt x="48" y="234"/>
                    </a:lnTo>
                    <a:lnTo>
                      <a:pt x="49" y="231"/>
                    </a:lnTo>
                    <a:lnTo>
                      <a:pt x="51" y="230"/>
                    </a:lnTo>
                    <a:lnTo>
                      <a:pt x="53" y="228"/>
                    </a:lnTo>
                    <a:lnTo>
                      <a:pt x="59" y="228"/>
                    </a:lnTo>
                    <a:lnTo>
                      <a:pt x="67" y="228"/>
                    </a:lnTo>
                    <a:lnTo>
                      <a:pt x="74" y="231"/>
                    </a:lnTo>
                    <a:lnTo>
                      <a:pt x="77" y="234"/>
                    </a:lnTo>
                    <a:close/>
                  </a:path>
                </a:pathLst>
              </a:custGeom>
              <a:solidFill>
                <a:srgbClr val="A56B6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0" name="Freeform 206"/>
              <p:cNvSpPr>
                <a:spLocks/>
              </p:cNvSpPr>
              <p:nvPr/>
            </p:nvSpPr>
            <p:spPr bwMode="auto">
              <a:xfrm>
                <a:off x="1019" y="1238"/>
                <a:ext cx="30" cy="109"/>
              </a:xfrm>
              <a:custGeom>
                <a:avLst/>
                <a:gdLst/>
                <a:ahLst/>
                <a:cxnLst>
                  <a:cxn ang="0">
                    <a:pos x="26" y="89"/>
                  </a:cxn>
                  <a:cxn ang="0">
                    <a:pos x="37" y="80"/>
                  </a:cxn>
                  <a:cxn ang="0">
                    <a:pos x="45" y="71"/>
                  </a:cxn>
                  <a:cxn ang="0">
                    <a:pos x="56" y="59"/>
                  </a:cxn>
                  <a:cxn ang="0">
                    <a:pos x="65" y="46"/>
                  </a:cxn>
                  <a:cxn ang="0">
                    <a:pos x="74" y="34"/>
                  </a:cxn>
                  <a:cxn ang="0">
                    <a:pos x="81" y="22"/>
                  </a:cxn>
                  <a:cxn ang="0">
                    <a:pos x="87" y="10"/>
                  </a:cxn>
                  <a:cxn ang="0">
                    <a:pos x="91" y="0"/>
                  </a:cxn>
                  <a:cxn ang="0">
                    <a:pos x="84" y="25"/>
                  </a:cxn>
                  <a:cxn ang="0">
                    <a:pos x="78" y="53"/>
                  </a:cxn>
                  <a:cxn ang="0">
                    <a:pos x="74" y="83"/>
                  </a:cxn>
                  <a:cxn ang="0">
                    <a:pos x="69" y="112"/>
                  </a:cxn>
                  <a:cxn ang="0">
                    <a:pos x="63" y="142"/>
                  </a:cxn>
                  <a:cxn ang="0">
                    <a:pos x="57" y="172"/>
                  </a:cxn>
                  <a:cxn ang="0">
                    <a:pos x="50" y="200"/>
                  </a:cxn>
                  <a:cxn ang="0">
                    <a:pos x="40" y="225"/>
                  </a:cxn>
                  <a:cxn ang="0">
                    <a:pos x="29" y="250"/>
                  </a:cxn>
                  <a:cxn ang="0">
                    <a:pos x="19" y="276"/>
                  </a:cxn>
                  <a:cxn ang="0">
                    <a:pos x="8" y="301"/>
                  </a:cxn>
                  <a:cxn ang="0">
                    <a:pos x="0" y="327"/>
                  </a:cxn>
                  <a:cxn ang="0">
                    <a:pos x="1" y="284"/>
                  </a:cxn>
                  <a:cxn ang="0">
                    <a:pos x="1" y="238"/>
                  </a:cxn>
                  <a:cxn ang="0">
                    <a:pos x="0" y="198"/>
                  </a:cxn>
                  <a:cxn ang="0">
                    <a:pos x="0" y="176"/>
                  </a:cxn>
                  <a:cxn ang="0">
                    <a:pos x="5" y="170"/>
                  </a:cxn>
                  <a:cxn ang="0">
                    <a:pos x="11" y="161"/>
                  </a:cxn>
                  <a:cxn ang="0">
                    <a:pos x="16" y="154"/>
                  </a:cxn>
                  <a:cxn ang="0">
                    <a:pos x="17" y="146"/>
                  </a:cxn>
                  <a:cxn ang="0">
                    <a:pos x="19" y="146"/>
                  </a:cxn>
                  <a:cxn ang="0">
                    <a:pos x="20" y="148"/>
                  </a:cxn>
                  <a:cxn ang="0">
                    <a:pos x="25" y="148"/>
                  </a:cxn>
                  <a:cxn ang="0">
                    <a:pos x="28" y="149"/>
                  </a:cxn>
                  <a:cxn ang="0">
                    <a:pos x="28" y="148"/>
                  </a:cxn>
                  <a:cxn ang="0">
                    <a:pos x="28" y="143"/>
                  </a:cxn>
                  <a:cxn ang="0">
                    <a:pos x="28" y="139"/>
                  </a:cxn>
                  <a:cxn ang="0">
                    <a:pos x="26" y="136"/>
                  </a:cxn>
                  <a:cxn ang="0">
                    <a:pos x="25" y="130"/>
                  </a:cxn>
                  <a:cxn ang="0">
                    <a:pos x="25" y="118"/>
                  </a:cxn>
                  <a:cxn ang="0">
                    <a:pos x="25" y="103"/>
                  </a:cxn>
                  <a:cxn ang="0">
                    <a:pos x="26" y="89"/>
                  </a:cxn>
                </a:cxnLst>
                <a:rect l="0" t="0" r="r" b="b"/>
                <a:pathLst>
                  <a:path w="91" h="327">
                    <a:moveTo>
                      <a:pt x="26" y="89"/>
                    </a:moveTo>
                    <a:lnTo>
                      <a:pt x="37" y="80"/>
                    </a:lnTo>
                    <a:lnTo>
                      <a:pt x="45" y="71"/>
                    </a:lnTo>
                    <a:lnTo>
                      <a:pt x="56" y="59"/>
                    </a:lnTo>
                    <a:lnTo>
                      <a:pt x="65" y="46"/>
                    </a:lnTo>
                    <a:lnTo>
                      <a:pt x="74" y="34"/>
                    </a:lnTo>
                    <a:lnTo>
                      <a:pt x="81" y="22"/>
                    </a:lnTo>
                    <a:lnTo>
                      <a:pt x="87" y="10"/>
                    </a:lnTo>
                    <a:lnTo>
                      <a:pt x="91" y="0"/>
                    </a:lnTo>
                    <a:lnTo>
                      <a:pt x="84" y="25"/>
                    </a:lnTo>
                    <a:lnTo>
                      <a:pt x="78" y="53"/>
                    </a:lnTo>
                    <a:lnTo>
                      <a:pt x="74" y="83"/>
                    </a:lnTo>
                    <a:lnTo>
                      <a:pt x="69" y="112"/>
                    </a:lnTo>
                    <a:lnTo>
                      <a:pt x="63" y="142"/>
                    </a:lnTo>
                    <a:lnTo>
                      <a:pt x="57" y="172"/>
                    </a:lnTo>
                    <a:lnTo>
                      <a:pt x="50" y="200"/>
                    </a:lnTo>
                    <a:lnTo>
                      <a:pt x="40" y="225"/>
                    </a:lnTo>
                    <a:lnTo>
                      <a:pt x="29" y="250"/>
                    </a:lnTo>
                    <a:lnTo>
                      <a:pt x="19" y="276"/>
                    </a:lnTo>
                    <a:lnTo>
                      <a:pt x="8" y="301"/>
                    </a:lnTo>
                    <a:lnTo>
                      <a:pt x="0" y="327"/>
                    </a:lnTo>
                    <a:lnTo>
                      <a:pt x="1" y="284"/>
                    </a:lnTo>
                    <a:lnTo>
                      <a:pt x="1" y="238"/>
                    </a:lnTo>
                    <a:lnTo>
                      <a:pt x="0" y="198"/>
                    </a:lnTo>
                    <a:lnTo>
                      <a:pt x="0" y="176"/>
                    </a:lnTo>
                    <a:lnTo>
                      <a:pt x="5" y="170"/>
                    </a:lnTo>
                    <a:lnTo>
                      <a:pt x="11" y="161"/>
                    </a:lnTo>
                    <a:lnTo>
                      <a:pt x="16" y="154"/>
                    </a:lnTo>
                    <a:lnTo>
                      <a:pt x="17" y="146"/>
                    </a:lnTo>
                    <a:lnTo>
                      <a:pt x="19" y="146"/>
                    </a:lnTo>
                    <a:lnTo>
                      <a:pt x="20" y="148"/>
                    </a:lnTo>
                    <a:lnTo>
                      <a:pt x="25" y="148"/>
                    </a:lnTo>
                    <a:lnTo>
                      <a:pt x="28" y="149"/>
                    </a:lnTo>
                    <a:lnTo>
                      <a:pt x="28" y="148"/>
                    </a:lnTo>
                    <a:lnTo>
                      <a:pt x="28" y="143"/>
                    </a:lnTo>
                    <a:lnTo>
                      <a:pt x="28" y="139"/>
                    </a:lnTo>
                    <a:lnTo>
                      <a:pt x="26" y="136"/>
                    </a:lnTo>
                    <a:lnTo>
                      <a:pt x="25" y="130"/>
                    </a:lnTo>
                    <a:lnTo>
                      <a:pt x="25" y="118"/>
                    </a:lnTo>
                    <a:lnTo>
                      <a:pt x="25" y="103"/>
                    </a:lnTo>
                    <a:lnTo>
                      <a:pt x="26" y="89"/>
                    </a:lnTo>
                    <a:close/>
                  </a:path>
                </a:pathLst>
              </a:custGeom>
              <a:solidFill>
                <a:srgbClr val="FFBFD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1" name="Freeform 207"/>
              <p:cNvSpPr>
                <a:spLocks/>
              </p:cNvSpPr>
              <p:nvPr/>
            </p:nvSpPr>
            <p:spPr bwMode="auto">
              <a:xfrm>
                <a:off x="1027" y="1362"/>
                <a:ext cx="90" cy="29"/>
              </a:xfrm>
              <a:custGeom>
                <a:avLst/>
                <a:gdLst/>
                <a:ahLst/>
                <a:cxnLst>
                  <a:cxn ang="0">
                    <a:pos x="0" y="8"/>
                  </a:cxn>
                  <a:cxn ang="0">
                    <a:pos x="0" y="3"/>
                  </a:cxn>
                  <a:cxn ang="0">
                    <a:pos x="6" y="3"/>
                  </a:cxn>
                  <a:cxn ang="0">
                    <a:pos x="20" y="9"/>
                  </a:cxn>
                  <a:cxn ang="0">
                    <a:pos x="38" y="15"/>
                  </a:cxn>
                  <a:cxn ang="0">
                    <a:pos x="53" y="20"/>
                  </a:cxn>
                  <a:cxn ang="0">
                    <a:pos x="66" y="23"/>
                  </a:cxn>
                  <a:cxn ang="0">
                    <a:pos x="91" y="26"/>
                  </a:cxn>
                  <a:cxn ang="0">
                    <a:pos x="123" y="27"/>
                  </a:cxn>
                  <a:cxn ang="0">
                    <a:pos x="146" y="30"/>
                  </a:cxn>
                  <a:cxn ang="0">
                    <a:pos x="160" y="33"/>
                  </a:cxn>
                  <a:cxn ang="0">
                    <a:pos x="180" y="36"/>
                  </a:cxn>
                  <a:cxn ang="0">
                    <a:pos x="191" y="33"/>
                  </a:cxn>
                  <a:cxn ang="0">
                    <a:pos x="211" y="24"/>
                  </a:cxn>
                  <a:cxn ang="0">
                    <a:pos x="220" y="23"/>
                  </a:cxn>
                  <a:cxn ang="0">
                    <a:pos x="234" y="23"/>
                  </a:cxn>
                  <a:cxn ang="0">
                    <a:pos x="248" y="26"/>
                  </a:cxn>
                  <a:cxn ang="0">
                    <a:pos x="263" y="35"/>
                  </a:cxn>
                  <a:cxn ang="0">
                    <a:pos x="262" y="42"/>
                  </a:cxn>
                  <a:cxn ang="0">
                    <a:pos x="248" y="46"/>
                  </a:cxn>
                  <a:cxn ang="0">
                    <a:pos x="239" y="51"/>
                  </a:cxn>
                  <a:cxn ang="0">
                    <a:pos x="219" y="51"/>
                  </a:cxn>
                  <a:cxn ang="0">
                    <a:pos x="211" y="57"/>
                  </a:cxn>
                  <a:cxn ang="0">
                    <a:pos x="219" y="79"/>
                  </a:cxn>
                  <a:cxn ang="0">
                    <a:pos x="207" y="76"/>
                  </a:cxn>
                  <a:cxn ang="0">
                    <a:pos x="180" y="60"/>
                  </a:cxn>
                  <a:cxn ang="0">
                    <a:pos x="151" y="54"/>
                  </a:cxn>
                  <a:cxn ang="0">
                    <a:pos x="121" y="52"/>
                  </a:cxn>
                  <a:cxn ang="0">
                    <a:pos x="99" y="52"/>
                  </a:cxn>
                  <a:cxn ang="0">
                    <a:pos x="80" y="49"/>
                  </a:cxn>
                  <a:cxn ang="0">
                    <a:pos x="69" y="43"/>
                  </a:cxn>
                  <a:cxn ang="0">
                    <a:pos x="50" y="29"/>
                  </a:cxn>
                  <a:cxn ang="0">
                    <a:pos x="34" y="21"/>
                  </a:cxn>
                  <a:cxn ang="0">
                    <a:pos x="9" y="14"/>
                  </a:cxn>
                </a:cxnLst>
                <a:rect l="0" t="0" r="r" b="b"/>
                <a:pathLst>
                  <a:path w="268" h="88">
                    <a:moveTo>
                      <a:pt x="0" y="11"/>
                    </a:moveTo>
                    <a:lnTo>
                      <a:pt x="0" y="8"/>
                    </a:lnTo>
                    <a:lnTo>
                      <a:pt x="0" y="6"/>
                    </a:lnTo>
                    <a:lnTo>
                      <a:pt x="0" y="3"/>
                    </a:lnTo>
                    <a:lnTo>
                      <a:pt x="1" y="0"/>
                    </a:lnTo>
                    <a:lnTo>
                      <a:pt x="6" y="3"/>
                    </a:lnTo>
                    <a:lnTo>
                      <a:pt x="13" y="6"/>
                    </a:lnTo>
                    <a:lnTo>
                      <a:pt x="20" y="9"/>
                    </a:lnTo>
                    <a:lnTo>
                      <a:pt x="29" y="12"/>
                    </a:lnTo>
                    <a:lnTo>
                      <a:pt x="38" y="15"/>
                    </a:lnTo>
                    <a:lnTo>
                      <a:pt x="47" y="18"/>
                    </a:lnTo>
                    <a:lnTo>
                      <a:pt x="53" y="20"/>
                    </a:lnTo>
                    <a:lnTo>
                      <a:pt x="59" y="21"/>
                    </a:lnTo>
                    <a:lnTo>
                      <a:pt x="66" y="23"/>
                    </a:lnTo>
                    <a:lnTo>
                      <a:pt x="78" y="24"/>
                    </a:lnTo>
                    <a:lnTo>
                      <a:pt x="91" y="26"/>
                    </a:lnTo>
                    <a:lnTo>
                      <a:pt x="108" y="26"/>
                    </a:lnTo>
                    <a:lnTo>
                      <a:pt x="123" y="27"/>
                    </a:lnTo>
                    <a:lnTo>
                      <a:pt x="136" y="29"/>
                    </a:lnTo>
                    <a:lnTo>
                      <a:pt x="146" y="30"/>
                    </a:lnTo>
                    <a:lnTo>
                      <a:pt x="152" y="30"/>
                    </a:lnTo>
                    <a:lnTo>
                      <a:pt x="160" y="33"/>
                    </a:lnTo>
                    <a:lnTo>
                      <a:pt x="171" y="35"/>
                    </a:lnTo>
                    <a:lnTo>
                      <a:pt x="180" y="36"/>
                    </a:lnTo>
                    <a:lnTo>
                      <a:pt x="185" y="36"/>
                    </a:lnTo>
                    <a:lnTo>
                      <a:pt x="191" y="33"/>
                    </a:lnTo>
                    <a:lnTo>
                      <a:pt x="201" y="29"/>
                    </a:lnTo>
                    <a:lnTo>
                      <a:pt x="211" y="24"/>
                    </a:lnTo>
                    <a:lnTo>
                      <a:pt x="217" y="23"/>
                    </a:lnTo>
                    <a:lnTo>
                      <a:pt x="220" y="23"/>
                    </a:lnTo>
                    <a:lnTo>
                      <a:pt x="226" y="23"/>
                    </a:lnTo>
                    <a:lnTo>
                      <a:pt x="234" y="23"/>
                    </a:lnTo>
                    <a:lnTo>
                      <a:pt x="241" y="24"/>
                    </a:lnTo>
                    <a:lnTo>
                      <a:pt x="248" y="26"/>
                    </a:lnTo>
                    <a:lnTo>
                      <a:pt x="256" y="30"/>
                    </a:lnTo>
                    <a:lnTo>
                      <a:pt x="263" y="35"/>
                    </a:lnTo>
                    <a:lnTo>
                      <a:pt x="268" y="41"/>
                    </a:lnTo>
                    <a:lnTo>
                      <a:pt x="262" y="42"/>
                    </a:lnTo>
                    <a:lnTo>
                      <a:pt x="254" y="45"/>
                    </a:lnTo>
                    <a:lnTo>
                      <a:pt x="248" y="46"/>
                    </a:lnTo>
                    <a:lnTo>
                      <a:pt x="244" y="49"/>
                    </a:lnTo>
                    <a:lnTo>
                      <a:pt x="239" y="51"/>
                    </a:lnTo>
                    <a:lnTo>
                      <a:pt x="231" y="51"/>
                    </a:lnTo>
                    <a:lnTo>
                      <a:pt x="219" y="51"/>
                    </a:lnTo>
                    <a:lnTo>
                      <a:pt x="205" y="49"/>
                    </a:lnTo>
                    <a:lnTo>
                      <a:pt x="211" y="57"/>
                    </a:lnTo>
                    <a:lnTo>
                      <a:pt x="216" y="69"/>
                    </a:lnTo>
                    <a:lnTo>
                      <a:pt x="219" y="79"/>
                    </a:lnTo>
                    <a:lnTo>
                      <a:pt x="219" y="88"/>
                    </a:lnTo>
                    <a:lnTo>
                      <a:pt x="207" y="76"/>
                    </a:lnTo>
                    <a:lnTo>
                      <a:pt x="194" y="67"/>
                    </a:lnTo>
                    <a:lnTo>
                      <a:pt x="180" y="60"/>
                    </a:lnTo>
                    <a:lnTo>
                      <a:pt x="165" y="57"/>
                    </a:lnTo>
                    <a:lnTo>
                      <a:pt x="151" y="54"/>
                    </a:lnTo>
                    <a:lnTo>
                      <a:pt x="136" y="52"/>
                    </a:lnTo>
                    <a:lnTo>
                      <a:pt x="121" y="52"/>
                    </a:lnTo>
                    <a:lnTo>
                      <a:pt x="109" y="52"/>
                    </a:lnTo>
                    <a:lnTo>
                      <a:pt x="99" y="52"/>
                    </a:lnTo>
                    <a:lnTo>
                      <a:pt x="89" y="51"/>
                    </a:lnTo>
                    <a:lnTo>
                      <a:pt x="80" y="49"/>
                    </a:lnTo>
                    <a:lnTo>
                      <a:pt x="75" y="48"/>
                    </a:lnTo>
                    <a:lnTo>
                      <a:pt x="69" y="43"/>
                    </a:lnTo>
                    <a:lnTo>
                      <a:pt x="60" y="36"/>
                    </a:lnTo>
                    <a:lnTo>
                      <a:pt x="50" y="29"/>
                    </a:lnTo>
                    <a:lnTo>
                      <a:pt x="43" y="24"/>
                    </a:lnTo>
                    <a:lnTo>
                      <a:pt x="34" y="21"/>
                    </a:lnTo>
                    <a:lnTo>
                      <a:pt x="22" y="17"/>
                    </a:lnTo>
                    <a:lnTo>
                      <a:pt x="9" y="14"/>
                    </a:lnTo>
                    <a:lnTo>
                      <a:pt x="0" y="11"/>
                    </a:lnTo>
                    <a:close/>
                  </a:path>
                </a:pathLst>
              </a:custGeom>
              <a:solidFill>
                <a:srgbClr val="004C9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2" name="Freeform 208"/>
              <p:cNvSpPr>
                <a:spLocks/>
              </p:cNvSpPr>
              <p:nvPr/>
            </p:nvSpPr>
            <p:spPr bwMode="auto">
              <a:xfrm>
                <a:off x="1113" y="1299"/>
                <a:ext cx="37" cy="120"/>
              </a:xfrm>
              <a:custGeom>
                <a:avLst/>
                <a:gdLst/>
                <a:ahLst/>
                <a:cxnLst>
                  <a:cxn ang="0">
                    <a:pos x="85" y="341"/>
                  </a:cxn>
                  <a:cxn ang="0">
                    <a:pos x="96" y="306"/>
                  </a:cxn>
                  <a:cxn ang="0">
                    <a:pos x="102" y="289"/>
                  </a:cxn>
                  <a:cxn ang="0">
                    <a:pos x="102" y="275"/>
                  </a:cxn>
                  <a:cxn ang="0">
                    <a:pos x="101" y="261"/>
                  </a:cxn>
                  <a:cxn ang="0">
                    <a:pos x="104" y="237"/>
                  </a:cxn>
                  <a:cxn ang="0">
                    <a:pos x="111" y="221"/>
                  </a:cxn>
                  <a:cxn ang="0">
                    <a:pos x="110" y="196"/>
                  </a:cxn>
                  <a:cxn ang="0">
                    <a:pos x="101" y="177"/>
                  </a:cxn>
                  <a:cxn ang="0">
                    <a:pos x="93" y="148"/>
                  </a:cxn>
                  <a:cxn ang="0">
                    <a:pos x="86" y="129"/>
                  </a:cxn>
                  <a:cxn ang="0">
                    <a:pos x="88" y="110"/>
                  </a:cxn>
                  <a:cxn ang="0">
                    <a:pos x="86" y="86"/>
                  </a:cxn>
                  <a:cxn ang="0">
                    <a:pos x="80" y="30"/>
                  </a:cxn>
                  <a:cxn ang="0">
                    <a:pos x="73" y="0"/>
                  </a:cxn>
                  <a:cxn ang="0">
                    <a:pos x="65" y="0"/>
                  </a:cxn>
                  <a:cxn ang="0">
                    <a:pos x="59" y="9"/>
                  </a:cxn>
                  <a:cxn ang="0">
                    <a:pos x="51" y="27"/>
                  </a:cxn>
                  <a:cxn ang="0">
                    <a:pos x="36" y="48"/>
                  </a:cxn>
                  <a:cxn ang="0">
                    <a:pos x="14" y="68"/>
                  </a:cxn>
                  <a:cxn ang="0">
                    <a:pos x="11" y="73"/>
                  </a:cxn>
                  <a:cxn ang="0">
                    <a:pos x="31" y="61"/>
                  </a:cxn>
                  <a:cxn ang="0">
                    <a:pos x="52" y="48"/>
                  </a:cxn>
                  <a:cxn ang="0">
                    <a:pos x="67" y="34"/>
                  </a:cxn>
                  <a:cxn ang="0">
                    <a:pos x="73" y="42"/>
                  </a:cxn>
                  <a:cxn ang="0">
                    <a:pos x="73" y="61"/>
                  </a:cxn>
                  <a:cxn ang="0">
                    <a:pos x="71" y="70"/>
                  </a:cxn>
                  <a:cxn ang="0">
                    <a:pos x="71" y="77"/>
                  </a:cxn>
                  <a:cxn ang="0">
                    <a:pos x="73" y="89"/>
                  </a:cxn>
                  <a:cxn ang="0">
                    <a:pos x="71" y="131"/>
                  </a:cxn>
                  <a:cxn ang="0">
                    <a:pos x="82" y="166"/>
                  </a:cxn>
                  <a:cxn ang="0">
                    <a:pos x="93" y="200"/>
                  </a:cxn>
                  <a:cxn ang="0">
                    <a:pos x="91" y="220"/>
                  </a:cxn>
                  <a:cxn ang="0">
                    <a:pos x="88" y="230"/>
                  </a:cxn>
                  <a:cxn ang="0">
                    <a:pos x="88" y="240"/>
                  </a:cxn>
                  <a:cxn ang="0">
                    <a:pos x="85" y="246"/>
                  </a:cxn>
                  <a:cxn ang="0">
                    <a:pos x="83" y="252"/>
                  </a:cxn>
                  <a:cxn ang="0">
                    <a:pos x="83" y="260"/>
                  </a:cxn>
                  <a:cxn ang="0">
                    <a:pos x="85" y="272"/>
                  </a:cxn>
                  <a:cxn ang="0">
                    <a:pos x="89" y="298"/>
                  </a:cxn>
                  <a:cxn ang="0">
                    <a:pos x="85" y="321"/>
                  </a:cxn>
                  <a:cxn ang="0">
                    <a:pos x="74" y="352"/>
                  </a:cxn>
                  <a:cxn ang="0">
                    <a:pos x="76" y="359"/>
                  </a:cxn>
                  <a:cxn ang="0">
                    <a:pos x="80" y="356"/>
                  </a:cxn>
                </a:cxnLst>
                <a:rect l="0" t="0" r="r" b="b"/>
                <a:pathLst>
                  <a:path w="111" h="361">
                    <a:moveTo>
                      <a:pt x="82" y="355"/>
                    </a:moveTo>
                    <a:lnTo>
                      <a:pt x="85" y="341"/>
                    </a:lnTo>
                    <a:lnTo>
                      <a:pt x="91" y="323"/>
                    </a:lnTo>
                    <a:lnTo>
                      <a:pt x="96" y="306"/>
                    </a:lnTo>
                    <a:lnTo>
                      <a:pt x="101" y="295"/>
                    </a:lnTo>
                    <a:lnTo>
                      <a:pt x="102" y="289"/>
                    </a:lnTo>
                    <a:lnTo>
                      <a:pt x="104" y="282"/>
                    </a:lnTo>
                    <a:lnTo>
                      <a:pt x="102" y="275"/>
                    </a:lnTo>
                    <a:lnTo>
                      <a:pt x="101" y="269"/>
                    </a:lnTo>
                    <a:lnTo>
                      <a:pt x="101" y="261"/>
                    </a:lnTo>
                    <a:lnTo>
                      <a:pt x="101" y="249"/>
                    </a:lnTo>
                    <a:lnTo>
                      <a:pt x="104" y="237"/>
                    </a:lnTo>
                    <a:lnTo>
                      <a:pt x="107" y="230"/>
                    </a:lnTo>
                    <a:lnTo>
                      <a:pt x="111" y="221"/>
                    </a:lnTo>
                    <a:lnTo>
                      <a:pt x="111" y="209"/>
                    </a:lnTo>
                    <a:lnTo>
                      <a:pt x="110" y="196"/>
                    </a:lnTo>
                    <a:lnTo>
                      <a:pt x="105" y="187"/>
                    </a:lnTo>
                    <a:lnTo>
                      <a:pt x="101" y="177"/>
                    </a:lnTo>
                    <a:lnTo>
                      <a:pt x="96" y="163"/>
                    </a:lnTo>
                    <a:lnTo>
                      <a:pt x="93" y="148"/>
                    </a:lnTo>
                    <a:lnTo>
                      <a:pt x="89" y="138"/>
                    </a:lnTo>
                    <a:lnTo>
                      <a:pt x="86" y="129"/>
                    </a:lnTo>
                    <a:lnTo>
                      <a:pt x="86" y="120"/>
                    </a:lnTo>
                    <a:lnTo>
                      <a:pt x="88" y="110"/>
                    </a:lnTo>
                    <a:lnTo>
                      <a:pt x="88" y="101"/>
                    </a:lnTo>
                    <a:lnTo>
                      <a:pt x="86" y="86"/>
                    </a:lnTo>
                    <a:lnTo>
                      <a:pt x="83" y="61"/>
                    </a:lnTo>
                    <a:lnTo>
                      <a:pt x="80" y="30"/>
                    </a:lnTo>
                    <a:lnTo>
                      <a:pt x="76" y="0"/>
                    </a:lnTo>
                    <a:lnTo>
                      <a:pt x="73" y="0"/>
                    </a:lnTo>
                    <a:lnTo>
                      <a:pt x="70" y="0"/>
                    </a:lnTo>
                    <a:lnTo>
                      <a:pt x="65" y="0"/>
                    </a:lnTo>
                    <a:lnTo>
                      <a:pt x="62" y="0"/>
                    </a:lnTo>
                    <a:lnTo>
                      <a:pt x="59" y="9"/>
                    </a:lnTo>
                    <a:lnTo>
                      <a:pt x="56" y="18"/>
                    </a:lnTo>
                    <a:lnTo>
                      <a:pt x="51" y="27"/>
                    </a:lnTo>
                    <a:lnTo>
                      <a:pt x="45" y="37"/>
                    </a:lnTo>
                    <a:lnTo>
                      <a:pt x="36" y="48"/>
                    </a:lnTo>
                    <a:lnTo>
                      <a:pt x="25" y="58"/>
                    </a:lnTo>
                    <a:lnTo>
                      <a:pt x="14" y="68"/>
                    </a:lnTo>
                    <a:lnTo>
                      <a:pt x="0" y="77"/>
                    </a:lnTo>
                    <a:lnTo>
                      <a:pt x="11" y="73"/>
                    </a:lnTo>
                    <a:lnTo>
                      <a:pt x="21" y="67"/>
                    </a:lnTo>
                    <a:lnTo>
                      <a:pt x="31" y="61"/>
                    </a:lnTo>
                    <a:lnTo>
                      <a:pt x="43" y="53"/>
                    </a:lnTo>
                    <a:lnTo>
                      <a:pt x="52" y="48"/>
                    </a:lnTo>
                    <a:lnTo>
                      <a:pt x="61" y="40"/>
                    </a:lnTo>
                    <a:lnTo>
                      <a:pt x="67" y="34"/>
                    </a:lnTo>
                    <a:lnTo>
                      <a:pt x="71" y="30"/>
                    </a:lnTo>
                    <a:lnTo>
                      <a:pt x="73" y="42"/>
                    </a:lnTo>
                    <a:lnTo>
                      <a:pt x="73" y="52"/>
                    </a:lnTo>
                    <a:lnTo>
                      <a:pt x="73" y="61"/>
                    </a:lnTo>
                    <a:lnTo>
                      <a:pt x="73" y="67"/>
                    </a:lnTo>
                    <a:lnTo>
                      <a:pt x="71" y="70"/>
                    </a:lnTo>
                    <a:lnTo>
                      <a:pt x="71" y="74"/>
                    </a:lnTo>
                    <a:lnTo>
                      <a:pt x="71" y="77"/>
                    </a:lnTo>
                    <a:lnTo>
                      <a:pt x="73" y="80"/>
                    </a:lnTo>
                    <a:lnTo>
                      <a:pt x="73" y="89"/>
                    </a:lnTo>
                    <a:lnTo>
                      <a:pt x="71" y="108"/>
                    </a:lnTo>
                    <a:lnTo>
                      <a:pt x="71" y="131"/>
                    </a:lnTo>
                    <a:lnTo>
                      <a:pt x="76" y="150"/>
                    </a:lnTo>
                    <a:lnTo>
                      <a:pt x="82" y="166"/>
                    </a:lnTo>
                    <a:lnTo>
                      <a:pt x="89" y="184"/>
                    </a:lnTo>
                    <a:lnTo>
                      <a:pt x="93" y="200"/>
                    </a:lnTo>
                    <a:lnTo>
                      <a:pt x="93" y="212"/>
                    </a:lnTo>
                    <a:lnTo>
                      <a:pt x="91" y="220"/>
                    </a:lnTo>
                    <a:lnTo>
                      <a:pt x="89" y="226"/>
                    </a:lnTo>
                    <a:lnTo>
                      <a:pt x="88" y="230"/>
                    </a:lnTo>
                    <a:lnTo>
                      <a:pt x="88" y="236"/>
                    </a:lnTo>
                    <a:lnTo>
                      <a:pt x="88" y="240"/>
                    </a:lnTo>
                    <a:lnTo>
                      <a:pt x="86" y="243"/>
                    </a:lnTo>
                    <a:lnTo>
                      <a:pt x="85" y="246"/>
                    </a:lnTo>
                    <a:lnTo>
                      <a:pt x="83" y="249"/>
                    </a:lnTo>
                    <a:lnTo>
                      <a:pt x="83" y="252"/>
                    </a:lnTo>
                    <a:lnTo>
                      <a:pt x="83" y="255"/>
                    </a:lnTo>
                    <a:lnTo>
                      <a:pt x="83" y="260"/>
                    </a:lnTo>
                    <a:lnTo>
                      <a:pt x="83" y="264"/>
                    </a:lnTo>
                    <a:lnTo>
                      <a:pt x="85" y="272"/>
                    </a:lnTo>
                    <a:lnTo>
                      <a:pt x="88" y="285"/>
                    </a:lnTo>
                    <a:lnTo>
                      <a:pt x="89" y="298"/>
                    </a:lnTo>
                    <a:lnTo>
                      <a:pt x="89" y="309"/>
                    </a:lnTo>
                    <a:lnTo>
                      <a:pt x="85" y="321"/>
                    </a:lnTo>
                    <a:lnTo>
                      <a:pt x="79" y="337"/>
                    </a:lnTo>
                    <a:lnTo>
                      <a:pt x="74" y="352"/>
                    </a:lnTo>
                    <a:lnTo>
                      <a:pt x="73" y="361"/>
                    </a:lnTo>
                    <a:lnTo>
                      <a:pt x="76" y="359"/>
                    </a:lnTo>
                    <a:lnTo>
                      <a:pt x="79" y="358"/>
                    </a:lnTo>
                    <a:lnTo>
                      <a:pt x="80" y="356"/>
                    </a:lnTo>
                    <a:lnTo>
                      <a:pt x="82" y="355"/>
                    </a:lnTo>
                    <a:close/>
                  </a:path>
                </a:pathLst>
              </a:custGeom>
              <a:solidFill>
                <a:srgbClr val="00338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3" name="Freeform 209"/>
              <p:cNvSpPr>
                <a:spLocks/>
              </p:cNvSpPr>
              <p:nvPr/>
            </p:nvSpPr>
            <p:spPr bwMode="auto">
              <a:xfrm>
                <a:off x="986" y="1158"/>
                <a:ext cx="68" cy="113"/>
              </a:xfrm>
              <a:custGeom>
                <a:avLst/>
                <a:gdLst/>
                <a:ahLst/>
                <a:cxnLst>
                  <a:cxn ang="0">
                    <a:pos x="86" y="328"/>
                  </a:cxn>
                  <a:cxn ang="0">
                    <a:pos x="109" y="338"/>
                  </a:cxn>
                  <a:cxn ang="0">
                    <a:pos x="124" y="330"/>
                  </a:cxn>
                  <a:cxn ang="0">
                    <a:pos x="154" y="300"/>
                  </a:cxn>
                  <a:cxn ang="0">
                    <a:pos x="179" y="263"/>
                  </a:cxn>
                  <a:cxn ang="0">
                    <a:pos x="189" y="239"/>
                  </a:cxn>
                  <a:cxn ang="0">
                    <a:pos x="191" y="235"/>
                  </a:cxn>
                  <a:cxn ang="0">
                    <a:pos x="194" y="224"/>
                  </a:cxn>
                  <a:cxn ang="0">
                    <a:pos x="191" y="218"/>
                  </a:cxn>
                  <a:cxn ang="0">
                    <a:pos x="183" y="214"/>
                  </a:cxn>
                  <a:cxn ang="0">
                    <a:pos x="185" y="187"/>
                  </a:cxn>
                  <a:cxn ang="0">
                    <a:pos x="201" y="150"/>
                  </a:cxn>
                  <a:cxn ang="0">
                    <a:pos x="198" y="120"/>
                  </a:cxn>
                  <a:cxn ang="0">
                    <a:pos x="185" y="119"/>
                  </a:cxn>
                  <a:cxn ang="0">
                    <a:pos x="176" y="128"/>
                  </a:cxn>
                  <a:cxn ang="0">
                    <a:pos x="167" y="137"/>
                  </a:cxn>
                  <a:cxn ang="0">
                    <a:pos x="158" y="143"/>
                  </a:cxn>
                  <a:cxn ang="0">
                    <a:pos x="151" y="135"/>
                  </a:cxn>
                  <a:cxn ang="0">
                    <a:pos x="148" y="117"/>
                  </a:cxn>
                  <a:cxn ang="0">
                    <a:pos x="140" y="94"/>
                  </a:cxn>
                  <a:cxn ang="0">
                    <a:pos x="139" y="80"/>
                  </a:cxn>
                  <a:cxn ang="0">
                    <a:pos x="132" y="61"/>
                  </a:cxn>
                  <a:cxn ang="0">
                    <a:pos x="138" y="43"/>
                  </a:cxn>
                  <a:cxn ang="0">
                    <a:pos x="135" y="21"/>
                  </a:cxn>
                  <a:cxn ang="0">
                    <a:pos x="117" y="12"/>
                  </a:cxn>
                  <a:cxn ang="0">
                    <a:pos x="102" y="3"/>
                  </a:cxn>
                  <a:cxn ang="0">
                    <a:pos x="81" y="5"/>
                  </a:cxn>
                  <a:cxn ang="0">
                    <a:pos x="68" y="2"/>
                  </a:cxn>
                  <a:cxn ang="0">
                    <a:pos x="53" y="0"/>
                  </a:cxn>
                  <a:cxn ang="0">
                    <a:pos x="35" y="11"/>
                  </a:cxn>
                  <a:cxn ang="0">
                    <a:pos x="28" y="34"/>
                  </a:cxn>
                  <a:cxn ang="0">
                    <a:pos x="31" y="52"/>
                  </a:cxn>
                  <a:cxn ang="0">
                    <a:pos x="31" y="77"/>
                  </a:cxn>
                  <a:cxn ang="0">
                    <a:pos x="34" y="94"/>
                  </a:cxn>
                  <a:cxn ang="0">
                    <a:pos x="32" y="101"/>
                  </a:cxn>
                  <a:cxn ang="0">
                    <a:pos x="18" y="116"/>
                  </a:cxn>
                  <a:cxn ang="0">
                    <a:pos x="21" y="132"/>
                  </a:cxn>
                  <a:cxn ang="0">
                    <a:pos x="22" y="149"/>
                  </a:cxn>
                  <a:cxn ang="0">
                    <a:pos x="16" y="166"/>
                  </a:cxn>
                  <a:cxn ang="0">
                    <a:pos x="15" y="186"/>
                  </a:cxn>
                  <a:cxn ang="0">
                    <a:pos x="6" y="193"/>
                  </a:cxn>
                  <a:cxn ang="0">
                    <a:pos x="4" y="196"/>
                  </a:cxn>
                  <a:cxn ang="0">
                    <a:pos x="12" y="202"/>
                  </a:cxn>
                  <a:cxn ang="0">
                    <a:pos x="19" y="205"/>
                  </a:cxn>
                  <a:cxn ang="0">
                    <a:pos x="16" y="220"/>
                  </a:cxn>
                  <a:cxn ang="0">
                    <a:pos x="12" y="236"/>
                  </a:cxn>
                  <a:cxn ang="0">
                    <a:pos x="21" y="239"/>
                  </a:cxn>
                  <a:cxn ang="0">
                    <a:pos x="27" y="235"/>
                  </a:cxn>
                  <a:cxn ang="0">
                    <a:pos x="43" y="233"/>
                  </a:cxn>
                  <a:cxn ang="0">
                    <a:pos x="50" y="244"/>
                  </a:cxn>
                  <a:cxn ang="0">
                    <a:pos x="46" y="257"/>
                  </a:cxn>
                  <a:cxn ang="0">
                    <a:pos x="38" y="261"/>
                  </a:cxn>
                  <a:cxn ang="0">
                    <a:pos x="29" y="263"/>
                  </a:cxn>
                  <a:cxn ang="0">
                    <a:pos x="24" y="266"/>
                  </a:cxn>
                  <a:cxn ang="0">
                    <a:pos x="35" y="270"/>
                  </a:cxn>
                  <a:cxn ang="0">
                    <a:pos x="52" y="267"/>
                  </a:cxn>
                  <a:cxn ang="0">
                    <a:pos x="53" y="272"/>
                  </a:cxn>
                  <a:cxn ang="0">
                    <a:pos x="46" y="282"/>
                  </a:cxn>
                  <a:cxn ang="0">
                    <a:pos x="50" y="295"/>
                  </a:cxn>
                  <a:cxn ang="0">
                    <a:pos x="35" y="300"/>
                  </a:cxn>
                  <a:cxn ang="0">
                    <a:pos x="49" y="306"/>
                  </a:cxn>
                </a:cxnLst>
                <a:rect l="0" t="0" r="r" b="b"/>
                <a:pathLst>
                  <a:path w="203" h="338">
                    <a:moveTo>
                      <a:pt x="68" y="304"/>
                    </a:moveTo>
                    <a:lnTo>
                      <a:pt x="75" y="316"/>
                    </a:lnTo>
                    <a:lnTo>
                      <a:pt x="86" y="328"/>
                    </a:lnTo>
                    <a:lnTo>
                      <a:pt x="96" y="335"/>
                    </a:lnTo>
                    <a:lnTo>
                      <a:pt x="105" y="338"/>
                    </a:lnTo>
                    <a:lnTo>
                      <a:pt x="109" y="338"/>
                    </a:lnTo>
                    <a:lnTo>
                      <a:pt x="114" y="335"/>
                    </a:lnTo>
                    <a:lnTo>
                      <a:pt x="118" y="334"/>
                    </a:lnTo>
                    <a:lnTo>
                      <a:pt x="124" y="330"/>
                    </a:lnTo>
                    <a:lnTo>
                      <a:pt x="135" y="321"/>
                    </a:lnTo>
                    <a:lnTo>
                      <a:pt x="143" y="312"/>
                    </a:lnTo>
                    <a:lnTo>
                      <a:pt x="154" y="300"/>
                    </a:lnTo>
                    <a:lnTo>
                      <a:pt x="163" y="287"/>
                    </a:lnTo>
                    <a:lnTo>
                      <a:pt x="172" y="275"/>
                    </a:lnTo>
                    <a:lnTo>
                      <a:pt x="179" y="263"/>
                    </a:lnTo>
                    <a:lnTo>
                      <a:pt x="185" y="251"/>
                    </a:lnTo>
                    <a:lnTo>
                      <a:pt x="189" y="241"/>
                    </a:lnTo>
                    <a:lnTo>
                      <a:pt x="189" y="239"/>
                    </a:lnTo>
                    <a:lnTo>
                      <a:pt x="191" y="238"/>
                    </a:lnTo>
                    <a:lnTo>
                      <a:pt x="191" y="236"/>
                    </a:lnTo>
                    <a:lnTo>
                      <a:pt x="191" y="235"/>
                    </a:lnTo>
                    <a:lnTo>
                      <a:pt x="192" y="230"/>
                    </a:lnTo>
                    <a:lnTo>
                      <a:pt x="192" y="226"/>
                    </a:lnTo>
                    <a:lnTo>
                      <a:pt x="194" y="224"/>
                    </a:lnTo>
                    <a:lnTo>
                      <a:pt x="194" y="223"/>
                    </a:lnTo>
                    <a:lnTo>
                      <a:pt x="192" y="220"/>
                    </a:lnTo>
                    <a:lnTo>
                      <a:pt x="191" y="218"/>
                    </a:lnTo>
                    <a:lnTo>
                      <a:pt x="188" y="218"/>
                    </a:lnTo>
                    <a:lnTo>
                      <a:pt x="185" y="217"/>
                    </a:lnTo>
                    <a:lnTo>
                      <a:pt x="183" y="214"/>
                    </a:lnTo>
                    <a:lnTo>
                      <a:pt x="183" y="206"/>
                    </a:lnTo>
                    <a:lnTo>
                      <a:pt x="185" y="196"/>
                    </a:lnTo>
                    <a:lnTo>
                      <a:pt x="185" y="187"/>
                    </a:lnTo>
                    <a:lnTo>
                      <a:pt x="192" y="175"/>
                    </a:lnTo>
                    <a:lnTo>
                      <a:pt x="198" y="162"/>
                    </a:lnTo>
                    <a:lnTo>
                      <a:pt x="201" y="150"/>
                    </a:lnTo>
                    <a:lnTo>
                      <a:pt x="203" y="138"/>
                    </a:lnTo>
                    <a:lnTo>
                      <a:pt x="203" y="128"/>
                    </a:lnTo>
                    <a:lnTo>
                      <a:pt x="198" y="120"/>
                    </a:lnTo>
                    <a:lnTo>
                      <a:pt x="194" y="117"/>
                    </a:lnTo>
                    <a:lnTo>
                      <a:pt x="189" y="117"/>
                    </a:lnTo>
                    <a:lnTo>
                      <a:pt x="185" y="119"/>
                    </a:lnTo>
                    <a:lnTo>
                      <a:pt x="180" y="122"/>
                    </a:lnTo>
                    <a:lnTo>
                      <a:pt x="177" y="125"/>
                    </a:lnTo>
                    <a:lnTo>
                      <a:pt x="176" y="128"/>
                    </a:lnTo>
                    <a:lnTo>
                      <a:pt x="175" y="131"/>
                    </a:lnTo>
                    <a:lnTo>
                      <a:pt x="172" y="134"/>
                    </a:lnTo>
                    <a:lnTo>
                      <a:pt x="167" y="137"/>
                    </a:lnTo>
                    <a:lnTo>
                      <a:pt x="164" y="140"/>
                    </a:lnTo>
                    <a:lnTo>
                      <a:pt x="161" y="143"/>
                    </a:lnTo>
                    <a:lnTo>
                      <a:pt x="158" y="143"/>
                    </a:lnTo>
                    <a:lnTo>
                      <a:pt x="155" y="143"/>
                    </a:lnTo>
                    <a:lnTo>
                      <a:pt x="152" y="140"/>
                    </a:lnTo>
                    <a:lnTo>
                      <a:pt x="151" y="135"/>
                    </a:lnTo>
                    <a:lnTo>
                      <a:pt x="149" y="128"/>
                    </a:lnTo>
                    <a:lnTo>
                      <a:pt x="148" y="122"/>
                    </a:lnTo>
                    <a:lnTo>
                      <a:pt x="148" y="117"/>
                    </a:lnTo>
                    <a:lnTo>
                      <a:pt x="146" y="111"/>
                    </a:lnTo>
                    <a:lnTo>
                      <a:pt x="143" y="103"/>
                    </a:lnTo>
                    <a:lnTo>
                      <a:pt x="140" y="94"/>
                    </a:lnTo>
                    <a:lnTo>
                      <a:pt x="139" y="88"/>
                    </a:lnTo>
                    <a:lnTo>
                      <a:pt x="139" y="85"/>
                    </a:lnTo>
                    <a:lnTo>
                      <a:pt x="139" y="80"/>
                    </a:lnTo>
                    <a:lnTo>
                      <a:pt x="138" y="74"/>
                    </a:lnTo>
                    <a:lnTo>
                      <a:pt x="135" y="68"/>
                    </a:lnTo>
                    <a:lnTo>
                      <a:pt x="132" y="61"/>
                    </a:lnTo>
                    <a:lnTo>
                      <a:pt x="132" y="54"/>
                    </a:lnTo>
                    <a:lnTo>
                      <a:pt x="133" y="48"/>
                    </a:lnTo>
                    <a:lnTo>
                      <a:pt x="138" y="43"/>
                    </a:lnTo>
                    <a:lnTo>
                      <a:pt x="140" y="36"/>
                    </a:lnTo>
                    <a:lnTo>
                      <a:pt x="139" y="28"/>
                    </a:lnTo>
                    <a:lnTo>
                      <a:pt x="135" y="21"/>
                    </a:lnTo>
                    <a:lnTo>
                      <a:pt x="127" y="18"/>
                    </a:lnTo>
                    <a:lnTo>
                      <a:pt x="121" y="16"/>
                    </a:lnTo>
                    <a:lnTo>
                      <a:pt x="117" y="12"/>
                    </a:lnTo>
                    <a:lnTo>
                      <a:pt x="112" y="9"/>
                    </a:lnTo>
                    <a:lnTo>
                      <a:pt x="108" y="5"/>
                    </a:lnTo>
                    <a:lnTo>
                      <a:pt x="102" y="3"/>
                    </a:lnTo>
                    <a:lnTo>
                      <a:pt x="95" y="3"/>
                    </a:lnTo>
                    <a:lnTo>
                      <a:pt x="87" y="5"/>
                    </a:lnTo>
                    <a:lnTo>
                      <a:pt x="81" y="5"/>
                    </a:lnTo>
                    <a:lnTo>
                      <a:pt x="77" y="5"/>
                    </a:lnTo>
                    <a:lnTo>
                      <a:pt x="72" y="3"/>
                    </a:lnTo>
                    <a:lnTo>
                      <a:pt x="68" y="2"/>
                    </a:lnTo>
                    <a:lnTo>
                      <a:pt x="64" y="2"/>
                    </a:lnTo>
                    <a:lnTo>
                      <a:pt x="59" y="0"/>
                    </a:lnTo>
                    <a:lnTo>
                      <a:pt x="53" y="0"/>
                    </a:lnTo>
                    <a:lnTo>
                      <a:pt x="46" y="2"/>
                    </a:lnTo>
                    <a:lnTo>
                      <a:pt x="41" y="5"/>
                    </a:lnTo>
                    <a:lnTo>
                      <a:pt x="35" y="11"/>
                    </a:lnTo>
                    <a:lnTo>
                      <a:pt x="31" y="19"/>
                    </a:lnTo>
                    <a:lnTo>
                      <a:pt x="29" y="27"/>
                    </a:lnTo>
                    <a:lnTo>
                      <a:pt x="28" y="34"/>
                    </a:lnTo>
                    <a:lnTo>
                      <a:pt x="29" y="40"/>
                    </a:lnTo>
                    <a:lnTo>
                      <a:pt x="29" y="46"/>
                    </a:lnTo>
                    <a:lnTo>
                      <a:pt x="31" y="52"/>
                    </a:lnTo>
                    <a:lnTo>
                      <a:pt x="31" y="58"/>
                    </a:lnTo>
                    <a:lnTo>
                      <a:pt x="31" y="67"/>
                    </a:lnTo>
                    <a:lnTo>
                      <a:pt x="31" y="77"/>
                    </a:lnTo>
                    <a:lnTo>
                      <a:pt x="31" y="86"/>
                    </a:lnTo>
                    <a:lnTo>
                      <a:pt x="32" y="91"/>
                    </a:lnTo>
                    <a:lnTo>
                      <a:pt x="34" y="94"/>
                    </a:lnTo>
                    <a:lnTo>
                      <a:pt x="35" y="95"/>
                    </a:lnTo>
                    <a:lnTo>
                      <a:pt x="35" y="98"/>
                    </a:lnTo>
                    <a:lnTo>
                      <a:pt x="32" y="101"/>
                    </a:lnTo>
                    <a:lnTo>
                      <a:pt x="28" y="106"/>
                    </a:lnTo>
                    <a:lnTo>
                      <a:pt x="22" y="110"/>
                    </a:lnTo>
                    <a:lnTo>
                      <a:pt x="18" y="116"/>
                    </a:lnTo>
                    <a:lnTo>
                      <a:pt x="18" y="120"/>
                    </a:lnTo>
                    <a:lnTo>
                      <a:pt x="19" y="125"/>
                    </a:lnTo>
                    <a:lnTo>
                      <a:pt x="21" y="132"/>
                    </a:lnTo>
                    <a:lnTo>
                      <a:pt x="24" y="140"/>
                    </a:lnTo>
                    <a:lnTo>
                      <a:pt x="24" y="144"/>
                    </a:lnTo>
                    <a:lnTo>
                      <a:pt x="22" y="149"/>
                    </a:lnTo>
                    <a:lnTo>
                      <a:pt x="21" y="154"/>
                    </a:lnTo>
                    <a:lnTo>
                      <a:pt x="18" y="160"/>
                    </a:lnTo>
                    <a:lnTo>
                      <a:pt x="16" y="166"/>
                    </a:lnTo>
                    <a:lnTo>
                      <a:pt x="16" y="172"/>
                    </a:lnTo>
                    <a:lnTo>
                      <a:pt x="16" y="178"/>
                    </a:lnTo>
                    <a:lnTo>
                      <a:pt x="15" y="186"/>
                    </a:lnTo>
                    <a:lnTo>
                      <a:pt x="13" y="190"/>
                    </a:lnTo>
                    <a:lnTo>
                      <a:pt x="10" y="192"/>
                    </a:lnTo>
                    <a:lnTo>
                      <a:pt x="6" y="193"/>
                    </a:lnTo>
                    <a:lnTo>
                      <a:pt x="3" y="193"/>
                    </a:lnTo>
                    <a:lnTo>
                      <a:pt x="0" y="192"/>
                    </a:lnTo>
                    <a:lnTo>
                      <a:pt x="4" y="196"/>
                    </a:lnTo>
                    <a:lnTo>
                      <a:pt x="7" y="199"/>
                    </a:lnTo>
                    <a:lnTo>
                      <a:pt x="9" y="200"/>
                    </a:lnTo>
                    <a:lnTo>
                      <a:pt x="12" y="202"/>
                    </a:lnTo>
                    <a:lnTo>
                      <a:pt x="15" y="202"/>
                    </a:lnTo>
                    <a:lnTo>
                      <a:pt x="18" y="203"/>
                    </a:lnTo>
                    <a:lnTo>
                      <a:pt x="19" y="205"/>
                    </a:lnTo>
                    <a:lnTo>
                      <a:pt x="21" y="206"/>
                    </a:lnTo>
                    <a:lnTo>
                      <a:pt x="19" y="211"/>
                    </a:lnTo>
                    <a:lnTo>
                      <a:pt x="16" y="220"/>
                    </a:lnTo>
                    <a:lnTo>
                      <a:pt x="13" y="227"/>
                    </a:lnTo>
                    <a:lnTo>
                      <a:pt x="12" y="233"/>
                    </a:lnTo>
                    <a:lnTo>
                      <a:pt x="12" y="236"/>
                    </a:lnTo>
                    <a:lnTo>
                      <a:pt x="13" y="238"/>
                    </a:lnTo>
                    <a:lnTo>
                      <a:pt x="16" y="239"/>
                    </a:lnTo>
                    <a:lnTo>
                      <a:pt x="21" y="239"/>
                    </a:lnTo>
                    <a:lnTo>
                      <a:pt x="24" y="239"/>
                    </a:lnTo>
                    <a:lnTo>
                      <a:pt x="25" y="236"/>
                    </a:lnTo>
                    <a:lnTo>
                      <a:pt x="27" y="235"/>
                    </a:lnTo>
                    <a:lnTo>
                      <a:pt x="29" y="233"/>
                    </a:lnTo>
                    <a:lnTo>
                      <a:pt x="35" y="233"/>
                    </a:lnTo>
                    <a:lnTo>
                      <a:pt x="43" y="233"/>
                    </a:lnTo>
                    <a:lnTo>
                      <a:pt x="50" y="236"/>
                    </a:lnTo>
                    <a:lnTo>
                      <a:pt x="53" y="239"/>
                    </a:lnTo>
                    <a:lnTo>
                      <a:pt x="50" y="244"/>
                    </a:lnTo>
                    <a:lnTo>
                      <a:pt x="50" y="248"/>
                    </a:lnTo>
                    <a:lnTo>
                      <a:pt x="49" y="254"/>
                    </a:lnTo>
                    <a:lnTo>
                      <a:pt x="46" y="257"/>
                    </a:lnTo>
                    <a:lnTo>
                      <a:pt x="43" y="258"/>
                    </a:lnTo>
                    <a:lnTo>
                      <a:pt x="41" y="260"/>
                    </a:lnTo>
                    <a:lnTo>
                      <a:pt x="38" y="261"/>
                    </a:lnTo>
                    <a:lnTo>
                      <a:pt x="35" y="261"/>
                    </a:lnTo>
                    <a:lnTo>
                      <a:pt x="32" y="263"/>
                    </a:lnTo>
                    <a:lnTo>
                      <a:pt x="29" y="263"/>
                    </a:lnTo>
                    <a:lnTo>
                      <a:pt x="27" y="263"/>
                    </a:lnTo>
                    <a:lnTo>
                      <a:pt x="22" y="261"/>
                    </a:lnTo>
                    <a:lnTo>
                      <a:pt x="24" y="266"/>
                    </a:lnTo>
                    <a:lnTo>
                      <a:pt x="27" y="269"/>
                    </a:lnTo>
                    <a:lnTo>
                      <a:pt x="31" y="270"/>
                    </a:lnTo>
                    <a:lnTo>
                      <a:pt x="35" y="270"/>
                    </a:lnTo>
                    <a:lnTo>
                      <a:pt x="40" y="270"/>
                    </a:lnTo>
                    <a:lnTo>
                      <a:pt x="46" y="269"/>
                    </a:lnTo>
                    <a:lnTo>
                      <a:pt x="52" y="267"/>
                    </a:lnTo>
                    <a:lnTo>
                      <a:pt x="55" y="267"/>
                    </a:lnTo>
                    <a:lnTo>
                      <a:pt x="55" y="269"/>
                    </a:lnTo>
                    <a:lnTo>
                      <a:pt x="53" y="272"/>
                    </a:lnTo>
                    <a:lnTo>
                      <a:pt x="50" y="276"/>
                    </a:lnTo>
                    <a:lnTo>
                      <a:pt x="47" y="279"/>
                    </a:lnTo>
                    <a:lnTo>
                      <a:pt x="46" y="282"/>
                    </a:lnTo>
                    <a:lnTo>
                      <a:pt x="47" y="287"/>
                    </a:lnTo>
                    <a:lnTo>
                      <a:pt x="49" y="291"/>
                    </a:lnTo>
                    <a:lnTo>
                      <a:pt x="50" y="295"/>
                    </a:lnTo>
                    <a:lnTo>
                      <a:pt x="49" y="300"/>
                    </a:lnTo>
                    <a:lnTo>
                      <a:pt x="43" y="301"/>
                    </a:lnTo>
                    <a:lnTo>
                      <a:pt x="35" y="300"/>
                    </a:lnTo>
                    <a:lnTo>
                      <a:pt x="28" y="298"/>
                    </a:lnTo>
                    <a:lnTo>
                      <a:pt x="38" y="304"/>
                    </a:lnTo>
                    <a:lnTo>
                      <a:pt x="49" y="306"/>
                    </a:lnTo>
                    <a:lnTo>
                      <a:pt x="59" y="306"/>
                    </a:lnTo>
                    <a:lnTo>
                      <a:pt x="68" y="304"/>
                    </a:lnTo>
                    <a:close/>
                  </a:path>
                </a:pathLst>
              </a:custGeom>
              <a:solidFill>
                <a:srgbClr val="7A331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4" name="Freeform 210"/>
              <p:cNvSpPr>
                <a:spLocks/>
              </p:cNvSpPr>
              <p:nvPr/>
            </p:nvSpPr>
            <p:spPr bwMode="auto">
              <a:xfrm>
                <a:off x="992" y="1238"/>
                <a:ext cx="12" cy="5"/>
              </a:xfrm>
              <a:custGeom>
                <a:avLst/>
                <a:gdLst/>
                <a:ahLst/>
                <a:cxnLst>
                  <a:cxn ang="0">
                    <a:pos x="0" y="13"/>
                  </a:cxn>
                  <a:cxn ang="0">
                    <a:pos x="0" y="12"/>
                  </a:cxn>
                  <a:cxn ang="0">
                    <a:pos x="1" y="9"/>
                  </a:cxn>
                  <a:cxn ang="0">
                    <a:pos x="3" y="7"/>
                  </a:cxn>
                  <a:cxn ang="0">
                    <a:pos x="4" y="6"/>
                  </a:cxn>
                  <a:cxn ang="0">
                    <a:pos x="4" y="6"/>
                  </a:cxn>
                  <a:cxn ang="0">
                    <a:pos x="6" y="6"/>
                  </a:cxn>
                  <a:cxn ang="0">
                    <a:pos x="7" y="6"/>
                  </a:cxn>
                  <a:cxn ang="0">
                    <a:pos x="10" y="6"/>
                  </a:cxn>
                  <a:cxn ang="0">
                    <a:pos x="14" y="6"/>
                  </a:cxn>
                  <a:cxn ang="0">
                    <a:pos x="17" y="5"/>
                  </a:cxn>
                  <a:cxn ang="0">
                    <a:pos x="22" y="3"/>
                  </a:cxn>
                  <a:cxn ang="0">
                    <a:pos x="23" y="3"/>
                  </a:cxn>
                  <a:cxn ang="0">
                    <a:pos x="26" y="2"/>
                  </a:cxn>
                  <a:cxn ang="0">
                    <a:pos x="29" y="2"/>
                  </a:cxn>
                  <a:cxn ang="0">
                    <a:pos x="32" y="0"/>
                  </a:cxn>
                  <a:cxn ang="0">
                    <a:pos x="35" y="0"/>
                  </a:cxn>
                  <a:cxn ang="0">
                    <a:pos x="29" y="2"/>
                  </a:cxn>
                  <a:cxn ang="0">
                    <a:pos x="29" y="3"/>
                  </a:cxn>
                  <a:cxn ang="0">
                    <a:pos x="28" y="6"/>
                  </a:cxn>
                  <a:cxn ang="0">
                    <a:pos x="25" y="10"/>
                  </a:cxn>
                  <a:cxn ang="0">
                    <a:pos x="22" y="12"/>
                  </a:cxn>
                  <a:cxn ang="0">
                    <a:pos x="17" y="13"/>
                  </a:cxn>
                  <a:cxn ang="0">
                    <a:pos x="11" y="15"/>
                  </a:cxn>
                  <a:cxn ang="0">
                    <a:pos x="6" y="15"/>
                  </a:cxn>
                  <a:cxn ang="0">
                    <a:pos x="0" y="13"/>
                  </a:cxn>
                </a:cxnLst>
                <a:rect l="0" t="0" r="r" b="b"/>
                <a:pathLst>
                  <a:path w="35" h="15">
                    <a:moveTo>
                      <a:pt x="0" y="13"/>
                    </a:moveTo>
                    <a:lnTo>
                      <a:pt x="0" y="12"/>
                    </a:lnTo>
                    <a:lnTo>
                      <a:pt x="1" y="9"/>
                    </a:lnTo>
                    <a:lnTo>
                      <a:pt x="3" y="7"/>
                    </a:lnTo>
                    <a:lnTo>
                      <a:pt x="4" y="6"/>
                    </a:lnTo>
                    <a:lnTo>
                      <a:pt x="4" y="6"/>
                    </a:lnTo>
                    <a:lnTo>
                      <a:pt x="6" y="6"/>
                    </a:lnTo>
                    <a:lnTo>
                      <a:pt x="7" y="6"/>
                    </a:lnTo>
                    <a:lnTo>
                      <a:pt x="10" y="6"/>
                    </a:lnTo>
                    <a:lnTo>
                      <a:pt x="14" y="6"/>
                    </a:lnTo>
                    <a:lnTo>
                      <a:pt x="17" y="5"/>
                    </a:lnTo>
                    <a:lnTo>
                      <a:pt x="22" y="3"/>
                    </a:lnTo>
                    <a:lnTo>
                      <a:pt x="23" y="3"/>
                    </a:lnTo>
                    <a:lnTo>
                      <a:pt x="26" y="2"/>
                    </a:lnTo>
                    <a:lnTo>
                      <a:pt x="29" y="2"/>
                    </a:lnTo>
                    <a:lnTo>
                      <a:pt x="32" y="0"/>
                    </a:lnTo>
                    <a:lnTo>
                      <a:pt x="35" y="0"/>
                    </a:lnTo>
                    <a:lnTo>
                      <a:pt x="29" y="2"/>
                    </a:lnTo>
                    <a:lnTo>
                      <a:pt x="29" y="3"/>
                    </a:lnTo>
                    <a:lnTo>
                      <a:pt x="28" y="6"/>
                    </a:lnTo>
                    <a:lnTo>
                      <a:pt x="25" y="10"/>
                    </a:lnTo>
                    <a:lnTo>
                      <a:pt x="22" y="12"/>
                    </a:lnTo>
                    <a:lnTo>
                      <a:pt x="17" y="13"/>
                    </a:lnTo>
                    <a:lnTo>
                      <a:pt x="11" y="15"/>
                    </a:lnTo>
                    <a:lnTo>
                      <a:pt x="6" y="15"/>
                    </a:lnTo>
                    <a:lnTo>
                      <a:pt x="0" y="13"/>
                    </a:lnTo>
                    <a:close/>
                  </a:path>
                </a:pathLst>
              </a:custGeom>
              <a:solidFill>
                <a:srgbClr val="99594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5" name="Freeform 211"/>
              <p:cNvSpPr>
                <a:spLocks/>
              </p:cNvSpPr>
              <p:nvPr/>
            </p:nvSpPr>
            <p:spPr bwMode="auto">
              <a:xfrm>
                <a:off x="982" y="1151"/>
                <a:ext cx="80" cy="81"/>
              </a:xfrm>
              <a:custGeom>
                <a:avLst/>
                <a:gdLst/>
                <a:ahLst/>
                <a:cxnLst>
                  <a:cxn ang="0">
                    <a:pos x="212" y="237"/>
                  </a:cxn>
                  <a:cxn ang="0">
                    <a:pos x="219" y="222"/>
                  </a:cxn>
                  <a:cxn ang="0">
                    <a:pos x="226" y="208"/>
                  </a:cxn>
                  <a:cxn ang="0">
                    <a:pos x="234" y="188"/>
                  </a:cxn>
                  <a:cxn ang="0">
                    <a:pos x="237" y="163"/>
                  </a:cxn>
                  <a:cxn ang="0">
                    <a:pos x="237" y="139"/>
                  </a:cxn>
                  <a:cxn ang="0">
                    <a:pos x="237" y="105"/>
                  </a:cxn>
                  <a:cxn ang="0">
                    <a:pos x="222" y="61"/>
                  </a:cxn>
                  <a:cxn ang="0">
                    <a:pos x="210" y="52"/>
                  </a:cxn>
                  <a:cxn ang="0">
                    <a:pos x="203" y="41"/>
                  </a:cxn>
                  <a:cxn ang="0">
                    <a:pos x="194" y="33"/>
                  </a:cxn>
                  <a:cxn ang="0">
                    <a:pos x="184" y="22"/>
                  </a:cxn>
                  <a:cxn ang="0">
                    <a:pos x="160" y="10"/>
                  </a:cxn>
                  <a:cxn ang="0">
                    <a:pos x="129" y="3"/>
                  </a:cxn>
                  <a:cxn ang="0">
                    <a:pos x="95" y="0"/>
                  </a:cxn>
                  <a:cxn ang="0">
                    <a:pos x="68" y="4"/>
                  </a:cxn>
                  <a:cxn ang="0">
                    <a:pos x="52" y="7"/>
                  </a:cxn>
                  <a:cxn ang="0">
                    <a:pos x="34" y="18"/>
                  </a:cxn>
                  <a:cxn ang="0">
                    <a:pos x="4" y="47"/>
                  </a:cxn>
                  <a:cxn ang="0">
                    <a:pos x="0" y="65"/>
                  </a:cxn>
                  <a:cxn ang="0">
                    <a:pos x="12" y="49"/>
                  </a:cxn>
                  <a:cxn ang="0">
                    <a:pos x="34" y="34"/>
                  </a:cxn>
                  <a:cxn ang="0">
                    <a:pos x="53" y="27"/>
                  </a:cxn>
                  <a:cxn ang="0">
                    <a:pos x="71" y="22"/>
                  </a:cxn>
                  <a:cxn ang="0">
                    <a:pos x="84" y="25"/>
                  </a:cxn>
                  <a:cxn ang="0">
                    <a:pos x="99" y="27"/>
                  </a:cxn>
                  <a:cxn ang="0">
                    <a:pos x="120" y="27"/>
                  </a:cxn>
                  <a:cxn ang="0">
                    <a:pos x="133" y="38"/>
                  </a:cxn>
                  <a:cxn ang="0">
                    <a:pos x="151" y="50"/>
                  </a:cxn>
                  <a:cxn ang="0">
                    <a:pos x="145" y="70"/>
                  </a:cxn>
                  <a:cxn ang="0">
                    <a:pos x="147" y="90"/>
                  </a:cxn>
                  <a:cxn ang="0">
                    <a:pos x="151" y="107"/>
                  </a:cxn>
                  <a:cxn ang="0">
                    <a:pos x="155" y="125"/>
                  </a:cxn>
                  <a:cxn ang="0">
                    <a:pos x="160" y="144"/>
                  </a:cxn>
                  <a:cxn ang="0">
                    <a:pos x="164" y="162"/>
                  </a:cxn>
                  <a:cxn ang="0">
                    <a:pos x="173" y="165"/>
                  </a:cxn>
                  <a:cxn ang="0">
                    <a:pos x="184" y="156"/>
                  </a:cxn>
                  <a:cxn ang="0">
                    <a:pos x="189" y="147"/>
                  </a:cxn>
                  <a:cxn ang="0">
                    <a:pos x="201" y="139"/>
                  </a:cxn>
                  <a:cxn ang="0">
                    <a:pos x="215" y="150"/>
                  </a:cxn>
                  <a:cxn ang="0">
                    <a:pos x="210" y="184"/>
                  </a:cxn>
                  <a:cxn ang="0">
                    <a:pos x="197" y="218"/>
                  </a:cxn>
                  <a:cxn ang="0">
                    <a:pos x="197" y="239"/>
                  </a:cxn>
                  <a:cxn ang="0">
                    <a:pos x="204" y="242"/>
                  </a:cxn>
                </a:cxnLst>
                <a:rect l="0" t="0" r="r" b="b"/>
                <a:pathLst>
                  <a:path w="240" h="245">
                    <a:moveTo>
                      <a:pt x="206" y="245"/>
                    </a:moveTo>
                    <a:lnTo>
                      <a:pt x="209" y="243"/>
                    </a:lnTo>
                    <a:lnTo>
                      <a:pt x="212" y="237"/>
                    </a:lnTo>
                    <a:lnTo>
                      <a:pt x="215" y="231"/>
                    </a:lnTo>
                    <a:lnTo>
                      <a:pt x="216" y="227"/>
                    </a:lnTo>
                    <a:lnTo>
                      <a:pt x="219" y="222"/>
                    </a:lnTo>
                    <a:lnTo>
                      <a:pt x="222" y="218"/>
                    </a:lnTo>
                    <a:lnTo>
                      <a:pt x="225" y="214"/>
                    </a:lnTo>
                    <a:lnTo>
                      <a:pt x="226" y="208"/>
                    </a:lnTo>
                    <a:lnTo>
                      <a:pt x="228" y="202"/>
                    </a:lnTo>
                    <a:lnTo>
                      <a:pt x="231" y="196"/>
                    </a:lnTo>
                    <a:lnTo>
                      <a:pt x="234" y="188"/>
                    </a:lnTo>
                    <a:lnTo>
                      <a:pt x="235" y="182"/>
                    </a:lnTo>
                    <a:lnTo>
                      <a:pt x="235" y="174"/>
                    </a:lnTo>
                    <a:lnTo>
                      <a:pt x="237" y="163"/>
                    </a:lnTo>
                    <a:lnTo>
                      <a:pt x="237" y="154"/>
                    </a:lnTo>
                    <a:lnTo>
                      <a:pt x="237" y="148"/>
                    </a:lnTo>
                    <a:lnTo>
                      <a:pt x="237" y="139"/>
                    </a:lnTo>
                    <a:lnTo>
                      <a:pt x="238" y="128"/>
                    </a:lnTo>
                    <a:lnTo>
                      <a:pt x="240" y="114"/>
                    </a:lnTo>
                    <a:lnTo>
                      <a:pt x="237" y="105"/>
                    </a:lnTo>
                    <a:lnTo>
                      <a:pt x="231" y="92"/>
                    </a:lnTo>
                    <a:lnTo>
                      <a:pt x="226" y="76"/>
                    </a:lnTo>
                    <a:lnTo>
                      <a:pt x="222" y="61"/>
                    </a:lnTo>
                    <a:lnTo>
                      <a:pt x="218" y="55"/>
                    </a:lnTo>
                    <a:lnTo>
                      <a:pt x="215" y="53"/>
                    </a:lnTo>
                    <a:lnTo>
                      <a:pt x="210" y="52"/>
                    </a:lnTo>
                    <a:lnTo>
                      <a:pt x="207" y="49"/>
                    </a:lnTo>
                    <a:lnTo>
                      <a:pt x="206" y="46"/>
                    </a:lnTo>
                    <a:lnTo>
                      <a:pt x="203" y="41"/>
                    </a:lnTo>
                    <a:lnTo>
                      <a:pt x="200" y="37"/>
                    </a:lnTo>
                    <a:lnTo>
                      <a:pt x="197" y="34"/>
                    </a:lnTo>
                    <a:lnTo>
                      <a:pt x="194" y="33"/>
                    </a:lnTo>
                    <a:lnTo>
                      <a:pt x="191" y="30"/>
                    </a:lnTo>
                    <a:lnTo>
                      <a:pt x="188" y="27"/>
                    </a:lnTo>
                    <a:lnTo>
                      <a:pt x="184" y="22"/>
                    </a:lnTo>
                    <a:lnTo>
                      <a:pt x="181" y="18"/>
                    </a:lnTo>
                    <a:lnTo>
                      <a:pt x="172" y="15"/>
                    </a:lnTo>
                    <a:lnTo>
                      <a:pt x="160" y="10"/>
                    </a:lnTo>
                    <a:lnTo>
                      <a:pt x="147" y="6"/>
                    </a:lnTo>
                    <a:lnTo>
                      <a:pt x="138" y="4"/>
                    </a:lnTo>
                    <a:lnTo>
                      <a:pt x="129" y="3"/>
                    </a:lnTo>
                    <a:lnTo>
                      <a:pt x="117" y="1"/>
                    </a:lnTo>
                    <a:lnTo>
                      <a:pt x="105" y="0"/>
                    </a:lnTo>
                    <a:lnTo>
                      <a:pt x="95" y="0"/>
                    </a:lnTo>
                    <a:lnTo>
                      <a:pt x="86" y="0"/>
                    </a:lnTo>
                    <a:lnTo>
                      <a:pt x="77" y="1"/>
                    </a:lnTo>
                    <a:lnTo>
                      <a:pt x="68" y="4"/>
                    </a:lnTo>
                    <a:lnTo>
                      <a:pt x="64" y="6"/>
                    </a:lnTo>
                    <a:lnTo>
                      <a:pt x="58" y="7"/>
                    </a:lnTo>
                    <a:lnTo>
                      <a:pt x="52" y="7"/>
                    </a:lnTo>
                    <a:lnTo>
                      <a:pt x="46" y="9"/>
                    </a:lnTo>
                    <a:lnTo>
                      <a:pt x="41" y="12"/>
                    </a:lnTo>
                    <a:lnTo>
                      <a:pt x="34" y="18"/>
                    </a:lnTo>
                    <a:lnTo>
                      <a:pt x="24" y="27"/>
                    </a:lnTo>
                    <a:lnTo>
                      <a:pt x="12" y="38"/>
                    </a:lnTo>
                    <a:lnTo>
                      <a:pt x="4" y="47"/>
                    </a:lnTo>
                    <a:lnTo>
                      <a:pt x="2" y="55"/>
                    </a:lnTo>
                    <a:lnTo>
                      <a:pt x="0" y="61"/>
                    </a:lnTo>
                    <a:lnTo>
                      <a:pt x="0" y="65"/>
                    </a:lnTo>
                    <a:lnTo>
                      <a:pt x="2" y="68"/>
                    </a:lnTo>
                    <a:lnTo>
                      <a:pt x="6" y="59"/>
                    </a:lnTo>
                    <a:lnTo>
                      <a:pt x="12" y="49"/>
                    </a:lnTo>
                    <a:lnTo>
                      <a:pt x="18" y="41"/>
                    </a:lnTo>
                    <a:lnTo>
                      <a:pt x="25" y="36"/>
                    </a:lnTo>
                    <a:lnTo>
                      <a:pt x="34" y="34"/>
                    </a:lnTo>
                    <a:lnTo>
                      <a:pt x="41" y="31"/>
                    </a:lnTo>
                    <a:lnTo>
                      <a:pt x="49" y="30"/>
                    </a:lnTo>
                    <a:lnTo>
                      <a:pt x="53" y="27"/>
                    </a:lnTo>
                    <a:lnTo>
                      <a:pt x="58" y="24"/>
                    </a:lnTo>
                    <a:lnTo>
                      <a:pt x="65" y="22"/>
                    </a:lnTo>
                    <a:lnTo>
                      <a:pt x="71" y="22"/>
                    </a:lnTo>
                    <a:lnTo>
                      <a:pt x="76" y="24"/>
                    </a:lnTo>
                    <a:lnTo>
                      <a:pt x="80" y="24"/>
                    </a:lnTo>
                    <a:lnTo>
                      <a:pt x="84" y="25"/>
                    </a:lnTo>
                    <a:lnTo>
                      <a:pt x="89" y="27"/>
                    </a:lnTo>
                    <a:lnTo>
                      <a:pt x="93" y="27"/>
                    </a:lnTo>
                    <a:lnTo>
                      <a:pt x="99" y="27"/>
                    </a:lnTo>
                    <a:lnTo>
                      <a:pt x="107" y="25"/>
                    </a:lnTo>
                    <a:lnTo>
                      <a:pt x="114" y="25"/>
                    </a:lnTo>
                    <a:lnTo>
                      <a:pt x="120" y="27"/>
                    </a:lnTo>
                    <a:lnTo>
                      <a:pt x="124" y="31"/>
                    </a:lnTo>
                    <a:lnTo>
                      <a:pt x="129" y="34"/>
                    </a:lnTo>
                    <a:lnTo>
                      <a:pt x="133" y="38"/>
                    </a:lnTo>
                    <a:lnTo>
                      <a:pt x="139" y="40"/>
                    </a:lnTo>
                    <a:lnTo>
                      <a:pt x="147" y="43"/>
                    </a:lnTo>
                    <a:lnTo>
                      <a:pt x="151" y="50"/>
                    </a:lnTo>
                    <a:lnTo>
                      <a:pt x="152" y="58"/>
                    </a:lnTo>
                    <a:lnTo>
                      <a:pt x="150" y="65"/>
                    </a:lnTo>
                    <a:lnTo>
                      <a:pt x="145" y="70"/>
                    </a:lnTo>
                    <a:lnTo>
                      <a:pt x="144" y="76"/>
                    </a:lnTo>
                    <a:lnTo>
                      <a:pt x="144" y="83"/>
                    </a:lnTo>
                    <a:lnTo>
                      <a:pt x="147" y="90"/>
                    </a:lnTo>
                    <a:lnTo>
                      <a:pt x="150" y="96"/>
                    </a:lnTo>
                    <a:lnTo>
                      <a:pt x="151" y="102"/>
                    </a:lnTo>
                    <a:lnTo>
                      <a:pt x="151" y="107"/>
                    </a:lnTo>
                    <a:lnTo>
                      <a:pt x="151" y="110"/>
                    </a:lnTo>
                    <a:lnTo>
                      <a:pt x="152" y="116"/>
                    </a:lnTo>
                    <a:lnTo>
                      <a:pt x="155" y="125"/>
                    </a:lnTo>
                    <a:lnTo>
                      <a:pt x="158" y="133"/>
                    </a:lnTo>
                    <a:lnTo>
                      <a:pt x="160" y="139"/>
                    </a:lnTo>
                    <a:lnTo>
                      <a:pt x="160" y="144"/>
                    </a:lnTo>
                    <a:lnTo>
                      <a:pt x="161" y="150"/>
                    </a:lnTo>
                    <a:lnTo>
                      <a:pt x="163" y="157"/>
                    </a:lnTo>
                    <a:lnTo>
                      <a:pt x="164" y="162"/>
                    </a:lnTo>
                    <a:lnTo>
                      <a:pt x="167" y="165"/>
                    </a:lnTo>
                    <a:lnTo>
                      <a:pt x="170" y="165"/>
                    </a:lnTo>
                    <a:lnTo>
                      <a:pt x="173" y="165"/>
                    </a:lnTo>
                    <a:lnTo>
                      <a:pt x="176" y="162"/>
                    </a:lnTo>
                    <a:lnTo>
                      <a:pt x="179" y="159"/>
                    </a:lnTo>
                    <a:lnTo>
                      <a:pt x="184" y="156"/>
                    </a:lnTo>
                    <a:lnTo>
                      <a:pt x="187" y="153"/>
                    </a:lnTo>
                    <a:lnTo>
                      <a:pt x="188" y="150"/>
                    </a:lnTo>
                    <a:lnTo>
                      <a:pt x="189" y="147"/>
                    </a:lnTo>
                    <a:lnTo>
                      <a:pt x="192" y="144"/>
                    </a:lnTo>
                    <a:lnTo>
                      <a:pt x="197" y="141"/>
                    </a:lnTo>
                    <a:lnTo>
                      <a:pt x="201" y="139"/>
                    </a:lnTo>
                    <a:lnTo>
                      <a:pt x="206" y="139"/>
                    </a:lnTo>
                    <a:lnTo>
                      <a:pt x="210" y="142"/>
                    </a:lnTo>
                    <a:lnTo>
                      <a:pt x="215" y="150"/>
                    </a:lnTo>
                    <a:lnTo>
                      <a:pt x="215" y="160"/>
                    </a:lnTo>
                    <a:lnTo>
                      <a:pt x="213" y="172"/>
                    </a:lnTo>
                    <a:lnTo>
                      <a:pt x="210" y="184"/>
                    </a:lnTo>
                    <a:lnTo>
                      <a:pt x="204" y="197"/>
                    </a:lnTo>
                    <a:lnTo>
                      <a:pt x="197" y="209"/>
                    </a:lnTo>
                    <a:lnTo>
                      <a:pt x="197" y="218"/>
                    </a:lnTo>
                    <a:lnTo>
                      <a:pt x="195" y="228"/>
                    </a:lnTo>
                    <a:lnTo>
                      <a:pt x="195" y="236"/>
                    </a:lnTo>
                    <a:lnTo>
                      <a:pt x="197" y="239"/>
                    </a:lnTo>
                    <a:lnTo>
                      <a:pt x="200" y="240"/>
                    </a:lnTo>
                    <a:lnTo>
                      <a:pt x="203" y="240"/>
                    </a:lnTo>
                    <a:lnTo>
                      <a:pt x="204" y="242"/>
                    </a:lnTo>
                    <a:lnTo>
                      <a:pt x="206" y="24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6" name="Freeform 212"/>
              <p:cNvSpPr>
                <a:spLocks/>
              </p:cNvSpPr>
              <p:nvPr/>
            </p:nvSpPr>
            <p:spPr bwMode="auto">
              <a:xfrm>
                <a:off x="1000" y="1190"/>
                <a:ext cx="21" cy="7"/>
              </a:xfrm>
              <a:custGeom>
                <a:avLst/>
                <a:gdLst/>
                <a:ahLst/>
                <a:cxnLst>
                  <a:cxn ang="0">
                    <a:pos x="5" y="9"/>
                  </a:cxn>
                  <a:cxn ang="0">
                    <a:pos x="2" y="13"/>
                  </a:cxn>
                  <a:cxn ang="0">
                    <a:pos x="0" y="17"/>
                  </a:cxn>
                  <a:cxn ang="0">
                    <a:pos x="3" y="20"/>
                  </a:cxn>
                  <a:cxn ang="0">
                    <a:pos x="8" y="20"/>
                  </a:cxn>
                  <a:cxn ang="0">
                    <a:pos x="14" y="17"/>
                  </a:cxn>
                  <a:cxn ang="0">
                    <a:pos x="23" y="13"/>
                  </a:cxn>
                  <a:cxn ang="0">
                    <a:pos x="30" y="9"/>
                  </a:cxn>
                  <a:cxn ang="0">
                    <a:pos x="36" y="7"/>
                  </a:cxn>
                  <a:cxn ang="0">
                    <a:pos x="40" y="9"/>
                  </a:cxn>
                  <a:cxn ang="0">
                    <a:pos x="48" y="11"/>
                  </a:cxn>
                  <a:cxn ang="0">
                    <a:pos x="54" y="14"/>
                  </a:cxn>
                  <a:cxn ang="0">
                    <a:pos x="58" y="16"/>
                  </a:cxn>
                  <a:cxn ang="0">
                    <a:pos x="61" y="16"/>
                  </a:cxn>
                  <a:cxn ang="0">
                    <a:pos x="62" y="14"/>
                  </a:cxn>
                  <a:cxn ang="0">
                    <a:pos x="62" y="11"/>
                  </a:cxn>
                  <a:cxn ang="0">
                    <a:pos x="60" y="9"/>
                  </a:cxn>
                  <a:cxn ang="0">
                    <a:pos x="54" y="6"/>
                  </a:cxn>
                  <a:cxn ang="0">
                    <a:pos x="48" y="3"/>
                  </a:cxn>
                  <a:cxn ang="0">
                    <a:pos x="40" y="1"/>
                  </a:cxn>
                  <a:cxn ang="0">
                    <a:pos x="36" y="0"/>
                  </a:cxn>
                  <a:cxn ang="0">
                    <a:pos x="30" y="1"/>
                  </a:cxn>
                  <a:cxn ang="0">
                    <a:pos x="21" y="3"/>
                  </a:cxn>
                  <a:cxn ang="0">
                    <a:pos x="12" y="6"/>
                  </a:cxn>
                  <a:cxn ang="0">
                    <a:pos x="5" y="9"/>
                  </a:cxn>
                </a:cxnLst>
                <a:rect l="0" t="0" r="r" b="b"/>
                <a:pathLst>
                  <a:path w="62" h="20">
                    <a:moveTo>
                      <a:pt x="5" y="9"/>
                    </a:moveTo>
                    <a:lnTo>
                      <a:pt x="2" y="13"/>
                    </a:lnTo>
                    <a:lnTo>
                      <a:pt x="0" y="17"/>
                    </a:lnTo>
                    <a:lnTo>
                      <a:pt x="3" y="20"/>
                    </a:lnTo>
                    <a:lnTo>
                      <a:pt x="8" y="20"/>
                    </a:lnTo>
                    <a:lnTo>
                      <a:pt x="14" y="17"/>
                    </a:lnTo>
                    <a:lnTo>
                      <a:pt x="23" y="13"/>
                    </a:lnTo>
                    <a:lnTo>
                      <a:pt x="30" y="9"/>
                    </a:lnTo>
                    <a:lnTo>
                      <a:pt x="36" y="7"/>
                    </a:lnTo>
                    <a:lnTo>
                      <a:pt x="40" y="9"/>
                    </a:lnTo>
                    <a:lnTo>
                      <a:pt x="48" y="11"/>
                    </a:lnTo>
                    <a:lnTo>
                      <a:pt x="54" y="14"/>
                    </a:lnTo>
                    <a:lnTo>
                      <a:pt x="58" y="16"/>
                    </a:lnTo>
                    <a:lnTo>
                      <a:pt x="61" y="16"/>
                    </a:lnTo>
                    <a:lnTo>
                      <a:pt x="62" y="14"/>
                    </a:lnTo>
                    <a:lnTo>
                      <a:pt x="62" y="11"/>
                    </a:lnTo>
                    <a:lnTo>
                      <a:pt x="60" y="9"/>
                    </a:lnTo>
                    <a:lnTo>
                      <a:pt x="54" y="6"/>
                    </a:lnTo>
                    <a:lnTo>
                      <a:pt x="48" y="3"/>
                    </a:lnTo>
                    <a:lnTo>
                      <a:pt x="40" y="1"/>
                    </a:lnTo>
                    <a:lnTo>
                      <a:pt x="36" y="0"/>
                    </a:lnTo>
                    <a:lnTo>
                      <a:pt x="30" y="1"/>
                    </a:lnTo>
                    <a:lnTo>
                      <a:pt x="21" y="3"/>
                    </a:lnTo>
                    <a:lnTo>
                      <a:pt x="12" y="6"/>
                    </a:lnTo>
                    <a:lnTo>
                      <a:pt x="5"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7" name="Freeform 213"/>
              <p:cNvSpPr>
                <a:spLocks/>
              </p:cNvSpPr>
              <p:nvPr/>
            </p:nvSpPr>
            <p:spPr bwMode="auto">
              <a:xfrm>
                <a:off x="978" y="1198"/>
                <a:ext cx="10" cy="3"/>
              </a:xfrm>
              <a:custGeom>
                <a:avLst/>
                <a:gdLst/>
                <a:ahLst/>
                <a:cxnLst>
                  <a:cxn ang="0">
                    <a:pos x="24" y="9"/>
                  </a:cxn>
                  <a:cxn ang="0">
                    <a:pos x="27" y="9"/>
                  </a:cxn>
                  <a:cxn ang="0">
                    <a:pos x="28" y="7"/>
                  </a:cxn>
                  <a:cxn ang="0">
                    <a:pos x="30" y="4"/>
                  </a:cxn>
                  <a:cxn ang="0">
                    <a:pos x="28" y="3"/>
                  </a:cxn>
                  <a:cxn ang="0">
                    <a:pos x="25" y="1"/>
                  </a:cxn>
                  <a:cxn ang="0">
                    <a:pos x="19" y="0"/>
                  </a:cxn>
                  <a:cxn ang="0">
                    <a:pos x="14" y="0"/>
                  </a:cxn>
                  <a:cxn ang="0">
                    <a:pos x="9" y="1"/>
                  </a:cxn>
                  <a:cxn ang="0">
                    <a:pos x="6" y="3"/>
                  </a:cxn>
                  <a:cxn ang="0">
                    <a:pos x="5" y="3"/>
                  </a:cxn>
                  <a:cxn ang="0">
                    <a:pos x="2" y="4"/>
                  </a:cxn>
                  <a:cxn ang="0">
                    <a:pos x="0" y="6"/>
                  </a:cxn>
                  <a:cxn ang="0">
                    <a:pos x="0" y="6"/>
                  </a:cxn>
                  <a:cxn ang="0">
                    <a:pos x="0" y="7"/>
                  </a:cxn>
                  <a:cxn ang="0">
                    <a:pos x="2" y="9"/>
                  </a:cxn>
                  <a:cxn ang="0">
                    <a:pos x="3" y="9"/>
                  </a:cxn>
                  <a:cxn ang="0">
                    <a:pos x="5" y="9"/>
                  </a:cxn>
                  <a:cxn ang="0">
                    <a:pos x="9" y="7"/>
                  </a:cxn>
                  <a:cxn ang="0">
                    <a:pos x="12" y="7"/>
                  </a:cxn>
                  <a:cxn ang="0">
                    <a:pos x="14" y="7"/>
                  </a:cxn>
                  <a:cxn ang="0">
                    <a:pos x="16" y="9"/>
                  </a:cxn>
                  <a:cxn ang="0">
                    <a:pos x="19" y="9"/>
                  </a:cxn>
                  <a:cxn ang="0">
                    <a:pos x="21" y="9"/>
                  </a:cxn>
                  <a:cxn ang="0">
                    <a:pos x="24" y="9"/>
                  </a:cxn>
                </a:cxnLst>
                <a:rect l="0" t="0" r="r" b="b"/>
                <a:pathLst>
                  <a:path w="30" h="9">
                    <a:moveTo>
                      <a:pt x="24" y="9"/>
                    </a:moveTo>
                    <a:lnTo>
                      <a:pt x="27" y="9"/>
                    </a:lnTo>
                    <a:lnTo>
                      <a:pt x="28" y="7"/>
                    </a:lnTo>
                    <a:lnTo>
                      <a:pt x="30" y="4"/>
                    </a:lnTo>
                    <a:lnTo>
                      <a:pt x="28" y="3"/>
                    </a:lnTo>
                    <a:lnTo>
                      <a:pt x="25" y="1"/>
                    </a:lnTo>
                    <a:lnTo>
                      <a:pt x="19" y="0"/>
                    </a:lnTo>
                    <a:lnTo>
                      <a:pt x="14" y="0"/>
                    </a:lnTo>
                    <a:lnTo>
                      <a:pt x="9" y="1"/>
                    </a:lnTo>
                    <a:lnTo>
                      <a:pt x="6" y="3"/>
                    </a:lnTo>
                    <a:lnTo>
                      <a:pt x="5" y="3"/>
                    </a:lnTo>
                    <a:lnTo>
                      <a:pt x="2" y="4"/>
                    </a:lnTo>
                    <a:lnTo>
                      <a:pt x="0" y="6"/>
                    </a:lnTo>
                    <a:lnTo>
                      <a:pt x="0" y="6"/>
                    </a:lnTo>
                    <a:lnTo>
                      <a:pt x="0" y="7"/>
                    </a:lnTo>
                    <a:lnTo>
                      <a:pt x="2" y="9"/>
                    </a:lnTo>
                    <a:lnTo>
                      <a:pt x="3" y="9"/>
                    </a:lnTo>
                    <a:lnTo>
                      <a:pt x="5" y="9"/>
                    </a:lnTo>
                    <a:lnTo>
                      <a:pt x="9" y="7"/>
                    </a:lnTo>
                    <a:lnTo>
                      <a:pt x="12" y="7"/>
                    </a:lnTo>
                    <a:lnTo>
                      <a:pt x="14" y="7"/>
                    </a:lnTo>
                    <a:lnTo>
                      <a:pt x="16" y="9"/>
                    </a:lnTo>
                    <a:lnTo>
                      <a:pt x="19" y="9"/>
                    </a:lnTo>
                    <a:lnTo>
                      <a:pt x="21" y="9"/>
                    </a:lnTo>
                    <a:lnTo>
                      <a:pt x="24"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8" name="Freeform 214"/>
              <p:cNvSpPr>
                <a:spLocks/>
              </p:cNvSpPr>
              <p:nvPr/>
            </p:nvSpPr>
            <p:spPr bwMode="auto">
              <a:xfrm>
                <a:off x="985" y="1226"/>
                <a:ext cx="28" cy="12"/>
              </a:xfrm>
              <a:custGeom>
                <a:avLst/>
                <a:gdLst/>
                <a:ahLst/>
                <a:cxnLst>
                  <a:cxn ang="0">
                    <a:pos x="27" y="3"/>
                  </a:cxn>
                  <a:cxn ang="0">
                    <a:pos x="32" y="3"/>
                  </a:cxn>
                  <a:cxn ang="0">
                    <a:pos x="37" y="1"/>
                  </a:cxn>
                  <a:cxn ang="0">
                    <a:pos x="45" y="0"/>
                  </a:cxn>
                  <a:cxn ang="0">
                    <a:pos x="49" y="0"/>
                  </a:cxn>
                  <a:cxn ang="0">
                    <a:pos x="60" y="0"/>
                  </a:cxn>
                  <a:cxn ang="0">
                    <a:pos x="67" y="1"/>
                  </a:cxn>
                  <a:cxn ang="0">
                    <a:pos x="71" y="3"/>
                  </a:cxn>
                  <a:cxn ang="0">
                    <a:pos x="73" y="4"/>
                  </a:cxn>
                  <a:cxn ang="0">
                    <a:pos x="76" y="7"/>
                  </a:cxn>
                  <a:cxn ang="0">
                    <a:pos x="79" y="12"/>
                  </a:cxn>
                  <a:cxn ang="0">
                    <a:pos x="83" y="16"/>
                  </a:cxn>
                  <a:cxn ang="0">
                    <a:pos x="85" y="19"/>
                  </a:cxn>
                  <a:cxn ang="0">
                    <a:pos x="85" y="21"/>
                  </a:cxn>
                  <a:cxn ang="0">
                    <a:pos x="85" y="24"/>
                  </a:cxn>
                  <a:cxn ang="0">
                    <a:pos x="82" y="24"/>
                  </a:cxn>
                  <a:cxn ang="0">
                    <a:pos x="79" y="24"/>
                  </a:cxn>
                  <a:cxn ang="0">
                    <a:pos x="73" y="22"/>
                  </a:cxn>
                  <a:cxn ang="0">
                    <a:pos x="64" y="22"/>
                  </a:cxn>
                  <a:cxn ang="0">
                    <a:pos x="54" y="22"/>
                  </a:cxn>
                  <a:cxn ang="0">
                    <a:pos x="48" y="24"/>
                  </a:cxn>
                  <a:cxn ang="0">
                    <a:pos x="42" y="22"/>
                  </a:cxn>
                  <a:cxn ang="0">
                    <a:pos x="36" y="19"/>
                  </a:cxn>
                  <a:cxn ang="0">
                    <a:pos x="30" y="16"/>
                  </a:cxn>
                  <a:cxn ang="0">
                    <a:pos x="27" y="16"/>
                  </a:cxn>
                  <a:cxn ang="0">
                    <a:pos x="23" y="19"/>
                  </a:cxn>
                  <a:cxn ang="0">
                    <a:pos x="20" y="24"/>
                  </a:cxn>
                  <a:cxn ang="0">
                    <a:pos x="18" y="28"/>
                  </a:cxn>
                  <a:cxn ang="0">
                    <a:pos x="17" y="31"/>
                  </a:cxn>
                  <a:cxn ang="0">
                    <a:pos x="14" y="33"/>
                  </a:cxn>
                  <a:cxn ang="0">
                    <a:pos x="9" y="34"/>
                  </a:cxn>
                  <a:cxn ang="0">
                    <a:pos x="5" y="36"/>
                  </a:cxn>
                  <a:cxn ang="0">
                    <a:pos x="2" y="34"/>
                  </a:cxn>
                  <a:cxn ang="0">
                    <a:pos x="0" y="30"/>
                  </a:cxn>
                  <a:cxn ang="0">
                    <a:pos x="0" y="24"/>
                  </a:cxn>
                  <a:cxn ang="0">
                    <a:pos x="2" y="18"/>
                  </a:cxn>
                  <a:cxn ang="0">
                    <a:pos x="3" y="13"/>
                  </a:cxn>
                  <a:cxn ang="0">
                    <a:pos x="6" y="10"/>
                  </a:cxn>
                  <a:cxn ang="0">
                    <a:pos x="9" y="7"/>
                  </a:cxn>
                  <a:cxn ang="0">
                    <a:pos x="11" y="6"/>
                  </a:cxn>
                  <a:cxn ang="0">
                    <a:pos x="14" y="4"/>
                  </a:cxn>
                  <a:cxn ang="0">
                    <a:pos x="17" y="3"/>
                  </a:cxn>
                  <a:cxn ang="0">
                    <a:pos x="21" y="3"/>
                  </a:cxn>
                  <a:cxn ang="0">
                    <a:pos x="24" y="3"/>
                  </a:cxn>
                  <a:cxn ang="0">
                    <a:pos x="27" y="3"/>
                  </a:cxn>
                </a:cxnLst>
                <a:rect l="0" t="0" r="r" b="b"/>
                <a:pathLst>
                  <a:path w="85" h="36">
                    <a:moveTo>
                      <a:pt x="27" y="3"/>
                    </a:moveTo>
                    <a:lnTo>
                      <a:pt x="32" y="3"/>
                    </a:lnTo>
                    <a:lnTo>
                      <a:pt x="37" y="1"/>
                    </a:lnTo>
                    <a:lnTo>
                      <a:pt x="45" y="0"/>
                    </a:lnTo>
                    <a:lnTo>
                      <a:pt x="49" y="0"/>
                    </a:lnTo>
                    <a:lnTo>
                      <a:pt x="60" y="0"/>
                    </a:lnTo>
                    <a:lnTo>
                      <a:pt x="67" y="1"/>
                    </a:lnTo>
                    <a:lnTo>
                      <a:pt x="71" y="3"/>
                    </a:lnTo>
                    <a:lnTo>
                      <a:pt x="73" y="4"/>
                    </a:lnTo>
                    <a:lnTo>
                      <a:pt x="76" y="7"/>
                    </a:lnTo>
                    <a:lnTo>
                      <a:pt x="79" y="12"/>
                    </a:lnTo>
                    <a:lnTo>
                      <a:pt x="83" y="16"/>
                    </a:lnTo>
                    <a:lnTo>
                      <a:pt x="85" y="19"/>
                    </a:lnTo>
                    <a:lnTo>
                      <a:pt x="85" y="21"/>
                    </a:lnTo>
                    <a:lnTo>
                      <a:pt x="85" y="24"/>
                    </a:lnTo>
                    <a:lnTo>
                      <a:pt x="82" y="24"/>
                    </a:lnTo>
                    <a:lnTo>
                      <a:pt x="79" y="24"/>
                    </a:lnTo>
                    <a:lnTo>
                      <a:pt x="73" y="22"/>
                    </a:lnTo>
                    <a:lnTo>
                      <a:pt x="64" y="22"/>
                    </a:lnTo>
                    <a:lnTo>
                      <a:pt x="54" y="22"/>
                    </a:lnTo>
                    <a:lnTo>
                      <a:pt x="48" y="24"/>
                    </a:lnTo>
                    <a:lnTo>
                      <a:pt x="42" y="22"/>
                    </a:lnTo>
                    <a:lnTo>
                      <a:pt x="36" y="19"/>
                    </a:lnTo>
                    <a:lnTo>
                      <a:pt x="30" y="16"/>
                    </a:lnTo>
                    <a:lnTo>
                      <a:pt x="27" y="16"/>
                    </a:lnTo>
                    <a:lnTo>
                      <a:pt x="23" y="19"/>
                    </a:lnTo>
                    <a:lnTo>
                      <a:pt x="20" y="24"/>
                    </a:lnTo>
                    <a:lnTo>
                      <a:pt x="18" y="28"/>
                    </a:lnTo>
                    <a:lnTo>
                      <a:pt x="17" y="31"/>
                    </a:lnTo>
                    <a:lnTo>
                      <a:pt x="14" y="33"/>
                    </a:lnTo>
                    <a:lnTo>
                      <a:pt x="9" y="34"/>
                    </a:lnTo>
                    <a:lnTo>
                      <a:pt x="5" y="36"/>
                    </a:lnTo>
                    <a:lnTo>
                      <a:pt x="2" y="34"/>
                    </a:lnTo>
                    <a:lnTo>
                      <a:pt x="0" y="30"/>
                    </a:lnTo>
                    <a:lnTo>
                      <a:pt x="0" y="24"/>
                    </a:lnTo>
                    <a:lnTo>
                      <a:pt x="2" y="18"/>
                    </a:lnTo>
                    <a:lnTo>
                      <a:pt x="3" y="13"/>
                    </a:lnTo>
                    <a:lnTo>
                      <a:pt x="6" y="10"/>
                    </a:lnTo>
                    <a:lnTo>
                      <a:pt x="9" y="7"/>
                    </a:lnTo>
                    <a:lnTo>
                      <a:pt x="11" y="6"/>
                    </a:lnTo>
                    <a:lnTo>
                      <a:pt x="14" y="4"/>
                    </a:lnTo>
                    <a:lnTo>
                      <a:pt x="17" y="3"/>
                    </a:lnTo>
                    <a:lnTo>
                      <a:pt x="21" y="3"/>
                    </a:lnTo>
                    <a:lnTo>
                      <a:pt x="24" y="3"/>
                    </a:lnTo>
                    <a:lnTo>
                      <a:pt x="27" y="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9" name="Freeform 215"/>
              <p:cNvSpPr>
                <a:spLocks/>
              </p:cNvSpPr>
              <p:nvPr/>
            </p:nvSpPr>
            <p:spPr bwMode="auto">
              <a:xfrm>
                <a:off x="990" y="1236"/>
                <a:ext cx="14" cy="6"/>
              </a:xfrm>
              <a:custGeom>
                <a:avLst/>
                <a:gdLst/>
                <a:ahLst/>
                <a:cxnLst>
                  <a:cxn ang="0">
                    <a:pos x="0" y="8"/>
                  </a:cxn>
                  <a:cxn ang="0">
                    <a:pos x="2" y="12"/>
                  </a:cxn>
                  <a:cxn ang="0">
                    <a:pos x="5" y="15"/>
                  </a:cxn>
                  <a:cxn ang="0">
                    <a:pos x="6" y="19"/>
                  </a:cxn>
                  <a:cxn ang="0">
                    <a:pos x="8" y="19"/>
                  </a:cxn>
                  <a:cxn ang="0">
                    <a:pos x="8" y="18"/>
                  </a:cxn>
                  <a:cxn ang="0">
                    <a:pos x="9" y="15"/>
                  </a:cxn>
                  <a:cxn ang="0">
                    <a:pos x="11" y="13"/>
                  </a:cxn>
                  <a:cxn ang="0">
                    <a:pos x="12" y="12"/>
                  </a:cxn>
                  <a:cxn ang="0">
                    <a:pos x="12" y="12"/>
                  </a:cxn>
                  <a:cxn ang="0">
                    <a:pos x="14" y="12"/>
                  </a:cxn>
                  <a:cxn ang="0">
                    <a:pos x="15" y="12"/>
                  </a:cxn>
                  <a:cxn ang="0">
                    <a:pos x="18" y="12"/>
                  </a:cxn>
                  <a:cxn ang="0">
                    <a:pos x="22" y="12"/>
                  </a:cxn>
                  <a:cxn ang="0">
                    <a:pos x="25" y="11"/>
                  </a:cxn>
                  <a:cxn ang="0">
                    <a:pos x="30" y="9"/>
                  </a:cxn>
                  <a:cxn ang="0">
                    <a:pos x="31" y="9"/>
                  </a:cxn>
                  <a:cxn ang="0">
                    <a:pos x="34" y="8"/>
                  </a:cxn>
                  <a:cxn ang="0">
                    <a:pos x="37" y="8"/>
                  </a:cxn>
                  <a:cxn ang="0">
                    <a:pos x="40" y="6"/>
                  </a:cxn>
                  <a:cxn ang="0">
                    <a:pos x="43" y="6"/>
                  </a:cxn>
                  <a:cxn ang="0">
                    <a:pos x="40" y="3"/>
                  </a:cxn>
                  <a:cxn ang="0">
                    <a:pos x="33" y="0"/>
                  </a:cxn>
                  <a:cxn ang="0">
                    <a:pos x="25" y="0"/>
                  </a:cxn>
                  <a:cxn ang="0">
                    <a:pos x="19" y="0"/>
                  </a:cxn>
                  <a:cxn ang="0">
                    <a:pos x="17" y="2"/>
                  </a:cxn>
                  <a:cxn ang="0">
                    <a:pos x="15" y="3"/>
                  </a:cxn>
                  <a:cxn ang="0">
                    <a:pos x="14" y="6"/>
                  </a:cxn>
                  <a:cxn ang="0">
                    <a:pos x="11" y="6"/>
                  </a:cxn>
                  <a:cxn ang="0">
                    <a:pos x="9" y="6"/>
                  </a:cxn>
                  <a:cxn ang="0">
                    <a:pos x="6" y="6"/>
                  </a:cxn>
                  <a:cxn ang="0">
                    <a:pos x="5" y="6"/>
                  </a:cxn>
                  <a:cxn ang="0">
                    <a:pos x="3" y="5"/>
                  </a:cxn>
                  <a:cxn ang="0">
                    <a:pos x="2" y="5"/>
                  </a:cxn>
                  <a:cxn ang="0">
                    <a:pos x="2" y="5"/>
                  </a:cxn>
                  <a:cxn ang="0">
                    <a:pos x="0" y="6"/>
                  </a:cxn>
                  <a:cxn ang="0">
                    <a:pos x="0" y="8"/>
                  </a:cxn>
                </a:cxnLst>
                <a:rect l="0" t="0" r="r" b="b"/>
                <a:pathLst>
                  <a:path w="43" h="19">
                    <a:moveTo>
                      <a:pt x="0" y="8"/>
                    </a:moveTo>
                    <a:lnTo>
                      <a:pt x="2" y="12"/>
                    </a:lnTo>
                    <a:lnTo>
                      <a:pt x="5" y="15"/>
                    </a:lnTo>
                    <a:lnTo>
                      <a:pt x="6" y="19"/>
                    </a:lnTo>
                    <a:lnTo>
                      <a:pt x="8" y="19"/>
                    </a:lnTo>
                    <a:lnTo>
                      <a:pt x="8" y="18"/>
                    </a:lnTo>
                    <a:lnTo>
                      <a:pt x="9" y="15"/>
                    </a:lnTo>
                    <a:lnTo>
                      <a:pt x="11" y="13"/>
                    </a:lnTo>
                    <a:lnTo>
                      <a:pt x="12" y="12"/>
                    </a:lnTo>
                    <a:lnTo>
                      <a:pt x="12" y="12"/>
                    </a:lnTo>
                    <a:lnTo>
                      <a:pt x="14" y="12"/>
                    </a:lnTo>
                    <a:lnTo>
                      <a:pt x="15" y="12"/>
                    </a:lnTo>
                    <a:lnTo>
                      <a:pt x="18" y="12"/>
                    </a:lnTo>
                    <a:lnTo>
                      <a:pt x="22" y="12"/>
                    </a:lnTo>
                    <a:lnTo>
                      <a:pt x="25" y="11"/>
                    </a:lnTo>
                    <a:lnTo>
                      <a:pt x="30" y="9"/>
                    </a:lnTo>
                    <a:lnTo>
                      <a:pt x="31" y="9"/>
                    </a:lnTo>
                    <a:lnTo>
                      <a:pt x="34" y="8"/>
                    </a:lnTo>
                    <a:lnTo>
                      <a:pt x="37" y="8"/>
                    </a:lnTo>
                    <a:lnTo>
                      <a:pt x="40" y="6"/>
                    </a:lnTo>
                    <a:lnTo>
                      <a:pt x="43" y="6"/>
                    </a:lnTo>
                    <a:lnTo>
                      <a:pt x="40" y="3"/>
                    </a:lnTo>
                    <a:lnTo>
                      <a:pt x="33" y="0"/>
                    </a:lnTo>
                    <a:lnTo>
                      <a:pt x="25" y="0"/>
                    </a:lnTo>
                    <a:lnTo>
                      <a:pt x="19" y="0"/>
                    </a:lnTo>
                    <a:lnTo>
                      <a:pt x="17" y="2"/>
                    </a:lnTo>
                    <a:lnTo>
                      <a:pt x="15" y="3"/>
                    </a:lnTo>
                    <a:lnTo>
                      <a:pt x="14" y="6"/>
                    </a:lnTo>
                    <a:lnTo>
                      <a:pt x="11" y="6"/>
                    </a:lnTo>
                    <a:lnTo>
                      <a:pt x="9" y="6"/>
                    </a:lnTo>
                    <a:lnTo>
                      <a:pt x="6" y="6"/>
                    </a:lnTo>
                    <a:lnTo>
                      <a:pt x="5" y="6"/>
                    </a:lnTo>
                    <a:lnTo>
                      <a:pt x="3" y="5"/>
                    </a:lnTo>
                    <a:lnTo>
                      <a:pt x="2" y="5"/>
                    </a:lnTo>
                    <a:lnTo>
                      <a:pt x="2" y="5"/>
                    </a:lnTo>
                    <a:lnTo>
                      <a:pt x="0" y="6"/>
                    </a:lnTo>
                    <a:lnTo>
                      <a:pt x="0" y="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0" name="Freeform 216"/>
              <p:cNvSpPr>
                <a:spLocks/>
              </p:cNvSpPr>
              <p:nvPr/>
            </p:nvSpPr>
            <p:spPr bwMode="auto">
              <a:xfrm>
                <a:off x="992" y="1222"/>
                <a:ext cx="9" cy="3"/>
              </a:xfrm>
              <a:custGeom>
                <a:avLst/>
                <a:gdLst/>
                <a:ahLst/>
                <a:cxnLst>
                  <a:cxn ang="0">
                    <a:pos x="0" y="6"/>
                  </a:cxn>
                  <a:cxn ang="0">
                    <a:pos x="2" y="7"/>
                  </a:cxn>
                  <a:cxn ang="0">
                    <a:pos x="3" y="7"/>
                  </a:cxn>
                  <a:cxn ang="0">
                    <a:pos x="6" y="9"/>
                  </a:cxn>
                  <a:cxn ang="0">
                    <a:pos x="9" y="9"/>
                  </a:cxn>
                  <a:cxn ang="0">
                    <a:pos x="12" y="7"/>
                  </a:cxn>
                  <a:cxn ang="0">
                    <a:pos x="15" y="6"/>
                  </a:cxn>
                  <a:cxn ang="0">
                    <a:pos x="19" y="5"/>
                  </a:cxn>
                  <a:cxn ang="0">
                    <a:pos x="24" y="3"/>
                  </a:cxn>
                  <a:cxn ang="0">
                    <a:pos x="27" y="3"/>
                  </a:cxn>
                  <a:cxn ang="0">
                    <a:pos x="27" y="2"/>
                  </a:cxn>
                  <a:cxn ang="0">
                    <a:pos x="27" y="0"/>
                  </a:cxn>
                  <a:cxn ang="0">
                    <a:pos x="27" y="0"/>
                  </a:cxn>
                  <a:cxn ang="0">
                    <a:pos x="25" y="2"/>
                  </a:cxn>
                  <a:cxn ang="0">
                    <a:pos x="22" y="2"/>
                  </a:cxn>
                  <a:cxn ang="0">
                    <a:pos x="21" y="3"/>
                  </a:cxn>
                  <a:cxn ang="0">
                    <a:pos x="18" y="3"/>
                  </a:cxn>
                  <a:cxn ang="0">
                    <a:pos x="16" y="3"/>
                  </a:cxn>
                  <a:cxn ang="0">
                    <a:pos x="12" y="3"/>
                  </a:cxn>
                  <a:cxn ang="0">
                    <a:pos x="9" y="3"/>
                  </a:cxn>
                  <a:cxn ang="0">
                    <a:pos x="6" y="3"/>
                  </a:cxn>
                  <a:cxn ang="0">
                    <a:pos x="5" y="5"/>
                  </a:cxn>
                  <a:cxn ang="0">
                    <a:pos x="2" y="5"/>
                  </a:cxn>
                  <a:cxn ang="0">
                    <a:pos x="0" y="5"/>
                  </a:cxn>
                  <a:cxn ang="0">
                    <a:pos x="0" y="6"/>
                  </a:cxn>
                </a:cxnLst>
                <a:rect l="0" t="0" r="r" b="b"/>
                <a:pathLst>
                  <a:path w="27" h="9">
                    <a:moveTo>
                      <a:pt x="0" y="6"/>
                    </a:moveTo>
                    <a:lnTo>
                      <a:pt x="2" y="7"/>
                    </a:lnTo>
                    <a:lnTo>
                      <a:pt x="3" y="7"/>
                    </a:lnTo>
                    <a:lnTo>
                      <a:pt x="6" y="9"/>
                    </a:lnTo>
                    <a:lnTo>
                      <a:pt x="9" y="9"/>
                    </a:lnTo>
                    <a:lnTo>
                      <a:pt x="12" y="7"/>
                    </a:lnTo>
                    <a:lnTo>
                      <a:pt x="15" y="6"/>
                    </a:lnTo>
                    <a:lnTo>
                      <a:pt x="19" y="5"/>
                    </a:lnTo>
                    <a:lnTo>
                      <a:pt x="24" y="3"/>
                    </a:lnTo>
                    <a:lnTo>
                      <a:pt x="27" y="3"/>
                    </a:lnTo>
                    <a:lnTo>
                      <a:pt x="27" y="2"/>
                    </a:lnTo>
                    <a:lnTo>
                      <a:pt x="27" y="0"/>
                    </a:lnTo>
                    <a:lnTo>
                      <a:pt x="27" y="0"/>
                    </a:lnTo>
                    <a:lnTo>
                      <a:pt x="25" y="2"/>
                    </a:lnTo>
                    <a:lnTo>
                      <a:pt x="22" y="2"/>
                    </a:lnTo>
                    <a:lnTo>
                      <a:pt x="21" y="3"/>
                    </a:lnTo>
                    <a:lnTo>
                      <a:pt x="18" y="3"/>
                    </a:lnTo>
                    <a:lnTo>
                      <a:pt x="16" y="3"/>
                    </a:lnTo>
                    <a:lnTo>
                      <a:pt x="12" y="3"/>
                    </a:lnTo>
                    <a:lnTo>
                      <a:pt x="9" y="3"/>
                    </a:lnTo>
                    <a:lnTo>
                      <a:pt x="6" y="3"/>
                    </a:lnTo>
                    <a:lnTo>
                      <a:pt x="5" y="5"/>
                    </a:lnTo>
                    <a:lnTo>
                      <a:pt x="2" y="5"/>
                    </a:lnTo>
                    <a:lnTo>
                      <a:pt x="0" y="5"/>
                    </a:lnTo>
                    <a:lnTo>
                      <a:pt x="0"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1" name="Freeform 217"/>
              <p:cNvSpPr>
                <a:spLocks/>
              </p:cNvSpPr>
              <p:nvPr/>
            </p:nvSpPr>
            <p:spPr bwMode="auto">
              <a:xfrm>
                <a:off x="1001" y="1203"/>
                <a:ext cx="14" cy="5"/>
              </a:xfrm>
              <a:custGeom>
                <a:avLst/>
                <a:gdLst/>
                <a:ahLst/>
                <a:cxnLst>
                  <a:cxn ang="0">
                    <a:pos x="3" y="4"/>
                  </a:cxn>
                  <a:cxn ang="0">
                    <a:pos x="3" y="6"/>
                  </a:cxn>
                  <a:cxn ang="0">
                    <a:pos x="3" y="9"/>
                  </a:cxn>
                  <a:cxn ang="0">
                    <a:pos x="3" y="10"/>
                  </a:cxn>
                  <a:cxn ang="0">
                    <a:pos x="1" y="12"/>
                  </a:cxn>
                  <a:cxn ang="0">
                    <a:pos x="0" y="13"/>
                  </a:cxn>
                  <a:cxn ang="0">
                    <a:pos x="1" y="15"/>
                  </a:cxn>
                  <a:cxn ang="0">
                    <a:pos x="3" y="15"/>
                  </a:cxn>
                  <a:cxn ang="0">
                    <a:pos x="6" y="15"/>
                  </a:cxn>
                  <a:cxn ang="0">
                    <a:pos x="9" y="15"/>
                  </a:cxn>
                  <a:cxn ang="0">
                    <a:pos x="13" y="15"/>
                  </a:cxn>
                  <a:cxn ang="0">
                    <a:pos x="18" y="16"/>
                  </a:cxn>
                  <a:cxn ang="0">
                    <a:pos x="21" y="16"/>
                  </a:cxn>
                  <a:cxn ang="0">
                    <a:pos x="26" y="13"/>
                  </a:cxn>
                  <a:cxn ang="0">
                    <a:pos x="34" y="10"/>
                  </a:cxn>
                  <a:cxn ang="0">
                    <a:pos x="40" y="6"/>
                  </a:cxn>
                  <a:cxn ang="0">
                    <a:pos x="43" y="1"/>
                  </a:cxn>
                  <a:cxn ang="0">
                    <a:pos x="44" y="0"/>
                  </a:cxn>
                  <a:cxn ang="0">
                    <a:pos x="43" y="0"/>
                  </a:cxn>
                  <a:cxn ang="0">
                    <a:pos x="40" y="1"/>
                  </a:cxn>
                  <a:cxn ang="0">
                    <a:pos x="37" y="3"/>
                  </a:cxn>
                  <a:cxn ang="0">
                    <a:pos x="32" y="6"/>
                  </a:cxn>
                  <a:cxn ang="0">
                    <a:pos x="25" y="9"/>
                  </a:cxn>
                  <a:cxn ang="0">
                    <a:pos x="18" y="10"/>
                  </a:cxn>
                  <a:cxn ang="0">
                    <a:pos x="9" y="7"/>
                  </a:cxn>
                  <a:cxn ang="0">
                    <a:pos x="7" y="6"/>
                  </a:cxn>
                  <a:cxn ang="0">
                    <a:pos x="6" y="3"/>
                  </a:cxn>
                  <a:cxn ang="0">
                    <a:pos x="4" y="1"/>
                  </a:cxn>
                  <a:cxn ang="0">
                    <a:pos x="3" y="0"/>
                  </a:cxn>
                  <a:cxn ang="0">
                    <a:pos x="3" y="0"/>
                  </a:cxn>
                  <a:cxn ang="0">
                    <a:pos x="3" y="1"/>
                  </a:cxn>
                  <a:cxn ang="0">
                    <a:pos x="3" y="4"/>
                  </a:cxn>
                  <a:cxn ang="0">
                    <a:pos x="3" y="4"/>
                  </a:cxn>
                </a:cxnLst>
                <a:rect l="0" t="0" r="r" b="b"/>
                <a:pathLst>
                  <a:path w="44" h="16">
                    <a:moveTo>
                      <a:pt x="3" y="4"/>
                    </a:moveTo>
                    <a:lnTo>
                      <a:pt x="3" y="6"/>
                    </a:lnTo>
                    <a:lnTo>
                      <a:pt x="3" y="9"/>
                    </a:lnTo>
                    <a:lnTo>
                      <a:pt x="3" y="10"/>
                    </a:lnTo>
                    <a:lnTo>
                      <a:pt x="1" y="12"/>
                    </a:lnTo>
                    <a:lnTo>
                      <a:pt x="0" y="13"/>
                    </a:lnTo>
                    <a:lnTo>
                      <a:pt x="1" y="15"/>
                    </a:lnTo>
                    <a:lnTo>
                      <a:pt x="3" y="15"/>
                    </a:lnTo>
                    <a:lnTo>
                      <a:pt x="6" y="15"/>
                    </a:lnTo>
                    <a:lnTo>
                      <a:pt x="9" y="15"/>
                    </a:lnTo>
                    <a:lnTo>
                      <a:pt x="13" y="15"/>
                    </a:lnTo>
                    <a:lnTo>
                      <a:pt x="18" y="16"/>
                    </a:lnTo>
                    <a:lnTo>
                      <a:pt x="21" y="16"/>
                    </a:lnTo>
                    <a:lnTo>
                      <a:pt x="26" y="13"/>
                    </a:lnTo>
                    <a:lnTo>
                      <a:pt x="34" y="10"/>
                    </a:lnTo>
                    <a:lnTo>
                      <a:pt x="40" y="6"/>
                    </a:lnTo>
                    <a:lnTo>
                      <a:pt x="43" y="1"/>
                    </a:lnTo>
                    <a:lnTo>
                      <a:pt x="44" y="0"/>
                    </a:lnTo>
                    <a:lnTo>
                      <a:pt x="43" y="0"/>
                    </a:lnTo>
                    <a:lnTo>
                      <a:pt x="40" y="1"/>
                    </a:lnTo>
                    <a:lnTo>
                      <a:pt x="37" y="3"/>
                    </a:lnTo>
                    <a:lnTo>
                      <a:pt x="32" y="6"/>
                    </a:lnTo>
                    <a:lnTo>
                      <a:pt x="25" y="9"/>
                    </a:lnTo>
                    <a:lnTo>
                      <a:pt x="18" y="10"/>
                    </a:lnTo>
                    <a:lnTo>
                      <a:pt x="9" y="7"/>
                    </a:lnTo>
                    <a:lnTo>
                      <a:pt x="7" y="6"/>
                    </a:lnTo>
                    <a:lnTo>
                      <a:pt x="6" y="3"/>
                    </a:lnTo>
                    <a:lnTo>
                      <a:pt x="4" y="1"/>
                    </a:lnTo>
                    <a:lnTo>
                      <a:pt x="3" y="0"/>
                    </a:lnTo>
                    <a:lnTo>
                      <a:pt x="3" y="0"/>
                    </a:lnTo>
                    <a:lnTo>
                      <a:pt x="3" y="1"/>
                    </a:lnTo>
                    <a:lnTo>
                      <a:pt x="3" y="4"/>
                    </a:lnTo>
                    <a:lnTo>
                      <a:pt x="3"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2" name="Freeform 218"/>
              <p:cNvSpPr>
                <a:spLocks/>
              </p:cNvSpPr>
              <p:nvPr/>
            </p:nvSpPr>
            <p:spPr bwMode="auto">
              <a:xfrm>
                <a:off x="980" y="1202"/>
                <a:ext cx="11" cy="8"/>
              </a:xfrm>
              <a:custGeom>
                <a:avLst/>
                <a:gdLst/>
                <a:ahLst/>
                <a:cxnLst>
                  <a:cxn ang="0">
                    <a:pos x="3" y="20"/>
                  </a:cxn>
                  <a:cxn ang="0">
                    <a:pos x="0" y="21"/>
                  </a:cxn>
                  <a:cxn ang="0">
                    <a:pos x="2" y="24"/>
                  </a:cxn>
                  <a:cxn ang="0">
                    <a:pos x="6" y="25"/>
                  </a:cxn>
                  <a:cxn ang="0">
                    <a:pos x="9" y="25"/>
                  </a:cxn>
                  <a:cxn ang="0">
                    <a:pos x="10" y="25"/>
                  </a:cxn>
                  <a:cxn ang="0">
                    <a:pos x="13" y="24"/>
                  </a:cxn>
                  <a:cxn ang="0">
                    <a:pos x="18" y="24"/>
                  </a:cxn>
                  <a:cxn ang="0">
                    <a:pos x="21" y="24"/>
                  </a:cxn>
                  <a:cxn ang="0">
                    <a:pos x="24" y="20"/>
                  </a:cxn>
                  <a:cxn ang="0">
                    <a:pos x="30" y="14"/>
                  </a:cxn>
                  <a:cxn ang="0">
                    <a:pos x="33" y="8"/>
                  </a:cxn>
                  <a:cxn ang="0">
                    <a:pos x="27" y="0"/>
                  </a:cxn>
                  <a:cxn ang="0">
                    <a:pos x="28" y="3"/>
                  </a:cxn>
                  <a:cxn ang="0">
                    <a:pos x="30" y="6"/>
                  </a:cxn>
                  <a:cxn ang="0">
                    <a:pos x="30" y="11"/>
                  </a:cxn>
                  <a:cxn ang="0">
                    <a:pos x="28" y="14"/>
                  </a:cxn>
                  <a:cxn ang="0">
                    <a:pos x="24" y="14"/>
                  </a:cxn>
                  <a:cxn ang="0">
                    <a:pos x="19" y="15"/>
                  </a:cxn>
                  <a:cxn ang="0">
                    <a:pos x="15" y="15"/>
                  </a:cxn>
                  <a:cxn ang="0">
                    <a:pos x="10" y="17"/>
                  </a:cxn>
                  <a:cxn ang="0">
                    <a:pos x="9" y="18"/>
                  </a:cxn>
                  <a:cxn ang="0">
                    <a:pos x="8" y="18"/>
                  </a:cxn>
                  <a:cxn ang="0">
                    <a:pos x="6" y="20"/>
                  </a:cxn>
                  <a:cxn ang="0">
                    <a:pos x="3" y="20"/>
                  </a:cxn>
                </a:cxnLst>
                <a:rect l="0" t="0" r="r" b="b"/>
                <a:pathLst>
                  <a:path w="33" h="25">
                    <a:moveTo>
                      <a:pt x="3" y="20"/>
                    </a:moveTo>
                    <a:lnTo>
                      <a:pt x="0" y="21"/>
                    </a:lnTo>
                    <a:lnTo>
                      <a:pt x="2" y="24"/>
                    </a:lnTo>
                    <a:lnTo>
                      <a:pt x="6" y="25"/>
                    </a:lnTo>
                    <a:lnTo>
                      <a:pt x="9" y="25"/>
                    </a:lnTo>
                    <a:lnTo>
                      <a:pt x="10" y="25"/>
                    </a:lnTo>
                    <a:lnTo>
                      <a:pt x="13" y="24"/>
                    </a:lnTo>
                    <a:lnTo>
                      <a:pt x="18" y="24"/>
                    </a:lnTo>
                    <a:lnTo>
                      <a:pt x="21" y="24"/>
                    </a:lnTo>
                    <a:lnTo>
                      <a:pt x="24" y="20"/>
                    </a:lnTo>
                    <a:lnTo>
                      <a:pt x="30" y="14"/>
                    </a:lnTo>
                    <a:lnTo>
                      <a:pt x="33" y="8"/>
                    </a:lnTo>
                    <a:lnTo>
                      <a:pt x="27" y="0"/>
                    </a:lnTo>
                    <a:lnTo>
                      <a:pt x="28" y="3"/>
                    </a:lnTo>
                    <a:lnTo>
                      <a:pt x="30" y="6"/>
                    </a:lnTo>
                    <a:lnTo>
                      <a:pt x="30" y="11"/>
                    </a:lnTo>
                    <a:lnTo>
                      <a:pt x="28" y="14"/>
                    </a:lnTo>
                    <a:lnTo>
                      <a:pt x="24" y="14"/>
                    </a:lnTo>
                    <a:lnTo>
                      <a:pt x="19" y="15"/>
                    </a:lnTo>
                    <a:lnTo>
                      <a:pt x="15" y="15"/>
                    </a:lnTo>
                    <a:lnTo>
                      <a:pt x="10" y="17"/>
                    </a:lnTo>
                    <a:lnTo>
                      <a:pt x="9" y="18"/>
                    </a:lnTo>
                    <a:lnTo>
                      <a:pt x="8" y="18"/>
                    </a:lnTo>
                    <a:lnTo>
                      <a:pt x="6" y="20"/>
                    </a:lnTo>
                    <a:lnTo>
                      <a:pt x="3" y="2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3" name="Freeform 219"/>
              <p:cNvSpPr>
                <a:spLocks/>
              </p:cNvSpPr>
              <p:nvPr/>
            </p:nvSpPr>
            <p:spPr bwMode="auto">
              <a:xfrm>
                <a:off x="1043" y="1207"/>
                <a:ext cx="9" cy="11"/>
              </a:xfrm>
              <a:custGeom>
                <a:avLst/>
                <a:gdLst/>
                <a:ahLst/>
                <a:cxnLst>
                  <a:cxn ang="0">
                    <a:pos x="1" y="23"/>
                  </a:cxn>
                  <a:cxn ang="0">
                    <a:pos x="4" y="23"/>
                  </a:cxn>
                  <a:cxn ang="0">
                    <a:pos x="6" y="23"/>
                  </a:cxn>
                  <a:cxn ang="0">
                    <a:pos x="8" y="25"/>
                  </a:cxn>
                  <a:cxn ang="0">
                    <a:pos x="8" y="28"/>
                  </a:cxn>
                  <a:cxn ang="0">
                    <a:pos x="10" y="29"/>
                  </a:cxn>
                  <a:cxn ang="0">
                    <a:pos x="11" y="28"/>
                  </a:cxn>
                  <a:cxn ang="0">
                    <a:pos x="11" y="25"/>
                  </a:cxn>
                  <a:cxn ang="0">
                    <a:pos x="13" y="22"/>
                  </a:cxn>
                  <a:cxn ang="0">
                    <a:pos x="16" y="17"/>
                  </a:cxn>
                  <a:cxn ang="0">
                    <a:pos x="19" y="13"/>
                  </a:cxn>
                  <a:cxn ang="0">
                    <a:pos x="22" y="7"/>
                  </a:cxn>
                  <a:cxn ang="0">
                    <a:pos x="25" y="3"/>
                  </a:cxn>
                  <a:cxn ang="0">
                    <a:pos x="26" y="0"/>
                  </a:cxn>
                  <a:cxn ang="0">
                    <a:pos x="26" y="0"/>
                  </a:cxn>
                  <a:cxn ang="0">
                    <a:pos x="28" y="3"/>
                  </a:cxn>
                  <a:cxn ang="0">
                    <a:pos x="28" y="4"/>
                  </a:cxn>
                  <a:cxn ang="0">
                    <a:pos x="25" y="10"/>
                  </a:cxn>
                  <a:cxn ang="0">
                    <a:pos x="20" y="19"/>
                  </a:cxn>
                  <a:cxn ang="0">
                    <a:pos x="14" y="29"/>
                  </a:cxn>
                  <a:cxn ang="0">
                    <a:pos x="11" y="34"/>
                  </a:cxn>
                  <a:cxn ang="0">
                    <a:pos x="8" y="35"/>
                  </a:cxn>
                  <a:cxn ang="0">
                    <a:pos x="7" y="35"/>
                  </a:cxn>
                  <a:cxn ang="0">
                    <a:pos x="6" y="35"/>
                  </a:cxn>
                  <a:cxn ang="0">
                    <a:pos x="4" y="32"/>
                  </a:cxn>
                  <a:cxn ang="0">
                    <a:pos x="4" y="29"/>
                  </a:cxn>
                  <a:cxn ang="0">
                    <a:pos x="3" y="26"/>
                  </a:cxn>
                  <a:cxn ang="0">
                    <a:pos x="1" y="25"/>
                  </a:cxn>
                  <a:cxn ang="0">
                    <a:pos x="0" y="25"/>
                  </a:cxn>
                  <a:cxn ang="0">
                    <a:pos x="0" y="25"/>
                  </a:cxn>
                  <a:cxn ang="0">
                    <a:pos x="0" y="23"/>
                  </a:cxn>
                  <a:cxn ang="0">
                    <a:pos x="0" y="23"/>
                  </a:cxn>
                  <a:cxn ang="0">
                    <a:pos x="1" y="23"/>
                  </a:cxn>
                </a:cxnLst>
                <a:rect l="0" t="0" r="r" b="b"/>
                <a:pathLst>
                  <a:path w="28" h="35">
                    <a:moveTo>
                      <a:pt x="1" y="23"/>
                    </a:moveTo>
                    <a:lnTo>
                      <a:pt x="4" y="23"/>
                    </a:lnTo>
                    <a:lnTo>
                      <a:pt x="6" y="23"/>
                    </a:lnTo>
                    <a:lnTo>
                      <a:pt x="8" y="25"/>
                    </a:lnTo>
                    <a:lnTo>
                      <a:pt x="8" y="28"/>
                    </a:lnTo>
                    <a:lnTo>
                      <a:pt x="10" y="29"/>
                    </a:lnTo>
                    <a:lnTo>
                      <a:pt x="11" y="28"/>
                    </a:lnTo>
                    <a:lnTo>
                      <a:pt x="11" y="25"/>
                    </a:lnTo>
                    <a:lnTo>
                      <a:pt x="13" y="22"/>
                    </a:lnTo>
                    <a:lnTo>
                      <a:pt x="16" y="17"/>
                    </a:lnTo>
                    <a:lnTo>
                      <a:pt x="19" y="13"/>
                    </a:lnTo>
                    <a:lnTo>
                      <a:pt x="22" y="7"/>
                    </a:lnTo>
                    <a:lnTo>
                      <a:pt x="25" y="3"/>
                    </a:lnTo>
                    <a:lnTo>
                      <a:pt x="26" y="0"/>
                    </a:lnTo>
                    <a:lnTo>
                      <a:pt x="26" y="0"/>
                    </a:lnTo>
                    <a:lnTo>
                      <a:pt x="28" y="3"/>
                    </a:lnTo>
                    <a:lnTo>
                      <a:pt x="28" y="4"/>
                    </a:lnTo>
                    <a:lnTo>
                      <a:pt x="25" y="10"/>
                    </a:lnTo>
                    <a:lnTo>
                      <a:pt x="20" y="19"/>
                    </a:lnTo>
                    <a:lnTo>
                      <a:pt x="14" y="29"/>
                    </a:lnTo>
                    <a:lnTo>
                      <a:pt x="11" y="34"/>
                    </a:lnTo>
                    <a:lnTo>
                      <a:pt x="8" y="35"/>
                    </a:lnTo>
                    <a:lnTo>
                      <a:pt x="7" y="35"/>
                    </a:lnTo>
                    <a:lnTo>
                      <a:pt x="6" y="35"/>
                    </a:lnTo>
                    <a:lnTo>
                      <a:pt x="4" y="32"/>
                    </a:lnTo>
                    <a:lnTo>
                      <a:pt x="4" y="29"/>
                    </a:lnTo>
                    <a:lnTo>
                      <a:pt x="3" y="26"/>
                    </a:lnTo>
                    <a:lnTo>
                      <a:pt x="1" y="25"/>
                    </a:lnTo>
                    <a:lnTo>
                      <a:pt x="0" y="25"/>
                    </a:lnTo>
                    <a:lnTo>
                      <a:pt x="0" y="25"/>
                    </a:lnTo>
                    <a:lnTo>
                      <a:pt x="0" y="23"/>
                    </a:lnTo>
                    <a:lnTo>
                      <a:pt x="0" y="23"/>
                    </a:lnTo>
                    <a:lnTo>
                      <a:pt x="1" y="2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4" name="Freeform 220"/>
              <p:cNvSpPr>
                <a:spLocks/>
              </p:cNvSpPr>
              <p:nvPr/>
            </p:nvSpPr>
            <p:spPr bwMode="auto">
              <a:xfrm>
                <a:off x="999" y="1201"/>
                <a:ext cx="10" cy="8"/>
              </a:xfrm>
              <a:custGeom>
                <a:avLst/>
                <a:gdLst/>
                <a:ahLst/>
                <a:cxnLst>
                  <a:cxn ang="0">
                    <a:pos x="27" y="22"/>
                  </a:cxn>
                  <a:cxn ang="0">
                    <a:pos x="24" y="22"/>
                  </a:cxn>
                  <a:cxn ang="0">
                    <a:pos x="19" y="21"/>
                  </a:cxn>
                  <a:cxn ang="0">
                    <a:pos x="15" y="21"/>
                  </a:cxn>
                  <a:cxn ang="0">
                    <a:pos x="12" y="21"/>
                  </a:cxn>
                  <a:cxn ang="0">
                    <a:pos x="9" y="21"/>
                  </a:cxn>
                  <a:cxn ang="0">
                    <a:pos x="7" y="21"/>
                  </a:cxn>
                  <a:cxn ang="0">
                    <a:pos x="6" y="19"/>
                  </a:cxn>
                  <a:cxn ang="0">
                    <a:pos x="7" y="18"/>
                  </a:cxn>
                  <a:cxn ang="0">
                    <a:pos x="9" y="16"/>
                  </a:cxn>
                  <a:cxn ang="0">
                    <a:pos x="9" y="15"/>
                  </a:cxn>
                  <a:cxn ang="0">
                    <a:pos x="9" y="12"/>
                  </a:cxn>
                  <a:cxn ang="0">
                    <a:pos x="9" y="10"/>
                  </a:cxn>
                  <a:cxn ang="0">
                    <a:pos x="9" y="10"/>
                  </a:cxn>
                  <a:cxn ang="0">
                    <a:pos x="9" y="7"/>
                  </a:cxn>
                  <a:cxn ang="0">
                    <a:pos x="9" y="6"/>
                  </a:cxn>
                  <a:cxn ang="0">
                    <a:pos x="9" y="6"/>
                  </a:cxn>
                  <a:cxn ang="0">
                    <a:pos x="7" y="3"/>
                  </a:cxn>
                  <a:cxn ang="0">
                    <a:pos x="6" y="1"/>
                  </a:cxn>
                  <a:cxn ang="0">
                    <a:pos x="4" y="0"/>
                  </a:cxn>
                  <a:cxn ang="0">
                    <a:pos x="4" y="1"/>
                  </a:cxn>
                  <a:cxn ang="0">
                    <a:pos x="4" y="4"/>
                  </a:cxn>
                  <a:cxn ang="0">
                    <a:pos x="4" y="9"/>
                  </a:cxn>
                  <a:cxn ang="0">
                    <a:pos x="4" y="12"/>
                  </a:cxn>
                  <a:cxn ang="0">
                    <a:pos x="4" y="13"/>
                  </a:cxn>
                  <a:cxn ang="0">
                    <a:pos x="3" y="15"/>
                  </a:cxn>
                  <a:cxn ang="0">
                    <a:pos x="3" y="16"/>
                  </a:cxn>
                  <a:cxn ang="0">
                    <a:pos x="1" y="18"/>
                  </a:cxn>
                  <a:cxn ang="0">
                    <a:pos x="0" y="18"/>
                  </a:cxn>
                  <a:cxn ang="0">
                    <a:pos x="0" y="19"/>
                  </a:cxn>
                  <a:cxn ang="0">
                    <a:pos x="0" y="21"/>
                  </a:cxn>
                  <a:cxn ang="0">
                    <a:pos x="0" y="22"/>
                  </a:cxn>
                  <a:cxn ang="0">
                    <a:pos x="1" y="22"/>
                  </a:cxn>
                  <a:cxn ang="0">
                    <a:pos x="4" y="22"/>
                  </a:cxn>
                  <a:cxn ang="0">
                    <a:pos x="7" y="24"/>
                  </a:cxn>
                  <a:cxn ang="0">
                    <a:pos x="10" y="24"/>
                  </a:cxn>
                  <a:cxn ang="0">
                    <a:pos x="13" y="25"/>
                  </a:cxn>
                  <a:cxn ang="0">
                    <a:pos x="15" y="25"/>
                  </a:cxn>
                  <a:cxn ang="0">
                    <a:pos x="18" y="25"/>
                  </a:cxn>
                  <a:cxn ang="0">
                    <a:pos x="22" y="25"/>
                  </a:cxn>
                  <a:cxn ang="0">
                    <a:pos x="27" y="25"/>
                  </a:cxn>
                  <a:cxn ang="0">
                    <a:pos x="29" y="24"/>
                  </a:cxn>
                  <a:cxn ang="0">
                    <a:pos x="31" y="21"/>
                  </a:cxn>
                  <a:cxn ang="0">
                    <a:pos x="31" y="21"/>
                  </a:cxn>
                  <a:cxn ang="0">
                    <a:pos x="27" y="22"/>
                  </a:cxn>
                </a:cxnLst>
                <a:rect l="0" t="0" r="r" b="b"/>
                <a:pathLst>
                  <a:path w="31" h="25">
                    <a:moveTo>
                      <a:pt x="27" y="22"/>
                    </a:moveTo>
                    <a:lnTo>
                      <a:pt x="24" y="22"/>
                    </a:lnTo>
                    <a:lnTo>
                      <a:pt x="19" y="21"/>
                    </a:lnTo>
                    <a:lnTo>
                      <a:pt x="15" y="21"/>
                    </a:lnTo>
                    <a:lnTo>
                      <a:pt x="12" y="21"/>
                    </a:lnTo>
                    <a:lnTo>
                      <a:pt x="9" y="21"/>
                    </a:lnTo>
                    <a:lnTo>
                      <a:pt x="7" y="21"/>
                    </a:lnTo>
                    <a:lnTo>
                      <a:pt x="6" y="19"/>
                    </a:lnTo>
                    <a:lnTo>
                      <a:pt x="7" y="18"/>
                    </a:lnTo>
                    <a:lnTo>
                      <a:pt x="9" y="16"/>
                    </a:lnTo>
                    <a:lnTo>
                      <a:pt x="9" y="15"/>
                    </a:lnTo>
                    <a:lnTo>
                      <a:pt x="9" y="12"/>
                    </a:lnTo>
                    <a:lnTo>
                      <a:pt x="9" y="10"/>
                    </a:lnTo>
                    <a:lnTo>
                      <a:pt x="9" y="10"/>
                    </a:lnTo>
                    <a:lnTo>
                      <a:pt x="9" y="7"/>
                    </a:lnTo>
                    <a:lnTo>
                      <a:pt x="9" y="6"/>
                    </a:lnTo>
                    <a:lnTo>
                      <a:pt x="9" y="6"/>
                    </a:lnTo>
                    <a:lnTo>
                      <a:pt x="7" y="3"/>
                    </a:lnTo>
                    <a:lnTo>
                      <a:pt x="6" y="1"/>
                    </a:lnTo>
                    <a:lnTo>
                      <a:pt x="4" y="0"/>
                    </a:lnTo>
                    <a:lnTo>
                      <a:pt x="4" y="1"/>
                    </a:lnTo>
                    <a:lnTo>
                      <a:pt x="4" y="4"/>
                    </a:lnTo>
                    <a:lnTo>
                      <a:pt x="4" y="9"/>
                    </a:lnTo>
                    <a:lnTo>
                      <a:pt x="4" y="12"/>
                    </a:lnTo>
                    <a:lnTo>
                      <a:pt x="4" y="13"/>
                    </a:lnTo>
                    <a:lnTo>
                      <a:pt x="3" y="15"/>
                    </a:lnTo>
                    <a:lnTo>
                      <a:pt x="3" y="16"/>
                    </a:lnTo>
                    <a:lnTo>
                      <a:pt x="1" y="18"/>
                    </a:lnTo>
                    <a:lnTo>
                      <a:pt x="0" y="18"/>
                    </a:lnTo>
                    <a:lnTo>
                      <a:pt x="0" y="19"/>
                    </a:lnTo>
                    <a:lnTo>
                      <a:pt x="0" y="21"/>
                    </a:lnTo>
                    <a:lnTo>
                      <a:pt x="0" y="22"/>
                    </a:lnTo>
                    <a:lnTo>
                      <a:pt x="1" y="22"/>
                    </a:lnTo>
                    <a:lnTo>
                      <a:pt x="4" y="22"/>
                    </a:lnTo>
                    <a:lnTo>
                      <a:pt x="7" y="24"/>
                    </a:lnTo>
                    <a:lnTo>
                      <a:pt x="10" y="24"/>
                    </a:lnTo>
                    <a:lnTo>
                      <a:pt x="13" y="25"/>
                    </a:lnTo>
                    <a:lnTo>
                      <a:pt x="15" y="25"/>
                    </a:lnTo>
                    <a:lnTo>
                      <a:pt x="18" y="25"/>
                    </a:lnTo>
                    <a:lnTo>
                      <a:pt x="22" y="25"/>
                    </a:lnTo>
                    <a:lnTo>
                      <a:pt x="27" y="25"/>
                    </a:lnTo>
                    <a:lnTo>
                      <a:pt x="29" y="24"/>
                    </a:lnTo>
                    <a:lnTo>
                      <a:pt x="31" y="21"/>
                    </a:lnTo>
                    <a:lnTo>
                      <a:pt x="31" y="21"/>
                    </a:lnTo>
                    <a:lnTo>
                      <a:pt x="27" y="22"/>
                    </a:lnTo>
                    <a:close/>
                  </a:path>
                </a:pathLst>
              </a:custGeom>
              <a:solidFill>
                <a:srgbClr val="3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5" name="Freeform 221"/>
              <p:cNvSpPr>
                <a:spLocks/>
              </p:cNvSpPr>
              <p:nvPr/>
            </p:nvSpPr>
            <p:spPr bwMode="auto">
              <a:xfrm>
                <a:off x="982" y="1201"/>
                <a:ext cx="8" cy="7"/>
              </a:xfrm>
              <a:custGeom>
                <a:avLst/>
                <a:gdLst/>
                <a:ahLst/>
                <a:cxnLst>
                  <a:cxn ang="0">
                    <a:pos x="4" y="7"/>
                  </a:cxn>
                  <a:cxn ang="0">
                    <a:pos x="5" y="10"/>
                  </a:cxn>
                  <a:cxn ang="0">
                    <a:pos x="7" y="13"/>
                  </a:cxn>
                  <a:cxn ang="0">
                    <a:pos x="5" y="16"/>
                  </a:cxn>
                  <a:cxn ang="0">
                    <a:pos x="5" y="21"/>
                  </a:cxn>
                  <a:cxn ang="0">
                    <a:pos x="10" y="19"/>
                  </a:cxn>
                  <a:cxn ang="0">
                    <a:pos x="14" y="19"/>
                  </a:cxn>
                  <a:cxn ang="0">
                    <a:pos x="19" y="18"/>
                  </a:cxn>
                  <a:cxn ang="0">
                    <a:pos x="23" y="18"/>
                  </a:cxn>
                  <a:cxn ang="0">
                    <a:pos x="25" y="15"/>
                  </a:cxn>
                  <a:cxn ang="0">
                    <a:pos x="25" y="10"/>
                  </a:cxn>
                  <a:cxn ang="0">
                    <a:pos x="23" y="7"/>
                  </a:cxn>
                  <a:cxn ang="0">
                    <a:pos x="22" y="4"/>
                  </a:cxn>
                  <a:cxn ang="0">
                    <a:pos x="17" y="3"/>
                  </a:cxn>
                  <a:cxn ang="0">
                    <a:pos x="11" y="0"/>
                  </a:cxn>
                  <a:cxn ang="0">
                    <a:pos x="5" y="0"/>
                  </a:cxn>
                  <a:cxn ang="0">
                    <a:pos x="1" y="1"/>
                  </a:cxn>
                  <a:cxn ang="0">
                    <a:pos x="0" y="3"/>
                  </a:cxn>
                  <a:cxn ang="0">
                    <a:pos x="1" y="4"/>
                  </a:cxn>
                  <a:cxn ang="0">
                    <a:pos x="3" y="6"/>
                  </a:cxn>
                  <a:cxn ang="0">
                    <a:pos x="4" y="7"/>
                  </a:cxn>
                </a:cxnLst>
                <a:rect l="0" t="0" r="r" b="b"/>
                <a:pathLst>
                  <a:path w="25" h="21">
                    <a:moveTo>
                      <a:pt x="4" y="7"/>
                    </a:moveTo>
                    <a:lnTo>
                      <a:pt x="5" y="10"/>
                    </a:lnTo>
                    <a:lnTo>
                      <a:pt x="7" y="13"/>
                    </a:lnTo>
                    <a:lnTo>
                      <a:pt x="5" y="16"/>
                    </a:lnTo>
                    <a:lnTo>
                      <a:pt x="5" y="21"/>
                    </a:lnTo>
                    <a:lnTo>
                      <a:pt x="10" y="19"/>
                    </a:lnTo>
                    <a:lnTo>
                      <a:pt x="14" y="19"/>
                    </a:lnTo>
                    <a:lnTo>
                      <a:pt x="19" y="18"/>
                    </a:lnTo>
                    <a:lnTo>
                      <a:pt x="23" y="18"/>
                    </a:lnTo>
                    <a:lnTo>
                      <a:pt x="25" y="15"/>
                    </a:lnTo>
                    <a:lnTo>
                      <a:pt x="25" y="10"/>
                    </a:lnTo>
                    <a:lnTo>
                      <a:pt x="23" y="7"/>
                    </a:lnTo>
                    <a:lnTo>
                      <a:pt x="22" y="4"/>
                    </a:lnTo>
                    <a:lnTo>
                      <a:pt x="17" y="3"/>
                    </a:lnTo>
                    <a:lnTo>
                      <a:pt x="11" y="0"/>
                    </a:lnTo>
                    <a:lnTo>
                      <a:pt x="5" y="0"/>
                    </a:lnTo>
                    <a:lnTo>
                      <a:pt x="1" y="1"/>
                    </a:lnTo>
                    <a:lnTo>
                      <a:pt x="0" y="3"/>
                    </a:lnTo>
                    <a:lnTo>
                      <a:pt x="1" y="4"/>
                    </a:lnTo>
                    <a:lnTo>
                      <a:pt x="3" y="6"/>
                    </a:lnTo>
                    <a:lnTo>
                      <a:pt x="4" y="7"/>
                    </a:lnTo>
                    <a:close/>
                  </a:path>
                </a:pathLst>
              </a:custGeom>
              <a:solidFill>
                <a:srgbClr val="3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6" name="Freeform 222"/>
              <p:cNvSpPr>
                <a:spLocks/>
              </p:cNvSpPr>
              <p:nvPr/>
            </p:nvSpPr>
            <p:spPr bwMode="auto">
              <a:xfrm>
                <a:off x="994" y="1238"/>
                <a:ext cx="11" cy="10"/>
              </a:xfrm>
              <a:custGeom>
                <a:avLst/>
                <a:gdLst/>
                <a:ahLst/>
                <a:cxnLst>
                  <a:cxn ang="0">
                    <a:pos x="0" y="22"/>
                  </a:cxn>
                  <a:cxn ang="0">
                    <a:pos x="3" y="24"/>
                  </a:cxn>
                  <a:cxn ang="0">
                    <a:pos x="7" y="24"/>
                  </a:cxn>
                  <a:cxn ang="0">
                    <a:pos x="10" y="24"/>
                  </a:cxn>
                  <a:cxn ang="0">
                    <a:pos x="13" y="22"/>
                  </a:cxn>
                  <a:cxn ang="0">
                    <a:pos x="16" y="22"/>
                  </a:cxn>
                  <a:cxn ang="0">
                    <a:pos x="19" y="21"/>
                  </a:cxn>
                  <a:cxn ang="0">
                    <a:pos x="21" y="19"/>
                  </a:cxn>
                  <a:cxn ang="0">
                    <a:pos x="24" y="18"/>
                  </a:cxn>
                  <a:cxn ang="0">
                    <a:pos x="27" y="15"/>
                  </a:cxn>
                  <a:cxn ang="0">
                    <a:pos x="28" y="9"/>
                  </a:cxn>
                  <a:cxn ang="0">
                    <a:pos x="28" y="5"/>
                  </a:cxn>
                  <a:cxn ang="0">
                    <a:pos x="31" y="0"/>
                  </a:cxn>
                  <a:cxn ang="0">
                    <a:pos x="33" y="7"/>
                  </a:cxn>
                  <a:cxn ang="0">
                    <a:pos x="31" y="16"/>
                  </a:cxn>
                  <a:cxn ang="0">
                    <a:pos x="28" y="25"/>
                  </a:cxn>
                  <a:cxn ang="0">
                    <a:pos x="22" y="30"/>
                  </a:cxn>
                  <a:cxn ang="0">
                    <a:pos x="16" y="31"/>
                  </a:cxn>
                  <a:cxn ang="0">
                    <a:pos x="10" y="31"/>
                  </a:cxn>
                  <a:cxn ang="0">
                    <a:pos x="6" y="30"/>
                  </a:cxn>
                  <a:cxn ang="0">
                    <a:pos x="3" y="28"/>
                  </a:cxn>
                  <a:cxn ang="0">
                    <a:pos x="2" y="28"/>
                  </a:cxn>
                  <a:cxn ang="0">
                    <a:pos x="2" y="25"/>
                  </a:cxn>
                  <a:cxn ang="0">
                    <a:pos x="0" y="24"/>
                  </a:cxn>
                  <a:cxn ang="0">
                    <a:pos x="0" y="22"/>
                  </a:cxn>
                  <a:cxn ang="0">
                    <a:pos x="0" y="22"/>
                  </a:cxn>
                </a:cxnLst>
                <a:rect l="0" t="0" r="r" b="b"/>
                <a:pathLst>
                  <a:path w="33" h="31">
                    <a:moveTo>
                      <a:pt x="0" y="22"/>
                    </a:moveTo>
                    <a:lnTo>
                      <a:pt x="3" y="24"/>
                    </a:lnTo>
                    <a:lnTo>
                      <a:pt x="7" y="24"/>
                    </a:lnTo>
                    <a:lnTo>
                      <a:pt x="10" y="24"/>
                    </a:lnTo>
                    <a:lnTo>
                      <a:pt x="13" y="22"/>
                    </a:lnTo>
                    <a:lnTo>
                      <a:pt x="16" y="22"/>
                    </a:lnTo>
                    <a:lnTo>
                      <a:pt x="19" y="21"/>
                    </a:lnTo>
                    <a:lnTo>
                      <a:pt x="21" y="19"/>
                    </a:lnTo>
                    <a:lnTo>
                      <a:pt x="24" y="18"/>
                    </a:lnTo>
                    <a:lnTo>
                      <a:pt x="27" y="15"/>
                    </a:lnTo>
                    <a:lnTo>
                      <a:pt x="28" y="9"/>
                    </a:lnTo>
                    <a:lnTo>
                      <a:pt x="28" y="5"/>
                    </a:lnTo>
                    <a:lnTo>
                      <a:pt x="31" y="0"/>
                    </a:lnTo>
                    <a:lnTo>
                      <a:pt x="33" y="7"/>
                    </a:lnTo>
                    <a:lnTo>
                      <a:pt x="31" y="16"/>
                    </a:lnTo>
                    <a:lnTo>
                      <a:pt x="28" y="25"/>
                    </a:lnTo>
                    <a:lnTo>
                      <a:pt x="22" y="30"/>
                    </a:lnTo>
                    <a:lnTo>
                      <a:pt x="16" y="31"/>
                    </a:lnTo>
                    <a:lnTo>
                      <a:pt x="10" y="31"/>
                    </a:lnTo>
                    <a:lnTo>
                      <a:pt x="6" y="30"/>
                    </a:lnTo>
                    <a:lnTo>
                      <a:pt x="3" y="28"/>
                    </a:lnTo>
                    <a:lnTo>
                      <a:pt x="2" y="28"/>
                    </a:lnTo>
                    <a:lnTo>
                      <a:pt x="2" y="25"/>
                    </a:lnTo>
                    <a:lnTo>
                      <a:pt x="0" y="24"/>
                    </a:lnTo>
                    <a:lnTo>
                      <a:pt x="0" y="22"/>
                    </a:lnTo>
                    <a:lnTo>
                      <a:pt x="0" y="22"/>
                    </a:lnTo>
                    <a:close/>
                  </a:path>
                </a:pathLst>
              </a:custGeom>
              <a:solidFill>
                <a:srgbClr val="3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7" name="Freeform 223"/>
              <p:cNvSpPr>
                <a:spLocks/>
              </p:cNvSpPr>
              <p:nvPr/>
            </p:nvSpPr>
            <p:spPr bwMode="auto">
              <a:xfrm>
                <a:off x="1035" y="1220"/>
                <a:ext cx="13" cy="20"/>
              </a:xfrm>
              <a:custGeom>
                <a:avLst/>
                <a:gdLst/>
                <a:ahLst/>
                <a:cxnLst>
                  <a:cxn ang="0">
                    <a:pos x="2" y="55"/>
                  </a:cxn>
                  <a:cxn ang="0">
                    <a:pos x="6" y="46"/>
                  </a:cxn>
                  <a:cxn ang="0">
                    <a:pos x="12" y="36"/>
                  </a:cxn>
                  <a:cxn ang="0">
                    <a:pos x="15" y="24"/>
                  </a:cxn>
                  <a:cxn ang="0">
                    <a:pos x="18" y="16"/>
                  </a:cxn>
                  <a:cxn ang="0">
                    <a:pos x="18" y="12"/>
                  </a:cxn>
                  <a:cxn ang="0">
                    <a:pos x="20" y="9"/>
                  </a:cxn>
                  <a:cxn ang="0">
                    <a:pos x="23" y="9"/>
                  </a:cxn>
                  <a:cxn ang="0">
                    <a:pos x="24" y="11"/>
                  </a:cxn>
                  <a:cxn ang="0">
                    <a:pos x="27" y="12"/>
                  </a:cxn>
                  <a:cxn ang="0">
                    <a:pos x="30" y="12"/>
                  </a:cxn>
                  <a:cxn ang="0">
                    <a:pos x="34" y="11"/>
                  </a:cxn>
                  <a:cxn ang="0">
                    <a:pos x="37" y="6"/>
                  </a:cxn>
                  <a:cxn ang="0">
                    <a:pos x="39" y="2"/>
                  </a:cxn>
                  <a:cxn ang="0">
                    <a:pos x="39" y="0"/>
                  </a:cxn>
                  <a:cxn ang="0">
                    <a:pos x="39" y="0"/>
                  </a:cxn>
                  <a:cxn ang="0">
                    <a:pos x="39" y="0"/>
                  </a:cxn>
                  <a:cxn ang="0">
                    <a:pos x="39" y="9"/>
                  </a:cxn>
                  <a:cxn ang="0">
                    <a:pos x="37" y="11"/>
                  </a:cxn>
                  <a:cxn ang="0">
                    <a:pos x="34" y="13"/>
                  </a:cxn>
                  <a:cxn ang="0">
                    <a:pos x="31" y="15"/>
                  </a:cxn>
                  <a:cxn ang="0">
                    <a:pos x="27" y="15"/>
                  </a:cxn>
                  <a:cxn ang="0">
                    <a:pos x="26" y="15"/>
                  </a:cxn>
                  <a:cxn ang="0">
                    <a:pos x="26" y="15"/>
                  </a:cxn>
                  <a:cxn ang="0">
                    <a:pos x="24" y="16"/>
                  </a:cxn>
                  <a:cxn ang="0">
                    <a:pos x="24" y="18"/>
                  </a:cxn>
                  <a:cxn ang="0">
                    <a:pos x="24" y="21"/>
                  </a:cxn>
                  <a:cxn ang="0">
                    <a:pos x="21" y="28"/>
                  </a:cxn>
                  <a:cxn ang="0">
                    <a:pos x="20" y="36"/>
                  </a:cxn>
                  <a:cxn ang="0">
                    <a:pos x="18" y="40"/>
                  </a:cxn>
                  <a:cxn ang="0">
                    <a:pos x="15" y="45"/>
                  </a:cxn>
                  <a:cxn ang="0">
                    <a:pos x="11" y="51"/>
                  </a:cxn>
                  <a:cxn ang="0">
                    <a:pos x="6" y="57"/>
                  </a:cxn>
                  <a:cxn ang="0">
                    <a:pos x="3" y="59"/>
                  </a:cxn>
                  <a:cxn ang="0">
                    <a:pos x="2" y="59"/>
                  </a:cxn>
                  <a:cxn ang="0">
                    <a:pos x="0" y="59"/>
                  </a:cxn>
                  <a:cxn ang="0">
                    <a:pos x="0" y="58"/>
                  </a:cxn>
                  <a:cxn ang="0">
                    <a:pos x="2" y="55"/>
                  </a:cxn>
                </a:cxnLst>
                <a:rect l="0" t="0" r="r" b="b"/>
                <a:pathLst>
                  <a:path w="39" h="59">
                    <a:moveTo>
                      <a:pt x="2" y="55"/>
                    </a:moveTo>
                    <a:lnTo>
                      <a:pt x="6" y="46"/>
                    </a:lnTo>
                    <a:lnTo>
                      <a:pt x="12" y="36"/>
                    </a:lnTo>
                    <a:lnTo>
                      <a:pt x="15" y="24"/>
                    </a:lnTo>
                    <a:lnTo>
                      <a:pt x="18" y="16"/>
                    </a:lnTo>
                    <a:lnTo>
                      <a:pt x="18" y="12"/>
                    </a:lnTo>
                    <a:lnTo>
                      <a:pt x="20" y="9"/>
                    </a:lnTo>
                    <a:lnTo>
                      <a:pt x="23" y="9"/>
                    </a:lnTo>
                    <a:lnTo>
                      <a:pt x="24" y="11"/>
                    </a:lnTo>
                    <a:lnTo>
                      <a:pt x="27" y="12"/>
                    </a:lnTo>
                    <a:lnTo>
                      <a:pt x="30" y="12"/>
                    </a:lnTo>
                    <a:lnTo>
                      <a:pt x="34" y="11"/>
                    </a:lnTo>
                    <a:lnTo>
                      <a:pt x="37" y="6"/>
                    </a:lnTo>
                    <a:lnTo>
                      <a:pt x="39" y="2"/>
                    </a:lnTo>
                    <a:lnTo>
                      <a:pt x="39" y="0"/>
                    </a:lnTo>
                    <a:lnTo>
                      <a:pt x="39" y="0"/>
                    </a:lnTo>
                    <a:lnTo>
                      <a:pt x="39" y="0"/>
                    </a:lnTo>
                    <a:lnTo>
                      <a:pt x="39" y="9"/>
                    </a:lnTo>
                    <a:lnTo>
                      <a:pt x="37" y="11"/>
                    </a:lnTo>
                    <a:lnTo>
                      <a:pt x="34" y="13"/>
                    </a:lnTo>
                    <a:lnTo>
                      <a:pt x="31" y="15"/>
                    </a:lnTo>
                    <a:lnTo>
                      <a:pt x="27" y="15"/>
                    </a:lnTo>
                    <a:lnTo>
                      <a:pt x="26" y="15"/>
                    </a:lnTo>
                    <a:lnTo>
                      <a:pt x="26" y="15"/>
                    </a:lnTo>
                    <a:lnTo>
                      <a:pt x="24" y="16"/>
                    </a:lnTo>
                    <a:lnTo>
                      <a:pt x="24" y="18"/>
                    </a:lnTo>
                    <a:lnTo>
                      <a:pt x="24" y="21"/>
                    </a:lnTo>
                    <a:lnTo>
                      <a:pt x="21" y="28"/>
                    </a:lnTo>
                    <a:lnTo>
                      <a:pt x="20" y="36"/>
                    </a:lnTo>
                    <a:lnTo>
                      <a:pt x="18" y="40"/>
                    </a:lnTo>
                    <a:lnTo>
                      <a:pt x="15" y="45"/>
                    </a:lnTo>
                    <a:lnTo>
                      <a:pt x="11" y="51"/>
                    </a:lnTo>
                    <a:lnTo>
                      <a:pt x="6" y="57"/>
                    </a:lnTo>
                    <a:lnTo>
                      <a:pt x="3" y="59"/>
                    </a:lnTo>
                    <a:lnTo>
                      <a:pt x="2" y="59"/>
                    </a:lnTo>
                    <a:lnTo>
                      <a:pt x="0" y="59"/>
                    </a:lnTo>
                    <a:lnTo>
                      <a:pt x="0" y="58"/>
                    </a:lnTo>
                    <a:lnTo>
                      <a:pt x="2" y="55"/>
                    </a:lnTo>
                    <a:close/>
                  </a:path>
                </a:pathLst>
              </a:custGeom>
              <a:solidFill>
                <a:srgbClr val="3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8" name="Freeform 224"/>
              <p:cNvSpPr>
                <a:spLocks/>
              </p:cNvSpPr>
              <p:nvPr/>
            </p:nvSpPr>
            <p:spPr bwMode="auto">
              <a:xfrm>
                <a:off x="999" y="1357"/>
                <a:ext cx="29" cy="40"/>
              </a:xfrm>
              <a:custGeom>
                <a:avLst/>
                <a:gdLst/>
                <a:ahLst/>
                <a:cxnLst>
                  <a:cxn ang="0">
                    <a:pos x="0" y="80"/>
                  </a:cxn>
                  <a:cxn ang="0">
                    <a:pos x="3" y="83"/>
                  </a:cxn>
                  <a:cxn ang="0">
                    <a:pos x="9" y="89"/>
                  </a:cxn>
                  <a:cxn ang="0">
                    <a:pos x="15" y="95"/>
                  </a:cxn>
                  <a:cxn ang="0">
                    <a:pos x="24" y="101"/>
                  </a:cxn>
                  <a:cxn ang="0">
                    <a:pos x="32" y="106"/>
                  </a:cxn>
                  <a:cxn ang="0">
                    <a:pos x="43" y="112"/>
                  </a:cxn>
                  <a:cxn ang="0">
                    <a:pos x="53" y="118"/>
                  </a:cxn>
                  <a:cxn ang="0">
                    <a:pos x="62" y="121"/>
                  </a:cxn>
                  <a:cxn ang="0">
                    <a:pos x="64" y="115"/>
                  </a:cxn>
                  <a:cxn ang="0">
                    <a:pos x="66" y="109"/>
                  </a:cxn>
                  <a:cxn ang="0">
                    <a:pos x="68" y="106"/>
                  </a:cxn>
                  <a:cxn ang="0">
                    <a:pos x="68" y="103"/>
                  </a:cxn>
                  <a:cxn ang="0">
                    <a:pos x="72" y="89"/>
                  </a:cxn>
                  <a:cxn ang="0">
                    <a:pos x="77" y="71"/>
                  </a:cxn>
                  <a:cxn ang="0">
                    <a:pos x="81" y="50"/>
                  </a:cxn>
                  <a:cxn ang="0">
                    <a:pos x="86" y="25"/>
                  </a:cxn>
                  <a:cxn ang="0">
                    <a:pos x="86" y="22"/>
                  </a:cxn>
                  <a:cxn ang="0">
                    <a:pos x="86" y="20"/>
                  </a:cxn>
                  <a:cxn ang="0">
                    <a:pos x="86" y="17"/>
                  </a:cxn>
                  <a:cxn ang="0">
                    <a:pos x="87" y="14"/>
                  </a:cxn>
                  <a:cxn ang="0">
                    <a:pos x="75" y="9"/>
                  </a:cxn>
                  <a:cxn ang="0">
                    <a:pos x="65" y="3"/>
                  </a:cxn>
                  <a:cxn ang="0">
                    <a:pos x="56" y="0"/>
                  </a:cxn>
                  <a:cxn ang="0">
                    <a:pos x="52" y="0"/>
                  </a:cxn>
                  <a:cxn ang="0">
                    <a:pos x="52" y="3"/>
                  </a:cxn>
                  <a:cxn ang="0">
                    <a:pos x="50" y="6"/>
                  </a:cxn>
                  <a:cxn ang="0">
                    <a:pos x="49" y="9"/>
                  </a:cxn>
                  <a:cxn ang="0">
                    <a:pos x="47" y="13"/>
                  </a:cxn>
                  <a:cxn ang="0">
                    <a:pos x="43" y="23"/>
                  </a:cxn>
                  <a:cxn ang="0">
                    <a:pos x="38" y="34"/>
                  </a:cxn>
                  <a:cxn ang="0">
                    <a:pos x="34" y="43"/>
                  </a:cxn>
                  <a:cxn ang="0">
                    <a:pos x="31" y="47"/>
                  </a:cxn>
                  <a:cxn ang="0">
                    <a:pos x="28" y="53"/>
                  </a:cxn>
                  <a:cxn ang="0">
                    <a:pos x="22" y="59"/>
                  </a:cxn>
                  <a:cxn ang="0">
                    <a:pos x="16" y="66"/>
                  </a:cxn>
                  <a:cxn ang="0">
                    <a:pos x="9" y="72"/>
                  </a:cxn>
                  <a:cxn ang="0">
                    <a:pos x="6" y="75"/>
                  </a:cxn>
                  <a:cxn ang="0">
                    <a:pos x="4" y="77"/>
                  </a:cxn>
                  <a:cxn ang="0">
                    <a:pos x="3" y="78"/>
                  </a:cxn>
                  <a:cxn ang="0">
                    <a:pos x="0" y="80"/>
                  </a:cxn>
                </a:cxnLst>
                <a:rect l="0" t="0" r="r" b="b"/>
                <a:pathLst>
                  <a:path w="87" h="121">
                    <a:moveTo>
                      <a:pt x="0" y="80"/>
                    </a:moveTo>
                    <a:lnTo>
                      <a:pt x="3" y="83"/>
                    </a:lnTo>
                    <a:lnTo>
                      <a:pt x="9" y="89"/>
                    </a:lnTo>
                    <a:lnTo>
                      <a:pt x="15" y="95"/>
                    </a:lnTo>
                    <a:lnTo>
                      <a:pt x="24" y="101"/>
                    </a:lnTo>
                    <a:lnTo>
                      <a:pt x="32" y="106"/>
                    </a:lnTo>
                    <a:lnTo>
                      <a:pt x="43" y="112"/>
                    </a:lnTo>
                    <a:lnTo>
                      <a:pt x="53" y="118"/>
                    </a:lnTo>
                    <a:lnTo>
                      <a:pt x="62" y="121"/>
                    </a:lnTo>
                    <a:lnTo>
                      <a:pt x="64" y="115"/>
                    </a:lnTo>
                    <a:lnTo>
                      <a:pt x="66" y="109"/>
                    </a:lnTo>
                    <a:lnTo>
                      <a:pt x="68" y="106"/>
                    </a:lnTo>
                    <a:lnTo>
                      <a:pt x="68" y="103"/>
                    </a:lnTo>
                    <a:lnTo>
                      <a:pt x="72" y="89"/>
                    </a:lnTo>
                    <a:lnTo>
                      <a:pt x="77" y="71"/>
                    </a:lnTo>
                    <a:lnTo>
                      <a:pt x="81" y="50"/>
                    </a:lnTo>
                    <a:lnTo>
                      <a:pt x="86" y="25"/>
                    </a:lnTo>
                    <a:lnTo>
                      <a:pt x="86" y="22"/>
                    </a:lnTo>
                    <a:lnTo>
                      <a:pt x="86" y="20"/>
                    </a:lnTo>
                    <a:lnTo>
                      <a:pt x="86" y="17"/>
                    </a:lnTo>
                    <a:lnTo>
                      <a:pt x="87" y="14"/>
                    </a:lnTo>
                    <a:lnTo>
                      <a:pt x="75" y="9"/>
                    </a:lnTo>
                    <a:lnTo>
                      <a:pt x="65" y="3"/>
                    </a:lnTo>
                    <a:lnTo>
                      <a:pt x="56" y="0"/>
                    </a:lnTo>
                    <a:lnTo>
                      <a:pt x="52" y="0"/>
                    </a:lnTo>
                    <a:lnTo>
                      <a:pt x="52" y="3"/>
                    </a:lnTo>
                    <a:lnTo>
                      <a:pt x="50" y="6"/>
                    </a:lnTo>
                    <a:lnTo>
                      <a:pt x="49" y="9"/>
                    </a:lnTo>
                    <a:lnTo>
                      <a:pt x="47" y="13"/>
                    </a:lnTo>
                    <a:lnTo>
                      <a:pt x="43" y="23"/>
                    </a:lnTo>
                    <a:lnTo>
                      <a:pt x="38" y="34"/>
                    </a:lnTo>
                    <a:lnTo>
                      <a:pt x="34" y="43"/>
                    </a:lnTo>
                    <a:lnTo>
                      <a:pt x="31" y="47"/>
                    </a:lnTo>
                    <a:lnTo>
                      <a:pt x="28" y="53"/>
                    </a:lnTo>
                    <a:lnTo>
                      <a:pt x="22" y="59"/>
                    </a:lnTo>
                    <a:lnTo>
                      <a:pt x="16" y="66"/>
                    </a:lnTo>
                    <a:lnTo>
                      <a:pt x="9" y="72"/>
                    </a:lnTo>
                    <a:lnTo>
                      <a:pt x="6" y="75"/>
                    </a:lnTo>
                    <a:lnTo>
                      <a:pt x="4" y="77"/>
                    </a:lnTo>
                    <a:lnTo>
                      <a:pt x="3" y="78"/>
                    </a:lnTo>
                    <a:lnTo>
                      <a:pt x="0" y="80"/>
                    </a:lnTo>
                    <a:close/>
                  </a:path>
                </a:pathLst>
              </a:custGeom>
              <a:solidFill>
                <a:srgbClr val="FFE5E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9" name="Freeform 225"/>
              <p:cNvSpPr>
                <a:spLocks/>
              </p:cNvSpPr>
              <p:nvPr/>
            </p:nvSpPr>
            <p:spPr bwMode="auto">
              <a:xfrm>
                <a:off x="887" y="1261"/>
                <a:ext cx="83" cy="98"/>
              </a:xfrm>
              <a:custGeom>
                <a:avLst/>
                <a:gdLst/>
                <a:ahLst/>
                <a:cxnLst>
                  <a:cxn ang="0">
                    <a:pos x="120" y="287"/>
                  </a:cxn>
                  <a:cxn ang="0">
                    <a:pos x="147" y="293"/>
                  </a:cxn>
                  <a:cxn ang="0">
                    <a:pos x="185" y="293"/>
                  </a:cxn>
                  <a:cxn ang="0">
                    <a:pos x="212" y="275"/>
                  </a:cxn>
                  <a:cxn ang="0">
                    <a:pos x="208" y="250"/>
                  </a:cxn>
                  <a:cxn ang="0">
                    <a:pos x="197" y="220"/>
                  </a:cxn>
                  <a:cxn ang="0">
                    <a:pos x="205" y="198"/>
                  </a:cxn>
                  <a:cxn ang="0">
                    <a:pos x="221" y="165"/>
                  </a:cxn>
                  <a:cxn ang="0">
                    <a:pos x="227" y="144"/>
                  </a:cxn>
                  <a:cxn ang="0">
                    <a:pos x="239" y="128"/>
                  </a:cxn>
                  <a:cxn ang="0">
                    <a:pos x="242" y="107"/>
                  </a:cxn>
                  <a:cxn ang="0">
                    <a:pos x="209" y="119"/>
                  </a:cxn>
                  <a:cxn ang="0">
                    <a:pos x="196" y="141"/>
                  </a:cxn>
                  <a:cxn ang="0">
                    <a:pos x="177" y="149"/>
                  </a:cxn>
                  <a:cxn ang="0">
                    <a:pos x="154" y="129"/>
                  </a:cxn>
                  <a:cxn ang="0">
                    <a:pos x="141" y="98"/>
                  </a:cxn>
                  <a:cxn ang="0">
                    <a:pos x="134" y="66"/>
                  </a:cxn>
                  <a:cxn ang="0">
                    <a:pos x="126" y="37"/>
                  </a:cxn>
                  <a:cxn ang="0">
                    <a:pos x="116" y="8"/>
                  </a:cxn>
                  <a:cxn ang="0">
                    <a:pos x="98" y="5"/>
                  </a:cxn>
                  <a:cxn ang="0">
                    <a:pos x="98" y="24"/>
                  </a:cxn>
                  <a:cxn ang="0">
                    <a:pos x="104" y="46"/>
                  </a:cxn>
                  <a:cxn ang="0">
                    <a:pos x="108" y="64"/>
                  </a:cxn>
                  <a:cxn ang="0">
                    <a:pos x="110" y="89"/>
                  </a:cxn>
                  <a:cxn ang="0">
                    <a:pos x="101" y="92"/>
                  </a:cxn>
                  <a:cxn ang="0">
                    <a:pos x="94" y="69"/>
                  </a:cxn>
                  <a:cxn ang="0">
                    <a:pos x="86" y="57"/>
                  </a:cxn>
                  <a:cxn ang="0">
                    <a:pos x="74" y="37"/>
                  </a:cxn>
                  <a:cxn ang="0">
                    <a:pos x="58" y="23"/>
                  </a:cxn>
                  <a:cxn ang="0">
                    <a:pos x="52" y="42"/>
                  </a:cxn>
                  <a:cxn ang="0">
                    <a:pos x="60" y="55"/>
                  </a:cxn>
                  <a:cxn ang="0">
                    <a:pos x="67" y="69"/>
                  </a:cxn>
                  <a:cxn ang="0">
                    <a:pos x="70" y="86"/>
                  </a:cxn>
                  <a:cxn ang="0">
                    <a:pos x="66" y="91"/>
                  </a:cxn>
                  <a:cxn ang="0">
                    <a:pos x="55" y="77"/>
                  </a:cxn>
                  <a:cxn ang="0">
                    <a:pos x="42" y="64"/>
                  </a:cxn>
                  <a:cxn ang="0">
                    <a:pos x="24" y="63"/>
                  </a:cxn>
                  <a:cxn ang="0">
                    <a:pos x="21" y="80"/>
                  </a:cxn>
                  <a:cxn ang="0">
                    <a:pos x="31" y="89"/>
                  </a:cxn>
                  <a:cxn ang="0">
                    <a:pos x="42" y="103"/>
                  </a:cxn>
                  <a:cxn ang="0">
                    <a:pos x="48" y="117"/>
                  </a:cxn>
                  <a:cxn ang="0">
                    <a:pos x="46" y="128"/>
                  </a:cxn>
                  <a:cxn ang="0">
                    <a:pos x="33" y="117"/>
                  </a:cxn>
                  <a:cxn ang="0">
                    <a:pos x="20" y="106"/>
                  </a:cxn>
                  <a:cxn ang="0">
                    <a:pos x="2" y="104"/>
                  </a:cxn>
                  <a:cxn ang="0">
                    <a:pos x="3" y="117"/>
                  </a:cxn>
                  <a:cxn ang="0">
                    <a:pos x="17" y="129"/>
                  </a:cxn>
                  <a:cxn ang="0">
                    <a:pos x="31" y="146"/>
                  </a:cxn>
                  <a:cxn ang="0">
                    <a:pos x="45" y="175"/>
                  </a:cxn>
                  <a:cxn ang="0">
                    <a:pos x="63" y="208"/>
                  </a:cxn>
                  <a:cxn ang="0">
                    <a:pos x="95" y="253"/>
                  </a:cxn>
                  <a:cxn ang="0">
                    <a:pos x="107" y="270"/>
                  </a:cxn>
                </a:cxnLst>
                <a:rect l="0" t="0" r="r" b="b"/>
                <a:pathLst>
                  <a:path w="248" h="294">
                    <a:moveTo>
                      <a:pt x="111" y="281"/>
                    </a:moveTo>
                    <a:lnTo>
                      <a:pt x="114" y="284"/>
                    </a:lnTo>
                    <a:lnTo>
                      <a:pt x="120" y="287"/>
                    </a:lnTo>
                    <a:lnTo>
                      <a:pt x="128" y="290"/>
                    </a:lnTo>
                    <a:lnTo>
                      <a:pt x="137" y="291"/>
                    </a:lnTo>
                    <a:lnTo>
                      <a:pt x="147" y="293"/>
                    </a:lnTo>
                    <a:lnTo>
                      <a:pt x="159" y="294"/>
                    </a:lnTo>
                    <a:lnTo>
                      <a:pt x="172" y="294"/>
                    </a:lnTo>
                    <a:lnTo>
                      <a:pt x="185" y="293"/>
                    </a:lnTo>
                    <a:lnTo>
                      <a:pt x="196" y="290"/>
                    </a:lnTo>
                    <a:lnTo>
                      <a:pt x="205" y="282"/>
                    </a:lnTo>
                    <a:lnTo>
                      <a:pt x="212" y="275"/>
                    </a:lnTo>
                    <a:lnTo>
                      <a:pt x="216" y="270"/>
                    </a:lnTo>
                    <a:lnTo>
                      <a:pt x="212" y="258"/>
                    </a:lnTo>
                    <a:lnTo>
                      <a:pt x="208" y="250"/>
                    </a:lnTo>
                    <a:lnTo>
                      <a:pt x="202" y="239"/>
                    </a:lnTo>
                    <a:lnTo>
                      <a:pt x="199" y="230"/>
                    </a:lnTo>
                    <a:lnTo>
                      <a:pt x="197" y="220"/>
                    </a:lnTo>
                    <a:lnTo>
                      <a:pt x="199" y="211"/>
                    </a:lnTo>
                    <a:lnTo>
                      <a:pt x="200" y="204"/>
                    </a:lnTo>
                    <a:lnTo>
                      <a:pt x="205" y="198"/>
                    </a:lnTo>
                    <a:lnTo>
                      <a:pt x="209" y="190"/>
                    </a:lnTo>
                    <a:lnTo>
                      <a:pt x="215" y="178"/>
                    </a:lnTo>
                    <a:lnTo>
                      <a:pt x="221" y="165"/>
                    </a:lnTo>
                    <a:lnTo>
                      <a:pt x="224" y="156"/>
                    </a:lnTo>
                    <a:lnTo>
                      <a:pt x="225" y="152"/>
                    </a:lnTo>
                    <a:lnTo>
                      <a:pt x="227" y="144"/>
                    </a:lnTo>
                    <a:lnTo>
                      <a:pt x="230" y="138"/>
                    </a:lnTo>
                    <a:lnTo>
                      <a:pt x="233" y="134"/>
                    </a:lnTo>
                    <a:lnTo>
                      <a:pt x="239" y="128"/>
                    </a:lnTo>
                    <a:lnTo>
                      <a:pt x="245" y="120"/>
                    </a:lnTo>
                    <a:lnTo>
                      <a:pt x="248" y="112"/>
                    </a:lnTo>
                    <a:lnTo>
                      <a:pt x="242" y="107"/>
                    </a:lnTo>
                    <a:lnTo>
                      <a:pt x="230" y="107"/>
                    </a:lnTo>
                    <a:lnTo>
                      <a:pt x="218" y="112"/>
                    </a:lnTo>
                    <a:lnTo>
                      <a:pt x="209" y="119"/>
                    </a:lnTo>
                    <a:lnTo>
                      <a:pt x="203" y="126"/>
                    </a:lnTo>
                    <a:lnTo>
                      <a:pt x="200" y="134"/>
                    </a:lnTo>
                    <a:lnTo>
                      <a:pt x="196" y="141"/>
                    </a:lnTo>
                    <a:lnTo>
                      <a:pt x="190" y="147"/>
                    </a:lnTo>
                    <a:lnTo>
                      <a:pt x="182" y="150"/>
                    </a:lnTo>
                    <a:lnTo>
                      <a:pt x="177" y="149"/>
                    </a:lnTo>
                    <a:lnTo>
                      <a:pt x="169" y="146"/>
                    </a:lnTo>
                    <a:lnTo>
                      <a:pt x="160" y="140"/>
                    </a:lnTo>
                    <a:lnTo>
                      <a:pt x="154" y="129"/>
                    </a:lnTo>
                    <a:lnTo>
                      <a:pt x="150" y="117"/>
                    </a:lnTo>
                    <a:lnTo>
                      <a:pt x="145" y="107"/>
                    </a:lnTo>
                    <a:lnTo>
                      <a:pt x="141" y="98"/>
                    </a:lnTo>
                    <a:lnTo>
                      <a:pt x="140" y="89"/>
                    </a:lnTo>
                    <a:lnTo>
                      <a:pt x="137" y="79"/>
                    </a:lnTo>
                    <a:lnTo>
                      <a:pt x="134" y="66"/>
                    </a:lnTo>
                    <a:lnTo>
                      <a:pt x="131" y="54"/>
                    </a:lnTo>
                    <a:lnTo>
                      <a:pt x="128" y="46"/>
                    </a:lnTo>
                    <a:lnTo>
                      <a:pt x="126" y="37"/>
                    </a:lnTo>
                    <a:lnTo>
                      <a:pt x="122" y="27"/>
                    </a:lnTo>
                    <a:lnTo>
                      <a:pt x="119" y="15"/>
                    </a:lnTo>
                    <a:lnTo>
                      <a:pt x="116" y="8"/>
                    </a:lnTo>
                    <a:lnTo>
                      <a:pt x="108" y="0"/>
                    </a:lnTo>
                    <a:lnTo>
                      <a:pt x="103" y="0"/>
                    </a:lnTo>
                    <a:lnTo>
                      <a:pt x="98" y="5"/>
                    </a:lnTo>
                    <a:lnTo>
                      <a:pt x="97" y="11"/>
                    </a:lnTo>
                    <a:lnTo>
                      <a:pt x="98" y="17"/>
                    </a:lnTo>
                    <a:lnTo>
                      <a:pt x="98" y="24"/>
                    </a:lnTo>
                    <a:lnTo>
                      <a:pt x="100" y="31"/>
                    </a:lnTo>
                    <a:lnTo>
                      <a:pt x="103" y="39"/>
                    </a:lnTo>
                    <a:lnTo>
                      <a:pt x="104" y="46"/>
                    </a:lnTo>
                    <a:lnTo>
                      <a:pt x="105" y="54"/>
                    </a:lnTo>
                    <a:lnTo>
                      <a:pt x="107" y="60"/>
                    </a:lnTo>
                    <a:lnTo>
                      <a:pt x="108" y="64"/>
                    </a:lnTo>
                    <a:lnTo>
                      <a:pt x="108" y="70"/>
                    </a:lnTo>
                    <a:lnTo>
                      <a:pt x="110" y="79"/>
                    </a:lnTo>
                    <a:lnTo>
                      <a:pt x="110" y="89"/>
                    </a:lnTo>
                    <a:lnTo>
                      <a:pt x="108" y="94"/>
                    </a:lnTo>
                    <a:lnTo>
                      <a:pt x="105" y="95"/>
                    </a:lnTo>
                    <a:lnTo>
                      <a:pt x="101" y="92"/>
                    </a:lnTo>
                    <a:lnTo>
                      <a:pt x="97" y="85"/>
                    </a:lnTo>
                    <a:lnTo>
                      <a:pt x="94" y="71"/>
                    </a:lnTo>
                    <a:lnTo>
                      <a:pt x="94" y="69"/>
                    </a:lnTo>
                    <a:lnTo>
                      <a:pt x="92" y="64"/>
                    </a:lnTo>
                    <a:lnTo>
                      <a:pt x="89" y="60"/>
                    </a:lnTo>
                    <a:lnTo>
                      <a:pt x="86" y="57"/>
                    </a:lnTo>
                    <a:lnTo>
                      <a:pt x="83" y="52"/>
                    </a:lnTo>
                    <a:lnTo>
                      <a:pt x="79" y="46"/>
                    </a:lnTo>
                    <a:lnTo>
                      <a:pt x="74" y="37"/>
                    </a:lnTo>
                    <a:lnTo>
                      <a:pt x="70" y="30"/>
                    </a:lnTo>
                    <a:lnTo>
                      <a:pt x="64" y="24"/>
                    </a:lnTo>
                    <a:lnTo>
                      <a:pt x="58" y="23"/>
                    </a:lnTo>
                    <a:lnTo>
                      <a:pt x="52" y="25"/>
                    </a:lnTo>
                    <a:lnTo>
                      <a:pt x="51" y="33"/>
                    </a:lnTo>
                    <a:lnTo>
                      <a:pt x="52" y="42"/>
                    </a:lnTo>
                    <a:lnTo>
                      <a:pt x="55" y="48"/>
                    </a:lnTo>
                    <a:lnTo>
                      <a:pt x="58" y="52"/>
                    </a:lnTo>
                    <a:lnTo>
                      <a:pt x="60" y="55"/>
                    </a:lnTo>
                    <a:lnTo>
                      <a:pt x="61" y="58"/>
                    </a:lnTo>
                    <a:lnTo>
                      <a:pt x="64" y="63"/>
                    </a:lnTo>
                    <a:lnTo>
                      <a:pt x="67" y="69"/>
                    </a:lnTo>
                    <a:lnTo>
                      <a:pt x="68" y="73"/>
                    </a:lnTo>
                    <a:lnTo>
                      <a:pt x="68" y="79"/>
                    </a:lnTo>
                    <a:lnTo>
                      <a:pt x="70" y="86"/>
                    </a:lnTo>
                    <a:lnTo>
                      <a:pt x="70" y="94"/>
                    </a:lnTo>
                    <a:lnTo>
                      <a:pt x="70" y="98"/>
                    </a:lnTo>
                    <a:lnTo>
                      <a:pt x="66" y="91"/>
                    </a:lnTo>
                    <a:lnTo>
                      <a:pt x="63" y="85"/>
                    </a:lnTo>
                    <a:lnTo>
                      <a:pt x="60" y="80"/>
                    </a:lnTo>
                    <a:lnTo>
                      <a:pt x="55" y="77"/>
                    </a:lnTo>
                    <a:lnTo>
                      <a:pt x="51" y="73"/>
                    </a:lnTo>
                    <a:lnTo>
                      <a:pt x="46" y="69"/>
                    </a:lnTo>
                    <a:lnTo>
                      <a:pt x="42" y="64"/>
                    </a:lnTo>
                    <a:lnTo>
                      <a:pt x="37" y="61"/>
                    </a:lnTo>
                    <a:lnTo>
                      <a:pt x="30" y="61"/>
                    </a:lnTo>
                    <a:lnTo>
                      <a:pt x="24" y="63"/>
                    </a:lnTo>
                    <a:lnTo>
                      <a:pt x="20" y="69"/>
                    </a:lnTo>
                    <a:lnTo>
                      <a:pt x="18" y="74"/>
                    </a:lnTo>
                    <a:lnTo>
                      <a:pt x="21" y="80"/>
                    </a:lnTo>
                    <a:lnTo>
                      <a:pt x="26" y="85"/>
                    </a:lnTo>
                    <a:lnTo>
                      <a:pt x="30" y="88"/>
                    </a:lnTo>
                    <a:lnTo>
                      <a:pt x="31" y="89"/>
                    </a:lnTo>
                    <a:lnTo>
                      <a:pt x="33" y="91"/>
                    </a:lnTo>
                    <a:lnTo>
                      <a:pt x="37" y="97"/>
                    </a:lnTo>
                    <a:lnTo>
                      <a:pt x="42" y="103"/>
                    </a:lnTo>
                    <a:lnTo>
                      <a:pt x="45" y="109"/>
                    </a:lnTo>
                    <a:lnTo>
                      <a:pt x="46" y="113"/>
                    </a:lnTo>
                    <a:lnTo>
                      <a:pt x="48" y="117"/>
                    </a:lnTo>
                    <a:lnTo>
                      <a:pt x="49" y="123"/>
                    </a:lnTo>
                    <a:lnTo>
                      <a:pt x="49" y="126"/>
                    </a:lnTo>
                    <a:lnTo>
                      <a:pt x="46" y="128"/>
                    </a:lnTo>
                    <a:lnTo>
                      <a:pt x="42" y="126"/>
                    </a:lnTo>
                    <a:lnTo>
                      <a:pt x="37" y="122"/>
                    </a:lnTo>
                    <a:lnTo>
                      <a:pt x="33" y="117"/>
                    </a:lnTo>
                    <a:lnTo>
                      <a:pt x="29" y="112"/>
                    </a:lnTo>
                    <a:lnTo>
                      <a:pt x="24" y="107"/>
                    </a:lnTo>
                    <a:lnTo>
                      <a:pt x="20" y="106"/>
                    </a:lnTo>
                    <a:lnTo>
                      <a:pt x="15" y="103"/>
                    </a:lnTo>
                    <a:lnTo>
                      <a:pt x="8" y="101"/>
                    </a:lnTo>
                    <a:lnTo>
                      <a:pt x="2" y="104"/>
                    </a:lnTo>
                    <a:lnTo>
                      <a:pt x="0" y="109"/>
                    </a:lnTo>
                    <a:lnTo>
                      <a:pt x="0" y="113"/>
                    </a:lnTo>
                    <a:lnTo>
                      <a:pt x="3" y="117"/>
                    </a:lnTo>
                    <a:lnTo>
                      <a:pt x="6" y="122"/>
                    </a:lnTo>
                    <a:lnTo>
                      <a:pt x="12" y="126"/>
                    </a:lnTo>
                    <a:lnTo>
                      <a:pt x="17" y="129"/>
                    </a:lnTo>
                    <a:lnTo>
                      <a:pt x="21" y="132"/>
                    </a:lnTo>
                    <a:lnTo>
                      <a:pt x="27" y="138"/>
                    </a:lnTo>
                    <a:lnTo>
                      <a:pt x="31" y="146"/>
                    </a:lnTo>
                    <a:lnTo>
                      <a:pt x="34" y="152"/>
                    </a:lnTo>
                    <a:lnTo>
                      <a:pt x="39" y="161"/>
                    </a:lnTo>
                    <a:lnTo>
                      <a:pt x="45" y="175"/>
                    </a:lnTo>
                    <a:lnTo>
                      <a:pt x="51" y="190"/>
                    </a:lnTo>
                    <a:lnTo>
                      <a:pt x="58" y="201"/>
                    </a:lnTo>
                    <a:lnTo>
                      <a:pt x="63" y="208"/>
                    </a:lnTo>
                    <a:lnTo>
                      <a:pt x="67" y="218"/>
                    </a:lnTo>
                    <a:lnTo>
                      <a:pt x="76" y="233"/>
                    </a:lnTo>
                    <a:lnTo>
                      <a:pt x="95" y="253"/>
                    </a:lnTo>
                    <a:lnTo>
                      <a:pt x="100" y="257"/>
                    </a:lnTo>
                    <a:lnTo>
                      <a:pt x="104" y="263"/>
                    </a:lnTo>
                    <a:lnTo>
                      <a:pt x="107" y="270"/>
                    </a:lnTo>
                    <a:lnTo>
                      <a:pt x="111" y="281"/>
                    </a:lnTo>
                    <a:close/>
                  </a:path>
                </a:pathLst>
              </a:custGeom>
              <a:solidFill>
                <a:srgbClr val="3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0" name="Freeform 226"/>
              <p:cNvSpPr>
                <a:spLocks/>
              </p:cNvSpPr>
              <p:nvPr/>
            </p:nvSpPr>
            <p:spPr bwMode="auto">
              <a:xfrm>
                <a:off x="924" y="1350"/>
                <a:ext cx="55" cy="44"/>
              </a:xfrm>
              <a:custGeom>
                <a:avLst/>
                <a:gdLst/>
                <a:ahLst/>
                <a:cxnLst>
                  <a:cxn ang="0">
                    <a:pos x="109" y="132"/>
                  </a:cxn>
                  <a:cxn ang="0">
                    <a:pos x="96" y="132"/>
                  </a:cxn>
                  <a:cxn ang="0">
                    <a:pos x="84" y="132"/>
                  </a:cxn>
                  <a:cxn ang="0">
                    <a:pos x="74" y="132"/>
                  </a:cxn>
                  <a:cxn ang="0">
                    <a:pos x="64" y="132"/>
                  </a:cxn>
                  <a:cxn ang="0">
                    <a:pos x="56" y="132"/>
                  </a:cxn>
                  <a:cxn ang="0">
                    <a:pos x="50" y="132"/>
                  </a:cxn>
                  <a:cxn ang="0">
                    <a:pos x="46" y="132"/>
                  </a:cxn>
                  <a:cxn ang="0">
                    <a:pos x="44" y="132"/>
                  </a:cxn>
                  <a:cxn ang="0">
                    <a:pos x="38" y="118"/>
                  </a:cxn>
                  <a:cxn ang="0">
                    <a:pos x="31" y="104"/>
                  </a:cxn>
                  <a:cxn ang="0">
                    <a:pos x="24" y="91"/>
                  </a:cxn>
                  <a:cxn ang="0">
                    <a:pos x="19" y="77"/>
                  </a:cxn>
                  <a:cxn ang="0">
                    <a:pos x="16" y="63"/>
                  </a:cxn>
                  <a:cxn ang="0">
                    <a:pos x="12" y="49"/>
                  </a:cxn>
                  <a:cxn ang="0">
                    <a:pos x="6" y="39"/>
                  </a:cxn>
                  <a:cxn ang="0">
                    <a:pos x="3" y="32"/>
                  </a:cxn>
                  <a:cxn ang="0">
                    <a:pos x="0" y="26"/>
                  </a:cxn>
                  <a:cxn ang="0">
                    <a:pos x="0" y="20"/>
                  </a:cxn>
                  <a:cxn ang="0">
                    <a:pos x="0" y="17"/>
                  </a:cxn>
                  <a:cxn ang="0">
                    <a:pos x="1" y="14"/>
                  </a:cxn>
                  <a:cxn ang="0">
                    <a:pos x="4" y="17"/>
                  </a:cxn>
                  <a:cxn ang="0">
                    <a:pos x="10" y="20"/>
                  </a:cxn>
                  <a:cxn ang="0">
                    <a:pos x="18" y="23"/>
                  </a:cxn>
                  <a:cxn ang="0">
                    <a:pos x="27" y="24"/>
                  </a:cxn>
                  <a:cxn ang="0">
                    <a:pos x="37" y="26"/>
                  </a:cxn>
                  <a:cxn ang="0">
                    <a:pos x="49" y="27"/>
                  </a:cxn>
                  <a:cxn ang="0">
                    <a:pos x="62" y="27"/>
                  </a:cxn>
                  <a:cxn ang="0">
                    <a:pos x="75" y="26"/>
                  </a:cxn>
                  <a:cxn ang="0">
                    <a:pos x="86" y="23"/>
                  </a:cxn>
                  <a:cxn ang="0">
                    <a:pos x="95" y="15"/>
                  </a:cxn>
                  <a:cxn ang="0">
                    <a:pos x="102" y="8"/>
                  </a:cxn>
                  <a:cxn ang="0">
                    <a:pos x="106" y="3"/>
                  </a:cxn>
                  <a:cxn ang="0">
                    <a:pos x="109" y="0"/>
                  </a:cxn>
                  <a:cxn ang="0">
                    <a:pos x="114" y="0"/>
                  </a:cxn>
                  <a:cxn ang="0">
                    <a:pos x="117" y="2"/>
                  </a:cxn>
                  <a:cxn ang="0">
                    <a:pos x="118" y="8"/>
                  </a:cxn>
                  <a:cxn ang="0">
                    <a:pos x="123" y="18"/>
                  </a:cxn>
                  <a:cxn ang="0">
                    <a:pos x="130" y="34"/>
                  </a:cxn>
                  <a:cxn ang="0">
                    <a:pos x="136" y="51"/>
                  </a:cxn>
                  <a:cxn ang="0">
                    <a:pos x="139" y="63"/>
                  </a:cxn>
                  <a:cxn ang="0">
                    <a:pos x="139" y="73"/>
                  </a:cxn>
                  <a:cxn ang="0">
                    <a:pos x="143" y="83"/>
                  </a:cxn>
                  <a:cxn ang="0">
                    <a:pos x="148" y="94"/>
                  </a:cxn>
                  <a:cxn ang="0">
                    <a:pos x="152" y="100"/>
                  </a:cxn>
                  <a:cxn ang="0">
                    <a:pos x="157" y="107"/>
                  </a:cxn>
                  <a:cxn ang="0">
                    <a:pos x="161" y="118"/>
                  </a:cxn>
                  <a:cxn ang="0">
                    <a:pos x="164" y="128"/>
                  </a:cxn>
                  <a:cxn ang="0">
                    <a:pos x="166" y="132"/>
                  </a:cxn>
                  <a:cxn ang="0">
                    <a:pos x="158" y="132"/>
                  </a:cxn>
                  <a:cxn ang="0">
                    <a:pos x="152" y="132"/>
                  </a:cxn>
                  <a:cxn ang="0">
                    <a:pos x="145" y="132"/>
                  </a:cxn>
                  <a:cxn ang="0">
                    <a:pos x="138" y="132"/>
                  </a:cxn>
                  <a:cxn ang="0">
                    <a:pos x="130" y="132"/>
                  </a:cxn>
                  <a:cxn ang="0">
                    <a:pos x="123" y="132"/>
                  </a:cxn>
                  <a:cxn ang="0">
                    <a:pos x="117" y="132"/>
                  </a:cxn>
                  <a:cxn ang="0">
                    <a:pos x="109" y="132"/>
                  </a:cxn>
                </a:cxnLst>
                <a:rect l="0" t="0" r="r" b="b"/>
                <a:pathLst>
                  <a:path w="166" h="132">
                    <a:moveTo>
                      <a:pt x="109" y="132"/>
                    </a:moveTo>
                    <a:lnTo>
                      <a:pt x="96" y="132"/>
                    </a:lnTo>
                    <a:lnTo>
                      <a:pt x="84" y="132"/>
                    </a:lnTo>
                    <a:lnTo>
                      <a:pt x="74" y="132"/>
                    </a:lnTo>
                    <a:lnTo>
                      <a:pt x="64" y="132"/>
                    </a:lnTo>
                    <a:lnTo>
                      <a:pt x="56" y="132"/>
                    </a:lnTo>
                    <a:lnTo>
                      <a:pt x="50" y="132"/>
                    </a:lnTo>
                    <a:lnTo>
                      <a:pt x="46" y="132"/>
                    </a:lnTo>
                    <a:lnTo>
                      <a:pt x="44" y="132"/>
                    </a:lnTo>
                    <a:lnTo>
                      <a:pt x="38" y="118"/>
                    </a:lnTo>
                    <a:lnTo>
                      <a:pt x="31" y="104"/>
                    </a:lnTo>
                    <a:lnTo>
                      <a:pt x="24" y="91"/>
                    </a:lnTo>
                    <a:lnTo>
                      <a:pt x="19" y="77"/>
                    </a:lnTo>
                    <a:lnTo>
                      <a:pt x="16" y="63"/>
                    </a:lnTo>
                    <a:lnTo>
                      <a:pt x="12" y="49"/>
                    </a:lnTo>
                    <a:lnTo>
                      <a:pt x="6" y="39"/>
                    </a:lnTo>
                    <a:lnTo>
                      <a:pt x="3" y="32"/>
                    </a:lnTo>
                    <a:lnTo>
                      <a:pt x="0" y="26"/>
                    </a:lnTo>
                    <a:lnTo>
                      <a:pt x="0" y="20"/>
                    </a:lnTo>
                    <a:lnTo>
                      <a:pt x="0" y="17"/>
                    </a:lnTo>
                    <a:lnTo>
                      <a:pt x="1" y="14"/>
                    </a:lnTo>
                    <a:lnTo>
                      <a:pt x="4" y="17"/>
                    </a:lnTo>
                    <a:lnTo>
                      <a:pt x="10" y="20"/>
                    </a:lnTo>
                    <a:lnTo>
                      <a:pt x="18" y="23"/>
                    </a:lnTo>
                    <a:lnTo>
                      <a:pt x="27" y="24"/>
                    </a:lnTo>
                    <a:lnTo>
                      <a:pt x="37" y="26"/>
                    </a:lnTo>
                    <a:lnTo>
                      <a:pt x="49" y="27"/>
                    </a:lnTo>
                    <a:lnTo>
                      <a:pt x="62" y="27"/>
                    </a:lnTo>
                    <a:lnTo>
                      <a:pt x="75" y="26"/>
                    </a:lnTo>
                    <a:lnTo>
                      <a:pt x="86" y="23"/>
                    </a:lnTo>
                    <a:lnTo>
                      <a:pt x="95" y="15"/>
                    </a:lnTo>
                    <a:lnTo>
                      <a:pt x="102" y="8"/>
                    </a:lnTo>
                    <a:lnTo>
                      <a:pt x="106" y="3"/>
                    </a:lnTo>
                    <a:lnTo>
                      <a:pt x="109" y="0"/>
                    </a:lnTo>
                    <a:lnTo>
                      <a:pt x="114" y="0"/>
                    </a:lnTo>
                    <a:lnTo>
                      <a:pt x="117" y="2"/>
                    </a:lnTo>
                    <a:lnTo>
                      <a:pt x="118" y="8"/>
                    </a:lnTo>
                    <a:lnTo>
                      <a:pt x="123" y="18"/>
                    </a:lnTo>
                    <a:lnTo>
                      <a:pt x="130" y="34"/>
                    </a:lnTo>
                    <a:lnTo>
                      <a:pt x="136" y="51"/>
                    </a:lnTo>
                    <a:lnTo>
                      <a:pt x="139" y="63"/>
                    </a:lnTo>
                    <a:lnTo>
                      <a:pt x="139" y="73"/>
                    </a:lnTo>
                    <a:lnTo>
                      <a:pt x="143" y="83"/>
                    </a:lnTo>
                    <a:lnTo>
                      <a:pt x="148" y="94"/>
                    </a:lnTo>
                    <a:lnTo>
                      <a:pt x="152" y="100"/>
                    </a:lnTo>
                    <a:lnTo>
                      <a:pt x="157" y="107"/>
                    </a:lnTo>
                    <a:lnTo>
                      <a:pt x="161" y="118"/>
                    </a:lnTo>
                    <a:lnTo>
                      <a:pt x="164" y="128"/>
                    </a:lnTo>
                    <a:lnTo>
                      <a:pt x="166" y="132"/>
                    </a:lnTo>
                    <a:lnTo>
                      <a:pt x="158" y="132"/>
                    </a:lnTo>
                    <a:lnTo>
                      <a:pt x="152" y="132"/>
                    </a:lnTo>
                    <a:lnTo>
                      <a:pt x="145" y="132"/>
                    </a:lnTo>
                    <a:lnTo>
                      <a:pt x="138" y="132"/>
                    </a:lnTo>
                    <a:lnTo>
                      <a:pt x="130" y="132"/>
                    </a:lnTo>
                    <a:lnTo>
                      <a:pt x="123" y="132"/>
                    </a:lnTo>
                    <a:lnTo>
                      <a:pt x="117" y="132"/>
                    </a:lnTo>
                    <a:lnTo>
                      <a:pt x="109" y="132"/>
                    </a:lnTo>
                    <a:close/>
                  </a:path>
                </a:pathLst>
              </a:custGeom>
              <a:solidFill>
                <a:srgbClr val="5B99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1" name="Freeform 227"/>
              <p:cNvSpPr>
                <a:spLocks/>
              </p:cNvSpPr>
              <p:nvPr/>
            </p:nvSpPr>
            <p:spPr bwMode="auto">
              <a:xfrm>
                <a:off x="931" y="1352"/>
                <a:ext cx="48" cy="42"/>
              </a:xfrm>
              <a:custGeom>
                <a:avLst/>
                <a:gdLst/>
                <a:ahLst/>
                <a:cxnLst>
                  <a:cxn ang="0">
                    <a:pos x="96" y="2"/>
                  </a:cxn>
                  <a:cxn ang="0">
                    <a:pos x="101" y="12"/>
                  </a:cxn>
                  <a:cxn ang="0">
                    <a:pos x="108" y="28"/>
                  </a:cxn>
                  <a:cxn ang="0">
                    <a:pos x="114" y="45"/>
                  </a:cxn>
                  <a:cxn ang="0">
                    <a:pos x="117" y="57"/>
                  </a:cxn>
                  <a:cxn ang="0">
                    <a:pos x="117" y="67"/>
                  </a:cxn>
                  <a:cxn ang="0">
                    <a:pos x="121" y="77"/>
                  </a:cxn>
                  <a:cxn ang="0">
                    <a:pos x="126" y="88"/>
                  </a:cxn>
                  <a:cxn ang="0">
                    <a:pos x="130" y="94"/>
                  </a:cxn>
                  <a:cxn ang="0">
                    <a:pos x="135" y="101"/>
                  </a:cxn>
                  <a:cxn ang="0">
                    <a:pos x="139" y="112"/>
                  </a:cxn>
                  <a:cxn ang="0">
                    <a:pos x="142" y="122"/>
                  </a:cxn>
                  <a:cxn ang="0">
                    <a:pos x="144" y="126"/>
                  </a:cxn>
                  <a:cxn ang="0">
                    <a:pos x="136" y="126"/>
                  </a:cxn>
                  <a:cxn ang="0">
                    <a:pos x="129" y="126"/>
                  </a:cxn>
                  <a:cxn ang="0">
                    <a:pos x="121" y="126"/>
                  </a:cxn>
                  <a:cxn ang="0">
                    <a:pos x="116" y="126"/>
                  </a:cxn>
                  <a:cxn ang="0">
                    <a:pos x="108" y="126"/>
                  </a:cxn>
                  <a:cxn ang="0">
                    <a:pos x="101" y="126"/>
                  </a:cxn>
                  <a:cxn ang="0">
                    <a:pos x="95" y="126"/>
                  </a:cxn>
                  <a:cxn ang="0">
                    <a:pos x="87" y="126"/>
                  </a:cxn>
                  <a:cxn ang="0">
                    <a:pos x="82" y="115"/>
                  </a:cxn>
                  <a:cxn ang="0">
                    <a:pos x="74" y="100"/>
                  </a:cxn>
                  <a:cxn ang="0">
                    <a:pos x="68" y="85"/>
                  </a:cxn>
                  <a:cxn ang="0">
                    <a:pos x="64" y="76"/>
                  </a:cxn>
                  <a:cxn ang="0">
                    <a:pos x="59" y="71"/>
                  </a:cxn>
                  <a:cxn ang="0">
                    <a:pos x="53" y="71"/>
                  </a:cxn>
                  <a:cxn ang="0">
                    <a:pos x="46" y="74"/>
                  </a:cxn>
                  <a:cxn ang="0">
                    <a:pos x="39" y="77"/>
                  </a:cxn>
                  <a:cxn ang="0">
                    <a:pos x="31" y="77"/>
                  </a:cxn>
                  <a:cxn ang="0">
                    <a:pos x="24" y="77"/>
                  </a:cxn>
                  <a:cxn ang="0">
                    <a:pos x="18" y="77"/>
                  </a:cxn>
                  <a:cxn ang="0">
                    <a:pos x="13" y="77"/>
                  </a:cxn>
                  <a:cxn ang="0">
                    <a:pos x="10" y="74"/>
                  </a:cxn>
                  <a:cxn ang="0">
                    <a:pos x="10" y="70"/>
                  </a:cxn>
                  <a:cxn ang="0">
                    <a:pos x="9" y="63"/>
                  </a:cxn>
                  <a:cxn ang="0">
                    <a:pos x="6" y="55"/>
                  </a:cxn>
                  <a:cxn ang="0">
                    <a:pos x="3" y="46"/>
                  </a:cxn>
                  <a:cxn ang="0">
                    <a:pos x="0" y="36"/>
                  </a:cxn>
                  <a:cxn ang="0">
                    <a:pos x="0" y="27"/>
                  </a:cxn>
                  <a:cxn ang="0">
                    <a:pos x="5" y="24"/>
                  </a:cxn>
                  <a:cxn ang="0">
                    <a:pos x="9" y="24"/>
                  </a:cxn>
                  <a:cxn ang="0">
                    <a:pos x="16" y="26"/>
                  </a:cxn>
                  <a:cxn ang="0">
                    <a:pos x="25" y="26"/>
                  </a:cxn>
                  <a:cxn ang="0">
                    <a:pos x="33" y="26"/>
                  </a:cxn>
                  <a:cxn ang="0">
                    <a:pos x="42" y="24"/>
                  </a:cxn>
                  <a:cxn ang="0">
                    <a:pos x="50" y="24"/>
                  </a:cxn>
                  <a:cxn ang="0">
                    <a:pos x="56" y="24"/>
                  </a:cxn>
                  <a:cxn ang="0">
                    <a:pos x="61" y="23"/>
                  </a:cxn>
                  <a:cxn ang="0">
                    <a:pos x="70" y="17"/>
                  </a:cxn>
                  <a:cxn ang="0">
                    <a:pos x="82" y="8"/>
                  </a:cxn>
                  <a:cxn ang="0">
                    <a:pos x="90" y="0"/>
                  </a:cxn>
                  <a:cxn ang="0">
                    <a:pos x="96" y="2"/>
                  </a:cxn>
                </a:cxnLst>
                <a:rect l="0" t="0" r="r" b="b"/>
                <a:pathLst>
                  <a:path w="144" h="126">
                    <a:moveTo>
                      <a:pt x="96" y="2"/>
                    </a:moveTo>
                    <a:lnTo>
                      <a:pt x="101" y="12"/>
                    </a:lnTo>
                    <a:lnTo>
                      <a:pt x="108" y="28"/>
                    </a:lnTo>
                    <a:lnTo>
                      <a:pt x="114" y="45"/>
                    </a:lnTo>
                    <a:lnTo>
                      <a:pt x="117" y="57"/>
                    </a:lnTo>
                    <a:lnTo>
                      <a:pt x="117" y="67"/>
                    </a:lnTo>
                    <a:lnTo>
                      <a:pt x="121" y="77"/>
                    </a:lnTo>
                    <a:lnTo>
                      <a:pt x="126" y="88"/>
                    </a:lnTo>
                    <a:lnTo>
                      <a:pt x="130" y="94"/>
                    </a:lnTo>
                    <a:lnTo>
                      <a:pt x="135" y="101"/>
                    </a:lnTo>
                    <a:lnTo>
                      <a:pt x="139" y="112"/>
                    </a:lnTo>
                    <a:lnTo>
                      <a:pt x="142" y="122"/>
                    </a:lnTo>
                    <a:lnTo>
                      <a:pt x="144" y="126"/>
                    </a:lnTo>
                    <a:lnTo>
                      <a:pt x="136" y="126"/>
                    </a:lnTo>
                    <a:lnTo>
                      <a:pt x="129" y="126"/>
                    </a:lnTo>
                    <a:lnTo>
                      <a:pt x="121" y="126"/>
                    </a:lnTo>
                    <a:lnTo>
                      <a:pt x="116" y="126"/>
                    </a:lnTo>
                    <a:lnTo>
                      <a:pt x="108" y="126"/>
                    </a:lnTo>
                    <a:lnTo>
                      <a:pt x="101" y="126"/>
                    </a:lnTo>
                    <a:lnTo>
                      <a:pt x="95" y="126"/>
                    </a:lnTo>
                    <a:lnTo>
                      <a:pt x="87" y="126"/>
                    </a:lnTo>
                    <a:lnTo>
                      <a:pt x="82" y="115"/>
                    </a:lnTo>
                    <a:lnTo>
                      <a:pt x="74" y="100"/>
                    </a:lnTo>
                    <a:lnTo>
                      <a:pt x="68" y="85"/>
                    </a:lnTo>
                    <a:lnTo>
                      <a:pt x="64" y="76"/>
                    </a:lnTo>
                    <a:lnTo>
                      <a:pt x="59" y="71"/>
                    </a:lnTo>
                    <a:lnTo>
                      <a:pt x="53" y="71"/>
                    </a:lnTo>
                    <a:lnTo>
                      <a:pt x="46" y="74"/>
                    </a:lnTo>
                    <a:lnTo>
                      <a:pt x="39" y="77"/>
                    </a:lnTo>
                    <a:lnTo>
                      <a:pt x="31" y="77"/>
                    </a:lnTo>
                    <a:lnTo>
                      <a:pt x="24" y="77"/>
                    </a:lnTo>
                    <a:lnTo>
                      <a:pt x="18" y="77"/>
                    </a:lnTo>
                    <a:lnTo>
                      <a:pt x="13" y="77"/>
                    </a:lnTo>
                    <a:lnTo>
                      <a:pt x="10" y="74"/>
                    </a:lnTo>
                    <a:lnTo>
                      <a:pt x="10" y="70"/>
                    </a:lnTo>
                    <a:lnTo>
                      <a:pt x="9" y="63"/>
                    </a:lnTo>
                    <a:lnTo>
                      <a:pt x="6" y="55"/>
                    </a:lnTo>
                    <a:lnTo>
                      <a:pt x="3" y="46"/>
                    </a:lnTo>
                    <a:lnTo>
                      <a:pt x="0" y="36"/>
                    </a:lnTo>
                    <a:lnTo>
                      <a:pt x="0" y="27"/>
                    </a:lnTo>
                    <a:lnTo>
                      <a:pt x="5" y="24"/>
                    </a:lnTo>
                    <a:lnTo>
                      <a:pt x="9" y="24"/>
                    </a:lnTo>
                    <a:lnTo>
                      <a:pt x="16" y="26"/>
                    </a:lnTo>
                    <a:lnTo>
                      <a:pt x="25" y="26"/>
                    </a:lnTo>
                    <a:lnTo>
                      <a:pt x="33" y="26"/>
                    </a:lnTo>
                    <a:lnTo>
                      <a:pt x="42" y="24"/>
                    </a:lnTo>
                    <a:lnTo>
                      <a:pt x="50" y="24"/>
                    </a:lnTo>
                    <a:lnTo>
                      <a:pt x="56" y="24"/>
                    </a:lnTo>
                    <a:lnTo>
                      <a:pt x="61" y="23"/>
                    </a:lnTo>
                    <a:lnTo>
                      <a:pt x="70" y="17"/>
                    </a:lnTo>
                    <a:lnTo>
                      <a:pt x="82" y="8"/>
                    </a:lnTo>
                    <a:lnTo>
                      <a:pt x="90" y="0"/>
                    </a:lnTo>
                    <a:lnTo>
                      <a:pt x="96" y="2"/>
                    </a:lnTo>
                    <a:close/>
                  </a:path>
                </a:pathLst>
              </a:custGeom>
              <a:solidFill>
                <a:srgbClr val="004C9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2" name="Freeform 228"/>
              <p:cNvSpPr>
                <a:spLocks/>
              </p:cNvSpPr>
              <p:nvPr/>
            </p:nvSpPr>
            <p:spPr bwMode="auto">
              <a:xfrm>
                <a:off x="919" y="1261"/>
                <a:ext cx="12" cy="23"/>
              </a:xfrm>
              <a:custGeom>
                <a:avLst/>
                <a:gdLst/>
                <a:ahLst/>
                <a:cxnLst>
                  <a:cxn ang="0">
                    <a:pos x="31" y="46"/>
                  </a:cxn>
                  <a:cxn ang="0">
                    <a:pos x="29" y="37"/>
                  </a:cxn>
                  <a:cxn ang="0">
                    <a:pos x="25" y="27"/>
                  </a:cxn>
                  <a:cxn ang="0">
                    <a:pos x="22" y="15"/>
                  </a:cxn>
                  <a:cxn ang="0">
                    <a:pos x="19" y="8"/>
                  </a:cxn>
                  <a:cxn ang="0">
                    <a:pos x="11" y="0"/>
                  </a:cxn>
                  <a:cxn ang="0">
                    <a:pos x="6" y="0"/>
                  </a:cxn>
                  <a:cxn ang="0">
                    <a:pos x="1" y="5"/>
                  </a:cxn>
                  <a:cxn ang="0">
                    <a:pos x="0" y="11"/>
                  </a:cxn>
                  <a:cxn ang="0">
                    <a:pos x="1" y="17"/>
                  </a:cxn>
                  <a:cxn ang="0">
                    <a:pos x="1" y="24"/>
                  </a:cxn>
                  <a:cxn ang="0">
                    <a:pos x="3" y="31"/>
                  </a:cxn>
                  <a:cxn ang="0">
                    <a:pos x="6" y="39"/>
                  </a:cxn>
                  <a:cxn ang="0">
                    <a:pos x="8" y="48"/>
                  </a:cxn>
                  <a:cxn ang="0">
                    <a:pos x="11" y="54"/>
                  </a:cxn>
                  <a:cxn ang="0">
                    <a:pos x="14" y="58"/>
                  </a:cxn>
                  <a:cxn ang="0">
                    <a:pos x="19" y="60"/>
                  </a:cxn>
                  <a:cxn ang="0">
                    <a:pos x="23" y="60"/>
                  </a:cxn>
                  <a:cxn ang="0">
                    <a:pos x="26" y="61"/>
                  </a:cxn>
                  <a:cxn ang="0">
                    <a:pos x="29" y="64"/>
                  </a:cxn>
                  <a:cxn ang="0">
                    <a:pos x="31" y="67"/>
                  </a:cxn>
                  <a:cxn ang="0">
                    <a:pos x="32" y="69"/>
                  </a:cxn>
                  <a:cxn ang="0">
                    <a:pos x="34" y="66"/>
                  </a:cxn>
                  <a:cxn ang="0">
                    <a:pos x="34" y="58"/>
                  </a:cxn>
                  <a:cxn ang="0">
                    <a:pos x="31" y="46"/>
                  </a:cxn>
                </a:cxnLst>
                <a:rect l="0" t="0" r="r" b="b"/>
                <a:pathLst>
                  <a:path w="34" h="69">
                    <a:moveTo>
                      <a:pt x="31" y="46"/>
                    </a:moveTo>
                    <a:lnTo>
                      <a:pt x="29" y="37"/>
                    </a:lnTo>
                    <a:lnTo>
                      <a:pt x="25" y="27"/>
                    </a:lnTo>
                    <a:lnTo>
                      <a:pt x="22" y="15"/>
                    </a:lnTo>
                    <a:lnTo>
                      <a:pt x="19" y="8"/>
                    </a:lnTo>
                    <a:lnTo>
                      <a:pt x="11" y="0"/>
                    </a:lnTo>
                    <a:lnTo>
                      <a:pt x="6" y="0"/>
                    </a:lnTo>
                    <a:lnTo>
                      <a:pt x="1" y="5"/>
                    </a:lnTo>
                    <a:lnTo>
                      <a:pt x="0" y="11"/>
                    </a:lnTo>
                    <a:lnTo>
                      <a:pt x="1" y="17"/>
                    </a:lnTo>
                    <a:lnTo>
                      <a:pt x="1" y="24"/>
                    </a:lnTo>
                    <a:lnTo>
                      <a:pt x="3" y="31"/>
                    </a:lnTo>
                    <a:lnTo>
                      <a:pt x="6" y="39"/>
                    </a:lnTo>
                    <a:lnTo>
                      <a:pt x="8" y="48"/>
                    </a:lnTo>
                    <a:lnTo>
                      <a:pt x="11" y="54"/>
                    </a:lnTo>
                    <a:lnTo>
                      <a:pt x="14" y="58"/>
                    </a:lnTo>
                    <a:lnTo>
                      <a:pt x="19" y="60"/>
                    </a:lnTo>
                    <a:lnTo>
                      <a:pt x="23" y="60"/>
                    </a:lnTo>
                    <a:lnTo>
                      <a:pt x="26" y="61"/>
                    </a:lnTo>
                    <a:lnTo>
                      <a:pt x="29" y="64"/>
                    </a:lnTo>
                    <a:lnTo>
                      <a:pt x="31" y="67"/>
                    </a:lnTo>
                    <a:lnTo>
                      <a:pt x="32" y="69"/>
                    </a:lnTo>
                    <a:lnTo>
                      <a:pt x="34" y="66"/>
                    </a:lnTo>
                    <a:lnTo>
                      <a:pt x="34" y="58"/>
                    </a:lnTo>
                    <a:lnTo>
                      <a:pt x="31" y="46"/>
                    </a:lnTo>
                    <a:close/>
                  </a:path>
                </a:pathLst>
              </a:custGeom>
              <a:solidFill>
                <a:srgbClr val="70160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3" name="Freeform 229"/>
              <p:cNvSpPr>
                <a:spLocks/>
              </p:cNvSpPr>
              <p:nvPr/>
            </p:nvSpPr>
            <p:spPr bwMode="auto">
              <a:xfrm>
                <a:off x="895" y="1285"/>
                <a:ext cx="73" cy="62"/>
              </a:xfrm>
              <a:custGeom>
                <a:avLst/>
                <a:gdLst/>
                <a:ahLst/>
                <a:cxnLst>
                  <a:cxn ang="0">
                    <a:pos x="47" y="16"/>
                  </a:cxn>
                  <a:cxn ang="0">
                    <a:pos x="48" y="3"/>
                  </a:cxn>
                  <a:cxn ang="0">
                    <a:pos x="54" y="0"/>
                  </a:cxn>
                  <a:cxn ang="0">
                    <a:pos x="57" y="1"/>
                  </a:cxn>
                  <a:cxn ang="0">
                    <a:pos x="60" y="7"/>
                  </a:cxn>
                  <a:cxn ang="0">
                    <a:pos x="68" y="21"/>
                  </a:cxn>
                  <a:cxn ang="0">
                    <a:pos x="85" y="24"/>
                  </a:cxn>
                  <a:cxn ang="0">
                    <a:pos x="105" y="25"/>
                  </a:cxn>
                  <a:cxn ang="0">
                    <a:pos x="114" y="24"/>
                  </a:cxn>
                  <a:cxn ang="0">
                    <a:pos x="114" y="34"/>
                  </a:cxn>
                  <a:cxn ang="0">
                    <a:pos x="112" y="49"/>
                  </a:cxn>
                  <a:cxn ang="0">
                    <a:pos x="119" y="73"/>
                  </a:cxn>
                  <a:cxn ang="0">
                    <a:pos x="124" y="79"/>
                  </a:cxn>
                  <a:cxn ang="0">
                    <a:pos x="133" y="82"/>
                  </a:cxn>
                  <a:cxn ang="0">
                    <a:pos x="148" y="85"/>
                  </a:cxn>
                  <a:cxn ang="0">
                    <a:pos x="164" y="80"/>
                  </a:cxn>
                  <a:cxn ang="0">
                    <a:pos x="177" y="70"/>
                  </a:cxn>
                  <a:cxn ang="0">
                    <a:pos x="199" y="43"/>
                  </a:cxn>
                  <a:cxn ang="0">
                    <a:pos x="219" y="47"/>
                  </a:cxn>
                  <a:cxn ang="0">
                    <a:pos x="214" y="59"/>
                  </a:cxn>
                  <a:cxn ang="0">
                    <a:pos x="191" y="83"/>
                  </a:cxn>
                  <a:cxn ang="0">
                    <a:pos x="183" y="104"/>
                  </a:cxn>
                  <a:cxn ang="0">
                    <a:pos x="170" y="125"/>
                  </a:cxn>
                  <a:cxn ang="0">
                    <a:pos x="161" y="147"/>
                  </a:cxn>
                  <a:cxn ang="0">
                    <a:pos x="142" y="178"/>
                  </a:cxn>
                  <a:cxn ang="0">
                    <a:pos x="118" y="178"/>
                  </a:cxn>
                  <a:cxn ang="0">
                    <a:pos x="103" y="184"/>
                  </a:cxn>
                  <a:cxn ang="0">
                    <a:pos x="82" y="185"/>
                  </a:cxn>
                  <a:cxn ang="0">
                    <a:pos x="43" y="148"/>
                  </a:cxn>
                  <a:cxn ang="0">
                    <a:pos x="28" y="120"/>
                  </a:cxn>
                  <a:cxn ang="0">
                    <a:pos x="11" y="82"/>
                  </a:cxn>
                  <a:cxn ang="0">
                    <a:pos x="17" y="74"/>
                  </a:cxn>
                  <a:cxn ang="0">
                    <a:pos x="6" y="62"/>
                  </a:cxn>
                  <a:cxn ang="0">
                    <a:pos x="3" y="50"/>
                  </a:cxn>
                  <a:cxn ang="0">
                    <a:pos x="3" y="40"/>
                  </a:cxn>
                  <a:cxn ang="0">
                    <a:pos x="8" y="45"/>
                  </a:cxn>
                  <a:cxn ang="0">
                    <a:pos x="19" y="56"/>
                  </a:cxn>
                  <a:cxn ang="0">
                    <a:pos x="26" y="53"/>
                  </a:cxn>
                  <a:cxn ang="0">
                    <a:pos x="22" y="39"/>
                  </a:cxn>
                  <a:cxn ang="0">
                    <a:pos x="35" y="30"/>
                  </a:cxn>
                  <a:cxn ang="0">
                    <a:pos x="43" y="25"/>
                  </a:cxn>
                  <a:cxn ang="0">
                    <a:pos x="44" y="33"/>
                  </a:cxn>
                  <a:cxn ang="0">
                    <a:pos x="41" y="49"/>
                  </a:cxn>
                  <a:cxn ang="0">
                    <a:pos x="47" y="47"/>
                  </a:cxn>
                  <a:cxn ang="0">
                    <a:pos x="57" y="40"/>
                  </a:cxn>
                  <a:cxn ang="0">
                    <a:pos x="57" y="36"/>
                  </a:cxn>
                  <a:cxn ang="0">
                    <a:pos x="47" y="28"/>
                  </a:cxn>
                </a:cxnLst>
                <a:rect l="0" t="0" r="r" b="b"/>
                <a:pathLst>
                  <a:path w="219" h="187">
                    <a:moveTo>
                      <a:pt x="47" y="28"/>
                    </a:moveTo>
                    <a:lnTo>
                      <a:pt x="47" y="24"/>
                    </a:lnTo>
                    <a:lnTo>
                      <a:pt x="47" y="16"/>
                    </a:lnTo>
                    <a:lnTo>
                      <a:pt x="45" y="9"/>
                    </a:lnTo>
                    <a:lnTo>
                      <a:pt x="45" y="3"/>
                    </a:lnTo>
                    <a:lnTo>
                      <a:pt x="48" y="3"/>
                    </a:lnTo>
                    <a:lnTo>
                      <a:pt x="50" y="1"/>
                    </a:lnTo>
                    <a:lnTo>
                      <a:pt x="53" y="1"/>
                    </a:lnTo>
                    <a:lnTo>
                      <a:pt x="54" y="0"/>
                    </a:lnTo>
                    <a:lnTo>
                      <a:pt x="56" y="0"/>
                    </a:lnTo>
                    <a:lnTo>
                      <a:pt x="57" y="1"/>
                    </a:lnTo>
                    <a:lnTo>
                      <a:pt x="57" y="1"/>
                    </a:lnTo>
                    <a:lnTo>
                      <a:pt x="57" y="3"/>
                    </a:lnTo>
                    <a:lnTo>
                      <a:pt x="57" y="4"/>
                    </a:lnTo>
                    <a:lnTo>
                      <a:pt x="60" y="7"/>
                    </a:lnTo>
                    <a:lnTo>
                      <a:pt x="62" y="10"/>
                    </a:lnTo>
                    <a:lnTo>
                      <a:pt x="63" y="15"/>
                    </a:lnTo>
                    <a:lnTo>
                      <a:pt x="68" y="21"/>
                    </a:lnTo>
                    <a:lnTo>
                      <a:pt x="74" y="24"/>
                    </a:lnTo>
                    <a:lnTo>
                      <a:pt x="81" y="25"/>
                    </a:lnTo>
                    <a:lnTo>
                      <a:pt x="85" y="24"/>
                    </a:lnTo>
                    <a:lnTo>
                      <a:pt x="91" y="24"/>
                    </a:lnTo>
                    <a:lnTo>
                      <a:pt x="97" y="25"/>
                    </a:lnTo>
                    <a:lnTo>
                      <a:pt x="105" y="25"/>
                    </a:lnTo>
                    <a:lnTo>
                      <a:pt x="109" y="24"/>
                    </a:lnTo>
                    <a:lnTo>
                      <a:pt x="112" y="22"/>
                    </a:lnTo>
                    <a:lnTo>
                      <a:pt x="114" y="24"/>
                    </a:lnTo>
                    <a:lnTo>
                      <a:pt x="114" y="27"/>
                    </a:lnTo>
                    <a:lnTo>
                      <a:pt x="114" y="30"/>
                    </a:lnTo>
                    <a:lnTo>
                      <a:pt x="114" y="34"/>
                    </a:lnTo>
                    <a:lnTo>
                      <a:pt x="112" y="40"/>
                    </a:lnTo>
                    <a:lnTo>
                      <a:pt x="112" y="46"/>
                    </a:lnTo>
                    <a:lnTo>
                      <a:pt x="112" y="49"/>
                    </a:lnTo>
                    <a:lnTo>
                      <a:pt x="115" y="55"/>
                    </a:lnTo>
                    <a:lnTo>
                      <a:pt x="118" y="64"/>
                    </a:lnTo>
                    <a:lnTo>
                      <a:pt x="119" y="73"/>
                    </a:lnTo>
                    <a:lnTo>
                      <a:pt x="121" y="77"/>
                    </a:lnTo>
                    <a:lnTo>
                      <a:pt x="122" y="79"/>
                    </a:lnTo>
                    <a:lnTo>
                      <a:pt x="124" y="79"/>
                    </a:lnTo>
                    <a:lnTo>
                      <a:pt x="125" y="80"/>
                    </a:lnTo>
                    <a:lnTo>
                      <a:pt x="128" y="80"/>
                    </a:lnTo>
                    <a:lnTo>
                      <a:pt x="133" y="82"/>
                    </a:lnTo>
                    <a:lnTo>
                      <a:pt x="137" y="83"/>
                    </a:lnTo>
                    <a:lnTo>
                      <a:pt x="142" y="85"/>
                    </a:lnTo>
                    <a:lnTo>
                      <a:pt x="148" y="85"/>
                    </a:lnTo>
                    <a:lnTo>
                      <a:pt x="154" y="83"/>
                    </a:lnTo>
                    <a:lnTo>
                      <a:pt x="159" y="82"/>
                    </a:lnTo>
                    <a:lnTo>
                      <a:pt x="164" y="80"/>
                    </a:lnTo>
                    <a:lnTo>
                      <a:pt x="167" y="79"/>
                    </a:lnTo>
                    <a:lnTo>
                      <a:pt x="171" y="74"/>
                    </a:lnTo>
                    <a:lnTo>
                      <a:pt x="177" y="70"/>
                    </a:lnTo>
                    <a:lnTo>
                      <a:pt x="183" y="62"/>
                    </a:lnTo>
                    <a:lnTo>
                      <a:pt x="191" y="52"/>
                    </a:lnTo>
                    <a:lnTo>
                      <a:pt x="199" y="43"/>
                    </a:lnTo>
                    <a:lnTo>
                      <a:pt x="210" y="42"/>
                    </a:lnTo>
                    <a:lnTo>
                      <a:pt x="216" y="43"/>
                    </a:lnTo>
                    <a:lnTo>
                      <a:pt x="219" y="47"/>
                    </a:lnTo>
                    <a:lnTo>
                      <a:pt x="219" y="50"/>
                    </a:lnTo>
                    <a:lnTo>
                      <a:pt x="217" y="55"/>
                    </a:lnTo>
                    <a:lnTo>
                      <a:pt x="214" y="59"/>
                    </a:lnTo>
                    <a:lnTo>
                      <a:pt x="210" y="64"/>
                    </a:lnTo>
                    <a:lnTo>
                      <a:pt x="198" y="74"/>
                    </a:lnTo>
                    <a:lnTo>
                      <a:pt x="191" y="83"/>
                    </a:lnTo>
                    <a:lnTo>
                      <a:pt x="186" y="92"/>
                    </a:lnTo>
                    <a:lnTo>
                      <a:pt x="185" y="98"/>
                    </a:lnTo>
                    <a:lnTo>
                      <a:pt x="183" y="104"/>
                    </a:lnTo>
                    <a:lnTo>
                      <a:pt x="180" y="111"/>
                    </a:lnTo>
                    <a:lnTo>
                      <a:pt x="174" y="119"/>
                    </a:lnTo>
                    <a:lnTo>
                      <a:pt x="170" y="125"/>
                    </a:lnTo>
                    <a:lnTo>
                      <a:pt x="167" y="131"/>
                    </a:lnTo>
                    <a:lnTo>
                      <a:pt x="164" y="137"/>
                    </a:lnTo>
                    <a:lnTo>
                      <a:pt x="161" y="147"/>
                    </a:lnTo>
                    <a:lnTo>
                      <a:pt x="156" y="159"/>
                    </a:lnTo>
                    <a:lnTo>
                      <a:pt x="149" y="172"/>
                    </a:lnTo>
                    <a:lnTo>
                      <a:pt x="142" y="178"/>
                    </a:lnTo>
                    <a:lnTo>
                      <a:pt x="133" y="180"/>
                    </a:lnTo>
                    <a:lnTo>
                      <a:pt x="124" y="178"/>
                    </a:lnTo>
                    <a:lnTo>
                      <a:pt x="118" y="178"/>
                    </a:lnTo>
                    <a:lnTo>
                      <a:pt x="114" y="180"/>
                    </a:lnTo>
                    <a:lnTo>
                      <a:pt x="109" y="183"/>
                    </a:lnTo>
                    <a:lnTo>
                      <a:pt x="103" y="184"/>
                    </a:lnTo>
                    <a:lnTo>
                      <a:pt x="97" y="185"/>
                    </a:lnTo>
                    <a:lnTo>
                      <a:pt x="90" y="187"/>
                    </a:lnTo>
                    <a:lnTo>
                      <a:pt x="82" y="185"/>
                    </a:lnTo>
                    <a:lnTo>
                      <a:pt x="72" y="183"/>
                    </a:lnTo>
                    <a:lnTo>
                      <a:pt x="51" y="163"/>
                    </a:lnTo>
                    <a:lnTo>
                      <a:pt x="43" y="148"/>
                    </a:lnTo>
                    <a:lnTo>
                      <a:pt x="40" y="138"/>
                    </a:lnTo>
                    <a:lnTo>
                      <a:pt x="35" y="131"/>
                    </a:lnTo>
                    <a:lnTo>
                      <a:pt x="28" y="120"/>
                    </a:lnTo>
                    <a:lnTo>
                      <a:pt x="22" y="105"/>
                    </a:lnTo>
                    <a:lnTo>
                      <a:pt x="16" y="91"/>
                    </a:lnTo>
                    <a:lnTo>
                      <a:pt x="11" y="82"/>
                    </a:lnTo>
                    <a:lnTo>
                      <a:pt x="13" y="79"/>
                    </a:lnTo>
                    <a:lnTo>
                      <a:pt x="16" y="76"/>
                    </a:lnTo>
                    <a:lnTo>
                      <a:pt x="17" y="74"/>
                    </a:lnTo>
                    <a:lnTo>
                      <a:pt x="16" y="71"/>
                    </a:lnTo>
                    <a:lnTo>
                      <a:pt x="11" y="67"/>
                    </a:lnTo>
                    <a:lnTo>
                      <a:pt x="6" y="62"/>
                    </a:lnTo>
                    <a:lnTo>
                      <a:pt x="1" y="56"/>
                    </a:lnTo>
                    <a:lnTo>
                      <a:pt x="0" y="53"/>
                    </a:lnTo>
                    <a:lnTo>
                      <a:pt x="3" y="50"/>
                    </a:lnTo>
                    <a:lnTo>
                      <a:pt x="4" y="47"/>
                    </a:lnTo>
                    <a:lnTo>
                      <a:pt x="4" y="45"/>
                    </a:lnTo>
                    <a:lnTo>
                      <a:pt x="3" y="40"/>
                    </a:lnTo>
                    <a:lnTo>
                      <a:pt x="4" y="42"/>
                    </a:lnTo>
                    <a:lnTo>
                      <a:pt x="7" y="43"/>
                    </a:lnTo>
                    <a:lnTo>
                      <a:pt x="8" y="45"/>
                    </a:lnTo>
                    <a:lnTo>
                      <a:pt x="10" y="47"/>
                    </a:lnTo>
                    <a:lnTo>
                      <a:pt x="14" y="52"/>
                    </a:lnTo>
                    <a:lnTo>
                      <a:pt x="19" y="56"/>
                    </a:lnTo>
                    <a:lnTo>
                      <a:pt x="23" y="58"/>
                    </a:lnTo>
                    <a:lnTo>
                      <a:pt x="26" y="56"/>
                    </a:lnTo>
                    <a:lnTo>
                      <a:pt x="26" y="53"/>
                    </a:lnTo>
                    <a:lnTo>
                      <a:pt x="25" y="47"/>
                    </a:lnTo>
                    <a:lnTo>
                      <a:pt x="23" y="43"/>
                    </a:lnTo>
                    <a:lnTo>
                      <a:pt x="22" y="39"/>
                    </a:lnTo>
                    <a:lnTo>
                      <a:pt x="26" y="37"/>
                    </a:lnTo>
                    <a:lnTo>
                      <a:pt x="32" y="34"/>
                    </a:lnTo>
                    <a:lnTo>
                      <a:pt x="35" y="30"/>
                    </a:lnTo>
                    <a:lnTo>
                      <a:pt x="38" y="27"/>
                    </a:lnTo>
                    <a:lnTo>
                      <a:pt x="40" y="25"/>
                    </a:lnTo>
                    <a:lnTo>
                      <a:pt x="43" y="25"/>
                    </a:lnTo>
                    <a:lnTo>
                      <a:pt x="44" y="25"/>
                    </a:lnTo>
                    <a:lnTo>
                      <a:pt x="44" y="28"/>
                    </a:lnTo>
                    <a:lnTo>
                      <a:pt x="44" y="33"/>
                    </a:lnTo>
                    <a:lnTo>
                      <a:pt x="44" y="39"/>
                    </a:lnTo>
                    <a:lnTo>
                      <a:pt x="43" y="45"/>
                    </a:lnTo>
                    <a:lnTo>
                      <a:pt x="41" y="49"/>
                    </a:lnTo>
                    <a:lnTo>
                      <a:pt x="41" y="50"/>
                    </a:lnTo>
                    <a:lnTo>
                      <a:pt x="44" y="49"/>
                    </a:lnTo>
                    <a:lnTo>
                      <a:pt x="47" y="47"/>
                    </a:lnTo>
                    <a:lnTo>
                      <a:pt x="50" y="45"/>
                    </a:lnTo>
                    <a:lnTo>
                      <a:pt x="53" y="43"/>
                    </a:lnTo>
                    <a:lnTo>
                      <a:pt x="57" y="40"/>
                    </a:lnTo>
                    <a:lnTo>
                      <a:pt x="60" y="39"/>
                    </a:lnTo>
                    <a:lnTo>
                      <a:pt x="60" y="36"/>
                    </a:lnTo>
                    <a:lnTo>
                      <a:pt x="57" y="36"/>
                    </a:lnTo>
                    <a:lnTo>
                      <a:pt x="54" y="34"/>
                    </a:lnTo>
                    <a:lnTo>
                      <a:pt x="50" y="33"/>
                    </a:lnTo>
                    <a:lnTo>
                      <a:pt x="47" y="28"/>
                    </a:lnTo>
                    <a:close/>
                  </a:path>
                </a:pathLst>
              </a:custGeom>
              <a:solidFill>
                <a:srgbClr val="7A281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4" name="Freeform 230"/>
              <p:cNvSpPr>
                <a:spLocks/>
              </p:cNvSpPr>
              <p:nvPr/>
            </p:nvSpPr>
            <p:spPr bwMode="auto">
              <a:xfrm>
                <a:off x="887" y="1295"/>
                <a:ext cx="9" cy="8"/>
              </a:xfrm>
              <a:custGeom>
                <a:avLst/>
                <a:gdLst/>
                <a:ahLst/>
                <a:cxnLst>
                  <a:cxn ang="0">
                    <a:pos x="15" y="2"/>
                  </a:cxn>
                  <a:cxn ang="0">
                    <a:pos x="8" y="0"/>
                  </a:cxn>
                  <a:cxn ang="0">
                    <a:pos x="2" y="3"/>
                  </a:cxn>
                  <a:cxn ang="0">
                    <a:pos x="0" y="8"/>
                  </a:cxn>
                  <a:cxn ang="0">
                    <a:pos x="0" y="12"/>
                  </a:cxn>
                  <a:cxn ang="0">
                    <a:pos x="5" y="18"/>
                  </a:cxn>
                  <a:cxn ang="0">
                    <a:pos x="8" y="21"/>
                  </a:cxn>
                  <a:cxn ang="0">
                    <a:pos x="12" y="22"/>
                  </a:cxn>
                  <a:cxn ang="0">
                    <a:pos x="17" y="24"/>
                  </a:cxn>
                  <a:cxn ang="0">
                    <a:pos x="18" y="24"/>
                  </a:cxn>
                  <a:cxn ang="0">
                    <a:pos x="20" y="24"/>
                  </a:cxn>
                  <a:cxn ang="0">
                    <a:pos x="21" y="24"/>
                  </a:cxn>
                  <a:cxn ang="0">
                    <a:pos x="23" y="22"/>
                  </a:cxn>
                  <a:cxn ang="0">
                    <a:pos x="26" y="19"/>
                  </a:cxn>
                  <a:cxn ang="0">
                    <a:pos x="27" y="16"/>
                  </a:cxn>
                  <a:cxn ang="0">
                    <a:pos x="27" y="14"/>
                  </a:cxn>
                  <a:cxn ang="0">
                    <a:pos x="26" y="9"/>
                  </a:cxn>
                  <a:cxn ang="0">
                    <a:pos x="23" y="8"/>
                  </a:cxn>
                  <a:cxn ang="0">
                    <a:pos x="21" y="6"/>
                  </a:cxn>
                  <a:cxn ang="0">
                    <a:pos x="18" y="3"/>
                  </a:cxn>
                  <a:cxn ang="0">
                    <a:pos x="15" y="2"/>
                  </a:cxn>
                </a:cxnLst>
                <a:rect l="0" t="0" r="r" b="b"/>
                <a:pathLst>
                  <a:path w="27" h="24">
                    <a:moveTo>
                      <a:pt x="15" y="2"/>
                    </a:moveTo>
                    <a:lnTo>
                      <a:pt x="8" y="0"/>
                    </a:lnTo>
                    <a:lnTo>
                      <a:pt x="2" y="3"/>
                    </a:lnTo>
                    <a:lnTo>
                      <a:pt x="0" y="8"/>
                    </a:lnTo>
                    <a:lnTo>
                      <a:pt x="0" y="12"/>
                    </a:lnTo>
                    <a:lnTo>
                      <a:pt x="5" y="18"/>
                    </a:lnTo>
                    <a:lnTo>
                      <a:pt x="8" y="21"/>
                    </a:lnTo>
                    <a:lnTo>
                      <a:pt x="12" y="22"/>
                    </a:lnTo>
                    <a:lnTo>
                      <a:pt x="17" y="24"/>
                    </a:lnTo>
                    <a:lnTo>
                      <a:pt x="18" y="24"/>
                    </a:lnTo>
                    <a:lnTo>
                      <a:pt x="20" y="24"/>
                    </a:lnTo>
                    <a:lnTo>
                      <a:pt x="21" y="24"/>
                    </a:lnTo>
                    <a:lnTo>
                      <a:pt x="23" y="22"/>
                    </a:lnTo>
                    <a:lnTo>
                      <a:pt x="26" y="19"/>
                    </a:lnTo>
                    <a:lnTo>
                      <a:pt x="27" y="16"/>
                    </a:lnTo>
                    <a:lnTo>
                      <a:pt x="27" y="14"/>
                    </a:lnTo>
                    <a:lnTo>
                      <a:pt x="26" y="9"/>
                    </a:lnTo>
                    <a:lnTo>
                      <a:pt x="23" y="8"/>
                    </a:lnTo>
                    <a:lnTo>
                      <a:pt x="21" y="6"/>
                    </a:lnTo>
                    <a:lnTo>
                      <a:pt x="18" y="3"/>
                    </a:lnTo>
                    <a:lnTo>
                      <a:pt x="15" y="2"/>
                    </a:lnTo>
                    <a:close/>
                  </a:path>
                </a:pathLst>
              </a:custGeom>
              <a:solidFill>
                <a:srgbClr val="99594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5" name="Freeform 231"/>
              <p:cNvSpPr>
                <a:spLocks/>
              </p:cNvSpPr>
              <p:nvPr/>
            </p:nvSpPr>
            <p:spPr bwMode="auto">
              <a:xfrm>
                <a:off x="893" y="1282"/>
                <a:ext cx="8" cy="8"/>
              </a:xfrm>
              <a:custGeom>
                <a:avLst/>
                <a:gdLst/>
                <a:ahLst/>
                <a:cxnLst>
                  <a:cxn ang="0">
                    <a:pos x="19" y="0"/>
                  </a:cxn>
                  <a:cxn ang="0">
                    <a:pos x="12" y="0"/>
                  </a:cxn>
                  <a:cxn ang="0">
                    <a:pos x="6" y="2"/>
                  </a:cxn>
                  <a:cxn ang="0">
                    <a:pos x="2" y="8"/>
                  </a:cxn>
                  <a:cxn ang="0">
                    <a:pos x="0" y="13"/>
                  </a:cxn>
                  <a:cxn ang="0">
                    <a:pos x="3" y="18"/>
                  </a:cxn>
                  <a:cxn ang="0">
                    <a:pos x="8" y="22"/>
                  </a:cxn>
                  <a:cxn ang="0">
                    <a:pos x="13" y="24"/>
                  </a:cxn>
                  <a:cxn ang="0">
                    <a:pos x="15" y="25"/>
                  </a:cxn>
                  <a:cxn ang="0">
                    <a:pos x="21" y="22"/>
                  </a:cxn>
                  <a:cxn ang="0">
                    <a:pos x="25" y="16"/>
                  </a:cxn>
                  <a:cxn ang="0">
                    <a:pos x="25" y="9"/>
                  </a:cxn>
                  <a:cxn ang="0">
                    <a:pos x="19" y="0"/>
                  </a:cxn>
                </a:cxnLst>
                <a:rect l="0" t="0" r="r" b="b"/>
                <a:pathLst>
                  <a:path w="25" h="25">
                    <a:moveTo>
                      <a:pt x="19" y="0"/>
                    </a:moveTo>
                    <a:lnTo>
                      <a:pt x="12" y="0"/>
                    </a:lnTo>
                    <a:lnTo>
                      <a:pt x="6" y="2"/>
                    </a:lnTo>
                    <a:lnTo>
                      <a:pt x="2" y="8"/>
                    </a:lnTo>
                    <a:lnTo>
                      <a:pt x="0" y="13"/>
                    </a:lnTo>
                    <a:lnTo>
                      <a:pt x="3" y="18"/>
                    </a:lnTo>
                    <a:lnTo>
                      <a:pt x="8" y="22"/>
                    </a:lnTo>
                    <a:lnTo>
                      <a:pt x="13" y="24"/>
                    </a:lnTo>
                    <a:lnTo>
                      <a:pt x="15" y="25"/>
                    </a:lnTo>
                    <a:lnTo>
                      <a:pt x="21" y="22"/>
                    </a:lnTo>
                    <a:lnTo>
                      <a:pt x="25" y="16"/>
                    </a:lnTo>
                    <a:lnTo>
                      <a:pt x="25" y="9"/>
                    </a:lnTo>
                    <a:lnTo>
                      <a:pt x="19" y="0"/>
                    </a:lnTo>
                    <a:close/>
                  </a:path>
                </a:pathLst>
              </a:custGeom>
              <a:solidFill>
                <a:srgbClr val="99594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6" name="Freeform 232"/>
              <p:cNvSpPr>
                <a:spLocks/>
              </p:cNvSpPr>
              <p:nvPr/>
            </p:nvSpPr>
            <p:spPr bwMode="auto">
              <a:xfrm>
                <a:off x="904" y="1269"/>
                <a:ext cx="7" cy="9"/>
              </a:xfrm>
              <a:custGeom>
                <a:avLst/>
                <a:gdLst/>
                <a:ahLst/>
                <a:cxnLst>
                  <a:cxn ang="0">
                    <a:pos x="19" y="7"/>
                  </a:cxn>
                  <a:cxn ang="0">
                    <a:pos x="13" y="1"/>
                  </a:cxn>
                  <a:cxn ang="0">
                    <a:pos x="7" y="0"/>
                  </a:cxn>
                  <a:cxn ang="0">
                    <a:pos x="1" y="2"/>
                  </a:cxn>
                  <a:cxn ang="0">
                    <a:pos x="0" y="10"/>
                  </a:cxn>
                  <a:cxn ang="0">
                    <a:pos x="3" y="19"/>
                  </a:cxn>
                  <a:cxn ang="0">
                    <a:pos x="7" y="25"/>
                  </a:cxn>
                  <a:cxn ang="0">
                    <a:pos x="12" y="28"/>
                  </a:cxn>
                  <a:cxn ang="0">
                    <a:pos x="17" y="28"/>
                  </a:cxn>
                  <a:cxn ang="0">
                    <a:pos x="20" y="25"/>
                  </a:cxn>
                  <a:cxn ang="0">
                    <a:pos x="22" y="22"/>
                  </a:cxn>
                  <a:cxn ang="0">
                    <a:pos x="22" y="16"/>
                  </a:cxn>
                  <a:cxn ang="0">
                    <a:pos x="19" y="7"/>
                  </a:cxn>
                </a:cxnLst>
                <a:rect l="0" t="0" r="r" b="b"/>
                <a:pathLst>
                  <a:path w="22" h="28">
                    <a:moveTo>
                      <a:pt x="19" y="7"/>
                    </a:moveTo>
                    <a:lnTo>
                      <a:pt x="13" y="1"/>
                    </a:lnTo>
                    <a:lnTo>
                      <a:pt x="7" y="0"/>
                    </a:lnTo>
                    <a:lnTo>
                      <a:pt x="1" y="2"/>
                    </a:lnTo>
                    <a:lnTo>
                      <a:pt x="0" y="10"/>
                    </a:lnTo>
                    <a:lnTo>
                      <a:pt x="3" y="19"/>
                    </a:lnTo>
                    <a:lnTo>
                      <a:pt x="7" y="25"/>
                    </a:lnTo>
                    <a:lnTo>
                      <a:pt x="12" y="28"/>
                    </a:lnTo>
                    <a:lnTo>
                      <a:pt x="17" y="28"/>
                    </a:lnTo>
                    <a:lnTo>
                      <a:pt x="20" y="25"/>
                    </a:lnTo>
                    <a:lnTo>
                      <a:pt x="22" y="22"/>
                    </a:lnTo>
                    <a:lnTo>
                      <a:pt x="22" y="16"/>
                    </a:lnTo>
                    <a:lnTo>
                      <a:pt x="19" y="7"/>
                    </a:lnTo>
                    <a:close/>
                  </a:path>
                </a:pathLst>
              </a:custGeom>
              <a:solidFill>
                <a:srgbClr val="99594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7" name="Freeform 233"/>
              <p:cNvSpPr>
                <a:spLocks/>
              </p:cNvSpPr>
              <p:nvPr/>
            </p:nvSpPr>
            <p:spPr bwMode="auto">
              <a:xfrm>
                <a:off x="906" y="1328"/>
                <a:ext cx="23" cy="19"/>
              </a:xfrm>
              <a:custGeom>
                <a:avLst/>
                <a:gdLst/>
                <a:ahLst/>
                <a:cxnLst>
                  <a:cxn ang="0">
                    <a:pos x="68" y="53"/>
                  </a:cxn>
                  <a:cxn ang="0">
                    <a:pos x="62" y="54"/>
                  </a:cxn>
                  <a:cxn ang="0">
                    <a:pos x="55" y="56"/>
                  </a:cxn>
                  <a:cxn ang="0">
                    <a:pos x="47" y="54"/>
                  </a:cxn>
                  <a:cxn ang="0">
                    <a:pos x="37" y="52"/>
                  </a:cxn>
                  <a:cxn ang="0">
                    <a:pos x="16" y="32"/>
                  </a:cxn>
                  <a:cxn ang="0">
                    <a:pos x="8" y="17"/>
                  </a:cxn>
                  <a:cxn ang="0">
                    <a:pos x="5" y="7"/>
                  </a:cxn>
                  <a:cxn ang="0">
                    <a:pos x="0" y="0"/>
                  </a:cxn>
                  <a:cxn ang="0">
                    <a:pos x="6" y="3"/>
                  </a:cxn>
                  <a:cxn ang="0">
                    <a:pos x="13" y="11"/>
                  </a:cxn>
                  <a:cxn ang="0">
                    <a:pos x="19" y="22"/>
                  </a:cxn>
                  <a:cxn ang="0">
                    <a:pos x="24" y="28"/>
                  </a:cxn>
                  <a:cxn ang="0">
                    <a:pos x="25" y="31"/>
                  </a:cxn>
                  <a:cxn ang="0">
                    <a:pos x="30" y="34"/>
                  </a:cxn>
                  <a:cxn ang="0">
                    <a:pos x="34" y="38"/>
                  </a:cxn>
                  <a:cxn ang="0">
                    <a:pos x="39" y="41"/>
                  </a:cxn>
                  <a:cxn ang="0">
                    <a:pos x="45" y="46"/>
                  </a:cxn>
                  <a:cxn ang="0">
                    <a:pos x="52" y="49"/>
                  </a:cxn>
                  <a:cxn ang="0">
                    <a:pos x="59" y="52"/>
                  </a:cxn>
                  <a:cxn ang="0">
                    <a:pos x="68" y="53"/>
                  </a:cxn>
                </a:cxnLst>
                <a:rect l="0" t="0" r="r" b="b"/>
                <a:pathLst>
                  <a:path w="68" h="56">
                    <a:moveTo>
                      <a:pt x="68" y="53"/>
                    </a:moveTo>
                    <a:lnTo>
                      <a:pt x="62" y="54"/>
                    </a:lnTo>
                    <a:lnTo>
                      <a:pt x="55" y="56"/>
                    </a:lnTo>
                    <a:lnTo>
                      <a:pt x="47" y="54"/>
                    </a:lnTo>
                    <a:lnTo>
                      <a:pt x="37" y="52"/>
                    </a:lnTo>
                    <a:lnTo>
                      <a:pt x="16" y="32"/>
                    </a:lnTo>
                    <a:lnTo>
                      <a:pt x="8" y="17"/>
                    </a:lnTo>
                    <a:lnTo>
                      <a:pt x="5" y="7"/>
                    </a:lnTo>
                    <a:lnTo>
                      <a:pt x="0" y="0"/>
                    </a:lnTo>
                    <a:lnTo>
                      <a:pt x="6" y="3"/>
                    </a:lnTo>
                    <a:lnTo>
                      <a:pt x="13" y="11"/>
                    </a:lnTo>
                    <a:lnTo>
                      <a:pt x="19" y="22"/>
                    </a:lnTo>
                    <a:lnTo>
                      <a:pt x="24" y="28"/>
                    </a:lnTo>
                    <a:lnTo>
                      <a:pt x="25" y="31"/>
                    </a:lnTo>
                    <a:lnTo>
                      <a:pt x="30" y="34"/>
                    </a:lnTo>
                    <a:lnTo>
                      <a:pt x="34" y="38"/>
                    </a:lnTo>
                    <a:lnTo>
                      <a:pt x="39" y="41"/>
                    </a:lnTo>
                    <a:lnTo>
                      <a:pt x="45" y="46"/>
                    </a:lnTo>
                    <a:lnTo>
                      <a:pt x="52" y="49"/>
                    </a:lnTo>
                    <a:lnTo>
                      <a:pt x="59" y="52"/>
                    </a:lnTo>
                    <a:lnTo>
                      <a:pt x="68" y="53"/>
                    </a:lnTo>
                    <a:close/>
                  </a:path>
                </a:pathLst>
              </a:custGeom>
              <a:solidFill>
                <a:srgbClr val="AD7A7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8" name="Freeform 234"/>
              <p:cNvSpPr>
                <a:spLocks/>
              </p:cNvSpPr>
              <p:nvPr/>
            </p:nvSpPr>
            <p:spPr bwMode="auto">
              <a:xfrm>
                <a:off x="928" y="1302"/>
                <a:ext cx="88" cy="79"/>
              </a:xfrm>
              <a:custGeom>
                <a:avLst/>
                <a:gdLst/>
                <a:ahLst/>
                <a:cxnLst>
                  <a:cxn ang="0">
                    <a:pos x="235" y="223"/>
                  </a:cxn>
                  <a:cxn ang="0">
                    <a:pos x="247" y="207"/>
                  </a:cxn>
                  <a:cxn ang="0">
                    <a:pos x="260" y="177"/>
                  </a:cxn>
                  <a:cxn ang="0">
                    <a:pos x="265" y="167"/>
                  </a:cxn>
                  <a:cxn ang="0">
                    <a:pos x="263" y="165"/>
                  </a:cxn>
                  <a:cxn ang="0">
                    <a:pos x="253" y="161"/>
                  </a:cxn>
                  <a:cxn ang="0">
                    <a:pos x="223" y="130"/>
                  </a:cxn>
                  <a:cxn ang="0">
                    <a:pos x="203" y="106"/>
                  </a:cxn>
                  <a:cxn ang="0">
                    <a:pos x="194" y="92"/>
                  </a:cxn>
                  <a:cxn ang="0">
                    <a:pos x="183" y="82"/>
                  </a:cxn>
                  <a:cxn ang="0">
                    <a:pos x="170" y="49"/>
                  </a:cxn>
                  <a:cxn ang="0">
                    <a:pos x="167" y="40"/>
                  </a:cxn>
                  <a:cxn ang="0">
                    <a:pos x="154" y="45"/>
                  </a:cxn>
                  <a:cxn ang="0">
                    <a:pos x="140" y="55"/>
                  </a:cxn>
                  <a:cxn ang="0">
                    <a:pos x="129" y="39"/>
                  </a:cxn>
                  <a:cxn ang="0">
                    <a:pos x="120" y="32"/>
                  </a:cxn>
                  <a:cxn ang="0">
                    <a:pos x="108" y="21"/>
                  </a:cxn>
                  <a:cxn ang="0">
                    <a:pos x="89" y="9"/>
                  </a:cxn>
                  <a:cxn ang="0">
                    <a:pos x="66" y="0"/>
                  </a:cxn>
                  <a:cxn ang="0">
                    <a:pos x="60" y="9"/>
                  </a:cxn>
                  <a:cxn ang="0">
                    <a:pos x="69" y="20"/>
                  </a:cxn>
                  <a:cxn ang="0">
                    <a:pos x="92" y="39"/>
                  </a:cxn>
                  <a:cxn ang="0">
                    <a:pos x="106" y="55"/>
                  </a:cxn>
                  <a:cxn ang="0">
                    <a:pos x="121" y="75"/>
                  </a:cxn>
                  <a:cxn ang="0">
                    <a:pos x="115" y="73"/>
                  </a:cxn>
                  <a:cxn ang="0">
                    <a:pos x="103" y="64"/>
                  </a:cxn>
                  <a:cxn ang="0">
                    <a:pos x="92" y="60"/>
                  </a:cxn>
                  <a:cxn ang="0">
                    <a:pos x="74" y="52"/>
                  </a:cxn>
                  <a:cxn ang="0">
                    <a:pos x="55" y="48"/>
                  </a:cxn>
                  <a:cxn ang="0">
                    <a:pos x="37" y="49"/>
                  </a:cxn>
                  <a:cxn ang="0">
                    <a:pos x="35" y="61"/>
                  </a:cxn>
                  <a:cxn ang="0">
                    <a:pos x="68" y="79"/>
                  </a:cxn>
                  <a:cxn ang="0">
                    <a:pos x="92" y="91"/>
                  </a:cxn>
                  <a:cxn ang="0">
                    <a:pos x="96" y="98"/>
                  </a:cxn>
                  <a:cxn ang="0">
                    <a:pos x="74" y="89"/>
                  </a:cxn>
                  <a:cxn ang="0">
                    <a:pos x="56" y="85"/>
                  </a:cxn>
                  <a:cxn ang="0">
                    <a:pos x="32" y="79"/>
                  </a:cxn>
                  <a:cxn ang="0">
                    <a:pos x="19" y="78"/>
                  </a:cxn>
                  <a:cxn ang="0">
                    <a:pos x="13" y="85"/>
                  </a:cxn>
                  <a:cxn ang="0">
                    <a:pos x="22" y="97"/>
                  </a:cxn>
                  <a:cxn ang="0">
                    <a:pos x="35" y="103"/>
                  </a:cxn>
                  <a:cxn ang="0">
                    <a:pos x="49" y="109"/>
                  </a:cxn>
                  <a:cxn ang="0">
                    <a:pos x="72" y="124"/>
                  </a:cxn>
                  <a:cxn ang="0">
                    <a:pos x="87" y="135"/>
                  </a:cxn>
                  <a:cxn ang="0">
                    <a:pos x="74" y="141"/>
                  </a:cxn>
                  <a:cxn ang="0">
                    <a:pos x="50" y="141"/>
                  </a:cxn>
                  <a:cxn ang="0">
                    <a:pos x="23" y="141"/>
                  </a:cxn>
                  <a:cxn ang="0">
                    <a:pos x="1" y="143"/>
                  </a:cxn>
                  <a:cxn ang="0">
                    <a:pos x="1" y="153"/>
                  </a:cxn>
                  <a:cxn ang="0">
                    <a:pos x="31" y="162"/>
                  </a:cxn>
                  <a:cxn ang="0">
                    <a:pos x="60" y="168"/>
                  </a:cxn>
                  <a:cxn ang="0">
                    <a:pos x="83" y="171"/>
                  </a:cxn>
                  <a:cxn ang="0">
                    <a:pos x="96" y="180"/>
                  </a:cxn>
                  <a:cxn ang="0">
                    <a:pos x="123" y="199"/>
                  </a:cxn>
                  <a:cxn ang="0">
                    <a:pos x="146" y="213"/>
                  </a:cxn>
                  <a:cxn ang="0">
                    <a:pos x="177" y="219"/>
                  </a:cxn>
                  <a:cxn ang="0">
                    <a:pos x="195" y="221"/>
                  </a:cxn>
                  <a:cxn ang="0">
                    <a:pos x="205" y="224"/>
                  </a:cxn>
                  <a:cxn ang="0">
                    <a:pos x="222" y="236"/>
                  </a:cxn>
                </a:cxnLst>
                <a:rect l="0" t="0" r="r" b="b"/>
                <a:pathLst>
                  <a:path w="265" h="236">
                    <a:moveTo>
                      <a:pt x="222" y="236"/>
                    </a:moveTo>
                    <a:lnTo>
                      <a:pt x="229" y="230"/>
                    </a:lnTo>
                    <a:lnTo>
                      <a:pt x="235" y="223"/>
                    </a:lnTo>
                    <a:lnTo>
                      <a:pt x="241" y="217"/>
                    </a:lnTo>
                    <a:lnTo>
                      <a:pt x="244" y="211"/>
                    </a:lnTo>
                    <a:lnTo>
                      <a:pt x="247" y="207"/>
                    </a:lnTo>
                    <a:lnTo>
                      <a:pt x="251" y="198"/>
                    </a:lnTo>
                    <a:lnTo>
                      <a:pt x="256" y="187"/>
                    </a:lnTo>
                    <a:lnTo>
                      <a:pt x="260" y="177"/>
                    </a:lnTo>
                    <a:lnTo>
                      <a:pt x="262" y="173"/>
                    </a:lnTo>
                    <a:lnTo>
                      <a:pt x="263" y="170"/>
                    </a:lnTo>
                    <a:lnTo>
                      <a:pt x="265" y="167"/>
                    </a:lnTo>
                    <a:lnTo>
                      <a:pt x="265" y="164"/>
                    </a:lnTo>
                    <a:lnTo>
                      <a:pt x="263" y="165"/>
                    </a:lnTo>
                    <a:lnTo>
                      <a:pt x="263" y="165"/>
                    </a:lnTo>
                    <a:lnTo>
                      <a:pt x="263" y="165"/>
                    </a:lnTo>
                    <a:lnTo>
                      <a:pt x="262" y="167"/>
                    </a:lnTo>
                    <a:lnTo>
                      <a:pt x="253" y="161"/>
                    </a:lnTo>
                    <a:lnTo>
                      <a:pt x="242" y="150"/>
                    </a:lnTo>
                    <a:lnTo>
                      <a:pt x="232" y="140"/>
                    </a:lnTo>
                    <a:lnTo>
                      <a:pt x="223" y="130"/>
                    </a:lnTo>
                    <a:lnTo>
                      <a:pt x="217" y="122"/>
                    </a:lnTo>
                    <a:lnTo>
                      <a:pt x="208" y="113"/>
                    </a:lnTo>
                    <a:lnTo>
                      <a:pt x="203" y="106"/>
                    </a:lnTo>
                    <a:lnTo>
                      <a:pt x="198" y="100"/>
                    </a:lnTo>
                    <a:lnTo>
                      <a:pt x="195" y="97"/>
                    </a:lnTo>
                    <a:lnTo>
                      <a:pt x="194" y="92"/>
                    </a:lnTo>
                    <a:lnTo>
                      <a:pt x="191" y="89"/>
                    </a:lnTo>
                    <a:lnTo>
                      <a:pt x="188" y="86"/>
                    </a:lnTo>
                    <a:lnTo>
                      <a:pt x="183" y="82"/>
                    </a:lnTo>
                    <a:lnTo>
                      <a:pt x="177" y="75"/>
                    </a:lnTo>
                    <a:lnTo>
                      <a:pt x="171" y="63"/>
                    </a:lnTo>
                    <a:lnTo>
                      <a:pt x="170" y="49"/>
                    </a:lnTo>
                    <a:lnTo>
                      <a:pt x="170" y="45"/>
                    </a:lnTo>
                    <a:lnTo>
                      <a:pt x="168" y="42"/>
                    </a:lnTo>
                    <a:lnTo>
                      <a:pt x="167" y="40"/>
                    </a:lnTo>
                    <a:lnTo>
                      <a:pt x="163" y="39"/>
                    </a:lnTo>
                    <a:lnTo>
                      <a:pt x="158" y="40"/>
                    </a:lnTo>
                    <a:lnTo>
                      <a:pt x="154" y="45"/>
                    </a:lnTo>
                    <a:lnTo>
                      <a:pt x="149" y="52"/>
                    </a:lnTo>
                    <a:lnTo>
                      <a:pt x="149" y="66"/>
                    </a:lnTo>
                    <a:lnTo>
                      <a:pt x="140" y="55"/>
                    </a:lnTo>
                    <a:lnTo>
                      <a:pt x="134" y="48"/>
                    </a:lnTo>
                    <a:lnTo>
                      <a:pt x="131" y="42"/>
                    </a:lnTo>
                    <a:lnTo>
                      <a:pt x="129" y="39"/>
                    </a:lnTo>
                    <a:lnTo>
                      <a:pt x="126" y="36"/>
                    </a:lnTo>
                    <a:lnTo>
                      <a:pt x="123" y="35"/>
                    </a:lnTo>
                    <a:lnTo>
                      <a:pt x="120" y="32"/>
                    </a:lnTo>
                    <a:lnTo>
                      <a:pt x="117" y="30"/>
                    </a:lnTo>
                    <a:lnTo>
                      <a:pt x="114" y="27"/>
                    </a:lnTo>
                    <a:lnTo>
                      <a:pt x="108" y="21"/>
                    </a:lnTo>
                    <a:lnTo>
                      <a:pt x="102" y="15"/>
                    </a:lnTo>
                    <a:lnTo>
                      <a:pt x="96" y="12"/>
                    </a:lnTo>
                    <a:lnTo>
                      <a:pt x="89" y="9"/>
                    </a:lnTo>
                    <a:lnTo>
                      <a:pt x="80" y="3"/>
                    </a:lnTo>
                    <a:lnTo>
                      <a:pt x="71" y="0"/>
                    </a:lnTo>
                    <a:lnTo>
                      <a:pt x="66" y="0"/>
                    </a:lnTo>
                    <a:lnTo>
                      <a:pt x="63" y="2"/>
                    </a:lnTo>
                    <a:lnTo>
                      <a:pt x="62" y="5"/>
                    </a:lnTo>
                    <a:lnTo>
                      <a:pt x="60" y="9"/>
                    </a:lnTo>
                    <a:lnTo>
                      <a:pt x="62" y="12"/>
                    </a:lnTo>
                    <a:lnTo>
                      <a:pt x="65" y="15"/>
                    </a:lnTo>
                    <a:lnTo>
                      <a:pt x="69" y="20"/>
                    </a:lnTo>
                    <a:lnTo>
                      <a:pt x="77" y="26"/>
                    </a:lnTo>
                    <a:lnTo>
                      <a:pt x="84" y="33"/>
                    </a:lnTo>
                    <a:lnTo>
                      <a:pt x="92" y="39"/>
                    </a:lnTo>
                    <a:lnTo>
                      <a:pt x="97" y="46"/>
                    </a:lnTo>
                    <a:lnTo>
                      <a:pt x="103" y="51"/>
                    </a:lnTo>
                    <a:lnTo>
                      <a:pt x="106" y="55"/>
                    </a:lnTo>
                    <a:lnTo>
                      <a:pt x="111" y="61"/>
                    </a:lnTo>
                    <a:lnTo>
                      <a:pt x="115" y="69"/>
                    </a:lnTo>
                    <a:lnTo>
                      <a:pt x="121" y="75"/>
                    </a:lnTo>
                    <a:lnTo>
                      <a:pt x="124" y="79"/>
                    </a:lnTo>
                    <a:lnTo>
                      <a:pt x="120" y="76"/>
                    </a:lnTo>
                    <a:lnTo>
                      <a:pt x="115" y="73"/>
                    </a:lnTo>
                    <a:lnTo>
                      <a:pt x="111" y="70"/>
                    </a:lnTo>
                    <a:lnTo>
                      <a:pt x="108" y="67"/>
                    </a:lnTo>
                    <a:lnTo>
                      <a:pt x="103" y="64"/>
                    </a:lnTo>
                    <a:lnTo>
                      <a:pt x="99" y="61"/>
                    </a:lnTo>
                    <a:lnTo>
                      <a:pt x="94" y="60"/>
                    </a:lnTo>
                    <a:lnTo>
                      <a:pt x="92" y="60"/>
                    </a:lnTo>
                    <a:lnTo>
                      <a:pt x="87" y="57"/>
                    </a:lnTo>
                    <a:lnTo>
                      <a:pt x="81" y="55"/>
                    </a:lnTo>
                    <a:lnTo>
                      <a:pt x="74" y="52"/>
                    </a:lnTo>
                    <a:lnTo>
                      <a:pt x="69" y="52"/>
                    </a:lnTo>
                    <a:lnTo>
                      <a:pt x="63" y="51"/>
                    </a:lnTo>
                    <a:lnTo>
                      <a:pt x="55" y="48"/>
                    </a:lnTo>
                    <a:lnTo>
                      <a:pt x="46" y="46"/>
                    </a:lnTo>
                    <a:lnTo>
                      <a:pt x="40" y="46"/>
                    </a:lnTo>
                    <a:lnTo>
                      <a:pt x="37" y="49"/>
                    </a:lnTo>
                    <a:lnTo>
                      <a:pt x="34" y="54"/>
                    </a:lnTo>
                    <a:lnTo>
                      <a:pt x="34" y="57"/>
                    </a:lnTo>
                    <a:lnTo>
                      <a:pt x="35" y="61"/>
                    </a:lnTo>
                    <a:lnTo>
                      <a:pt x="43" y="66"/>
                    </a:lnTo>
                    <a:lnTo>
                      <a:pt x="55" y="73"/>
                    </a:lnTo>
                    <a:lnTo>
                      <a:pt x="68" y="79"/>
                    </a:lnTo>
                    <a:lnTo>
                      <a:pt x="77" y="84"/>
                    </a:lnTo>
                    <a:lnTo>
                      <a:pt x="84" y="86"/>
                    </a:lnTo>
                    <a:lnTo>
                      <a:pt x="92" y="91"/>
                    </a:lnTo>
                    <a:lnTo>
                      <a:pt x="99" y="97"/>
                    </a:lnTo>
                    <a:lnTo>
                      <a:pt x="103" y="101"/>
                    </a:lnTo>
                    <a:lnTo>
                      <a:pt x="96" y="98"/>
                    </a:lnTo>
                    <a:lnTo>
                      <a:pt x="87" y="94"/>
                    </a:lnTo>
                    <a:lnTo>
                      <a:pt x="80" y="91"/>
                    </a:lnTo>
                    <a:lnTo>
                      <a:pt x="74" y="89"/>
                    </a:lnTo>
                    <a:lnTo>
                      <a:pt x="71" y="88"/>
                    </a:lnTo>
                    <a:lnTo>
                      <a:pt x="63" y="86"/>
                    </a:lnTo>
                    <a:lnTo>
                      <a:pt x="56" y="85"/>
                    </a:lnTo>
                    <a:lnTo>
                      <a:pt x="49" y="84"/>
                    </a:lnTo>
                    <a:lnTo>
                      <a:pt x="40" y="81"/>
                    </a:lnTo>
                    <a:lnTo>
                      <a:pt x="32" y="79"/>
                    </a:lnTo>
                    <a:lnTo>
                      <a:pt x="26" y="78"/>
                    </a:lnTo>
                    <a:lnTo>
                      <a:pt x="23" y="78"/>
                    </a:lnTo>
                    <a:lnTo>
                      <a:pt x="19" y="78"/>
                    </a:lnTo>
                    <a:lnTo>
                      <a:pt x="16" y="79"/>
                    </a:lnTo>
                    <a:lnTo>
                      <a:pt x="15" y="82"/>
                    </a:lnTo>
                    <a:lnTo>
                      <a:pt x="13" y="85"/>
                    </a:lnTo>
                    <a:lnTo>
                      <a:pt x="15" y="89"/>
                    </a:lnTo>
                    <a:lnTo>
                      <a:pt x="18" y="94"/>
                    </a:lnTo>
                    <a:lnTo>
                      <a:pt x="22" y="97"/>
                    </a:lnTo>
                    <a:lnTo>
                      <a:pt x="28" y="100"/>
                    </a:lnTo>
                    <a:lnTo>
                      <a:pt x="31" y="101"/>
                    </a:lnTo>
                    <a:lnTo>
                      <a:pt x="35" y="103"/>
                    </a:lnTo>
                    <a:lnTo>
                      <a:pt x="38" y="104"/>
                    </a:lnTo>
                    <a:lnTo>
                      <a:pt x="41" y="104"/>
                    </a:lnTo>
                    <a:lnTo>
                      <a:pt x="49" y="109"/>
                    </a:lnTo>
                    <a:lnTo>
                      <a:pt x="57" y="113"/>
                    </a:lnTo>
                    <a:lnTo>
                      <a:pt x="66" y="119"/>
                    </a:lnTo>
                    <a:lnTo>
                      <a:pt x="72" y="124"/>
                    </a:lnTo>
                    <a:lnTo>
                      <a:pt x="77" y="128"/>
                    </a:lnTo>
                    <a:lnTo>
                      <a:pt x="83" y="131"/>
                    </a:lnTo>
                    <a:lnTo>
                      <a:pt x="87" y="135"/>
                    </a:lnTo>
                    <a:lnTo>
                      <a:pt x="87" y="140"/>
                    </a:lnTo>
                    <a:lnTo>
                      <a:pt x="81" y="141"/>
                    </a:lnTo>
                    <a:lnTo>
                      <a:pt x="74" y="141"/>
                    </a:lnTo>
                    <a:lnTo>
                      <a:pt x="63" y="141"/>
                    </a:lnTo>
                    <a:lnTo>
                      <a:pt x="56" y="141"/>
                    </a:lnTo>
                    <a:lnTo>
                      <a:pt x="50" y="141"/>
                    </a:lnTo>
                    <a:lnTo>
                      <a:pt x="43" y="141"/>
                    </a:lnTo>
                    <a:lnTo>
                      <a:pt x="34" y="141"/>
                    </a:lnTo>
                    <a:lnTo>
                      <a:pt x="23" y="141"/>
                    </a:lnTo>
                    <a:lnTo>
                      <a:pt x="15" y="141"/>
                    </a:lnTo>
                    <a:lnTo>
                      <a:pt x="7" y="141"/>
                    </a:lnTo>
                    <a:lnTo>
                      <a:pt x="1" y="143"/>
                    </a:lnTo>
                    <a:lnTo>
                      <a:pt x="0" y="144"/>
                    </a:lnTo>
                    <a:lnTo>
                      <a:pt x="0" y="149"/>
                    </a:lnTo>
                    <a:lnTo>
                      <a:pt x="1" y="153"/>
                    </a:lnTo>
                    <a:lnTo>
                      <a:pt x="7" y="158"/>
                    </a:lnTo>
                    <a:lnTo>
                      <a:pt x="22" y="161"/>
                    </a:lnTo>
                    <a:lnTo>
                      <a:pt x="31" y="162"/>
                    </a:lnTo>
                    <a:lnTo>
                      <a:pt x="41" y="164"/>
                    </a:lnTo>
                    <a:lnTo>
                      <a:pt x="52" y="167"/>
                    </a:lnTo>
                    <a:lnTo>
                      <a:pt x="60" y="168"/>
                    </a:lnTo>
                    <a:lnTo>
                      <a:pt x="69" y="170"/>
                    </a:lnTo>
                    <a:lnTo>
                      <a:pt x="77" y="171"/>
                    </a:lnTo>
                    <a:lnTo>
                      <a:pt x="83" y="171"/>
                    </a:lnTo>
                    <a:lnTo>
                      <a:pt x="86" y="173"/>
                    </a:lnTo>
                    <a:lnTo>
                      <a:pt x="90" y="176"/>
                    </a:lnTo>
                    <a:lnTo>
                      <a:pt x="96" y="180"/>
                    </a:lnTo>
                    <a:lnTo>
                      <a:pt x="105" y="186"/>
                    </a:lnTo>
                    <a:lnTo>
                      <a:pt x="114" y="193"/>
                    </a:lnTo>
                    <a:lnTo>
                      <a:pt x="123" y="199"/>
                    </a:lnTo>
                    <a:lnTo>
                      <a:pt x="131" y="205"/>
                    </a:lnTo>
                    <a:lnTo>
                      <a:pt x="139" y="210"/>
                    </a:lnTo>
                    <a:lnTo>
                      <a:pt x="146" y="213"/>
                    </a:lnTo>
                    <a:lnTo>
                      <a:pt x="158" y="216"/>
                    </a:lnTo>
                    <a:lnTo>
                      <a:pt x="168" y="219"/>
                    </a:lnTo>
                    <a:lnTo>
                      <a:pt x="177" y="219"/>
                    </a:lnTo>
                    <a:lnTo>
                      <a:pt x="185" y="220"/>
                    </a:lnTo>
                    <a:lnTo>
                      <a:pt x="191" y="220"/>
                    </a:lnTo>
                    <a:lnTo>
                      <a:pt x="195" y="221"/>
                    </a:lnTo>
                    <a:lnTo>
                      <a:pt x="198" y="221"/>
                    </a:lnTo>
                    <a:lnTo>
                      <a:pt x="201" y="223"/>
                    </a:lnTo>
                    <a:lnTo>
                      <a:pt x="205" y="224"/>
                    </a:lnTo>
                    <a:lnTo>
                      <a:pt x="210" y="227"/>
                    </a:lnTo>
                    <a:lnTo>
                      <a:pt x="216" y="232"/>
                    </a:lnTo>
                    <a:lnTo>
                      <a:pt x="222" y="236"/>
                    </a:lnTo>
                    <a:close/>
                  </a:path>
                </a:pathLst>
              </a:custGeom>
              <a:solidFill>
                <a:srgbClr val="A56B6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9" name="Freeform 235"/>
              <p:cNvSpPr>
                <a:spLocks/>
              </p:cNvSpPr>
              <p:nvPr/>
            </p:nvSpPr>
            <p:spPr bwMode="auto">
              <a:xfrm>
                <a:off x="937" y="1315"/>
                <a:ext cx="77" cy="66"/>
              </a:xfrm>
              <a:custGeom>
                <a:avLst/>
                <a:gdLst/>
                <a:ahLst/>
                <a:cxnLst>
                  <a:cxn ang="0">
                    <a:pos x="177" y="185"/>
                  </a:cxn>
                  <a:cxn ang="0">
                    <a:pos x="188" y="193"/>
                  </a:cxn>
                  <a:cxn ang="0">
                    <a:pos x="201" y="191"/>
                  </a:cxn>
                  <a:cxn ang="0">
                    <a:pos x="213" y="178"/>
                  </a:cxn>
                  <a:cxn ang="0">
                    <a:pos x="219" y="168"/>
                  </a:cxn>
                  <a:cxn ang="0">
                    <a:pos x="228" y="148"/>
                  </a:cxn>
                  <a:cxn ang="0">
                    <a:pos x="226" y="134"/>
                  </a:cxn>
                  <a:cxn ang="0">
                    <a:pos x="201" y="110"/>
                  </a:cxn>
                  <a:cxn ang="0">
                    <a:pos x="186" y="96"/>
                  </a:cxn>
                  <a:cxn ang="0">
                    <a:pos x="172" y="80"/>
                  </a:cxn>
                  <a:cxn ang="0">
                    <a:pos x="163" y="67"/>
                  </a:cxn>
                  <a:cxn ang="0">
                    <a:pos x="158" y="59"/>
                  </a:cxn>
                  <a:cxn ang="0">
                    <a:pos x="151" y="55"/>
                  </a:cxn>
                  <a:cxn ang="0">
                    <a:pos x="140" y="47"/>
                  </a:cxn>
                  <a:cxn ang="0">
                    <a:pos x="133" y="40"/>
                  </a:cxn>
                  <a:cxn ang="0">
                    <a:pos x="126" y="31"/>
                  </a:cxn>
                  <a:cxn ang="0">
                    <a:pos x="112" y="16"/>
                  </a:cxn>
                  <a:cxn ang="0">
                    <a:pos x="103" y="3"/>
                  </a:cxn>
                  <a:cxn ang="0">
                    <a:pos x="101" y="6"/>
                  </a:cxn>
                  <a:cxn ang="0">
                    <a:pos x="89" y="15"/>
                  </a:cxn>
                  <a:cxn ang="0">
                    <a:pos x="83" y="22"/>
                  </a:cxn>
                  <a:cxn ang="0">
                    <a:pos x="93" y="36"/>
                  </a:cxn>
                  <a:cxn ang="0">
                    <a:pos x="92" y="37"/>
                  </a:cxn>
                  <a:cxn ang="0">
                    <a:pos x="83" y="31"/>
                  </a:cxn>
                  <a:cxn ang="0">
                    <a:pos x="77" y="34"/>
                  </a:cxn>
                  <a:cxn ang="0">
                    <a:pos x="75" y="45"/>
                  </a:cxn>
                  <a:cxn ang="0">
                    <a:pos x="81" y="52"/>
                  </a:cxn>
                  <a:cxn ang="0">
                    <a:pos x="90" y="62"/>
                  </a:cxn>
                  <a:cxn ang="0">
                    <a:pos x="87" y="68"/>
                  </a:cxn>
                  <a:cxn ang="0">
                    <a:pos x="80" y="65"/>
                  </a:cxn>
                  <a:cxn ang="0">
                    <a:pos x="80" y="68"/>
                  </a:cxn>
                  <a:cxn ang="0">
                    <a:pos x="84" y="77"/>
                  </a:cxn>
                  <a:cxn ang="0">
                    <a:pos x="78" y="80"/>
                  </a:cxn>
                  <a:cxn ang="0">
                    <a:pos x="64" y="73"/>
                  </a:cxn>
                  <a:cxn ang="0">
                    <a:pos x="53" y="68"/>
                  </a:cxn>
                  <a:cxn ang="0">
                    <a:pos x="35" y="68"/>
                  </a:cxn>
                  <a:cxn ang="0">
                    <a:pos x="24" y="65"/>
                  </a:cxn>
                  <a:cxn ang="0">
                    <a:pos x="7" y="58"/>
                  </a:cxn>
                  <a:cxn ang="0">
                    <a:pos x="3" y="62"/>
                  </a:cxn>
                  <a:cxn ang="0">
                    <a:pos x="10" y="65"/>
                  </a:cxn>
                  <a:cxn ang="0">
                    <a:pos x="21" y="70"/>
                  </a:cxn>
                  <a:cxn ang="0">
                    <a:pos x="38" y="80"/>
                  </a:cxn>
                  <a:cxn ang="0">
                    <a:pos x="49" y="89"/>
                  </a:cxn>
                  <a:cxn ang="0">
                    <a:pos x="59" y="96"/>
                  </a:cxn>
                  <a:cxn ang="0">
                    <a:pos x="53" y="102"/>
                  </a:cxn>
                  <a:cxn ang="0">
                    <a:pos x="35" y="102"/>
                  </a:cxn>
                  <a:cxn ang="0">
                    <a:pos x="27" y="107"/>
                  </a:cxn>
                  <a:cxn ang="0">
                    <a:pos x="24" y="122"/>
                  </a:cxn>
                  <a:cxn ang="0">
                    <a:pos x="31" y="128"/>
                  </a:cxn>
                  <a:cxn ang="0">
                    <a:pos x="52" y="132"/>
                  </a:cxn>
                  <a:cxn ang="0">
                    <a:pos x="62" y="137"/>
                  </a:cxn>
                  <a:cxn ang="0">
                    <a:pos x="77" y="147"/>
                  </a:cxn>
                  <a:cxn ang="0">
                    <a:pos x="93" y="156"/>
                  </a:cxn>
                  <a:cxn ang="0">
                    <a:pos x="102" y="159"/>
                  </a:cxn>
                  <a:cxn ang="0">
                    <a:pos x="108" y="162"/>
                  </a:cxn>
                  <a:cxn ang="0">
                    <a:pos x="121" y="168"/>
                  </a:cxn>
                  <a:cxn ang="0">
                    <a:pos x="139" y="175"/>
                  </a:cxn>
                  <a:cxn ang="0">
                    <a:pos x="157" y="178"/>
                  </a:cxn>
                  <a:cxn ang="0">
                    <a:pos x="167" y="178"/>
                  </a:cxn>
                  <a:cxn ang="0">
                    <a:pos x="172" y="182"/>
                  </a:cxn>
                </a:cxnLst>
                <a:rect l="0" t="0" r="r" b="b"/>
                <a:pathLst>
                  <a:path w="232" h="197">
                    <a:moveTo>
                      <a:pt x="173" y="184"/>
                    </a:moveTo>
                    <a:lnTo>
                      <a:pt x="177" y="185"/>
                    </a:lnTo>
                    <a:lnTo>
                      <a:pt x="182" y="188"/>
                    </a:lnTo>
                    <a:lnTo>
                      <a:pt x="188" y="193"/>
                    </a:lnTo>
                    <a:lnTo>
                      <a:pt x="194" y="197"/>
                    </a:lnTo>
                    <a:lnTo>
                      <a:pt x="201" y="191"/>
                    </a:lnTo>
                    <a:lnTo>
                      <a:pt x="207" y="184"/>
                    </a:lnTo>
                    <a:lnTo>
                      <a:pt x="213" y="178"/>
                    </a:lnTo>
                    <a:lnTo>
                      <a:pt x="216" y="172"/>
                    </a:lnTo>
                    <a:lnTo>
                      <a:pt x="219" y="168"/>
                    </a:lnTo>
                    <a:lnTo>
                      <a:pt x="223" y="159"/>
                    </a:lnTo>
                    <a:lnTo>
                      <a:pt x="228" y="148"/>
                    </a:lnTo>
                    <a:lnTo>
                      <a:pt x="232" y="138"/>
                    </a:lnTo>
                    <a:lnTo>
                      <a:pt x="226" y="134"/>
                    </a:lnTo>
                    <a:lnTo>
                      <a:pt x="214" y="122"/>
                    </a:lnTo>
                    <a:lnTo>
                      <a:pt x="201" y="110"/>
                    </a:lnTo>
                    <a:lnTo>
                      <a:pt x="192" y="101"/>
                    </a:lnTo>
                    <a:lnTo>
                      <a:pt x="186" y="96"/>
                    </a:lnTo>
                    <a:lnTo>
                      <a:pt x="179" y="88"/>
                    </a:lnTo>
                    <a:lnTo>
                      <a:pt x="172" y="80"/>
                    </a:lnTo>
                    <a:lnTo>
                      <a:pt x="166" y="71"/>
                    </a:lnTo>
                    <a:lnTo>
                      <a:pt x="163" y="67"/>
                    </a:lnTo>
                    <a:lnTo>
                      <a:pt x="161" y="62"/>
                    </a:lnTo>
                    <a:lnTo>
                      <a:pt x="158" y="59"/>
                    </a:lnTo>
                    <a:lnTo>
                      <a:pt x="155" y="56"/>
                    </a:lnTo>
                    <a:lnTo>
                      <a:pt x="151" y="55"/>
                    </a:lnTo>
                    <a:lnTo>
                      <a:pt x="145" y="52"/>
                    </a:lnTo>
                    <a:lnTo>
                      <a:pt x="140" y="47"/>
                    </a:lnTo>
                    <a:lnTo>
                      <a:pt x="136" y="43"/>
                    </a:lnTo>
                    <a:lnTo>
                      <a:pt x="133" y="40"/>
                    </a:lnTo>
                    <a:lnTo>
                      <a:pt x="129" y="36"/>
                    </a:lnTo>
                    <a:lnTo>
                      <a:pt x="126" y="31"/>
                    </a:lnTo>
                    <a:lnTo>
                      <a:pt x="121" y="27"/>
                    </a:lnTo>
                    <a:lnTo>
                      <a:pt x="112" y="16"/>
                    </a:lnTo>
                    <a:lnTo>
                      <a:pt x="106" y="9"/>
                    </a:lnTo>
                    <a:lnTo>
                      <a:pt x="103" y="3"/>
                    </a:lnTo>
                    <a:lnTo>
                      <a:pt x="101" y="0"/>
                    </a:lnTo>
                    <a:lnTo>
                      <a:pt x="101" y="6"/>
                    </a:lnTo>
                    <a:lnTo>
                      <a:pt x="96" y="12"/>
                    </a:lnTo>
                    <a:lnTo>
                      <a:pt x="89" y="15"/>
                    </a:lnTo>
                    <a:lnTo>
                      <a:pt x="78" y="16"/>
                    </a:lnTo>
                    <a:lnTo>
                      <a:pt x="83" y="22"/>
                    </a:lnTo>
                    <a:lnTo>
                      <a:pt x="87" y="30"/>
                    </a:lnTo>
                    <a:lnTo>
                      <a:pt x="93" y="36"/>
                    </a:lnTo>
                    <a:lnTo>
                      <a:pt x="96" y="40"/>
                    </a:lnTo>
                    <a:lnTo>
                      <a:pt x="92" y="37"/>
                    </a:lnTo>
                    <a:lnTo>
                      <a:pt x="87" y="34"/>
                    </a:lnTo>
                    <a:lnTo>
                      <a:pt x="83" y="31"/>
                    </a:lnTo>
                    <a:lnTo>
                      <a:pt x="80" y="28"/>
                    </a:lnTo>
                    <a:lnTo>
                      <a:pt x="77" y="34"/>
                    </a:lnTo>
                    <a:lnTo>
                      <a:pt x="75" y="40"/>
                    </a:lnTo>
                    <a:lnTo>
                      <a:pt x="75" y="45"/>
                    </a:lnTo>
                    <a:lnTo>
                      <a:pt x="77" y="47"/>
                    </a:lnTo>
                    <a:lnTo>
                      <a:pt x="81" y="52"/>
                    </a:lnTo>
                    <a:lnTo>
                      <a:pt x="87" y="56"/>
                    </a:lnTo>
                    <a:lnTo>
                      <a:pt x="90" y="62"/>
                    </a:lnTo>
                    <a:lnTo>
                      <a:pt x="92" y="65"/>
                    </a:lnTo>
                    <a:lnTo>
                      <a:pt x="87" y="68"/>
                    </a:lnTo>
                    <a:lnTo>
                      <a:pt x="84" y="68"/>
                    </a:lnTo>
                    <a:lnTo>
                      <a:pt x="80" y="65"/>
                    </a:lnTo>
                    <a:lnTo>
                      <a:pt x="75" y="62"/>
                    </a:lnTo>
                    <a:lnTo>
                      <a:pt x="80" y="68"/>
                    </a:lnTo>
                    <a:lnTo>
                      <a:pt x="84" y="73"/>
                    </a:lnTo>
                    <a:lnTo>
                      <a:pt x="84" y="77"/>
                    </a:lnTo>
                    <a:lnTo>
                      <a:pt x="83" y="80"/>
                    </a:lnTo>
                    <a:lnTo>
                      <a:pt x="78" y="80"/>
                    </a:lnTo>
                    <a:lnTo>
                      <a:pt x="71" y="77"/>
                    </a:lnTo>
                    <a:lnTo>
                      <a:pt x="64" y="73"/>
                    </a:lnTo>
                    <a:lnTo>
                      <a:pt x="58" y="70"/>
                    </a:lnTo>
                    <a:lnTo>
                      <a:pt x="53" y="68"/>
                    </a:lnTo>
                    <a:lnTo>
                      <a:pt x="44" y="68"/>
                    </a:lnTo>
                    <a:lnTo>
                      <a:pt x="35" y="68"/>
                    </a:lnTo>
                    <a:lnTo>
                      <a:pt x="29" y="68"/>
                    </a:lnTo>
                    <a:lnTo>
                      <a:pt x="24" y="65"/>
                    </a:lnTo>
                    <a:lnTo>
                      <a:pt x="15" y="61"/>
                    </a:lnTo>
                    <a:lnTo>
                      <a:pt x="7" y="58"/>
                    </a:lnTo>
                    <a:lnTo>
                      <a:pt x="0" y="61"/>
                    </a:lnTo>
                    <a:lnTo>
                      <a:pt x="3" y="62"/>
                    </a:lnTo>
                    <a:lnTo>
                      <a:pt x="7" y="64"/>
                    </a:lnTo>
                    <a:lnTo>
                      <a:pt x="10" y="65"/>
                    </a:lnTo>
                    <a:lnTo>
                      <a:pt x="13" y="65"/>
                    </a:lnTo>
                    <a:lnTo>
                      <a:pt x="21" y="70"/>
                    </a:lnTo>
                    <a:lnTo>
                      <a:pt x="29" y="74"/>
                    </a:lnTo>
                    <a:lnTo>
                      <a:pt x="38" y="80"/>
                    </a:lnTo>
                    <a:lnTo>
                      <a:pt x="44" y="85"/>
                    </a:lnTo>
                    <a:lnTo>
                      <a:pt x="49" y="89"/>
                    </a:lnTo>
                    <a:lnTo>
                      <a:pt x="55" y="92"/>
                    </a:lnTo>
                    <a:lnTo>
                      <a:pt x="59" y="96"/>
                    </a:lnTo>
                    <a:lnTo>
                      <a:pt x="59" y="101"/>
                    </a:lnTo>
                    <a:lnTo>
                      <a:pt x="53" y="102"/>
                    </a:lnTo>
                    <a:lnTo>
                      <a:pt x="46" y="102"/>
                    </a:lnTo>
                    <a:lnTo>
                      <a:pt x="35" y="102"/>
                    </a:lnTo>
                    <a:lnTo>
                      <a:pt x="28" y="102"/>
                    </a:lnTo>
                    <a:lnTo>
                      <a:pt x="27" y="107"/>
                    </a:lnTo>
                    <a:lnTo>
                      <a:pt x="27" y="114"/>
                    </a:lnTo>
                    <a:lnTo>
                      <a:pt x="24" y="122"/>
                    </a:lnTo>
                    <a:lnTo>
                      <a:pt x="18" y="126"/>
                    </a:lnTo>
                    <a:lnTo>
                      <a:pt x="31" y="128"/>
                    </a:lnTo>
                    <a:lnTo>
                      <a:pt x="43" y="131"/>
                    </a:lnTo>
                    <a:lnTo>
                      <a:pt x="52" y="132"/>
                    </a:lnTo>
                    <a:lnTo>
                      <a:pt x="58" y="134"/>
                    </a:lnTo>
                    <a:lnTo>
                      <a:pt x="62" y="137"/>
                    </a:lnTo>
                    <a:lnTo>
                      <a:pt x="68" y="141"/>
                    </a:lnTo>
                    <a:lnTo>
                      <a:pt x="77" y="147"/>
                    </a:lnTo>
                    <a:lnTo>
                      <a:pt x="86" y="154"/>
                    </a:lnTo>
                    <a:lnTo>
                      <a:pt x="93" y="156"/>
                    </a:lnTo>
                    <a:lnTo>
                      <a:pt x="98" y="157"/>
                    </a:lnTo>
                    <a:lnTo>
                      <a:pt x="102" y="159"/>
                    </a:lnTo>
                    <a:lnTo>
                      <a:pt x="105" y="160"/>
                    </a:lnTo>
                    <a:lnTo>
                      <a:pt x="108" y="162"/>
                    </a:lnTo>
                    <a:lnTo>
                      <a:pt x="114" y="165"/>
                    </a:lnTo>
                    <a:lnTo>
                      <a:pt x="121" y="168"/>
                    </a:lnTo>
                    <a:lnTo>
                      <a:pt x="129" y="172"/>
                    </a:lnTo>
                    <a:lnTo>
                      <a:pt x="139" y="175"/>
                    </a:lnTo>
                    <a:lnTo>
                      <a:pt x="148" y="177"/>
                    </a:lnTo>
                    <a:lnTo>
                      <a:pt x="157" y="178"/>
                    </a:lnTo>
                    <a:lnTo>
                      <a:pt x="166" y="177"/>
                    </a:lnTo>
                    <a:lnTo>
                      <a:pt x="167" y="178"/>
                    </a:lnTo>
                    <a:lnTo>
                      <a:pt x="170" y="180"/>
                    </a:lnTo>
                    <a:lnTo>
                      <a:pt x="172" y="182"/>
                    </a:lnTo>
                    <a:lnTo>
                      <a:pt x="173" y="184"/>
                    </a:lnTo>
                    <a:close/>
                  </a:path>
                </a:pathLst>
              </a:custGeom>
              <a:solidFill>
                <a:srgbClr val="7A281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0" name="Freeform 236"/>
              <p:cNvSpPr>
                <a:spLocks/>
              </p:cNvSpPr>
              <p:nvPr/>
            </p:nvSpPr>
            <p:spPr bwMode="auto">
              <a:xfrm>
                <a:off x="642" y="1233"/>
                <a:ext cx="218" cy="174"/>
              </a:xfrm>
              <a:custGeom>
                <a:avLst/>
                <a:gdLst/>
                <a:ahLst/>
                <a:cxnLst>
                  <a:cxn ang="0">
                    <a:pos x="464" y="71"/>
                  </a:cxn>
                  <a:cxn ang="0">
                    <a:pos x="472" y="71"/>
                  </a:cxn>
                  <a:cxn ang="0">
                    <a:pos x="480" y="71"/>
                  </a:cxn>
                  <a:cxn ang="0">
                    <a:pos x="480" y="71"/>
                  </a:cxn>
                  <a:cxn ang="0">
                    <a:pos x="489" y="76"/>
                  </a:cxn>
                  <a:cxn ang="0">
                    <a:pos x="502" y="88"/>
                  </a:cxn>
                  <a:cxn ang="0">
                    <a:pos x="515" y="97"/>
                  </a:cxn>
                  <a:cxn ang="0">
                    <a:pos x="526" y="103"/>
                  </a:cxn>
                  <a:cxn ang="0">
                    <a:pos x="535" y="107"/>
                  </a:cxn>
                  <a:cxn ang="0">
                    <a:pos x="557" y="120"/>
                  </a:cxn>
                  <a:cxn ang="0">
                    <a:pos x="585" y="138"/>
                  </a:cxn>
                  <a:cxn ang="0">
                    <a:pos x="606" y="155"/>
                  </a:cxn>
                  <a:cxn ang="0">
                    <a:pos x="617" y="168"/>
                  </a:cxn>
                  <a:cxn ang="0">
                    <a:pos x="626" y="181"/>
                  </a:cxn>
                  <a:cxn ang="0">
                    <a:pos x="628" y="214"/>
                  </a:cxn>
                  <a:cxn ang="0">
                    <a:pos x="634" y="312"/>
                  </a:cxn>
                  <a:cxn ang="0">
                    <a:pos x="649" y="389"/>
                  </a:cxn>
                  <a:cxn ang="0">
                    <a:pos x="653" y="444"/>
                  </a:cxn>
                  <a:cxn ang="0">
                    <a:pos x="651" y="463"/>
                  </a:cxn>
                  <a:cxn ang="0">
                    <a:pos x="579" y="465"/>
                  </a:cxn>
                  <a:cxn ang="0">
                    <a:pos x="492" y="466"/>
                  </a:cxn>
                  <a:cxn ang="0">
                    <a:pos x="395" y="469"/>
                  </a:cxn>
                  <a:cxn ang="0">
                    <a:pos x="296" y="475"/>
                  </a:cxn>
                  <a:cxn ang="0">
                    <a:pos x="202" y="482"/>
                  </a:cxn>
                  <a:cxn ang="0">
                    <a:pos x="117" y="493"/>
                  </a:cxn>
                  <a:cxn ang="0">
                    <a:pos x="49" y="508"/>
                  </a:cxn>
                  <a:cxn ang="0">
                    <a:pos x="5" y="524"/>
                  </a:cxn>
                  <a:cxn ang="0">
                    <a:pos x="2" y="484"/>
                  </a:cxn>
                  <a:cxn ang="0">
                    <a:pos x="0" y="420"/>
                  </a:cxn>
                  <a:cxn ang="0">
                    <a:pos x="2" y="341"/>
                  </a:cxn>
                  <a:cxn ang="0">
                    <a:pos x="12" y="278"/>
                  </a:cxn>
                  <a:cxn ang="0">
                    <a:pos x="33" y="227"/>
                  </a:cxn>
                  <a:cxn ang="0">
                    <a:pos x="55" y="174"/>
                  </a:cxn>
                  <a:cxn ang="0">
                    <a:pos x="74" y="129"/>
                  </a:cxn>
                  <a:cxn ang="0">
                    <a:pos x="85" y="104"/>
                  </a:cxn>
                  <a:cxn ang="0">
                    <a:pos x="99" y="71"/>
                  </a:cxn>
                  <a:cxn ang="0">
                    <a:pos x="122" y="54"/>
                  </a:cxn>
                  <a:cxn ang="0">
                    <a:pos x="141" y="51"/>
                  </a:cxn>
                  <a:cxn ang="0">
                    <a:pos x="160" y="45"/>
                  </a:cxn>
                  <a:cxn ang="0">
                    <a:pos x="175" y="37"/>
                  </a:cxn>
                  <a:cxn ang="0">
                    <a:pos x="188" y="31"/>
                  </a:cxn>
                  <a:cxn ang="0">
                    <a:pos x="202" y="27"/>
                  </a:cxn>
                  <a:cxn ang="0">
                    <a:pos x="218" y="24"/>
                  </a:cxn>
                  <a:cxn ang="0">
                    <a:pos x="233" y="22"/>
                  </a:cxn>
                  <a:cxn ang="0">
                    <a:pos x="244" y="18"/>
                  </a:cxn>
                  <a:cxn ang="0">
                    <a:pos x="258" y="12"/>
                  </a:cxn>
                  <a:cxn ang="0">
                    <a:pos x="276" y="5"/>
                  </a:cxn>
                  <a:cxn ang="0">
                    <a:pos x="292" y="0"/>
                  </a:cxn>
                  <a:cxn ang="0">
                    <a:pos x="296" y="5"/>
                  </a:cxn>
                  <a:cxn ang="0">
                    <a:pos x="293" y="22"/>
                  </a:cxn>
                  <a:cxn ang="0">
                    <a:pos x="293" y="37"/>
                  </a:cxn>
                  <a:cxn ang="0">
                    <a:pos x="314" y="57"/>
                  </a:cxn>
                  <a:cxn ang="0">
                    <a:pos x="342" y="80"/>
                  </a:cxn>
                  <a:cxn ang="0">
                    <a:pos x="367" y="103"/>
                  </a:cxn>
                  <a:cxn ang="0">
                    <a:pos x="381" y="113"/>
                  </a:cxn>
                  <a:cxn ang="0">
                    <a:pos x="391" y="113"/>
                  </a:cxn>
                  <a:cxn ang="0">
                    <a:pos x="401" y="109"/>
                  </a:cxn>
                  <a:cxn ang="0">
                    <a:pos x="412" y="92"/>
                  </a:cxn>
                  <a:cxn ang="0">
                    <a:pos x="424" y="79"/>
                  </a:cxn>
                  <a:cxn ang="0">
                    <a:pos x="446" y="76"/>
                  </a:cxn>
                  <a:cxn ang="0">
                    <a:pos x="462" y="71"/>
                  </a:cxn>
                </a:cxnLst>
                <a:rect l="0" t="0" r="r" b="b"/>
                <a:pathLst>
                  <a:path w="653" h="524">
                    <a:moveTo>
                      <a:pt x="462" y="71"/>
                    </a:moveTo>
                    <a:lnTo>
                      <a:pt x="464" y="71"/>
                    </a:lnTo>
                    <a:lnTo>
                      <a:pt x="468" y="71"/>
                    </a:lnTo>
                    <a:lnTo>
                      <a:pt x="472" y="71"/>
                    </a:lnTo>
                    <a:lnTo>
                      <a:pt x="478" y="71"/>
                    </a:lnTo>
                    <a:lnTo>
                      <a:pt x="480" y="71"/>
                    </a:lnTo>
                    <a:lnTo>
                      <a:pt x="480" y="71"/>
                    </a:lnTo>
                    <a:lnTo>
                      <a:pt x="480" y="71"/>
                    </a:lnTo>
                    <a:lnTo>
                      <a:pt x="481" y="70"/>
                    </a:lnTo>
                    <a:lnTo>
                      <a:pt x="489" y="76"/>
                    </a:lnTo>
                    <a:lnTo>
                      <a:pt x="495" y="82"/>
                    </a:lnTo>
                    <a:lnTo>
                      <a:pt x="502" y="88"/>
                    </a:lnTo>
                    <a:lnTo>
                      <a:pt x="509" y="92"/>
                    </a:lnTo>
                    <a:lnTo>
                      <a:pt x="515" y="97"/>
                    </a:lnTo>
                    <a:lnTo>
                      <a:pt x="521" y="100"/>
                    </a:lnTo>
                    <a:lnTo>
                      <a:pt x="526" y="103"/>
                    </a:lnTo>
                    <a:lnTo>
                      <a:pt x="529" y="104"/>
                    </a:lnTo>
                    <a:lnTo>
                      <a:pt x="535" y="107"/>
                    </a:lnTo>
                    <a:lnTo>
                      <a:pt x="545" y="113"/>
                    </a:lnTo>
                    <a:lnTo>
                      <a:pt x="557" y="120"/>
                    </a:lnTo>
                    <a:lnTo>
                      <a:pt x="570" y="129"/>
                    </a:lnTo>
                    <a:lnTo>
                      <a:pt x="585" y="138"/>
                    </a:lnTo>
                    <a:lnTo>
                      <a:pt x="597" y="147"/>
                    </a:lnTo>
                    <a:lnTo>
                      <a:pt x="606" y="155"/>
                    </a:lnTo>
                    <a:lnTo>
                      <a:pt x="612" y="160"/>
                    </a:lnTo>
                    <a:lnTo>
                      <a:pt x="617" y="168"/>
                    </a:lnTo>
                    <a:lnTo>
                      <a:pt x="623" y="174"/>
                    </a:lnTo>
                    <a:lnTo>
                      <a:pt x="626" y="181"/>
                    </a:lnTo>
                    <a:lnTo>
                      <a:pt x="628" y="190"/>
                    </a:lnTo>
                    <a:lnTo>
                      <a:pt x="628" y="214"/>
                    </a:lnTo>
                    <a:lnTo>
                      <a:pt x="629" y="258"/>
                    </a:lnTo>
                    <a:lnTo>
                      <a:pt x="634" y="312"/>
                    </a:lnTo>
                    <a:lnTo>
                      <a:pt x="644" y="364"/>
                    </a:lnTo>
                    <a:lnTo>
                      <a:pt x="649" y="389"/>
                    </a:lnTo>
                    <a:lnTo>
                      <a:pt x="651" y="417"/>
                    </a:lnTo>
                    <a:lnTo>
                      <a:pt x="653" y="444"/>
                    </a:lnTo>
                    <a:lnTo>
                      <a:pt x="651" y="463"/>
                    </a:lnTo>
                    <a:lnTo>
                      <a:pt x="651" y="463"/>
                    </a:lnTo>
                    <a:lnTo>
                      <a:pt x="617" y="463"/>
                    </a:lnTo>
                    <a:lnTo>
                      <a:pt x="579" y="465"/>
                    </a:lnTo>
                    <a:lnTo>
                      <a:pt x="536" y="465"/>
                    </a:lnTo>
                    <a:lnTo>
                      <a:pt x="492" y="466"/>
                    </a:lnTo>
                    <a:lnTo>
                      <a:pt x="444" y="468"/>
                    </a:lnTo>
                    <a:lnTo>
                      <a:pt x="395" y="469"/>
                    </a:lnTo>
                    <a:lnTo>
                      <a:pt x="345" y="472"/>
                    </a:lnTo>
                    <a:lnTo>
                      <a:pt x="296" y="475"/>
                    </a:lnTo>
                    <a:lnTo>
                      <a:pt x="249" y="479"/>
                    </a:lnTo>
                    <a:lnTo>
                      <a:pt x="202" y="482"/>
                    </a:lnTo>
                    <a:lnTo>
                      <a:pt x="159" y="488"/>
                    </a:lnTo>
                    <a:lnTo>
                      <a:pt x="117" y="493"/>
                    </a:lnTo>
                    <a:lnTo>
                      <a:pt x="82" y="500"/>
                    </a:lnTo>
                    <a:lnTo>
                      <a:pt x="49" y="508"/>
                    </a:lnTo>
                    <a:lnTo>
                      <a:pt x="24" y="515"/>
                    </a:lnTo>
                    <a:lnTo>
                      <a:pt x="5" y="524"/>
                    </a:lnTo>
                    <a:lnTo>
                      <a:pt x="3" y="508"/>
                    </a:lnTo>
                    <a:lnTo>
                      <a:pt x="2" y="484"/>
                    </a:lnTo>
                    <a:lnTo>
                      <a:pt x="0" y="454"/>
                    </a:lnTo>
                    <a:lnTo>
                      <a:pt x="0" y="420"/>
                    </a:lnTo>
                    <a:lnTo>
                      <a:pt x="0" y="380"/>
                    </a:lnTo>
                    <a:lnTo>
                      <a:pt x="2" y="341"/>
                    </a:lnTo>
                    <a:lnTo>
                      <a:pt x="5" y="306"/>
                    </a:lnTo>
                    <a:lnTo>
                      <a:pt x="12" y="278"/>
                    </a:lnTo>
                    <a:lnTo>
                      <a:pt x="21" y="252"/>
                    </a:lnTo>
                    <a:lnTo>
                      <a:pt x="33" y="227"/>
                    </a:lnTo>
                    <a:lnTo>
                      <a:pt x="43" y="201"/>
                    </a:lnTo>
                    <a:lnTo>
                      <a:pt x="55" y="174"/>
                    </a:lnTo>
                    <a:lnTo>
                      <a:pt x="65" y="150"/>
                    </a:lnTo>
                    <a:lnTo>
                      <a:pt x="74" y="129"/>
                    </a:lnTo>
                    <a:lnTo>
                      <a:pt x="82" y="114"/>
                    </a:lnTo>
                    <a:lnTo>
                      <a:pt x="85" y="104"/>
                    </a:lnTo>
                    <a:lnTo>
                      <a:pt x="91" y="89"/>
                    </a:lnTo>
                    <a:lnTo>
                      <a:pt x="99" y="71"/>
                    </a:lnTo>
                    <a:lnTo>
                      <a:pt x="111" y="60"/>
                    </a:lnTo>
                    <a:lnTo>
                      <a:pt x="122" y="54"/>
                    </a:lnTo>
                    <a:lnTo>
                      <a:pt x="132" y="54"/>
                    </a:lnTo>
                    <a:lnTo>
                      <a:pt x="141" y="51"/>
                    </a:lnTo>
                    <a:lnTo>
                      <a:pt x="151" y="49"/>
                    </a:lnTo>
                    <a:lnTo>
                      <a:pt x="160" y="45"/>
                    </a:lnTo>
                    <a:lnTo>
                      <a:pt x="168" y="42"/>
                    </a:lnTo>
                    <a:lnTo>
                      <a:pt x="175" y="37"/>
                    </a:lnTo>
                    <a:lnTo>
                      <a:pt x="182" y="34"/>
                    </a:lnTo>
                    <a:lnTo>
                      <a:pt x="188" y="31"/>
                    </a:lnTo>
                    <a:lnTo>
                      <a:pt x="194" y="28"/>
                    </a:lnTo>
                    <a:lnTo>
                      <a:pt x="202" y="27"/>
                    </a:lnTo>
                    <a:lnTo>
                      <a:pt x="210" y="25"/>
                    </a:lnTo>
                    <a:lnTo>
                      <a:pt x="218" y="24"/>
                    </a:lnTo>
                    <a:lnTo>
                      <a:pt x="225" y="22"/>
                    </a:lnTo>
                    <a:lnTo>
                      <a:pt x="233" y="22"/>
                    </a:lnTo>
                    <a:lnTo>
                      <a:pt x="240" y="21"/>
                    </a:lnTo>
                    <a:lnTo>
                      <a:pt x="244" y="18"/>
                    </a:lnTo>
                    <a:lnTo>
                      <a:pt x="250" y="15"/>
                    </a:lnTo>
                    <a:lnTo>
                      <a:pt x="258" y="12"/>
                    </a:lnTo>
                    <a:lnTo>
                      <a:pt x="267" y="8"/>
                    </a:lnTo>
                    <a:lnTo>
                      <a:pt x="276" y="5"/>
                    </a:lnTo>
                    <a:lnTo>
                      <a:pt x="284" y="2"/>
                    </a:lnTo>
                    <a:lnTo>
                      <a:pt x="292" y="0"/>
                    </a:lnTo>
                    <a:lnTo>
                      <a:pt x="295" y="2"/>
                    </a:lnTo>
                    <a:lnTo>
                      <a:pt x="296" y="5"/>
                    </a:lnTo>
                    <a:lnTo>
                      <a:pt x="295" y="15"/>
                    </a:lnTo>
                    <a:lnTo>
                      <a:pt x="293" y="22"/>
                    </a:lnTo>
                    <a:lnTo>
                      <a:pt x="293" y="31"/>
                    </a:lnTo>
                    <a:lnTo>
                      <a:pt x="293" y="37"/>
                    </a:lnTo>
                    <a:lnTo>
                      <a:pt x="302" y="46"/>
                    </a:lnTo>
                    <a:lnTo>
                      <a:pt x="314" y="57"/>
                    </a:lnTo>
                    <a:lnTo>
                      <a:pt x="327" y="68"/>
                    </a:lnTo>
                    <a:lnTo>
                      <a:pt x="342" y="80"/>
                    </a:lnTo>
                    <a:lnTo>
                      <a:pt x="355" y="92"/>
                    </a:lnTo>
                    <a:lnTo>
                      <a:pt x="367" y="103"/>
                    </a:lnTo>
                    <a:lnTo>
                      <a:pt x="376" y="109"/>
                    </a:lnTo>
                    <a:lnTo>
                      <a:pt x="381" y="113"/>
                    </a:lnTo>
                    <a:lnTo>
                      <a:pt x="385" y="114"/>
                    </a:lnTo>
                    <a:lnTo>
                      <a:pt x="391" y="113"/>
                    </a:lnTo>
                    <a:lnTo>
                      <a:pt x="397" y="111"/>
                    </a:lnTo>
                    <a:lnTo>
                      <a:pt x="401" y="109"/>
                    </a:lnTo>
                    <a:lnTo>
                      <a:pt x="406" y="103"/>
                    </a:lnTo>
                    <a:lnTo>
                      <a:pt x="412" y="92"/>
                    </a:lnTo>
                    <a:lnTo>
                      <a:pt x="418" y="83"/>
                    </a:lnTo>
                    <a:lnTo>
                      <a:pt x="424" y="79"/>
                    </a:lnTo>
                    <a:lnTo>
                      <a:pt x="434" y="77"/>
                    </a:lnTo>
                    <a:lnTo>
                      <a:pt x="446" y="76"/>
                    </a:lnTo>
                    <a:lnTo>
                      <a:pt x="455" y="74"/>
                    </a:lnTo>
                    <a:lnTo>
                      <a:pt x="462" y="71"/>
                    </a:lnTo>
                    <a:close/>
                  </a:path>
                </a:pathLst>
              </a:custGeom>
              <a:solidFill>
                <a:srgbClr val="7C3F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1" name="Freeform 237"/>
              <p:cNvSpPr>
                <a:spLocks/>
              </p:cNvSpPr>
              <p:nvPr/>
            </p:nvSpPr>
            <p:spPr bwMode="auto">
              <a:xfrm>
                <a:off x="740" y="1231"/>
                <a:ext cx="29" cy="39"/>
              </a:xfrm>
              <a:custGeom>
                <a:avLst/>
                <a:gdLst/>
                <a:ahLst/>
                <a:cxnLst>
                  <a:cxn ang="0">
                    <a:pos x="88" y="117"/>
                  </a:cxn>
                  <a:cxn ang="0">
                    <a:pos x="83" y="113"/>
                  </a:cxn>
                  <a:cxn ang="0">
                    <a:pos x="74" y="107"/>
                  </a:cxn>
                  <a:cxn ang="0">
                    <a:pos x="62" y="96"/>
                  </a:cxn>
                  <a:cxn ang="0">
                    <a:pos x="49" y="84"/>
                  </a:cxn>
                  <a:cxn ang="0">
                    <a:pos x="34" y="72"/>
                  </a:cxn>
                  <a:cxn ang="0">
                    <a:pos x="21" y="61"/>
                  </a:cxn>
                  <a:cxn ang="0">
                    <a:pos x="9" y="50"/>
                  </a:cxn>
                  <a:cxn ang="0">
                    <a:pos x="0" y="41"/>
                  </a:cxn>
                  <a:cxn ang="0">
                    <a:pos x="0" y="35"/>
                  </a:cxn>
                  <a:cxn ang="0">
                    <a:pos x="0" y="26"/>
                  </a:cxn>
                  <a:cxn ang="0">
                    <a:pos x="2" y="19"/>
                  </a:cxn>
                  <a:cxn ang="0">
                    <a:pos x="3" y="9"/>
                  </a:cxn>
                  <a:cxn ang="0">
                    <a:pos x="9" y="7"/>
                  </a:cxn>
                  <a:cxn ang="0">
                    <a:pos x="15" y="6"/>
                  </a:cxn>
                  <a:cxn ang="0">
                    <a:pos x="18" y="3"/>
                  </a:cxn>
                  <a:cxn ang="0">
                    <a:pos x="20" y="0"/>
                  </a:cxn>
                  <a:cxn ang="0">
                    <a:pos x="21" y="12"/>
                  </a:cxn>
                  <a:cxn ang="0">
                    <a:pos x="23" y="22"/>
                  </a:cxn>
                  <a:cxn ang="0">
                    <a:pos x="25" y="32"/>
                  </a:cxn>
                  <a:cxn ang="0">
                    <a:pos x="28" y="40"/>
                  </a:cxn>
                  <a:cxn ang="0">
                    <a:pos x="31" y="44"/>
                  </a:cxn>
                  <a:cxn ang="0">
                    <a:pos x="39" y="53"/>
                  </a:cxn>
                  <a:cxn ang="0">
                    <a:pos x="46" y="65"/>
                  </a:cxn>
                  <a:cxn ang="0">
                    <a:pos x="57" y="77"/>
                  </a:cxn>
                  <a:cxn ang="0">
                    <a:pos x="65" y="90"/>
                  </a:cxn>
                  <a:cxn ang="0">
                    <a:pos x="76" y="102"/>
                  </a:cxn>
                  <a:cxn ang="0">
                    <a:pos x="83" y="111"/>
                  </a:cxn>
                  <a:cxn ang="0">
                    <a:pos x="88" y="117"/>
                  </a:cxn>
                </a:cxnLst>
                <a:rect l="0" t="0" r="r" b="b"/>
                <a:pathLst>
                  <a:path w="88" h="117">
                    <a:moveTo>
                      <a:pt x="88" y="117"/>
                    </a:moveTo>
                    <a:lnTo>
                      <a:pt x="83" y="113"/>
                    </a:lnTo>
                    <a:lnTo>
                      <a:pt x="74" y="107"/>
                    </a:lnTo>
                    <a:lnTo>
                      <a:pt x="62" y="96"/>
                    </a:lnTo>
                    <a:lnTo>
                      <a:pt x="49" y="84"/>
                    </a:lnTo>
                    <a:lnTo>
                      <a:pt x="34" y="72"/>
                    </a:lnTo>
                    <a:lnTo>
                      <a:pt x="21" y="61"/>
                    </a:lnTo>
                    <a:lnTo>
                      <a:pt x="9" y="50"/>
                    </a:lnTo>
                    <a:lnTo>
                      <a:pt x="0" y="41"/>
                    </a:lnTo>
                    <a:lnTo>
                      <a:pt x="0" y="35"/>
                    </a:lnTo>
                    <a:lnTo>
                      <a:pt x="0" y="26"/>
                    </a:lnTo>
                    <a:lnTo>
                      <a:pt x="2" y="19"/>
                    </a:lnTo>
                    <a:lnTo>
                      <a:pt x="3" y="9"/>
                    </a:lnTo>
                    <a:lnTo>
                      <a:pt x="9" y="7"/>
                    </a:lnTo>
                    <a:lnTo>
                      <a:pt x="15" y="6"/>
                    </a:lnTo>
                    <a:lnTo>
                      <a:pt x="18" y="3"/>
                    </a:lnTo>
                    <a:lnTo>
                      <a:pt x="20" y="0"/>
                    </a:lnTo>
                    <a:lnTo>
                      <a:pt x="21" y="12"/>
                    </a:lnTo>
                    <a:lnTo>
                      <a:pt x="23" y="22"/>
                    </a:lnTo>
                    <a:lnTo>
                      <a:pt x="25" y="32"/>
                    </a:lnTo>
                    <a:lnTo>
                      <a:pt x="28" y="40"/>
                    </a:lnTo>
                    <a:lnTo>
                      <a:pt x="31" y="44"/>
                    </a:lnTo>
                    <a:lnTo>
                      <a:pt x="39" y="53"/>
                    </a:lnTo>
                    <a:lnTo>
                      <a:pt x="46" y="65"/>
                    </a:lnTo>
                    <a:lnTo>
                      <a:pt x="57" y="77"/>
                    </a:lnTo>
                    <a:lnTo>
                      <a:pt x="65" y="90"/>
                    </a:lnTo>
                    <a:lnTo>
                      <a:pt x="76" y="102"/>
                    </a:lnTo>
                    <a:lnTo>
                      <a:pt x="83" y="111"/>
                    </a:lnTo>
                    <a:lnTo>
                      <a:pt x="88" y="117"/>
                    </a:lnTo>
                    <a:close/>
                  </a:path>
                </a:pathLst>
              </a:custGeom>
              <a:solidFill>
                <a:srgbClr val="CCCC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2" name="Freeform 238"/>
              <p:cNvSpPr>
                <a:spLocks/>
              </p:cNvSpPr>
              <p:nvPr/>
            </p:nvSpPr>
            <p:spPr bwMode="auto">
              <a:xfrm>
                <a:off x="740" y="1245"/>
                <a:ext cx="51" cy="145"/>
              </a:xfrm>
              <a:custGeom>
                <a:avLst/>
                <a:gdLst/>
                <a:ahLst/>
                <a:cxnLst>
                  <a:cxn ang="0">
                    <a:pos x="154" y="39"/>
                  </a:cxn>
                  <a:cxn ang="0">
                    <a:pos x="154" y="39"/>
                  </a:cxn>
                  <a:cxn ang="0">
                    <a:pos x="154" y="39"/>
                  </a:cxn>
                  <a:cxn ang="0">
                    <a:pos x="154" y="39"/>
                  </a:cxn>
                  <a:cxn ang="0">
                    <a:pos x="154" y="39"/>
                  </a:cxn>
                  <a:cxn ang="0">
                    <a:pos x="148" y="80"/>
                  </a:cxn>
                  <a:cxn ang="0">
                    <a:pos x="139" y="134"/>
                  </a:cxn>
                  <a:cxn ang="0">
                    <a:pos x="129" y="189"/>
                  </a:cxn>
                  <a:cxn ang="0">
                    <a:pos x="119" y="241"/>
                  </a:cxn>
                  <a:cxn ang="0">
                    <a:pos x="113" y="264"/>
                  </a:cxn>
                  <a:cxn ang="0">
                    <a:pos x="105" y="291"/>
                  </a:cxn>
                  <a:cxn ang="0">
                    <a:pos x="98" y="316"/>
                  </a:cxn>
                  <a:cxn ang="0">
                    <a:pos x="91" y="342"/>
                  </a:cxn>
                  <a:cxn ang="0">
                    <a:pos x="85" y="367"/>
                  </a:cxn>
                  <a:cxn ang="0">
                    <a:pos x="79" y="391"/>
                  </a:cxn>
                  <a:cxn ang="0">
                    <a:pos x="74" y="414"/>
                  </a:cxn>
                  <a:cxn ang="0">
                    <a:pos x="71" y="435"/>
                  </a:cxn>
                  <a:cxn ang="0">
                    <a:pos x="45" y="435"/>
                  </a:cxn>
                  <a:cxn ang="0">
                    <a:pos x="45" y="382"/>
                  </a:cxn>
                  <a:cxn ang="0">
                    <a:pos x="42" y="322"/>
                  </a:cxn>
                  <a:cxn ang="0">
                    <a:pos x="40" y="266"/>
                  </a:cxn>
                  <a:cxn ang="0">
                    <a:pos x="37" y="221"/>
                  </a:cxn>
                  <a:cxn ang="0">
                    <a:pos x="31" y="177"/>
                  </a:cxn>
                  <a:cxn ang="0">
                    <a:pos x="23" y="122"/>
                  </a:cxn>
                  <a:cxn ang="0">
                    <a:pos x="14" y="74"/>
                  </a:cxn>
                  <a:cxn ang="0">
                    <a:pos x="8" y="45"/>
                  </a:cxn>
                  <a:cxn ang="0">
                    <a:pos x="6" y="33"/>
                  </a:cxn>
                  <a:cxn ang="0">
                    <a:pos x="3" y="20"/>
                  </a:cxn>
                  <a:cxn ang="0">
                    <a:pos x="2" y="9"/>
                  </a:cxn>
                  <a:cxn ang="0">
                    <a:pos x="0" y="0"/>
                  </a:cxn>
                  <a:cxn ang="0">
                    <a:pos x="9" y="9"/>
                  </a:cxn>
                  <a:cxn ang="0">
                    <a:pos x="21" y="20"/>
                  </a:cxn>
                  <a:cxn ang="0">
                    <a:pos x="34" y="31"/>
                  </a:cxn>
                  <a:cxn ang="0">
                    <a:pos x="49" y="43"/>
                  </a:cxn>
                  <a:cxn ang="0">
                    <a:pos x="62" y="55"/>
                  </a:cxn>
                  <a:cxn ang="0">
                    <a:pos x="74" y="66"/>
                  </a:cxn>
                  <a:cxn ang="0">
                    <a:pos x="83" y="72"/>
                  </a:cxn>
                  <a:cxn ang="0">
                    <a:pos x="88" y="76"/>
                  </a:cxn>
                  <a:cxn ang="0">
                    <a:pos x="92" y="77"/>
                  </a:cxn>
                  <a:cxn ang="0">
                    <a:pos x="98" y="76"/>
                  </a:cxn>
                  <a:cxn ang="0">
                    <a:pos x="104" y="74"/>
                  </a:cxn>
                  <a:cxn ang="0">
                    <a:pos x="108" y="72"/>
                  </a:cxn>
                  <a:cxn ang="0">
                    <a:pos x="113" y="66"/>
                  </a:cxn>
                  <a:cxn ang="0">
                    <a:pos x="119" y="55"/>
                  </a:cxn>
                  <a:cxn ang="0">
                    <a:pos x="125" y="46"/>
                  </a:cxn>
                  <a:cxn ang="0">
                    <a:pos x="131" y="42"/>
                  </a:cxn>
                  <a:cxn ang="0">
                    <a:pos x="136" y="40"/>
                  </a:cxn>
                  <a:cxn ang="0">
                    <a:pos x="142" y="40"/>
                  </a:cxn>
                  <a:cxn ang="0">
                    <a:pos x="148" y="40"/>
                  </a:cxn>
                  <a:cxn ang="0">
                    <a:pos x="154" y="39"/>
                  </a:cxn>
                  <a:cxn ang="0">
                    <a:pos x="154" y="39"/>
                  </a:cxn>
                </a:cxnLst>
                <a:rect l="0" t="0" r="r" b="b"/>
                <a:pathLst>
                  <a:path w="154" h="435">
                    <a:moveTo>
                      <a:pt x="154" y="39"/>
                    </a:moveTo>
                    <a:lnTo>
                      <a:pt x="154" y="39"/>
                    </a:lnTo>
                    <a:lnTo>
                      <a:pt x="154" y="39"/>
                    </a:lnTo>
                    <a:lnTo>
                      <a:pt x="154" y="39"/>
                    </a:lnTo>
                    <a:lnTo>
                      <a:pt x="154" y="39"/>
                    </a:lnTo>
                    <a:lnTo>
                      <a:pt x="148" y="80"/>
                    </a:lnTo>
                    <a:lnTo>
                      <a:pt x="139" y="134"/>
                    </a:lnTo>
                    <a:lnTo>
                      <a:pt x="129" y="189"/>
                    </a:lnTo>
                    <a:lnTo>
                      <a:pt x="119" y="241"/>
                    </a:lnTo>
                    <a:lnTo>
                      <a:pt x="113" y="264"/>
                    </a:lnTo>
                    <a:lnTo>
                      <a:pt x="105" y="291"/>
                    </a:lnTo>
                    <a:lnTo>
                      <a:pt x="98" y="316"/>
                    </a:lnTo>
                    <a:lnTo>
                      <a:pt x="91" y="342"/>
                    </a:lnTo>
                    <a:lnTo>
                      <a:pt x="85" y="367"/>
                    </a:lnTo>
                    <a:lnTo>
                      <a:pt x="79" y="391"/>
                    </a:lnTo>
                    <a:lnTo>
                      <a:pt x="74" y="414"/>
                    </a:lnTo>
                    <a:lnTo>
                      <a:pt x="71" y="435"/>
                    </a:lnTo>
                    <a:lnTo>
                      <a:pt x="45" y="435"/>
                    </a:lnTo>
                    <a:lnTo>
                      <a:pt x="45" y="382"/>
                    </a:lnTo>
                    <a:lnTo>
                      <a:pt x="42" y="322"/>
                    </a:lnTo>
                    <a:lnTo>
                      <a:pt x="40" y="266"/>
                    </a:lnTo>
                    <a:lnTo>
                      <a:pt x="37" y="221"/>
                    </a:lnTo>
                    <a:lnTo>
                      <a:pt x="31" y="177"/>
                    </a:lnTo>
                    <a:lnTo>
                      <a:pt x="23" y="122"/>
                    </a:lnTo>
                    <a:lnTo>
                      <a:pt x="14" y="74"/>
                    </a:lnTo>
                    <a:lnTo>
                      <a:pt x="8" y="45"/>
                    </a:lnTo>
                    <a:lnTo>
                      <a:pt x="6" y="33"/>
                    </a:lnTo>
                    <a:lnTo>
                      <a:pt x="3" y="20"/>
                    </a:lnTo>
                    <a:lnTo>
                      <a:pt x="2" y="9"/>
                    </a:lnTo>
                    <a:lnTo>
                      <a:pt x="0" y="0"/>
                    </a:lnTo>
                    <a:lnTo>
                      <a:pt x="9" y="9"/>
                    </a:lnTo>
                    <a:lnTo>
                      <a:pt x="21" y="20"/>
                    </a:lnTo>
                    <a:lnTo>
                      <a:pt x="34" y="31"/>
                    </a:lnTo>
                    <a:lnTo>
                      <a:pt x="49" y="43"/>
                    </a:lnTo>
                    <a:lnTo>
                      <a:pt x="62" y="55"/>
                    </a:lnTo>
                    <a:lnTo>
                      <a:pt x="74" y="66"/>
                    </a:lnTo>
                    <a:lnTo>
                      <a:pt x="83" y="72"/>
                    </a:lnTo>
                    <a:lnTo>
                      <a:pt x="88" y="76"/>
                    </a:lnTo>
                    <a:lnTo>
                      <a:pt x="92" y="77"/>
                    </a:lnTo>
                    <a:lnTo>
                      <a:pt x="98" y="76"/>
                    </a:lnTo>
                    <a:lnTo>
                      <a:pt x="104" y="74"/>
                    </a:lnTo>
                    <a:lnTo>
                      <a:pt x="108" y="72"/>
                    </a:lnTo>
                    <a:lnTo>
                      <a:pt x="113" y="66"/>
                    </a:lnTo>
                    <a:lnTo>
                      <a:pt x="119" y="55"/>
                    </a:lnTo>
                    <a:lnTo>
                      <a:pt x="125" y="46"/>
                    </a:lnTo>
                    <a:lnTo>
                      <a:pt x="131" y="42"/>
                    </a:lnTo>
                    <a:lnTo>
                      <a:pt x="136" y="40"/>
                    </a:lnTo>
                    <a:lnTo>
                      <a:pt x="142" y="40"/>
                    </a:lnTo>
                    <a:lnTo>
                      <a:pt x="148" y="40"/>
                    </a:lnTo>
                    <a:lnTo>
                      <a:pt x="154" y="39"/>
                    </a:lnTo>
                    <a:lnTo>
                      <a:pt x="154" y="3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3" name="Freeform 239"/>
              <p:cNvSpPr>
                <a:spLocks/>
              </p:cNvSpPr>
              <p:nvPr/>
            </p:nvSpPr>
            <p:spPr bwMode="auto">
              <a:xfrm>
                <a:off x="752" y="1271"/>
                <a:ext cx="26" cy="119"/>
              </a:xfrm>
              <a:custGeom>
                <a:avLst/>
                <a:gdLst/>
                <a:ahLst/>
                <a:cxnLst>
                  <a:cxn ang="0">
                    <a:pos x="73" y="194"/>
                  </a:cxn>
                  <a:cxn ang="0">
                    <a:pos x="61" y="237"/>
                  </a:cxn>
                  <a:cxn ang="0">
                    <a:pos x="49" y="279"/>
                  </a:cxn>
                  <a:cxn ang="0">
                    <a:pos x="40" y="320"/>
                  </a:cxn>
                  <a:cxn ang="0">
                    <a:pos x="34" y="356"/>
                  </a:cxn>
                  <a:cxn ang="0">
                    <a:pos x="8" y="356"/>
                  </a:cxn>
                  <a:cxn ang="0">
                    <a:pos x="8" y="303"/>
                  </a:cxn>
                  <a:cxn ang="0">
                    <a:pos x="5" y="243"/>
                  </a:cxn>
                  <a:cxn ang="0">
                    <a:pos x="3" y="187"/>
                  </a:cxn>
                  <a:cxn ang="0">
                    <a:pos x="0" y="142"/>
                  </a:cxn>
                  <a:cxn ang="0">
                    <a:pos x="11" y="113"/>
                  </a:cxn>
                  <a:cxn ang="0">
                    <a:pos x="20" y="87"/>
                  </a:cxn>
                  <a:cxn ang="0">
                    <a:pos x="27" y="68"/>
                  </a:cxn>
                  <a:cxn ang="0">
                    <a:pos x="30" y="59"/>
                  </a:cxn>
                  <a:cxn ang="0">
                    <a:pos x="28" y="52"/>
                  </a:cxn>
                  <a:cxn ang="0">
                    <a:pos x="24" y="41"/>
                  </a:cxn>
                  <a:cxn ang="0">
                    <a:pos x="20" y="33"/>
                  </a:cxn>
                  <a:cxn ang="0">
                    <a:pos x="18" y="30"/>
                  </a:cxn>
                  <a:cxn ang="0">
                    <a:pos x="25" y="21"/>
                  </a:cxn>
                  <a:cxn ang="0">
                    <a:pos x="34" y="12"/>
                  </a:cxn>
                  <a:cxn ang="0">
                    <a:pos x="45" y="3"/>
                  </a:cxn>
                  <a:cxn ang="0">
                    <a:pos x="51" y="0"/>
                  </a:cxn>
                  <a:cxn ang="0">
                    <a:pos x="55" y="0"/>
                  </a:cxn>
                  <a:cxn ang="0">
                    <a:pos x="58" y="1"/>
                  </a:cxn>
                  <a:cxn ang="0">
                    <a:pos x="60" y="4"/>
                  </a:cxn>
                  <a:cxn ang="0">
                    <a:pos x="60" y="4"/>
                  </a:cxn>
                  <a:cxn ang="0">
                    <a:pos x="77" y="40"/>
                  </a:cxn>
                  <a:cxn ang="0">
                    <a:pos x="74" y="44"/>
                  </a:cxn>
                  <a:cxn ang="0">
                    <a:pos x="71" y="49"/>
                  </a:cxn>
                  <a:cxn ang="0">
                    <a:pos x="67" y="55"/>
                  </a:cxn>
                  <a:cxn ang="0">
                    <a:pos x="65" y="59"/>
                  </a:cxn>
                  <a:cxn ang="0">
                    <a:pos x="67" y="79"/>
                  </a:cxn>
                  <a:cxn ang="0">
                    <a:pos x="68" y="119"/>
                  </a:cxn>
                  <a:cxn ang="0">
                    <a:pos x="70" y="163"/>
                  </a:cxn>
                  <a:cxn ang="0">
                    <a:pos x="71" y="194"/>
                  </a:cxn>
                  <a:cxn ang="0">
                    <a:pos x="73" y="194"/>
                  </a:cxn>
                </a:cxnLst>
                <a:rect l="0" t="0" r="r" b="b"/>
                <a:pathLst>
                  <a:path w="77" h="356">
                    <a:moveTo>
                      <a:pt x="73" y="194"/>
                    </a:moveTo>
                    <a:lnTo>
                      <a:pt x="61" y="237"/>
                    </a:lnTo>
                    <a:lnTo>
                      <a:pt x="49" y="279"/>
                    </a:lnTo>
                    <a:lnTo>
                      <a:pt x="40" y="320"/>
                    </a:lnTo>
                    <a:lnTo>
                      <a:pt x="34" y="356"/>
                    </a:lnTo>
                    <a:lnTo>
                      <a:pt x="8" y="356"/>
                    </a:lnTo>
                    <a:lnTo>
                      <a:pt x="8" y="303"/>
                    </a:lnTo>
                    <a:lnTo>
                      <a:pt x="5" y="243"/>
                    </a:lnTo>
                    <a:lnTo>
                      <a:pt x="3" y="187"/>
                    </a:lnTo>
                    <a:lnTo>
                      <a:pt x="0" y="142"/>
                    </a:lnTo>
                    <a:lnTo>
                      <a:pt x="11" y="113"/>
                    </a:lnTo>
                    <a:lnTo>
                      <a:pt x="20" y="87"/>
                    </a:lnTo>
                    <a:lnTo>
                      <a:pt x="27" y="68"/>
                    </a:lnTo>
                    <a:lnTo>
                      <a:pt x="30" y="59"/>
                    </a:lnTo>
                    <a:lnTo>
                      <a:pt x="28" y="52"/>
                    </a:lnTo>
                    <a:lnTo>
                      <a:pt x="24" y="41"/>
                    </a:lnTo>
                    <a:lnTo>
                      <a:pt x="20" y="33"/>
                    </a:lnTo>
                    <a:lnTo>
                      <a:pt x="18" y="30"/>
                    </a:lnTo>
                    <a:lnTo>
                      <a:pt x="25" y="21"/>
                    </a:lnTo>
                    <a:lnTo>
                      <a:pt x="34" y="12"/>
                    </a:lnTo>
                    <a:lnTo>
                      <a:pt x="45" y="3"/>
                    </a:lnTo>
                    <a:lnTo>
                      <a:pt x="51" y="0"/>
                    </a:lnTo>
                    <a:lnTo>
                      <a:pt x="55" y="0"/>
                    </a:lnTo>
                    <a:lnTo>
                      <a:pt x="58" y="1"/>
                    </a:lnTo>
                    <a:lnTo>
                      <a:pt x="60" y="4"/>
                    </a:lnTo>
                    <a:lnTo>
                      <a:pt x="60" y="4"/>
                    </a:lnTo>
                    <a:lnTo>
                      <a:pt x="77" y="40"/>
                    </a:lnTo>
                    <a:lnTo>
                      <a:pt x="74" y="44"/>
                    </a:lnTo>
                    <a:lnTo>
                      <a:pt x="71" y="49"/>
                    </a:lnTo>
                    <a:lnTo>
                      <a:pt x="67" y="55"/>
                    </a:lnTo>
                    <a:lnTo>
                      <a:pt x="65" y="59"/>
                    </a:lnTo>
                    <a:lnTo>
                      <a:pt x="67" y="79"/>
                    </a:lnTo>
                    <a:lnTo>
                      <a:pt x="68" y="119"/>
                    </a:lnTo>
                    <a:lnTo>
                      <a:pt x="70" y="163"/>
                    </a:lnTo>
                    <a:lnTo>
                      <a:pt x="71" y="194"/>
                    </a:lnTo>
                    <a:lnTo>
                      <a:pt x="73" y="194"/>
                    </a:lnTo>
                    <a:close/>
                  </a:path>
                </a:pathLst>
              </a:custGeom>
              <a:solidFill>
                <a:srgbClr val="CC7F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4" name="Freeform 240"/>
              <p:cNvSpPr>
                <a:spLocks/>
              </p:cNvSpPr>
              <p:nvPr/>
            </p:nvSpPr>
            <p:spPr bwMode="auto">
              <a:xfrm>
                <a:off x="754" y="1271"/>
                <a:ext cx="24" cy="15"/>
              </a:xfrm>
              <a:custGeom>
                <a:avLst/>
                <a:gdLst/>
                <a:ahLst/>
                <a:cxnLst>
                  <a:cxn ang="0">
                    <a:pos x="72" y="40"/>
                  </a:cxn>
                  <a:cxn ang="0">
                    <a:pos x="55" y="4"/>
                  </a:cxn>
                  <a:cxn ang="0">
                    <a:pos x="55" y="4"/>
                  </a:cxn>
                  <a:cxn ang="0">
                    <a:pos x="53" y="1"/>
                  </a:cxn>
                  <a:cxn ang="0">
                    <a:pos x="50" y="0"/>
                  </a:cxn>
                  <a:cxn ang="0">
                    <a:pos x="46" y="0"/>
                  </a:cxn>
                  <a:cxn ang="0">
                    <a:pos x="40" y="3"/>
                  </a:cxn>
                  <a:cxn ang="0">
                    <a:pos x="32" y="10"/>
                  </a:cxn>
                  <a:cxn ang="0">
                    <a:pos x="22" y="19"/>
                  </a:cxn>
                  <a:cxn ang="0">
                    <a:pos x="13" y="30"/>
                  </a:cxn>
                  <a:cxn ang="0">
                    <a:pos x="9" y="34"/>
                  </a:cxn>
                  <a:cxn ang="0">
                    <a:pos x="6" y="39"/>
                  </a:cxn>
                  <a:cxn ang="0">
                    <a:pos x="3" y="41"/>
                  </a:cxn>
                  <a:cxn ang="0">
                    <a:pos x="0" y="44"/>
                  </a:cxn>
                  <a:cxn ang="0">
                    <a:pos x="4" y="41"/>
                  </a:cxn>
                  <a:cxn ang="0">
                    <a:pos x="10" y="36"/>
                  </a:cxn>
                  <a:cxn ang="0">
                    <a:pos x="18" y="30"/>
                  </a:cxn>
                  <a:cxn ang="0">
                    <a:pos x="25" y="22"/>
                  </a:cxn>
                  <a:cxn ang="0">
                    <a:pos x="31" y="16"/>
                  </a:cxn>
                  <a:cxn ang="0">
                    <a:pos x="37" y="10"/>
                  </a:cxn>
                  <a:cxn ang="0">
                    <a:pos x="43" y="6"/>
                  </a:cxn>
                  <a:cxn ang="0">
                    <a:pos x="46" y="4"/>
                  </a:cxn>
                  <a:cxn ang="0">
                    <a:pos x="52" y="9"/>
                  </a:cxn>
                  <a:cxn ang="0">
                    <a:pos x="59" y="19"/>
                  </a:cxn>
                  <a:cxn ang="0">
                    <a:pos x="66" y="31"/>
                  </a:cxn>
                  <a:cxn ang="0">
                    <a:pos x="72" y="40"/>
                  </a:cxn>
                </a:cxnLst>
                <a:rect l="0" t="0" r="r" b="b"/>
                <a:pathLst>
                  <a:path w="72" h="44">
                    <a:moveTo>
                      <a:pt x="72" y="40"/>
                    </a:moveTo>
                    <a:lnTo>
                      <a:pt x="55" y="4"/>
                    </a:lnTo>
                    <a:lnTo>
                      <a:pt x="55" y="4"/>
                    </a:lnTo>
                    <a:lnTo>
                      <a:pt x="53" y="1"/>
                    </a:lnTo>
                    <a:lnTo>
                      <a:pt x="50" y="0"/>
                    </a:lnTo>
                    <a:lnTo>
                      <a:pt x="46" y="0"/>
                    </a:lnTo>
                    <a:lnTo>
                      <a:pt x="40" y="3"/>
                    </a:lnTo>
                    <a:lnTo>
                      <a:pt x="32" y="10"/>
                    </a:lnTo>
                    <a:lnTo>
                      <a:pt x="22" y="19"/>
                    </a:lnTo>
                    <a:lnTo>
                      <a:pt x="13" y="30"/>
                    </a:lnTo>
                    <a:lnTo>
                      <a:pt x="9" y="34"/>
                    </a:lnTo>
                    <a:lnTo>
                      <a:pt x="6" y="39"/>
                    </a:lnTo>
                    <a:lnTo>
                      <a:pt x="3" y="41"/>
                    </a:lnTo>
                    <a:lnTo>
                      <a:pt x="0" y="44"/>
                    </a:lnTo>
                    <a:lnTo>
                      <a:pt x="4" y="41"/>
                    </a:lnTo>
                    <a:lnTo>
                      <a:pt x="10" y="36"/>
                    </a:lnTo>
                    <a:lnTo>
                      <a:pt x="18" y="30"/>
                    </a:lnTo>
                    <a:lnTo>
                      <a:pt x="25" y="22"/>
                    </a:lnTo>
                    <a:lnTo>
                      <a:pt x="31" y="16"/>
                    </a:lnTo>
                    <a:lnTo>
                      <a:pt x="37" y="10"/>
                    </a:lnTo>
                    <a:lnTo>
                      <a:pt x="43" y="6"/>
                    </a:lnTo>
                    <a:lnTo>
                      <a:pt x="46" y="4"/>
                    </a:lnTo>
                    <a:lnTo>
                      <a:pt x="52" y="9"/>
                    </a:lnTo>
                    <a:lnTo>
                      <a:pt x="59" y="19"/>
                    </a:lnTo>
                    <a:lnTo>
                      <a:pt x="66" y="31"/>
                    </a:lnTo>
                    <a:lnTo>
                      <a:pt x="72" y="40"/>
                    </a:lnTo>
                    <a:close/>
                  </a:path>
                </a:pathLst>
              </a:custGeom>
              <a:solidFill>
                <a:srgbClr val="4C4C4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5" name="Freeform 241"/>
              <p:cNvSpPr>
                <a:spLocks/>
              </p:cNvSpPr>
              <p:nvPr/>
            </p:nvSpPr>
            <p:spPr bwMode="auto">
              <a:xfrm>
                <a:off x="736" y="1165"/>
                <a:ext cx="71" cy="68"/>
              </a:xfrm>
              <a:custGeom>
                <a:avLst/>
                <a:gdLst/>
                <a:ahLst/>
                <a:cxnLst>
                  <a:cxn ang="0">
                    <a:pos x="199" y="33"/>
                  </a:cxn>
                  <a:cxn ang="0">
                    <a:pos x="209" y="41"/>
                  </a:cxn>
                  <a:cxn ang="0">
                    <a:pos x="212" y="44"/>
                  </a:cxn>
                  <a:cxn ang="0">
                    <a:pos x="208" y="37"/>
                  </a:cxn>
                  <a:cxn ang="0">
                    <a:pos x="205" y="28"/>
                  </a:cxn>
                  <a:cxn ang="0">
                    <a:pos x="194" y="27"/>
                  </a:cxn>
                  <a:cxn ang="0">
                    <a:pos x="184" y="24"/>
                  </a:cxn>
                  <a:cxn ang="0">
                    <a:pos x="169" y="19"/>
                  </a:cxn>
                  <a:cxn ang="0">
                    <a:pos x="153" y="18"/>
                  </a:cxn>
                  <a:cxn ang="0">
                    <a:pos x="141" y="10"/>
                  </a:cxn>
                  <a:cxn ang="0">
                    <a:pos x="128" y="3"/>
                  </a:cxn>
                  <a:cxn ang="0">
                    <a:pos x="110" y="1"/>
                  </a:cxn>
                  <a:cxn ang="0">
                    <a:pos x="100" y="3"/>
                  </a:cxn>
                  <a:cxn ang="0">
                    <a:pos x="91" y="1"/>
                  </a:cxn>
                  <a:cxn ang="0">
                    <a:pos x="73" y="3"/>
                  </a:cxn>
                  <a:cxn ang="0">
                    <a:pos x="51" y="12"/>
                  </a:cxn>
                  <a:cxn ang="0">
                    <a:pos x="15" y="34"/>
                  </a:cxn>
                  <a:cxn ang="0">
                    <a:pos x="8" y="64"/>
                  </a:cxn>
                  <a:cxn ang="0">
                    <a:pos x="6" y="74"/>
                  </a:cxn>
                  <a:cxn ang="0">
                    <a:pos x="5" y="93"/>
                  </a:cxn>
                  <a:cxn ang="0">
                    <a:pos x="0" y="117"/>
                  </a:cxn>
                  <a:cxn ang="0">
                    <a:pos x="6" y="144"/>
                  </a:cxn>
                  <a:cxn ang="0">
                    <a:pos x="8" y="171"/>
                  </a:cxn>
                  <a:cxn ang="0">
                    <a:pos x="29" y="193"/>
                  </a:cxn>
                  <a:cxn ang="0">
                    <a:pos x="45" y="202"/>
                  </a:cxn>
                  <a:cxn ang="0">
                    <a:pos x="43" y="175"/>
                  </a:cxn>
                  <a:cxn ang="0">
                    <a:pos x="45" y="150"/>
                  </a:cxn>
                  <a:cxn ang="0">
                    <a:pos x="63" y="147"/>
                  </a:cxn>
                  <a:cxn ang="0">
                    <a:pos x="80" y="165"/>
                  </a:cxn>
                  <a:cxn ang="0">
                    <a:pos x="100" y="172"/>
                  </a:cxn>
                  <a:cxn ang="0">
                    <a:pos x="110" y="147"/>
                  </a:cxn>
                  <a:cxn ang="0">
                    <a:pos x="123" y="126"/>
                  </a:cxn>
                  <a:cxn ang="0">
                    <a:pos x="122" y="110"/>
                  </a:cxn>
                  <a:cxn ang="0">
                    <a:pos x="117" y="101"/>
                  </a:cxn>
                  <a:cxn ang="0">
                    <a:pos x="113" y="86"/>
                  </a:cxn>
                  <a:cxn ang="0">
                    <a:pos x="100" y="68"/>
                  </a:cxn>
                  <a:cxn ang="0">
                    <a:pos x="100" y="47"/>
                  </a:cxn>
                  <a:cxn ang="0">
                    <a:pos x="104" y="31"/>
                  </a:cxn>
                  <a:cxn ang="0">
                    <a:pos x="100" y="22"/>
                  </a:cxn>
                  <a:cxn ang="0">
                    <a:pos x="120" y="19"/>
                  </a:cxn>
                  <a:cxn ang="0">
                    <a:pos x="138" y="21"/>
                  </a:cxn>
                  <a:cxn ang="0">
                    <a:pos x="146" y="22"/>
                  </a:cxn>
                  <a:cxn ang="0">
                    <a:pos x="151" y="25"/>
                  </a:cxn>
                  <a:cxn ang="0">
                    <a:pos x="160" y="30"/>
                  </a:cxn>
                  <a:cxn ang="0">
                    <a:pos x="171" y="31"/>
                  </a:cxn>
                  <a:cxn ang="0">
                    <a:pos x="178" y="30"/>
                  </a:cxn>
                  <a:cxn ang="0">
                    <a:pos x="190" y="30"/>
                  </a:cxn>
                </a:cxnLst>
                <a:rect l="0" t="0" r="r" b="b"/>
                <a:pathLst>
                  <a:path w="212" h="203">
                    <a:moveTo>
                      <a:pt x="190" y="30"/>
                    </a:moveTo>
                    <a:lnTo>
                      <a:pt x="194" y="31"/>
                    </a:lnTo>
                    <a:lnTo>
                      <a:pt x="199" y="33"/>
                    </a:lnTo>
                    <a:lnTo>
                      <a:pt x="203" y="36"/>
                    </a:lnTo>
                    <a:lnTo>
                      <a:pt x="208" y="40"/>
                    </a:lnTo>
                    <a:lnTo>
                      <a:pt x="209" y="41"/>
                    </a:lnTo>
                    <a:lnTo>
                      <a:pt x="211" y="43"/>
                    </a:lnTo>
                    <a:lnTo>
                      <a:pt x="212" y="44"/>
                    </a:lnTo>
                    <a:lnTo>
                      <a:pt x="212" y="44"/>
                    </a:lnTo>
                    <a:lnTo>
                      <a:pt x="212" y="41"/>
                    </a:lnTo>
                    <a:lnTo>
                      <a:pt x="211" y="39"/>
                    </a:lnTo>
                    <a:lnTo>
                      <a:pt x="208" y="37"/>
                    </a:lnTo>
                    <a:lnTo>
                      <a:pt x="208" y="34"/>
                    </a:lnTo>
                    <a:lnTo>
                      <a:pt x="206" y="31"/>
                    </a:lnTo>
                    <a:lnTo>
                      <a:pt x="205" y="28"/>
                    </a:lnTo>
                    <a:lnTo>
                      <a:pt x="202" y="27"/>
                    </a:lnTo>
                    <a:lnTo>
                      <a:pt x="197" y="27"/>
                    </a:lnTo>
                    <a:lnTo>
                      <a:pt x="194" y="27"/>
                    </a:lnTo>
                    <a:lnTo>
                      <a:pt x="191" y="27"/>
                    </a:lnTo>
                    <a:lnTo>
                      <a:pt x="187" y="25"/>
                    </a:lnTo>
                    <a:lnTo>
                      <a:pt x="184" y="24"/>
                    </a:lnTo>
                    <a:lnTo>
                      <a:pt x="180" y="22"/>
                    </a:lnTo>
                    <a:lnTo>
                      <a:pt x="175" y="21"/>
                    </a:lnTo>
                    <a:lnTo>
                      <a:pt x="169" y="19"/>
                    </a:lnTo>
                    <a:lnTo>
                      <a:pt x="165" y="21"/>
                    </a:lnTo>
                    <a:lnTo>
                      <a:pt x="160" y="21"/>
                    </a:lnTo>
                    <a:lnTo>
                      <a:pt x="153" y="18"/>
                    </a:lnTo>
                    <a:lnTo>
                      <a:pt x="146" y="16"/>
                    </a:lnTo>
                    <a:lnTo>
                      <a:pt x="141" y="15"/>
                    </a:lnTo>
                    <a:lnTo>
                      <a:pt x="141" y="10"/>
                    </a:lnTo>
                    <a:lnTo>
                      <a:pt x="138" y="6"/>
                    </a:lnTo>
                    <a:lnTo>
                      <a:pt x="134" y="4"/>
                    </a:lnTo>
                    <a:lnTo>
                      <a:pt x="128" y="3"/>
                    </a:lnTo>
                    <a:lnTo>
                      <a:pt x="122" y="1"/>
                    </a:lnTo>
                    <a:lnTo>
                      <a:pt x="116" y="1"/>
                    </a:lnTo>
                    <a:lnTo>
                      <a:pt x="110" y="1"/>
                    </a:lnTo>
                    <a:lnTo>
                      <a:pt x="104" y="3"/>
                    </a:lnTo>
                    <a:lnTo>
                      <a:pt x="101" y="4"/>
                    </a:lnTo>
                    <a:lnTo>
                      <a:pt x="100" y="3"/>
                    </a:lnTo>
                    <a:lnTo>
                      <a:pt x="98" y="1"/>
                    </a:lnTo>
                    <a:lnTo>
                      <a:pt x="95" y="0"/>
                    </a:lnTo>
                    <a:lnTo>
                      <a:pt x="91" y="1"/>
                    </a:lnTo>
                    <a:lnTo>
                      <a:pt x="85" y="3"/>
                    </a:lnTo>
                    <a:lnTo>
                      <a:pt x="79" y="3"/>
                    </a:lnTo>
                    <a:lnTo>
                      <a:pt x="73" y="3"/>
                    </a:lnTo>
                    <a:lnTo>
                      <a:pt x="69" y="3"/>
                    </a:lnTo>
                    <a:lnTo>
                      <a:pt x="61" y="7"/>
                    </a:lnTo>
                    <a:lnTo>
                      <a:pt x="51" y="12"/>
                    </a:lnTo>
                    <a:lnTo>
                      <a:pt x="33" y="15"/>
                    </a:lnTo>
                    <a:lnTo>
                      <a:pt x="23" y="21"/>
                    </a:lnTo>
                    <a:lnTo>
                      <a:pt x="15" y="34"/>
                    </a:lnTo>
                    <a:lnTo>
                      <a:pt x="12" y="50"/>
                    </a:lnTo>
                    <a:lnTo>
                      <a:pt x="9" y="59"/>
                    </a:lnTo>
                    <a:lnTo>
                      <a:pt x="8" y="64"/>
                    </a:lnTo>
                    <a:lnTo>
                      <a:pt x="6" y="68"/>
                    </a:lnTo>
                    <a:lnTo>
                      <a:pt x="6" y="73"/>
                    </a:lnTo>
                    <a:lnTo>
                      <a:pt x="6" y="74"/>
                    </a:lnTo>
                    <a:lnTo>
                      <a:pt x="8" y="80"/>
                    </a:lnTo>
                    <a:lnTo>
                      <a:pt x="8" y="86"/>
                    </a:lnTo>
                    <a:lnTo>
                      <a:pt x="5" y="93"/>
                    </a:lnTo>
                    <a:lnTo>
                      <a:pt x="2" y="99"/>
                    </a:lnTo>
                    <a:lnTo>
                      <a:pt x="0" y="107"/>
                    </a:lnTo>
                    <a:lnTo>
                      <a:pt x="0" y="117"/>
                    </a:lnTo>
                    <a:lnTo>
                      <a:pt x="3" y="128"/>
                    </a:lnTo>
                    <a:lnTo>
                      <a:pt x="6" y="138"/>
                    </a:lnTo>
                    <a:lnTo>
                      <a:pt x="6" y="144"/>
                    </a:lnTo>
                    <a:lnTo>
                      <a:pt x="6" y="148"/>
                    </a:lnTo>
                    <a:lnTo>
                      <a:pt x="5" y="156"/>
                    </a:lnTo>
                    <a:lnTo>
                      <a:pt x="8" y="171"/>
                    </a:lnTo>
                    <a:lnTo>
                      <a:pt x="14" y="179"/>
                    </a:lnTo>
                    <a:lnTo>
                      <a:pt x="21" y="187"/>
                    </a:lnTo>
                    <a:lnTo>
                      <a:pt x="29" y="193"/>
                    </a:lnTo>
                    <a:lnTo>
                      <a:pt x="32" y="199"/>
                    </a:lnTo>
                    <a:lnTo>
                      <a:pt x="39" y="203"/>
                    </a:lnTo>
                    <a:lnTo>
                      <a:pt x="45" y="202"/>
                    </a:lnTo>
                    <a:lnTo>
                      <a:pt x="48" y="196"/>
                    </a:lnTo>
                    <a:lnTo>
                      <a:pt x="48" y="184"/>
                    </a:lnTo>
                    <a:lnTo>
                      <a:pt x="43" y="175"/>
                    </a:lnTo>
                    <a:lnTo>
                      <a:pt x="40" y="166"/>
                    </a:lnTo>
                    <a:lnTo>
                      <a:pt x="42" y="157"/>
                    </a:lnTo>
                    <a:lnTo>
                      <a:pt x="45" y="150"/>
                    </a:lnTo>
                    <a:lnTo>
                      <a:pt x="49" y="145"/>
                    </a:lnTo>
                    <a:lnTo>
                      <a:pt x="57" y="145"/>
                    </a:lnTo>
                    <a:lnTo>
                      <a:pt x="63" y="147"/>
                    </a:lnTo>
                    <a:lnTo>
                      <a:pt x="72" y="150"/>
                    </a:lnTo>
                    <a:lnTo>
                      <a:pt x="76" y="156"/>
                    </a:lnTo>
                    <a:lnTo>
                      <a:pt x="80" y="165"/>
                    </a:lnTo>
                    <a:lnTo>
                      <a:pt x="86" y="172"/>
                    </a:lnTo>
                    <a:lnTo>
                      <a:pt x="94" y="175"/>
                    </a:lnTo>
                    <a:lnTo>
                      <a:pt x="100" y="172"/>
                    </a:lnTo>
                    <a:lnTo>
                      <a:pt x="106" y="163"/>
                    </a:lnTo>
                    <a:lnTo>
                      <a:pt x="109" y="154"/>
                    </a:lnTo>
                    <a:lnTo>
                      <a:pt x="110" y="147"/>
                    </a:lnTo>
                    <a:lnTo>
                      <a:pt x="116" y="139"/>
                    </a:lnTo>
                    <a:lnTo>
                      <a:pt x="120" y="133"/>
                    </a:lnTo>
                    <a:lnTo>
                      <a:pt x="123" y="126"/>
                    </a:lnTo>
                    <a:lnTo>
                      <a:pt x="125" y="119"/>
                    </a:lnTo>
                    <a:lnTo>
                      <a:pt x="125" y="114"/>
                    </a:lnTo>
                    <a:lnTo>
                      <a:pt x="122" y="110"/>
                    </a:lnTo>
                    <a:lnTo>
                      <a:pt x="119" y="107"/>
                    </a:lnTo>
                    <a:lnTo>
                      <a:pt x="117" y="104"/>
                    </a:lnTo>
                    <a:lnTo>
                      <a:pt x="117" y="101"/>
                    </a:lnTo>
                    <a:lnTo>
                      <a:pt x="117" y="96"/>
                    </a:lnTo>
                    <a:lnTo>
                      <a:pt x="116" y="92"/>
                    </a:lnTo>
                    <a:lnTo>
                      <a:pt x="113" y="86"/>
                    </a:lnTo>
                    <a:lnTo>
                      <a:pt x="109" y="82"/>
                    </a:lnTo>
                    <a:lnTo>
                      <a:pt x="104" y="76"/>
                    </a:lnTo>
                    <a:lnTo>
                      <a:pt x="100" y="68"/>
                    </a:lnTo>
                    <a:lnTo>
                      <a:pt x="98" y="59"/>
                    </a:lnTo>
                    <a:lnTo>
                      <a:pt x="98" y="55"/>
                    </a:lnTo>
                    <a:lnTo>
                      <a:pt x="100" y="47"/>
                    </a:lnTo>
                    <a:lnTo>
                      <a:pt x="103" y="40"/>
                    </a:lnTo>
                    <a:lnTo>
                      <a:pt x="104" y="34"/>
                    </a:lnTo>
                    <a:lnTo>
                      <a:pt x="104" y="31"/>
                    </a:lnTo>
                    <a:lnTo>
                      <a:pt x="104" y="27"/>
                    </a:lnTo>
                    <a:lnTo>
                      <a:pt x="103" y="24"/>
                    </a:lnTo>
                    <a:lnTo>
                      <a:pt x="100" y="22"/>
                    </a:lnTo>
                    <a:lnTo>
                      <a:pt x="101" y="19"/>
                    </a:lnTo>
                    <a:lnTo>
                      <a:pt x="110" y="19"/>
                    </a:lnTo>
                    <a:lnTo>
                      <a:pt x="120" y="19"/>
                    </a:lnTo>
                    <a:lnTo>
                      <a:pt x="129" y="21"/>
                    </a:lnTo>
                    <a:lnTo>
                      <a:pt x="135" y="21"/>
                    </a:lnTo>
                    <a:lnTo>
                      <a:pt x="138" y="21"/>
                    </a:lnTo>
                    <a:lnTo>
                      <a:pt x="140" y="21"/>
                    </a:lnTo>
                    <a:lnTo>
                      <a:pt x="143" y="21"/>
                    </a:lnTo>
                    <a:lnTo>
                      <a:pt x="146" y="22"/>
                    </a:lnTo>
                    <a:lnTo>
                      <a:pt x="147" y="22"/>
                    </a:lnTo>
                    <a:lnTo>
                      <a:pt x="150" y="24"/>
                    </a:lnTo>
                    <a:lnTo>
                      <a:pt x="151" y="25"/>
                    </a:lnTo>
                    <a:lnTo>
                      <a:pt x="154" y="28"/>
                    </a:lnTo>
                    <a:lnTo>
                      <a:pt x="157" y="30"/>
                    </a:lnTo>
                    <a:lnTo>
                      <a:pt x="160" y="30"/>
                    </a:lnTo>
                    <a:lnTo>
                      <a:pt x="166" y="31"/>
                    </a:lnTo>
                    <a:lnTo>
                      <a:pt x="169" y="31"/>
                    </a:lnTo>
                    <a:lnTo>
                      <a:pt x="171" y="31"/>
                    </a:lnTo>
                    <a:lnTo>
                      <a:pt x="174" y="31"/>
                    </a:lnTo>
                    <a:lnTo>
                      <a:pt x="175" y="31"/>
                    </a:lnTo>
                    <a:lnTo>
                      <a:pt x="178" y="30"/>
                    </a:lnTo>
                    <a:lnTo>
                      <a:pt x="183" y="30"/>
                    </a:lnTo>
                    <a:lnTo>
                      <a:pt x="187" y="30"/>
                    </a:lnTo>
                    <a:lnTo>
                      <a:pt x="190" y="30"/>
                    </a:lnTo>
                    <a:close/>
                  </a:path>
                </a:pathLst>
              </a:custGeom>
              <a:solidFill>
                <a:srgbClr val="33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6" name="Freeform 242"/>
              <p:cNvSpPr>
                <a:spLocks/>
              </p:cNvSpPr>
              <p:nvPr/>
            </p:nvSpPr>
            <p:spPr bwMode="auto">
              <a:xfrm>
                <a:off x="642" y="1233"/>
                <a:ext cx="99" cy="140"/>
              </a:xfrm>
              <a:custGeom>
                <a:avLst/>
                <a:gdLst/>
                <a:ahLst/>
                <a:cxnLst>
                  <a:cxn ang="0">
                    <a:pos x="287" y="15"/>
                  </a:cxn>
                  <a:cxn ang="0">
                    <a:pos x="279" y="27"/>
                  </a:cxn>
                  <a:cxn ang="0">
                    <a:pos x="271" y="31"/>
                  </a:cxn>
                  <a:cxn ang="0">
                    <a:pos x="256" y="40"/>
                  </a:cxn>
                  <a:cxn ang="0">
                    <a:pos x="249" y="40"/>
                  </a:cxn>
                  <a:cxn ang="0">
                    <a:pos x="244" y="34"/>
                  </a:cxn>
                  <a:cxn ang="0">
                    <a:pos x="236" y="37"/>
                  </a:cxn>
                  <a:cxn ang="0">
                    <a:pos x="218" y="42"/>
                  </a:cxn>
                  <a:cxn ang="0">
                    <a:pos x="202" y="48"/>
                  </a:cxn>
                  <a:cxn ang="0">
                    <a:pos x="176" y="54"/>
                  </a:cxn>
                  <a:cxn ang="0">
                    <a:pos x="165" y="60"/>
                  </a:cxn>
                  <a:cxn ang="0">
                    <a:pos x="153" y="66"/>
                  </a:cxn>
                  <a:cxn ang="0">
                    <a:pos x="145" y="70"/>
                  </a:cxn>
                  <a:cxn ang="0">
                    <a:pos x="138" y="76"/>
                  </a:cxn>
                  <a:cxn ang="0">
                    <a:pos x="129" y="73"/>
                  </a:cxn>
                  <a:cxn ang="0">
                    <a:pos x="116" y="70"/>
                  </a:cxn>
                  <a:cxn ang="0">
                    <a:pos x="108" y="83"/>
                  </a:cxn>
                  <a:cxn ang="0">
                    <a:pos x="102" y="116"/>
                  </a:cxn>
                  <a:cxn ang="0">
                    <a:pos x="102" y="140"/>
                  </a:cxn>
                  <a:cxn ang="0">
                    <a:pos x="82" y="172"/>
                  </a:cxn>
                  <a:cxn ang="0">
                    <a:pos x="67" y="203"/>
                  </a:cxn>
                  <a:cxn ang="0">
                    <a:pos x="46" y="248"/>
                  </a:cxn>
                  <a:cxn ang="0">
                    <a:pos x="34" y="288"/>
                  </a:cxn>
                  <a:cxn ang="0">
                    <a:pos x="8" y="365"/>
                  </a:cxn>
                  <a:cxn ang="0">
                    <a:pos x="0" y="380"/>
                  </a:cxn>
                  <a:cxn ang="0">
                    <a:pos x="5" y="306"/>
                  </a:cxn>
                  <a:cxn ang="0">
                    <a:pos x="21" y="252"/>
                  </a:cxn>
                  <a:cxn ang="0">
                    <a:pos x="43" y="201"/>
                  </a:cxn>
                  <a:cxn ang="0">
                    <a:pos x="65" y="150"/>
                  </a:cxn>
                  <a:cxn ang="0">
                    <a:pos x="82" y="114"/>
                  </a:cxn>
                  <a:cxn ang="0">
                    <a:pos x="91" y="89"/>
                  </a:cxn>
                  <a:cxn ang="0">
                    <a:pos x="111" y="60"/>
                  </a:cxn>
                  <a:cxn ang="0">
                    <a:pos x="132" y="54"/>
                  </a:cxn>
                  <a:cxn ang="0">
                    <a:pos x="151" y="49"/>
                  </a:cxn>
                  <a:cxn ang="0">
                    <a:pos x="168" y="42"/>
                  </a:cxn>
                  <a:cxn ang="0">
                    <a:pos x="182" y="34"/>
                  </a:cxn>
                  <a:cxn ang="0">
                    <a:pos x="194" y="28"/>
                  </a:cxn>
                  <a:cxn ang="0">
                    <a:pos x="210" y="25"/>
                  </a:cxn>
                  <a:cxn ang="0">
                    <a:pos x="225" y="22"/>
                  </a:cxn>
                  <a:cxn ang="0">
                    <a:pos x="240" y="21"/>
                  </a:cxn>
                  <a:cxn ang="0">
                    <a:pos x="250" y="15"/>
                  </a:cxn>
                  <a:cxn ang="0">
                    <a:pos x="267" y="8"/>
                  </a:cxn>
                  <a:cxn ang="0">
                    <a:pos x="284" y="2"/>
                  </a:cxn>
                  <a:cxn ang="0">
                    <a:pos x="295" y="2"/>
                  </a:cxn>
                </a:cxnLst>
                <a:rect l="0" t="0" r="r" b="b"/>
                <a:pathLst>
                  <a:path w="296" h="420">
                    <a:moveTo>
                      <a:pt x="296" y="5"/>
                    </a:moveTo>
                    <a:lnTo>
                      <a:pt x="287" y="15"/>
                    </a:lnTo>
                    <a:lnTo>
                      <a:pt x="283" y="22"/>
                    </a:lnTo>
                    <a:lnTo>
                      <a:pt x="279" y="27"/>
                    </a:lnTo>
                    <a:lnTo>
                      <a:pt x="277" y="28"/>
                    </a:lnTo>
                    <a:lnTo>
                      <a:pt x="271" y="31"/>
                    </a:lnTo>
                    <a:lnTo>
                      <a:pt x="264" y="37"/>
                    </a:lnTo>
                    <a:lnTo>
                      <a:pt x="256" y="40"/>
                    </a:lnTo>
                    <a:lnTo>
                      <a:pt x="252" y="42"/>
                    </a:lnTo>
                    <a:lnTo>
                      <a:pt x="249" y="40"/>
                    </a:lnTo>
                    <a:lnTo>
                      <a:pt x="247" y="37"/>
                    </a:lnTo>
                    <a:lnTo>
                      <a:pt x="244" y="34"/>
                    </a:lnTo>
                    <a:lnTo>
                      <a:pt x="243" y="31"/>
                    </a:lnTo>
                    <a:lnTo>
                      <a:pt x="236" y="37"/>
                    </a:lnTo>
                    <a:lnTo>
                      <a:pt x="227" y="40"/>
                    </a:lnTo>
                    <a:lnTo>
                      <a:pt x="218" y="42"/>
                    </a:lnTo>
                    <a:lnTo>
                      <a:pt x="210" y="45"/>
                    </a:lnTo>
                    <a:lnTo>
                      <a:pt x="202" y="48"/>
                    </a:lnTo>
                    <a:lnTo>
                      <a:pt x="188" y="51"/>
                    </a:lnTo>
                    <a:lnTo>
                      <a:pt x="176" y="54"/>
                    </a:lnTo>
                    <a:lnTo>
                      <a:pt x="169" y="57"/>
                    </a:lnTo>
                    <a:lnTo>
                      <a:pt x="165" y="60"/>
                    </a:lnTo>
                    <a:lnTo>
                      <a:pt x="159" y="63"/>
                    </a:lnTo>
                    <a:lnTo>
                      <a:pt x="153" y="66"/>
                    </a:lnTo>
                    <a:lnTo>
                      <a:pt x="148" y="68"/>
                    </a:lnTo>
                    <a:lnTo>
                      <a:pt x="145" y="70"/>
                    </a:lnTo>
                    <a:lnTo>
                      <a:pt x="142" y="73"/>
                    </a:lnTo>
                    <a:lnTo>
                      <a:pt x="138" y="76"/>
                    </a:lnTo>
                    <a:lnTo>
                      <a:pt x="135" y="79"/>
                    </a:lnTo>
                    <a:lnTo>
                      <a:pt x="129" y="73"/>
                    </a:lnTo>
                    <a:lnTo>
                      <a:pt x="123" y="70"/>
                    </a:lnTo>
                    <a:lnTo>
                      <a:pt x="116" y="70"/>
                    </a:lnTo>
                    <a:lnTo>
                      <a:pt x="110" y="70"/>
                    </a:lnTo>
                    <a:lnTo>
                      <a:pt x="108" y="83"/>
                    </a:lnTo>
                    <a:lnTo>
                      <a:pt x="105" y="100"/>
                    </a:lnTo>
                    <a:lnTo>
                      <a:pt x="102" y="116"/>
                    </a:lnTo>
                    <a:lnTo>
                      <a:pt x="104" y="128"/>
                    </a:lnTo>
                    <a:lnTo>
                      <a:pt x="102" y="140"/>
                    </a:lnTo>
                    <a:lnTo>
                      <a:pt x="92" y="156"/>
                    </a:lnTo>
                    <a:lnTo>
                      <a:pt x="82" y="172"/>
                    </a:lnTo>
                    <a:lnTo>
                      <a:pt x="76" y="184"/>
                    </a:lnTo>
                    <a:lnTo>
                      <a:pt x="67" y="203"/>
                    </a:lnTo>
                    <a:lnTo>
                      <a:pt x="57" y="226"/>
                    </a:lnTo>
                    <a:lnTo>
                      <a:pt x="46" y="248"/>
                    </a:lnTo>
                    <a:lnTo>
                      <a:pt x="42" y="263"/>
                    </a:lnTo>
                    <a:lnTo>
                      <a:pt x="34" y="288"/>
                    </a:lnTo>
                    <a:lnTo>
                      <a:pt x="21" y="322"/>
                    </a:lnTo>
                    <a:lnTo>
                      <a:pt x="8" y="365"/>
                    </a:lnTo>
                    <a:lnTo>
                      <a:pt x="0" y="420"/>
                    </a:lnTo>
                    <a:lnTo>
                      <a:pt x="0" y="380"/>
                    </a:lnTo>
                    <a:lnTo>
                      <a:pt x="2" y="341"/>
                    </a:lnTo>
                    <a:lnTo>
                      <a:pt x="5" y="306"/>
                    </a:lnTo>
                    <a:lnTo>
                      <a:pt x="12" y="278"/>
                    </a:lnTo>
                    <a:lnTo>
                      <a:pt x="21" y="252"/>
                    </a:lnTo>
                    <a:lnTo>
                      <a:pt x="33" y="227"/>
                    </a:lnTo>
                    <a:lnTo>
                      <a:pt x="43" y="201"/>
                    </a:lnTo>
                    <a:lnTo>
                      <a:pt x="55" y="174"/>
                    </a:lnTo>
                    <a:lnTo>
                      <a:pt x="65" y="150"/>
                    </a:lnTo>
                    <a:lnTo>
                      <a:pt x="74" y="129"/>
                    </a:lnTo>
                    <a:lnTo>
                      <a:pt x="82" y="114"/>
                    </a:lnTo>
                    <a:lnTo>
                      <a:pt x="85" y="104"/>
                    </a:lnTo>
                    <a:lnTo>
                      <a:pt x="91" y="89"/>
                    </a:lnTo>
                    <a:lnTo>
                      <a:pt x="99" y="71"/>
                    </a:lnTo>
                    <a:lnTo>
                      <a:pt x="111" y="60"/>
                    </a:lnTo>
                    <a:lnTo>
                      <a:pt x="122" y="54"/>
                    </a:lnTo>
                    <a:lnTo>
                      <a:pt x="132" y="54"/>
                    </a:lnTo>
                    <a:lnTo>
                      <a:pt x="141" y="51"/>
                    </a:lnTo>
                    <a:lnTo>
                      <a:pt x="151" y="49"/>
                    </a:lnTo>
                    <a:lnTo>
                      <a:pt x="160" y="45"/>
                    </a:lnTo>
                    <a:lnTo>
                      <a:pt x="168" y="42"/>
                    </a:lnTo>
                    <a:lnTo>
                      <a:pt x="175" y="37"/>
                    </a:lnTo>
                    <a:lnTo>
                      <a:pt x="182" y="34"/>
                    </a:lnTo>
                    <a:lnTo>
                      <a:pt x="188" y="31"/>
                    </a:lnTo>
                    <a:lnTo>
                      <a:pt x="194" y="28"/>
                    </a:lnTo>
                    <a:lnTo>
                      <a:pt x="202" y="27"/>
                    </a:lnTo>
                    <a:lnTo>
                      <a:pt x="210" y="25"/>
                    </a:lnTo>
                    <a:lnTo>
                      <a:pt x="218" y="24"/>
                    </a:lnTo>
                    <a:lnTo>
                      <a:pt x="225" y="22"/>
                    </a:lnTo>
                    <a:lnTo>
                      <a:pt x="233" y="22"/>
                    </a:lnTo>
                    <a:lnTo>
                      <a:pt x="240" y="21"/>
                    </a:lnTo>
                    <a:lnTo>
                      <a:pt x="244" y="18"/>
                    </a:lnTo>
                    <a:lnTo>
                      <a:pt x="250" y="15"/>
                    </a:lnTo>
                    <a:lnTo>
                      <a:pt x="258" y="12"/>
                    </a:lnTo>
                    <a:lnTo>
                      <a:pt x="267" y="8"/>
                    </a:lnTo>
                    <a:lnTo>
                      <a:pt x="276" y="5"/>
                    </a:lnTo>
                    <a:lnTo>
                      <a:pt x="284" y="2"/>
                    </a:lnTo>
                    <a:lnTo>
                      <a:pt x="292" y="0"/>
                    </a:lnTo>
                    <a:lnTo>
                      <a:pt x="295" y="2"/>
                    </a:lnTo>
                    <a:lnTo>
                      <a:pt x="296" y="5"/>
                    </a:lnTo>
                    <a:close/>
                  </a:path>
                </a:pathLst>
              </a:custGeom>
              <a:solidFill>
                <a:srgbClr val="BFA07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7" name="Freeform 243"/>
              <p:cNvSpPr>
                <a:spLocks/>
              </p:cNvSpPr>
              <p:nvPr/>
            </p:nvSpPr>
            <p:spPr bwMode="auto">
              <a:xfrm>
                <a:off x="796" y="1256"/>
                <a:ext cx="56" cy="40"/>
              </a:xfrm>
              <a:custGeom>
                <a:avLst/>
                <a:gdLst/>
                <a:ahLst/>
                <a:cxnLst>
                  <a:cxn ang="0">
                    <a:pos x="166" y="120"/>
                  </a:cxn>
                  <a:cxn ang="0">
                    <a:pos x="164" y="111"/>
                  </a:cxn>
                  <a:cxn ang="0">
                    <a:pos x="160" y="104"/>
                  </a:cxn>
                  <a:cxn ang="0">
                    <a:pos x="154" y="98"/>
                  </a:cxn>
                  <a:cxn ang="0">
                    <a:pos x="147" y="90"/>
                  </a:cxn>
                  <a:cxn ang="0">
                    <a:pos x="139" y="85"/>
                  </a:cxn>
                  <a:cxn ang="0">
                    <a:pos x="126" y="79"/>
                  </a:cxn>
                  <a:cxn ang="0">
                    <a:pos x="107" y="70"/>
                  </a:cxn>
                  <a:cxn ang="0">
                    <a:pos x="86" y="61"/>
                  </a:cxn>
                  <a:cxn ang="0">
                    <a:pos x="65" y="52"/>
                  </a:cxn>
                  <a:cxn ang="0">
                    <a:pos x="47" y="44"/>
                  </a:cxn>
                  <a:cxn ang="0">
                    <a:pos x="33" y="39"/>
                  </a:cxn>
                  <a:cxn ang="0">
                    <a:pos x="25" y="36"/>
                  </a:cxn>
                  <a:cxn ang="0">
                    <a:pos x="22" y="36"/>
                  </a:cxn>
                  <a:cxn ang="0">
                    <a:pos x="21" y="36"/>
                  </a:cxn>
                  <a:cxn ang="0">
                    <a:pos x="19" y="39"/>
                  </a:cxn>
                  <a:cxn ang="0">
                    <a:pos x="18" y="43"/>
                  </a:cxn>
                  <a:cxn ang="0">
                    <a:pos x="12" y="30"/>
                  </a:cxn>
                  <a:cxn ang="0">
                    <a:pos x="7" y="15"/>
                  </a:cxn>
                  <a:cxn ang="0">
                    <a:pos x="3" y="4"/>
                  </a:cxn>
                  <a:cxn ang="0">
                    <a:pos x="0" y="1"/>
                  </a:cxn>
                  <a:cxn ang="0">
                    <a:pos x="2" y="1"/>
                  </a:cxn>
                  <a:cxn ang="0">
                    <a:pos x="6" y="1"/>
                  </a:cxn>
                  <a:cxn ang="0">
                    <a:pos x="10" y="1"/>
                  </a:cxn>
                  <a:cxn ang="0">
                    <a:pos x="16" y="1"/>
                  </a:cxn>
                  <a:cxn ang="0">
                    <a:pos x="18" y="1"/>
                  </a:cxn>
                  <a:cxn ang="0">
                    <a:pos x="18" y="1"/>
                  </a:cxn>
                  <a:cxn ang="0">
                    <a:pos x="18" y="1"/>
                  </a:cxn>
                  <a:cxn ang="0">
                    <a:pos x="19" y="0"/>
                  </a:cxn>
                  <a:cxn ang="0">
                    <a:pos x="27" y="6"/>
                  </a:cxn>
                  <a:cxn ang="0">
                    <a:pos x="33" y="12"/>
                  </a:cxn>
                  <a:cxn ang="0">
                    <a:pos x="40" y="18"/>
                  </a:cxn>
                  <a:cxn ang="0">
                    <a:pos x="47" y="22"/>
                  </a:cxn>
                  <a:cxn ang="0">
                    <a:pos x="53" y="27"/>
                  </a:cxn>
                  <a:cxn ang="0">
                    <a:pos x="59" y="30"/>
                  </a:cxn>
                  <a:cxn ang="0">
                    <a:pos x="64" y="33"/>
                  </a:cxn>
                  <a:cxn ang="0">
                    <a:pos x="67" y="34"/>
                  </a:cxn>
                  <a:cxn ang="0">
                    <a:pos x="73" y="37"/>
                  </a:cxn>
                  <a:cxn ang="0">
                    <a:pos x="83" y="43"/>
                  </a:cxn>
                  <a:cxn ang="0">
                    <a:pos x="95" y="50"/>
                  </a:cxn>
                  <a:cxn ang="0">
                    <a:pos x="108" y="59"/>
                  </a:cxn>
                  <a:cxn ang="0">
                    <a:pos x="123" y="68"/>
                  </a:cxn>
                  <a:cxn ang="0">
                    <a:pos x="135" y="77"/>
                  </a:cxn>
                  <a:cxn ang="0">
                    <a:pos x="144" y="85"/>
                  </a:cxn>
                  <a:cxn ang="0">
                    <a:pos x="150" y="90"/>
                  </a:cxn>
                  <a:cxn ang="0">
                    <a:pos x="155" y="98"/>
                  </a:cxn>
                  <a:cxn ang="0">
                    <a:pos x="161" y="104"/>
                  </a:cxn>
                  <a:cxn ang="0">
                    <a:pos x="164" y="111"/>
                  </a:cxn>
                  <a:cxn ang="0">
                    <a:pos x="166" y="120"/>
                  </a:cxn>
                </a:cxnLst>
                <a:rect l="0" t="0" r="r" b="b"/>
                <a:pathLst>
                  <a:path w="166" h="120">
                    <a:moveTo>
                      <a:pt x="166" y="120"/>
                    </a:moveTo>
                    <a:lnTo>
                      <a:pt x="164" y="111"/>
                    </a:lnTo>
                    <a:lnTo>
                      <a:pt x="160" y="104"/>
                    </a:lnTo>
                    <a:lnTo>
                      <a:pt x="154" y="98"/>
                    </a:lnTo>
                    <a:lnTo>
                      <a:pt x="147" y="90"/>
                    </a:lnTo>
                    <a:lnTo>
                      <a:pt x="139" y="85"/>
                    </a:lnTo>
                    <a:lnTo>
                      <a:pt x="126" y="79"/>
                    </a:lnTo>
                    <a:lnTo>
                      <a:pt x="107" y="70"/>
                    </a:lnTo>
                    <a:lnTo>
                      <a:pt x="86" y="61"/>
                    </a:lnTo>
                    <a:lnTo>
                      <a:pt x="65" y="52"/>
                    </a:lnTo>
                    <a:lnTo>
                      <a:pt x="47" y="44"/>
                    </a:lnTo>
                    <a:lnTo>
                      <a:pt x="33" y="39"/>
                    </a:lnTo>
                    <a:lnTo>
                      <a:pt x="25" y="36"/>
                    </a:lnTo>
                    <a:lnTo>
                      <a:pt x="22" y="36"/>
                    </a:lnTo>
                    <a:lnTo>
                      <a:pt x="21" y="36"/>
                    </a:lnTo>
                    <a:lnTo>
                      <a:pt x="19" y="39"/>
                    </a:lnTo>
                    <a:lnTo>
                      <a:pt x="18" y="43"/>
                    </a:lnTo>
                    <a:lnTo>
                      <a:pt x="12" y="30"/>
                    </a:lnTo>
                    <a:lnTo>
                      <a:pt x="7" y="15"/>
                    </a:lnTo>
                    <a:lnTo>
                      <a:pt x="3" y="4"/>
                    </a:lnTo>
                    <a:lnTo>
                      <a:pt x="0" y="1"/>
                    </a:lnTo>
                    <a:lnTo>
                      <a:pt x="2" y="1"/>
                    </a:lnTo>
                    <a:lnTo>
                      <a:pt x="6" y="1"/>
                    </a:lnTo>
                    <a:lnTo>
                      <a:pt x="10" y="1"/>
                    </a:lnTo>
                    <a:lnTo>
                      <a:pt x="16" y="1"/>
                    </a:lnTo>
                    <a:lnTo>
                      <a:pt x="18" y="1"/>
                    </a:lnTo>
                    <a:lnTo>
                      <a:pt x="18" y="1"/>
                    </a:lnTo>
                    <a:lnTo>
                      <a:pt x="18" y="1"/>
                    </a:lnTo>
                    <a:lnTo>
                      <a:pt x="19" y="0"/>
                    </a:lnTo>
                    <a:lnTo>
                      <a:pt x="27" y="6"/>
                    </a:lnTo>
                    <a:lnTo>
                      <a:pt x="33" y="12"/>
                    </a:lnTo>
                    <a:lnTo>
                      <a:pt x="40" y="18"/>
                    </a:lnTo>
                    <a:lnTo>
                      <a:pt x="47" y="22"/>
                    </a:lnTo>
                    <a:lnTo>
                      <a:pt x="53" y="27"/>
                    </a:lnTo>
                    <a:lnTo>
                      <a:pt x="59" y="30"/>
                    </a:lnTo>
                    <a:lnTo>
                      <a:pt x="64" y="33"/>
                    </a:lnTo>
                    <a:lnTo>
                      <a:pt x="67" y="34"/>
                    </a:lnTo>
                    <a:lnTo>
                      <a:pt x="73" y="37"/>
                    </a:lnTo>
                    <a:lnTo>
                      <a:pt x="83" y="43"/>
                    </a:lnTo>
                    <a:lnTo>
                      <a:pt x="95" y="50"/>
                    </a:lnTo>
                    <a:lnTo>
                      <a:pt x="108" y="59"/>
                    </a:lnTo>
                    <a:lnTo>
                      <a:pt x="123" y="68"/>
                    </a:lnTo>
                    <a:lnTo>
                      <a:pt x="135" y="77"/>
                    </a:lnTo>
                    <a:lnTo>
                      <a:pt x="144" y="85"/>
                    </a:lnTo>
                    <a:lnTo>
                      <a:pt x="150" y="90"/>
                    </a:lnTo>
                    <a:lnTo>
                      <a:pt x="155" y="98"/>
                    </a:lnTo>
                    <a:lnTo>
                      <a:pt x="161" y="104"/>
                    </a:lnTo>
                    <a:lnTo>
                      <a:pt x="164" y="111"/>
                    </a:lnTo>
                    <a:lnTo>
                      <a:pt x="166" y="120"/>
                    </a:lnTo>
                    <a:close/>
                  </a:path>
                </a:pathLst>
              </a:custGeom>
              <a:solidFill>
                <a:srgbClr val="BFA07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8" name="Freeform 244"/>
              <p:cNvSpPr>
                <a:spLocks/>
              </p:cNvSpPr>
              <p:nvPr/>
            </p:nvSpPr>
            <p:spPr bwMode="auto">
              <a:xfrm>
                <a:off x="747" y="1171"/>
                <a:ext cx="66" cy="100"/>
              </a:xfrm>
              <a:custGeom>
                <a:avLst/>
                <a:gdLst/>
                <a:ahLst/>
                <a:cxnLst>
                  <a:cxn ang="0">
                    <a:pos x="192" y="192"/>
                  </a:cxn>
                  <a:cxn ang="0">
                    <a:pos x="186" y="193"/>
                  </a:cxn>
                  <a:cxn ang="0">
                    <a:pos x="176" y="193"/>
                  </a:cxn>
                  <a:cxn ang="0">
                    <a:pos x="158" y="199"/>
                  </a:cxn>
                  <a:cxn ang="0">
                    <a:pos x="149" y="196"/>
                  </a:cxn>
                  <a:cxn ang="0">
                    <a:pos x="146" y="202"/>
                  </a:cxn>
                  <a:cxn ang="0">
                    <a:pos x="149" y="202"/>
                  </a:cxn>
                  <a:cxn ang="0">
                    <a:pos x="159" y="201"/>
                  </a:cxn>
                  <a:cxn ang="0">
                    <a:pos x="162" y="206"/>
                  </a:cxn>
                  <a:cxn ang="0">
                    <a:pos x="176" y="209"/>
                  </a:cxn>
                  <a:cxn ang="0">
                    <a:pos x="192" y="208"/>
                  </a:cxn>
                  <a:cxn ang="0">
                    <a:pos x="174" y="214"/>
                  </a:cxn>
                  <a:cxn ang="0">
                    <a:pos x="168" y="221"/>
                  </a:cxn>
                  <a:cxn ang="0">
                    <a:pos x="168" y="236"/>
                  </a:cxn>
                  <a:cxn ang="0">
                    <a:pos x="190" y="241"/>
                  </a:cxn>
                  <a:cxn ang="0">
                    <a:pos x="171" y="254"/>
                  </a:cxn>
                  <a:cxn ang="0">
                    <a:pos x="155" y="255"/>
                  </a:cxn>
                  <a:cxn ang="0">
                    <a:pos x="143" y="258"/>
                  </a:cxn>
                  <a:cxn ang="0">
                    <a:pos x="112" y="263"/>
                  </a:cxn>
                  <a:cxn ang="0">
                    <a:pos x="93" y="287"/>
                  </a:cxn>
                  <a:cxn ang="0">
                    <a:pos x="78" y="297"/>
                  </a:cxn>
                  <a:cxn ang="0">
                    <a:pos x="63" y="291"/>
                  </a:cxn>
                  <a:cxn ang="0">
                    <a:pos x="37" y="257"/>
                  </a:cxn>
                  <a:cxn ang="0">
                    <a:pos x="11" y="224"/>
                  </a:cxn>
                  <a:cxn ang="0">
                    <a:pos x="3" y="202"/>
                  </a:cxn>
                  <a:cxn ang="0">
                    <a:pos x="7" y="184"/>
                  </a:cxn>
                  <a:cxn ang="0">
                    <a:pos x="16" y="165"/>
                  </a:cxn>
                  <a:cxn ang="0">
                    <a:pos x="10" y="138"/>
                  </a:cxn>
                  <a:cxn ang="0">
                    <a:pos x="25" y="126"/>
                  </a:cxn>
                  <a:cxn ang="0">
                    <a:pos x="44" y="137"/>
                  </a:cxn>
                  <a:cxn ang="0">
                    <a:pos x="62" y="156"/>
                  </a:cxn>
                  <a:cxn ang="0">
                    <a:pos x="77" y="135"/>
                  </a:cxn>
                  <a:cxn ang="0">
                    <a:pos x="88" y="114"/>
                  </a:cxn>
                  <a:cxn ang="0">
                    <a:pos x="93" y="95"/>
                  </a:cxn>
                  <a:cxn ang="0">
                    <a:pos x="85" y="85"/>
                  </a:cxn>
                  <a:cxn ang="0">
                    <a:pos x="84" y="73"/>
                  </a:cxn>
                  <a:cxn ang="0">
                    <a:pos x="72" y="57"/>
                  </a:cxn>
                  <a:cxn ang="0">
                    <a:pos x="66" y="36"/>
                  </a:cxn>
                  <a:cxn ang="0">
                    <a:pos x="72" y="15"/>
                  </a:cxn>
                  <a:cxn ang="0">
                    <a:pos x="71" y="5"/>
                  </a:cxn>
                  <a:cxn ang="0">
                    <a:pos x="78" y="0"/>
                  </a:cxn>
                  <a:cxn ang="0">
                    <a:pos x="103" y="2"/>
                  </a:cxn>
                  <a:cxn ang="0">
                    <a:pos x="111" y="2"/>
                  </a:cxn>
                  <a:cxn ang="0">
                    <a:pos x="118" y="5"/>
                  </a:cxn>
                  <a:cxn ang="0">
                    <a:pos x="125" y="11"/>
                  </a:cxn>
                  <a:cxn ang="0">
                    <a:pos x="137" y="12"/>
                  </a:cxn>
                  <a:cxn ang="0">
                    <a:pos x="143" y="12"/>
                  </a:cxn>
                  <a:cxn ang="0">
                    <a:pos x="140" y="15"/>
                  </a:cxn>
                  <a:cxn ang="0">
                    <a:pos x="153" y="33"/>
                  </a:cxn>
                  <a:cxn ang="0">
                    <a:pos x="162" y="64"/>
                  </a:cxn>
                  <a:cxn ang="0">
                    <a:pos x="173" y="92"/>
                  </a:cxn>
                  <a:cxn ang="0">
                    <a:pos x="186" y="114"/>
                  </a:cxn>
                  <a:cxn ang="0">
                    <a:pos x="188" y="132"/>
                  </a:cxn>
                  <a:cxn ang="0">
                    <a:pos x="193" y="146"/>
                  </a:cxn>
                  <a:cxn ang="0">
                    <a:pos x="199" y="172"/>
                  </a:cxn>
                  <a:cxn ang="0">
                    <a:pos x="182" y="169"/>
                  </a:cxn>
                  <a:cxn ang="0">
                    <a:pos x="177" y="172"/>
                  </a:cxn>
                  <a:cxn ang="0">
                    <a:pos x="179" y="174"/>
                  </a:cxn>
                  <a:cxn ang="0">
                    <a:pos x="186" y="174"/>
                  </a:cxn>
                  <a:cxn ang="0">
                    <a:pos x="189" y="189"/>
                  </a:cxn>
                </a:cxnLst>
                <a:rect l="0" t="0" r="r" b="b"/>
                <a:pathLst>
                  <a:path w="199" h="298">
                    <a:moveTo>
                      <a:pt x="193" y="190"/>
                    </a:moveTo>
                    <a:lnTo>
                      <a:pt x="193" y="192"/>
                    </a:lnTo>
                    <a:lnTo>
                      <a:pt x="192" y="192"/>
                    </a:lnTo>
                    <a:lnTo>
                      <a:pt x="190" y="192"/>
                    </a:lnTo>
                    <a:lnTo>
                      <a:pt x="189" y="193"/>
                    </a:lnTo>
                    <a:lnTo>
                      <a:pt x="186" y="193"/>
                    </a:lnTo>
                    <a:lnTo>
                      <a:pt x="183" y="192"/>
                    </a:lnTo>
                    <a:lnTo>
                      <a:pt x="179" y="192"/>
                    </a:lnTo>
                    <a:lnTo>
                      <a:pt x="176" y="193"/>
                    </a:lnTo>
                    <a:lnTo>
                      <a:pt x="171" y="195"/>
                    </a:lnTo>
                    <a:lnTo>
                      <a:pt x="165" y="198"/>
                    </a:lnTo>
                    <a:lnTo>
                      <a:pt x="158" y="199"/>
                    </a:lnTo>
                    <a:lnTo>
                      <a:pt x="151" y="198"/>
                    </a:lnTo>
                    <a:lnTo>
                      <a:pt x="149" y="196"/>
                    </a:lnTo>
                    <a:lnTo>
                      <a:pt x="149" y="196"/>
                    </a:lnTo>
                    <a:lnTo>
                      <a:pt x="149" y="198"/>
                    </a:lnTo>
                    <a:lnTo>
                      <a:pt x="148" y="199"/>
                    </a:lnTo>
                    <a:lnTo>
                      <a:pt x="146" y="202"/>
                    </a:lnTo>
                    <a:lnTo>
                      <a:pt x="146" y="202"/>
                    </a:lnTo>
                    <a:lnTo>
                      <a:pt x="148" y="204"/>
                    </a:lnTo>
                    <a:lnTo>
                      <a:pt x="149" y="202"/>
                    </a:lnTo>
                    <a:lnTo>
                      <a:pt x="152" y="201"/>
                    </a:lnTo>
                    <a:lnTo>
                      <a:pt x="155" y="201"/>
                    </a:lnTo>
                    <a:lnTo>
                      <a:pt x="159" y="201"/>
                    </a:lnTo>
                    <a:lnTo>
                      <a:pt x="162" y="201"/>
                    </a:lnTo>
                    <a:lnTo>
                      <a:pt x="161" y="204"/>
                    </a:lnTo>
                    <a:lnTo>
                      <a:pt x="162" y="206"/>
                    </a:lnTo>
                    <a:lnTo>
                      <a:pt x="167" y="208"/>
                    </a:lnTo>
                    <a:lnTo>
                      <a:pt x="171" y="209"/>
                    </a:lnTo>
                    <a:lnTo>
                      <a:pt x="176" y="209"/>
                    </a:lnTo>
                    <a:lnTo>
                      <a:pt x="182" y="208"/>
                    </a:lnTo>
                    <a:lnTo>
                      <a:pt x="188" y="208"/>
                    </a:lnTo>
                    <a:lnTo>
                      <a:pt x="192" y="208"/>
                    </a:lnTo>
                    <a:lnTo>
                      <a:pt x="189" y="209"/>
                    </a:lnTo>
                    <a:lnTo>
                      <a:pt x="182" y="212"/>
                    </a:lnTo>
                    <a:lnTo>
                      <a:pt x="174" y="214"/>
                    </a:lnTo>
                    <a:lnTo>
                      <a:pt x="171" y="217"/>
                    </a:lnTo>
                    <a:lnTo>
                      <a:pt x="170" y="218"/>
                    </a:lnTo>
                    <a:lnTo>
                      <a:pt x="168" y="221"/>
                    </a:lnTo>
                    <a:lnTo>
                      <a:pt x="167" y="223"/>
                    </a:lnTo>
                    <a:lnTo>
                      <a:pt x="167" y="226"/>
                    </a:lnTo>
                    <a:lnTo>
                      <a:pt x="168" y="236"/>
                    </a:lnTo>
                    <a:lnTo>
                      <a:pt x="174" y="242"/>
                    </a:lnTo>
                    <a:lnTo>
                      <a:pt x="182" y="242"/>
                    </a:lnTo>
                    <a:lnTo>
                      <a:pt x="190" y="241"/>
                    </a:lnTo>
                    <a:lnTo>
                      <a:pt x="185" y="247"/>
                    </a:lnTo>
                    <a:lnTo>
                      <a:pt x="179" y="250"/>
                    </a:lnTo>
                    <a:lnTo>
                      <a:pt x="171" y="254"/>
                    </a:lnTo>
                    <a:lnTo>
                      <a:pt x="165" y="255"/>
                    </a:lnTo>
                    <a:lnTo>
                      <a:pt x="159" y="255"/>
                    </a:lnTo>
                    <a:lnTo>
                      <a:pt x="155" y="255"/>
                    </a:lnTo>
                    <a:lnTo>
                      <a:pt x="151" y="255"/>
                    </a:lnTo>
                    <a:lnTo>
                      <a:pt x="149" y="255"/>
                    </a:lnTo>
                    <a:lnTo>
                      <a:pt x="143" y="258"/>
                    </a:lnTo>
                    <a:lnTo>
                      <a:pt x="133" y="260"/>
                    </a:lnTo>
                    <a:lnTo>
                      <a:pt x="122" y="261"/>
                    </a:lnTo>
                    <a:lnTo>
                      <a:pt x="112" y="263"/>
                    </a:lnTo>
                    <a:lnTo>
                      <a:pt x="106" y="267"/>
                    </a:lnTo>
                    <a:lnTo>
                      <a:pt x="99" y="276"/>
                    </a:lnTo>
                    <a:lnTo>
                      <a:pt x="93" y="287"/>
                    </a:lnTo>
                    <a:lnTo>
                      <a:pt x="88" y="293"/>
                    </a:lnTo>
                    <a:lnTo>
                      <a:pt x="84" y="295"/>
                    </a:lnTo>
                    <a:lnTo>
                      <a:pt x="78" y="297"/>
                    </a:lnTo>
                    <a:lnTo>
                      <a:pt x="72" y="298"/>
                    </a:lnTo>
                    <a:lnTo>
                      <a:pt x="68" y="297"/>
                    </a:lnTo>
                    <a:lnTo>
                      <a:pt x="63" y="291"/>
                    </a:lnTo>
                    <a:lnTo>
                      <a:pt x="56" y="282"/>
                    </a:lnTo>
                    <a:lnTo>
                      <a:pt x="45" y="270"/>
                    </a:lnTo>
                    <a:lnTo>
                      <a:pt x="37" y="257"/>
                    </a:lnTo>
                    <a:lnTo>
                      <a:pt x="26" y="245"/>
                    </a:lnTo>
                    <a:lnTo>
                      <a:pt x="19" y="233"/>
                    </a:lnTo>
                    <a:lnTo>
                      <a:pt x="11" y="224"/>
                    </a:lnTo>
                    <a:lnTo>
                      <a:pt x="8" y="220"/>
                    </a:lnTo>
                    <a:lnTo>
                      <a:pt x="5" y="212"/>
                    </a:lnTo>
                    <a:lnTo>
                      <a:pt x="3" y="202"/>
                    </a:lnTo>
                    <a:lnTo>
                      <a:pt x="1" y="192"/>
                    </a:lnTo>
                    <a:lnTo>
                      <a:pt x="0" y="180"/>
                    </a:lnTo>
                    <a:lnTo>
                      <a:pt x="7" y="184"/>
                    </a:lnTo>
                    <a:lnTo>
                      <a:pt x="13" y="183"/>
                    </a:lnTo>
                    <a:lnTo>
                      <a:pt x="16" y="177"/>
                    </a:lnTo>
                    <a:lnTo>
                      <a:pt x="16" y="165"/>
                    </a:lnTo>
                    <a:lnTo>
                      <a:pt x="11" y="156"/>
                    </a:lnTo>
                    <a:lnTo>
                      <a:pt x="8" y="147"/>
                    </a:lnTo>
                    <a:lnTo>
                      <a:pt x="10" y="138"/>
                    </a:lnTo>
                    <a:lnTo>
                      <a:pt x="13" y="131"/>
                    </a:lnTo>
                    <a:lnTo>
                      <a:pt x="17" y="126"/>
                    </a:lnTo>
                    <a:lnTo>
                      <a:pt x="25" y="126"/>
                    </a:lnTo>
                    <a:lnTo>
                      <a:pt x="31" y="128"/>
                    </a:lnTo>
                    <a:lnTo>
                      <a:pt x="40" y="131"/>
                    </a:lnTo>
                    <a:lnTo>
                      <a:pt x="44" y="137"/>
                    </a:lnTo>
                    <a:lnTo>
                      <a:pt x="48" y="146"/>
                    </a:lnTo>
                    <a:lnTo>
                      <a:pt x="54" y="153"/>
                    </a:lnTo>
                    <a:lnTo>
                      <a:pt x="62" y="156"/>
                    </a:lnTo>
                    <a:lnTo>
                      <a:pt x="68" y="153"/>
                    </a:lnTo>
                    <a:lnTo>
                      <a:pt x="74" y="144"/>
                    </a:lnTo>
                    <a:lnTo>
                      <a:pt x="77" y="135"/>
                    </a:lnTo>
                    <a:lnTo>
                      <a:pt x="78" y="128"/>
                    </a:lnTo>
                    <a:lnTo>
                      <a:pt x="84" y="120"/>
                    </a:lnTo>
                    <a:lnTo>
                      <a:pt x="88" y="114"/>
                    </a:lnTo>
                    <a:lnTo>
                      <a:pt x="91" y="107"/>
                    </a:lnTo>
                    <a:lnTo>
                      <a:pt x="93" y="100"/>
                    </a:lnTo>
                    <a:lnTo>
                      <a:pt x="93" y="95"/>
                    </a:lnTo>
                    <a:lnTo>
                      <a:pt x="90" y="91"/>
                    </a:lnTo>
                    <a:lnTo>
                      <a:pt x="87" y="88"/>
                    </a:lnTo>
                    <a:lnTo>
                      <a:pt x="85" y="85"/>
                    </a:lnTo>
                    <a:lnTo>
                      <a:pt x="85" y="82"/>
                    </a:lnTo>
                    <a:lnTo>
                      <a:pt x="85" y="77"/>
                    </a:lnTo>
                    <a:lnTo>
                      <a:pt x="84" y="73"/>
                    </a:lnTo>
                    <a:lnTo>
                      <a:pt x="81" y="67"/>
                    </a:lnTo>
                    <a:lnTo>
                      <a:pt x="77" y="63"/>
                    </a:lnTo>
                    <a:lnTo>
                      <a:pt x="72" y="57"/>
                    </a:lnTo>
                    <a:lnTo>
                      <a:pt x="68" y="49"/>
                    </a:lnTo>
                    <a:lnTo>
                      <a:pt x="66" y="40"/>
                    </a:lnTo>
                    <a:lnTo>
                      <a:pt x="66" y="36"/>
                    </a:lnTo>
                    <a:lnTo>
                      <a:pt x="68" y="28"/>
                    </a:lnTo>
                    <a:lnTo>
                      <a:pt x="71" y="21"/>
                    </a:lnTo>
                    <a:lnTo>
                      <a:pt x="72" y="15"/>
                    </a:lnTo>
                    <a:lnTo>
                      <a:pt x="72" y="12"/>
                    </a:lnTo>
                    <a:lnTo>
                      <a:pt x="72" y="8"/>
                    </a:lnTo>
                    <a:lnTo>
                      <a:pt x="71" y="5"/>
                    </a:lnTo>
                    <a:lnTo>
                      <a:pt x="68" y="3"/>
                    </a:lnTo>
                    <a:lnTo>
                      <a:pt x="69" y="0"/>
                    </a:lnTo>
                    <a:lnTo>
                      <a:pt x="78" y="0"/>
                    </a:lnTo>
                    <a:lnTo>
                      <a:pt x="88" y="0"/>
                    </a:lnTo>
                    <a:lnTo>
                      <a:pt x="97" y="2"/>
                    </a:lnTo>
                    <a:lnTo>
                      <a:pt x="103" y="2"/>
                    </a:lnTo>
                    <a:lnTo>
                      <a:pt x="106" y="2"/>
                    </a:lnTo>
                    <a:lnTo>
                      <a:pt x="108" y="2"/>
                    </a:lnTo>
                    <a:lnTo>
                      <a:pt x="111" y="2"/>
                    </a:lnTo>
                    <a:lnTo>
                      <a:pt x="114" y="3"/>
                    </a:lnTo>
                    <a:lnTo>
                      <a:pt x="115" y="3"/>
                    </a:lnTo>
                    <a:lnTo>
                      <a:pt x="118" y="5"/>
                    </a:lnTo>
                    <a:lnTo>
                      <a:pt x="119" y="6"/>
                    </a:lnTo>
                    <a:lnTo>
                      <a:pt x="122" y="9"/>
                    </a:lnTo>
                    <a:lnTo>
                      <a:pt x="125" y="11"/>
                    </a:lnTo>
                    <a:lnTo>
                      <a:pt x="128" y="11"/>
                    </a:lnTo>
                    <a:lnTo>
                      <a:pt x="134" y="12"/>
                    </a:lnTo>
                    <a:lnTo>
                      <a:pt x="137" y="12"/>
                    </a:lnTo>
                    <a:lnTo>
                      <a:pt x="139" y="12"/>
                    </a:lnTo>
                    <a:lnTo>
                      <a:pt x="142" y="12"/>
                    </a:lnTo>
                    <a:lnTo>
                      <a:pt x="143" y="12"/>
                    </a:lnTo>
                    <a:lnTo>
                      <a:pt x="142" y="14"/>
                    </a:lnTo>
                    <a:lnTo>
                      <a:pt x="142" y="14"/>
                    </a:lnTo>
                    <a:lnTo>
                      <a:pt x="140" y="15"/>
                    </a:lnTo>
                    <a:lnTo>
                      <a:pt x="139" y="17"/>
                    </a:lnTo>
                    <a:lnTo>
                      <a:pt x="148" y="24"/>
                    </a:lnTo>
                    <a:lnTo>
                      <a:pt x="153" y="33"/>
                    </a:lnTo>
                    <a:lnTo>
                      <a:pt x="158" y="42"/>
                    </a:lnTo>
                    <a:lnTo>
                      <a:pt x="161" y="52"/>
                    </a:lnTo>
                    <a:lnTo>
                      <a:pt x="162" y="64"/>
                    </a:lnTo>
                    <a:lnTo>
                      <a:pt x="165" y="76"/>
                    </a:lnTo>
                    <a:lnTo>
                      <a:pt x="170" y="86"/>
                    </a:lnTo>
                    <a:lnTo>
                      <a:pt x="173" y="92"/>
                    </a:lnTo>
                    <a:lnTo>
                      <a:pt x="177" y="97"/>
                    </a:lnTo>
                    <a:lnTo>
                      <a:pt x="183" y="104"/>
                    </a:lnTo>
                    <a:lnTo>
                      <a:pt x="186" y="114"/>
                    </a:lnTo>
                    <a:lnTo>
                      <a:pt x="182" y="122"/>
                    </a:lnTo>
                    <a:lnTo>
                      <a:pt x="185" y="129"/>
                    </a:lnTo>
                    <a:lnTo>
                      <a:pt x="188" y="132"/>
                    </a:lnTo>
                    <a:lnTo>
                      <a:pt x="190" y="135"/>
                    </a:lnTo>
                    <a:lnTo>
                      <a:pt x="192" y="138"/>
                    </a:lnTo>
                    <a:lnTo>
                      <a:pt x="193" y="146"/>
                    </a:lnTo>
                    <a:lnTo>
                      <a:pt x="196" y="155"/>
                    </a:lnTo>
                    <a:lnTo>
                      <a:pt x="198" y="165"/>
                    </a:lnTo>
                    <a:lnTo>
                      <a:pt x="199" y="172"/>
                    </a:lnTo>
                    <a:lnTo>
                      <a:pt x="190" y="171"/>
                    </a:lnTo>
                    <a:lnTo>
                      <a:pt x="186" y="169"/>
                    </a:lnTo>
                    <a:lnTo>
                      <a:pt x="182" y="169"/>
                    </a:lnTo>
                    <a:lnTo>
                      <a:pt x="180" y="171"/>
                    </a:lnTo>
                    <a:lnTo>
                      <a:pt x="179" y="172"/>
                    </a:lnTo>
                    <a:lnTo>
                      <a:pt x="177" y="172"/>
                    </a:lnTo>
                    <a:lnTo>
                      <a:pt x="176" y="172"/>
                    </a:lnTo>
                    <a:lnTo>
                      <a:pt x="176" y="172"/>
                    </a:lnTo>
                    <a:lnTo>
                      <a:pt x="179" y="174"/>
                    </a:lnTo>
                    <a:lnTo>
                      <a:pt x="182" y="174"/>
                    </a:lnTo>
                    <a:lnTo>
                      <a:pt x="185" y="174"/>
                    </a:lnTo>
                    <a:lnTo>
                      <a:pt x="186" y="174"/>
                    </a:lnTo>
                    <a:lnTo>
                      <a:pt x="188" y="177"/>
                    </a:lnTo>
                    <a:lnTo>
                      <a:pt x="188" y="183"/>
                    </a:lnTo>
                    <a:lnTo>
                      <a:pt x="189" y="189"/>
                    </a:lnTo>
                    <a:lnTo>
                      <a:pt x="193" y="190"/>
                    </a:lnTo>
                    <a:close/>
                  </a:path>
                </a:pathLst>
              </a:custGeom>
              <a:solidFill>
                <a:srgbClr val="E5B2A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9" name="Freeform 245"/>
              <p:cNvSpPr>
                <a:spLocks/>
              </p:cNvSpPr>
              <p:nvPr/>
            </p:nvSpPr>
            <p:spPr bwMode="auto">
              <a:xfrm>
                <a:off x="793" y="1175"/>
                <a:ext cx="25" cy="77"/>
              </a:xfrm>
              <a:custGeom>
                <a:avLst/>
                <a:gdLst/>
                <a:ahLst/>
                <a:cxnLst>
                  <a:cxn ang="0">
                    <a:pos x="35" y="231"/>
                  </a:cxn>
                  <a:cxn ang="0">
                    <a:pos x="28" y="212"/>
                  </a:cxn>
                  <a:cxn ang="0">
                    <a:pos x="32" y="206"/>
                  </a:cxn>
                  <a:cxn ang="0">
                    <a:pos x="50" y="198"/>
                  </a:cxn>
                  <a:cxn ang="0">
                    <a:pos x="43" y="197"/>
                  </a:cxn>
                  <a:cxn ang="0">
                    <a:pos x="28" y="197"/>
                  </a:cxn>
                  <a:cxn ang="0">
                    <a:pos x="23" y="190"/>
                  </a:cxn>
                  <a:cxn ang="0">
                    <a:pos x="13" y="190"/>
                  </a:cxn>
                  <a:cxn ang="0">
                    <a:pos x="7" y="191"/>
                  </a:cxn>
                  <a:cxn ang="0">
                    <a:pos x="10" y="187"/>
                  </a:cxn>
                  <a:cxn ang="0">
                    <a:pos x="12" y="187"/>
                  </a:cxn>
                  <a:cxn ang="0">
                    <a:pos x="32" y="184"/>
                  </a:cxn>
                  <a:cxn ang="0">
                    <a:pos x="44" y="181"/>
                  </a:cxn>
                  <a:cxn ang="0">
                    <a:pos x="51" y="181"/>
                  </a:cxn>
                  <a:cxn ang="0">
                    <a:pos x="54" y="179"/>
                  </a:cxn>
                  <a:cxn ang="0">
                    <a:pos x="49" y="166"/>
                  </a:cxn>
                  <a:cxn ang="0">
                    <a:pos x="43" y="163"/>
                  </a:cxn>
                  <a:cxn ang="0">
                    <a:pos x="37" y="161"/>
                  </a:cxn>
                  <a:cxn ang="0">
                    <a:pos x="41" y="160"/>
                  </a:cxn>
                  <a:cxn ang="0">
                    <a:pos x="51" y="160"/>
                  </a:cxn>
                  <a:cxn ang="0">
                    <a:pos x="57" y="144"/>
                  </a:cxn>
                  <a:cxn ang="0">
                    <a:pos x="51" y="124"/>
                  </a:cxn>
                  <a:cxn ang="0">
                    <a:pos x="43" y="111"/>
                  </a:cxn>
                  <a:cxn ang="0">
                    <a:pos x="38" y="86"/>
                  </a:cxn>
                  <a:cxn ang="0">
                    <a:pos x="26" y="65"/>
                  </a:cxn>
                  <a:cxn ang="0">
                    <a:pos x="19" y="31"/>
                  </a:cxn>
                  <a:cxn ang="0">
                    <a:pos x="0" y="6"/>
                  </a:cxn>
                  <a:cxn ang="0">
                    <a:pos x="3" y="3"/>
                  </a:cxn>
                  <a:cxn ang="0">
                    <a:pos x="12" y="0"/>
                  </a:cxn>
                  <a:cxn ang="0">
                    <a:pos x="23" y="1"/>
                  </a:cxn>
                  <a:cxn ang="0">
                    <a:pos x="37" y="10"/>
                  </a:cxn>
                  <a:cxn ang="0">
                    <a:pos x="41" y="14"/>
                  </a:cxn>
                  <a:cxn ang="0">
                    <a:pos x="44" y="17"/>
                  </a:cxn>
                  <a:cxn ang="0">
                    <a:pos x="50" y="29"/>
                  </a:cxn>
                  <a:cxn ang="0">
                    <a:pos x="54" y="50"/>
                  </a:cxn>
                  <a:cxn ang="0">
                    <a:pos x="62" y="69"/>
                  </a:cxn>
                  <a:cxn ang="0">
                    <a:pos x="60" y="87"/>
                  </a:cxn>
                  <a:cxn ang="0">
                    <a:pos x="56" y="102"/>
                  </a:cxn>
                  <a:cxn ang="0">
                    <a:pos x="57" y="109"/>
                  </a:cxn>
                  <a:cxn ang="0">
                    <a:pos x="68" y="141"/>
                  </a:cxn>
                  <a:cxn ang="0">
                    <a:pos x="74" y="160"/>
                  </a:cxn>
                  <a:cxn ang="0">
                    <a:pos x="60" y="169"/>
                  </a:cxn>
                  <a:cxn ang="0">
                    <a:pos x="54" y="173"/>
                  </a:cxn>
                  <a:cxn ang="0">
                    <a:pos x="56" y="181"/>
                  </a:cxn>
                  <a:cxn ang="0">
                    <a:pos x="56" y="184"/>
                  </a:cxn>
                  <a:cxn ang="0">
                    <a:pos x="56" y="190"/>
                  </a:cxn>
                  <a:cxn ang="0">
                    <a:pos x="56" y="195"/>
                  </a:cxn>
                  <a:cxn ang="0">
                    <a:pos x="54" y="197"/>
                  </a:cxn>
                  <a:cxn ang="0">
                    <a:pos x="51" y="198"/>
                  </a:cxn>
                  <a:cxn ang="0">
                    <a:pos x="51" y="203"/>
                  </a:cxn>
                  <a:cxn ang="0">
                    <a:pos x="51" y="207"/>
                  </a:cxn>
                  <a:cxn ang="0">
                    <a:pos x="53" y="224"/>
                  </a:cxn>
                </a:cxnLst>
                <a:rect l="0" t="0" r="r" b="b"/>
                <a:pathLst>
                  <a:path w="74" h="231">
                    <a:moveTo>
                      <a:pt x="51" y="230"/>
                    </a:moveTo>
                    <a:lnTo>
                      <a:pt x="43" y="231"/>
                    </a:lnTo>
                    <a:lnTo>
                      <a:pt x="35" y="231"/>
                    </a:lnTo>
                    <a:lnTo>
                      <a:pt x="29" y="225"/>
                    </a:lnTo>
                    <a:lnTo>
                      <a:pt x="28" y="215"/>
                    </a:lnTo>
                    <a:lnTo>
                      <a:pt x="28" y="212"/>
                    </a:lnTo>
                    <a:lnTo>
                      <a:pt x="29" y="210"/>
                    </a:lnTo>
                    <a:lnTo>
                      <a:pt x="31" y="207"/>
                    </a:lnTo>
                    <a:lnTo>
                      <a:pt x="32" y="206"/>
                    </a:lnTo>
                    <a:lnTo>
                      <a:pt x="35" y="203"/>
                    </a:lnTo>
                    <a:lnTo>
                      <a:pt x="43" y="201"/>
                    </a:lnTo>
                    <a:lnTo>
                      <a:pt x="50" y="198"/>
                    </a:lnTo>
                    <a:lnTo>
                      <a:pt x="53" y="197"/>
                    </a:lnTo>
                    <a:lnTo>
                      <a:pt x="49" y="197"/>
                    </a:lnTo>
                    <a:lnTo>
                      <a:pt x="43" y="197"/>
                    </a:lnTo>
                    <a:lnTo>
                      <a:pt x="37" y="198"/>
                    </a:lnTo>
                    <a:lnTo>
                      <a:pt x="32" y="198"/>
                    </a:lnTo>
                    <a:lnTo>
                      <a:pt x="28" y="197"/>
                    </a:lnTo>
                    <a:lnTo>
                      <a:pt x="23" y="195"/>
                    </a:lnTo>
                    <a:lnTo>
                      <a:pt x="22" y="193"/>
                    </a:lnTo>
                    <a:lnTo>
                      <a:pt x="23" y="190"/>
                    </a:lnTo>
                    <a:lnTo>
                      <a:pt x="20" y="190"/>
                    </a:lnTo>
                    <a:lnTo>
                      <a:pt x="16" y="190"/>
                    </a:lnTo>
                    <a:lnTo>
                      <a:pt x="13" y="190"/>
                    </a:lnTo>
                    <a:lnTo>
                      <a:pt x="10" y="191"/>
                    </a:lnTo>
                    <a:lnTo>
                      <a:pt x="9" y="193"/>
                    </a:lnTo>
                    <a:lnTo>
                      <a:pt x="7" y="191"/>
                    </a:lnTo>
                    <a:lnTo>
                      <a:pt x="7" y="191"/>
                    </a:lnTo>
                    <a:lnTo>
                      <a:pt x="9" y="188"/>
                    </a:lnTo>
                    <a:lnTo>
                      <a:pt x="10" y="187"/>
                    </a:lnTo>
                    <a:lnTo>
                      <a:pt x="10" y="185"/>
                    </a:lnTo>
                    <a:lnTo>
                      <a:pt x="10" y="185"/>
                    </a:lnTo>
                    <a:lnTo>
                      <a:pt x="12" y="187"/>
                    </a:lnTo>
                    <a:lnTo>
                      <a:pt x="19" y="188"/>
                    </a:lnTo>
                    <a:lnTo>
                      <a:pt x="26" y="187"/>
                    </a:lnTo>
                    <a:lnTo>
                      <a:pt x="32" y="184"/>
                    </a:lnTo>
                    <a:lnTo>
                      <a:pt x="37" y="182"/>
                    </a:lnTo>
                    <a:lnTo>
                      <a:pt x="40" y="181"/>
                    </a:lnTo>
                    <a:lnTo>
                      <a:pt x="44" y="181"/>
                    </a:lnTo>
                    <a:lnTo>
                      <a:pt x="47" y="182"/>
                    </a:lnTo>
                    <a:lnTo>
                      <a:pt x="50" y="182"/>
                    </a:lnTo>
                    <a:lnTo>
                      <a:pt x="51" y="181"/>
                    </a:lnTo>
                    <a:lnTo>
                      <a:pt x="53" y="181"/>
                    </a:lnTo>
                    <a:lnTo>
                      <a:pt x="54" y="181"/>
                    </a:lnTo>
                    <a:lnTo>
                      <a:pt x="54" y="179"/>
                    </a:lnTo>
                    <a:lnTo>
                      <a:pt x="50" y="178"/>
                    </a:lnTo>
                    <a:lnTo>
                      <a:pt x="49" y="172"/>
                    </a:lnTo>
                    <a:lnTo>
                      <a:pt x="49" y="166"/>
                    </a:lnTo>
                    <a:lnTo>
                      <a:pt x="47" y="163"/>
                    </a:lnTo>
                    <a:lnTo>
                      <a:pt x="46" y="163"/>
                    </a:lnTo>
                    <a:lnTo>
                      <a:pt x="43" y="163"/>
                    </a:lnTo>
                    <a:lnTo>
                      <a:pt x="40" y="163"/>
                    </a:lnTo>
                    <a:lnTo>
                      <a:pt x="37" y="161"/>
                    </a:lnTo>
                    <a:lnTo>
                      <a:pt x="37" y="161"/>
                    </a:lnTo>
                    <a:lnTo>
                      <a:pt x="38" y="161"/>
                    </a:lnTo>
                    <a:lnTo>
                      <a:pt x="40" y="161"/>
                    </a:lnTo>
                    <a:lnTo>
                      <a:pt x="41" y="160"/>
                    </a:lnTo>
                    <a:lnTo>
                      <a:pt x="43" y="158"/>
                    </a:lnTo>
                    <a:lnTo>
                      <a:pt x="47" y="158"/>
                    </a:lnTo>
                    <a:lnTo>
                      <a:pt x="51" y="160"/>
                    </a:lnTo>
                    <a:lnTo>
                      <a:pt x="60" y="161"/>
                    </a:lnTo>
                    <a:lnTo>
                      <a:pt x="59" y="154"/>
                    </a:lnTo>
                    <a:lnTo>
                      <a:pt x="57" y="144"/>
                    </a:lnTo>
                    <a:lnTo>
                      <a:pt x="54" y="135"/>
                    </a:lnTo>
                    <a:lnTo>
                      <a:pt x="53" y="127"/>
                    </a:lnTo>
                    <a:lnTo>
                      <a:pt x="51" y="124"/>
                    </a:lnTo>
                    <a:lnTo>
                      <a:pt x="49" y="121"/>
                    </a:lnTo>
                    <a:lnTo>
                      <a:pt x="46" y="118"/>
                    </a:lnTo>
                    <a:lnTo>
                      <a:pt x="43" y="111"/>
                    </a:lnTo>
                    <a:lnTo>
                      <a:pt x="47" y="103"/>
                    </a:lnTo>
                    <a:lnTo>
                      <a:pt x="44" y="93"/>
                    </a:lnTo>
                    <a:lnTo>
                      <a:pt x="38" y="86"/>
                    </a:lnTo>
                    <a:lnTo>
                      <a:pt x="34" y="81"/>
                    </a:lnTo>
                    <a:lnTo>
                      <a:pt x="31" y="75"/>
                    </a:lnTo>
                    <a:lnTo>
                      <a:pt x="26" y="65"/>
                    </a:lnTo>
                    <a:lnTo>
                      <a:pt x="23" y="53"/>
                    </a:lnTo>
                    <a:lnTo>
                      <a:pt x="22" y="41"/>
                    </a:lnTo>
                    <a:lnTo>
                      <a:pt x="19" y="31"/>
                    </a:lnTo>
                    <a:lnTo>
                      <a:pt x="14" y="22"/>
                    </a:lnTo>
                    <a:lnTo>
                      <a:pt x="9" y="13"/>
                    </a:lnTo>
                    <a:lnTo>
                      <a:pt x="0" y="6"/>
                    </a:lnTo>
                    <a:lnTo>
                      <a:pt x="1" y="4"/>
                    </a:lnTo>
                    <a:lnTo>
                      <a:pt x="3" y="3"/>
                    </a:lnTo>
                    <a:lnTo>
                      <a:pt x="3" y="3"/>
                    </a:lnTo>
                    <a:lnTo>
                      <a:pt x="4" y="1"/>
                    </a:lnTo>
                    <a:lnTo>
                      <a:pt x="7" y="0"/>
                    </a:lnTo>
                    <a:lnTo>
                      <a:pt x="12" y="0"/>
                    </a:lnTo>
                    <a:lnTo>
                      <a:pt x="16" y="0"/>
                    </a:lnTo>
                    <a:lnTo>
                      <a:pt x="19" y="0"/>
                    </a:lnTo>
                    <a:lnTo>
                      <a:pt x="23" y="1"/>
                    </a:lnTo>
                    <a:lnTo>
                      <a:pt x="28" y="3"/>
                    </a:lnTo>
                    <a:lnTo>
                      <a:pt x="32" y="6"/>
                    </a:lnTo>
                    <a:lnTo>
                      <a:pt x="37" y="10"/>
                    </a:lnTo>
                    <a:lnTo>
                      <a:pt x="38" y="11"/>
                    </a:lnTo>
                    <a:lnTo>
                      <a:pt x="40" y="13"/>
                    </a:lnTo>
                    <a:lnTo>
                      <a:pt x="41" y="14"/>
                    </a:lnTo>
                    <a:lnTo>
                      <a:pt x="41" y="14"/>
                    </a:lnTo>
                    <a:lnTo>
                      <a:pt x="43" y="16"/>
                    </a:lnTo>
                    <a:lnTo>
                      <a:pt x="44" y="17"/>
                    </a:lnTo>
                    <a:lnTo>
                      <a:pt x="46" y="20"/>
                    </a:lnTo>
                    <a:lnTo>
                      <a:pt x="46" y="22"/>
                    </a:lnTo>
                    <a:lnTo>
                      <a:pt x="50" y="29"/>
                    </a:lnTo>
                    <a:lnTo>
                      <a:pt x="53" y="38"/>
                    </a:lnTo>
                    <a:lnTo>
                      <a:pt x="54" y="46"/>
                    </a:lnTo>
                    <a:lnTo>
                      <a:pt x="54" y="50"/>
                    </a:lnTo>
                    <a:lnTo>
                      <a:pt x="56" y="55"/>
                    </a:lnTo>
                    <a:lnTo>
                      <a:pt x="59" y="62"/>
                    </a:lnTo>
                    <a:lnTo>
                      <a:pt x="62" y="69"/>
                    </a:lnTo>
                    <a:lnTo>
                      <a:pt x="63" y="74"/>
                    </a:lnTo>
                    <a:lnTo>
                      <a:pt x="62" y="80"/>
                    </a:lnTo>
                    <a:lnTo>
                      <a:pt x="60" y="87"/>
                    </a:lnTo>
                    <a:lnTo>
                      <a:pt x="59" y="95"/>
                    </a:lnTo>
                    <a:lnTo>
                      <a:pt x="57" y="99"/>
                    </a:lnTo>
                    <a:lnTo>
                      <a:pt x="56" y="102"/>
                    </a:lnTo>
                    <a:lnTo>
                      <a:pt x="56" y="103"/>
                    </a:lnTo>
                    <a:lnTo>
                      <a:pt x="56" y="106"/>
                    </a:lnTo>
                    <a:lnTo>
                      <a:pt x="57" y="109"/>
                    </a:lnTo>
                    <a:lnTo>
                      <a:pt x="60" y="118"/>
                    </a:lnTo>
                    <a:lnTo>
                      <a:pt x="65" y="130"/>
                    </a:lnTo>
                    <a:lnTo>
                      <a:pt x="68" y="141"/>
                    </a:lnTo>
                    <a:lnTo>
                      <a:pt x="71" y="147"/>
                    </a:lnTo>
                    <a:lnTo>
                      <a:pt x="74" y="152"/>
                    </a:lnTo>
                    <a:lnTo>
                      <a:pt x="74" y="160"/>
                    </a:lnTo>
                    <a:lnTo>
                      <a:pt x="72" y="166"/>
                    </a:lnTo>
                    <a:lnTo>
                      <a:pt x="63" y="169"/>
                    </a:lnTo>
                    <a:lnTo>
                      <a:pt x="60" y="169"/>
                    </a:lnTo>
                    <a:lnTo>
                      <a:pt x="57" y="170"/>
                    </a:lnTo>
                    <a:lnTo>
                      <a:pt x="56" y="172"/>
                    </a:lnTo>
                    <a:lnTo>
                      <a:pt x="54" y="173"/>
                    </a:lnTo>
                    <a:lnTo>
                      <a:pt x="54" y="176"/>
                    </a:lnTo>
                    <a:lnTo>
                      <a:pt x="56" y="179"/>
                    </a:lnTo>
                    <a:lnTo>
                      <a:pt x="56" y="181"/>
                    </a:lnTo>
                    <a:lnTo>
                      <a:pt x="56" y="181"/>
                    </a:lnTo>
                    <a:lnTo>
                      <a:pt x="56" y="182"/>
                    </a:lnTo>
                    <a:lnTo>
                      <a:pt x="56" y="184"/>
                    </a:lnTo>
                    <a:lnTo>
                      <a:pt x="54" y="185"/>
                    </a:lnTo>
                    <a:lnTo>
                      <a:pt x="53" y="187"/>
                    </a:lnTo>
                    <a:lnTo>
                      <a:pt x="56" y="190"/>
                    </a:lnTo>
                    <a:lnTo>
                      <a:pt x="57" y="191"/>
                    </a:lnTo>
                    <a:lnTo>
                      <a:pt x="57" y="194"/>
                    </a:lnTo>
                    <a:lnTo>
                      <a:pt x="56" y="195"/>
                    </a:lnTo>
                    <a:lnTo>
                      <a:pt x="56" y="195"/>
                    </a:lnTo>
                    <a:lnTo>
                      <a:pt x="54" y="195"/>
                    </a:lnTo>
                    <a:lnTo>
                      <a:pt x="54" y="197"/>
                    </a:lnTo>
                    <a:lnTo>
                      <a:pt x="53" y="197"/>
                    </a:lnTo>
                    <a:lnTo>
                      <a:pt x="51" y="198"/>
                    </a:lnTo>
                    <a:lnTo>
                      <a:pt x="51" y="198"/>
                    </a:lnTo>
                    <a:lnTo>
                      <a:pt x="51" y="200"/>
                    </a:lnTo>
                    <a:lnTo>
                      <a:pt x="51" y="201"/>
                    </a:lnTo>
                    <a:lnTo>
                      <a:pt x="51" y="203"/>
                    </a:lnTo>
                    <a:lnTo>
                      <a:pt x="51" y="204"/>
                    </a:lnTo>
                    <a:lnTo>
                      <a:pt x="51" y="206"/>
                    </a:lnTo>
                    <a:lnTo>
                      <a:pt x="51" y="207"/>
                    </a:lnTo>
                    <a:lnTo>
                      <a:pt x="53" y="213"/>
                    </a:lnTo>
                    <a:lnTo>
                      <a:pt x="54" y="218"/>
                    </a:lnTo>
                    <a:lnTo>
                      <a:pt x="53" y="224"/>
                    </a:lnTo>
                    <a:lnTo>
                      <a:pt x="51" y="230"/>
                    </a:lnTo>
                    <a:close/>
                  </a:path>
                </a:pathLst>
              </a:custGeom>
              <a:solidFill>
                <a:srgbClr val="F2D8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0" name="Freeform 246"/>
              <p:cNvSpPr>
                <a:spLocks/>
              </p:cNvSpPr>
              <p:nvPr/>
            </p:nvSpPr>
            <p:spPr bwMode="auto">
              <a:xfrm>
                <a:off x="731" y="1159"/>
                <a:ext cx="79" cy="72"/>
              </a:xfrm>
              <a:custGeom>
                <a:avLst/>
                <a:gdLst/>
                <a:ahLst/>
                <a:cxnLst>
                  <a:cxn ang="0">
                    <a:pos x="43" y="212"/>
                  </a:cxn>
                  <a:cxn ang="0">
                    <a:pos x="28" y="198"/>
                  </a:cxn>
                  <a:cxn ang="0">
                    <a:pos x="19" y="175"/>
                  </a:cxn>
                  <a:cxn ang="0">
                    <a:pos x="20" y="163"/>
                  </a:cxn>
                  <a:cxn ang="0">
                    <a:pos x="17" y="147"/>
                  </a:cxn>
                  <a:cxn ang="0">
                    <a:pos x="14" y="126"/>
                  </a:cxn>
                  <a:cxn ang="0">
                    <a:pos x="19" y="112"/>
                  </a:cxn>
                  <a:cxn ang="0">
                    <a:pos x="22" y="99"/>
                  </a:cxn>
                  <a:cxn ang="0">
                    <a:pos x="20" y="92"/>
                  </a:cxn>
                  <a:cxn ang="0">
                    <a:pos x="22" y="83"/>
                  </a:cxn>
                  <a:cxn ang="0">
                    <a:pos x="26" y="69"/>
                  </a:cxn>
                  <a:cxn ang="0">
                    <a:pos x="37" y="40"/>
                  </a:cxn>
                  <a:cxn ang="0">
                    <a:pos x="65" y="31"/>
                  </a:cxn>
                  <a:cxn ang="0">
                    <a:pos x="83" y="22"/>
                  </a:cxn>
                  <a:cxn ang="0">
                    <a:pos x="93" y="22"/>
                  </a:cxn>
                  <a:cxn ang="0">
                    <a:pos x="105" y="20"/>
                  </a:cxn>
                  <a:cxn ang="0">
                    <a:pos x="112" y="20"/>
                  </a:cxn>
                  <a:cxn ang="0">
                    <a:pos x="115" y="23"/>
                  </a:cxn>
                  <a:cxn ang="0">
                    <a:pos x="124" y="20"/>
                  </a:cxn>
                  <a:cxn ang="0">
                    <a:pos x="136" y="20"/>
                  </a:cxn>
                  <a:cxn ang="0">
                    <a:pos x="148" y="23"/>
                  </a:cxn>
                  <a:cxn ang="0">
                    <a:pos x="155" y="29"/>
                  </a:cxn>
                  <a:cxn ang="0">
                    <a:pos x="160" y="35"/>
                  </a:cxn>
                  <a:cxn ang="0">
                    <a:pos x="174" y="40"/>
                  </a:cxn>
                  <a:cxn ang="0">
                    <a:pos x="183" y="38"/>
                  </a:cxn>
                  <a:cxn ang="0">
                    <a:pos x="194" y="41"/>
                  </a:cxn>
                  <a:cxn ang="0">
                    <a:pos x="201" y="44"/>
                  </a:cxn>
                  <a:cxn ang="0">
                    <a:pos x="208" y="46"/>
                  </a:cxn>
                  <a:cxn ang="0">
                    <a:pos x="216" y="46"/>
                  </a:cxn>
                  <a:cxn ang="0">
                    <a:pos x="220" y="50"/>
                  </a:cxn>
                  <a:cxn ang="0">
                    <a:pos x="222" y="56"/>
                  </a:cxn>
                  <a:cxn ang="0">
                    <a:pos x="226" y="60"/>
                  </a:cxn>
                  <a:cxn ang="0">
                    <a:pos x="228" y="65"/>
                  </a:cxn>
                  <a:cxn ang="0">
                    <a:pos x="231" y="69"/>
                  </a:cxn>
                  <a:cxn ang="0">
                    <a:pos x="232" y="69"/>
                  </a:cxn>
                  <a:cxn ang="0">
                    <a:pos x="235" y="63"/>
                  </a:cxn>
                  <a:cxn ang="0">
                    <a:pos x="235" y="53"/>
                  </a:cxn>
                  <a:cxn ang="0">
                    <a:pos x="228" y="38"/>
                  </a:cxn>
                  <a:cxn ang="0">
                    <a:pos x="219" y="35"/>
                  </a:cxn>
                  <a:cxn ang="0">
                    <a:pos x="210" y="35"/>
                  </a:cxn>
                  <a:cxn ang="0">
                    <a:pos x="199" y="28"/>
                  </a:cxn>
                  <a:cxn ang="0">
                    <a:pos x="183" y="20"/>
                  </a:cxn>
                  <a:cxn ang="0">
                    <a:pos x="170" y="19"/>
                  </a:cxn>
                  <a:cxn ang="0">
                    <a:pos x="152" y="7"/>
                  </a:cxn>
                  <a:cxn ang="0">
                    <a:pos x="136" y="4"/>
                  </a:cxn>
                  <a:cxn ang="0">
                    <a:pos x="124" y="3"/>
                  </a:cxn>
                  <a:cxn ang="0">
                    <a:pos x="109" y="0"/>
                  </a:cxn>
                  <a:cxn ang="0">
                    <a:pos x="83" y="6"/>
                  </a:cxn>
                  <a:cxn ang="0">
                    <a:pos x="72" y="14"/>
                  </a:cxn>
                  <a:cxn ang="0">
                    <a:pos x="65" y="17"/>
                  </a:cxn>
                  <a:cxn ang="0">
                    <a:pos x="54" y="20"/>
                  </a:cxn>
                  <a:cxn ang="0">
                    <a:pos x="38" y="32"/>
                  </a:cxn>
                  <a:cxn ang="0">
                    <a:pos x="26" y="41"/>
                  </a:cxn>
                  <a:cxn ang="0">
                    <a:pos x="23" y="53"/>
                  </a:cxn>
                  <a:cxn ang="0">
                    <a:pos x="19" y="66"/>
                  </a:cxn>
                  <a:cxn ang="0">
                    <a:pos x="4" y="92"/>
                  </a:cxn>
                  <a:cxn ang="0">
                    <a:pos x="1" y="124"/>
                  </a:cxn>
                  <a:cxn ang="0">
                    <a:pos x="14" y="173"/>
                  </a:cxn>
                  <a:cxn ang="0">
                    <a:pos x="26" y="198"/>
                  </a:cxn>
                  <a:cxn ang="0">
                    <a:pos x="43" y="212"/>
                  </a:cxn>
                </a:cxnLst>
                <a:rect l="0" t="0" r="r" b="b"/>
                <a:pathLst>
                  <a:path w="236" h="218">
                    <a:moveTo>
                      <a:pt x="46" y="218"/>
                    </a:moveTo>
                    <a:lnTo>
                      <a:pt x="43" y="212"/>
                    </a:lnTo>
                    <a:lnTo>
                      <a:pt x="35" y="206"/>
                    </a:lnTo>
                    <a:lnTo>
                      <a:pt x="28" y="198"/>
                    </a:lnTo>
                    <a:lnTo>
                      <a:pt x="22" y="190"/>
                    </a:lnTo>
                    <a:lnTo>
                      <a:pt x="19" y="175"/>
                    </a:lnTo>
                    <a:lnTo>
                      <a:pt x="20" y="167"/>
                    </a:lnTo>
                    <a:lnTo>
                      <a:pt x="20" y="163"/>
                    </a:lnTo>
                    <a:lnTo>
                      <a:pt x="20" y="157"/>
                    </a:lnTo>
                    <a:lnTo>
                      <a:pt x="17" y="147"/>
                    </a:lnTo>
                    <a:lnTo>
                      <a:pt x="14" y="136"/>
                    </a:lnTo>
                    <a:lnTo>
                      <a:pt x="14" y="126"/>
                    </a:lnTo>
                    <a:lnTo>
                      <a:pt x="16" y="118"/>
                    </a:lnTo>
                    <a:lnTo>
                      <a:pt x="19" y="112"/>
                    </a:lnTo>
                    <a:lnTo>
                      <a:pt x="22" y="105"/>
                    </a:lnTo>
                    <a:lnTo>
                      <a:pt x="22" y="99"/>
                    </a:lnTo>
                    <a:lnTo>
                      <a:pt x="20" y="93"/>
                    </a:lnTo>
                    <a:lnTo>
                      <a:pt x="20" y="92"/>
                    </a:lnTo>
                    <a:lnTo>
                      <a:pt x="20" y="87"/>
                    </a:lnTo>
                    <a:lnTo>
                      <a:pt x="22" y="83"/>
                    </a:lnTo>
                    <a:lnTo>
                      <a:pt x="23" y="78"/>
                    </a:lnTo>
                    <a:lnTo>
                      <a:pt x="26" y="69"/>
                    </a:lnTo>
                    <a:lnTo>
                      <a:pt x="29" y="53"/>
                    </a:lnTo>
                    <a:lnTo>
                      <a:pt x="37" y="40"/>
                    </a:lnTo>
                    <a:lnTo>
                      <a:pt x="47" y="34"/>
                    </a:lnTo>
                    <a:lnTo>
                      <a:pt x="65" y="31"/>
                    </a:lnTo>
                    <a:lnTo>
                      <a:pt x="75" y="26"/>
                    </a:lnTo>
                    <a:lnTo>
                      <a:pt x="83" y="22"/>
                    </a:lnTo>
                    <a:lnTo>
                      <a:pt x="87" y="22"/>
                    </a:lnTo>
                    <a:lnTo>
                      <a:pt x="93" y="22"/>
                    </a:lnTo>
                    <a:lnTo>
                      <a:pt x="99" y="22"/>
                    </a:lnTo>
                    <a:lnTo>
                      <a:pt x="105" y="20"/>
                    </a:lnTo>
                    <a:lnTo>
                      <a:pt x="109" y="19"/>
                    </a:lnTo>
                    <a:lnTo>
                      <a:pt x="112" y="20"/>
                    </a:lnTo>
                    <a:lnTo>
                      <a:pt x="114" y="22"/>
                    </a:lnTo>
                    <a:lnTo>
                      <a:pt x="115" y="23"/>
                    </a:lnTo>
                    <a:lnTo>
                      <a:pt x="118" y="22"/>
                    </a:lnTo>
                    <a:lnTo>
                      <a:pt x="124" y="20"/>
                    </a:lnTo>
                    <a:lnTo>
                      <a:pt x="130" y="20"/>
                    </a:lnTo>
                    <a:lnTo>
                      <a:pt x="136" y="20"/>
                    </a:lnTo>
                    <a:lnTo>
                      <a:pt x="142" y="22"/>
                    </a:lnTo>
                    <a:lnTo>
                      <a:pt x="148" y="23"/>
                    </a:lnTo>
                    <a:lnTo>
                      <a:pt x="152" y="25"/>
                    </a:lnTo>
                    <a:lnTo>
                      <a:pt x="155" y="29"/>
                    </a:lnTo>
                    <a:lnTo>
                      <a:pt x="155" y="34"/>
                    </a:lnTo>
                    <a:lnTo>
                      <a:pt x="160" y="35"/>
                    </a:lnTo>
                    <a:lnTo>
                      <a:pt x="167" y="37"/>
                    </a:lnTo>
                    <a:lnTo>
                      <a:pt x="174" y="40"/>
                    </a:lnTo>
                    <a:lnTo>
                      <a:pt x="179" y="40"/>
                    </a:lnTo>
                    <a:lnTo>
                      <a:pt x="183" y="38"/>
                    </a:lnTo>
                    <a:lnTo>
                      <a:pt x="189" y="40"/>
                    </a:lnTo>
                    <a:lnTo>
                      <a:pt x="194" y="41"/>
                    </a:lnTo>
                    <a:lnTo>
                      <a:pt x="198" y="43"/>
                    </a:lnTo>
                    <a:lnTo>
                      <a:pt x="201" y="44"/>
                    </a:lnTo>
                    <a:lnTo>
                      <a:pt x="205" y="46"/>
                    </a:lnTo>
                    <a:lnTo>
                      <a:pt x="208" y="46"/>
                    </a:lnTo>
                    <a:lnTo>
                      <a:pt x="211" y="46"/>
                    </a:lnTo>
                    <a:lnTo>
                      <a:pt x="216" y="46"/>
                    </a:lnTo>
                    <a:lnTo>
                      <a:pt x="219" y="47"/>
                    </a:lnTo>
                    <a:lnTo>
                      <a:pt x="220" y="50"/>
                    </a:lnTo>
                    <a:lnTo>
                      <a:pt x="222" y="53"/>
                    </a:lnTo>
                    <a:lnTo>
                      <a:pt x="222" y="56"/>
                    </a:lnTo>
                    <a:lnTo>
                      <a:pt x="225" y="58"/>
                    </a:lnTo>
                    <a:lnTo>
                      <a:pt x="226" y="60"/>
                    </a:lnTo>
                    <a:lnTo>
                      <a:pt x="226" y="63"/>
                    </a:lnTo>
                    <a:lnTo>
                      <a:pt x="228" y="65"/>
                    </a:lnTo>
                    <a:lnTo>
                      <a:pt x="229" y="66"/>
                    </a:lnTo>
                    <a:lnTo>
                      <a:pt x="231" y="69"/>
                    </a:lnTo>
                    <a:lnTo>
                      <a:pt x="231" y="71"/>
                    </a:lnTo>
                    <a:lnTo>
                      <a:pt x="232" y="69"/>
                    </a:lnTo>
                    <a:lnTo>
                      <a:pt x="234" y="66"/>
                    </a:lnTo>
                    <a:lnTo>
                      <a:pt x="235" y="63"/>
                    </a:lnTo>
                    <a:lnTo>
                      <a:pt x="236" y="59"/>
                    </a:lnTo>
                    <a:lnTo>
                      <a:pt x="235" y="53"/>
                    </a:lnTo>
                    <a:lnTo>
                      <a:pt x="232" y="44"/>
                    </a:lnTo>
                    <a:lnTo>
                      <a:pt x="228" y="38"/>
                    </a:lnTo>
                    <a:lnTo>
                      <a:pt x="223" y="35"/>
                    </a:lnTo>
                    <a:lnTo>
                      <a:pt x="219" y="35"/>
                    </a:lnTo>
                    <a:lnTo>
                      <a:pt x="214" y="35"/>
                    </a:lnTo>
                    <a:lnTo>
                      <a:pt x="210" y="35"/>
                    </a:lnTo>
                    <a:lnTo>
                      <a:pt x="205" y="32"/>
                    </a:lnTo>
                    <a:lnTo>
                      <a:pt x="199" y="28"/>
                    </a:lnTo>
                    <a:lnTo>
                      <a:pt x="192" y="23"/>
                    </a:lnTo>
                    <a:lnTo>
                      <a:pt x="183" y="20"/>
                    </a:lnTo>
                    <a:lnTo>
                      <a:pt x="174" y="20"/>
                    </a:lnTo>
                    <a:lnTo>
                      <a:pt x="170" y="19"/>
                    </a:lnTo>
                    <a:lnTo>
                      <a:pt x="162" y="13"/>
                    </a:lnTo>
                    <a:lnTo>
                      <a:pt x="152" y="7"/>
                    </a:lnTo>
                    <a:lnTo>
                      <a:pt x="140" y="4"/>
                    </a:lnTo>
                    <a:lnTo>
                      <a:pt x="136" y="4"/>
                    </a:lnTo>
                    <a:lnTo>
                      <a:pt x="130" y="4"/>
                    </a:lnTo>
                    <a:lnTo>
                      <a:pt x="124" y="3"/>
                    </a:lnTo>
                    <a:lnTo>
                      <a:pt x="118" y="1"/>
                    </a:lnTo>
                    <a:lnTo>
                      <a:pt x="109" y="0"/>
                    </a:lnTo>
                    <a:lnTo>
                      <a:pt x="96" y="1"/>
                    </a:lnTo>
                    <a:lnTo>
                      <a:pt x="83" y="6"/>
                    </a:lnTo>
                    <a:lnTo>
                      <a:pt x="75" y="12"/>
                    </a:lnTo>
                    <a:lnTo>
                      <a:pt x="72" y="14"/>
                    </a:lnTo>
                    <a:lnTo>
                      <a:pt x="69" y="16"/>
                    </a:lnTo>
                    <a:lnTo>
                      <a:pt x="65" y="17"/>
                    </a:lnTo>
                    <a:lnTo>
                      <a:pt x="60" y="17"/>
                    </a:lnTo>
                    <a:lnTo>
                      <a:pt x="54" y="20"/>
                    </a:lnTo>
                    <a:lnTo>
                      <a:pt x="46" y="25"/>
                    </a:lnTo>
                    <a:lnTo>
                      <a:pt x="38" y="32"/>
                    </a:lnTo>
                    <a:lnTo>
                      <a:pt x="31" y="37"/>
                    </a:lnTo>
                    <a:lnTo>
                      <a:pt x="26" y="41"/>
                    </a:lnTo>
                    <a:lnTo>
                      <a:pt x="25" y="47"/>
                    </a:lnTo>
                    <a:lnTo>
                      <a:pt x="23" y="53"/>
                    </a:lnTo>
                    <a:lnTo>
                      <a:pt x="23" y="59"/>
                    </a:lnTo>
                    <a:lnTo>
                      <a:pt x="19" y="66"/>
                    </a:lnTo>
                    <a:lnTo>
                      <a:pt x="12" y="78"/>
                    </a:lnTo>
                    <a:lnTo>
                      <a:pt x="4" y="92"/>
                    </a:lnTo>
                    <a:lnTo>
                      <a:pt x="0" y="108"/>
                    </a:lnTo>
                    <a:lnTo>
                      <a:pt x="1" y="124"/>
                    </a:lnTo>
                    <a:lnTo>
                      <a:pt x="9" y="148"/>
                    </a:lnTo>
                    <a:lnTo>
                      <a:pt x="14" y="173"/>
                    </a:lnTo>
                    <a:lnTo>
                      <a:pt x="20" y="190"/>
                    </a:lnTo>
                    <a:lnTo>
                      <a:pt x="26" y="198"/>
                    </a:lnTo>
                    <a:lnTo>
                      <a:pt x="35" y="206"/>
                    </a:lnTo>
                    <a:lnTo>
                      <a:pt x="43" y="212"/>
                    </a:lnTo>
                    <a:lnTo>
                      <a:pt x="46" y="218"/>
                    </a:lnTo>
                    <a:close/>
                  </a:path>
                </a:pathLst>
              </a:custGeom>
              <a:solidFill>
                <a:srgbClr val="7033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1" name="Freeform 247"/>
              <p:cNvSpPr>
                <a:spLocks/>
              </p:cNvSpPr>
              <p:nvPr/>
            </p:nvSpPr>
            <p:spPr bwMode="auto">
              <a:xfrm>
                <a:off x="789" y="1210"/>
                <a:ext cx="18" cy="8"/>
              </a:xfrm>
              <a:custGeom>
                <a:avLst/>
                <a:gdLst/>
                <a:ahLst/>
                <a:cxnLst>
                  <a:cxn ang="0">
                    <a:pos x="54" y="6"/>
                  </a:cxn>
                  <a:cxn ang="0">
                    <a:pos x="54" y="4"/>
                  </a:cxn>
                  <a:cxn ang="0">
                    <a:pos x="54" y="1"/>
                  </a:cxn>
                  <a:cxn ang="0">
                    <a:pos x="52" y="1"/>
                  </a:cxn>
                  <a:cxn ang="0">
                    <a:pos x="51" y="3"/>
                  </a:cxn>
                  <a:cxn ang="0">
                    <a:pos x="46" y="3"/>
                  </a:cxn>
                  <a:cxn ang="0">
                    <a:pos x="39" y="1"/>
                  </a:cxn>
                  <a:cxn ang="0">
                    <a:pos x="30" y="0"/>
                  </a:cxn>
                  <a:cxn ang="0">
                    <a:pos x="23" y="1"/>
                  </a:cxn>
                  <a:cxn ang="0">
                    <a:pos x="14" y="4"/>
                  </a:cxn>
                  <a:cxn ang="0">
                    <a:pos x="8" y="9"/>
                  </a:cxn>
                  <a:cxn ang="0">
                    <a:pos x="3" y="13"/>
                  </a:cxn>
                  <a:cxn ang="0">
                    <a:pos x="0" y="19"/>
                  </a:cxn>
                  <a:cxn ang="0">
                    <a:pos x="0" y="22"/>
                  </a:cxn>
                  <a:cxn ang="0">
                    <a:pos x="2" y="24"/>
                  </a:cxn>
                  <a:cxn ang="0">
                    <a:pos x="2" y="25"/>
                  </a:cxn>
                  <a:cxn ang="0">
                    <a:pos x="2" y="25"/>
                  </a:cxn>
                  <a:cxn ang="0">
                    <a:pos x="5" y="19"/>
                  </a:cxn>
                  <a:cxn ang="0">
                    <a:pos x="9" y="15"/>
                  </a:cxn>
                  <a:cxn ang="0">
                    <a:pos x="15" y="10"/>
                  </a:cxn>
                  <a:cxn ang="0">
                    <a:pos x="24" y="7"/>
                  </a:cxn>
                  <a:cxn ang="0">
                    <a:pos x="30" y="7"/>
                  </a:cxn>
                  <a:cxn ang="0">
                    <a:pos x="36" y="7"/>
                  </a:cxn>
                  <a:cxn ang="0">
                    <a:pos x="42" y="9"/>
                  </a:cxn>
                  <a:cxn ang="0">
                    <a:pos x="46" y="9"/>
                  </a:cxn>
                  <a:cxn ang="0">
                    <a:pos x="49" y="9"/>
                  </a:cxn>
                  <a:cxn ang="0">
                    <a:pos x="51" y="7"/>
                  </a:cxn>
                  <a:cxn ang="0">
                    <a:pos x="52" y="7"/>
                  </a:cxn>
                  <a:cxn ang="0">
                    <a:pos x="54" y="6"/>
                  </a:cxn>
                </a:cxnLst>
                <a:rect l="0" t="0" r="r" b="b"/>
                <a:pathLst>
                  <a:path w="54" h="25">
                    <a:moveTo>
                      <a:pt x="54" y="6"/>
                    </a:moveTo>
                    <a:lnTo>
                      <a:pt x="54" y="4"/>
                    </a:lnTo>
                    <a:lnTo>
                      <a:pt x="54" y="1"/>
                    </a:lnTo>
                    <a:lnTo>
                      <a:pt x="52" y="1"/>
                    </a:lnTo>
                    <a:lnTo>
                      <a:pt x="51" y="3"/>
                    </a:lnTo>
                    <a:lnTo>
                      <a:pt x="46" y="3"/>
                    </a:lnTo>
                    <a:lnTo>
                      <a:pt x="39" y="1"/>
                    </a:lnTo>
                    <a:lnTo>
                      <a:pt x="30" y="0"/>
                    </a:lnTo>
                    <a:lnTo>
                      <a:pt x="23" y="1"/>
                    </a:lnTo>
                    <a:lnTo>
                      <a:pt x="14" y="4"/>
                    </a:lnTo>
                    <a:lnTo>
                      <a:pt x="8" y="9"/>
                    </a:lnTo>
                    <a:lnTo>
                      <a:pt x="3" y="13"/>
                    </a:lnTo>
                    <a:lnTo>
                      <a:pt x="0" y="19"/>
                    </a:lnTo>
                    <a:lnTo>
                      <a:pt x="0" y="22"/>
                    </a:lnTo>
                    <a:lnTo>
                      <a:pt x="2" y="24"/>
                    </a:lnTo>
                    <a:lnTo>
                      <a:pt x="2" y="25"/>
                    </a:lnTo>
                    <a:lnTo>
                      <a:pt x="2" y="25"/>
                    </a:lnTo>
                    <a:lnTo>
                      <a:pt x="5" y="19"/>
                    </a:lnTo>
                    <a:lnTo>
                      <a:pt x="9" y="15"/>
                    </a:lnTo>
                    <a:lnTo>
                      <a:pt x="15" y="10"/>
                    </a:lnTo>
                    <a:lnTo>
                      <a:pt x="24" y="7"/>
                    </a:lnTo>
                    <a:lnTo>
                      <a:pt x="30" y="7"/>
                    </a:lnTo>
                    <a:lnTo>
                      <a:pt x="36" y="7"/>
                    </a:lnTo>
                    <a:lnTo>
                      <a:pt x="42" y="9"/>
                    </a:lnTo>
                    <a:lnTo>
                      <a:pt x="46" y="9"/>
                    </a:lnTo>
                    <a:lnTo>
                      <a:pt x="49" y="9"/>
                    </a:lnTo>
                    <a:lnTo>
                      <a:pt x="51" y="7"/>
                    </a:lnTo>
                    <a:lnTo>
                      <a:pt x="52" y="7"/>
                    </a:lnTo>
                    <a:lnTo>
                      <a:pt x="54" y="6"/>
                    </a:lnTo>
                    <a:close/>
                  </a:path>
                </a:pathLst>
              </a:custGeom>
              <a:solidFill>
                <a:srgbClr val="7033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2" name="Freeform 248"/>
              <p:cNvSpPr>
                <a:spLocks/>
              </p:cNvSpPr>
              <p:nvPr/>
            </p:nvSpPr>
            <p:spPr bwMode="auto">
              <a:xfrm>
                <a:off x="795" y="1235"/>
                <a:ext cx="17" cy="4"/>
              </a:xfrm>
              <a:custGeom>
                <a:avLst/>
                <a:gdLst/>
                <a:ahLst/>
                <a:cxnLst>
                  <a:cxn ang="0">
                    <a:pos x="49" y="2"/>
                  </a:cxn>
                  <a:cxn ang="0">
                    <a:pos x="49" y="3"/>
                  </a:cxn>
                  <a:cxn ang="0">
                    <a:pos x="49" y="5"/>
                  </a:cxn>
                  <a:cxn ang="0">
                    <a:pos x="47" y="6"/>
                  </a:cxn>
                  <a:cxn ang="0">
                    <a:pos x="46" y="8"/>
                  </a:cxn>
                  <a:cxn ang="0">
                    <a:pos x="43" y="8"/>
                  </a:cxn>
                  <a:cxn ang="0">
                    <a:pos x="40" y="8"/>
                  </a:cxn>
                  <a:cxn ang="0">
                    <a:pos x="37" y="9"/>
                  </a:cxn>
                  <a:cxn ang="0">
                    <a:pos x="33" y="9"/>
                  </a:cxn>
                  <a:cxn ang="0">
                    <a:pos x="30" y="9"/>
                  </a:cxn>
                  <a:cxn ang="0">
                    <a:pos x="25" y="9"/>
                  </a:cxn>
                  <a:cxn ang="0">
                    <a:pos x="21" y="11"/>
                  </a:cxn>
                  <a:cxn ang="0">
                    <a:pos x="16" y="11"/>
                  </a:cxn>
                  <a:cxn ang="0">
                    <a:pos x="16" y="11"/>
                  </a:cxn>
                  <a:cxn ang="0">
                    <a:pos x="13" y="11"/>
                  </a:cxn>
                  <a:cxn ang="0">
                    <a:pos x="9" y="11"/>
                  </a:cxn>
                  <a:cxn ang="0">
                    <a:pos x="6" y="11"/>
                  </a:cxn>
                  <a:cxn ang="0">
                    <a:pos x="3" y="12"/>
                  </a:cxn>
                  <a:cxn ang="0">
                    <a:pos x="2" y="14"/>
                  </a:cxn>
                  <a:cxn ang="0">
                    <a:pos x="0" y="12"/>
                  </a:cxn>
                  <a:cxn ang="0">
                    <a:pos x="0" y="12"/>
                  </a:cxn>
                  <a:cxn ang="0">
                    <a:pos x="2" y="9"/>
                  </a:cxn>
                  <a:cxn ang="0">
                    <a:pos x="3" y="8"/>
                  </a:cxn>
                  <a:cxn ang="0">
                    <a:pos x="3" y="6"/>
                  </a:cxn>
                  <a:cxn ang="0">
                    <a:pos x="3" y="6"/>
                  </a:cxn>
                  <a:cxn ang="0">
                    <a:pos x="5" y="8"/>
                  </a:cxn>
                  <a:cxn ang="0">
                    <a:pos x="12" y="9"/>
                  </a:cxn>
                  <a:cxn ang="0">
                    <a:pos x="19" y="8"/>
                  </a:cxn>
                  <a:cxn ang="0">
                    <a:pos x="25" y="5"/>
                  </a:cxn>
                  <a:cxn ang="0">
                    <a:pos x="30" y="3"/>
                  </a:cxn>
                  <a:cxn ang="0">
                    <a:pos x="33" y="2"/>
                  </a:cxn>
                  <a:cxn ang="0">
                    <a:pos x="37" y="2"/>
                  </a:cxn>
                  <a:cxn ang="0">
                    <a:pos x="40" y="3"/>
                  </a:cxn>
                  <a:cxn ang="0">
                    <a:pos x="43" y="3"/>
                  </a:cxn>
                  <a:cxn ang="0">
                    <a:pos x="44" y="2"/>
                  </a:cxn>
                  <a:cxn ang="0">
                    <a:pos x="46" y="2"/>
                  </a:cxn>
                  <a:cxn ang="0">
                    <a:pos x="47" y="2"/>
                  </a:cxn>
                  <a:cxn ang="0">
                    <a:pos x="47" y="0"/>
                  </a:cxn>
                  <a:cxn ang="0">
                    <a:pos x="47" y="0"/>
                  </a:cxn>
                  <a:cxn ang="0">
                    <a:pos x="49" y="0"/>
                  </a:cxn>
                  <a:cxn ang="0">
                    <a:pos x="49" y="0"/>
                  </a:cxn>
                  <a:cxn ang="0">
                    <a:pos x="49" y="2"/>
                  </a:cxn>
                </a:cxnLst>
                <a:rect l="0" t="0" r="r" b="b"/>
                <a:pathLst>
                  <a:path w="49" h="14">
                    <a:moveTo>
                      <a:pt x="49" y="2"/>
                    </a:moveTo>
                    <a:lnTo>
                      <a:pt x="49" y="3"/>
                    </a:lnTo>
                    <a:lnTo>
                      <a:pt x="49" y="5"/>
                    </a:lnTo>
                    <a:lnTo>
                      <a:pt x="47" y="6"/>
                    </a:lnTo>
                    <a:lnTo>
                      <a:pt x="46" y="8"/>
                    </a:lnTo>
                    <a:lnTo>
                      <a:pt x="43" y="8"/>
                    </a:lnTo>
                    <a:lnTo>
                      <a:pt x="40" y="8"/>
                    </a:lnTo>
                    <a:lnTo>
                      <a:pt x="37" y="9"/>
                    </a:lnTo>
                    <a:lnTo>
                      <a:pt x="33" y="9"/>
                    </a:lnTo>
                    <a:lnTo>
                      <a:pt x="30" y="9"/>
                    </a:lnTo>
                    <a:lnTo>
                      <a:pt x="25" y="9"/>
                    </a:lnTo>
                    <a:lnTo>
                      <a:pt x="21" y="11"/>
                    </a:lnTo>
                    <a:lnTo>
                      <a:pt x="16" y="11"/>
                    </a:lnTo>
                    <a:lnTo>
                      <a:pt x="16" y="11"/>
                    </a:lnTo>
                    <a:lnTo>
                      <a:pt x="13" y="11"/>
                    </a:lnTo>
                    <a:lnTo>
                      <a:pt x="9" y="11"/>
                    </a:lnTo>
                    <a:lnTo>
                      <a:pt x="6" y="11"/>
                    </a:lnTo>
                    <a:lnTo>
                      <a:pt x="3" y="12"/>
                    </a:lnTo>
                    <a:lnTo>
                      <a:pt x="2" y="14"/>
                    </a:lnTo>
                    <a:lnTo>
                      <a:pt x="0" y="12"/>
                    </a:lnTo>
                    <a:lnTo>
                      <a:pt x="0" y="12"/>
                    </a:lnTo>
                    <a:lnTo>
                      <a:pt x="2" y="9"/>
                    </a:lnTo>
                    <a:lnTo>
                      <a:pt x="3" y="8"/>
                    </a:lnTo>
                    <a:lnTo>
                      <a:pt x="3" y="6"/>
                    </a:lnTo>
                    <a:lnTo>
                      <a:pt x="3" y="6"/>
                    </a:lnTo>
                    <a:lnTo>
                      <a:pt x="5" y="8"/>
                    </a:lnTo>
                    <a:lnTo>
                      <a:pt x="12" y="9"/>
                    </a:lnTo>
                    <a:lnTo>
                      <a:pt x="19" y="8"/>
                    </a:lnTo>
                    <a:lnTo>
                      <a:pt x="25" y="5"/>
                    </a:lnTo>
                    <a:lnTo>
                      <a:pt x="30" y="3"/>
                    </a:lnTo>
                    <a:lnTo>
                      <a:pt x="33" y="2"/>
                    </a:lnTo>
                    <a:lnTo>
                      <a:pt x="37" y="2"/>
                    </a:lnTo>
                    <a:lnTo>
                      <a:pt x="40" y="3"/>
                    </a:lnTo>
                    <a:lnTo>
                      <a:pt x="43" y="3"/>
                    </a:lnTo>
                    <a:lnTo>
                      <a:pt x="44" y="2"/>
                    </a:lnTo>
                    <a:lnTo>
                      <a:pt x="46" y="2"/>
                    </a:lnTo>
                    <a:lnTo>
                      <a:pt x="47" y="2"/>
                    </a:lnTo>
                    <a:lnTo>
                      <a:pt x="47" y="0"/>
                    </a:lnTo>
                    <a:lnTo>
                      <a:pt x="47" y="0"/>
                    </a:lnTo>
                    <a:lnTo>
                      <a:pt x="49" y="0"/>
                    </a:lnTo>
                    <a:lnTo>
                      <a:pt x="49" y="0"/>
                    </a:lnTo>
                    <a:lnTo>
                      <a:pt x="49" y="2"/>
                    </a:lnTo>
                    <a:close/>
                  </a:path>
                </a:pathLst>
              </a:custGeom>
              <a:solidFill>
                <a:srgbClr val="B24C3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3" name="Freeform 249"/>
              <p:cNvSpPr>
                <a:spLocks/>
              </p:cNvSpPr>
              <p:nvPr/>
            </p:nvSpPr>
            <p:spPr bwMode="auto">
              <a:xfrm>
                <a:off x="805" y="1228"/>
                <a:ext cx="12" cy="3"/>
              </a:xfrm>
              <a:custGeom>
                <a:avLst/>
                <a:gdLst/>
                <a:ahLst/>
                <a:cxnLst>
                  <a:cxn ang="0">
                    <a:pos x="23" y="3"/>
                  </a:cxn>
                  <a:cxn ang="0">
                    <a:pos x="14" y="2"/>
                  </a:cxn>
                  <a:cxn ang="0">
                    <a:pos x="10" y="0"/>
                  </a:cxn>
                  <a:cxn ang="0">
                    <a:pos x="6" y="0"/>
                  </a:cxn>
                  <a:cxn ang="0">
                    <a:pos x="4" y="2"/>
                  </a:cxn>
                  <a:cxn ang="0">
                    <a:pos x="3" y="3"/>
                  </a:cxn>
                  <a:cxn ang="0">
                    <a:pos x="1" y="3"/>
                  </a:cxn>
                  <a:cxn ang="0">
                    <a:pos x="0" y="3"/>
                  </a:cxn>
                  <a:cxn ang="0">
                    <a:pos x="0" y="3"/>
                  </a:cxn>
                  <a:cxn ang="0">
                    <a:pos x="3" y="5"/>
                  </a:cxn>
                  <a:cxn ang="0">
                    <a:pos x="6" y="5"/>
                  </a:cxn>
                  <a:cxn ang="0">
                    <a:pos x="9" y="5"/>
                  </a:cxn>
                  <a:cxn ang="0">
                    <a:pos x="10" y="5"/>
                  </a:cxn>
                  <a:cxn ang="0">
                    <a:pos x="13" y="6"/>
                  </a:cxn>
                  <a:cxn ang="0">
                    <a:pos x="16" y="9"/>
                  </a:cxn>
                  <a:cxn ang="0">
                    <a:pos x="19" y="11"/>
                  </a:cxn>
                  <a:cxn ang="0">
                    <a:pos x="23" y="11"/>
                  </a:cxn>
                  <a:cxn ang="0">
                    <a:pos x="26" y="11"/>
                  </a:cxn>
                  <a:cxn ang="0">
                    <a:pos x="29" y="11"/>
                  </a:cxn>
                  <a:cxn ang="0">
                    <a:pos x="32" y="9"/>
                  </a:cxn>
                  <a:cxn ang="0">
                    <a:pos x="35" y="6"/>
                  </a:cxn>
                  <a:cxn ang="0">
                    <a:pos x="31" y="6"/>
                  </a:cxn>
                  <a:cxn ang="0">
                    <a:pos x="29" y="5"/>
                  </a:cxn>
                  <a:cxn ang="0">
                    <a:pos x="26" y="3"/>
                  </a:cxn>
                  <a:cxn ang="0">
                    <a:pos x="23" y="3"/>
                  </a:cxn>
                </a:cxnLst>
                <a:rect l="0" t="0" r="r" b="b"/>
                <a:pathLst>
                  <a:path w="35" h="11">
                    <a:moveTo>
                      <a:pt x="23" y="3"/>
                    </a:moveTo>
                    <a:lnTo>
                      <a:pt x="14" y="2"/>
                    </a:lnTo>
                    <a:lnTo>
                      <a:pt x="10" y="0"/>
                    </a:lnTo>
                    <a:lnTo>
                      <a:pt x="6" y="0"/>
                    </a:lnTo>
                    <a:lnTo>
                      <a:pt x="4" y="2"/>
                    </a:lnTo>
                    <a:lnTo>
                      <a:pt x="3" y="3"/>
                    </a:lnTo>
                    <a:lnTo>
                      <a:pt x="1" y="3"/>
                    </a:lnTo>
                    <a:lnTo>
                      <a:pt x="0" y="3"/>
                    </a:lnTo>
                    <a:lnTo>
                      <a:pt x="0" y="3"/>
                    </a:lnTo>
                    <a:lnTo>
                      <a:pt x="3" y="5"/>
                    </a:lnTo>
                    <a:lnTo>
                      <a:pt x="6" y="5"/>
                    </a:lnTo>
                    <a:lnTo>
                      <a:pt x="9" y="5"/>
                    </a:lnTo>
                    <a:lnTo>
                      <a:pt x="10" y="5"/>
                    </a:lnTo>
                    <a:lnTo>
                      <a:pt x="13" y="6"/>
                    </a:lnTo>
                    <a:lnTo>
                      <a:pt x="16" y="9"/>
                    </a:lnTo>
                    <a:lnTo>
                      <a:pt x="19" y="11"/>
                    </a:lnTo>
                    <a:lnTo>
                      <a:pt x="23" y="11"/>
                    </a:lnTo>
                    <a:lnTo>
                      <a:pt x="26" y="11"/>
                    </a:lnTo>
                    <a:lnTo>
                      <a:pt x="29" y="11"/>
                    </a:lnTo>
                    <a:lnTo>
                      <a:pt x="32" y="9"/>
                    </a:lnTo>
                    <a:lnTo>
                      <a:pt x="35" y="6"/>
                    </a:lnTo>
                    <a:lnTo>
                      <a:pt x="31" y="6"/>
                    </a:lnTo>
                    <a:lnTo>
                      <a:pt x="29" y="5"/>
                    </a:lnTo>
                    <a:lnTo>
                      <a:pt x="26" y="3"/>
                    </a:lnTo>
                    <a:lnTo>
                      <a:pt x="23" y="3"/>
                    </a:lnTo>
                    <a:close/>
                  </a:path>
                </a:pathLst>
              </a:custGeom>
              <a:solidFill>
                <a:srgbClr val="B24C3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4" name="Freeform 250"/>
              <p:cNvSpPr>
                <a:spLocks/>
              </p:cNvSpPr>
              <p:nvPr/>
            </p:nvSpPr>
            <p:spPr bwMode="auto">
              <a:xfrm>
                <a:off x="796" y="1214"/>
                <a:ext cx="7" cy="4"/>
              </a:xfrm>
              <a:custGeom>
                <a:avLst/>
                <a:gdLst/>
                <a:ahLst/>
                <a:cxnLst>
                  <a:cxn ang="0">
                    <a:pos x="0" y="11"/>
                  </a:cxn>
                  <a:cxn ang="0">
                    <a:pos x="6" y="11"/>
                  </a:cxn>
                  <a:cxn ang="0">
                    <a:pos x="13" y="9"/>
                  </a:cxn>
                  <a:cxn ang="0">
                    <a:pos x="19" y="6"/>
                  </a:cxn>
                  <a:cxn ang="0">
                    <a:pos x="21" y="2"/>
                  </a:cxn>
                  <a:cxn ang="0">
                    <a:pos x="21" y="0"/>
                  </a:cxn>
                  <a:cxn ang="0">
                    <a:pos x="18" y="0"/>
                  </a:cxn>
                  <a:cxn ang="0">
                    <a:pos x="16" y="2"/>
                  </a:cxn>
                  <a:cxn ang="0">
                    <a:pos x="15" y="3"/>
                  </a:cxn>
                  <a:cxn ang="0">
                    <a:pos x="10" y="6"/>
                  </a:cxn>
                  <a:cxn ang="0">
                    <a:pos x="4" y="8"/>
                  </a:cxn>
                  <a:cxn ang="0">
                    <a:pos x="0" y="9"/>
                  </a:cxn>
                  <a:cxn ang="0">
                    <a:pos x="0" y="11"/>
                  </a:cxn>
                </a:cxnLst>
                <a:rect l="0" t="0" r="r" b="b"/>
                <a:pathLst>
                  <a:path w="21" h="11">
                    <a:moveTo>
                      <a:pt x="0" y="11"/>
                    </a:moveTo>
                    <a:lnTo>
                      <a:pt x="6" y="11"/>
                    </a:lnTo>
                    <a:lnTo>
                      <a:pt x="13" y="9"/>
                    </a:lnTo>
                    <a:lnTo>
                      <a:pt x="19" y="6"/>
                    </a:lnTo>
                    <a:lnTo>
                      <a:pt x="21" y="2"/>
                    </a:lnTo>
                    <a:lnTo>
                      <a:pt x="21" y="0"/>
                    </a:lnTo>
                    <a:lnTo>
                      <a:pt x="18" y="0"/>
                    </a:lnTo>
                    <a:lnTo>
                      <a:pt x="16" y="2"/>
                    </a:lnTo>
                    <a:lnTo>
                      <a:pt x="15" y="3"/>
                    </a:lnTo>
                    <a:lnTo>
                      <a:pt x="10" y="6"/>
                    </a:lnTo>
                    <a:lnTo>
                      <a:pt x="4" y="8"/>
                    </a:lnTo>
                    <a:lnTo>
                      <a:pt x="0" y="9"/>
                    </a:lnTo>
                    <a:lnTo>
                      <a:pt x="0" y="1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5" name="Freeform 251"/>
              <p:cNvSpPr>
                <a:spLocks/>
              </p:cNvSpPr>
              <p:nvPr/>
            </p:nvSpPr>
            <p:spPr bwMode="auto">
              <a:xfrm>
                <a:off x="804" y="1241"/>
                <a:ext cx="7" cy="3"/>
              </a:xfrm>
              <a:custGeom>
                <a:avLst/>
                <a:gdLst/>
                <a:ahLst/>
                <a:cxnLst>
                  <a:cxn ang="0">
                    <a:pos x="21" y="0"/>
                  </a:cxn>
                  <a:cxn ang="0">
                    <a:pos x="17" y="1"/>
                  </a:cxn>
                  <a:cxn ang="0">
                    <a:pos x="11" y="4"/>
                  </a:cxn>
                  <a:cxn ang="0">
                    <a:pos x="3" y="6"/>
                  </a:cxn>
                  <a:cxn ang="0">
                    <a:pos x="0" y="9"/>
                  </a:cxn>
                  <a:cxn ang="0">
                    <a:pos x="6" y="7"/>
                  </a:cxn>
                  <a:cxn ang="0">
                    <a:pos x="12" y="7"/>
                  </a:cxn>
                  <a:cxn ang="0">
                    <a:pos x="17" y="9"/>
                  </a:cxn>
                  <a:cxn ang="0">
                    <a:pos x="19" y="10"/>
                  </a:cxn>
                  <a:cxn ang="0">
                    <a:pos x="19" y="9"/>
                  </a:cxn>
                  <a:cxn ang="0">
                    <a:pos x="19" y="7"/>
                  </a:cxn>
                  <a:cxn ang="0">
                    <a:pos x="19" y="6"/>
                  </a:cxn>
                  <a:cxn ang="0">
                    <a:pos x="19" y="4"/>
                  </a:cxn>
                  <a:cxn ang="0">
                    <a:pos x="19" y="3"/>
                  </a:cxn>
                  <a:cxn ang="0">
                    <a:pos x="19" y="1"/>
                  </a:cxn>
                  <a:cxn ang="0">
                    <a:pos x="19" y="1"/>
                  </a:cxn>
                  <a:cxn ang="0">
                    <a:pos x="21" y="0"/>
                  </a:cxn>
                </a:cxnLst>
                <a:rect l="0" t="0" r="r" b="b"/>
                <a:pathLst>
                  <a:path w="21" h="10">
                    <a:moveTo>
                      <a:pt x="21" y="0"/>
                    </a:moveTo>
                    <a:lnTo>
                      <a:pt x="17" y="1"/>
                    </a:lnTo>
                    <a:lnTo>
                      <a:pt x="11" y="4"/>
                    </a:lnTo>
                    <a:lnTo>
                      <a:pt x="3" y="6"/>
                    </a:lnTo>
                    <a:lnTo>
                      <a:pt x="0" y="9"/>
                    </a:lnTo>
                    <a:lnTo>
                      <a:pt x="6" y="7"/>
                    </a:lnTo>
                    <a:lnTo>
                      <a:pt x="12" y="7"/>
                    </a:lnTo>
                    <a:lnTo>
                      <a:pt x="17" y="9"/>
                    </a:lnTo>
                    <a:lnTo>
                      <a:pt x="19" y="10"/>
                    </a:lnTo>
                    <a:lnTo>
                      <a:pt x="19" y="9"/>
                    </a:lnTo>
                    <a:lnTo>
                      <a:pt x="19" y="7"/>
                    </a:lnTo>
                    <a:lnTo>
                      <a:pt x="19" y="6"/>
                    </a:lnTo>
                    <a:lnTo>
                      <a:pt x="19" y="4"/>
                    </a:lnTo>
                    <a:lnTo>
                      <a:pt x="19" y="3"/>
                    </a:lnTo>
                    <a:lnTo>
                      <a:pt x="19" y="1"/>
                    </a:lnTo>
                    <a:lnTo>
                      <a:pt x="19" y="1"/>
                    </a:lnTo>
                    <a:lnTo>
                      <a:pt x="21" y="0"/>
                    </a:lnTo>
                    <a:close/>
                  </a:path>
                </a:pathLst>
              </a:custGeom>
              <a:solidFill>
                <a:srgbClr val="B24C3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6" name="Freeform 252"/>
              <p:cNvSpPr>
                <a:spLocks/>
              </p:cNvSpPr>
              <p:nvPr/>
            </p:nvSpPr>
            <p:spPr bwMode="auto">
              <a:xfrm>
                <a:off x="811" y="1327"/>
                <a:ext cx="68" cy="61"/>
              </a:xfrm>
              <a:custGeom>
                <a:avLst/>
                <a:gdLst/>
                <a:ahLst/>
                <a:cxnLst>
                  <a:cxn ang="0">
                    <a:pos x="139" y="82"/>
                  </a:cxn>
                  <a:cxn ang="0">
                    <a:pos x="151" y="92"/>
                  </a:cxn>
                  <a:cxn ang="0">
                    <a:pos x="161" y="105"/>
                  </a:cxn>
                  <a:cxn ang="0">
                    <a:pos x="173" y="120"/>
                  </a:cxn>
                  <a:cxn ang="0">
                    <a:pos x="182" y="137"/>
                  </a:cxn>
                  <a:cxn ang="0">
                    <a:pos x="191" y="151"/>
                  </a:cxn>
                  <a:cxn ang="0">
                    <a:pos x="197" y="165"/>
                  </a:cxn>
                  <a:cxn ang="0">
                    <a:pos x="201" y="175"/>
                  </a:cxn>
                  <a:cxn ang="0">
                    <a:pos x="204" y="181"/>
                  </a:cxn>
                  <a:cxn ang="0">
                    <a:pos x="192" y="181"/>
                  </a:cxn>
                  <a:cxn ang="0">
                    <a:pos x="176" y="181"/>
                  </a:cxn>
                  <a:cxn ang="0">
                    <a:pos x="160" y="181"/>
                  </a:cxn>
                  <a:cxn ang="0">
                    <a:pos x="139" y="181"/>
                  </a:cxn>
                  <a:cxn ang="0">
                    <a:pos x="118" y="181"/>
                  </a:cxn>
                  <a:cxn ang="0">
                    <a:pos x="95" y="181"/>
                  </a:cxn>
                  <a:cxn ang="0">
                    <a:pos x="70" y="183"/>
                  </a:cxn>
                  <a:cxn ang="0">
                    <a:pos x="43" y="183"/>
                  </a:cxn>
                  <a:cxn ang="0">
                    <a:pos x="33" y="163"/>
                  </a:cxn>
                  <a:cxn ang="0">
                    <a:pos x="24" y="144"/>
                  </a:cxn>
                  <a:cxn ang="0">
                    <a:pos x="18" y="129"/>
                  </a:cxn>
                  <a:cxn ang="0">
                    <a:pos x="15" y="116"/>
                  </a:cxn>
                  <a:cxn ang="0">
                    <a:pos x="13" y="105"/>
                  </a:cxn>
                  <a:cxn ang="0">
                    <a:pos x="13" y="97"/>
                  </a:cxn>
                  <a:cxn ang="0">
                    <a:pos x="12" y="89"/>
                  </a:cxn>
                  <a:cxn ang="0">
                    <a:pos x="10" y="82"/>
                  </a:cxn>
                  <a:cxn ang="0">
                    <a:pos x="6" y="73"/>
                  </a:cxn>
                  <a:cxn ang="0">
                    <a:pos x="1" y="59"/>
                  </a:cxn>
                  <a:cxn ang="0">
                    <a:pos x="0" y="48"/>
                  </a:cxn>
                  <a:cxn ang="0">
                    <a:pos x="3" y="37"/>
                  </a:cxn>
                  <a:cxn ang="0">
                    <a:pos x="4" y="45"/>
                  </a:cxn>
                  <a:cxn ang="0">
                    <a:pos x="6" y="52"/>
                  </a:cxn>
                  <a:cxn ang="0">
                    <a:pos x="13" y="58"/>
                  </a:cxn>
                  <a:cxn ang="0">
                    <a:pos x="28" y="62"/>
                  </a:cxn>
                  <a:cxn ang="0">
                    <a:pos x="34" y="65"/>
                  </a:cxn>
                  <a:cxn ang="0">
                    <a:pos x="38" y="68"/>
                  </a:cxn>
                  <a:cxn ang="0">
                    <a:pos x="43" y="73"/>
                  </a:cxn>
                  <a:cxn ang="0">
                    <a:pos x="46" y="76"/>
                  </a:cxn>
                  <a:cxn ang="0">
                    <a:pos x="47" y="76"/>
                  </a:cxn>
                  <a:cxn ang="0">
                    <a:pos x="49" y="74"/>
                  </a:cxn>
                  <a:cxn ang="0">
                    <a:pos x="49" y="71"/>
                  </a:cxn>
                  <a:cxn ang="0">
                    <a:pos x="49" y="68"/>
                  </a:cxn>
                  <a:cxn ang="0">
                    <a:pos x="55" y="55"/>
                  </a:cxn>
                  <a:cxn ang="0">
                    <a:pos x="68" y="37"/>
                  </a:cxn>
                  <a:cxn ang="0">
                    <a:pos x="81" y="21"/>
                  </a:cxn>
                  <a:cxn ang="0">
                    <a:pos x="86" y="6"/>
                  </a:cxn>
                  <a:cxn ang="0">
                    <a:pos x="86" y="3"/>
                  </a:cxn>
                  <a:cxn ang="0">
                    <a:pos x="87" y="0"/>
                  </a:cxn>
                  <a:cxn ang="0">
                    <a:pos x="90" y="0"/>
                  </a:cxn>
                  <a:cxn ang="0">
                    <a:pos x="95" y="3"/>
                  </a:cxn>
                  <a:cxn ang="0">
                    <a:pos x="98" y="8"/>
                  </a:cxn>
                  <a:cxn ang="0">
                    <a:pos x="101" y="15"/>
                  </a:cxn>
                  <a:cxn ang="0">
                    <a:pos x="105" y="25"/>
                  </a:cxn>
                  <a:cxn ang="0">
                    <a:pos x="111" y="36"/>
                  </a:cxn>
                  <a:cxn ang="0">
                    <a:pos x="117" y="49"/>
                  </a:cxn>
                  <a:cxn ang="0">
                    <a:pos x="123" y="61"/>
                  </a:cxn>
                  <a:cxn ang="0">
                    <a:pos x="132" y="71"/>
                  </a:cxn>
                  <a:cxn ang="0">
                    <a:pos x="139" y="82"/>
                  </a:cxn>
                </a:cxnLst>
                <a:rect l="0" t="0" r="r" b="b"/>
                <a:pathLst>
                  <a:path w="204" h="183">
                    <a:moveTo>
                      <a:pt x="139" y="82"/>
                    </a:moveTo>
                    <a:lnTo>
                      <a:pt x="151" y="92"/>
                    </a:lnTo>
                    <a:lnTo>
                      <a:pt x="161" y="105"/>
                    </a:lnTo>
                    <a:lnTo>
                      <a:pt x="173" y="120"/>
                    </a:lnTo>
                    <a:lnTo>
                      <a:pt x="182" y="137"/>
                    </a:lnTo>
                    <a:lnTo>
                      <a:pt x="191" y="151"/>
                    </a:lnTo>
                    <a:lnTo>
                      <a:pt x="197" y="165"/>
                    </a:lnTo>
                    <a:lnTo>
                      <a:pt x="201" y="175"/>
                    </a:lnTo>
                    <a:lnTo>
                      <a:pt x="204" y="181"/>
                    </a:lnTo>
                    <a:lnTo>
                      <a:pt x="192" y="181"/>
                    </a:lnTo>
                    <a:lnTo>
                      <a:pt x="176" y="181"/>
                    </a:lnTo>
                    <a:lnTo>
                      <a:pt x="160" y="181"/>
                    </a:lnTo>
                    <a:lnTo>
                      <a:pt x="139" y="181"/>
                    </a:lnTo>
                    <a:lnTo>
                      <a:pt x="118" y="181"/>
                    </a:lnTo>
                    <a:lnTo>
                      <a:pt x="95" y="181"/>
                    </a:lnTo>
                    <a:lnTo>
                      <a:pt x="70" y="183"/>
                    </a:lnTo>
                    <a:lnTo>
                      <a:pt x="43" y="183"/>
                    </a:lnTo>
                    <a:lnTo>
                      <a:pt x="33" y="163"/>
                    </a:lnTo>
                    <a:lnTo>
                      <a:pt x="24" y="144"/>
                    </a:lnTo>
                    <a:lnTo>
                      <a:pt x="18" y="129"/>
                    </a:lnTo>
                    <a:lnTo>
                      <a:pt x="15" y="116"/>
                    </a:lnTo>
                    <a:lnTo>
                      <a:pt x="13" y="105"/>
                    </a:lnTo>
                    <a:lnTo>
                      <a:pt x="13" y="97"/>
                    </a:lnTo>
                    <a:lnTo>
                      <a:pt x="12" y="89"/>
                    </a:lnTo>
                    <a:lnTo>
                      <a:pt x="10" y="82"/>
                    </a:lnTo>
                    <a:lnTo>
                      <a:pt x="6" y="73"/>
                    </a:lnTo>
                    <a:lnTo>
                      <a:pt x="1" y="59"/>
                    </a:lnTo>
                    <a:lnTo>
                      <a:pt x="0" y="48"/>
                    </a:lnTo>
                    <a:lnTo>
                      <a:pt x="3" y="37"/>
                    </a:lnTo>
                    <a:lnTo>
                      <a:pt x="4" y="45"/>
                    </a:lnTo>
                    <a:lnTo>
                      <a:pt x="6" y="52"/>
                    </a:lnTo>
                    <a:lnTo>
                      <a:pt x="13" y="58"/>
                    </a:lnTo>
                    <a:lnTo>
                      <a:pt x="28" y="62"/>
                    </a:lnTo>
                    <a:lnTo>
                      <a:pt x="34" y="65"/>
                    </a:lnTo>
                    <a:lnTo>
                      <a:pt x="38" y="68"/>
                    </a:lnTo>
                    <a:lnTo>
                      <a:pt x="43" y="73"/>
                    </a:lnTo>
                    <a:lnTo>
                      <a:pt x="46" y="76"/>
                    </a:lnTo>
                    <a:lnTo>
                      <a:pt x="47" y="76"/>
                    </a:lnTo>
                    <a:lnTo>
                      <a:pt x="49" y="74"/>
                    </a:lnTo>
                    <a:lnTo>
                      <a:pt x="49" y="71"/>
                    </a:lnTo>
                    <a:lnTo>
                      <a:pt x="49" y="68"/>
                    </a:lnTo>
                    <a:lnTo>
                      <a:pt x="55" y="55"/>
                    </a:lnTo>
                    <a:lnTo>
                      <a:pt x="68" y="37"/>
                    </a:lnTo>
                    <a:lnTo>
                      <a:pt x="81" y="21"/>
                    </a:lnTo>
                    <a:lnTo>
                      <a:pt x="86" y="6"/>
                    </a:lnTo>
                    <a:lnTo>
                      <a:pt x="86" y="3"/>
                    </a:lnTo>
                    <a:lnTo>
                      <a:pt x="87" y="0"/>
                    </a:lnTo>
                    <a:lnTo>
                      <a:pt x="90" y="0"/>
                    </a:lnTo>
                    <a:lnTo>
                      <a:pt x="95" y="3"/>
                    </a:lnTo>
                    <a:lnTo>
                      <a:pt x="98" y="8"/>
                    </a:lnTo>
                    <a:lnTo>
                      <a:pt x="101" y="15"/>
                    </a:lnTo>
                    <a:lnTo>
                      <a:pt x="105" y="25"/>
                    </a:lnTo>
                    <a:lnTo>
                      <a:pt x="111" y="36"/>
                    </a:lnTo>
                    <a:lnTo>
                      <a:pt x="117" y="49"/>
                    </a:lnTo>
                    <a:lnTo>
                      <a:pt x="123" y="61"/>
                    </a:lnTo>
                    <a:lnTo>
                      <a:pt x="132" y="71"/>
                    </a:lnTo>
                    <a:lnTo>
                      <a:pt x="139" y="82"/>
                    </a:lnTo>
                    <a:close/>
                  </a:path>
                </a:pathLst>
              </a:custGeom>
              <a:solidFill>
                <a:srgbClr val="7C3F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7" name="Freeform 253"/>
              <p:cNvSpPr>
                <a:spLocks/>
              </p:cNvSpPr>
              <p:nvPr/>
            </p:nvSpPr>
            <p:spPr bwMode="auto">
              <a:xfrm>
                <a:off x="809" y="1317"/>
                <a:ext cx="30" cy="35"/>
              </a:xfrm>
              <a:custGeom>
                <a:avLst/>
                <a:gdLst/>
                <a:ahLst/>
                <a:cxnLst>
                  <a:cxn ang="0">
                    <a:pos x="9" y="67"/>
                  </a:cxn>
                  <a:cxn ang="0">
                    <a:pos x="10" y="75"/>
                  </a:cxn>
                  <a:cxn ang="0">
                    <a:pos x="15" y="84"/>
                  </a:cxn>
                  <a:cxn ang="0">
                    <a:pos x="22" y="91"/>
                  </a:cxn>
                  <a:cxn ang="0">
                    <a:pos x="37" y="94"/>
                  </a:cxn>
                  <a:cxn ang="0">
                    <a:pos x="41" y="95"/>
                  </a:cxn>
                  <a:cxn ang="0">
                    <a:pos x="44" y="98"/>
                  </a:cxn>
                  <a:cxn ang="0">
                    <a:pos x="49" y="103"/>
                  </a:cxn>
                  <a:cxn ang="0">
                    <a:pos x="52" y="106"/>
                  </a:cxn>
                  <a:cxn ang="0">
                    <a:pos x="53" y="106"/>
                  </a:cxn>
                  <a:cxn ang="0">
                    <a:pos x="55" y="104"/>
                  </a:cxn>
                  <a:cxn ang="0">
                    <a:pos x="55" y="101"/>
                  </a:cxn>
                  <a:cxn ang="0">
                    <a:pos x="55" y="98"/>
                  </a:cxn>
                  <a:cxn ang="0">
                    <a:pos x="61" y="85"/>
                  </a:cxn>
                  <a:cxn ang="0">
                    <a:pos x="74" y="67"/>
                  </a:cxn>
                  <a:cxn ang="0">
                    <a:pos x="87" y="51"/>
                  </a:cxn>
                  <a:cxn ang="0">
                    <a:pos x="92" y="36"/>
                  </a:cxn>
                  <a:cxn ang="0">
                    <a:pos x="90" y="32"/>
                  </a:cxn>
                  <a:cxn ang="0">
                    <a:pos x="87" y="21"/>
                  </a:cxn>
                  <a:cxn ang="0">
                    <a:pos x="84" y="9"/>
                  </a:cxn>
                  <a:cxn ang="0">
                    <a:pos x="83" y="3"/>
                  </a:cxn>
                  <a:cxn ang="0">
                    <a:pos x="81" y="0"/>
                  </a:cxn>
                  <a:cxn ang="0">
                    <a:pos x="80" y="0"/>
                  </a:cxn>
                  <a:cxn ang="0">
                    <a:pos x="78" y="2"/>
                  </a:cxn>
                  <a:cxn ang="0">
                    <a:pos x="77" y="3"/>
                  </a:cxn>
                  <a:cxn ang="0">
                    <a:pos x="77" y="8"/>
                  </a:cxn>
                  <a:cxn ang="0">
                    <a:pos x="77" y="15"/>
                  </a:cxn>
                  <a:cxn ang="0">
                    <a:pos x="77" y="23"/>
                  </a:cxn>
                  <a:cxn ang="0">
                    <a:pos x="74" y="27"/>
                  </a:cxn>
                  <a:cxn ang="0">
                    <a:pos x="67" y="36"/>
                  </a:cxn>
                  <a:cxn ang="0">
                    <a:pos x="56" y="51"/>
                  </a:cxn>
                  <a:cxn ang="0">
                    <a:pos x="46" y="67"/>
                  </a:cxn>
                  <a:cxn ang="0">
                    <a:pos x="41" y="79"/>
                  </a:cxn>
                  <a:cxn ang="0">
                    <a:pos x="34" y="67"/>
                  </a:cxn>
                  <a:cxn ang="0">
                    <a:pos x="22" y="51"/>
                  </a:cxn>
                  <a:cxn ang="0">
                    <a:pos x="9" y="38"/>
                  </a:cxn>
                  <a:cxn ang="0">
                    <a:pos x="0" y="32"/>
                  </a:cxn>
                  <a:cxn ang="0">
                    <a:pos x="2" y="39"/>
                  </a:cxn>
                  <a:cxn ang="0">
                    <a:pos x="4" y="48"/>
                  </a:cxn>
                  <a:cxn ang="0">
                    <a:pos x="6" y="58"/>
                  </a:cxn>
                  <a:cxn ang="0">
                    <a:pos x="9" y="67"/>
                  </a:cxn>
                </a:cxnLst>
                <a:rect l="0" t="0" r="r" b="b"/>
                <a:pathLst>
                  <a:path w="92" h="106">
                    <a:moveTo>
                      <a:pt x="9" y="67"/>
                    </a:moveTo>
                    <a:lnTo>
                      <a:pt x="10" y="75"/>
                    </a:lnTo>
                    <a:lnTo>
                      <a:pt x="15" y="84"/>
                    </a:lnTo>
                    <a:lnTo>
                      <a:pt x="22" y="91"/>
                    </a:lnTo>
                    <a:lnTo>
                      <a:pt x="37" y="94"/>
                    </a:lnTo>
                    <a:lnTo>
                      <a:pt x="41" y="95"/>
                    </a:lnTo>
                    <a:lnTo>
                      <a:pt x="44" y="98"/>
                    </a:lnTo>
                    <a:lnTo>
                      <a:pt x="49" y="103"/>
                    </a:lnTo>
                    <a:lnTo>
                      <a:pt x="52" y="106"/>
                    </a:lnTo>
                    <a:lnTo>
                      <a:pt x="53" y="106"/>
                    </a:lnTo>
                    <a:lnTo>
                      <a:pt x="55" y="104"/>
                    </a:lnTo>
                    <a:lnTo>
                      <a:pt x="55" y="101"/>
                    </a:lnTo>
                    <a:lnTo>
                      <a:pt x="55" y="98"/>
                    </a:lnTo>
                    <a:lnTo>
                      <a:pt x="61" y="85"/>
                    </a:lnTo>
                    <a:lnTo>
                      <a:pt x="74" y="67"/>
                    </a:lnTo>
                    <a:lnTo>
                      <a:pt x="87" y="51"/>
                    </a:lnTo>
                    <a:lnTo>
                      <a:pt x="92" y="36"/>
                    </a:lnTo>
                    <a:lnTo>
                      <a:pt x="90" y="32"/>
                    </a:lnTo>
                    <a:lnTo>
                      <a:pt x="87" y="21"/>
                    </a:lnTo>
                    <a:lnTo>
                      <a:pt x="84" y="9"/>
                    </a:lnTo>
                    <a:lnTo>
                      <a:pt x="83" y="3"/>
                    </a:lnTo>
                    <a:lnTo>
                      <a:pt x="81" y="0"/>
                    </a:lnTo>
                    <a:lnTo>
                      <a:pt x="80" y="0"/>
                    </a:lnTo>
                    <a:lnTo>
                      <a:pt x="78" y="2"/>
                    </a:lnTo>
                    <a:lnTo>
                      <a:pt x="77" y="3"/>
                    </a:lnTo>
                    <a:lnTo>
                      <a:pt x="77" y="8"/>
                    </a:lnTo>
                    <a:lnTo>
                      <a:pt x="77" y="15"/>
                    </a:lnTo>
                    <a:lnTo>
                      <a:pt x="77" y="23"/>
                    </a:lnTo>
                    <a:lnTo>
                      <a:pt x="74" y="27"/>
                    </a:lnTo>
                    <a:lnTo>
                      <a:pt x="67" y="36"/>
                    </a:lnTo>
                    <a:lnTo>
                      <a:pt x="56" y="51"/>
                    </a:lnTo>
                    <a:lnTo>
                      <a:pt x="46" y="67"/>
                    </a:lnTo>
                    <a:lnTo>
                      <a:pt x="41" y="79"/>
                    </a:lnTo>
                    <a:lnTo>
                      <a:pt x="34" y="67"/>
                    </a:lnTo>
                    <a:lnTo>
                      <a:pt x="22" y="51"/>
                    </a:lnTo>
                    <a:lnTo>
                      <a:pt x="9" y="38"/>
                    </a:lnTo>
                    <a:lnTo>
                      <a:pt x="0" y="32"/>
                    </a:lnTo>
                    <a:lnTo>
                      <a:pt x="2" y="39"/>
                    </a:lnTo>
                    <a:lnTo>
                      <a:pt x="4" y="48"/>
                    </a:lnTo>
                    <a:lnTo>
                      <a:pt x="6" y="58"/>
                    </a:lnTo>
                    <a:lnTo>
                      <a:pt x="9" y="6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8" name="Freeform 254"/>
              <p:cNvSpPr>
                <a:spLocks/>
              </p:cNvSpPr>
              <p:nvPr/>
            </p:nvSpPr>
            <p:spPr bwMode="auto">
              <a:xfrm>
                <a:off x="774" y="1284"/>
                <a:ext cx="60" cy="59"/>
              </a:xfrm>
              <a:custGeom>
                <a:avLst/>
                <a:gdLst/>
                <a:ahLst/>
                <a:cxnLst>
                  <a:cxn ang="0">
                    <a:pos x="8" y="58"/>
                  </a:cxn>
                  <a:cxn ang="0">
                    <a:pos x="12" y="39"/>
                  </a:cxn>
                  <a:cxn ang="0">
                    <a:pos x="21" y="22"/>
                  </a:cxn>
                  <a:cxn ang="0">
                    <a:pos x="46" y="9"/>
                  </a:cxn>
                  <a:cxn ang="0">
                    <a:pos x="64" y="0"/>
                  </a:cxn>
                  <a:cxn ang="0">
                    <a:pos x="79" y="3"/>
                  </a:cxn>
                  <a:cxn ang="0">
                    <a:pos x="83" y="9"/>
                  </a:cxn>
                  <a:cxn ang="0">
                    <a:pos x="89" y="13"/>
                  </a:cxn>
                  <a:cxn ang="0">
                    <a:pos x="100" y="13"/>
                  </a:cxn>
                  <a:cxn ang="0">
                    <a:pos x="108" y="19"/>
                  </a:cxn>
                  <a:cxn ang="0">
                    <a:pos x="110" y="25"/>
                  </a:cxn>
                  <a:cxn ang="0">
                    <a:pos x="114" y="30"/>
                  </a:cxn>
                  <a:cxn ang="0">
                    <a:pos x="122" y="31"/>
                  </a:cxn>
                  <a:cxn ang="0">
                    <a:pos x="129" y="42"/>
                  </a:cxn>
                  <a:cxn ang="0">
                    <a:pos x="137" y="52"/>
                  </a:cxn>
                  <a:cxn ang="0">
                    <a:pos x="154" y="70"/>
                  </a:cxn>
                  <a:cxn ang="0">
                    <a:pos x="169" y="83"/>
                  </a:cxn>
                  <a:cxn ang="0">
                    <a:pos x="178" y="95"/>
                  </a:cxn>
                  <a:cxn ang="0">
                    <a:pos x="181" y="107"/>
                  </a:cxn>
                  <a:cxn ang="0">
                    <a:pos x="181" y="122"/>
                  </a:cxn>
                  <a:cxn ang="0">
                    <a:pos x="171" y="135"/>
                  </a:cxn>
                  <a:cxn ang="0">
                    <a:pos x="150" y="166"/>
                  </a:cxn>
                  <a:cxn ang="0">
                    <a:pos x="138" y="166"/>
                  </a:cxn>
                  <a:cxn ang="0">
                    <a:pos x="113" y="137"/>
                  </a:cxn>
                  <a:cxn ang="0">
                    <a:pos x="104" y="129"/>
                  </a:cxn>
                  <a:cxn ang="0">
                    <a:pos x="106" y="120"/>
                  </a:cxn>
                  <a:cxn ang="0">
                    <a:pos x="100" y="117"/>
                  </a:cxn>
                  <a:cxn ang="0">
                    <a:pos x="80" y="119"/>
                  </a:cxn>
                  <a:cxn ang="0">
                    <a:pos x="69" y="119"/>
                  </a:cxn>
                  <a:cxn ang="0">
                    <a:pos x="61" y="114"/>
                  </a:cxn>
                  <a:cxn ang="0">
                    <a:pos x="52" y="119"/>
                  </a:cxn>
                  <a:cxn ang="0">
                    <a:pos x="43" y="117"/>
                  </a:cxn>
                  <a:cxn ang="0">
                    <a:pos x="39" y="117"/>
                  </a:cxn>
                  <a:cxn ang="0">
                    <a:pos x="27" y="120"/>
                  </a:cxn>
                  <a:cxn ang="0">
                    <a:pos x="20" y="116"/>
                  </a:cxn>
                  <a:cxn ang="0">
                    <a:pos x="20" y="102"/>
                  </a:cxn>
                  <a:cxn ang="0">
                    <a:pos x="21" y="98"/>
                  </a:cxn>
                  <a:cxn ang="0">
                    <a:pos x="17" y="104"/>
                  </a:cxn>
                  <a:cxn ang="0">
                    <a:pos x="9" y="110"/>
                  </a:cxn>
                  <a:cxn ang="0">
                    <a:pos x="2" y="108"/>
                  </a:cxn>
                  <a:cxn ang="0">
                    <a:pos x="0" y="99"/>
                  </a:cxn>
                  <a:cxn ang="0">
                    <a:pos x="2" y="86"/>
                  </a:cxn>
                  <a:cxn ang="0">
                    <a:pos x="3" y="76"/>
                  </a:cxn>
                  <a:cxn ang="0">
                    <a:pos x="5" y="67"/>
                  </a:cxn>
                </a:cxnLst>
                <a:rect l="0" t="0" r="r" b="b"/>
                <a:pathLst>
                  <a:path w="181" h="178">
                    <a:moveTo>
                      <a:pt x="6" y="61"/>
                    </a:moveTo>
                    <a:lnTo>
                      <a:pt x="8" y="58"/>
                    </a:lnTo>
                    <a:lnTo>
                      <a:pt x="9" y="49"/>
                    </a:lnTo>
                    <a:lnTo>
                      <a:pt x="12" y="39"/>
                    </a:lnTo>
                    <a:lnTo>
                      <a:pt x="15" y="30"/>
                    </a:lnTo>
                    <a:lnTo>
                      <a:pt x="21" y="22"/>
                    </a:lnTo>
                    <a:lnTo>
                      <a:pt x="33" y="15"/>
                    </a:lnTo>
                    <a:lnTo>
                      <a:pt x="46" y="9"/>
                    </a:lnTo>
                    <a:lnTo>
                      <a:pt x="57" y="3"/>
                    </a:lnTo>
                    <a:lnTo>
                      <a:pt x="64" y="0"/>
                    </a:lnTo>
                    <a:lnTo>
                      <a:pt x="71" y="0"/>
                    </a:lnTo>
                    <a:lnTo>
                      <a:pt x="79" y="3"/>
                    </a:lnTo>
                    <a:lnTo>
                      <a:pt x="82" y="6"/>
                    </a:lnTo>
                    <a:lnTo>
                      <a:pt x="83" y="9"/>
                    </a:lnTo>
                    <a:lnTo>
                      <a:pt x="86" y="12"/>
                    </a:lnTo>
                    <a:lnTo>
                      <a:pt x="89" y="13"/>
                    </a:lnTo>
                    <a:lnTo>
                      <a:pt x="94" y="13"/>
                    </a:lnTo>
                    <a:lnTo>
                      <a:pt x="100" y="13"/>
                    </a:lnTo>
                    <a:lnTo>
                      <a:pt x="104" y="15"/>
                    </a:lnTo>
                    <a:lnTo>
                      <a:pt x="108" y="19"/>
                    </a:lnTo>
                    <a:lnTo>
                      <a:pt x="110" y="22"/>
                    </a:lnTo>
                    <a:lnTo>
                      <a:pt x="110" y="25"/>
                    </a:lnTo>
                    <a:lnTo>
                      <a:pt x="111" y="28"/>
                    </a:lnTo>
                    <a:lnTo>
                      <a:pt x="114" y="30"/>
                    </a:lnTo>
                    <a:lnTo>
                      <a:pt x="117" y="31"/>
                    </a:lnTo>
                    <a:lnTo>
                      <a:pt x="122" y="31"/>
                    </a:lnTo>
                    <a:lnTo>
                      <a:pt x="126" y="36"/>
                    </a:lnTo>
                    <a:lnTo>
                      <a:pt x="129" y="42"/>
                    </a:lnTo>
                    <a:lnTo>
                      <a:pt x="132" y="48"/>
                    </a:lnTo>
                    <a:lnTo>
                      <a:pt x="137" y="52"/>
                    </a:lnTo>
                    <a:lnTo>
                      <a:pt x="145" y="61"/>
                    </a:lnTo>
                    <a:lnTo>
                      <a:pt x="154" y="70"/>
                    </a:lnTo>
                    <a:lnTo>
                      <a:pt x="163" y="77"/>
                    </a:lnTo>
                    <a:lnTo>
                      <a:pt x="169" y="83"/>
                    </a:lnTo>
                    <a:lnTo>
                      <a:pt x="175" y="89"/>
                    </a:lnTo>
                    <a:lnTo>
                      <a:pt x="178" y="95"/>
                    </a:lnTo>
                    <a:lnTo>
                      <a:pt x="181" y="102"/>
                    </a:lnTo>
                    <a:lnTo>
                      <a:pt x="181" y="107"/>
                    </a:lnTo>
                    <a:lnTo>
                      <a:pt x="181" y="114"/>
                    </a:lnTo>
                    <a:lnTo>
                      <a:pt x="181" y="122"/>
                    </a:lnTo>
                    <a:lnTo>
                      <a:pt x="178" y="126"/>
                    </a:lnTo>
                    <a:lnTo>
                      <a:pt x="171" y="135"/>
                    </a:lnTo>
                    <a:lnTo>
                      <a:pt x="160" y="150"/>
                    </a:lnTo>
                    <a:lnTo>
                      <a:pt x="150" y="166"/>
                    </a:lnTo>
                    <a:lnTo>
                      <a:pt x="145" y="178"/>
                    </a:lnTo>
                    <a:lnTo>
                      <a:pt x="138" y="166"/>
                    </a:lnTo>
                    <a:lnTo>
                      <a:pt x="126" y="150"/>
                    </a:lnTo>
                    <a:lnTo>
                      <a:pt x="113" y="137"/>
                    </a:lnTo>
                    <a:lnTo>
                      <a:pt x="104" y="131"/>
                    </a:lnTo>
                    <a:lnTo>
                      <a:pt x="104" y="129"/>
                    </a:lnTo>
                    <a:lnTo>
                      <a:pt x="106" y="125"/>
                    </a:lnTo>
                    <a:lnTo>
                      <a:pt x="106" y="120"/>
                    </a:lnTo>
                    <a:lnTo>
                      <a:pt x="106" y="116"/>
                    </a:lnTo>
                    <a:lnTo>
                      <a:pt x="100" y="117"/>
                    </a:lnTo>
                    <a:lnTo>
                      <a:pt x="89" y="117"/>
                    </a:lnTo>
                    <a:lnTo>
                      <a:pt x="80" y="119"/>
                    </a:lnTo>
                    <a:lnTo>
                      <a:pt x="73" y="119"/>
                    </a:lnTo>
                    <a:lnTo>
                      <a:pt x="69" y="119"/>
                    </a:lnTo>
                    <a:lnTo>
                      <a:pt x="64" y="117"/>
                    </a:lnTo>
                    <a:lnTo>
                      <a:pt x="61" y="114"/>
                    </a:lnTo>
                    <a:lnTo>
                      <a:pt x="60" y="111"/>
                    </a:lnTo>
                    <a:lnTo>
                      <a:pt x="52" y="119"/>
                    </a:lnTo>
                    <a:lnTo>
                      <a:pt x="46" y="120"/>
                    </a:lnTo>
                    <a:lnTo>
                      <a:pt x="43" y="117"/>
                    </a:lnTo>
                    <a:lnTo>
                      <a:pt x="42" y="113"/>
                    </a:lnTo>
                    <a:lnTo>
                      <a:pt x="39" y="117"/>
                    </a:lnTo>
                    <a:lnTo>
                      <a:pt x="33" y="120"/>
                    </a:lnTo>
                    <a:lnTo>
                      <a:pt x="27" y="120"/>
                    </a:lnTo>
                    <a:lnTo>
                      <a:pt x="23" y="119"/>
                    </a:lnTo>
                    <a:lnTo>
                      <a:pt x="20" y="116"/>
                    </a:lnTo>
                    <a:lnTo>
                      <a:pt x="20" y="110"/>
                    </a:lnTo>
                    <a:lnTo>
                      <a:pt x="20" y="102"/>
                    </a:lnTo>
                    <a:lnTo>
                      <a:pt x="21" y="96"/>
                    </a:lnTo>
                    <a:lnTo>
                      <a:pt x="21" y="98"/>
                    </a:lnTo>
                    <a:lnTo>
                      <a:pt x="20" y="99"/>
                    </a:lnTo>
                    <a:lnTo>
                      <a:pt x="17" y="104"/>
                    </a:lnTo>
                    <a:lnTo>
                      <a:pt x="14" y="107"/>
                    </a:lnTo>
                    <a:lnTo>
                      <a:pt x="9" y="110"/>
                    </a:lnTo>
                    <a:lnTo>
                      <a:pt x="6" y="110"/>
                    </a:lnTo>
                    <a:lnTo>
                      <a:pt x="2" y="108"/>
                    </a:lnTo>
                    <a:lnTo>
                      <a:pt x="0" y="104"/>
                    </a:lnTo>
                    <a:lnTo>
                      <a:pt x="0" y="99"/>
                    </a:lnTo>
                    <a:lnTo>
                      <a:pt x="2" y="92"/>
                    </a:lnTo>
                    <a:lnTo>
                      <a:pt x="2" y="86"/>
                    </a:lnTo>
                    <a:lnTo>
                      <a:pt x="2" y="80"/>
                    </a:lnTo>
                    <a:lnTo>
                      <a:pt x="3" y="76"/>
                    </a:lnTo>
                    <a:lnTo>
                      <a:pt x="5" y="71"/>
                    </a:lnTo>
                    <a:lnTo>
                      <a:pt x="5" y="67"/>
                    </a:lnTo>
                    <a:lnTo>
                      <a:pt x="6" y="61"/>
                    </a:lnTo>
                    <a:close/>
                  </a:path>
                </a:pathLst>
              </a:custGeom>
              <a:solidFill>
                <a:srgbClr val="F2D8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9" name="Freeform 255"/>
              <p:cNvSpPr>
                <a:spLocks/>
              </p:cNvSpPr>
              <p:nvPr/>
            </p:nvSpPr>
            <p:spPr bwMode="auto">
              <a:xfrm>
                <a:off x="774" y="1294"/>
                <a:ext cx="59" cy="49"/>
              </a:xfrm>
              <a:custGeom>
                <a:avLst/>
                <a:gdLst/>
                <a:ahLst/>
                <a:cxnLst>
                  <a:cxn ang="0">
                    <a:pos x="5" y="37"/>
                  </a:cxn>
                  <a:cxn ang="0">
                    <a:pos x="3" y="46"/>
                  </a:cxn>
                  <a:cxn ang="0">
                    <a:pos x="2" y="56"/>
                  </a:cxn>
                  <a:cxn ang="0">
                    <a:pos x="0" y="69"/>
                  </a:cxn>
                  <a:cxn ang="0">
                    <a:pos x="2" y="78"/>
                  </a:cxn>
                  <a:cxn ang="0">
                    <a:pos x="9" y="80"/>
                  </a:cxn>
                  <a:cxn ang="0">
                    <a:pos x="17" y="72"/>
                  </a:cxn>
                  <a:cxn ang="0">
                    <a:pos x="21" y="66"/>
                  </a:cxn>
                  <a:cxn ang="0">
                    <a:pos x="20" y="72"/>
                  </a:cxn>
                  <a:cxn ang="0">
                    <a:pos x="20" y="86"/>
                  </a:cxn>
                  <a:cxn ang="0">
                    <a:pos x="27" y="90"/>
                  </a:cxn>
                  <a:cxn ang="0">
                    <a:pos x="39" y="87"/>
                  </a:cxn>
                  <a:cxn ang="0">
                    <a:pos x="43" y="87"/>
                  </a:cxn>
                  <a:cxn ang="0">
                    <a:pos x="52" y="90"/>
                  </a:cxn>
                  <a:cxn ang="0">
                    <a:pos x="61" y="84"/>
                  </a:cxn>
                  <a:cxn ang="0">
                    <a:pos x="69" y="89"/>
                  </a:cxn>
                  <a:cxn ang="0">
                    <a:pos x="80" y="89"/>
                  </a:cxn>
                  <a:cxn ang="0">
                    <a:pos x="100" y="87"/>
                  </a:cxn>
                  <a:cxn ang="0">
                    <a:pos x="106" y="90"/>
                  </a:cxn>
                  <a:cxn ang="0">
                    <a:pos x="104" y="99"/>
                  </a:cxn>
                  <a:cxn ang="0">
                    <a:pos x="113" y="107"/>
                  </a:cxn>
                  <a:cxn ang="0">
                    <a:pos x="138" y="136"/>
                  </a:cxn>
                  <a:cxn ang="0">
                    <a:pos x="150" y="136"/>
                  </a:cxn>
                  <a:cxn ang="0">
                    <a:pos x="171" y="105"/>
                  </a:cxn>
                  <a:cxn ang="0">
                    <a:pos x="174" y="92"/>
                  </a:cxn>
                  <a:cxn ang="0">
                    <a:pos x="160" y="90"/>
                  </a:cxn>
                  <a:cxn ang="0">
                    <a:pos x="141" y="90"/>
                  </a:cxn>
                  <a:cxn ang="0">
                    <a:pos x="122" y="78"/>
                  </a:cxn>
                  <a:cxn ang="0">
                    <a:pos x="108" y="72"/>
                  </a:cxn>
                  <a:cxn ang="0">
                    <a:pos x="97" y="59"/>
                  </a:cxn>
                  <a:cxn ang="0">
                    <a:pos x="94" y="50"/>
                  </a:cxn>
                  <a:cxn ang="0">
                    <a:pos x="91" y="49"/>
                  </a:cxn>
                  <a:cxn ang="0">
                    <a:pos x="83" y="50"/>
                  </a:cxn>
                  <a:cxn ang="0">
                    <a:pos x="74" y="56"/>
                  </a:cxn>
                  <a:cxn ang="0">
                    <a:pos x="70" y="59"/>
                  </a:cxn>
                  <a:cxn ang="0">
                    <a:pos x="69" y="58"/>
                  </a:cxn>
                  <a:cxn ang="0">
                    <a:pos x="66" y="53"/>
                  </a:cxn>
                  <a:cxn ang="0">
                    <a:pos x="61" y="50"/>
                  </a:cxn>
                  <a:cxn ang="0">
                    <a:pos x="58" y="49"/>
                  </a:cxn>
                  <a:cxn ang="0">
                    <a:pos x="57" y="46"/>
                  </a:cxn>
                  <a:cxn ang="0">
                    <a:pos x="61" y="41"/>
                  </a:cxn>
                  <a:cxn ang="0">
                    <a:pos x="70" y="31"/>
                  </a:cxn>
                  <a:cxn ang="0">
                    <a:pos x="70" y="31"/>
                  </a:cxn>
                  <a:cxn ang="0">
                    <a:pos x="61" y="35"/>
                  </a:cxn>
                  <a:cxn ang="0">
                    <a:pos x="57" y="40"/>
                  </a:cxn>
                  <a:cxn ang="0">
                    <a:pos x="52" y="40"/>
                  </a:cxn>
                  <a:cxn ang="0">
                    <a:pos x="48" y="31"/>
                  </a:cxn>
                  <a:cxn ang="0">
                    <a:pos x="36" y="28"/>
                  </a:cxn>
                  <a:cxn ang="0">
                    <a:pos x="30" y="29"/>
                  </a:cxn>
                  <a:cxn ang="0">
                    <a:pos x="32" y="23"/>
                  </a:cxn>
                  <a:cxn ang="0">
                    <a:pos x="37" y="18"/>
                  </a:cxn>
                  <a:cxn ang="0">
                    <a:pos x="54" y="7"/>
                  </a:cxn>
                  <a:cxn ang="0">
                    <a:pos x="54" y="6"/>
                  </a:cxn>
                  <a:cxn ang="0">
                    <a:pos x="37" y="13"/>
                  </a:cxn>
                  <a:cxn ang="0">
                    <a:pos x="29" y="16"/>
                  </a:cxn>
                  <a:cxn ang="0">
                    <a:pos x="26" y="9"/>
                  </a:cxn>
                  <a:cxn ang="0">
                    <a:pos x="20" y="6"/>
                  </a:cxn>
                  <a:cxn ang="0">
                    <a:pos x="15" y="1"/>
                  </a:cxn>
                  <a:cxn ang="0">
                    <a:pos x="14" y="6"/>
                  </a:cxn>
                  <a:cxn ang="0">
                    <a:pos x="8" y="23"/>
                  </a:cxn>
                </a:cxnLst>
                <a:rect l="0" t="0" r="r" b="b"/>
                <a:pathLst>
                  <a:path w="178" h="148">
                    <a:moveTo>
                      <a:pt x="6" y="31"/>
                    </a:moveTo>
                    <a:lnTo>
                      <a:pt x="5" y="37"/>
                    </a:lnTo>
                    <a:lnTo>
                      <a:pt x="5" y="41"/>
                    </a:lnTo>
                    <a:lnTo>
                      <a:pt x="3" y="46"/>
                    </a:lnTo>
                    <a:lnTo>
                      <a:pt x="2" y="50"/>
                    </a:lnTo>
                    <a:lnTo>
                      <a:pt x="2" y="56"/>
                    </a:lnTo>
                    <a:lnTo>
                      <a:pt x="2" y="62"/>
                    </a:lnTo>
                    <a:lnTo>
                      <a:pt x="0" y="69"/>
                    </a:lnTo>
                    <a:lnTo>
                      <a:pt x="0" y="74"/>
                    </a:lnTo>
                    <a:lnTo>
                      <a:pt x="2" y="78"/>
                    </a:lnTo>
                    <a:lnTo>
                      <a:pt x="6" y="80"/>
                    </a:lnTo>
                    <a:lnTo>
                      <a:pt x="9" y="80"/>
                    </a:lnTo>
                    <a:lnTo>
                      <a:pt x="14" y="77"/>
                    </a:lnTo>
                    <a:lnTo>
                      <a:pt x="17" y="72"/>
                    </a:lnTo>
                    <a:lnTo>
                      <a:pt x="20" y="69"/>
                    </a:lnTo>
                    <a:lnTo>
                      <a:pt x="21" y="66"/>
                    </a:lnTo>
                    <a:lnTo>
                      <a:pt x="21" y="65"/>
                    </a:lnTo>
                    <a:lnTo>
                      <a:pt x="20" y="72"/>
                    </a:lnTo>
                    <a:lnTo>
                      <a:pt x="20" y="80"/>
                    </a:lnTo>
                    <a:lnTo>
                      <a:pt x="20" y="86"/>
                    </a:lnTo>
                    <a:lnTo>
                      <a:pt x="23" y="89"/>
                    </a:lnTo>
                    <a:lnTo>
                      <a:pt x="27" y="90"/>
                    </a:lnTo>
                    <a:lnTo>
                      <a:pt x="33" y="90"/>
                    </a:lnTo>
                    <a:lnTo>
                      <a:pt x="39" y="87"/>
                    </a:lnTo>
                    <a:lnTo>
                      <a:pt x="42" y="83"/>
                    </a:lnTo>
                    <a:lnTo>
                      <a:pt x="43" y="87"/>
                    </a:lnTo>
                    <a:lnTo>
                      <a:pt x="46" y="90"/>
                    </a:lnTo>
                    <a:lnTo>
                      <a:pt x="52" y="90"/>
                    </a:lnTo>
                    <a:lnTo>
                      <a:pt x="60" y="81"/>
                    </a:lnTo>
                    <a:lnTo>
                      <a:pt x="61" y="84"/>
                    </a:lnTo>
                    <a:lnTo>
                      <a:pt x="64" y="87"/>
                    </a:lnTo>
                    <a:lnTo>
                      <a:pt x="69" y="89"/>
                    </a:lnTo>
                    <a:lnTo>
                      <a:pt x="73" y="89"/>
                    </a:lnTo>
                    <a:lnTo>
                      <a:pt x="80" y="89"/>
                    </a:lnTo>
                    <a:lnTo>
                      <a:pt x="89" y="87"/>
                    </a:lnTo>
                    <a:lnTo>
                      <a:pt x="100" y="87"/>
                    </a:lnTo>
                    <a:lnTo>
                      <a:pt x="106" y="86"/>
                    </a:lnTo>
                    <a:lnTo>
                      <a:pt x="106" y="90"/>
                    </a:lnTo>
                    <a:lnTo>
                      <a:pt x="106" y="95"/>
                    </a:lnTo>
                    <a:lnTo>
                      <a:pt x="104" y="99"/>
                    </a:lnTo>
                    <a:lnTo>
                      <a:pt x="104" y="101"/>
                    </a:lnTo>
                    <a:lnTo>
                      <a:pt x="113" y="107"/>
                    </a:lnTo>
                    <a:lnTo>
                      <a:pt x="126" y="120"/>
                    </a:lnTo>
                    <a:lnTo>
                      <a:pt x="138" y="136"/>
                    </a:lnTo>
                    <a:lnTo>
                      <a:pt x="145" y="148"/>
                    </a:lnTo>
                    <a:lnTo>
                      <a:pt x="150" y="136"/>
                    </a:lnTo>
                    <a:lnTo>
                      <a:pt x="160" y="120"/>
                    </a:lnTo>
                    <a:lnTo>
                      <a:pt x="171" y="105"/>
                    </a:lnTo>
                    <a:lnTo>
                      <a:pt x="178" y="96"/>
                    </a:lnTo>
                    <a:lnTo>
                      <a:pt x="174" y="92"/>
                    </a:lnTo>
                    <a:lnTo>
                      <a:pt x="168" y="89"/>
                    </a:lnTo>
                    <a:lnTo>
                      <a:pt x="160" y="90"/>
                    </a:lnTo>
                    <a:lnTo>
                      <a:pt x="151" y="92"/>
                    </a:lnTo>
                    <a:lnTo>
                      <a:pt x="141" y="90"/>
                    </a:lnTo>
                    <a:lnTo>
                      <a:pt x="131" y="86"/>
                    </a:lnTo>
                    <a:lnTo>
                      <a:pt x="122" y="78"/>
                    </a:lnTo>
                    <a:lnTo>
                      <a:pt x="116" y="75"/>
                    </a:lnTo>
                    <a:lnTo>
                      <a:pt x="108" y="72"/>
                    </a:lnTo>
                    <a:lnTo>
                      <a:pt x="101" y="66"/>
                    </a:lnTo>
                    <a:lnTo>
                      <a:pt x="97" y="59"/>
                    </a:lnTo>
                    <a:lnTo>
                      <a:pt x="95" y="53"/>
                    </a:lnTo>
                    <a:lnTo>
                      <a:pt x="94" y="50"/>
                    </a:lnTo>
                    <a:lnTo>
                      <a:pt x="92" y="49"/>
                    </a:lnTo>
                    <a:lnTo>
                      <a:pt x="91" y="49"/>
                    </a:lnTo>
                    <a:lnTo>
                      <a:pt x="88" y="49"/>
                    </a:lnTo>
                    <a:lnTo>
                      <a:pt x="83" y="50"/>
                    </a:lnTo>
                    <a:lnTo>
                      <a:pt x="79" y="53"/>
                    </a:lnTo>
                    <a:lnTo>
                      <a:pt x="74" y="56"/>
                    </a:lnTo>
                    <a:lnTo>
                      <a:pt x="71" y="59"/>
                    </a:lnTo>
                    <a:lnTo>
                      <a:pt x="70" y="59"/>
                    </a:lnTo>
                    <a:lnTo>
                      <a:pt x="70" y="59"/>
                    </a:lnTo>
                    <a:lnTo>
                      <a:pt x="69" y="58"/>
                    </a:lnTo>
                    <a:lnTo>
                      <a:pt x="67" y="56"/>
                    </a:lnTo>
                    <a:lnTo>
                      <a:pt x="66" y="53"/>
                    </a:lnTo>
                    <a:lnTo>
                      <a:pt x="64" y="52"/>
                    </a:lnTo>
                    <a:lnTo>
                      <a:pt x="61" y="50"/>
                    </a:lnTo>
                    <a:lnTo>
                      <a:pt x="60" y="50"/>
                    </a:lnTo>
                    <a:lnTo>
                      <a:pt x="58" y="49"/>
                    </a:lnTo>
                    <a:lnTo>
                      <a:pt x="57" y="47"/>
                    </a:lnTo>
                    <a:lnTo>
                      <a:pt x="57" y="46"/>
                    </a:lnTo>
                    <a:lnTo>
                      <a:pt x="58" y="44"/>
                    </a:lnTo>
                    <a:lnTo>
                      <a:pt x="61" y="41"/>
                    </a:lnTo>
                    <a:lnTo>
                      <a:pt x="66" y="35"/>
                    </a:lnTo>
                    <a:lnTo>
                      <a:pt x="70" y="31"/>
                    </a:lnTo>
                    <a:lnTo>
                      <a:pt x="71" y="29"/>
                    </a:lnTo>
                    <a:lnTo>
                      <a:pt x="70" y="31"/>
                    </a:lnTo>
                    <a:lnTo>
                      <a:pt x="66" y="32"/>
                    </a:lnTo>
                    <a:lnTo>
                      <a:pt x="61" y="35"/>
                    </a:lnTo>
                    <a:lnTo>
                      <a:pt x="58" y="38"/>
                    </a:lnTo>
                    <a:lnTo>
                      <a:pt x="57" y="40"/>
                    </a:lnTo>
                    <a:lnTo>
                      <a:pt x="55" y="40"/>
                    </a:lnTo>
                    <a:lnTo>
                      <a:pt x="52" y="40"/>
                    </a:lnTo>
                    <a:lnTo>
                      <a:pt x="51" y="35"/>
                    </a:lnTo>
                    <a:lnTo>
                      <a:pt x="48" y="31"/>
                    </a:lnTo>
                    <a:lnTo>
                      <a:pt x="42" y="28"/>
                    </a:lnTo>
                    <a:lnTo>
                      <a:pt x="36" y="28"/>
                    </a:lnTo>
                    <a:lnTo>
                      <a:pt x="30" y="32"/>
                    </a:lnTo>
                    <a:lnTo>
                      <a:pt x="30" y="29"/>
                    </a:lnTo>
                    <a:lnTo>
                      <a:pt x="32" y="26"/>
                    </a:lnTo>
                    <a:lnTo>
                      <a:pt x="32" y="23"/>
                    </a:lnTo>
                    <a:lnTo>
                      <a:pt x="33" y="20"/>
                    </a:lnTo>
                    <a:lnTo>
                      <a:pt x="37" y="18"/>
                    </a:lnTo>
                    <a:lnTo>
                      <a:pt x="46" y="12"/>
                    </a:lnTo>
                    <a:lnTo>
                      <a:pt x="54" y="7"/>
                    </a:lnTo>
                    <a:lnTo>
                      <a:pt x="58" y="4"/>
                    </a:lnTo>
                    <a:lnTo>
                      <a:pt x="54" y="6"/>
                    </a:lnTo>
                    <a:lnTo>
                      <a:pt x="46" y="10"/>
                    </a:lnTo>
                    <a:lnTo>
                      <a:pt x="37" y="13"/>
                    </a:lnTo>
                    <a:lnTo>
                      <a:pt x="32" y="16"/>
                    </a:lnTo>
                    <a:lnTo>
                      <a:pt x="29" y="16"/>
                    </a:lnTo>
                    <a:lnTo>
                      <a:pt x="27" y="13"/>
                    </a:lnTo>
                    <a:lnTo>
                      <a:pt x="26" y="9"/>
                    </a:lnTo>
                    <a:lnTo>
                      <a:pt x="23" y="7"/>
                    </a:lnTo>
                    <a:lnTo>
                      <a:pt x="20" y="6"/>
                    </a:lnTo>
                    <a:lnTo>
                      <a:pt x="17" y="4"/>
                    </a:lnTo>
                    <a:lnTo>
                      <a:pt x="15" y="1"/>
                    </a:lnTo>
                    <a:lnTo>
                      <a:pt x="15" y="0"/>
                    </a:lnTo>
                    <a:lnTo>
                      <a:pt x="14" y="6"/>
                    </a:lnTo>
                    <a:lnTo>
                      <a:pt x="11" y="15"/>
                    </a:lnTo>
                    <a:lnTo>
                      <a:pt x="8" y="23"/>
                    </a:lnTo>
                    <a:lnTo>
                      <a:pt x="6" y="31"/>
                    </a:lnTo>
                    <a:close/>
                  </a:path>
                </a:pathLst>
              </a:custGeom>
              <a:solidFill>
                <a:srgbClr val="E5B2A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0" name="Freeform 256"/>
              <p:cNvSpPr>
                <a:spLocks/>
              </p:cNvSpPr>
              <p:nvPr/>
            </p:nvSpPr>
            <p:spPr bwMode="auto">
              <a:xfrm>
                <a:off x="701" y="1265"/>
                <a:ext cx="94" cy="84"/>
              </a:xfrm>
              <a:custGeom>
                <a:avLst/>
                <a:gdLst/>
                <a:ahLst/>
                <a:cxnLst>
                  <a:cxn ang="0">
                    <a:pos x="213" y="58"/>
                  </a:cxn>
                  <a:cxn ang="0">
                    <a:pos x="189" y="40"/>
                  </a:cxn>
                  <a:cxn ang="0">
                    <a:pos x="170" y="27"/>
                  </a:cxn>
                  <a:cxn ang="0">
                    <a:pos x="148" y="11"/>
                  </a:cxn>
                  <a:cxn ang="0">
                    <a:pos x="135" y="3"/>
                  </a:cxn>
                  <a:cxn ang="0">
                    <a:pos x="223" y="58"/>
                  </a:cxn>
                  <a:cxn ang="0">
                    <a:pos x="237" y="67"/>
                  </a:cxn>
                  <a:cxn ang="0">
                    <a:pos x="262" y="83"/>
                  </a:cxn>
                  <a:cxn ang="0">
                    <a:pos x="284" y="100"/>
                  </a:cxn>
                  <a:cxn ang="0">
                    <a:pos x="284" y="104"/>
                  </a:cxn>
                  <a:cxn ang="0">
                    <a:pos x="277" y="126"/>
                  </a:cxn>
                  <a:cxn ang="0">
                    <a:pos x="246" y="162"/>
                  </a:cxn>
                  <a:cxn ang="0">
                    <a:pos x="219" y="169"/>
                  </a:cxn>
                  <a:cxn ang="0">
                    <a:pos x="207" y="186"/>
                  </a:cxn>
                  <a:cxn ang="0">
                    <a:pos x="195" y="218"/>
                  </a:cxn>
                  <a:cxn ang="0">
                    <a:pos x="160" y="248"/>
                  </a:cxn>
                  <a:cxn ang="0">
                    <a:pos x="149" y="252"/>
                  </a:cxn>
                  <a:cxn ang="0">
                    <a:pos x="145" y="249"/>
                  </a:cxn>
                  <a:cxn ang="0">
                    <a:pos x="115" y="229"/>
                  </a:cxn>
                  <a:cxn ang="0">
                    <a:pos x="68" y="196"/>
                  </a:cxn>
                  <a:cxn ang="0">
                    <a:pos x="47" y="183"/>
                  </a:cxn>
                  <a:cxn ang="0">
                    <a:pos x="27" y="165"/>
                  </a:cxn>
                  <a:cxn ang="0">
                    <a:pos x="6" y="144"/>
                  </a:cxn>
                  <a:cxn ang="0">
                    <a:pos x="3" y="131"/>
                  </a:cxn>
                  <a:cxn ang="0">
                    <a:pos x="16" y="146"/>
                  </a:cxn>
                  <a:cxn ang="0">
                    <a:pos x="32" y="165"/>
                  </a:cxn>
                  <a:cxn ang="0">
                    <a:pos x="50" y="180"/>
                  </a:cxn>
                  <a:cxn ang="0">
                    <a:pos x="146" y="239"/>
                  </a:cxn>
                  <a:cxn ang="0">
                    <a:pos x="152" y="229"/>
                  </a:cxn>
                  <a:cxn ang="0">
                    <a:pos x="185" y="195"/>
                  </a:cxn>
                  <a:cxn ang="0">
                    <a:pos x="197" y="181"/>
                  </a:cxn>
                  <a:cxn ang="0">
                    <a:pos x="203" y="186"/>
                  </a:cxn>
                  <a:cxn ang="0">
                    <a:pos x="191" y="197"/>
                  </a:cxn>
                  <a:cxn ang="0">
                    <a:pos x="167" y="221"/>
                  </a:cxn>
                  <a:cxn ang="0">
                    <a:pos x="152" y="239"/>
                  </a:cxn>
                  <a:cxn ang="0">
                    <a:pos x="157" y="243"/>
                  </a:cxn>
                  <a:cxn ang="0">
                    <a:pos x="175" y="233"/>
                  </a:cxn>
                  <a:cxn ang="0">
                    <a:pos x="197" y="208"/>
                  </a:cxn>
                  <a:cxn ang="0">
                    <a:pos x="204" y="175"/>
                  </a:cxn>
                  <a:cxn ang="0">
                    <a:pos x="226" y="163"/>
                  </a:cxn>
                  <a:cxn ang="0">
                    <a:pos x="253" y="149"/>
                  </a:cxn>
                  <a:cxn ang="0">
                    <a:pos x="274" y="122"/>
                  </a:cxn>
                  <a:cxn ang="0">
                    <a:pos x="278" y="108"/>
                  </a:cxn>
                  <a:cxn ang="0">
                    <a:pos x="268" y="111"/>
                  </a:cxn>
                  <a:cxn ang="0">
                    <a:pos x="231" y="157"/>
                  </a:cxn>
                  <a:cxn ang="0">
                    <a:pos x="220" y="162"/>
                  </a:cxn>
                  <a:cxn ang="0">
                    <a:pos x="226" y="151"/>
                  </a:cxn>
                  <a:cxn ang="0">
                    <a:pos x="256" y="116"/>
                  </a:cxn>
                  <a:cxn ang="0">
                    <a:pos x="269" y="103"/>
                  </a:cxn>
                  <a:cxn ang="0">
                    <a:pos x="238" y="74"/>
                  </a:cxn>
                  <a:cxn ang="0">
                    <a:pos x="223" y="65"/>
                  </a:cxn>
                </a:cxnLst>
                <a:rect l="0" t="0" r="r" b="b"/>
                <a:pathLst>
                  <a:path w="284" h="252">
                    <a:moveTo>
                      <a:pt x="220" y="62"/>
                    </a:moveTo>
                    <a:lnTo>
                      <a:pt x="219" y="61"/>
                    </a:lnTo>
                    <a:lnTo>
                      <a:pt x="213" y="58"/>
                    </a:lnTo>
                    <a:lnTo>
                      <a:pt x="207" y="52"/>
                    </a:lnTo>
                    <a:lnTo>
                      <a:pt x="198" y="46"/>
                    </a:lnTo>
                    <a:lnTo>
                      <a:pt x="189" y="40"/>
                    </a:lnTo>
                    <a:lnTo>
                      <a:pt x="180" y="34"/>
                    </a:lnTo>
                    <a:lnTo>
                      <a:pt x="175" y="30"/>
                    </a:lnTo>
                    <a:lnTo>
                      <a:pt x="170" y="27"/>
                    </a:lnTo>
                    <a:lnTo>
                      <a:pt x="163" y="22"/>
                    </a:lnTo>
                    <a:lnTo>
                      <a:pt x="155" y="16"/>
                    </a:lnTo>
                    <a:lnTo>
                      <a:pt x="148" y="11"/>
                    </a:lnTo>
                    <a:lnTo>
                      <a:pt x="141" y="8"/>
                    </a:lnTo>
                    <a:lnTo>
                      <a:pt x="136" y="6"/>
                    </a:lnTo>
                    <a:lnTo>
                      <a:pt x="135" y="3"/>
                    </a:lnTo>
                    <a:lnTo>
                      <a:pt x="138" y="0"/>
                    </a:lnTo>
                    <a:lnTo>
                      <a:pt x="145" y="0"/>
                    </a:lnTo>
                    <a:lnTo>
                      <a:pt x="223" y="58"/>
                    </a:lnTo>
                    <a:lnTo>
                      <a:pt x="226" y="59"/>
                    </a:lnTo>
                    <a:lnTo>
                      <a:pt x="232" y="64"/>
                    </a:lnTo>
                    <a:lnTo>
                      <a:pt x="237" y="67"/>
                    </a:lnTo>
                    <a:lnTo>
                      <a:pt x="241" y="70"/>
                    </a:lnTo>
                    <a:lnTo>
                      <a:pt x="247" y="74"/>
                    </a:lnTo>
                    <a:lnTo>
                      <a:pt x="262" y="83"/>
                    </a:lnTo>
                    <a:lnTo>
                      <a:pt x="275" y="94"/>
                    </a:lnTo>
                    <a:lnTo>
                      <a:pt x="283" y="98"/>
                    </a:lnTo>
                    <a:lnTo>
                      <a:pt x="284" y="100"/>
                    </a:lnTo>
                    <a:lnTo>
                      <a:pt x="284" y="101"/>
                    </a:lnTo>
                    <a:lnTo>
                      <a:pt x="284" y="103"/>
                    </a:lnTo>
                    <a:lnTo>
                      <a:pt x="284" y="104"/>
                    </a:lnTo>
                    <a:lnTo>
                      <a:pt x="284" y="107"/>
                    </a:lnTo>
                    <a:lnTo>
                      <a:pt x="283" y="114"/>
                    </a:lnTo>
                    <a:lnTo>
                      <a:pt x="277" y="126"/>
                    </a:lnTo>
                    <a:lnTo>
                      <a:pt x="265" y="144"/>
                    </a:lnTo>
                    <a:lnTo>
                      <a:pt x="256" y="153"/>
                    </a:lnTo>
                    <a:lnTo>
                      <a:pt x="246" y="162"/>
                    </a:lnTo>
                    <a:lnTo>
                      <a:pt x="235" y="166"/>
                    </a:lnTo>
                    <a:lnTo>
                      <a:pt x="226" y="168"/>
                    </a:lnTo>
                    <a:lnTo>
                      <a:pt x="219" y="169"/>
                    </a:lnTo>
                    <a:lnTo>
                      <a:pt x="213" y="174"/>
                    </a:lnTo>
                    <a:lnTo>
                      <a:pt x="207" y="180"/>
                    </a:lnTo>
                    <a:lnTo>
                      <a:pt x="207" y="186"/>
                    </a:lnTo>
                    <a:lnTo>
                      <a:pt x="207" y="195"/>
                    </a:lnTo>
                    <a:lnTo>
                      <a:pt x="203" y="206"/>
                    </a:lnTo>
                    <a:lnTo>
                      <a:pt x="195" y="218"/>
                    </a:lnTo>
                    <a:lnTo>
                      <a:pt x="188" y="227"/>
                    </a:lnTo>
                    <a:lnTo>
                      <a:pt x="172" y="242"/>
                    </a:lnTo>
                    <a:lnTo>
                      <a:pt x="160" y="248"/>
                    </a:lnTo>
                    <a:lnTo>
                      <a:pt x="152" y="249"/>
                    </a:lnTo>
                    <a:lnTo>
                      <a:pt x="149" y="251"/>
                    </a:lnTo>
                    <a:lnTo>
                      <a:pt x="149" y="252"/>
                    </a:lnTo>
                    <a:lnTo>
                      <a:pt x="148" y="252"/>
                    </a:lnTo>
                    <a:lnTo>
                      <a:pt x="146" y="251"/>
                    </a:lnTo>
                    <a:lnTo>
                      <a:pt x="145" y="249"/>
                    </a:lnTo>
                    <a:lnTo>
                      <a:pt x="141" y="246"/>
                    </a:lnTo>
                    <a:lnTo>
                      <a:pt x="130" y="239"/>
                    </a:lnTo>
                    <a:lnTo>
                      <a:pt x="115" y="229"/>
                    </a:lnTo>
                    <a:lnTo>
                      <a:pt x="99" y="218"/>
                    </a:lnTo>
                    <a:lnTo>
                      <a:pt x="81" y="206"/>
                    </a:lnTo>
                    <a:lnTo>
                      <a:pt x="68" y="196"/>
                    </a:lnTo>
                    <a:lnTo>
                      <a:pt x="58" y="190"/>
                    </a:lnTo>
                    <a:lnTo>
                      <a:pt x="53" y="187"/>
                    </a:lnTo>
                    <a:lnTo>
                      <a:pt x="47" y="183"/>
                    </a:lnTo>
                    <a:lnTo>
                      <a:pt x="41" y="178"/>
                    </a:lnTo>
                    <a:lnTo>
                      <a:pt x="34" y="172"/>
                    </a:lnTo>
                    <a:lnTo>
                      <a:pt x="27" y="165"/>
                    </a:lnTo>
                    <a:lnTo>
                      <a:pt x="19" y="159"/>
                    </a:lnTo>
                    <a:lnTo>
                      <a:pt x="12" y="151"/>
                    </a:lnTo>
                    <a:lnTo>
                      <a:pt x="6" y="144"/>
                    </a:lnTo>
                    <a:lnTo>
                      <a:pt x="1" y="138"/>
                    </a:lnTo>
                    <a:lnTo>
                      <a:pt x="0" y="132"/>
                    </a:lnTo>
                    <a:lnTo>
                      <a:pt x="3" y="131"/>
                    </a:lnTo>
                    <a:lnTo>
                      <a:pt x="7" y="132"/>
                    </a:lnTo>
                    <a:lnTo>
                      <a:pt x="12" y="138"/>
                    </a:lnTo>
                    <a:lnTo>
                      <a:pt x="16" y="146"/>
                    </a:lnTo>
                    <a:lnTo>
                      <a:pt x="21" y="151"/>
                    </a:lnTo>
                    <a:lnTo>
                      <a:pt x="27" y="159"/>
                    </a:lnTo>
                    <a:lnTo>
                      <a:pt x="32" y="165"/>
                    </a:lnTo>
                    <a:lnTo>
                      <a:pt x="38" y="171"/>
                    </a:lnTo>
                    <a:lnTo>
                      <a:pt x="44" y="175"/>
                    </a:lnTo>
                    <a:lnTo>
                      <a:pt x="50" y="180"/>
                    </a:lnTo>
                    <a:lnTo>
                      <a:pt x="56" y="184"/>
                    </a:lnTo>
                    <a:lnTo>
                      <a:pt x="145" y="242"/>
                    </a:lnTo>
                    <a:lnTo>
                      <a:pt x="146" y="239"/>
                    </a:lnTo>
                    <a:lnTo>
                      <a:pt x="148" y="236"/>
                    </a:lnTo>
                    <a:lnTo>
                      <a:pt x="149" y="233"/>
                    </a:lnTo>
                    <a:lnTo>
                      <a:pt x="152" y="229"/>
                    </a:lnTo>
                    <a:lnTo>
                      <a:pt x="160" y="220"/>
                    </a:lnTo>
                    <a:lnTo>
                      <a:pt x="172" y="206"/>
                    </a:lnTo>
                    <a:lnTo>
                      <a:pt x="185" y="195"/>
                    </a:lnTo>
                    <a:lnTo>
                      <a:pt x="191" y="187"/>
                    </a:lnTo>
                    <a:lnTo>
                      <a:pt x="194" y="184"/>
                    </a:lnTo>
                    <a:lnTo>
                      <a:pt x="197" y="181"/>
                    </a:lnTo>
                    <a:lnTo>
                      <a:pt x="201" y="180"/>
                    </a:lnTo>
                    <a:lnTo>
                      <a:pt x="203" y="178"/>
                    </a:lnTo>
                    <a:lnTo>
                      <a:pt x="203" y="186"/>
                    </a:lnTo>
                    <a:lnTo>
                      <a:pt x="201" y="187"/>
                    </a:lnTo>
                    <a:lnTo>
                      <a:pt x="197" y="192"/>
                    </a:lnTo>
                    <a:lnTo>
                      <a:pt x="191" y="197"/>
                    </a:lnTo>
                    <a:lnTo>
                      <a:pt x="183" y="205"/>
                    </a:lnTo>
                    <a:lnTo>
                      <a:pt x="176" y="214"/>
                    </a:lnTo>
                    <a:lnTo>
                      <a:pt x="167" y="221"/>
                    </a:lnTo>
                    <a:lnTo>
                      <a:pt x="161" y="229"/>
                    </a:lnTo>
                    <a:lnTo>
                      <a:pt x="155" y="235"/>
                    </a:lnTo>
                    <a:lnTo>
                      <a:pt x="152" y="239"/>
                    </a:lnTo>
                    <a:lnTo>
                      <a:pt x="152" y="243"/>
                    </a:lnTo>
                    <a:lnTo>
                      <a:pt x="154" y="245"/>
                    </a:lnTo>
                    <a:lnTo>
                      <a:pt x="157" y="243"/>
                    </a:lnTo>
                    <a:lnTo>
                      <a:pt x="160" y="242"/>
                    </a:lnTo>
                    <a:lnTo>
                      <a:pt x="167" y="238"/>
                    </a:lnTo>
                    <a:lnTo>
                      <a:pt x="175" y="233"/>
                    </a:lnTo>
                    <a:lnTo>
                      <a:pt x="182" y="226"/>
                    </a:lnTo>
                    <a:lnTo>
                      <a:pt x="189" y="217"/>
                    </a:lnTo>
                    <a:lnTo>
                      <a:pt x="197" y="208"/>
                    </a:lnTo>
                    <a:lnTo>
                      <a:pt x="201" y="197"/>
                    </a:lnTo>
                    <a:lnTo>
                      <a:pt x="203" y="186"/>
                    </a:lnTo>
                    <a:lnTo>
                      <a:pt x="204" y="175"/>
                    </a:lnTo>
                    <a:lnTo>
                      <a:pt x="209" y="169"/>
                    </a:lnTo>
                    <a:lnTo>
                      <a:pt x="216" y="165"/>
                    </a:lnTo>
                    <a:lnTo>
                      <a:pt x="226" y="163"/>
                    </a:lnTo>
                    <a:lnTo>
                      <a:pt x="235" y="162"/>
                    </a:lnTo>
                    <a:lnTo>
                      <a:pt x="246" y="156"/>
                    </a:lnTo>
                    <a:lnTo>
                      <a:pt x="253" y="149"/>
                    </a:lnTo>
                    <a:lnTo>
                      <a:pt x="262" y="140"/>
                    </a:lnTo>
                    <a:lnTo>
                      <a:pt x="268" y="131"/>
                    </a:lnTo>
                    <a:lnTo>
                      <a:pt x="274" y="122"/>
                    </a:lnTo>
                    <a:lnTo>
                      <a:pt x="277" y="116"/>
                    </a:lnTo>
                    <a:lnTo>
                      <a:pt x="278" y="111"/>
                    </a:lnTo>
                    <a:lnTo>
                      <a:pt x="278" y="108"/>
                    </a:lnTo>
                    <a:lnTo>
                      <a:pt x="277" y="107"/>
                    </a:lnTo>
                    <a:lnTo>
                      <a:pt x="272" y="107"/>
                    </a:lnTo>
                    <a:lnTo>
                      <a:pt x="268" y="111"/>
                    </a:lnTo>
                    <a:lnTo>
                      <a:pt x="256" y="125"/>
                    </a:lnTo>
                    <a:lnTo>
                      <a:pt x="243" y="141"/>
                    </a:lnTo>
                    <a:lnTo>
                      <a:pt x="231" y="157"/>
                    </a:lnTo>
                    <a:lnTo>
                      <a:pt x="226" y="163"/>
                    </a:lnTo>
                    <a:lnTo>
                      <a:pt x="219" y="165"/>
                    </a:lnTo>
                    <a:lnTo>
                      <a:pt x="220" y="162"/>
                    </a:lnTo>
                    <a:lnTo>
                      <a:pt x="222" y="157"/>
                    </a:lnTo>
                    <a:lnTo>
                      <a:pt x="223" y="154"/>
                    </a:lnTo>
                    <a:lnTo>
                      <a:pt x="226" y="151"/>
                    </a:lnTo>
                    <a:lnTo>
                      <a:pt x="232" y="144"/>
                    </a:lnTo>
                    <a:lnTo>
                      <a:pt x="243" y="131"/>
                    </a:lnTo>
                    <a:lnTo>
                      <a:pt x="256" y="116"/>
                    </a:lnTo>
                    <a:lnTo>
                      <a:pt x="263" y="107"/>
                    </a:lnTo>
                    <a:lnTo>
                      <a:pt x="266" y="104"/>
                    </a:lnTo>
                    <a:lnTo>
                      <a:pt x="269" y="103"/>
                    </a:lnTo>
                    <a:lnTo>
                      <a:pt x="272" y="101"/>
                    </a:lnTo>
                    <a:lnTo>
                      <a:pt x="275" y="100"/>
                    </a:lnTo>
                    <a:lnTo>
                      <a:pt x="238" y="74"/>
                    </a:lnTo>
                    <a:lnTo>
                      <a:pt x="235" y="71"/>
                    </a:lnTo>
                    <a:lnTo>
                      <a:pt x="229" y="68"/>
                    </a:lnTo>
                    <a:lnTo>
                      <a:pt x="223" y="65"/>
                    </a:lnTo>
                    <a:lnTo>
                      <a:pt x="220" y="6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1" name="Freeform 257"/>
              <p:cNvSpPr>
                <a:spLocks/>
              </p:cNvSpPr>
              <p:nvPr/>
            </p:nvSpPr>
            <p:spPr bwMode="auto">
              <a:xfrm>
                <a:off x="772" y="1278"/>
                <a:ext cx="21" cy="26"/>
              </a:xfrm>
              <a:custGeom>
                <a:avLst/>
                <a:gdLst/>
                <a:ahLst/>
                <a:cxnLst>
                  <a:cxn ang="0">
                    <a:pos x="13" y="77"/>
                  </a:cxn>
                  <a:cxn ang="0">
                    <a:pos x="7" y="75"/>
                  </a:cxn>
                  <a:cxn ang="0">
                    <a:pos x="4" y="72"/>
                  </a:cxn>
                  <a:cxn ang="0">
                    <a:pos x="2" y="68"/>
                  </a:cxn>
                  <a:cxn ang="0">
                    <a:pos x="2" y="64"/>
                  </a:cxn>
                  <a:cxn ang="0">
                    <a:pos x="0" y="59"/>
                  </a:cxn>
                  <a:cxn ang="0">
                    <a:pos x="0" y="53"/>
                  </a:cxn>
                  <a:cxn ang="0">
                    <a:pos x="0" y="47"/>
                  </a:cxn>
                  <a:cxn ang="0">
                    <a:pos x="2" y="41"/>
                  </a:cxn>
                  <a:cxn ang="0">
                    <a:pos x="2" y="40"/>
                  </a:cxn>
                  <a:cxn ang="0">
                    <a:pos x="2" y="38"/>
                  </a:cxn>
                  <a:cxn ang="0">
                    <a:pos x="2" y="38"/>
                  </a:cxn>
                  <a:cxn ang="0">
                    <a:pos x="2" y="37"/>
                  </a:cxn>
                  <a:cxn ang="0">
                    <a:pos x="4" y="31"/>
                  </a:cxn>
                  <a:cxn ang="0">
                    <a:pos x="9" y="22"/>
                  </a:cxn>
                  <a:cxn ang="0">
                    <a:pos x="13" y="13"/>
                  </a:cxn>
                  <a:cxn ang="0">
                    <a:pos x="16" y="7"/>
                  </a:cxn>
                  <a:cxn ang="0">
                    <a:pos x="19" y="4"/>
                  </a:cxn>
                  <a:cxn ang="0">
                    <a:pos x="22" y="3"/>
                  </a:cxn>
                  <a:cxn ang="0">
                    <a:pos x="25" y="1"/>
                  </a:cxn>
                  <a:cxn ang="0">
                    <a:pos x="30" y="0"/>
                  </a:cxn>
                  <a:cxn ang="0">
                    <a:pos x="36" y="3"/>
                  </a:cxn>
                  <a:cxn ang="0">
                    <a:pos x="44" y="9"/>
                  </a:cxn>
                  <a:cxn ang="0">
                    <a:pos x="52" y="15"/>
                  </a:cxn>
                  <a:cxn ang="0">
                    <a:pos x="56" y="18"/>
                  </a:cxn>
                  <a:cxn ang="0">
                    <a:pos x="58" y="19"/>
                  </a:cxn>
                  <a:cxn ang="0">
                    <a:pos x="61" y="19"/>
                  </a:cxn>
                  <a:cxn ang="0">
                    <a:pos x="62" y="19"/>
                  </a:cxn>
                  <a:cxn ang="0">
                    <a:pos x="64" y="19"/>
                  </a:cxn>
                  <a:cxn ang="0">
                    <a:pos x="53" y="25"/>
                  </a:cxn>
                  <a:cxn ang="0">
                    <a:pos x="40" y="31"/>
                  </a:cxn>
                  <a:cxn ang="0">
                    <a:pos x="28" y="38"/>
                  </a:cxn>
                  <a:cxn ang="0">
                    <a:pos x="22" y="46"/>
                  </a:cxn>
                  <a:cxn ang="0">
                    <a:pos x="19" y="55"/>
                  </a:cxn>
                  <a:cxn ang="0">
                    <a:pos x="16" y="65"/>
                  </a:cxn>
                  <a:cxn ang="0">
                    <a:pos x="15" y="74"/>
                  </a:cxn>
                  <a:cxn ang="0">
                    <a:pos x="13" y="77"/>
                  </a:cxn>
                </a:cxnLst>
                <a:rect l="0" t="0" r="r" b="b"/>
                <a:pathLst>
                  <a:path w="64" h="77">
                    <a:moveTo>
                      <a:pt x="13" y="77"/>
                    </a:moveTo>
                    <a:lnTo>
                      <a:pt x="7" y="75"/>
                    </a:lnTo>
                    <a:lnTo>
                      <a:pt x="4" y="72"/>
                    </a:lnTo>
                    <a:lnTo>
                      <a:pt x="2" y="68"/>
                    </a:lnTo>
                    <a:lnTo>
                      <a:pt x="2" y="64"/>
                    </a:lnTo>
                    <a:lnTo>
                      <a:pt x="0" y="59"/>
                    </a:lnTo>
                    <a:lnTo>
                      <a:pt x="0" y="53"/>
                    </a:lnTo>
                    <a:lnTo>
                      <a:pt x="0" y="47"/>
                    </a:lnTo>
                    <a:lnTo>
                      <a:pt x="2" y="41"/>
                    </a:lnTo>
                    <a:lnTo>
                      <a:pt x="2" y="40"/>
                    </a:lnTo>
                    <a:lnTo>
                      <a:pt x="2" y="38"/>
                    </a:lnTo>
                    <a:lnTo>
                      <a:pt x="2" y="38"/>
                    </a:lnTo>
                    <a:lnTo>
                      <a:pt x="2" y="37"/>
                    </a:lnTo>
                    <a:lnTo>
                      <a:pt x="4" y="31"/>
                    </a:lnTo>
                    <a:lnTo>
                      <a:pt x="9" y="22"/>
                    </a:lnTo>
                    <a:lnTo>
                      <a:pt x="13" y="13"/>
                    </a:lnTo>
                    <a:lnTo>
                      <a:pt x="16" y="7"/>
                    </a:lnTo>
                    <a:lnTo>
                      <a:pt x="19" y="4"/>
                    </a:lnTo>
                    <a:lnTo>
                      <a:pt x="22" y="3"/>
                    </a:lnTo>
                    <a:lnTo>
                      <a:pt x="25" y="1"/>
                    </a:lnTo>
                    <a:lnTo>
                      <a:pt x="30" y="0"/>
                    </a:lnTo>
                    <a:lnTo>
                      <a:pt x="36" y="3"/>
                    </a:lnTo>
                    <a:lnTo>
                      <a:pt x="44" y="9"/>
                    </a:lnTo>
                    <a:lnTo>
                      <a:pt x="52" y="15"/>
                    </a:lnTo>
                    <a:lnTo>
                      <a:pt x="56" y="18"/>
                    </a:lnTo>
                    <a:lnTo>
                      <a:pt x="58" y="19"/>
                    </a:lnTo>
                    <a:lnTo>
                      <a:pt x="61" y="19"/>
                    </a:lnTo>
                    <a:lnTo>
                      <a:pt x="62" y="19"/>
                    </a:lnTo>
                    <a:lnTo>
                      <a:pt x="64" y="19"/>
                    </a:lnTo>
                    <a:lnTo>
                      <a:pt x="53" y="25"/>
                    </a:lnTo>
                    <a:lnTo>
                      <a:pt x="40" y="31"/>
                    </a:lnTo>
                    <a:lnTo>
                      <a:pt x="28" y="38"/>
                    </a:lnTo>
                    <a:lnTo>
                      <a:pt x="22" y="46"/>
                    </a:lnTo>
                    <a:lnTo>
                      <a:pt x="19" y="55"/>
                    </a:lnTo>
                    <a:lnTo>
                      <a:pt x="16" y="65"/>
                    </a:lnTo>
                    <a:lnTo>
                      <a:pt x="15" y="74"/>
                    </a:lnTo>
                    <a:lnTo>
                      <a:pt x="13" y="77"/>
                    </a:lnTo>
                    <a:close/>
                  </a:path>
                </a:pathLst>
              </a:custGeom>
              <a:solidFill>
                <a:srgbClr val="F2CCB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2" name="Freeform 258"/>
              <p:cNvSpPr>
                <a:spLocks/>
              </p:cNvSpPr>
              <p:nvPr/>
            </p:nvSpPr>
            <p:spPr bwMode="auto">
              <a:xfrm>
                <a:off x="772" y="1291"/>
                <a:ext cx="7" cy="13"/>
              </a:xfrm>
              <a:custGeom>
                <a:avLst/>
                <a:gdLst/>
                <a:ahLst/>
                <a:cxnLst>
                  <a:cxn ang="0">
                    <a:pos x="13" y="39"/>
                  </a:cxn>
                  <a:cxn ang="0">
                    <a:pos x="7" y="37"/>
                  </a:cxn>
                  <a:cxn ang="0">
                    <a:pos x="4" y="34"/>
                  </a:cxn>
                  <a:cxn ang="0">
                    <a:pos x="2" y="30"/>
                  </a:cxn>
                  <a:cxn ang="0">
                    <a:pos x="2" y="26"/>
                  </a:cxn>
                  <a:cxn ang="0">
                    <a:pos x="0" y="21"/>
                  </a:cxn>
                  <a:cxn ang="0">
                    <a:pos x="0" y="15"/>
                  </a:cxn>
                  <a:cxn ang="0">
                    <a:pos x="0" y="9"/>
                  </a:cxn>
                  <a:cxn ang="0">
                    <a:pos x="2" y="3"/>
                  </a:cxn>
                  <a:cxn ang="0">
                    <a:pos x="3" y="0"/>
                  </a:cxn>
                  <a:cxn ang="0">
                    <a:pos x="4" y="0"/>
                  </a:cxn>
                  <a:cxn ang="0">
                    <a:pos x="6" y="0"/>
                  </a:cxn>
                  <a:cxn ang="0">
                    <a:pos x="9" y="2"/>
                  </a:cxn>
                  <a:cxn ang="0">
                    <a:pos x="12" y="5"/>
                  </a:cxn>
                  <a:cxn ang="0">
                    <a:pos x="15" y="6"/>
                  </a:cxn>
                  <a:cxn ang="0">
                    <a:pos x="19" y="8"/>
                  </a:cxn>
                  <a:cxn ang="0">
                    <a:pos x="22" y="8"/>
                  </a:cxn>
                  <a:cxn ang="0">
                    <a:pos x="21" y="15"/>
                  </a:cxn>
                  <a:cxn ang="0">
                    <a:pos x="18" y="26"/>
                  </a:cxn>
                  <a:cxn ang="0">
                    <a:pos x="15" y="34"/>
                  </a:cxn>
                  <a:cxn ang="0">
                    <a:pos x="13" y="39"/>
                  </a:cxn>
                </a:cxnLst>
                <a:rect l="0" t="0" r="r" b="b"/>
                <a:pathLst>
                  <a:path w="22" h="39">
                    <a:moveTo>
                      <a:pt x="13" y="39"/>
                    </a:moveTo>
                    <a:lnTo>
                      <a:pt x="7" y="37"/>
                    </a:lnTo>
                    <a:lnTo>
                      <a:pt x="4" y="34"/>
                    </a:lnTo>
                    <a:lnTo>
                      <a:pt x="2" y="30"/>
                    </a:lnTo>
                    <a:lnTo>
                      <a:pt x="2" y="26"/>
                    </a:lnTo>
                    <a:lnTo>
                      <a:pt x="0" y="21"/>
                    </a:lnTo>
                    <a:lnTo>
                      <a:pt x="0" y="15"/>
                    </a:lnTo>
                    <a:lnTo>
                      <a:pt x="0" y="9"/>
                    </a:lnTo>
                    <a:lnTo>
                      <a:pt x="2" y="3"/>
                    </a:lnTo>
                    <a:lnTo>
                      <a:pt x="3" y="0"/>
                    </a:lnTo>
                    <a:lnTo>
                      <a:pt x="4" y="0"/>
                    </a:lnTo>
                    <a:lnTo>
                      <a:pt x="6" y="0"/>
                    </a:lnTo>
                    <a:lnTo>
                      <a:pt x="9" y="2"/>
                    </a:lnTo>
                    <a:lnTo>
                      <a:pt x="12" y="5"/>
                    </a:lnTo>
                    <a:lnTo>
                      <a:pt x="15" y="6"/>
                    </a:lnTo>
                    <a:lnTo>
                      <a:pt x="19" y="8"/>
                    </a:lnTo>
                    <a:lnTo>
                      <a:pt x="22" y="8"/>
                    </a:lnTo>
                    <a:lnTo>
                      <a:pt x="21" y="15"/>
                    </a:lnTo>
                    <a:lnTo>
                      <a:pt x="18" y="26"/>
                    </a:lnTo>
                    <a:lnTo>
                      <a:pt x="15" y="34"/>
                    </a:lnTo>
                    <a:lnTo>
                      <a:pt x="13" y="39"/>
                    </a:lnTo>
                    <a:close/>
                  </a:path>
                </a:pathLst>
              </a:custGeom>
              <a:solidFill>
                <a:srgbClr val="E5B2A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3" name="Freeform 259"/>
              <p:cNvSpPr>
                <a:spLocks/>
              </p:cNvSpPr>
              <p:nvPr/>
            </p:nvSpPr>
            <p:spPr bwMode="auto">
              <a:xfrm>
                <a:off x="779" y="1285"/>
                <a:ext cx="14" cy="9"/>
              </a:xfrm>
              <a:custGeom>
                <a:avLst/>
                <a:gdLst/>
                <a:ahLst/>
                <a:cxnLst>
                  <a:cxn ang="0">
                    <a:pos x="42" y="0"/>
                  </a:cxn>
                  <a:cxn ang="0">
                    <a:pos x="31" y="6"/>
                  </a:cxn>
                  <a:cxn ang="0">
                    <a:pos x="18" y="12"/>
                  </a:cxn>
                  <a:cxn ang="0">
                    <a:pos x="6" y="19"/>
                  </a:cxn>
                  <a:cxn ang="0">
                    <a:pos x="0" y="27"/>
                  </a:cxn>
                  <a:cxn ang="0">
                    <a:pos x="0" y="21"/>
                  </a:cxn>
                  <a:cxn ang="0">
                    <a:pos x="3" y="16"/>
                  </a:cxn>
                  <a:cxn ang="0">
                    <a:pos x="5" y="12"/>
                  </a:cxn>
                  <a:cxn ang="0">
                    <a:pos x="6" y="7"/>
                  </a:cxn>
                  <a:cxn ang="0">
                    <a:pos x="8" y="4"/>
                  </a:cxn>
                  <a:cxn ang="0">
                    <a:pos x="9" y="1"/>
                  </a:cxn>
                  <a:cxn ang="0">
                    <a:pos x="9" y="1"/>
                  </a:cxn>
                  <a:cxn ang="0">
                    <a:pos x="11" y="1"/>
                  </a:cxn>
                  <a:cxn ang="0">
                    <a:pos x="11" y="3"/>
                  </a:cxn>
                  <a:cxn ang="0">
                    <a:pos x="11" y="6"/>
                  </a:cxn>
                  <a:cxn ang="0">
                    <a:pos x="11" y="9"/>
                  </a:cxn>
                  <a:cxn ang="0">
                    <a:pos x="11" y="12"/>
                  </a:cxn>
                  <a:cxn ang="0">
                    <a:pos x="15" y="12"/>
                  </a:cxn>
                  <a:cxn ang="0">
                    <a:pos x="24" y="7"/>
                  </a:cxn>
                  <a:cxn ang="0">
                    <a:pos x="34" y="3"/>
                  </a:cxn>
                  <a:cxn ang="0">
                    <a:pos x="42" y="0"/>
                  </a:cxn>
                </a:cxnLst>
                <a:rect l="0" t="0" r="r" b="b"/>
                <a:pathLst>
                  <a:path w="42" h="27">
                    <a:moveTo>
                      <a:pt x="42" y="0"/>
                    </a:moveTo>
                    <a:lnTo>
                      <a:pt x="31" y="6"/>
                    </a:lnTo>
                    <a:lnTo>
                      <a:pt x="18" y="12"/>
                    </a:lnTo>
                    <a:lnTo>
                      <a:pt x="6" y="19"/>
                    </a:lnTo>
                    <a:lnTo>
                      <a:pt x="0" y="27"/>
                    </a:lnTo>
                    <a:lnTo>
                      <a:pt x="0" y="21"/>
                    </a:lnTo>
                    <a:lnTo>
                      <a:pt x="3" y="16"/>
                    </a:lnTo>
                    <a:lnTo>
                      <a:pt x="5" y="12"/>
                    </a:lnTo>
                    <a:lnTo>
                      <a:pt x="6" y="7"/>
                    </a:lnTo>
                    <a:lnTo>
                      <a:pt x="8" y="4"/>
                    </a:lnTo>
                    <a:lnTo>
                      <a:pt x="9" y="1"/>
                    </a:lnTo>
                    <a:lnTo>
                      <a:pt x="9" y="1"/>
                    </a:lnTo>
                    <a:lnTo>
                      <a:pt x="11" y="1"/>
                    </a:lnTo>
                    <a:lnTo>
                      <a:pt x="11" y="3"/>
                    </a:lnTo>
                    <a:lnTo>
                      <a:pt x="11" y="6"/>
                    </a:lnTo>
                    <a:lnTo>
                      <a:pt x="11" y="9"/>
                    </a:lnTo>
                    <a:lnTo>
                      <a:pt x="11" y="12"/>
                    </a:lnTo>
                    <a:lnTo>
                      <a:pt x="15" y="12"/>
                    </a:lnTo>
                    <a:lnTo>
                      <a:pt x="24" y="7"/>
                    </a:lnTo>
                    <a:lnTo>
                      <a:pt x="34" y="3"/>
                    </a:lnTo>
                    <a:lnTo>
                      <a:pt x="42" y="0"/>
                    </a:lnTo>
                    <a:close/>
                  </a:path>
                </a:pathLst>
              </a:custGeom>
              <a:solidFill>
                <a:srgbClr val="7F19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4" name="Freeform 260"/>
              <p:cNvSpPr>
                <a:spLocks/>
              </p:cNvSpPr>
              <p:nvPr/>
            </p:nvSpPr>
            <p:spPr bwMode="auto">
              <a:xfrm>
                <a:off x="424" y="1357"/>
                <a:ext cx="170" cy="112"/>
              </a:xfrm>
              <a:custGeom>
                <a:avLst/>
                <a:gdLst/>
                <a:ahLst/>
                <a:cxnLst>
                  <a:cxn ang="0">
                    <a:pos x="244" y="0"/>
                  </a:cxn>
                  <a:cxn ang="0">
                    <a:pos x="222" y="0"/>
                  </a:cxn>
                  <a:cxn ang="0">
                    <a:pos x="199" y="2"/>
                  </a:cxn>
                  <a:cxn ang="0">
                    <a:pos x="179" y="3"/>
                  </a:cxn>
                  <a:cxn ang="0">
                    <a:pos x="156" y="6"/>
                  </a:cxn>
                  <a:cxn ang="0">
                    <a:pos x="136" y="11"/>
                  </a:cxn>
                  <a:cxn ang="0">
                    <a:pos x="115" y="13"/>
                  </a:cxn>
                  <a:cxn ang="0">
                    <a:pos x="96" y="19"/>
                  </a:cxn>
                  <a:cxn ang="0">
                    <a:pos x="78" y="24"/>
                  </a:cxn>
                  <a:cxn ang="0">
                    <a:pos x="62" y="30"/>
                  </a:cxn>
                  <a:cxn ang="0">
                    <a:pos x="47" y="37"/>
                  </a:cxn>
                  <a:cxn ang="0">
                    <a:pos x="34" y="45"/>
                  </a:cxn>
                  <a:cxn ang="0">
                    <a:pos x="22" y="52"/>
                  </a:cxn>
                  <a:cxn ang="0">
                    <a:pos x="13" y="61"/>
                  </a:cxn>
                  <a:cxn ang="0">
                    <a:pos x="6" y="68"/>
                  </a:cxn>
                  <a:cxn ang="0">
                    <a:pos x="1" y="79"/>
                  </a:cxn>
                  <a:cxn ang="0">
                    <a:pos x="0" y="88"/>
                  </a:cxn>
                  <a:cxn ang="0">
                    <a:pos x="3" y="105"/>
                  </a:cxn>
                  <a:cxn ang="0">
                    <a:pos x="7" y="138"/>
                  </a:cxn>
                  <a:cxn ang="0">
                    <a:pos x="16" y="177"/>
                  </a:cxn>
                  <a:cxn ang="0">
                    <a:pos x="26" y="221"/>
                  </a:cxn>
                  <a:cxn ang="0">
                    <a:pos x="35" y="263"/>
                  </a:cxn>
                  <a:cxn ang="0">
                    <a:pos x="44" y="300"/>
                  </a:cxn>
                  <a:cxn ang="0">
                    <a:pos x="48" y="325"/>
                  </a:cxn>
                  <a:cxn ang="0">
                    <a:pos x="51" y="334"/>
                  </a:cxn>
                  <a:cxn ang="0">
                    <a:pos x="510" y="334"/>
                  </a:cxn>
                  <a:cxn ang="0">
                    <a:pos x="510" y="235"/>
                  </a:cxn>
                  <a:cxn ang="0">
                    <a:pos x="509" y="162"/>
                  </a:cxn>
                  <a:cxn ang="0">
                    <a:pos x="504" y="113"/>
                  </a:cxn>
                  <a:cxn ang="0">
                    <a:pos x="498" y="85"/>
                  </a:cxn>
                  <a:cxn ang="0">
                    <a:pos x="497" y="80"/>
                  </a:cxn>
                  <a:cxn ang="0">
                    <a:pos x="492" y="74"/>
                  </a:cxn>
                  <a:cxn ang="0">
                    <a:pos x="488" y="68"/>
                  </a:cxn>
                  <a:cxn ang="0">
                    <a:pos x="482" y="62"/>
                  </a:cxn>
                  <a:cxn ang="0">
                    <a:pos x="475" y="55"/>
                  </a:cxn>
                  <a:cxn ang="0">
                    <a:pos x="464" y="48"/>
                  </a:cxn>
                  <a:cxn ang="0">
                    <a:pos x="453" y="42"/>
                  </a:cxn>
                  <a:cxn ang="0">
                    <a:pos x="439" y="34"/>
                  </a:cxn>
                  <a:cxn ang="0">
                    <a:pos x="424" y="27"/>
                  </a:cxn>
                  <a:cxn ang="0">
                    <a:pos x="405" y="21"/>
                  </a:cxn>
                  <a:cxn ang="0">
                    <a:pos x="386" y="15"/>
                  </a:cxn>
                  <a:cxn ang="0">
                    <a:pos x="362" y="11"/>
                  </a:cxn>
                  <a:cxn ang="0">
                    <a:pos x="337" y="6"/>
                  </a:cxn>
                  <a:cxn ang="0">
                    <a:pos x="309" y="3"/>
                  </a:cxn>
                  <a:cxn ang="0">
                    <a:pos x="278" y="0"/>
                  </a:cxn>
                  <a:cxn ang="0">
                    <a:pos x="244" y="0"/>
                  </a:cxn>
                </a:cxnLst>
                <a:rect l="0" t="0" r="r" b="b"/>
                <a:pathLst>
                  <a:path w="510" h="334">
                    <a:moveTo>
                      <a:pt x="244" y="0"/>
                    </a:moveTo>
                    <a:lnTo>
                      <a:pt x="222" y="0"/>
                    </a:lnTo>
                    <a:lnTo>
                      <a:pt x="199" y="2"/>
                    </a:lnTo>
                    <a:lnTo>
                      <a:pt x="179" y="3"/>
                    </a:lnTo>
                    <a:lnTo>
                      <a:pt x="156" y="6"/>
                    </a:lnTo>
                    <a:lnTo>
                      <a:pt x="136" y="11"/>
                    </a:lnTo>
                    <a:lnTo>
                      <a:pt x="115" y="13"/>
                    </a:lnTo>
                    <a:lnTo>
                      <a:pt x="96" y="19"/>
                    </a:lnTo>
                    <a:lnTo>
                      <a:pt x="78" y="24"/>
                    </a:lnTo>
                    <a:lnTo>
                      <a:pt x="62" y="30"/>
                    </a:lnTo>
                    <a:lnTo>
                      <a:pt x="47" y="37"/>
                    </a:lnTo>
                    <a:lnTo>
                      <a:pt x="34" y="45"/>
                    </a:lnTo>
                    <a:lnTo>
                      <a:pt x="22" y="52"/>
                    </a:lnTo>
                    <a:lnTo>
                      <a:pt x="13" y="61"/>
                    </a:lnTo>
                    <a:lnTo>
                      <a:pt x="6" y="68"/>
                    </a:lnTo>
                    <a:lnTo>
                      <a:pt x="1" y="79"/>
                    </a:lnTo>
                    <a:lnTo>
                      <a:pt x="0" y="88"/>
                    </a:lnTo>
                    <a:lnTo>
                      <a:pt x="3" y="105"/>
                    </a:lnTo>
                    <a:lnTo>
                      <a:pt x="7" y="138"/>
                    </a:lnTo>
                    <a:lnTo>
                      <a:pt x="16" y="177"/>
                    </a:lnTo>
                    <a:lnTo>
                      <a:pt x="26" y="221"/>
                    </a:lnTo>
                    <a:lnTo>
                      <a:pt x="35" y="263"/>
                    </a:lnTo>
                    <a:lnTo>
                      <a:pt x="44" y="300"/>
                    </a:lnTo>
                    <a:lnTo>
                      <a:pt x="48" y="325"/>
                    </a:lnTo>
                    <a:lnTo>
                      <a:pt x="51" y="334"/>
                    </a:lnTo>
                    <a:lnTo>
                      <a:pt x="510" y="334"/>
                    </a:lnTo>
                    <a:lnTo>
                      <a:pt x="510" y="235"/>
                    </a:lnTo>
                    <a:lnTo>
                      <a:pt x="509" y="162"/>
                    </a:lnTo>
                    <a:lnTo>
                      <a:pt x="504" y="113"/>
                    </a:lnTo>
                    <a:lnTo>
                      <a:pt x="498" y="85"/>
                    </a:lnTo>
                    <a:lnTo>
                      <a:pt x="497" y="80"/>
                    </a:lnTo>
                    <a:lnTo>
                      <a:pt x="492" y="74"/>
                    </a:lnTo>
                    <a:lnTo>
                      <a:pt x="488" y="68"/>
                    </a:lnTo>
                    <a:lnTo>
                      <a:pt x="482" y="62"/>
                    </a:lnTo>
                    <a:lnTo>
                      <a:pt x="475" y="55"/>
                    </a:lnTo>
                    <a:lnTo>
                      <a:pt x="464" y="48"/>
                    </a:lnTo>
                    <a:lnTo>
                      <a:pt x="453" y="42"/>
                    </a:lnTo>
                    <a:lnTo>
                      <a:pt x="439" y="34"/>
                    </a:lnTo>
                    <a:lnTo>
                      <a:pt x="424" y="27"/>
                    </a:lnTo>
                    <a:lnTo>
                      <a:pt x="405" y="21"/>
                    </a:lnTo>
                    <a:lnTo>
                      <a:pt x="386" y="15"/>
                    </a:lnTo>
                    <a:lnTo>
                      <a:pt x="362" y="11"/>
                    </a:lnTo>
                    <a:lnTo>
                      <a:pt x="337" y="6"/>
                    </a:lnTo>
                    <a:lnTo>
                      <a:pt x="309" y="3"/>
                    </a:lnTo>
                    <a:lnTo>
                      <a:pt x="278" y="0"/>
                    </a:lnTo>
                    <a:lnTo>
                      <a:pt x="244" y="0"/>
                    </a:lnTo>
                    <a:close/>
                  </a:path>
                </a:pathLst>
              </a:custGeom>
              <a:solidFill>
                <a:srgbClr val="7FD8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5" name="Freeform 261"/>
              <p:cNvSpPr>
                <a:spLocks/>
              </p:cNvSpPr>
              <p:nvPr/>
            </p:nvSpPr>
            <p:spPr bwMode="auto">
              <a:xfrm>
                <a:off x="426" y="1359"/>
                <a:ext cx="163" cy="31"/>
              </a:xfrm>
              <a:custGeom>
                <a:avLst/>
                <a:gdLst/>
                <a:ahLst/>
                <a:cxnLst>
                  <a:cxn ang="0">
                    <a:pos x="53" y="68"/>
                  </a:cxn>
                  <a:cxn ang="0">
                    <a:pos x="96" y="42"/>
                  </a:cxn>
                  <a:cxn ang="0">
                    <a:pos x="154" y="24"/>
                  </a:cxn>
                  <a:cxn ang="0">
                    <a:pos x="213" y="16"/>
                  </a:cxn>
                  <a:cxn ang="0">
                    <a:pos x="265" y="15"/>
                  </a:cxn>
                  <a:cxn ang="0">
                    <a:pos x="311" y="18"/>
                  </a:cxn>
                  <a:cxn ang="0">
                    <a:pos x="352" y="22"/>
                  </a:cxn>
                  <a:cxn ang="0">
                    <a:pos x="389" y="28"/>
                  </a:cxn>
                  <a:cxn ang="0">
                    <a:pos x="420" y="37"/>
                  </a:cxn>
                  <a:cxn ang="0">
                    <a:pos x="447" y="46"/>
                  </a:cxn>
                  <a:cxn ang="0">
                    <a:pos x="466" y="58"/>
                  </a:cxn>
                  <a:cxn ang="0">
                    <a:pos x="478" y="70"/>
                  </a:cxn>
                  <a:cxn ang="0">
                    <a:pos x="483" y="82"/>
                  </a:cxn>
                  <a:cxn ang="0">
                    <a:pos x="488" y="91"/>
                  </a:cxn>
                  <a:cxn ang="0">
                    <a:pos x="487" y="79"/>
                  </a:cxn>
                  <a:cxn ang="0">
                    <a:pos x="480" y="67"/>
                  </a:cxn>
                  <a:cxn ang="0">
                    <a:pos x="466" y="52"/>
                  </a:cxn>
                  <a:cxn ang="0">
                    <a:pos x="447" y="39"/>
                  </a:cxn>
                  <a:cxn ang="0">
                    <a:pos x="419" y="25"/>
                  </a:cxn>
                  <a:cxn ang="0">
                    <a:pos x="382" y="15"/>
                  </a:cxn>
                  <a:cxn ang="0">
                    <a:pos x="335" y="6"/>
                  </a:cxn>
                  <a:cxn ang="0">
                    <a:pos x="277" y="0"/>
                  </a:cxn>
                  <a:cxn ang="0">
                    <a:pos x="221" y="0"/>
                  </a:cxn>
                  <a:cxn ang="0">
                    <a:pos x="176" y="3"/>
                  </a:cxn>
                  <a:cxn ang="0">
                    <a:pos x="133" y="10"/>
                  </a:cxn>
                  <a:cxn ang="0">
                    <a:pos x="95" y="18"/>
                  </a:cxn>
                  <a:cxn ang="0">
                    <a:pos x="61" y="30"/>
                  </a:cxn>
                  <a:cxn ang="0">
                    <a:pos x="33" y="43"/>
                  </a:cxn>
                  <a:cxn ang="0">
                    <a:pos x="12" y="58"/>
                  </a:cxn>
                  <a:cxn ang="0">
                    <a:pos x="1" y="74"/>
                  </a:cxn>
                  <a:cxn ang="0">
                    <a:pos x="9" y="79"/>
                  </a:cxn>
                  <a:cxn ang="0">
                    <a:pos x="34" y="80"/>
                  </a:cxn>
                </a:cxnLst>
                <a:rect l="0" t="0" r="r" b="b"/>
                <a:pathLst>
                  <a:path w="488" h="91">
                    <a:moveTo>
                      <a:pt x="41" y="86"/>
                    </a:moveTo>
                    <a:lnTo>
                      <a:pt x="53" y="68"/>
                    </a:lnTo>
                    <a:lnTo>
                      <a:pt x="73" y="55"/>
                    </a:lnTo>
                    <a:lnTo>
                      <a:pt x="96" y="42"/>
                    </a:lnTo>
                    <a:lnTo>
                      <a:pt x="124" y="33"/>
                    </a:lnTo>
                    <a:lnTo>
                      <a:pt x="154" y="24"/>
                    </a:lnTo>
                    <a:lnTo>
                      <a:pt x="184" y="19"/>
                    </a:lnTo>
                    <a:lnTo>
                      <a:pt x="213" y="16"/>
                    </a:lnTo>
                    <a:lnTo>
                      <a:pt x="241" y="15"/>
                    </a:lnTo>
                    <a:lnTo>
                      <a:pt x="265" y="15"/>
                    </a:lnTo>
                    <a:lnTo>
                      <a:pt x="289" y="16"/>
                    </a:lnTo>
                    <a:lnTo>
                      <a:pt x="311" y="18"/>
                    </a:lnTo>
                    <a:lnTo>
                      <a:pt x="332" y="19"/>
                    </a:lnTo>
                    <a:lnTo>
                      <a:pt x="352" y="22"/>
                    </a:lnTo>
                    <a:lnTo>
                      <a:pt x="372" y="25"/>
                    </a:lnTo>
                    <a:lnTo>
                      <a:pt x="389" y="28"/>
                    </a:lnTo>
                    <a:lnTo>
                      <a:pt x="406" y="33"/>
                    </a:lnTo>
                    <a:lnTo>
                      <a:pt x="420" y="37"/>
                    </a:lnTo>
                    <a:lnTo>
                      <a:pt x="435" y="42"/>
                    </a:lnTo>
                    <a:lnTo>
                      <a:pt x="447" y="46"/>
                    </a:lnTo>
                    <a:lnTo>
                      <a:pt x="457" y="52"/>
                    </a:lnTo>
                    <a:lnTo>
                      <a:pt x="466" y="58"/>
                    </a:lnTo>
                    <a:lnTo>
                      <a:pt x="474" y="64"/>
                    </a:lnTo>
                    <a:lnTo>
                      <a:pt x="478" y="70"/>
                    </a:lnTo>
                    <a:lnTo>
                      <a:pt x="481" y="76"/>
                    </a:lnTo>
                    <a:lnTo>
                      <a:pt x="483" y="82"/>
                    </a:lnTo>
                    <a:lnTo>
                      <a:pt x="487" y="88"/>
                    </a:lnTo>
                    <a:lnTo>
                      <a:pt x="488" y="91"/>
                    </a:lnTo>
                    <a:lnTo>
                      <a:pt x="488" y="83"/>
                    </a:lnTo>
                    <a:lnTo>
                      <a:pt x="487" y="79"/>
                    </a:lnTo>
                    <a:lnTo>
                      <a:pt x="484" y="73"/>
                    </a:lnTo>
                    <a:lnTo>
                      <a:pt x="480" y="67"/>
                    </a:lnTo>
                    <a:lnTo>
                      <a:pt x="474" y="59"/>
                    </a:lnTo>
                    <a:lnTo>
                      <a:pt x="466" y="52"/>
                    </a:lnTo>
                    <a:lnTo>
                      <a:pt x="457" y="46"/>
                    </a:lnTo>
                    <a:lnTo>
                      <a:pt x="447" y="39"/>
                    </a:lnTo>
                    <a:lnTo>
                      <a:pt x="434" y="33"/>
                    </a:lnTo>
                    <a:lnTo>
                      <a:pt x="419" y="25"/>
                    </a:lnTo>
                    <a:lnTo>
                      <a:pt x="401" y="19"/>
                    </a:lnTo>
                    <a:lnTo>
                      <a:pt x="382" y="15"/>
                    </a:lnTo>
                    <a:lnTo>
                      <a:pt x="360" y="9"/>
                    </a:lnTo>
                    <a:lnTo>
                      <a:pt x="335" y="6"/>
                    </a:lnTo>
                    <a:lnTo>
                      <a:pt x="308" y="3"/>
                    </a:lnTo>
                    <a:lnTo>
                      <a:pt x="277" y="0"/>
                    </a:lnTo>
                    <a:lnTo>
                      <a:pt x="243" y="0"/>
                    </a:lnTo>
                    <a:lnTo>
                      <a:pt x="221" y="0"/>
                    </a:lnTo>
                    <a:lnTo>
                      <a:pt x="198" y="2"/>
                    </a:lnTo>
                    <a:lnTo>
                      <a:pt x="176" y="3"/>
                    </a:lnTo>
                    <a:lnTo>
                      <a:pt x="154" y="6"/>
                    </a:lnTo>
                    <a:lnTo>
                      <a:pt x="133" y="10"/>
                    </a:lnTo>
                    <a:lnTo>
                      <a:pt x="114" y="13"/>
                    </a:lnTo>
                    <a:lnTo>
                      <a:pt x="95" y="18"/>
                    </a:lnTo>
                    <a:lnTo>
                      <a:pt x="77" y="24"/>
                    </a:lnTo>
                    <a:lnTo>
                      <a:pt x="61" y="30"/>
                    </a:lnTo>
                    <a:lnTo>
                      <a:pt x="46" y="36"/>
                    </a:lnTo>
                    <a:lnTo>
                      <a:pt x="33" y="43"/>
                    </a:lnTo>
                    <a:lnTo>
                      <a:pt x="21" y="50"/>
                    </a:lnTo>
                    <a:lnTo>
                      <a:pt x="12" y="58"/>
                    </a:lnTo>
                    <a:lnTo>
                      <a:pt x="6" y="65"/>
                    </a:lnTo>
                    <a:lnTo>
                      <a:pt x="1" y="74"/>
                    </a:lnTo>
                    <a:lnTo>
                      <a:pt x="0" y="83"/>
                    </a:lnTo>
                    <a:lnTo>
                      <a:pt x="9" y="79"/>
                    </a:lnTo>
                    <a:lnTo>
                      <a:pt x="22" y="77"/>
                    </a:lnTo>
                    <a:lnTo>
                      <a:pt x="34" y="80"/>
                    </a:lnTo>
                    <a:lnTo>
                      <a:pt x="41" y="86"/>
                    </a:lnTo>
                    <a:close/>
                  </a:path>
                </a:pathLst>
              </a:custGeom>
              <a:solidFill>
                <a:srgbClr val="CCEFE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6" name="Freeform 262"/>
              <p:cNvSpPr>
                <a:spLocks/>
              </p:cNvSpPr>
              <p:nvPr/>
            </p:nvSpPr>
            <p:spPr bwMode="auto">
              <a:xfrm>
                <a:off x="580" y="1372"/>
                <a:ext cx="528" cy="98"/>
              </a:xfrm>
              <a:custGeom>
                <a:avLst/>
                <a:gdLst/>
                <a:ahLst/>
                <a:cxnLst>
                  <a:cxn ang="0">
                    <a:pos x="0" y="187"/>
                  </a:cxn>
                  <a:cxn ang="0">
                    <a:pos x="4" y="168"/>
                  </a:cxn>
                  <a:cxn ang="0">
                    <a:pos x="16" y="149"/>
                  </a:cxn>
                  <a:cxn ang="0">
                    <a:pos x="35" y="131"/>
                  </a:cxn>
                  <a:cxn ang="0">
                    <a:pos x="62" y="114"/>
                  </a:cxn>
                  <a:cxn ang="0">
                    <a:pos x="95" y="98"/>
                  </a:cxn>
                  <a:cxn ang="0">
                    <a:pos x="134" y="82"/>
                  </a:cxn>
                  <a:cxn ang="0">
                    <a:pos x="180" y="68"/>
                  </a:cxn>
                  <a:cxn ang="0">
                    <a:pos x="232" y="55"/>
                  </a:cxn>
                  <a:cxn ang="0">
                    <a:pos x="287" y="43"/>
                  </a:cxn>
                  <a:cxn ang="0">
                    <a:pos x="349" y="31"/>
                  </a:cxn>
                  <a:cxn ang="0">
                    <a:pos x="414" y="22"/>
                  </a:cxn>
                  <a:cxn ang="0">
                    <a:pos x="484" y="15"/>
                  </a:cxn>
                  <a:cxn ang="0">
                    <a:pos x="556" y="9"/>
                  </a:cxn>
                  <a:cxn ang="0">
                    <a:pos x="632" y="5"/>
                  </a:cxn>
                  <a:cxn ang="0">
                    <a:pos x="710" y="2"/>
                  </a:cxn>
                  <a:cxn ang="0">
                    <a:pos x="792" y="0"/>
                  </a:cxn>
                  <a:cxn ang="0">
                    <a:pos x="873" y="2"/>
                  </a:cxn>
                  <a:cxn ang="0">
                    <a:pos x="951" y="5"/>
                  </a:cxn>
                  <a:cxn ang="0">
                    <a:pos x="1027" y="9"/>
                  </a:cxn>
                  <a:cxn ang="0">
                    <a:pos x="1099" y="15"/>
                  </a:cxn>
                  <a:cxn ang="0">
                    <a:pos x="1169" y="22"/>
                  </a:cxn>
                  <a:cxn ang="0">
                    <a:pos x="1234" y="31"/>
                  </a:cxn>
                  <a:cxn ang="0">
                    <a:pos x="1295" y="43"/>
                  </a:cxn>
                  <a:cxn ang="0">
                    <a:pos x="1351" y="55"/>
                  </a:cxn>
                  <a:cxn ang="0">
                    <a:pos x="1403" y="68"/>
                  </a:cxn>
                  <a:cxn ang="0">
                    <a:pos x="1449" y="82"/>
                  </a:cxn>
                  <a:cxn ang="0">
                    <a:pos x="1487" y="98"/>
                  </a:cxn>
                  <a:cxn ang="0">
                    <a:pos x="1521" y="114"/>
                  </a:cxn>
                  <a:cxn ang="0">
                    <a:pos x="1548" y="131"/>
                  </a:cxn>
                  <a:cxn ang="0">
                    <a:pos x="1567" y="149"/>
                  </a:cxn>
                  <a:cxn ang="0">
                    <a:pos x="1579" y="168"/>
                  </a:cxn>
                  <a:cxn ang="0">
                    <a:pos x="1583" y="187"/>
                  </a:cxn>
                  <a:cxn ang="0">
                    <a:pos x="1583" y="292"/>
                  </a:cxn>
                  <a:cxn ang="0">
                    <a:pos x="0" y="294"/>
                  </a:cxn>
                  <a:cxn ang="0">
                    <a:pos x="0" y="187"/>
                  </a:cxn>
                </a:cxnLst>
                <a:rect l="0" t="0" r="r" b="b"/>
                <a:pathLst>
                  <a:path w="1583" h="294">
                    <a:moveTo>
                      <a:pt x="0" y="187"/>
                    </a:moveTo>
                    <a:lnTo>
                      <a:pt x="4" y="168"/>
                    </a:lnTo>
                    <a:lnTo>
                      <a:pt x="16" y="149"/>
                    </a:lnTo>
                    <a:lnTo>
                      <a:pt x="35" y="131"/>
                    </a:lnTo>
                    <a:lnTo>
                      <a:pt x="62" y="114"/>
                    </a:lnTo>
                    <a:lnTo>
                      <a:pt x="95" y="98"/>
                    </a:lnTo>
                    <a:lnTo>
                      <a:pt x="134" y="82"/>
                    </a:lnTo>
                    <a:lnTo>
                      <a:pt x="180" y="68"/>
                    </a:lnTo>
                    <a:lnTo>
                      <a:pt x="232" y="55"/>
                    </a:lnTo>
                    <a:lnTo>
                      <a:pt x="287" y="43"/>
                    </a:lnTo>
                    <a:lnTo>
                      <a:pt x="349" y="31"/>
                    </a:lnTo>
                    <a:lnTo>
                      <a:pt x="414" y="22"/>
                    </a:lnTo>
                    <a:lnTo>
                      <a:pt x="484" y="15"/>
                    </a:lnTo>
                    <a:lnTo>
                      <a:pt x="556" y="9"/>
                    </a:lnTo>
                    <a:lnTo>
                      <a:pt x="632" y="5"/>
                    </a:lnTo>
                    <a:lnTo>
                      <a:pt x="710" y="2"/>
                    </a:lnTo>
                    <a:lnTo>
                      <a:pt x="792" y="0"/>
                    </a:lnTo>
                    <a:lnTo>
                      <a:pt x="873" y="2"/>
                    </a:lnTo>
                    <a:lnTo>
                      <a:pt x="951" y="5"/>
                    </a:lnTo>
                    <a:lnTo>
                      <a:pt x="1027" y="9"/>
                    </a:lnTo>
                    <a:lnTo>
                      <a:pt x="1099" y="15"/>
                    </a:lnTo>
                    <a:lnTo>
                      <a:pt x="1169" y="22"/>
                    </a:lnTo>
                    <a:lnTo>
                      <a:pt x="1234" y="31"/>
                    </a:lnTo>
                    <a:lnTo>
                      <a:pt x="1295" y="43"/>
                    </a:lnTo>
                    <a:lnTo>
                      <a:pt x="1351" y="55"/>
                    </a:lnTo>
                    <a:lnTo>
                      <a:pt x="1403" y="68"/>
                    </a:lnTo>
                    <a:lnTo>
                      <a:pt x="1449" y="82"/>
                    </a:lnTo>
                    <a:lnTo>
                      <a:pt x="1487" y="98"/>
                    </a:lnTo>
                    <a:lnTo>
                      <a:pt x="1521" y="114"/>
                    </a:lnTo>
                    <a:lnTo>
                      <a:pt x="1548" y="131"/>
                    </a:lnTo>
                    <a:lnTo>
                      <a:pt x="1567" y="149"/>
                    </a:lnTo>
                    <a:lnTo>
                      <a:pt x="1579" y="168"/>
                    </a:lnTo>
                    <a:lnTo>
                      <a:pt x="1583" y="187"/>
                    </a:lnTo>
                    <a:lnTo>
                      <a:pt x="1583" y="292"/>
                    </a:lnTo>
                    <a:lnTo>
                      <a:pt x="0" y="294"/>
                    </a:lnTo>
                    <a:lnTo>
                      <a:pt x="0" y="18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7" name="Line 263"/>
              <p:cNvSpPr>
                <a:spLocks noChangeShapeType="1"/>
              </p:cNvSpPr>
              <p:nvPr/>
            </p:nvSpPr>
            <p:spPr bwMode="auto">
              <a:xfrm>
                <a:off x="1108" y="1434"/>
                <a:ext cx="1" cy="35"/>
              </a:xfrm>
              <a:prstGeom prst="line">
                <a:avLst/>
              </a:prstGeom>
              <a:noFill/>
              <a:ln w="0">
                <a:solidFill>
                  <a:srgbClr val="BFCCD8"/>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8" name="Line 264"/>
              <p:cNvSpPr>
                <a:spLocks noChangeShapeType="1"/>
              </p:cNvSpPr>
              <p:nvPr/>
            </p:nvSpPr>
            <p:spPr bwMode="auto">
              <a:xfrm flipV="1">
                <a:off x="580" y="1434"/>
                <a:ext cx="1" cy="36"/>
              </a:xfrm>
              <a:prstGeom prst="line">
                <a:avLst/>
              </a:prstGeom>
              <a:noFill/>
              <a:ln w="0">
                <a:solidFill>
                  <a:srgbClr val="BFCCD8"/>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9" name="Freeform 265"/>
              <p:cNvSpPr>
                <a:spLocks/>
              </p:cNvSpPr>
              <p:nvPr/>
            </p:nvSpPr>
            <p:spPr bwMode="auto">
              <a:xfrm>
                <a:off x="580" y="1372"/>
                <a:ext cx="528" cy="62"/>
              </a:xfrm>
              <a:custGeom>
                <a:avLst/>
                <a:gdLst/>
                <a:ahLst/>
                <a:cxnLst>
                  <a:cxn ang="0">
                    <a:pos x="0" y="187"/>
                  </a:cxn>
                  <a:cxn ang="0">
                    <a:pos x="0" y="187"/>
                  </a:cxn>
                  <a:cxn ang="0">
                    <a:pos x="4" y="168"/>
                  </a:cxn>
                  <a:cxn ang="0">
                    <a:pos x="16" y="149"/>
                  </a:cxn>
                  <a:cxn ang="0">
                    <a:pos x="35" y="131"/>
                  </a:cxn>
                  <a:cxn ang="0">
                    <a:pos x="62" y="114"/>
                  </a:cxn>
                  <a:cxn ang="0">
                    <a:pos x="95" y="98"/>
                  </a:cxn>
                  <a:cxn ang="0">
                    <a:pos x="134" y="82"/>
                  </a:cxn>
                  <a:cxn ang="0">
                    <a:pos x="180" y="68"/>
                  </a:cxn>
                  <a:cxn ang="0">
                    <a:pos x="232" y="55"/>
                  </a:cxn>
                  <a:cxn ang="0">
                    <a:pos x="287" y="43"/>
                  </a:cxn>
                  <a:cxn ang="0">
                    <a:pos x="349" y="31"/>
                  </a:cxn>
                  <a:cxn ang="0">
                    <a:pos x="414" y="22"/>
                  </a:cxn>
                  <a:cxn ang="0">
                    <a:pos x="484" y="15"/>
                  </a:cxn>
                  <a:cxn ang="0">
                    <a:pos x="556" y="9"/>
                  </a:cxn>
                  <a:cxn ang="0">
                    <a:pos x="632" y="5"/>
                  </a:cxn>
                  <a:cxn ang="0">
                    <a:pos x="710" y="2"/>
                  </a:cxn>
                  <a:cxn ang="0">
                    <a:pos x="792" y="0"/>
                  </a:cxn>
                  <a:cxn ang="0">
                    <a:pos x="792" y="0"/>
                  </a:cxn>
                  <a:cxn ang="0">
                    <a:pos x="873" y="2"/>
                  </a:cxn>
                  <a:cxn ang="0">
                    <a:pos x="951" y="5"/>
                  </a:cxn>
                  <a:cxn ang="0">
                    <a:pos x="1027" y="9"/>
                  </a:cxn>
                  <a:cxn ang="0">
                    <a:pos x="1099" y="15"/>
                  </a:cxn>
                  <a:cxn ang="0">
                    <a:pos x="1169" y="22"/>
                  </a:cxn>
                  <a:cxn ang="0">
                    <a:pos x="1234" y="31"/>
                  </a:cxn>
                  <a:cxn ang="0">
                    <a:pos x="1295" y="43"/>
                  </a:cxn>
                  <a:cxn ang="0">
                    <a:pos x="1351" y="55"/>
                  </a:cxn>
                  <a:cxn ang="0">
                    <a:pos x="1403" y="68"/>
                  </a:cxn>
                  <a:cxn ang="0">
                    <a:pos x="1449" y="82"/>
                  </a:cxn>
                  <a:cxn ang="0">
                    <a:pos x="1487" y="98"/>
                  </a:cxn>
                  <a:cxn ang="0">
                    <a:pos x="1521" y="114"/>
                  </a:cxn>
                  <a:cxn ang="0">
                    <a:pos x="1548" y="131"/>
                  </a:cxn>
                  <a:cxn ang="0">
                    <a:pos x="1567" y="149"/>
                  </a:cxn>
                  <a:cxn ang="0">
                    <a:pos x="1579" y="168"/>
                  </a:cxn>
                  <a:cxn ang="0">
                    <a:pos x="1583" y="187"/>
                  </a:cxn>
                </a:cxnLst>
                <a:rect l="0" t="0" r="r" b="b"/>
                <a:pathLst>
                  <a:path w="1583" h="187">
                    <a:moveTo>
                      <a:pt x="0" y="187"/>
                    </a:moveTo>
                    <a:lnTo>
                      <a:pt x="0" y="187"/>
                    </a:lnTo>
                    <a:lnTo>
                      <a:pt x="4" y="168"/>
                    </a:lnTo>
                    <a:lnTo>
                      <a:pt x="16" y="149"/>
                    </a:lnTo>
                    <a:lnTo>
                      <a:pt x="35" y="131"/>
                    </a:lnTo>
                    <a:lnTo>
                      <a:pt x="62" y="114"/>
                    </a:lnTo>
                    <a:lnTo>
                      <a:pt x="95" y="98"/>
                    </a:lnTo>
                    <a:lnTo>
                      <a:pt x="134" y="82"/>
                    </a:lnTo>
                    <a:lnTo>
                      <a:pt x="180" y="68"/>
                    </a:lnTo>
                    <a:lnTo>
                      <a:pt x="232" y="55"/>
                    </a:lnTo>
                    <a:lnTo>
                      <a:pt x="287" y="43"/>
                    </a:lnTo>
                    <a:lnTo>
                      <a:pt x="349" y="31"/>
                    </a:lnTo>
                    <a:lnTo>
                      <a:pt x="414" y="22"/>
                    </a:lnTo>
                    <a:lnTo>
                      <a:pt x="484" y="15"/>
                    </a:lnTo>
                    <a:lnTo>
                      <a:pt x="556" y="9"/>
                    </a:lnTo>
                    <a:lnTo>
                      <a:pt x="632" y="5"/>
                    </a:lnTo>
                    <a:lnTo>
                      <a:pt x="710" y="2"/>
                    </a:lnTo>
                    <a:lnTo>
                      <a:pt x="792" y="0"/>
                    </a:lnTo>
                    <a:lnTo>
                      <a:pt x="792" y="0"/>
                    </a:lnTo>
                    <a:lnTo>
                      <a:pt x="873" y="2"/>
                    </a:lnTo>
                    <a:lnTo>
                      <a:pt x="951" y="5"/>
                    </a:lnTo>
                    <a:lnTo>
                      <a:pt x="1027" y="9"/>
                    </a:lnTo>
                    <a:lnTo>
                      <a:pt x="1099" y="15"/>
                    </a:lnTo>
                    <a:lnTo>
                      <a:pt x="1169" y="22"/>
                    </a:lnTo>
                    <a:lnTo>
                      <a:pt x="1234" y="31"/>
                    </a:lnTo>
                    <a:lnTo>
                      <a:pt x="1295" y="43"/>
                    </a:lnTo>
                    <a:lnTo>
                      <a:pt x="1351" y="55"/>
                    </a:lnTo>
                    <a:lnTo>
                      <a:pt x="1403" y="68"/>
                    </a:lnTo>
                    <a:lnTo>
                      <a:pt x="1449" y="82"/>
                    </a:lnTo>
                    <a:lnTo>
                      <a:pt x="1487" y="98"/>
                    </a:lnTo>
                    <a:lnTo>
                      <a:pt x="1521" y="114"/>
                    </a:lnTo>
                    <a:lnTo>
                      <a:pt x="1548" y="131"/>
                    </a:lnTo>
                    <a:lnTo>
                      <a:pt x="1567" y="149"/>
                    </a:lnTo>
                    <a:lnTo>
                      <a:pt x="1579" y="168"/>
                    </a:lnTo>
                    <a:lnTo>
                      <a:pt x="1583" y="187"/>
                    </a:lnTo>
                  </a:path>
                </a:pathLst>
              </a:custGeom>
              <a:noFill/>
              <a:ln w="0">
                <a:solidFill>
                  <a:srgbClr val="BFCCD8"/>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0" name="Freeform 266"/>
              <p:cNvSpPr>
                <a:spLocks/>
              </p:cNvSpPr>
              <p:nvPr/>
            </p:nvSpPr>
            <p:spPr bwMode="auto">
              <a:xfrm>
                <a:off x="580" y="1434"/>
                <a:ext cx="41" cy="34"/>
              </a:xfrm>
              <a:custGeom>
                <a:avLst/>
                <a:gdLst/>
                <a:ahLst/>
                <a:cxnLst>
                  <a:cxn ang="0">
                    <a:pos x="0" y="0"/>
                  </a:cxn>
                  <a:cxn ang="0">
                    <a:pos x="0" y="0"/>
                  </a:cxn>
                  <a:cxn ang="0">
                    <a:pos x="1" y="13"/>
                  </a:cxn>
                  <a:cxn ang="0">
                    <a:pos x="9" y="28"/>
                  </a:cxn>
                  <a:cxn ang="0">
                    <a:pos x="19" y="42"/>
                  </a:cxn>
                  <a:cxn ang="0">
                    <a:pos x="32" y="54"/>
                  </a:cxn>
                  <a:cxn ang="0">
                    <a:pos x="50" y="67"/>
                  </a:cxn>
                  <a:cxn ang="0">
                    <a:pos x="71" y="79"/>
                  </a:cxn>
                  <a:cxn ang="0">
                    <a:pos x="96" y="91"/>
                  </a:cxn>
                  <a:cxn ang="0">
                    <a:pos x="123" y="102"/>
                  </a:cxn>
                </a:cxnLst>
                <a:rect l="0" t="0" r="r" b="b"/>
                <a:pathLst>
                  <a:path w="123" h="102">
                    <a:moveTo>
                      <a:pt x="0" y="0"/>
                    </a:moveTo>
                    <a:lnTo>
                      <a:pt x="0" y="0"/>
                    </a:lnTo>
                    <a:lnTo>
                      <a:pt x="1" y="13"/>
                    </a:lnTo>
                    <a:lnTo>
                      <a:pt x="9" y="28"/>
                    </a:lnTo>
                    <a:lnTo>
                      <a:pt x="19" y="42"/>
                    </a:lnTo>
                    <a:lnTo>
                      <a:pt x="32" y="54"/>
                    </a:lnTo>
                    <a:lnTo>
                      <a:pt x="50" y="67"/>
                    </a:lnTo>
                    <a:lnTo>
                      <a:pt x="71" y="79"/>
                    </a:lnTo>
                    <a:lnTo>
                      <a:pt x="96" y="91"/>
                    </a:lnTo>
                    <a:lnTo>
                      <a:pt x="123" y="102"/>
                    </a:lnTo>
                  </a:path>
                </a:pathLst>
              </a:custGeom>
              <a:noFill/>
              <a:ln w="0">
                <a:solidFill>
                  <a:srgbClr val="BFCCD8"/>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1" name="Freeform 267"/>
              <p:cNvSpPr>
                <a:spLocks/>
              </p:cNvSpPr>
              <p:nvPr/>
            </p:nvSpPr>
            <p:spPr bwMode="auto">
              <a:xfrm>
                <a:off x="1068" y="1434"/>
                <a:ext cx="40" cy="34"/>
              </a:xfrm>
              <a:custGeom>
                <a:avLst/>
                <a:gdLst/>
                <a:ahLst/>
                <a:cxnLst>
                  <a:cxn ang="0">
                    <a:pos x="0" y="101"/>
                  </a:cxn>
                  <a:cxn ang="0">
                    <a:pos x="0" y="101"/>
                  </a:cxn>
                  <a:cxn ang="0">
                    <a:pos x="27" y="89"/>
                  </a:cxn>
                  <a:cxn ang="0">
                    <a:pos x="52" y="77"/>
                  </a:cxn>
                  <a:cxn ang="0">
                    <a:pos x="73" y="65"/>
                  </a:cxn>
                  <a:cxn ang="0">
                    <a:pos x="90" y="54"/>
                  </a:cxn>
                  <a:cxn ang="0">
                    <a:pos x="104" y="40"/>
                  </a:cxn>
                  <a:cxn ang="0">
                    <a:pos x="114" y="27"/>
                  </a:cxn>
                  <a:cxn ang="0">
                    <a:pos x="120" y="13"/>
                  </a:cxn>
                  <a:cxn ang="0">
                    <a:pos x="121" y="0"/>
                  </a:cxn>
                </a:cxnLst>
                <a:rect l="0" t="0" r="r" b="b"/>
                <a:pathLst>
                  <a:path w="121" h="101">
                    <a:moveTo>
                      <a:pt x="0" y="101"/>
                    </a:moveTo>
                    <a:lnTo>
                      <a:pt x="0" y="101"/>
                    </a:lnTo>
                    <a:lnTo>
                      <a:pt x="27" y="89"/>
                    </a:lnTo>
                    <a:lnTo>
                      <a:pt x="52" y="77"/>
                    </a:lnTo>
                    <a:lnTo>
                      <a:pt x="73" y="65"/>
                    </a:lnTo>
                    <a:lnTo>
                      <a:pt x="90" y="54"/>
                    </a:lnTo>
                    <a:lnTo>
                      <a:pt x="104" y="40"/>
                    </a:lnTo>
                    <a:lnTo>
                      <a:pt x="114" y="27"/>
                    </a:lnTo>
                    <a:lnTo>
                      <a:pt x="120" y="13"/>
                    </a:lnTo>
                    <a:lnTo>
                      <a:pt x="121" y="0"/>
                    </a:lnTo>
                  </a:path>
                </a:pathLst>
              </a:custGeom>
              <a:noFill/>
              <a:ln w="0">
                <a:solidFill>
                  <a:srgbClr val="BFCCD8"/>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2" name="Freeform 268"/>
              <p:cNvSpPr>
                <a:spLocks/>
              </p:cNvSpPr>
              <p:nvPr/>
            </p:nvSpPr>
            <p:spPr bwMode="auto">
              <a:xfrm>
                <a:off x="637" y="1397"/>
                <a:ext cx="146" cy="55"/>
              </a:xfrm>
              <a:custGeom>
                <a:avLst/>
                <a:gdLst/>
                <a:ahLst/>
                <a:cxnLst>
                  <a:cxn ang="0">
                    <a:pos x="360" y="0"/>
                  </a:cxn>
                  <a:cxn ang="0">
                    <a:pos x="0" y="46"/>
                  </a:cxn>
                  <a:cxn ang="0">
                    <a:pos x="45" y="166"/>
                  </a:cxn>
                  <a:cxn ang="0">
                    <a:pos x="436" y="114"/>
                  </a:cxn>
                  <a:cxn ang="0">
                    <a:pos x="360" y="0"/>
                  </a:cxn>
                </a:cxnLst>
                <a:rect l="0" t="0" r="r" b="b"/>
                <a:pathLst>
                  <a:path w="436" h="166">
                    <a:moveTo>
                      <a:pt x="360" y="0"/>
                    </a:moveTo>
                    <a:lnTo>
                      <a:pt x="0" y="46"/>
                    </a:lnTo>
                    <a:lnTo>
                      <a:pt x="45" y="166"/>
                    </a:lnTo>
                    <a:lnTo>
                      <a:pt x="436" y="114"/>
                    </a:lnTo>
                    <a:lnTo>
                      <a:pt x="360" y="0"/>
                    </a:lnTo>
                    <a:close/>
                  </a:path>
                </a:pathLst>
              </a:custGeom>
              <a:solidFill>
                <a:srgbClr val="FFF2E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3" name="Freeform 269"/>
              <p:cNvSpPr>
                <a:spLocks/>
              </p:cNvSpPr>
              <p:nvPr/>
            </p:nvSpPr>
            <p:spPr bwMode="auto">
              <a:xfrm>
                <a:off x="622" y="1399"/>
                <a:ext cx="148" cy="52"/>
              </a:xfrm>
              <a:custGeom>
                <a:avLst/>
                <a:gdLst/>
                <a:ahLst/>
                <a:cxnLst>
                  <a:cxn ang="0">
                    <a:pos x="343" y="155"/>
                  </a:cxn>
                  <a:cxn ang="0">
                    <a:pos x="446" y="15"/>
                  </a:cxn>
                  <a:cxn ang="0">
                    <a:pos x="121" y="0"/>
                  </a:cxn>
                  <a:cxn ang="0">
                    <a:pos x="0" y="117"/>
                  </a:cxn>
                  <a:cxn ang="0">
                    <a:pos x="343" y="155"/>
                  </a:cxn>
                </a:cxnLst>
                <a:rect l="0" t="0" r="r" b="b"/>
                <a:pathLst>
                  <a:path w="446" h="155">
                    <a:moveTo>
                      <a:pt x="343" y="155"/>
                    </a:moveTo>
                    <a:lnTo>
                      <a:pt x="446" y="15"/>
                    </a:lnTo>
                    <a:lnTo>
                      <a:pt x="121" y="0"/>
                    </a:lnTo>
                    <a:lnTo>
                      <a:pt x="0" y="117"/>
                    </a:lnTo>
                    <a:lnTo>
                      <a:pt x="343" y="155"/>
                    </a:lnTo>
                    <a:close/>
                  </a:path>
                </a:pathLst>
              </a:custGeom>
              <a:solidFill>
                <a:srgbClr val="FFF2E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4" name="Freeform 270"/>
              <p:cNvSpPr>
                <a:spLocks/>
              </p:cNvSpPr>
              <p:nvPr/>
            </p:nvSpPr>
            <p:spPr bwMode="auto">
              <a:xfrm>
                <a:off x="625" y="1398"/>
                <a:ext cx="148" cy="49"/>
              </a:xfrm>
              <a:custGeom>
                <a:avLst/>
                <a:gdLst/>
                <a:ahLst/>
                <a:cxnLst>
                  <a:cxn ang="0">
                    <a:pos x="345" y="148"/>
                  </a:cxn>
                  <a:cxn ang="0">
                    <a:pos x="444" y="6"/>
                  </a:cxn>
                  <a:cxn ang="0">
                    <a:pos x="120" y="0"/>
                  </a:cxn>
                  <a:cxn ang="0">
                    <a:pos x="0" y="120"/>
                  </a:cxn>
                  <a:cxn ang="0">
                    <a:pos x="345" y="148"/>
                  </a:cxn>
                </a:cxnLst>
                <a:rect l="0" t="0" r="r" b="b"/>
                <a:pathLst>
                  <a:path w="444" h="148">
                    <a:moveTo>
                      <a:pt x="345" y="148"/>
                    </a:moveTo>
                    <a:lnTo>
                      <a:pt x="444" y="6"/>
                    </a:lnTo>
                    <a:lnTo>
                      <a:pt x="120" y="0"/>
                    </a:lnTo>
                    <a:lnTo>
                      <a:pt x="0" y="120"/>
                    </a:lnTo>
                    <a:lnTo>
                      <a:pt x="345" y="148"/>
                    </a:lnTo>
                    <a:close/>
                  </a:path>
                </a:pathLst>
              </a:custGeom>
              <a:solidFill>
                <a:srgbClr val="FFF2E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5" name="Freeform 271"/>
              <p:cNvSpPr>
                <a:spLocks/>
              </p:cNvSpPr>
              <p:nvPr/>
            </p:nvSpPr>
            <p:spPr bwMode="auto">
              <a:xfrm>
                <a:off x="690" y="1419"/>
                <a:ext cx="58" cy="16"/>
              </a:xfrm>
              <a:custGeom>
                <a:avLst/>
                <a:gdLst/>
                <a:ahLst/>
                <a:cxnLst>
                  <a:cxn ang="0">
                    <a:pos x="1" y="37"/>
                  </a:cxn>
                  <a:cxn ang="0">
                    <a:pos x="158" y="0"/>
                  </a:cxn>
                  <a:cxn ang="0">
                    <a:pos x="174" y="0"/>
                  </a:cxn>
                  <a:cxn ang="0">
                    <a:pos x="161" y="6"/>
                  </a:cxn>
                  <a:cxn ang="0">
                    <a:pos x="4" y="46"/>
                  </a:cxn>
                  <a:cxn ang="0">
                    <a:pos x="3" y="46"/>
                  </a:cxn>
                  <a:cxn ang="0">
                    <a:pos x="1" y="44"/>
                  </a:cxn>
                  <a:cxn ang="0">
                    <a:pos x="0" y="41"/>
                  </a:cxn>
                  <a:cxn ang="0">
                    <a:pos x="1" y="37"/>
                  </a:cxn>
                </a:cxnLst>
                <a:rect l="0" t="0" r="r" b="b"/>
                <a:pathLst>
                  <a:path w="174" h="46">
                    <a:moveTo>
                      <a:pt x="1" y="37"/>
                    </a:moveTo>
                    <a:lnTo>
                      <a:pt x="158" y="0"/>
                    </a:lnTo>
                    <a:lnTo>
                      <a:pt x="174" y="0"/>
                    </a:lnTo>
                    <a:lnTo>
                      <a:pt x="161" y="6"/>
                    </a:lnTo>
                    <a:lnTo>
                      <a:pt x="4" y="46"/>
                    </a:lnTo>
                    <a:lnTo>
                      <a:pt x="3" y="46"/>
                    </a:lnTo>
                    <a:lnTo>
                      <a:pt x="1" y="44"/>
                    </a:lnTo>
                    <a:lnTo>
                      <a:pt x="0" y="41"/>
                    </a:lnTo>
                    <a:lnTo>
                      <a:pt x="1" y="37"/>
                    </a:lnTo>
                    <a:close/>
                  </a:path>
                </a:pathLst>
              </a:custGeom>
              <a:solidFill>
                <a:srgbClr val="7F7F7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6" name="Freeform 272"/>
              <p:cNvSpPr>
                <a:spLocks/>
              </p:cNvSpPr>
              <p:nvPr/>
            </p:nvSpPr>
            <p:spPr bwMode="auto">
              <a:xfrm>
                <a:off x="743" y="1419"/>
                <a:ext cx="5" cy="2"/>
              </a:xfrm>
              <a:custGeom>
                <a:avLst/>
                <a:gdLst/>
                <a:ahLst/>
                <a:cxnLst>
                  <a:cxn ang="0">
                    <a:pos x="3" y="6"/>
                  </a:cxn>
                  <a:cxn ang="0">
                    <a:pos x="16" y="0"/>
                  </a:cxn>
                  <a:cxn ang="0">
                    <a:pos x="0" y="0"/>
                  </a:cxn>
                  <a:cxn ang="0">
                    <a:pos x="3" y="3"/>
                  </a:cxn>
                  <a:cxn ang="0">
                    <a:pos x="3" y="6"/>
                  </a:cxn>
                </a:cxnLst>
                <a:rect l="0" t="0" r="r" b="b"/>
                <a:pathLst>
                  <a:path w="16" h="6">
                    <a:moveTo>
                      <a:pt x="3" y="6"/>
                    </a:moveTo>
                    <a:lnTo>
                      <a:pt x="16" y="0"/>
                    </a:lnTo>
                    <a:lnTo>
                      <a:pt x="0" y="0"/>
                    </a:lnTo>
                    <a:lnTo>
                      <a:pt x="3" y="3"/>
                    </a:lnTo>
                    <a:lnTo>
                      <a:pt x="3"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7" name="Freeform 273"/>
              <p:cNvSpPr>
                <a:spLocks/>
              </p:cNvSpPr>
              <p:nvPr/>
            </p:nvSpPr>
            <p:spPr bwMode="auto">
              <a:xfrm>
                <a:off x="860" y="1319"/>
                <a:ext cx="37" cy="6"/>
              </a:xfrm>
              <a:custGeom>
                <a:avLst/>
                <a:gdLst/>
                <a:ahLst/>
                <a:cxnLst>
                  <a:cxn ang="0">
                    <a:pos x="54" y="18"/>
                  </a:cxn>
                  <a:cxn ang="0">
                    <a:pos x="64" y="18"/>
                  </a:cxn>
                  <a:cxn ang="0">
                    <a:pos x="74" y="16"/>
                  </a:cxn>
                  <a:cxn ang="0">
                    <a:pos x="83" y="16"/>
                  </a:cxn>
                  <a:cxn ang="0">
                    <a:pos x="92" y="15"/>
                  </a:cxn>
                  <a:cxn ang="0">
                    <a:pos x="100" y="13"/>
                  </a:cxn>
                  <a:cxn ang="0">
                    <a:pos x="104" y="12"/>
                  </a:cxn>
                  <a:cxn ang="0">
                    <a:pos x="107" y="10"/>
                  </a:cxn>
                  <a:cxn ang="0">
                    <a:pos x="109" y="9"/>
                  </a:cxn>
                  <a:cxn ang="0">
                    <a:pos x="107" y="7"/>
                  </a:cxn>
                  <a:cxn ang="0">
                    <a:pos x="104" y="6"/>
                  </a:cxn>
                  <a:cxn ang="0">
                    <a:pos x="100" y="4"/>
                  </a:cxn>
                  <a:cxn ang="0">
                    <a:pos x="92" y="3"/>
                  </a:cxn>
                  <a:cxn ang="0">
                    <a:pos x="83" y="1"/>
                  </a:cxn>
                  <a:cxn ang="0">
                    <a:pos x="74" y="1"/>
                  </a:cxn>
                  <a:cxn ang="0">
                    <a:pos x="64" y="0"/>
                  </a:cxn>
                  <a:cxn ang="0">
                    <a:pos x="54" y="0"/>
                  </a:cxn>
                  <a:cxn ang="0">
                    <a:pos x="43" y="0"/>
                  </a:cxn>
                  <a:cxn ang="0">
                    <a:pos x="33" y="1"/>
                  </a:cxn>
                  <a:cxn ang="0">
                    <a:pos x="24" y="1"/>
                  </a:cxn>
                  <a:cxn ang="0">
                    <a:pos x="17" y="3"/>
                  </a:cxn>
                  <a:cxn ang="0">
                    <a:pos x="9" y="4"/>
                  </a:cxn>
                  <a:cxn ang="0">
                    <a:pos x="5" y="6"/>
                  </a:cxn>
                  <a:cxn ang="0">
                    <a:pos x="2" y="7"/>
                  </a:cxn>
                  <a:cxn ang="0">
                    <a:pos x="0" y="9"/>
                  </a:cxn>
                  <a:cxn ang="0">
                    <a:pos x="2" y="10"/>
                  </a:cxn>
                  <a:cxn ang="0">
                    <a:pos x="5" y="12"/>
                  </a:cxn>
                  <a:cxn ang="0">
                    <a:pos x="9" y="13"/>
                  </a:cxn>
                  <a:cxn ang="0">
                    <a:pos x="17" y="15"/>
                  </a:cxn>
                  <a:cxn ang="0">
                    <a:pos x="24" y="16"/>
                  </a:cxn>
                  <a:cxn ang="0">
                    <a:pos x="33" y="16"/>
                  </a:cxn>
                  <a:cxn ang="0">
                    <a:pos x="43" y="18"/>
                  </a:cxn>
                  <a:cxn ang="0">
                    <a:pos x="54" y="18"/>
                  </a:cxn>
                </a:cxnLst>
                <a:rect l="0" t="0" r="r" b="b"/>
                <a:pathLst>
                  <a:path w="109" h="18">
                    <a:moveTo>
                      <a:pt x="54" y="18"/>
                    </a:moveTo>
                    <a:lnTo>
                      <a:pt x="64" y="18"/>
                    </a:lnTo>
                    <a:lnTo>
                      <a:pt x="74" y="16"/>
                    </a:lnTo>
                    <a:lnTo>
                      <a:pt x="83" y="16"/>
                    </a:lnTo>
                    <a:lnTo>
                      <a:pt x="92" y="15"/>
                    </a:lnTo>
                    <a:lnTo>
                      <a:pt x="100" y="13"/>
                    </a:lnTo>
                    <a:lnTo>
                      <a:pt x="104" y="12"/>
                    </a:lnTo>
                    <a:lnTo>
                      <a:pt x="107" y="10"/>
                    </a:lnTo>
                    <a:lnTo>
                      <a:pt x="109" y="9"/>
                    </a:lnTo>
                    <a:lnTo>
                      <a:pt x="107" y="7"/>
                    </a:lnTo>
                    <a:lnTo>
                      <a:pt x="104" y="6"/>
                    </a:lnTo>
                    <a:lnTo>
                      <a:pt x="100" y="4"/>
                    </a:lnTo>
                    <a:lnTo>
                      <a:pt x="92" y="3"/>
                    </a:lnTo>
                    <a:lnTo>
                      <a:pt x="83" y="1"/>
                    </a:lnTo>
                    <a:lnTo>
                      <a:pt x="74" y="1"/>
                    </a:lnTo>
                    <a:lnTo>
                      <a:pt x="64" y="0"/>
                    </a:lnTo>
                    <a:lnTo>
                      <a:pt x="54" y="0"/>
                    </a:lnTo>
                    <a:lnTo>
                      <a:pt x="43" y="0"/>
                    </a:lnTo>
                    <a:lnTo>
                      <a:pt x="33" y="1"/>
                    </a:lnTo>
                    <a:lnTo>
                      <a:pt x="24" y="1"/>
                    </a:lnTo>
                    <a:lnTo>
                      <a:pt x="17" y="3"/>
                    </a:lnTo>
                    <a:lnTo>
                      <a:pt x="9" y="4"/>
                    </a:lnTo>
                    <a:lnTo>
                      <a:pt x="5" y="6"/>
                    </a:lnTo>
                    <a:lnTo>
                      <a:pt x="2" y="7"/>
                    </a:lnTo>
                    <a:lnTo>
                      <a:pt x="0" y="9"/>
                    </a:lnTo>
                    <a:lnTo>
                      <a:pt x="2" y="10"/>
                    </a:lnTo>
                    <a:lnTo>
                      <a:pt x="5" y="12"/>
                    </a:lnTo>
                    <a:lnTo>
                      <a:pt x="9" y="13"/>
                    </a:lnTo>
                    <a:lnTo>
                      <a:pt x="17" y="15"/>
                    </a:lnTo>
                    <a:lnTo>
                      <a:pt x="24" y="16"/>
                    </a:lnTo>
                    <a:lnTo>
                      <a:pt x="33" y="16"/>
                    </a:lnTo>
                    <a:lnTo>
                      <a:pt x="43" y="18"/>
                    </a:lnTo>
                    <a:lnTo>
                      <a:pt x="54" y="18"/>
                    </a:lnTo>
                    <a:close/>
                  </a:path>
                </a:pathLst>
              </a:custGeom>
              <a:solidFill>
                <a:srgbClr val="FFA39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8" name="Freeform 274"/>
              <p:cNvSpPr>
                <a:spLocks/>
              </p:cNvSpPr>
              <p:nvPr/>
            </p:nvSpPr>
            <p:spPr bwMode="auto">
              <a:xfrm>
                <a:off x="860" y="1322"/>
                <a:ext cx="37" cy="64"/>
              </a:xfrm>
              <a:custGeom>
                <a:avLst/>
                <a:gdLst/>
                <a:ahLst/>
                <a:cxnLst>
                  <a:cxn ang="0">
                    <a:pos x="54" y="9"/>
                  </a:cxn>
                  <a:cxn ang="0">
                    <a:pos x="43" y="9"/>
                  </a:cxn>
                  <a:cxn ang="0">
                    <a:pos x="33" y="7"/>
                  </a:cxn>
                  <a:cxn ang="0">
                    <a:pos x="24" y="7"/>
                  </a:cxn>
                  <a:cxn ang="0">
                    <a:pos x="17" y="6"/>
                  </a:cxn>
                  <a:cxn ang="0">
                    <a:pos x="9" y="4"/>
                  </a:cxn>
                  <a:cxn ang="0">
                    <a:pos x="5" y="3"/>
                  </a:cxn>
                  <a:cxn ang="0">
                    <a:pos x="2" y="1"/>
                  </a:cxn>
                  <a:cxn ang="0">
                    <a:pos x="0" y="0"/>
                  </a:cxn>
                  <a:cxn ang="0">
                    <a:pos x="0" y="24"/>
                  </a:cxn>
                  <a:cxn ang="0">
                    <a:pos x="3" y="52"/>
                  </a:cxn>
                  <a:cxn ang="0">
                    <a:pos x="11" y="81"/>
                  </a:cxn>
                  <a:cxn ang="0">
                    <a:pos x="23" y="107"/>
                  </a:cxn>
                  <a:cxn ang="0">
                    <a:pos x="29" y="114"/>
                  </a:cxn>
                  <a:cxn ang="0">
                    <a:pos x="36" y="123"/>
                  </a:cxn>
                  <a:cxn ang="0">
                    <a:pos x="42" y="130"/>
                  </a:cxn>
                  <a:cxn ang="0">
                    <a:pos x="43" y="139"/>
                  </a:cxn>
                  <a:cxn ang="0">
                    <a:pos x="43" y="150"/>
                  </a:cxn>
                  <a:cxn ang="0">
                    <a:pos x="42" y="159"/>
                  </a:cxn>
                  <a:cxn ang="0">
                    <a:pos x="36" y="166"/>
                  </a:cxn>
                  <a:cxn ang="0">
                    <a:pos x="21" y="170"/>
                  </a:cxn>
                  <a:cxn ang="0">
                    <a:pos x="14" y="173"/>
                  </a:cxn>
                  <a:cxn ang="0">
                    <a:pos x="8" y="176"/>
                  </a:cxn>
                  <a:cxn ang="0">
                    <a:pos x="6" y="181"/>
                  </a:cxn>
                  <a:cxn ang="0">
                    <a:pos x="11" y="184"/>
                  </a:cxn>
                  <a:cxn ang="0">
                    <a:pos x="18" y="185"/>
                  </a:cxn>
                  <a:cxn ang="0">
                    <a:pos x="30" y="188"/>
                  </a:cxn>
                  <a:cxn ang="0">
                    <a:pos x="42" y="190"/>
                  </a:cxn>
                  <a:cxn ang="0">
                    <a:pos x="54" y="190"/>
                  </a:cxn>
                  <a:cxn ang="0">
                    <a:pos x="60" y="190"/>
                  </a:cxn>
                  <a:cxn ang="0">
                    <a:pos x="66" y="190"/>
                  </a:cxn>
                  <a:cxn ang="0">
                    <a:pos x="71" y="188"/>
                  </a:cxn>
                  <a:cxn ang="0">
                    <a:pos x="79" y="188"/>
                  </a:cxn>
                  <a:cxn ang="0">
                    <a:pos x="85" y="187"/>
                  </a:cxn>
                  <a:cxn ang="0">
                    <a:pos x="89" y="185"/>
                  </a:cxn>
                  <a:cxn ang="0">
                    <a:pos x="94" y="185"/>
                  </a:cxn>
                  <a:cxn ang="0">
                    <a:pos x="98" y="184"/>
                  </a:cxn>
                  <a:cxn ang="0">
                    <a:pos x="101" y="181"/>
                  </a:cxn>
                  <a:cxn ang="0">
                    <a:pos x="100" y="176"/>
                  </a:cxn>
                  <a:cxn ang="0">
                    <a:pos x="95" y="173"/>
                  </a:cxn>
                  <a:cxn ang="0">
                    <a:pos x="86" y="170"/>
                  </a:cxn>
                  <a:cxn ang="0">
                    <a:pos x="73" y="166"/>
                  </a:cxn>
                  <a:cxn ang="0">
                    <a:pos x="67" y="160"/>
                  </a:cxn>
                  <a:cxn ang="0">
                    <a:pos x="64" y="151"/>
                  </a:cxn>
                  <a:cxn ang="0">
                    <a:pos x="64" y="139"/>
                  </a:cxn>
                  <a:cxn ang="0">
                    <a:pos x="67" y="130"/>
                  </a:cxn>
                  <a:cxn ang="0">
                    <a:pos x="73" y="123"/>
                  </a:cxn>
                  <a:cxn ang="0">
                    <a:pos x="79" y="114"/>
                  </a:cxn>
                  <a:cxn ang="0">
                    <a:pos x="85" y="107"/>
                  </a:cxn>
                  <a:cxn ang="0">
                    <a:pos x="98" y="81"/>
                  </a:cxn>
                  <a:cxn ang="0">
                    <a:pos x="106" y="52"/>
                  </a:cxn>
                  <a:cxn ang="0">
                    <a:pos x="109" y="24"/>
                  </a:cxn>
                  <a:cxn ang="0">
                    <a:pos x="109" y="0"/>
                  </a:cxn>
                  <a:cxn ang="0">
                    <a:pos x="107" y="1"/>
                  </a:cxn>
                  <a:cxn ang="0">
                    <a:pos x="104" y="3"/>
                  </a:cxn>
                  <a:cxn ang="0">
                    <a:pos x="100" y="4"/>
                  </a:cxn>
                  <a:cxn ang="0">
                    <a:pos x="92" y="6"/>
                  </a:cxn>
                  <a:cxn ang="0">
                    <a:pos x="83" y="7"/>
                  </a:cxn>
                  <a:cxn ang="0">
                    <a:pos x="74" y="7"/>
                  </a:cxn>
                  <a:cxn ang="0">
                    <a:pos x="64" y="9"/>
                  </a:cxn>
                  <a:cxn ang="0">
                    <a:pos x="54" y="9"/>
                  </a:cxn>
                </a:cxnLst>
                <a:rect l="0" t="0" r="r" b="b"/>
                <a:pathLst>
                  <a:path w="109" h="190">
                    <a:moveTo>
                      <a:pt x="54" y="9"/>
                    </a:moveTo>
                    <a:lnTo>
                      <a:pt x="43" y="9"/>
                    </a:lnTo>
                    <a:lnTo>
                      <a:pt x="33" y="7"/>
                    </a:lnTo>
                    <a:lnTo>
                      <a:pt x="24" y="7"/>
                    </a:lnTo>
                    <a:lnTo>
                      <a:pt x="17" y="6"/>
                    </a:lnTo>
                    <a:lnTo>
                      <a:pt x="9" y="4"/>
                    </a:lnTo>
                    <a:lnTo>
                      <a:pt x="5" y="3"/>
                    </a:lnTo>
                    <a:lnTo>
                      <a:pt x="2" y="1"/>
                    </a:lnTo>
                    <a:lnTo>
                      <a:pt x="0" y="0"/>
                    </a:lnTo>
                    <a:lnTo>
                      <a:pt x="0" y="24"/>
                    </a:lnTo>
                    <a:lnTo>
                      <a:pt x="3" y="52"/>
                    </a:lnTo>
                    <a:lnTo>
                      <a:pt x="11" y="81"/>
                    </a:lnTo>
                    <a:lnTo>
                      <a:pt x="23" y="107"/>
                    </a:lnTo>
                    <a:lnTo>
                      <a:pt x="29" y="114"/>
                    </a:lnTo>
                    <a:lnTo>
                      <a:pt x="36" y="123"/>
                    </a:lnTo>
                    <a:lnTo>
                      <a:pt x="42" y="130"/>
                    </a:lnTo>
                    <a:lnTo>
                      <a:pt x="43" y="139"/>
                    </a:lnTo>
                    <a:lnTo>
                      <a:pt x="43" y="150"/>
                    </a:lnTo>
                    <a:lnTo>
                      <a:pt x="42" y="159"/>
                    </a:lnTo>
                    <a:lnTo>
                      <a:pt x="36" y="166"/>
                    </a:lnTo>
                    <a:lnTo>
                      <a:pt x="21" y="170"/>
                    </a:lnTo>
                    <a:lnTo>
                      <a:pt x="14" y="173"/>
                    </a:lnTo>
                    <a:lnTo>
                      <a:pt x="8" y="176"/>
                    </a:lnTo>
                    <a:lnTo>
                      <a:pt x="6" y="181"/>
                    </a:lnTo>
                    <a:lnTo>
                      <a:pt x="11" y="184"/>
                    </a:lnTo>
                    <a:lnTo>
                      <a:pt x="18" y="185"/>
                    </a:lnTo>
                    <a:lnTo>
                      <a:pt x="30" y="188"/>
                    </a:lnTo>
                    <a:lnTo>
                      <a:pt x="42" y="190"/>
                    </a:lnTo>
                    <a:lnTo>
                      <a:pt x="54" y="190"/>
                    </a:lnTo>
                    <a:lnTo>
                      <a:pt x="60" y="190"/>
                    </a:lnTo>
                    <a:lnTo>
                      <a:pt x="66" y="190"/>
                    </a:lnTo>
                    <a:lnTo>
                      <a:pt x="71" y="188"/>
                    </a:lnTo>
                    <a:lnTo>
                      <a:pt x="79" y="188"/>
                    </a:lnTo>
                    <a:lnTo>
                      <a:pt x="85" y="187"/>
                    </a:lnTo>
                    <a:lnTo>
                      <a:pt x="89" y="185"/>
                    </a:lnTo>
                    <a:lnTo>
                      <a:pt x="94" y="185"/>
                    </a:lnTo>
                    <a:lnTo>
                      <a:pt x="98" y="184"/>
                    </a:lnTo>
                    <a:lnTo>
                      <a:pt x="101" y="181"/>
                    </a:lnTo>
                    <a:lnTo>
                      <a:pt x="100" y="176"/>
                    </a:lnTo>
                    <a:lnTo>
                      <a:pt x="95" y="173"/>
                    </a:lnTo>
                    <a:lnTo>
                      <a:pt x="86" y="170"/>
                    </a:lnTo>
                    <a:lnTo>
                      <a:pt x="73" y="166"/>
                    </a:lnTo>
                    <a:lnTo>
                      <a:pt x="67" y="160"/>
                    </a:lnTo>
                    <a:lnTo>
                      <a:pt x="64" y="151"/>
                    </a:lnTo>
                    <a:lnTo>
                      <a:pt x="64" y="139"/>
                    </a:lnTo>
                    <a:lnTo>
                      <a:pt x="67" y="130"/>
                    </a:lnTo>
                    <a:lnTo>
                      <a:pt x="73" y="123"/>
                    </a:lnTo>
                    <a:lnTo>
                      <a:pt x="79" y="114"/>
                    </a:lnTo>
                    <a:lnTo>
                      <a:pt x="85" y="107"/>
                    </a:lnTo>
                    <a:lnTo>
                      <a:pt x="98" y="81"/>
                    </a:lnTo>
                    <a:lnTo>
                      <a:pt x="106" y="52"/>
                    </a:lnTo>
                    <a:lnTo>
                      <a:pt x="109" y="24"/>
                    </a:lnTo>
                    <a:lnTo>
                      <a:pt x="109" y="0"/>
                    </a:lnTo>
                    <a:lnTo>
                      <a:pt x="107" y="1"/>
                    </a:lnTo>
                    <a:lnTo>
                      <a:pt x="104" y="3"/>
                    </a:lnTo>
                    <a:lnTo>
                      <a:pt x="100" y="4"/>
                    </a:lnTo>
                    <a:lnTo>
                      <a:pt x="92" y="6"/>
                    </a:lnTo>
                    <a:lnTo>
                      <a:pt x="83" y="7"/>
                    </a:lnTo>
                    <a:lnTo>
                      <a:pt x="74" y="7"/>
                    </a:lnTo>
                    <a:lnTo>
                      <a:pt x="64" y="9"/>
                    </a:lnTo>
                    <a:lnTo>
                      <a:pt x="54" y="9"/>
                    </a:lnTo>
                    <a:close/>
                  </a:path>
                </a:pathLst>
              </a:custGeom>
              <a:solidFill>
                <a:srgbClr val="FFD1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9" name="Freeform 275"/>
              <p:cNvSpPr>
                <a:spLocks/>
              </p:cNvSpPr>
              <p:nvPr/>
            </p:nvSpPr>
            <p:spPr bwMode="auto">
              <a:xfrm>
                <a:off x="863" y="1338"/>
                <a:ext cx="31" cy="5"/>
              </a:xfrm>
              <a:custGeom>
                <a:avLst/>
                <a:gdLst/>
                <a:ahLst/>
                <a:cxnLst>
                  <a:cxn ang="0">
                    <a:pos x="46" y="15"/>
                  </a:cxn>
                  <a:cxn ang="0">
                    <a:pos x="55" y="15"/>
                  </a:cxn>
                  <a:cxn ang="0">
                    <a:pos x="64" y="13"/>
                  </a:cxn>
                  <a:cxn ang="0">
                    <a:pos x="71" y="13"/>
                  </a:cxn>
                  <a:cxn ang="0">
                    <a:pos x="79" y="12"/>
                  </a:cxn>
                  <a:cxn ang="0">
                    <a:pos x="85" y="10"/>
                  </a:cxn>
                  <a:cxn ang="0">
                    <a:pos x="89" y="10"/>
                  </a:cxn>
                  <a:cxn ang="0">
                    <a:pos x="91" y="9"/>
                  </a:cxn>
                  <a:cxn ang="0">
                    <a:pos x="92" y="7"/>
                  </a:cxn>
                  <a:cxn ang="0">
                    <a:pos x="91" y="6"/>
                  </a:cxn>
                  <a:cxn ang="0">
                    <a:pos x="89" y="4"/>
                  </a:cxn>
                  <a:cxn ang="0">
                    <a:pos x="85" y="3"/>
                  </a:cxn>
                  <a:cxn ang="0">
                    <a:pos x="79" y="1"/>
                  </a:cxn>
                  <a:cxn ang="0">
                    <a:pos x="71" y="1"/>
                  </a:cxn>
                  <a:cxn ang="0">
                    <a:pos x="64" y="0"/>
                  </a:cxn>
                  <a:cxn ang="0">
                    <a:pos x="55" y="0"/>
                  </a:cxn>
                  <a:cxn ang="0">
                    <a:pos x="46" y="0"/>
                  </a:cxn>
                  <a:cxn ang="0">
                    <a:pos x="37" y="0"/>
                  </a:cxn>
                  <a:cxn ang="0">
                    <a:pos x="28" y="0"/>
                  </a:cxn>
                  <a:cxn ang="0">
                    <a:pos x="21" y="1"/>
                  </a:cxn>
                  <a:cxn ang="0">
                    <a:pos x="14" y="1"/>
                  </a:cxn>
                  <a:cxn ang="0">
                    <a:pos x="8" y="3"/>
                  </a:cxn>
                  <a:cxn ang="0">
                    <a:pos x="3" y="4"/>
                  </a:cxn>
                  <a:cxn ang="0">
                    <a:pos x="2" y="6"/>
                  </a:cxn>
                  <a:cxn ang="0">
                    <a:pos x="0" y="7"/>
                  </a:cxn>
                  <a:cxn ang="0">
                    <a:pos x="2" y="9"/>
                  </a:cxn>
                  <a:cxn ang="0">
                    <a:pos x="3" y="10"/>
                  </a:cxn>
                  <a:cxn ang="0">
                    <a:pos x="8" y="10"/>
                  </a:cxn>
                  <a:cxn ang="0">
                    <a:pos x="14" y="12"/>
                  </a:cxn>
                  <a:cxn ang="0">
                    <a:pos x="21" y="13"/>
                  </a:cxn>
                  <a:cxn ang="0">
                    <a:pos x="28" y="13"/>
                  </a:cxn>
                  <a:cxn ang="0">
                    <a:pos x="37" y="15"/>
                  </a:cxn>
                  <a:cxn ang="0">
                    <a:pos x="46" y="15"/>
                  </a:cxn>
                </a:cxnLst>
                <a:rect l="0" t="0" r="r" b="b"/>
                <a:pathLst>
                  <a:path w="92" h="15">
                    <a:moveTo>
                      <a:pt x="46" y="15"/>
                    </a:moveTo>
                    <a:lnTo>
                      <a:pt x="55" y="15"/>
                    </a:lnTo>
                    <a:lnTo>
                      <a:pt x="64" y="13"/>
                    </a:lnTo>
                    <a:lnTo>
                      <a:pt x="71" y="13"/>
                    </a:lnTo>
                    <a:lnTo>
                      <a:pt x="79" y="12"/>
                    </a:lnTo>
                    <a:lnTo>
                      <a:pt x="85" y="10"/>
                    </a:lnTo>
                    <a:lnTo>
                      <a:pt x="89" y="10"/>
                    </a:lnTo>
                    <a:lnTo>
                      <a:pt x="91" y="9"/>
                    </a:lnTo>
                    <a:lnTo>
                      <a:pt x="92" y="7"/>
                    </a:lnTo>
                    <a:lnTo>
                      <a:pt x="91" y="6"/>
                    </a:lnTo>
                    <a:lnTo>
                      <a:pt x="89" y="4"/>
                    </a:lnTo>
                    <a:lnTo>
                      <a:pt x="85" y="3"/>
                    </a:lnTo>
                    <a:lnTo>
                      <a:pt x="79" y="1"/>
                    </a:lnTo>
                    <a:lnTo>
                      <a:pt x="71" y="1"/>
                    </a:lnTo>
                    <a:lnTo>
                      <a:pt x="64" y="0"/>
                    </a:lnTo>
                    <a:lnTo>
                      <a:pt x="55" y="0"/>
                    </a:lnTo>
                    <a:lnTo>
                      <a:pt x="46" y="0"/>
                    </a:lnTo>
                    <a:lnTo>
                      <a:pt x="37" y="0"/>
                    </a:lnTo>
                    <a:lnTo>
                      <a:pt x="28" y="0"/>
                    </a:lnTo>
                    <a:lnTo>
                      <a:pt x="21" y="1"/>
                    </a:lnTo>
                    <a:lnTo>
                      <a:pt x="14" y="1"/>
                    </a:lnTo>
                    <a:lnTo>
                      <a:pt x="8" y="3"/>
                    </a:lnTo>
                    <a:lnTo>
                      <a:pt x="3" y="4"/>
                    </a:lnTo>
                    <a:lnTo>
                      <a:pt x="2" y="6"/>
                    </a:lnTo>
                    <a:lnTo>
                      <a:pt x="0" y="7"/>
                    </a:lnTo>
                    <a:lnTo>
                      <a:pt x="2" y="9"/>
                    </a:lnTo>
                    <a:lnTo>
                      <a:pt x="3" y="10"/>
                    </a:lnTo>
                    <a:lnTo>
                      <a:pt x="8" y="10"/>
                    </a:lnTo>
                    <a:lnTo>
                      <a:pt x="14" y="12"/>
                    </a:lnTo>
                    <a:lnTo>
                      <a:pt x="21" y="13"/>
                    </a:lnTo>
                    <a:lnTo>
                      <a:pt x="28" y="13"/>
                    </a:lnTo>
                    <a:lnTo>
                      <a:pt x="37" y="15"/>
                    </a:lnTo>
                    <a:lnTo>
                      <a:pt x="46" y="1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0" name="Freeform 276"/>
              <p:cNvSpPr>
                <a:spLocks/>
              </p:cNvSpPr>
              <p:nvPr/>
            </p:nvSpPr>
            <p:spPr bwMode="auto">
              <a:xfrm>
                <a:off x="863" y="1340"/>
                <a:ext cx="31" cy="19"/>
              </a:xfrm>
              <a:custGeom>
                <a:avLst/>
                <a:gdLst/>
                <a:ahLst/>
                <a:cxnLst>
                  <a:cxn ang="0">
                    <a:pos x="92" y="0"/>
                  </a:cxn>
                  <a:cxn ang="0">
                    <a:pos x="91" y="2"/>
                  </a:cxn>
                  <a:cxn ang="0">
                    <a:pos x="89" y="3"/>
                  </a:cxn>
                  <a:cxn ang="0">
                    <a:pos x="85" y="3"/>
                  </a:cxn>
                  <a:cxn ang="0">
                    <a:pos x="79" y="5"/>
                  </a:cxn>
                  <a:cxn ang="0">
                    <a:pos x="71" y="6"/>
                  </a:cxn>
                  <a:cxn ang="0">
                    <a:pos x="64" y="6"/>
                  </a:cxn>
                  <a:cxn ang="0">
                    <a:pos x="55" y="8"/>
                  </a:cxn>
                  <a:cxn ang="0">
                    <a:pos x="46" y="8"/>
                  </a:cxn>
                  <a:cxn ang="0">
                    <a:pos x="37" y="8"/>
                  </a:cxn>
                  <a:cxn ang="0">
                    <a:pos x="28" y="6"/>
                  </a:cxn>
                  <a:cxn ang="0">
                    <a:pos x="21" y="6"/>
                  </a:cxn>
                  <a:cxn ang="0">
                    <a:pos x="14" y="5"/>
                  </a:cxn>
                  <a:cxn ang="0">
                    <a:pos x="8" y="3"/>
                  </a:cxn>
                  <a:cxn ang="0">
                    <a:pos x="3" y="3"/>
                  </a:cxn>
                  <a:cxn ang="0">
                    <a:pos x="2" y="2"/>
                  </a:cxn>
                  <a:cxn ang="0">
                    <a:pos x="0" y="0"/>
                  </a:cxn>
                  <a:cxn ang="0">
                    <a:pos x="2" y="9"/>
                  </a:cxn>
                  <a:cxn ang="0">
                    <a:pos x="5" y="21"/>
                  </a:cxn>
                  <a:cxn ang="0">
                    <a:pos x="8" y="31"/>
                  </a:cxn>
                  <a:cxn ang="0">
                    <a:pos x="11" y="37"/>
                  </a:cxn>
                  <a:cxn ang="0">
                    <a:pos x="14" y="40"/>
                  </a:cxn>
                  <a:cxn ang="0">
                    <a:pos x="20" y="42"/>
                  </a:cxn>
                  <a:cxn ang="0">
                    <a:pos x="24" y="45"/>
                  </a:cxn>
                  <a:cxn ang="0">
                    <a:pos x="28" y="49"/>
                  </a:cxn>
                  <a:cxn ang="0">
                    <a:pos x="33" y="54"/>
                  </a:cxn>
                  <a:cxn ang="0">
                    <a:pos x="37" y="57"/>
                  </a:cxn>
                  <a:cxn ang="0">
                    <a:pos x="40" y="57"/>
                  </a:cxn>
                  <a:cxn ang="0">
                    <a:pos x="45" y="54"/>
                  </a:cxn>
                  <a:cxn ang="0">
                    <a:pos x="48" y="49"/>
                  </a:cxn>
                  <a:cxn ang="0">
                    <a:pos x="51" y="46"/>
                  </a:cxn>
                  <a:cxn ang="0">
                    <a:pos x="52" y="45"/>
                  </a:cxn>
                  <a:cxn ang="0">
                    <a:pos x="55" y="45"/>
                  </a:cxn>
                  <a:cxn ang="0">
                    <a:pos x="60" y="42"/>
                  </a:cxn>
                  <a:cxn ang="0">
                    <a:pos x="65" y="39"/>
                  </a:cxn>
                  <a:cxn ang="0">
                    <a:pos x="71" y="34"/>
                  </a:cxn>
                  <a:cxn ang="0">
                    <a:pos x="76" y="33"/>
                  </a:cxn>
                  <a:cxn ang="0">
                    <a:pos x="80" y="31"/>
                  </a:cxn>
                  <a:cxn ang="0">
                    <a:pos x="85" y="25"/>
                  </a:cxn>
                  <a:cxn ang="0">
                    <a:pos x="88" y="17"/>
                  </a:cxn>
                  <a:cxn ang="0">
                    <a:pos x="92" y="0"/>
                  </a:cxn>
                </a:cxnLst>
                <a:rect l="0" t="0" r="r" b="b"/>
                <a:pathLst>
                  <a:path w="92" h="57">
                    <a:moveTo>
                      <a:pt x="92" y="0"/>
                    </a:moveTo>
                    <a:lnTo>
                      <a:pt x="91" y="2"/>
                    </a:lnTo>
                    <a:lnTo>
                      <a:pt x="89" y="3"/>
                    </a:lnTo>
                    <a:lnTo>
                      <a:pt x="85" y="3"/>
                    </a:lnTo>
                    <a:lnTo>
                      <a:pt x="79" y="5"/>
                    </a:lnTo>
                    <a:lnTo>
                      <a:pt x="71" y="6"/>
                    </a:lnTo>
                    <a:lnTo>
                      <a:pt x="64" y="6"/>
                    </a:lnTo>
                    <a:lnTo>
                      <a:pt x="55" y="8"/>
                    </a:lnTo>
                    <a:lnTo>
                      <a:pt x="46" y="8"/>
                    </a:lnTo>
                    <a:lnTo>
                      <a:pt x="37" y="8"/>
                    </a:lnTo>
                    <a:lnTo>
                      <a:pt x="28" y="6"/>
                    </a:lnTo>
                    <a:lnTo>
                      <a:pt x="21" y="6"/>
                    </a:lnTo>
                    <a:lnTo>
                      <a:pt x="14" y="5"/>
                    </a:lnTo>
                    <a:lnTo>
                      <a:pt x="8" y="3"/>
                    </a:lnTo>
                    <a:lnTo>
                      <a:pt x="3" y="3"/>
                    </a:lnTo>
                    <a:lnTo>
                      <a:pt x="2" y="2"/>
                    </a:lnTo>
                    <a:lnTo>
                      <a:pt x="0" y="0"/>
                    </a:lnTo>
                    <a:lnTo>
                      <a:pt x="2" y="9"/>
                    </a:lnTo>
                    <a:lnTo>
                      <a:pt x="5" y="21"/>
                    </a:lnTo>
                    <a:lnTo>
                      <a:pt x="8" y="31"/>
                    </a:lnTo>
                    <a:lnTo>
                      <a:pt x="11" y="37"/>
                    </a:lnTo>
                    <a:lnTo>
                      <a:pt x="14" y="40"/>
                    </a:lnTo>
                    <a:lnTo>
                      <a:pt x="20" y="42"/>
                    </a:lnTo>
                    <a:lnTo>
                      <a:pt x="24" y="45"/>
                    </a:lnTo>
                    <a:lnTo>
                      <a:pt x="28" y="49"/>
                    </a:lnTo>
                    <a:lnTo>
                      <a:pt x="33" y="54"/>
                    </a:lnTo>
                    <a:lnTo>
                      <a:pt x="37" y="57"/>
                    </a:lnTo>
                    <a:lnTo>
                      <a:pt x="40" y="57"/>
                    </a:lnTo>
                    <a:lnTo>
                      <a:pt x="45" y="54"/>
                    </a:lnTo>
                    <a:lnTo>
                      <a:pt x="48" y="49"/>
                    </a:lnTo>
                    <a:lnTo>
                      <a:pt x="51" y="46"/>
                    </a:lnTo>
                    <a:lnTo>
                      <a:pt x="52" y="45"/>
                    </a:lnTo>
                    <a:lnTo>
                      <a:pt x="55" y="45"/>
                    </a:lnTo>
                    <a:lnTo>
                      <a:pt x="60" y="42"/>
                    </a:lnTo>
                    <a:lnTo>
                      <a:pt x="65" y="39"/>
                    </a:lnTo>
                    <a:lnTo>
                      <a:pt x="71" y="34"/>
                    </a:lnTo>
                    <a:lnTo>
                      <a:pt x="76" y="33"/>
                    </a:lnTo>
                    <a:lnTo>
                      <a:pt x="80" y="31"/>
                    </a:lnTo>
                    <a:lnTo>
                      <a:pt x="85" y="25"/>
                    </a:lnTo>
                    <a:lnTo>
                      <a:pt x="88" y="17"/>
                    </a:lnTo>
                    <a:lnTo>
                      <a:pt x="92" y="0"/>
                    </a:lnTo>
                    <a:close/>
                  </a:path>
                </a:pathLst>
              </a:custGeom>
              <a:solidFill>
                <a:srgbClr val="FCEFE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1" name="Freeform 277"/>
              <p:cNvSpPr>
                <a:spLocks/>
              </p:cNvSpPr>
              <p:nvPr/>
            </p:nvSpPr>
            <p:spPr bwMode="auto">
              <a:xfrm>
                <a:off x="873" y="1363"/>
                <a:ext cx="8" cy="5"/>
              </a:xfrm>
              <a:custGeom>
                <a:avLst/>
                <a:gdLst/>
                <a:ahLst/>
                <a:cxnLst>
                  <a:cxn ang="0">
                    <a:pos x="0" y="0"/>
                  </a:cxn>
                  <a:cxn ang="0">
                    <a:pos x="6" y="2"/>
                  </a:cxn>
                  <a:cxn ang="0">
                    <a:pos x="13" y="2"/>
                  </a:cxn>
                  <a:cxn ang="0">
                    <a:pos x="19" y="2"/>
                  </a:cxn>
                  <a:cxn ang="0">
                    <a:pos x="24" y="2"/>
                  </a:cxn>
                  <a:cxn ang="0">
                    <a:pos x="24" y="3"/>
                  </a:cxn>
                  <a:cxn ang="0">
                    <a:pos x="22" y="6"/>
                  </a:cxn>
                  <a:cxn ang="0">
                    <a:pos x="18" y="11"/>
                  </a:cxn>
                  <a:cxn ang="0">
                    <a:pos x="15" y="12"/>
                  </a:cxn>
                  <a:cxn ang="0">
                    <a:pos x="13" y="14"/>
                  </a:cxn>
                  <a:cxn ang="0">
                    <a:pos x="12" y="14"/>
                  </a:cxn>
                  <a:cxn ang="0">
                    <a:pos x="10" y="15"/>
                  </a:cxn>
                  <a:cxn ang="0">
                    <a:pos x="7" y="17"/>
                  </a:cxn>
                  <a:cxn ang="0">
                    <a:pos x="7" y="12"/>
                  </a:cxn>
                  <a:cxn ang="0">
                    <a:pos x="6" y="8"/>
                  </a:cxn>
                  <a:cxn ang="0">
                    <a:pos x="3" y="5"/>
                  </a:cxn>
                  <a:cxn ang="0">
                    <a:pos x="0" y="0"/>
                  </a:cxn>
                </a:cxnLst>
                <a:rect l="0" t="0" r="r" b="b"/>
                <a:pathLst>
                  <a:path w="24" h="17">
                    <a:moveTo>
                      <a:pt x="0" y="0"/>
                    </a:moveTo>
                    <a:lnTo>
                      <a:pt x="6" y="2"/>
                    </a:lnTo>
                    <a:lnTo>
                      <a:pt x="13" y="2"/>
                    </a:lnTo>
                    <a:lnTo>
                      <a:pt x="19" y="2"/>
                    </a:lnTo>
                    <a:lnTo>
                      <a:pt x="24" y="2"/>
                    </a:lnTo>
                    <a:lnTo>
                      <a:pt x="24" y="3"/>
                    </a:lnTo>
                    <a:lnTo>
                      <a:pt x="22" y="6"/>
                    </a:lnTo>
                    <a:lnTo>
                      <a:pt x="18" y="11"/>
                    </a:lnTo>
                    <a:lnTo>
                      <a:pt x="15" y="12"/>
                    </a:lnTo>
                    <a:lnTo>
                      <a:pt x="13" y="14"/>
                    </a:lnTo>
                    <a:lnTo>
                      <a:pt x="12" y="14"/>
                    </a:lnTo>
                    <a:lnTo>
                      <a:pt x="10" y="15"/>
                    </a:lnTo>
                    <a:lnTo>
                      <a:pt x="7" y="17"/>
                    </a:lnTo>
                    <a:lnTo>
                      <a:pt x="7" y="12"/>
                    </a:lnTo>
                    <a:lnTo>
                      <a:pt x="6" y="8"/>
                    </a:lnTo>
                    <a:lnTo>
                      <a:pt x="3" y="5"/>
                    </a:lnTo>
                    <a:lnTo>
                      <a:pt x="0" y="0"/>
                    </a:lnTo>
                    <a:close/>
                  </a:path>
                </a:pathLst>
              </a:custGeom>
              <a:solidFill>
                <a:srgbClr val="FCEFE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2" name="Freeform 278"/>
              <p:cNvSpPr>
                <a:spLocks/>
              </p:cNvSpPr>
              <p:nvPr/>
            </p:nvSpPr>
            <p:spPr bwMode="auto">
              <a:xfrm>
                <a:off x="863" y="1382"/>
                <a:ext cx="32" cy="5"/>
              </a:xfrm>
              <a:custGeom>
                <a:avLst/>
                <a:gdLst/>
                <a:ahLst/>
                <a:cxnLst>
                  <a:cxn ang="0">
                    <a:pos x="92" y="0"/>
                  </a:cxn>
                  <a:cxn ang="0">
                    <a:pos x="93" y="1"/>
                  </a:cxn>
                  <a:cxn ang="0">
                    <a:pos x="93" y="3"/>
                  </a:cxn>
                  <a:cxn ang="0">
                    <a:pos x="93" y="4"/>
                  </a:cxn>
                  <a:cxn ang="0">
                    <a:pos x="90" y="6"/>
                  </a:cxn>
                  <a:cxn ang="0">
                    <a:pos x="87" y="7"/>
                  </a:cxn>
                  <a:cxn ang="0">
                    <a:pos x="83" y="7"/>
                  </a:cxn>
                  <a:cxn ang="0">
                    <a:pos x="77" y="9"/>
                  </a:cxn>
                  <a:cxn ang="0">
                    <a:pos x="71" y="10"/>
                  </a:cxn>
                  <a:cxn ang="0">
                    <a:pos x="65" y="10"/>
                  </a:cxn>
                  <a:cxn ang="0">
                    <a:pos x="58" y="12"/>
                  </a:cxn>
                  <a:cxn ang="0">
                    <a:pos x="52" y="12"/>
                  </a:cxn>
                  <a:cxn ang="0">
                    <a:pos x="46" y="12"/>
                  </a:cxn>
                  <a:cxn ang="0">
                    <a:pos x="34" y="12"/>
                  </a:cxn>
                  <a:cxn ang="0">
                    <a:pos x="22" y="10"/>
                  </a:cxn>
                  <a:cxn ang="0">
                    <a:pos x="10" y="7"/>
                  </a:cxn>
                  <a:cxn ang="0">
                    <a:pos x="3" y="6"/>
                  </a:cxn>
                  <a:cxn ang="0">
                    <a:pos x="1" y="4"/>
                  </a:cxn>
                  <a:cxn ang="0">
                    <a:pos x="0" y="3"/>
                  </a:cxn>
                  <a:cxn ang="0">
                    <a:pos x="0" y="3"/>
                  </a:cxn>
                  <a:cxn ang="0">
                    <a:pos x="0" y="1"/>
                  </a:cxn>
                  <a:cxn ang="0">
                    <a:pos x="0" y="4"/>
                  </a:cxn>
                  <a:cxn ang="0">
                    <a:pos x="3" y="7"/>
                  </a:cxn>
                  <a:cxn ang="0">
                    <a:pos x="9" y="10"/>
                  </a:cxn>
                  <a:cxn ang="0">
                    <a:pos x="16" y="12"/>
                  </a:cxn>
                  <a:cxn ang="0">
                    <a:pos x="25" y="15"/>
                  </a:cxn>
                  <a:cxn ang="0">
                    <a:pos x="35" y="16"/>
                  </a:cxn>
                  <a:cxn ang="0">
                    <a:pos x="46" y="16"/>
                  </a:cxn>
                  <a:cxn ang="0">
                    <a:pos x="55" y="16"/>
                  </a:cxn>
                  <a:cxn ang="0">
                    <a:pos x="71" y="15"/>
                  </a:cxn>
                  <a:cxn ang="0">
                    <a:pos x="80" y="13"/>
                  </a:cxn>
                  <a:cxn ang="0">
                    <a:pos x="87" y="10"/>
                  </a:cxn>
                  <a:cxn ang="0">
                    <a:pos x="92" y="7"/>
                  </a:cxn>
                  <a:cxn ang="0">
                    <a:pos x="95" y="6"/>
                  </a:cxn>
                  <a:cxn ang="0">
                    <a:pos x="95" y="3"/>
                  </a:cxn>
                  <a:cxn ang="0">
                    <a:pos x="95" y="1"/>
                  </a:cxn>
                  <a:cxn ang="0">
                    <a:pos x="92" y="0"/>
                  </a:cxn>
                </a:cxnLst>
                <a:rect l="0" t="0" r="r" b="b"/>
                <a:pathLst>
                  <a:path w="95" h="16">
                    <a:moveTo>
                      <a:pt x="92" y="0"/>
                    </a:moveTo>
                    <a:lnTo>
                      <a:pt x="93" y="1"/>
                    </a:lnTo>
                    <a:lnTo>
                      <a:pt x="93" y="3"/>
                    </a:lnTo>
                    <a:lnTo>
                      <a:pt x="93" y="4"/>
                    </a:lnTo>
                    <a:lnTo>
                      <a:pt x="90" y="6"/>
                    </a:lnTo>
                    <a:lnTo>
                      <a:pt x="87" y="7"/>
                    </a:lnTo>
                    <a:lnTo>
                      <a:pt x="83" y="7"/>
                    </a:lnTo>
                    <a:lnTo>
                      <a:pt x="77" y="9"/>
                    </a:lnTo>
                    <a:lnTo>
                      <a:pt x="71" y="10"/>
                    </a:lnTo>
                    <a:lnTo>
                      <a:pt x="65" y="10"/>
                    </a:lnTo>
                    <a:lnTo>
                      <a:pt x="58" y="12"/>
                    </a:lnTo>
                    <a:lnTo>
                      <a:pt x="52" y="12"/>
                    </a:lnTo>
                    <a:lnTo>
                      <a:pt x="46" y="12"/>
                    </a:lnTo>
                    <a:lnTo>
                      <a:pt x="34" y="12"/>
                    </a:lnTo>
                    <a:lnTo>
                      <a:pt x="22" y="10"/>
                    </a:lnTo>
                    <a:lnTo>
                      <a:pt x="10" y="7"/>
                    </a:lnTo>
                    <a:lnTo>
                      <a:pt x="3" y="6"/>
                    </a:lnTo>
                    <a:lnTo>
                      <a:pt x="1" y="4"/>
                    </a:lnTo>
                    <a:lnTo>
                      <a:pt x="0" y="3"/>
                    </a:lnTo>
                    <a:lnTo>
                      <a:pt x="0" y="3"/>
                    </a:lnTo>
                    <a:lnTo>
                      <a:pt x="0" y="1"/>
                    </a:lnTo>
                    <a:lnTo>
                      <a:pt x="0" y="4"/>
                    </a:lnTo>
                    <a:lnTo>
                      <a:pt x="3" y="7"/>
                    </a:lnTo>
                    <a:lnTo>
                      <a:pt x="9" y="10"/>
                    </a:lnTo>
                    <a:lnTo>
                      <a:pt x="16" y="12"/>
                    </a:lnTo>
                    <a:lnTo>
                      <a:pt x="25" y="15"/>
                    </a:lnTo>
                    <a:lnTo>
                      <a:pt x="35" y="16"/>
                    </a:lnTo>
                    <a:lnTo>
                      <a:pt x="46" y="16"/>
                    </a:lnTo>
                    <a:lnTo>
                      <a:pt x="55" y="16"/>
                    </a:lnTo>
                    <a:lnTo>
                      <a:pt x="71" y="15"/>
                    </a:lnTo>
                    <a:lnTo>
                      <a:pt x="80" y="13"/>
                    </a:lnTo>
                    <a:lnTo>
                      <a:pt x="87" y="10"/>
                    </a:lnTo>
                    <a:lnTo>
                      <a:pt x="92" y="7"/>
                    </a:lnTo>
                    <a:lnTo>
                      <a:pt x="95" y="6"/>
                    </a:lnTo>
                    <a:lnTo>
                      <a:pt x="95" y="3"/>
                    </a:lnTo>
                    <a:lnTo>
                      <a:pt x="95" y="1"/>
                    </a:lnTo>
                    <a:lnTo>
                      <a:pt x="92" y="0"/>
                    </a:lnTo>
                    <a:close/>
                  </a:path>
                </a:pathLst>
              </a:custGeom>
              <a:solidFill>
                <a:srgbClr val="FFA39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3" name="Freeform 279"/>
              <p:cNvSpPr>
                <a:spLocks/>
              </p:cNvSpPr>
              <p:nvPr/>
            </p:nvSpPr>
            <p:spPr bwMode="auto">
              <a:xfrm>
                <a:off x="772" y="1389"/>
                <a:ext cx="108" cy="30"/>
              </a:xfrm>
              <a:custGeom>
                <a:avLst/>
                <a:gdLst/>
                <a:ahLst/>
                <a:cxnLst>
                  <a:cxn ang="0">
                    <a:pos x="0" y="49"/>
                  </a:cxn>
                  <a:cxn ang="0">
                    <a:pos x="3" y="59"/>
                  </a:cxn>
                  <a:cxn ang="0">
                    <a:pos x="13" y="68"/>
                  </a:cxn>
                  <a:cxn ang="0">
                    <a:pos x="28" y="75"/>
                  </a:cxn>
                  <a:cxn ang="0">
                    <a:pos x="49" y="81"/>
                  </a:cxn>
                  <a:cxn ang="0">
                    <a:pos x="74" y="86"/>
                  </a:cxn>
                  <a:cxn ang="0">
                    <a:pos x="102" y="89"/>
                  </a:cxn>
                  <a:cxn ang="0">
                    <a:pos x="135" y="92"/>
                  </a:cxn>
                  <a:cxn ang="0">
                    <a:pos x="167" y="92"/>
                  </a:cxn>
                  <a:cxn ang="0">
                    <a:pos x="200" y="90"/>
                  </a:cxn>
                  <a:cxn ang="0">
                    <a:pos x="231" y="87"/>
                  </a:cxn>
                  <a:cxn ang="0">
                    <a:pos x="258" y="83"/>
                  </a:cxn>
                  <a:cxn ang="0">
                    <a:pos x="280" y="75"/>
                  </a:cxn>
                  <a:cxn ang="0">
                    <a:pos x="298" y="68"/>
                  </a:cxn>
                  <a:cxn ang="0">
                    <a:pos x="312" y="60"/>
                  </a:cxn>
                  <a:cxn ang="0">
                    <a:pos x="321" y="52"/>
                  </a:cxn>
                  <a:cxn ang="0">
                    <a:pos x="324" y="43"/>
                  </a:cxn>
                  <a:cxn ang="0">
                    <a:pos x="324" y="41"/>
                  </a:cxn>
                  <a:cxn ang="0">
                    <a:pos x="321" y="32"/>
                  </a:cxn>
                  <a:cxn ang="0">
                    <a:pos x="311" y="23"/>
                  </a:cxn>
                  <a:cxn ang="0">
                    <a:pos x="296" y="17"/>
                  </a:cxn>
                  <a:cxn ang="0">
                    <a:pos x="277" y="11"/>
                  </a:cxn>
                  <a:cxn ang="0">
                    <a:pos x="253" y="6"/>
                  </a:cxn>
                  <a:cxn ang="0">
                    <a:pos x="225" y="3"/>
                  </a:cxn>
                  <a:cxn ang="0">
                    <a:pos x="194" y="1"/>
                  </a:cxn>
                  <a:cxn ang="0">
                    <a:pos x="161" y="0"/>
                  </a:cxn>
                  <a:cxn ang="0">
                    <a:pos x="129" y="1"/>
                  </a:cxn>
                  <a:cxn ang="0">
                    <a:pos x="98" y="3"/>
                  </a:cxn>
                  <a:cxn ang="0">
                    <a:pos x="70" y="7"/>
                  </a:cxn>
                  <a:cxn ang="0">
                    <a:pos x="46" y="13"/>
                  </a:cxn>
                  <a:cxn ang="0">
                    <a:pos x="27" y="20"/>
                  </a:cxn>
                  <a:cxn ang="0">
                    <a:pos x="12" y="29"/>
                  </a:cxn>
                  <a:cxn ang="0">
                    <a:pos x="3" y="38"/>
                  </a:cxn>
                  <a:cxn ang="0">
                    <a:pos x="0" y="49"/>
                  </a:cxn>
                  <a:cxn ang="0">
                    <a:pos x="0" y="49"/>
                  </a:cxn>
                </a:cxnLst>
                <a:rect l="0" t="0" r="r" b="b"/>
                <a:pathLst>
                  <a:path w="324" h="92">
                    <a:moveTo>
                      <a:pt x="0" y="49"/>
                    </a:moveTo>
                    <a:lnTo>
                      <a:pt x="3" y="59"/>
                    </a:lnTo>
                    <a:lnTo>
                      <a:pt x="13" y="68"/>
                    </a:lnTo>
                    <a:lnTo>
                      <a:pt x="28" y="75"/>
                    </a:lnTo>
                    <a:lnTo>
                      <a:pt x="49" y="81"/>
                    </a:lnTo>
                    <a:lnTo>
                      <a:pt x="74" y="86"/>
                    </a:lnTo>
                    <a:lnTo>
                      <a:pt x="102" y="89"/>
                    </a:lnTo>
                    <a:lnTo>
                      <a:pt x="135" y="92"/>
                    </a:lnTo>
                    <a:lnTo>
                      <a:pt x="167" y="92"/>
                    </a:lnTo>
                    <a:lnTo>
                      <a:pt x="200" y="90"/>
                    </a:lnTo>
                    <a:lnTo>
                      <a:pt x="231" y="87"/>
                    </a:lnTo>
                    <a:lnTo>
                      <a:pt x="258" y="83"/>
                    </a:lnTo>
                    <a:lnTo>
                      <a:pt x="280" y="75"/>
                    </a:lnTo>
                    <a:lnTo>
                      <a:pt x="298" y="68"/>
                    </a:lnTo>
                    <a:lnTo>
                      <a:pt x="312" y="60"/>
                    </a:lnTo>
                    <a:lnTo>
                      <a:pt x="321" y="52"/>
                    </a:lnTo>
                    <a:lnTo>
                      <a:pt x="324" y="43"/>
                    </a:lnTo>
                    <a:lnTo>
                      <a:pt x="324" y="41"/>
                    </a:lnTo>
                    <a:lnTo>
                      <a:pt x="321" y="32"/>
                    </a:lnTo>
                    <a:lnTo>
                      <a:pt x="311" y="23"/>
                    </a:lnTo>
                    <a:lnTo>
                      <a:pt x="296" y="17"/>
                    </a:lnTo>
                    <a:lnTo>
                      <a:pt x="277" y="11"/>
                    </a:lnTo>
                    <a:lnTo>
                      <a:pt x="253" y="6"/>
                    </a:lnTo>
                    <a:lnTo>
                      <a:pt x="225" y="3"/>
                    </a:lnTo>
                    <a:lnTo>
                      <a:pt x="194" y="1"/>
                    </a:lnTo>
                    <a:lnTo>
                      <a:pt x="161" y="0"/>
                    </a:lnTo>
                    <a:lnTo>
                      <a:pt x="129" y="1"/>
                    </a:lnTo>
                    <a:lnTo>
                      <a:pt x="98" y="3"/>
                    </a:lnTo>
                    <a:lnTo>
                      <a:pt x="70" y="7"/>
                    </a:lnTo>
                    <a:lnTo>
                      <a:pt x="46" y="13"/>
                    </a:lnTo>
                    <a:lnTo>
                      <a:pt x="27" y="20"/>
                    </a:lnTo>
                    <a:lnTo>
                      <a:pt x="12" y="29"/>
                    </a:lnTo>
                    <a:lnTo>
                      <a:pt x="3" y="38"/>
                    </a:lnTo>
                    <a:lnTo>
                      <a:pt x="0" y="49"/>
                    </a:lnTo>
                    <a:lnTo>
                      <a:pt x="0" y="49"/>
                    </a:lnTo>
                    <a:close/>
                  </a:path>
                </a:pathLst>
              </a:custGeom>
              <a:solidFill>
                <a:srgbClr val="66D1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4" name="Freeform 280"/>
              <p:cNvSpPr>
                <a:spLocks/>
              </p:cNvSpPr>
              <p:nvPr/>
            </p:nvSpPr>
            <p:spPr bwMode="auto">
              <a:xfrm>
                <a:off x="768" y="1383"/>
                <a:ext cx="111" cy="33"/>
              </a:xfrm>
              <a:custGeom>
                <a:avLst/>
                <a:gdLst/>
                <a:ahLst/>
                <a:cxnLst>
                  <a:cxn ang="0">
                    <a:pos x="0" y="50"/>
                  </a:cxn>
                  <a:cxn ang="0">
                    <a:pos x="3" y="61"/>
                  </a:cxn>
                  <a:cxn ang="0">
                    <a:pos x="12" y="70"/>
                  </a:cxn>
                  <a:cxn ang="0">
                    <a:pos x="26" y="78"/>
                  </a:cxn>
                  <a:cxn ang="0">
                    <a:pos x="46" y="86"/>
                  </a:cxn>
                  <a:cxn ang="0">
                    <a:pos x="69" y="92"/>
                  </a:cxn>
                  <a:cxn ang="0">
                    <a:pos x="97" y="96"/>
                  </a:cxn>
                  <a:cxn ang="0">
                    <a:pos x="128" y="98"/>
                  </a:cxn>
                  <a:cxn ang="0">
                    <a:pos x="161" y="99"/>
                  </a:cxn>
                  <a:cxn ang="0">
                    <a:pos x="195" y="98"/>
                  </a:cxn>
                  <a:cxn ang="0">
                    <a:pos x="226" y="95"/>
                  </a:cxn>
                  <a:cxn ang="0">
                    <a:pos x="254" y="90"/>
                  </a:cxn>
                  <a:cxn ang="0">
                    <a:pos x="279" y="84"/>
                  </a:cxn>
                  <a:cxn ang="0">
                    <a:pos x="302" y="77"/>
                  </a:cxn>
                  <a:cxn ang="0">
                    <a:pos x="316" y="70"/>
                  </a:cxn>
                  <a:cxn ang="0">
                    <a:pos x="327" y="61"/>
                  </a:cxn>
                  <a:cxn ang="0">
                    <a:pos x="331" y="50"/>
                  </a:cxn>
                  <a:cxn ang="0">
                    <a:pos x="331" y="50"/>
                  </a:cxn>
                  <a:cxn ang="0">
                    <a:pos x="327" y="40"/>
                  </a:cxn>
                  <a:cxn ang="0">
                    <a:pos x="316" y="31"/>
                  </a:cxn>
                  <a:cxn ang="0">
                    <a:pos x="302" y="22"/>
                  </a:cxn>
                  <a:cxn ang="0">
                    <a:pos x="279" y="15"/>
                  </a:cxn>
                  <a:cxn ang="0">
                    <a:pos x="254" y="9"/>
                  </a:cxn>
                  <a:cxn ang="0">
                    <a:pos x="226" y="4"/>
                  </a:cxn>
                  <a:cxn ang="0">
                    <a:pos x="195" y="1"/>
                  </a:cxn>
                  <a:cxn ang="0">
                    <a:pos x="161" y="0"/>
                  </a:cxn>
                  <a:cxn ang="0">
                    <a:pos x="128" y="1"/>
                  </a:cxn>
                  <a:cxn ang="0">
                    <a:pos x="97" y="3"/>
                  </a:cxn>
                  <a:cxn ang="0">
                    <a:pos x="69" y="7"/>
                  </a:cxn>
                  <a:cxn ang="0">
                    <a:pos x="46" y="13"/>
                  </a:cxn>
                  <a:cxn ang="0">
                    <a:pos x="26" y="21"/>
                  </a:cxn>
                  <a:cxn ang="0">
                    <a:pos x="12" y="29"/>
                  </a:cxn>
                  <a:cxn ang="0">
                    <a:pos x="3" y="40"/>
                  </a:cxn>
                  <a:cxn ang="0">
                    <a:pos x="0" y="50"/>
                  </a:cxn>
                  <a:cxn ang="0">
                    <a:pos x="0" y="50"/>
                  </a:cxn>
                </a:cxnLst>
                <a:rect l="0" t="0" r="r" b="b"/>
                <a:pathLst>
                  <a:path w="331" h="99">
                    <a:moveTo>
                      <a:pt x="0" y="50"/>
                    </a:moveTo>
                    <a:lnTo>
                      <a:pt x="3" y="61"/>
                    </a:lnTo>
                    <a:lnTo>
                      <a:pt x="12" y="70"/>
                    </a:lnTo>
                    <a:lnTo>
                      <a:pt x="26" y="78"/>
                    </a:lnTo>
                    <a:lnTo>
                      <a:pt x="46" y="86"/>
                    </a:lnTo>
                    <a:lnTo>
                      <a:pt x="69" y="92"/>
                    </a:lnTo>
                    <a:lnTo>
                      <a:pt x="97" y="96"/>
                    </a:lnTo>
                    <a:lnTo>
                      <a:pt x="128" y="98"/>
                    </a:lnTo>
                    <a:lnTo>
                      <a:pt x="161" y="99"/>
                    </a:lnTo>
                    <a:lnTo>
                      <a:pt x="195" y="98"/>
                    </a:lnTo>
                    <a:lnTo>
                      <a:pt x="226" y="95"/>
                    </a:lnTo>
                    <a:lnTo>
                      <a:pt x="254" y="90"/>
                    </a:lnTo>
                    <a:lnTo>
                      <a:pt x="279" y="84"/>
                    </a:lnTo>
                    <a:lnTo>
                      <a:pt x="302" y="77"/>
                    </a:lnTo>
                    <a:lnTo>
                      <a:pt x="316" y="70"/>
                    </a:lnTo>
                    <a:lnTo>
                      <a:pt x="327" y="61"/>
                    </a:lnTo>
                    <a:lnTo>
                      <a:pt x="331" y="50"/>
                    </a:lnTo>
                    <a:lnTo>
                      <a:pt x="331" y="50"/>
                    </a:lnTo>
                    <a:lnTo>
                      <a:pt x="327" y="40"/>
                    </a:lnTo>
                    <a:lnTo>
                      <a:pt x="316" y="31"/>
                    </a:lnTo>
                    <a:lnTo>
                      <a:pt x="302" y="22"/>
                    </a:lnTo>
                    <a:lnTo>
                      <a:pt x="279" y="15"/>
                    </a:lnTo>
                    <a:lnTo>
                      <a:pt x="254" y="9"/>
                    </a:lnTo>
                    <a:lnTo>
                      <a:pt x="226" y="4"/>
                    </a:lnTo>
                    <a:lnTo>
                      <a:pt x="195" y="1"/>
                    </a:lnTo>
                    <a:lnTo>
                      <a:pt x="161" y="0"/>
                    </a:lnTo>
                    <a:lnTo>
                      <a:pt x="128" y="1"/>
                    </a:lnTo>
                    <a:lnTo>
                      <a:pt x="97" y="3"/>
                    </a:lnTo>
                    <a:lnTo>
                      <a:pt x="69" y="7"/>
                    </a:lnTo>
                    <a:lnTo>
                      <a:pt x="46" y="13"/>
                    </a:lnTo>
                    <a:lnTo>
                      <a:pt x="26" y="21"/>
                    </a:lnTo>
                    <a:lnTo>
                      <a:pt x="12" y="29"/>
                    </a:lnTo>
                    <a:lnTo>
                      <a:pt x="3" y="40"/>
                    </a:lnTo>
                    <a:lnTo>
                      <a:pt x="0" y="50"/>
                    </a:lnTo>
                    <a:lnTo>
                      <a:pt x="0" y="50"/>
                    </a:lnTo>
                    <a:close/>
                  </a:path>
                </a:pathLst>
              </a:custGeom>
              <a:solidFill>
                <a:srgbClr val="99E0D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5" name="Freeform 281"/>
              <p:cNvSpPr>
                <a:spLocks/>
              </p:cNvSpPr>
              <p:nvPr/>
            </p:nvSpPr>
            <p:spPr bwMode="auto">
              <a:xfrm>
                <a:off x="912" y="1402"/>
                <a:ext cx="108" cy="29"/>
              </a:xfrm>
              <a:custGeom>
                <a:avLst/>
                <a:gdLst/>
                <a:ahLst/>
                <a:cxnLst>
                  <a:cxn ang="0">
                    <a:pos x="0" y="49"/>
                  </a:cxn>
                  <a:cxn ang="0">
                    <a:pos x="3" y="56"/>
                  </a:cxn>
                  <a:cxn ang="0">
                    <a:pos x="14" y="65"/>
                  </a:cxn>
                  <a:cxn ang="0">
                    <a:pos x="31" y="71"/>
                  </a:cxn>
                  <a:cxn ang="0">
                    <a:pos x="52" y="77"/>
                  </a:cxn>
                  <a:cxn ang="0">
                    <a:pos x="79" y="81"/>
                  </a:cxn>
                  <a:cxn ang="0">
                    <a:pos x="108" y="84"/>
                  </a:cxn>
                  <a:cxn ang="0">
                    <a:pos x="141" y="87"/>
                  </a:cxn>
                  <a:cxn ang="0">
                    <a:pos x="177" y="87"/>
                  </a:cxn>
                  <a:cxn ang="0">
                    <a:pos x="208" y="86"/>
                  </a:cxn>
                  <a:cxn ang="0">
                    <a:pos x="236" y="83"/>
                  </a:cxn>
                  <a:cxn ang="0">
                    <a:pos x="261" y="78"/>
                  </a:cxn>
                  <a:cxn ang="0">
                    <a:pos x="283" y="74"/>
                  </a:cxn>
                  <a:cxn ang="0">
                    <a:pos x="299" y="68"/>
                  </a:cxn>
                  <a:cxn ang="0">
                    <a:pos x="313" y="60"/>
                  </a:cxn>
                  <a:cxn ang="0">
                    <a:pos x="322" y="52"/>
                  </a:cxn>
                  <a:cxn ang="0">
                    <a:pos x="325" y="43"/>
                  </a:cxn>
                  <a:cxn ang="0">
                    <a:pos x="325" y="41"/>
                  </a:cxn>
                  <a:cxn ang="0">
                    <a:pos x="322" y="32"/>
                  </a:cxn>
                  <a:cxn ang="0">
                    <a:pos x="311" y="23"/>
                  </a:cxn>
                  <a:cxn ang="0">
                    <a:pos x="296" y="17"/>
                  </a:cxn>
                  <a:cxn ang="0">
                    <a:pos x="277" y="12"/>
                  </a:cxn>
                  <a:cxn ang="0">
                    <a:pos x="253" y="6"/>
                  </a:cxn>
                  <a:cxn ang="0">
                    <a:pos x="227" y="3"/>
                  </a:cxn>
                  <a:cxn ang="0">
                    <a:pos x="196" y="1"/>
                  </a:cxn>
                  <a:cxn ang="0">
                    <a:pos x="163" y="0"/>
                  </a:cxn>
                  <a:cxn ang="0">
                    <a:pos x="129" y="1"/>
                  </a:cxn>
                  <a:cxn ang="0">
                    <a:pos x="100" y="3"/>
                  </a:cxn>
                  <a:cxn ang="0">
                    <a:pos x="71" y="7"/>
                  </a:cxn>
                  <a:cxn ang="0">
                    <a:pos x="46" y="13"/>
                  </a:cxn>
                  <a:cxn ang="0">
                    <a:pos x="27" y="20"/>
                  </a:cxn>
                  <a:cxn ang="0">
                    <a:pos x="12" y="29"/>
                  </a:cxn>
                  <a:cxn ang="0">
                    <a:pos x="3" y="38"/>
                  </a:cxn>
                  <a:cxn ang="0">
                    <a:pos x="0" y="49"/>
                  </a:cxn>
                  <a:cxn ang="0">
                    <a:pos x="0" y="49"/>
                  </a:cxn>
                </a:cxnLst>
                <a:rect l="0" t="0" r="r" b="b"/>
                <a:pathLst>
                  <a:path w="325" h="87">
                    <a:moveTo>
                      <a:pt x="0" y="49"/>
                    </a:moveTo>
                    <a:lnTo>
                      <a:pt x="3" y="56"/>
                    </a:lnTo>
                    <a:lnTo>
                      <a:pt x="14" y="65"/>
                    </a:lnTo>
                    <a:lnTo>
                      <a:pt x="31" y="71"/>
                    </a:lnTo>
                    <a:lnTo>
                      <a:pt x="52" y="77"/>
                    </a:lnTo>
                    <a:lnTo>
                      <a:pt x="79" y="81"/>
                    </a:lnTo>
                    <a:lnTo>
                      <a:pt x="108" y="84"/>
                    </a:lnTo>
                    <a:lnTo>
                      <a:pt x="141" y="87"/>
                    </a:lnTo>
                    <a:lnTo>
                      <a:pt x="177" y="87"/>
                    </a:lnTo>
                    <a:lnTo>
                      <a:pt x="208" y="86"/>
                    </a:lnTo>
                    <a:lnTo>
                      <a:pt x="236" y="83"/>
                    </a:lnTo>
                    <a:lnTo>
                      <a:pt x="261" y="78"/>
                    </a:lnTo>
                    <a:lnTo>
                      <a:pt x="283" y="74"/>
                    </a:lnTo>
                    <a:lnTo>
                      <a:pt x="299" y="68"/>
                    </a:lnTo>
                    <a:lnTo>
                      <a:pt x="313" y="60"/>
                    </a:lnTo>
                    <a:lnTo>
                      <a:pt x="322" y="52"/>
                    </a:lnTo>
                    <a:lnTo>
                      <a:pt x="325" y="43"/>
                    </a:lnTo>
                    <a:lnTo>
                      <a:pt x="325" y="41"/>
                    </a:lnTo>
                    <a:lnTo>
                      <a:pt x="322" y="32"/>
                    </a:lnTo>
                    <a:lnTo>
                      <a:pt x="311" y="23"/>
                    </a:lnTo>
                    <a:lnTo>
                      <a:pt x="296" y="17"/>
                    </a:lnTo>
                    <a:lnTo>
                      <a:pt x="277" y="12"/>
                    </a:lnTo>
                    <a:lnTo>
                      <a:pt x="253" y="6"/>
                    </a:lnTo>
                    <a:lnTo>
                      <a:pt x="227" y="3"/>
                    </a:lnTo>
                    <a:lnTo>
                      <a:pt x="196" y="1"/>
                    </a:lnTo>
                    <a:lnTo>
                      <a:pt x="163" y="0"/>
                    </a:lnTo>
                    <a:lnTo>
                      <a:pt x="129" y="1"/>
                    </a:lnTo>
                    <a:lnTo>
                      <a:pt x="100" y="3"/>
                    </a:lnTo>
                    <a:lnTo>
                      <a:pt x="71" y="7"/>
                    </a:lnTo>
                    <a:lnTo>
                      <a:pt x="46" y="13"/>
                    </a:lnTo>
                    <a:lnTo>
                      <a:pt x="27" y="20"/>
                    </a:lnTo>
                    <a:lnTo>
                      <a:pt x="12" y="29"/>
                    </a:lnTo>
                    <a:lnTo>
                      <a:pt x="3" y="38"/>
                    </a:lnTo>
                    <a:lnTo>
                      <a:pt x="0" y="49"/>
                    </a:lnTo>
                    <a:lnTo>
                      <a:pt x="0" y="49"/>
                    </a:lnTo>
                    <a:close/>
                  </a:path>
                </a:pathLst>
              </a:custGeom>
              <a:solidFill>
                <a:srgbClr val="66D1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6" name="Freeform 282"/>
              <p:cNvSpPr>
                <a:spLocks/>
              </p:cNvSpPr>
              <p:nvPr/>
            </p:nvSpPr>
            <p:spPr bwMode="auto">
              <a:xfrm>
                <a:off x="910" y="1394"/>
                <a:ext cx="110" cy="34"/>
              </a:xfrm>
              <a:custGeom>
                <a:avLst/>
                <a:gdLst/>
                <a:ahLst/>
                <a:cxnLst>
                  <a:cxn ang="0">
                    <a:pos x="0" y="51"/>
                  </a:cxn>
                  <a:cxn ang="0">
                    <a:pos x="3" y="61"/>
                  </a:cxn>
                  <a:cxn ang="0">
                    <a:pos x="12" y="70"/>
                  </a:cxn>
                  <a:cxn ang="0">
                    <a:pos x="27" y="79"/>
                  </a:cxn>
                  <a:cxn ang="0">
                    <a:pos x="46" y="86"/>
                  </a:cxn>
                  <a:cxn ang="0">
                    <a:pos x="70" y="92"/>
                  </a:cxn>
                  <a:cxn ang="0">
                    <a:pos x="98" y="97"/>
                  </a:cxn>
                  <a:cxn ang="0">
                    <a:pos x="128" y="98"/>
                  </a:cxn>
                  <a:cxn ang="0">
                    <a:pos x="162" y="100"/>
                  </a:cxn>
                  <a:cxn ang="0">
                    <a:pos x="196" y="98"/>
                  </a:cxn>
                  <a:cxn ang="0">
                    <a:pos x="227" y="95"/>
                  </a:cxn>
                  <a:cxn ang="0">
                    <a:pos x="255" y="91"/>
                  </a:cxn>
                  <a:cxn ang="0">
                    <a:pos x="280" y="85"/>
                  </a:cxn>
                  <a:cxn ang="0">
                    <a:pos x="301" y="78"/>
                  </a:cxn>
                  <a:cxn ang="0">
                    <a:pos x="317" y="69"/>
                  </a:cxn>
                  <a:cxn ang="0">
                    <a:pos x="328" y="60"/>
                  </a:cxn>
                  <a:cxn ang="0">
                    <a:pos x="331" y="51"/>
                  </a:cxn>
                  <a:cxn ang="0">
                    <a:pos x="331" y="49"/>
                  </a:cxn>
                  <a:cxn ang="0">
                    <a:pos x="328" y="40"/>
                  </a:cxn>
                  <a:cxn ang="0">
                    <a:pos x="317" y="32"/>
                  </a:cxn>
                  <a:cxn ang="0">
                    <a:pos x="301" y="23"/>
                  </a:cxn>
                  <a:cxn ang="0">
                    <a:pos x="280" y="15"/>
                  </a:cxn>
                  <a:cxn ang="0">
                    <a:pos x="255" y="9"/>
                  </a:cxn>
                  <a:cxn ang="0">
                    <a:pos x="227" y="5"/>
                  </a:cxn>
                  <a:cxn ang="0">
                    <a:pos x="196" y="2"/>
                  </a:cxn>
                  <a:cxn ang="0">
                    <a:pos x="162" y="0"/>
                  </a:cxn>
                  <a:cxn ang="0">
                    <a:pos x="128" y="2"/>
                  </a:cxn>
                  <a:cxn ang="0">
                    <a:pos x="98" y="3"/>
                  </a:cxn>
                  <a:cxn ang="0">
                    <a:pos x="70" y="8"/>
                  </a:cxn>
                  <a:cxn ang="0">
                    <a:pos x="46" y="14"/>
                  </a:cxn>
                  <a:cxn ang="0">
                    <a:pos x="27" y="21"/>
                  </a:cxn>
                  <a:cxn ang="0">
                    <a:pos x="12" y="30"/>
                  </a:cxn>
                  <a:cxn ang="0">
                    <a:pos x="3" y="39"/>
                  </a:cxn>
                  <a:cxn ang="0">
                    <a:pos x="0" y="49"/>
                  </a:cxn>
                  <a:cxn ang="0">
                    <a:pos x="0" y="51"/>
                  </a:cxn>
                </a:cxnLst>
                <a:rect l="0" t="0" r="r" b="b"/>
                <a:pathLst>
                  <a:path w="331" h="100">
                    <a:moveTo>
                      <a:pt x="0" y="51"/>
                    </a:moveTo>
                    <a:lnTo>
                      <a:pt x="3" y="61"/>
                    </a:lnTo>
                    <a:lnTo>
                      <a:pt x="12" y="70"/>
                    </a:lnTo>
                    <a:lnTo>
                      <a:pt x="27" y="79"/>
                    </a:lnTo>
                    <a:lnTo>
                      <a:pt x="46" y="86"/>
                    </a:lnTo>
                    <a:lnTo>
                      <a:pt x="70" y="92"/>
                    </a:lnTo>
                    <a:lnTo>
                      <a:pt x="98" y="97"/>
                    </a:lnTo>
                    <a:lnTo>
                      <a:pt x="128" y="98"/>
                    </a:lnTo>
                    <a:lnTo>
                      <a:pt x="162" y="100"/>
                    </a:lnTo>
                    <a:lnTo>
                      <a:pt x="196" y="98"/>
                    </a:lnTo>
                    <a:lnTo>
                      <a:pt x="227" y="95"/>
                    </a:lnTo>
                    <a:lnTo>
                      <a:pt x="255" y="91"/>
                    </a:lnTo>
                    <a:lnTo>
                      <a:pt x="280" y="85"/>
                    </a:lnTo>
                    <a:lnTo>
                      <a:pt x="301" y="78"/>
                    </a:lnTo>
                    <a:lnTo>
                      <a:pt x="317" y="69"/>
                    </a:lnTo>
                    <a:lnTo>
                      <a:pt x="328" y="60"/>
                    </a:lnTo>
                    <a:lnTo>
                      <a:pt x="331" y="51"/>
                    </a:lnTo>
                    <a:lnTo>
                      <a:pt x="331" y="49"/>
                    </a:lnTo>
                    <a:lnTo>
                      <a:pt x="328" y="40"/>
                    </a:lnTo>
                    <a:lnTo>
                      <a:pt x="317" y="32"/>
                    </a:lnTo>
                    <a:lnTo>
                      <a:pt x="301" y="23"/>
                    </a:lnTo>
                    <a:lnTo>
                      <a:pt x="280" y="15"/>
                    </a:lnTo>
                    <a:lnTo>
                      <a:pt x="255" y="9"/>
                    </a:lnTo>
                    <a:lnTo>
                      <a:pt x="227" y="5"/>
                    </a:lnTo>
                    <a:lnTo>
                      <a:pt x="196" y="2"/>
                    </a:lnTo>
                    <a:lnTo>
                      <a:pt x="162" y="0"/>
                    </a:lnTo>
                    <a:lnTo>
                      <a:pt x="128" y="2"/>
                    </a:lnTo>
                    <a:lnTo>
                      <a:pt x="98" y="3"/>
                    </a:lnTo>
                    <a:lnTo>
                      <a:pt x="70" y="8"/>
                    </a:lnTo>
                    <a:lnTo>
                      <a:pt x="46" y="14"/>
                    </a:lnTo>
                    <a:lnTo>
                      <a:pt x="27" y="21"/>
                    </a:lnTo>
                    <a:lnTo>
                      <a:pt x="12" y="30"/>
                    </a:lnTo>
                    <a:lnTo>
                      <a:pt x="3" y="39"/>
                    </a:lnTo>
                    <a:lnTo>
                      <a:pt x="0" y="49"/>
                    </a:lnTo>
                    <a:lnTo>
                      <a:pt x="0" y="51"/>
                    </a:lnTo>
                    <a:close/>
                  </a:path>
                </a:pathLst>
              </a:custGeom>
              <a:solidFill>
                <a:srgbClr val="99E0D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7" name="Freeform 283"/>
              <p:cNvSpPr>
                <a:spLocks/>
              </p:cNvSpPr>
              <p:nvPr/>
            </p:nvSpPr>
            <p:spPr bwMode="auto">
              <a:xfrm>
                <a:off x="878" y="1384"/>
                <a:ext cx="88" cy="15"/>
              </a:xfrm>
              <a:custGeom>
                <a:avLst/>
                <a:gdLst/>
                <a:ahLst/>
                <a:cxnLst>
                  <a:cxn ang="0">
                    <a:pos x="256" y="0"/>
                  </a:cxn>
                  <a:cxn ang="0">
                    <a:pos x="245" y="2"/>
                  </a:cxn>
                  <a:cxn ang="0">
                    <a:pos x="219" y="8"/>
                  </a:cxn>
                  <a:cxn ang="0">
                    <a:pos x="185" y="14"/>
                  </a:cxn>
                  <a:cxn ang="0">
                    <a:pos x="145" y="21"/>
                  </a:cxn>
                  <a:cxn ang="0">
                    <a:pos x="105" y="28"/>
                  </a:cxn>
                  <a:cxn ang="0">
                    <a:pos x="71" y="34"/>
                  </a:cxn>
                  <a:cxn ang="0">
                    <a:pos x="47" y="39"/>
                  </a:cxn>
                  <a:cxn ang="0">
                    <a:pos x="38" y="40"/>
                  </a:cxn>
                  <a:cxn ang="0">
                    <a:pos x="4" y="17"/>
                  </a:cxn>
                  <a:cxn ang="0">
                    <a:pos x="0" y="22"/>
                  </a:cxn>
                  <a:cxn ang="0">
                    <a:pos x="34" y="46"/>
                  </a:cxn>
                  <a:cxn ang="0">
                    <a:pos x="262" y="5"/>
                  </a:cxn>
                  <a:cxn ang="0">
                    <a:pos x="256" y="0"/>
                  </a:cxn>
                </a:cxnLst>
                <a:rect l="0" t="0" r="r" b="b"/>
                <a:pathLst>
                  <a:path w="262" h="46">
                    <a:moveTo>
                      <a:pt x="256" y="0"/>
                    </a:moveTo>
                    <a:lnTo>
                      <a:pt x="245" y="2"/>
                    </a:lnTo>
                    <a:lnTo>
                      <a:pt x="219" y="8"/>
                    </a:lnTo>
                    <a:lnTo>
                      <a:pt x="185" y="14"/>
                    </a:lnTo>
                    <a:lnTo>
                      <a:pt x="145" y="21"/>
                    </a:lnTo>
                    <a:lnTo>
                      <a:pt x="105" y="28"/>
                    </a:lnTo>
                    <a:lnTo>
                      <a:pt x="71" y="34"/>
                    </a:lnTo>
                    <a:lnTo>
                      <a:pt x="47" y="39"/>
                    </a:lnTo>
                    <a:lnTo>
                      <a:pt x="38" y="40"/>
                    </a:lnTo>
                    <a:lnTo>
                      <a:pt x="4" y="17"/>
                    </a:lnTo>
                    <a:lnTo>
                      <a:pt x="0" y="22"/>
                    </a:lnTo>
                    <a:lnTo>
                      <a:pt x="34" y="46"/>
                    </a:lnTo>
                    <a:lnTo>
                      <a:pt x="262" y="5"/>
                    </a:lnTo>
                    <a:lnTo>
                      <a:pt x="256" y="0"/>
                    </a:lnTo>
                    <a:close/>
                  </a:path>
                </a:pathLst>
              </a:custGeom>
              <a:solidFill>
                <a:srgbClr val="FFBAB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8" name="Freeform 284"/>
              <p:cNvSpPr>
                <a:spLocks/>
              </p:cNvSpPr>
              <p:nvPr/>
            </p:nvSpPr>
            <p:spPr bwMode="auto">
              <a:xfrm>
                <a:off x="880" y="1378"/>
                <a:ext cx="84" cy="19"/>
              </a:xfrm>
              <a:custGeom>
                <a:avLst/>
                <a:gdLst/>
                <a:ahLst/>
                <a:cxnLst>
                  <a:cxn ang="0">
                    <a:pos x="252" y="18"/>
                  </a:cxn>
                  <a:cxn ang="0">
                    <a:pos x="241" y="20"/>
                  </a:cxn>
                  <a:cxn ang="0">
                    <a:pos x="215" y="26"/>
                  </a:cxn>
                  <a:cxn ang="0">
                    <a:pos x="181" y="32"/>
                  </a:cxn>
                  <a:cxn ang="0">
                    <a:pos x="141" y="39"/>
                  </a:cxn>
                  <a:cxn ang="0">
                    <a:pos x="101" y="46"/>
                  </a:cxn>
                  <a:cxn ang="0">
                    <a:pos x="67" y="52"/>
                  </a:cxn>
                  <a:cxn ang="0">
                    <a:pos x="43" y="57"/>
                  </a:cxn>
                  <a:cxn ang="0">
                    <a:pos x="34" y="58"/>
                  </a:cxn>
                  <a:cxn ang="0">
                    <a:pos x="0" y="35"/>
                  </a:cxn>
                  <a:cxn ang="0">
                    <a:pos x="190" y="0"/>
                  </a:cxn>
                  <a:cxn ang="0">
                    <a:pos x="252" y="18"/>
                  </a:cxn>
                </a:cxnLst>
                <a:rect l="0" t="0" r="r" b="b"/>
                <a:pathLst>
                  <a:path w="252" h="58">
                    <a:moveTo>
                      <a:pt x="252" y="18"/>
                    </a:moveTo>
                    <a:lnTo>
                      <a:pt x="241" y="20"/>
                    </a:lnTo>
                    <a:lnTo>
                      <a:pt x="215" y="26"/>
                    </a:lnTo>
                    <a:lnTo>
                      <a:pt x="181" y="32"/>
                    </a:lnTo>
                    <a:lnTo>
                      <a:pt x="141" y="39"/>
                    </a:lnTo>
                    <a:lnTo>
                      <a:pt x="101" y="46"/>
                    </a:lnTo>
                    <a:lnTo>
                      <a:pt x="67" y="52"/>
                    </a:lnTo>
                    <a:lnTo>
                      <a:pt x="43" y="57"/>
                    </a:lnTo>
                    <a:lnTo>
                      <a:pt x="34" y="58"/>
                    </a:lnTo>
                    <a:lnTo>
                      <a:pt x="0" y="35"/>
                    </a:lnTo>
                    <a:lnTo>
                      <a:pt x="190" y="0"/>
                    </a:lnTo>
                    <a:lnTo>
                      <a:pt x="252" y="18"/>
                    </a:lnTo>
                    <a:close/>
                  </a:path>
                </a:pathLst>
              </a:custGeom>
              <a:solidFill>
                <a:srgbClr val="FFBAB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9" name="Freeform 285"/>
              <p:cNvSpPr>
                <a:spLocks/>
              </p:cNvSpPr>
              <p:nvPr/>
            </p:nvSpPr>
            <p:spPr bwMode="auto">
              <a:xfrm>
                <a:off x="893" y="1383"/>
                <a:ext cx="60" cy="11"/>
              </a:xfrm>
              <a:custGeom>
                <a:avLst/>
                <a:gdLst/>
                <a:ahLst/>
                <a:cxnLst>
                  <a:cxn ang="0">
                    <a:pos x="176" y="0"/>
                  </a:cxn>
                  <a:cxn ang="0">
                    <a:pos x="170" y="0"/>
                  </a:cxn>
                  <a:cxn ang="0">
                    <a:pos x="156" y="3"/>
                  </a:cxn>
                  <a:cxn ang="0">
                    <a:pos x="136" y="5"/>
                  </a:cxn>
                  <a:cxn ang="0">
                    <a:pos x="114" y="8"/>
                  </a:cxn>
                  <a:cxn ang="0">
                    <a:pos x="92" y="11"/>
                  </a:cxn>
                  <a:cxn ang="0">
                    <a:pos x="73" y="12"/>
                  </a:cxn>
                  <a:cxn ang="0">
                    <a:pos x="58" y="15"/>
                  </a:cxn>
                  <a:cxn ang="0">
                    <a:pos x="52" y="15"/>
                  </a:cxn>
                  <a:cxn ang="0">
                    <a:pos x="49" y="17"/>
                  </a:cxn>
                  <a:cxn ang="0">
                    <a:pos x="48" y="17"/>
                  </a:cxn>
                  <a:cxn ang="0">
                    <a:pos x="46" y="18"/>
                  </a:cxn>
                  <a:cxn ang="0">
                    <a:pos x="45" y="20"/>
                  </a:cxn>
                  <a:cxn ang="0">
                    <a:pos x="43" y="21"/>
                  </a:cxn>
                  <a:cxn ang="0">
                    <a:pos x="37" y="23"/>
                  </a:cxn>
                  <a:cxn ang="0">
                    <a:pos x="31" y="23"/>
                  </a:cxn>
                  <a:cxn ang="0">
                    <a:pos x="22" y="24"/>
                  </a:cxn>
                  <a:cxn ang="0">
                    <a:pos x="15" y="25"/>
                  </a:cxn>
                  <a:cxn ang="0">
                    <a:pos x="8" y="25"/>
                  </a:cxn>
                  <a:cxn ang="0">
                    <a:pos x="3" y="25"/>
                  </a:cxn>
                  <a:cxn ang="0">
                    <a:pos x="0" y="25"/>
                  </a:cxn>
                  <a:cxn ang="0">
                    <a:pos x="0" y="25"/>
                  </a:cxn>
                  <a:cxn ang="0">
                    <a:pos x="3" y="28"/>
                  </a:cxn>
                  <a:cxn ang="0">
                    <a:pos x="8" y="31"/>
                  </a:cxn>
                  <a:cxn ang="0">
                    <a:pos x="9" y="33"/>
                  </a:cxn>
                  <a:cxn ang="0">
                    <a:pos x="16" y="33"/>
                  </a:cxn>
                  <a:cxn ang="0">
                    <a:pos x="30" y="31"/>
                  </a:cxn>
                  <a:cxn ang="0">
                    <a:pos x="42" y="28"/>
                  </a:cxn>
                  <a:cxn ang="0">
                    <a:pos x="48" y="25"/>
                  </a:cxn>
                  <a:cxn ang="0">
                    <a:pos x="50" y="23"/>
                  </a:cxn>
                  <a:cxn ang="0">
                    <a:pos x="53" y="21"/>
                  </a:cxn>
                  <a:cxn ang="0">
                    <a:pos x="55" y="20"/>
                  </a:cxn>
                  <a:cxn ang="0">
                    <a:pos x="56" y="20"/>
                  </a:cxn>
                  <a:cxn ang="0">
                    <a:pos x="62" y="20"/>
                  </a:cxn>
                  <a:cxn ang="0">
                    <a:pos x="76" y="18"/>
                  </a:cxn>
                  <a:cxn ang="0">
                    <a:pos x="93" y="15"/>
                  </a:cxn>
                  <a:cxn ang="0">
                    <a:pos x="116" y="12"/>
                  </a:cxn>
                  <a:cxn ang="0">
                    <a:pos x="136" y="9"/>
                  </a:cxn>
                  <a:cxn ang="0">
                    <a:pos x="156" y="8"/>
                  </a:cxn>
                  <a:cxn ang="0">
                    <a:pos x="170" y="5"/>
                  </a:cxn>
                  <a:cxn ang="0">
                    <a:pos x="176" y="5"/>
                  </a:cxn>
                  <a:cxn ang="0">
                    <a:pos x="178" y="5"/>
                  </a:cxn>
                  <a:cxn ang="0">
                    <a:pos x="179" y="2"/>
                  </a:cxn>
                  <a:cxn ang="0">
                    <a:pos x="179" y="0"/>
                  </a:cxn>
                  <a:cxn ang="0">
                    <a:pos x="176" y="0"/>
                  </a:cxn>
                </a:cxnLst>
                <a:rect l="0" t="0" r="r" b="b"/>
                <a:pathLst>
                  <a:path w="179" h="33">
                    <a:moveTo>
                      <a:pt x="176" y="0"/>
                    </a:moveTo>
                    <a:lnTo>
                      <a:pt x="170" y="0"/>
                    </a:lnTo>
                    <a:lnTo>
                      <a:pt x="156" y="3"/>
                    </a:lnTo>
                    <a:lnTo>
                      <a:pt x="136" y="5"/>
                    </a:lnTo>
                    <a:lnTo>
                      <a:pt x="114" y="8"/>
                    </a:lnTo>
                    <a:lnTo>
                      <a:pt x="92" y="11"/>
                    </a:lnTo>
                    <a:lnTo>
                      <a:pt x="73" y="12"/>
                    </a:lnTo>
                    <a:lnTo>
                      <a:pt x="58" y="15"/>
                    </a:lnTo>
                    <a:lnTo>
                      <a:pt x="52" y="15"/>
                    </a:lnTo>
                    <a:lnTo>
                      <a:pt x="49" y="17"/>
                    </a:lnTo>
                    <a:lnTo>
                      <a:pt x="48" y="17"/>
                    </a:lnTo>
                    <a:lnTo>
                      <a:pt x="46" y="18"/>
                    </a:lnTo>
                    <a:lnTo>
                      <a:pt x="45" y="20"/>
                    </a:lnTo>
                    <a:lnTo>
                      <a:pt x="43" y="21"/>
                    </a:lnTo>
                    <a:lnTo>
                      <a:pt x="37" y="23"/>
                    </a:lnTo>
                    <a:lnTo>
                      <a:pt x="31" y="23"/>
                    </a:lnTo>
                    <a:lnTo>
                      <a:pt x="22" y="24"/>
                    </a:lnTo>
                    <a:lnTo>
                      <a:pt x="15" y="25"/>
                    </a:lnTo>
                    <a:lnTo>
                      <a:pt x="8" y="25"/>
                    </a:lnTo>
                    <a:lnTo>
                      <a:pt x="3" y="25"/>
                    </a:lnTo>
                    <a:lnTo>
                      <a:pt x="0" y="25"/>
                    </a:lnTo>
                    <a:lnTo>
                      <a:pt x="0" y="25"/>
                    </a:lnTo>
                    <a:lnTo>
                      <a:pt x="3" y="28"/>
                    </a:lnTo>
                    <a:lnTo>
                      <a:pt x="8" y="31"/>
                    </a:lnTo>
                    <a:lnTo>
                      <a:pt x="9" y="33"/>
                    </a:lnTo>
                    <a:lnTo>
                      <a:pt x="16" y="33"/>
                    </a:lnTo>
                    <a:lnTo>
                      <a:pt x="30" y="31"/>
                    </a:lnTo>
                    <a:lnTo>
                      <a:pt x="42" y="28"/>
                    </a:lnTo>
                    <a:lnTo>
                      <a:pt x="48" y="25"/>
                    </a:lnTo>
                    <a:lnTo>
                      <a:pt x="50" y="23"/>
                    </a:lnTo>
                    <a:lnTo>
                      <a:pt x="53" y="21"/>
                    </a:lnTo>
                    <a:lnTo>
                      <a:pt x="55" y="20"/>
                    </a:lnTo>
                    <a:lnTo>
                      <a:pt x="56" y="20"/>
                    </a:lnTo>
                    <a:lnTo>
                      <a:pt x="62" y="20"/>
                    </a:lnTo>
                    <a:lnTo>
                      <a:pt x="76" y="18"/>
                    </a:lnTo>
                    <a:lnTo>
                      <a:pt x="93" y="15"/>
                    </a:lnTo>
                    <a:lnTo>
                      <a:pt x="116" y="12"/>
                    </a:lnTo>
                    <a:lnTo>
                      <a:pt x="136" y="9"/>
                    </a:lnTo>
                    <a:lnTo>
                      <a:pt x="156" y="8"/>
                    </a:lnTo>
                    <a:lnTo>
                      <a:pt x="170" y="5"/>
                    </a:lnTo>
                    <a:lnTo>
                      <a:pt x="176" y="5"/>
                    </a:lnTo>
                    <a:lnTo>
                      <a:pt x="178" y="5"/>
                    </a:lnTo>
                    <a:lnTo>
                      <a:pt x="179" y="2"/>
                    </a:lnTo>
                    <a:lnTo>
                      <a:pt x="179" y="0"/>
                    </a:lnTo>
                    <a:lnTo>
                      <a:pt x="17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0" name="Freeform 286"/>
              <p:cNvSpPr>
                <a:spLocks/>
              </p:cNvSpPr>
              <p:nvPr/>
            </p:nvSpPr>
            <p:spPr bwMode="auto">
              <a:xfrm>
                <a:off x="886" y="1380"/>
                <a:ext cx="61" cy="11"/>
              </a:xfrm>
              <a:custGeom>
                <a:avLst/>
                <a:gdLst/>
                <a:ahLst/>
                <a:cxnLst>
                  <a:cxn ang="0">
                    <a:pos x="180" y="0"/>
                  </a:cxn>
                  <a:cxn ang="0">
                    <a:pos x="174" y="2"/>
                  </a:cxn>
                  <a:cxn ang="0">
                    <a:pos x="163" y="3"/>
                  </a:cxn>
                  <a:cxn ang="0">
                    <a:pos x="148" y="6"/>
                  </a:cxn>
                  <a:cxn ang="0">
                    <a:pos x="132" y="8"/>
                  </a:cxn>
                  <a:cxn ang="0">
                    <a:pos x="116" y="11"/>
                  </a:cxn>
                  <a:cxn ang="0">
                    <a:pos x="103" y="14"/>
                  </a:cxn>
                  <a:cxn ang="0">
                    <a:pos x="92" y="15"/>
                  </a:cxn>
                  <a:cxn ang="0">
                    <a:pos x="88" y="15"/>
                  </a:cxn>
                  <a:cxn ang="0">
                    <a:pos x="85" y="15"/>
                  </a:cxn>
                  <a:cxn ang="0">
                    <a:pos x="77" y="15"/>
                  </a:cxn>
                  <a:cxn ang="0">
                    <a:pos x="69" y="17"/>
                  </a:cxn>
                  <a:cxn ang="0">
                    <a:pos x="57" y="17"/>
                  </a:cxn>
                  <a:cxn ang="0">
                    <a:pos x="43" y="18"/>
                  </a:cxn>
                  <a:cxn ang="0">
                    <a:pos x="30" y="21"/>
                  </a:cxn>
                  <a:cxn ang="0">
                    <a:pos x="15" y="26"/>
                  </a:cxn>
                  <a:cxn ang="0">
                    <a:pos x="2" y="30"/>
                  </a:cxn>
                  <a:cxn ang="0">
                    <a:pos x="0" y="32"/>
                  </a:cxn>
                  <a:cxn ang="0">
                    <a:pos x="0" y="33"/>
                  </a:cxn>
                  <a:cxn ang="0">
                    <a:pos x="2" y="34"/>
                  </a:cxn>
                  <a:cxn ang="0">
                    <a:pos x="2" y="34"/>
                  </a:cxn>
                  <a:cxn ang="0">
                    <a:pos x="5" y="34"/>
                  </a:cxn>
                  <a:cxn ang="0">
                    <a:pos x="14" y="32"/>
                  </a:cxn>
                  <a:cxn ang="0">
                    <a:pos x="27" y="30"/>
                  </a:cxn>
                  <a:cxn ang="0">
                    <a:pos x="42" y="27"/>
                  </a:cxn>
                  <a:cxn ang="0">
                    <a:pos x="57" y="24"/>
                  </a:cxn>
                  <a:cxn ang="0">
                    <a:pos x="71" y="23"/>
                  </a:cxn>
                  <a:cxn ang="0">
                    <a:pos x="82" y="20"/>
                  </a:cxn>
                  <a:cxn ang="0">
                    <a:pos x="88" y="20"/>
                  </a:cxn>
                  <a:cxn ang="0">
                    <a:pos x="94" y="18"/>
                  </a:cxn>
                  <a:cxn ang="0">
                    <a:pos x="106" y="17"/>
                  </a:cxn>
                  <a:cxn ang="0">
                    <a:pos x="120" y="14"/>
                  </a:cxn>
                  <a:cxn ang="0">
                    <a:pos x="137" y="12"/>
                  </a:cxn>
                  <a:cxn ang="0">
                    <a:pos x="153" y="9"/>
                  </a:cxn>
                  <a:cxn ang="0">
                    <a:pos x="168" y="6"/>
                  </a:cxn>
                  <a:cxn ang="0">
                    <a:pos x="177" y="5"/>
                  </a:cxn>
                  <a:cxn ang="0">
                    <a:pos x="181" y="5"/>
                  </a:cxn>
                  <a:cxn ang="0">
                    <a:pos x="182" y="3"/>
                  </a:cxn>
                  <a:cxn ang="0">
                    <a:pos x="182" y="2"/>
                  </a:cxn>
                  <a:cxn ang="0">
                    <a:pos x="182" y="0"/>
                  </a:cxn>
                  <a:cxn ang="0">
                    <a:pos x="180" y="0"/>
                  </a:cxn>
                </a:cxnLst>
                <a:rect l="0" t="0" r="r" b="b"/>
                <a:pathLst>
                  <a:path w="182" h="34">
                    <a:moveTo>
                      <a:pt x="180" y="0"/>
                    </a:moveTo>
                    <a:lnTo>
                      <a:pt x="174" y="2"/>
                    </a:lnTo>
                    <a:lnTo>
                      <a:pt x="163" y="3"/>
                    </a:lnTo>
                    <a:lnTo>
                      <a:pt x="148" y="6"/>
                    </a:lnTo>
                    <a:lnTo>
                      <a:pt x="132" y="8"/>
                    </a:lnTo>
                    <a:lnTo>
                      <a:pt x="116" y="11"/>
                    </a:lnTo>
                    <a:lnTo>
                      <a:pt x="103" y="14"/>
                    </a:lnTo>
                    <a:lnTo>
                      <a:pt x="92" y="15"/>
                    </a:lnTo>
                    <a:lnTo>
                      <a:pt x="88" y="15"/>
                    </a:lnTo>
                    <a:lnTo>
                      <a:pt x="85" y="15"/>
                    </a:lnTo>
                    <a:lnTo>
                      <a:pt x="77" y="15"/>
                    </a:lnTo>
                    <a:lnTo>
                      <a:pt x="69" y="17"/>
                    </a:lnTo>
                    <a:lnTo>
                      <a:pt x="57" y="17"/>
                    </a:lnTo>
                    <a:lnTo>
                      <a:pt x="43" y="18"/>
                    </a:lnTo>
                    <a:lnTo>
                      <a:pt x="30" y="21"/>
                    </a:lnTo>
                    <a:lnTo>
                      <a:pt x="15" y="26"/>
                    </a:lnTo>
                    <a:lnTo>
                      <a:pt x="2" y="30"/>
                    </a:lnTo>
                    <a:lnTo>
                      <a:pt x="0" y="32"/>
                    </a:lnTo>
                    <a:lnTo>
                      <a:pt x="0" y="33"/>
                    </a:lnTo>
                    <a:lnTo>
                      <a:pt x="2" y="34"/>
                    </a:lnTo>
                    <a:lnTo>
                      <a:pt x="2" y="34"/>
                    </a:lnTo>
                    <a:lnTo>
                      <a:pt x="5" y="34"/>
                    </a:lnTo>
                    <a:lnTo>
                      <a:pt x="14" y="32"/>
                    </a:lnTo>
                    <a:lnTo>
                      <a:pt x="27" y="30"/>
                    </a:lnTo>
                    <a:lnTo>
                      <a:pt x="42" y="27"/>
                    </a:lnTo>
                    <a:lnTo>
                      <a:pt x="57" y="24"/>
                    </a:lnTo>
                    <a:lnTo>
                      <a:pt x="71" y="23"/>
                    </a:lnTo>
                    <a:lnTo>
                      <a:pt x="82" y="20"/>
                    </a:lnTo>
                    <a:lnTo>
                      <a:pt x="88" y="20"/>
                    </a:lnTo>
                    <a:lnTo>
                      <a:pt x="94" y="18"/>
                    </a:lnTo>
                    <a:lnTo>
                      <a:pt x="106" y="17"/>
                    </a:lnTo>
                    <a:lnTo>
                      <a:pt x="120" y="14"/>
                    </a:lnTo>
                    <a:lnTo>
                      <a:pt x="137" y="12"/>
                    </a:lnTo>
                    <a:lnTo>
                      <a:pt x="153" y="9"/>
                    </a:lnTo>
                    <a:lnTo>
                      <a:pt x="168" y="6"/>
                    </a:lnTo>
                    <a:lnTo>
                      <a:pt x="177" y="5"/>
                    </a:lnTo>
                    <a:lnTo>
                      <a:pt x="181" y="5"/>
                    </a:lnTo>
                    <a:lnTo>
                      <a:pt x="182" y="3"/>
                    </a:lnTo>
                    <a:lnTo>
                      <a:pt x="182" y="2"/>
                    </a:lnTo>
                    <a:lnTo>
                      <a:pt x="182" y="0"/>
                    </a:lnTo>
                    <a:lnTo>
                      <a:pt x="18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1" name="Freeform 287"/>
              <p:cNvSpPr>
                <a:spLocks/>
              </p:cNvSpPr>
              <p:nvPr/>
            </p:nvSpPr>
            <p:spPr bwMode="auto">
              <a:xfrm>
                <a:off x="815" y="1284"/>
                <a:ext cx="27" cy="71"/>
              </a:xfrm>
              <a:custGeom>
                <a:avLst/>
                <a:gdLst/>
                <a:ahLst/>
                <a:cxnLst>
                  <a:cxn ang="0">
                    <a:pos x="77" y="212"/>
                  </a:cxn>
                  <a:cxn ang="0">
                    <a:pos x="74" y="192"/>
                  </a:cxn>
                  <a:cxn ang="0">
                    <a:pos x="71" y="169"/>
                  </a:cxn>
                  <a:cxn ang="0">
                    <a:pos x="67" y="142"/>
                  </a:cxn>
                  <a:cxn ang="0">
                    <a:pos x="64" y="118"/>
                  </a:cxn>
                  <a:cxn ang="0">
                    <a:pos x="62" y="114"/>
                  </a:cxn>
                  <a:cxn ang="0">
                    <a:pos x="58" y="109"/>
                  </a:cxn>
                  <a:cxn ang="0">
                    <a:pos x="54" y="106"/>
                  </a:cxn>
                  <a:cxn ang="0">
                    <a:pos x="48" y="106"/>
                  </a:cxn>
                  <a:cxn ang="0">
                    <a:pos x="42" y="109"/>
                  </a:cxn>
                  <a:cxn ang="0">
                    <a:pos x="33" y="111"/>
                  </a:cxn>
                  <a:cxn ang="0">
                    <a:pos x="22" y="109"/>
                  </a:cxn>
                  <a:cxn ang="0">
                    <a:pos x="12" y="100"/>
                  </a:cxn>
                  <a:cxn ang="0">
                    <a:pos x="9" y="97"/>
                  </a:cxn>
                  <a:cxn ang="0">
                    <a:pos x="8" y="94"/>
                  </a:cxn>
                  <a:cxn ang="0">
                    <a:pos x="5" y="94"/>
                  </a:cxn>
                  <a:cxn ang="0">
                    <a:pos x="0" y="94"/>
                  </a:cxn>
                  <a:cxn ang="0">
                    <a:pos x="9" y="89"/>
                  </a:cxn>
                  <a:cxn ang="0">
                    <a:pos x="21" y="87"/>
                  </a:cxn>
                  <a:cxn ang="0">
                    <a:pos x="33" y="87"/>
                  </a:cxn>
                  <a:cxn ang="0">
                    <a:pos x="42" y="90"/>
                  </a:cxn>
                  <a:cxn ang="0">
                    <a:pos x="49" y="94"/>
                  </a:cxn>
                  <a:cxn ang="0">
                    <a:pos x="55" y="99"/>
                  </a:cxn>
                  <a:cxn ang="0">
                    <a:pos x="59" y="105"/>
                  </a:cxn>
                  <a:cxn ang="0">
                    <a:pos x="62" y="109"/>
                  </a:cxn>
                  <a:cxn ang="0">
                    <a:pos x="58" y="75"/>
                  </a:cxn>
                  <a:cxn ang="0">
                    <a:pos x="55" y="47"/>
                  </a:cxn>
                  <a:cxn ang="0">
                    <a:pos x="52" y="26"/>
                  </a:cxn>
                  <a:cxn ang="0">
                    <a:pos x="51" y="13"/>
                  </a:cxn>
                  <a:cxn ang="0">
                    <a:pos x="49" y="7"/>
                  </a:cxn>
                  <a:cxn ang="0">
                    <a:pos x="48" y="5"/>
                  </a:cxn>
                  <a:cxn ang="0">
                    <a:pos x="46" y="5"/>
                  </a:cxn>
                  <a:cxn ang="0">
                    <a:pos x="46" y="7"/>
                  </a:cxn>
                  <a:cxn ang="0">
                    <a:pos x="45" y="8"/>
                  </a:cxn>
                  <a:cxn ang="0">
                    <a:pos x="42" y="13"/>
                  </a:cxn>
                  <a:cxn ang="0">
                    <a:pos x="37" y="16"/>
                  </a:cxn>
                  <a:cxn ang="0">
                    <a:pos x="33" y="19"/>
                  </a:cxn>
                  <a:cxn ang="0">
                    <a:pos x="33" y="17"/>
                  </a:cxn>
                  <a:cxn ang="0">
                    <a:pos x="34" y="13"/>
                  </a:cxn>
                  <a:cxn ang="0">
                    <a:pos x="36" y="7"/>
                  </a:cxn>
                  <a:cxn ang="0">
                    <a:pos x="40" y="4"/>
                  </a:cxn>
                  <a:cxn ang="0">
                    <a:pos x="45" y="4"/>
                  </a:cxn>
                  <a:cxn ang="0">
                    <a:pos x="49" y="5"/>
                  </a:cxn>
                  <a:cxn ang="0">
                    <a:pos x="52" y="7"/>
                  </a:cxn>
                  <a:cxn ang="0">
                    <a:pos x="54" y="8"/>
                  </a:cxn>
                  <a:cxn ang="0">
                    <a:pos x="64" y="0"/>
                  </a:cxn>
                  <a:cxn ang="0">
                    <a:pos x="67" y="1"/>
                  </a:cxn>
                  <a:cxn ang="0">
                    <a:pos x="70" y="5"/>
                  </a:cxn>
                  <a:cxn ang="0">
                    <a:pos x="71" y="11"/>
                  </a:cxn>
                  <a:cxn ang="0">
                    <a:pos x="71" y="17"/>
                  </a:cxn>
                  <a:cxn ang="0">
                    <a:pos x="70" y="16"/>
                  </a:cxn>
                  <a:cxn ang="0">
                    <a:pos x="67" y="13"/>
                  </a:cxn>
                  <a:cxn ang="0">
                    <a:pos x="62" y="11"/>
                  </a:cxn>
                  <a:cxn ang="0">
                    <a:pos x="58" y="10"/>
                  </a:cxn>
                  <a:cxn ang="0">
                    <a:pos x="61" y="34"/>
                  </a:cxn>
                  <a:cxn ang="0">
                    <a:pos x="67" y="92"/>
                  </a:cxn>
                  <a:cxn ang="0">
                    <a:pos x="74" y="160"/>
                  </a:cxn>
                  <a:cxn ang="0">
                    <a:pos x="82" y="213"/>
                  </a:cxn>
                  <a:cxn ang="0">
                    <a:pos x="77" y="212"/>
                  </a:cxn>
                </a:cxnLst>
                <a:rect l="0" t="0" r="r" b="b"/>
                <a:pathLst>
                  <a:path w="82" h="213">
                    <a:moveTo>
                      <a:pt x="77" y="212"/>
                    </a:moveTo>
                    <a:lnTo>
                      <a:pt x="74" y="192"/>
                    </a:lnTo>
                    <a:lnTo>
                      <a:pt x="71" y="169"/>
                    </a:lnTo>
                    <a:lnTo>
                      <a:pt x="67" y="142"/>
                    </a:lnTo>
                    <a:lnTo>
                      <a:pt x="64" y="118"/>
                    </a:lnTo>
                    <a:lnTo>
                      <a:pt x="62" y="114"/>
                    </a:lnTo>
                    <a:lnTo>
                      <a:pt x="58" y="109"/>
                    </a:lnTo>
                    <a:lnTo>
                      <a:pt x="54" y="106"/>
                    </a:lnTo>
                    <a:lnTo>
                      <a:pt x="48" y="106"/>
                    </a:lnTo>
                    <a:lnTo>
                      <a:pt x="42" y="109"/>
                    </a:lnTo>
                    <a:lnTo>
                      <a:pt x="33" y="111"/>
                    </a:lnTo>
                    <a:lnTo>
                      <a:pt x="22" y="109"/>
                    </a:lnTo>
                    <a:lnTo>
                      <a:pt x="12" y="100"/>
                    </a:lnTo>
                    <a:lnTo>
                      <a:pt x="9" y="97"/>
                    </a:lnTo>
                    <a:lnTo>
                      <a:pt x="8" y="94"/>
                    </a:lnTo>
                    <a:lnTo>
                      <a:pt x="5" y="94"/>
                    </a:lnTo>
                    <a:lnTo>
                      <a:pt x="0" y="94"/>
                    </a:lnTo>
                    <a:lnTo>
                      <a:pt x="9" y="89"/>
                    </a:lnTo>
                    <a:lnTo>
                      <a:pt x="21" y="87"/>
                    </a:lnTo>
                    <a:lnTo>
                      <a:pt x="33" y="87"/>
                    </a:lnTo>
                    <a:lnTo>
                      <a:pt x="42" y="90"/>
                    </a:lnTo>
                    <a:lnTo>
                      <a:pt x="49" y="94"/>
                    </a:lnTo>
                    <a:lnTo>
                      <a:pt x="55" y="99"/>
                    </a:lnTo>
                    <a:lnTo>
                      <a:pt x="59" y="105"/>
                    </a:lnTo>
                    <a:lnTo>
                      <a:pt x="62" y="109"/>
                    </a:lnTo>
                    <a:lnTo>
                      <a:pt x="58" y="75"/>
                    </a:lnTo>
                    <a:lnTo>
                      <a:pt x="55" y="47"/>
                    </a:lnTo>
                    <a:lnTo>
                      <a:pt x="52" y="26"/>
                    </a:lnTo>
                    <a:lnTo>
                      <a:pt x="51" y="13"/>
                    </a:lnTo>
                    <a:lnTo>
                      <a:pt x="49" y="7"/>
                    </a:lnTo>
                    <a:lnTo>
                      <a:pt x="48" y="5"/>
                    </a:lnTo>
                    <a:lnTo>
                      <a:pt x="46" y="5"/>
                    </a:lnTo>
                    <a:lnTo>
                      <a:pt x="46" y="7"/>
                    </a:lnTo>
                    <a:lnTo>
                      <a:pt x="45" y="8"/>
                    </a:lnTo>
                    <a:lnTo>
                      <a:pt x="42" y="13"/>
                    </a:lnTo>
                    <a:lnTo>
                      <a:pt x="37" y="16"/>
                    </a:lnTo>
                    <a:lnTo>
                      <a:pt x="33" y="19"/>
                    </a:lnTo>
                    <a:lnTo>
                      <a:pt x="33" y="17"/>
                    </a:lnTo>
                    <a:lnTo>
                      <a:pt x="34" y="13"/>
                    </a:lnTo>
                    <a:lnTo>
                      <a:pt x="36" y="7"/>
                    </a:lnTo>
                    <a:lnTo>
                      <a:pt x="40" y="4"/>
                    </a:lnTo>
                    <a:lnTo>
                      <a:pt x="45" y="4"/>
                    </a:lnTo>
                    <a:lnTo>
                      <a:pt x="49" y="5"/>
                    </a:lnTo>
                    <a:lnTo>
                      <a:pt x="52" y="7"/>
                    </a:lnTo>
                    <a:lnTo>
                      <a:pt x="54" y="8"/>
                    </a:lnTo>
                    <a:lnTo>
                      <a:pt x="64" y="0"/>
                    </a:lnTo>
                    <a:lnTo>
                      <a:pt x="67" y="1"/>
                    </a:lnTo>
                    <a:lnTo>
                      <a:pt x="70" y="5"/>
                    </a:lnTo>
                    <a:lnTo>
                      <a:pt x="71" y="11"/>
                    </a:lnTo>
                    <a:lnTo>
                      <a:pt x="71" y="17"/>
                    </a:lnTo>
                    <a:lnTo>
                      <a:pt x="70" y="16"/>
                    </a:lnTo>
                    <a:lnTo>
                      <a:pt x="67" y="13"/>
                    </a:lnTo>
                    <a:lnTo>
                      <a:pt x="62" y="11"/>
                    </a:lnTo>
                    <a:lnTo>
                      <a:pt x="58" y="10"/>
                    </a:lnTo>
                    <a:lnTo>
                      <a:pt x="61" y="34"/>
                    </a:lnTo>
                    <a:lnTo>
                      <a:pt x="67" y="92"/>
                    </a:lnTo>
                    <a:lnTo>
                      <a:pt x="74" y="160"/>
                    </a:lnTo>
                    <a:lnTo>
                      <a:pt x="82" y="213"/>
                    </a:lnTo>
                    <a:lnTo>
                      <a:pt x="77" y="212"/>
                    </a:lnTo>
                    <a:close/>
                  </a:path>
                </a:pathLst>
              </a:custGeom>
              <a:solidFill>
                <a:srgbClr val="004C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2" name="Freeform 288"/>
              <p:cNvSpPr>
                <a:spLocks/>
              </p:cNvSpPr>
              <p:nvPr/>
            </p:nvSpPr>
            <p:spPr bwMode="auto">
              <a:xfrm>
                <a:off x="843" y="1295"/>
                <a:ext cx="15" cy="60"/>
              </a:xfrm>
              <a:custGeom>
                <a:avLst/>
                <a:gdLst/>
                <a:ahLst/>
                <a:cxnLst>
                  <a:cxn ang="0">
                    <a:pos x="13" y="28"/>
                  </a:cxn>
                  <a:cxn ang="0">
                    <a:pos x="13" y="20"/>
                  </a:cxn>
                  <a:cxn ang="0">
                    <a:pos x="13" y="12"/>
                  </a:cxn>
                  <a:cxn ang="0">
                    <a:pos x="13" y="3"/>
                  </a:cxn>
                  <a:cxn ang="0">
                    <a:pos x="15" y="0"/>
                  </a:cxn>
                  <a:cxn ang="0">
                    <a:pos x="16" y="0"/>
                  </a:cxn>
                  <a:cxn ang="0">
                    <a:pos x="22" y="1"/>
                  </a:cxn>
                  <a:cxn ang="0">
                    <a:pos x="28" y="4"/>
                  </a:cxn>
                  <a:cxn ang="0">
                    <a:pos x="33" y="7"/>
                  </a:cxn>
                  <a:cxn ang="0">
                    <a:pos x="33" y="12"/>
                  </a:cxn>
                  <a:cxn ang="0">
                    <a:pos x="30" y="16"/>
                  </a:cxn>
                  <a:cxn ang="0">
                    <a:pos x="24" y="22"/>
                  </a:cxn>
                  <a:cxn ang="0">
                    <a:pos x="18" y="29"/>
                  </a:cxn>
                  <a:cxn ang="0">
                    <a:pos x="15" y="38"/>
                  </a:cxn>
                  <a:cxn ang="0">
                    <a:pos x="12" y="47"/>
                  </a:cxn>
                  <a:cxn ang="0">
                    <a:pos x="12" y="53"/>
                  </a:cxn>
                  <a:cxn ang="0">
                    <a:pos x="13" y="58"/>
                  </a:cxn>
                  <a:cxn ang="0">
                    <a:pos x="21" y="58"/>
                  </a:cxn>
                  <a:cxn ang="0">
                    <a:pos x="31" y="59"/>
                  </a:cxn>
                  <a:cxn ang="0">
                    <a:pos x="42" y="68"/>
                  </a:cxn>
                  <a:cxn ang="0">
                    <a:pos x="45" y="92"/>
                  </a:cxn>
                  <a:cxn ang="0">
                    <a:pos x="40" y="86"/>
                  </a:cxn>
                  <a:cxn ang="0">
                    <a:pos x="31" y="81"/>
                  </a:cxn>
                  <a:cxn ang="0">
                    <a:pos x="22" y="77"/>
                  </a:cxn>
                  <a:cxn ang="0">
                    <a:pos x="13" y="77"/>
                  </a:cxn>
                  <a:cxn ang="0">
                    <a:pos x="16" y="84"/>
                  </a:cxn>
                  <a:cxn ang="0">
                    <a:pos x="24" y="93"/>
                  </a:cxn>
                  <a:cxn ang="0">
                    <a:pos x="28" y="102"/>
                  </a:cxn>
                  <a:cxn ang="0">
                    <a:pos x="30" y="111"/>
                  </a:cxn>
                  <a:cxn ang="0">
                    <a:pos x="28" y="121"/>
                  </a:cxn>
                  <a:cxn ang="0">
                    <a:pos x="27" y="133"/>
                  </a:cxn>
                  <a:cxn ang="0">
                    <a:pos x="24" y="145"/>
                  </a:cxn>
                  <a:cxn ang="0">
                    <a:pos x="22" y="151"/>
                  </a:cxn>
                  <a:cxn ang="0">
                    <a:pos x="21" y="153"/>
                  </a:cxn>
                  <a:cxn ang="0">
                    <a:pos x="18" y="151"/>
                  </a:cxn>
                  <a:cxn ang="0">
                    <a:pos x="16" y="148"/>
                  </a:cxn>
                  <a:cxn ang="0">
                    <a:pos x="15" y="147"/>
                  </a:cxn>
                  <a:cxn ang="0">
                    <a:pos x="15" y="181"/>
                  </a:cxn>
                  <a:cxn ang="0">
                    <a:pos x="11" y="182"/>
                  </a:cxn>
                  <a:cxn ang="0">
                    <a:pos x="11" y="142"/>
                  </a:cxn>
                  <a:cxn ang="0">
                    <a:pos x="8" y="138"/>
                  </a:cxn>
                  <a:cxn ang="0">
                    <a:pos x="2" y="124"/>
                  </a:cxn>
                  <a:cxn ang="0">
                    <a:pos x="0" y="104"/>
                  </a:cxn>
                  <a:cxn ang="0">
                    <a:pos x="6" y="77"/>
                  </a:cxn>
                  <a:cxn ang="0">
                    <a:pos x="8" y="63"/>
                  </a:cxn>
                  <a:cxn ang="0">
                    <a:pos x="8" y="50"/>
                  </a:cxn>
                  <a:cxn ang="0">
                    <a:pos x="11" y="37"/>
                  </a:cxn>
                  <a:cxn ang="0">
                    <a:pos x="13" y="28"/>
                  </a:cxn>
                </a:cxnLst>
                <a:rect l="0" t="0" r="r" b="b"/>
                <a:pathLst>
                  <a:path w="45" h="182">
                    <a:moveTo>
                      <a:pt x="13" y="28"/>
                    </a:moveTo>
                    <a:lnTo>
                      <a:pt x="13" y="20"/>
                    </a:lnTo>
                    <a:lnTo>
                      <a:pt x="13" y="12"/>
                    </a:lnTo>
                    <a:lnTo>
                      <a:pt x="13" y="3"/>
                    </a:lnTo>
                    <a:lnTo>
                      <a:pt x="15" y="0"/>
                    </a:lnTo>
                    <a:lnTo>
                      <a:pt x="16" y="0"/>
                    </a:lnTo>
                    <a:lnTo>
                      <a:pt x="22" y="1"/>
                    </a:lnTo>
                    <a:lnTo>
                      <a:pt x="28" y="4"/>
                    </a:lnTo>
                    <a:lnTo>
                      <a:pt x="33" y="7"/>
                    </a:lnTo>
                    <a:lnTo>
                      <a:pt x="33" y="12"/>
                    </a:lnTo>
                    <a:lnTo>
                      <a:pt x="30" y="16"/>
                    </a:lnTo>
                    <a:lnTo>
                      <a:pt x="24" y="22"/>
                    </a:lnTo>
                    <a:lnTo>
                      <a:pt x="18" y="29"/>
                    </a:lnTo>
                    <a:lnTo>
                      <a:pt x="15" y="38"/>
                    </a:lnTo>
                    <a:lnTo>
                      <a:pt x="12" y="47"/>
                    </a:lnTo>
                    <a:lnTo>
                      <a:pt x="12" y="53"/>
                    </a:lnTo>
                    <a:lnTo>
                      <a:pt x="13" y="58"/>
                    </a:lnTo>
                    <a:lnTo>
                      <a:pt x="21" y="58"/>
                    </a:lnTo>
                    <a:lnTo>
                      <a:pt x="31" y="59"/>
                    </a:lnTo>
                    <a:lnTo>
                      <a:pt x="42" y="68"/>
                    </a:lnTo>
                    <a:lnTo>
                      <a:pt x="45" y="92"/>
                    </a:lnTo>
                    <a:lnTo>
                      <a:pt x="40" y="86"/>
                    </a:lnTo>
                    <a:lnTo>
                      <a:pt x="31" y="81"/>
                    </a:lnTo>
                    <a:lnTo>
                      <a:pt x="22" y="77"/>
                    </a:lnTo>
                    <a:lnTo>
                      <a:pt x="13" y="77"/>
                    </a:lnTo>
                    <a:lnTo>
                      <a:pt x="16" y="84"/>
                    </a:lnTo>
                    <a:lnTo>
                      <a:pt x="24" y="93"/>
                    </a:lnTo>
                    <a:lnTo>
                      <a:pt x="28" y="102"/>
                    </a:lnTo>
                    <a:lnTo>
                      <a:pt x="30" y="111"/>
                    </a:lnTo>
                    <a:lnTo>
                      <a:pt x="28" y="121"/>
                    </a:lnTo>
                    <a:lnTo>
                      <a:pt x="27" y="133"/>
                    </a:lnTo>
                    <a:lnTo>
                      <a:pt x="24" y="145"/>
                    </a:lnTo>
                    <a:lnTo>
                      <a:pt x="22" y="151"/>
                    </a:lnTo>
                    <a:lnTo>
                      <a:pt x="21" y="153"/>
                    </a:lnTo>
                    <a:lnTo>
                      <a:pt x="18" y="151"/>
                    </a:lnTo>
                    <a:lnTo>
                      <a:pt x="16" y="148"/>
                    </a:lnTo>
                    <a:lnTo>
                      <a:pt x="15" y="147"/>
                    </a:lnTo>
                    <a:lnTo>
                      <a:pt x="15" y="181"/>
                    </a:lnTo>
                    <a:lnTo>
                      <a:pt x="11" y="182"/>
                    </a:lnTo>
                    <a:lnTo>
                      <a:pt x="11" y="142"/>
                    </a:lnTo>
                    <a:lnTo>
                      <a:pt x="8" y="138"/>
                    </a:lnTo>
                    <a:lnTo>
                      <a:pt x="2" y="124"/>
                    </a:lnTo>
                    <a:lnTo>
                      <a:pt x="0" y="104"/>
                    </a:lnTo>
                    <a:lnTo>
                      <a:pt x="6" y="77"/>
                    </a:lnTo>
                    <a:lnTo>
                      <a:pt x="8" y="63"/>
                    </a:lnTo>
                    <a:lnTo>
                      <a:pt x="8" y="50"/>
                    </a:lnTo>
                    <a:lnTo>
                      <a:pt x="11" y="37"/>
                    </a:lnTo>
                    <a:lnTo>
                      <a:pt x="13" y="28"/>
                    </a:lnTo>
                    <a:close/>
                  </a:path>
                </a:pathLst>
              </a:custGeom>
              <a:solidFill>
                <a:srgbClr val="004C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3" name="Freeform 289"/>
              <p:cNvSpPr>
                <a:spLocks/>
              </p:cNvSpPr>
              <p:nvPr/>
            </p:nvSpPr>
            <p:spPr bwMode="auto">
              <a:xfrm>
                <a:off x="822" y="1267"/>
                <a:ext cx="22" cy="20"/>
              </a:xfrm>
              <a:custGeom>
                <a:avLst/>
                <a:gdLst/>
                <a:ahLst/>
                <a:cxnLst>
                  <a:cxn ang="0">
                    <a:pos x="18" y="56"/>
                  </a:cxn>
                  <a:cxn ang="0">
                    <a:pos x="23" y="56"/>
                  </a:cxn>
                  <a:cxn ang="0">
                    <a:pos x="27" y="57"/>
                  </a:cxn>
                  <a:cxn ang="0">
                    <a:pos x="30" y="59"/>
                  </a:cxn>
                  <a:cxn ang="0">
                    <a:pos x="32" y="60"/>
                  </a:cxn>
                  <a:cxn ang="0">
                    <a:pos x="42" y="52"/>
                  </a:cxn>
                  <a:cxn ang="0">
                    <a:pos x="49" y="46"/>
                  </a:cxn>
                  <a:cxn ang="0">
                    <a:pos x="58" y="38"/>
                  </a:cxn>
                  <a:cxn ang="0">
                    <a:pos x="64" y="29"/>
                  </a:cxn>
                  <a:cxn ang="0">
                    <a:pos x="64" y="17"/>
                  </a:cxn>
                  <a:cxn ang="0">
                    <a:pos x="60" y="10"/>
                  </a:cxn>
                  <a:cxn ang="0">
                    <a:pos x="52" y="6"/>
                  </a:cxn>
                  <a:cxn ang="0">
                    <a:pos x="46" y="3"/>
                  </a:cxn>
                  <a:cxn ang="0">
                    <a:pos x="43" y="0"/>
                  </a:cxn>
                  <a:cxn ang="0">
                    <a:pos x="40" y="4"/>
                  </a:cxn>
                  <a:cxn ang="0">
                    <a:pos x="39" y="7"/>
                  </a:cxn>
                  <a:cxn ang="0">
                    <a:pos x="37" y="10"/>
                  </a:cxn>
                  <a:cxn ang="0">
                    <a:pos x="36" y="13"/>
                  </a:cxn>
                  <a:cxn ang="0">
                    <a:pos x="32" y="8"/>
                  </a:cxn>
                  <a:cxn ang="0">
                    <a:pos x="29" y="4"/>
                  </a:cxn>
                  <a:cxn ang="0">
                    <a:pos x="24" y="3"/>
                  </a:cxn>
                  <a:cxn ang="0">
                    <a:pos x="21" y="1"/>
                  </a:cxn>
                  <a:cxn ang="0">
                    <a:pos x="20" y="3"/>
                  </a:cxn>
                  <a:cxn ang="0">
                    <a:pos x="20" y="6"/>
                  </a:cxn>
                  <a:cxn ang="0">
                    <a:pos x="18" y="8"/>
                  </a:cxn>
                  <a:cxn ang="0">
                    <a:pos x="18" y="10"/>
                  </a:cxn>
                  <a:cxn ang="0">
                    <a:pos x="17" y="10"/>
                  </a:cxn>
                  <a:cxn ang="0">
                    <a:pos x="12" y="7"/>
                  </a:cxn>
                  <a:cxn ang="0">
                    <a:pos x="6" y="6"/>
                  </a:cxn>
                  <a:cxn ang="0">
                    <a:pos x="2" y="4"/>
                  </a:cxn>
                  <a:cxn ang="0">
                    <a:pos x="0" y="13"/>
                  </a:cxn>
                  <a:cxn ang="0">
                    <a:pos x="0" y="29"/>
                  </a:cxn>
                  <a:cxn ang="0">
                    <a:pos x="5" y="46"/>
                  </a:cxn>
                  <a:cxn ang="0">
                    <a:pos x="18" y="56"/>
                  </a:cxn>
                </a:cxnLst>
                <a:rect l="0" t="0" r="r" b="b"/>
                <a:pathLst>
                  <a:path w="64" h="60">
                    <a:moveTo>
                      <a:pt x="18" y="56"/>
                    </a:moveTo>
                    <a:lnTo>
                      <a:pt x="23" y="56"/>
                    </a:lnTo>
                    <a:lnTo>
                      <a:pt x="27" y="57"/>
                    </a:lnTo>
                    <a:lnTo>
                      <a:pt x="30" y="59"/>
                    </a:lnTo>
                    <a:lnTo>
                      <a:pt x="32" y="60"/>
                    </a:lnTo>
                    <a:lnTo>
                      <a:pt x="42" y="52"/>
                    </a:lnTo>
                    <a:lnTo>
                      <a:pt x="49" y="46"/>
                    </a:lnTo>
                    <a:lnTo>
                      <a:pt x="58" y="38"/>
                    </a:lnTo>
                    <a:lnTo>
                      <a:pt x="64" y="29"/>
                    </a:lnTo>
                    <a:lnTo>
                      <a:pt x="64" y="17"/>
                    </a:lnTo>
                    <a:lnTo>
                      <a:pt x="60" y="10"/>
                    </a:lnTo>
                    <a:lnTo>
                      <a:pt x="52" y="6"/>
                    </a:lnTo>
                    <a:lnTo>
                      <a:pt x="46" y="3"/>
                    </a:lnTo>
                    <a:lnTo>
                      <a:pt x="43" y="0"/>
                    </a:lnTo>
                    <a:lnTo>
                      <a:pt x="40" y="4"/>
                    </a:lnTo>
                    <a:lnTo>
                      <a:pt x="39" y="7"/>
                    </a:lnTo>
                    <a:lnTo>
                      <a:pt x="37" y="10"/>
                    </a:lnTo>
                    <a:lnTo>
                      <a:pt x="36" y="13"/>
                    </a:lnTo>
                    <a:lnTo>
                      <a:pt x="32" y="8"/>
                    </a:lnTo>
                    <a:lnTo>
                      <a:pt x="29" y="4"/>
                    </a:lnTo>
                    <a:lnTo>
                      <a:pt x="24" y="3"/>
                    </a:lnTo>
                    <a:lnTo>
                      <a:pt x="21" y="1"/>
                    </a:lnTo>
                    <a:lnTo>
                      <a:pt x="20" y="3"/>
                    </a:lnTo>
                    <a:lnTo>
                      <a:pt x="20" y="6"/>
                    </a:lnTo>
                    <a:lnTo>
                      <a:pt x="18" y="8"/>
                    </a:lnTo>
                    <a:lnTo>
                      <a:pt x="18" y="10"/>
                    </a:lnTo>
                    <a:lnTo>
                      <a:pt x="17" y="10"/>
                    </a:lnTo>
                    <a:lnTo>
                      <a:pt x="12" y="7"/>
                    </a:lnTo>
                    <a:lnTo>
                      <a:pt x="6" y="6"/>
                    </a:lnTo>
                    <a:lnTo>
                      <a:pt x="2" y="4"/>
                    </a:lnTo>
                    <a:lnTo>
                      <a:pt x="0" y="13"/>
                    </a:lnTo>
                    <a:lnTo>
                      <a:pt x="0" y="29"/>
                    </a:lnTo>
                    <a:lnTo>
                      <a:pt x="5" y="46"/>
                    </a:lnTo>
                    <a:lnTo>
                      <a:pt x="18" y="56"/>
                    </a:lnTo>
                    <a:close/>
                  </a:path>
                </a:pathLst>
              </a:custGeom>
              <a:solidFill>
                <a:srgbClr val="B2001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4" name="Freeform 290"/>
              <p:cNvSpPr>
                <a:spLocks/>
              </p:cNvSpPr>
              <p:nvPr/>
            </p:nvSpPr>
            <p:spPr bwMode="auto">
              <a:xfrm>
                <a:off x="844" y="1276"/>
                <a:ext cx="22" cy="21"/>
              </a:xfrm>
              <a:custGeom>
                <a:avLst/>
                <a:gdLst/>
                <a:ahLst/>
                <a:cxnLst>
                  <a:cxn ang="0">
                    <a:pos x="30" y="64"/>
                  </a:cxn>
                  <a:cxn ang="0">
                    <a:pos x="25" y="61"/>
                  </a:cxn>
                  <a:cxn ang="0">
                    <a:pos x="19" y="58"/>
                  </a:cxn>
                  <a:cxn ang="0">
                    <a:pos x="13" y="57"/>
                  </a:cxn>
                  <a:cxn ang="0">
                    <a:pos x="12" y="57"/>
                  </a:cxn>
                  <a:cxn ang="0">
                    <a:pos x="12" y="48"/>
                  </a:cxn>
                  <a:cxn ang="0">
                    <a:pos x="10" y="37"/>
                  </a:cxn>
                  <a:cxn ang="0">
                    <a:pos x="9" y="27"/>
                  </a:cxn>
                  <a:cxn ang="0">
                    <a:pos x="3" y="20"/>
                  </a:cxn>
                  <a:cxn ang="0">
                    <a:pos x="0" y="17"/>
                  </a:cxn>
                  <a:cxn ang="0">
                    <a:pos x="5" y="15"/>
                  </a:cxn>
                  <a:cxn ang="0">
                    <a:pos x="12" y="17"/>
                  </a:cxn>
                  <a:cxn ang="0">
                    <a:pos x="19" y="21"/>
                  </a:cxn>
                  <a:cxn ang="0">
                    <a:pos x="24" y="15"/>
                  </a:cxn>
                  <a:cxn ang="0">
                    <a:pos x="28" y="12"/>
                  </a:cxn>
                  <a:cxn ang="0">
                    <a:pos x="31" y="9"/>
                  </a:cxn>
                  <a:cxn ang="0">
                    <a:pos x="36" y="8"/>
                  </a:cxn>
                  <a:cxn ang="0">
                    <a:pos x="39" y="5"/>
                  </a:cxn>
                  <a:cxn ang="0">
                    <a:pos x="42" y="3"/>
                  </a:cxn>
                  <a:cxn ang="0">
                    <a:pos x="42" y="0"/>
                  </a:cxn>
                  <a:cxn ang="0">
                    <a:pos x="42" y="0"/>
                  </a:cxn>
                  <a:cxn ang="0">
                    <a:pos x="43" y="2"/>
                  </a:cxn>
                  <a:cxn ang="0">
                    <a:pos x="47" y="6"/>
                  </a:cxn>
                  <a:cxn ang="0">
                    <a:pos x="50" y="12"/>
                  </a:cxn>
                  <a:cxn ang="0">
                    <a:pos x="50" y="20"/>
                  </a:cxn>
                  <a:cxn ang="0">
                    <a:pos x="55" y="18"/>
                  </a:cxn>
                  <a:cxn ang="0">
                    <a:pos x="59" y="15"/>
                  </a:cxn>
                  <a:cxn ang="0">
                    <a:pos x="62" y="14"/>
                  </a:cxn>
                  <a:cxn ang="0">
                    <a:pos x="67" y="14"/>
                  </a:cxn>
                  <a:cxn ang="0">
                    <a:pos x="67" y="17"/>
                  </a:cxn>
                  <a:cxn ang="0">
                    <a:pos x="65" y="21"/>
                  </a:cxn>
                  <a:cxn ang="0">
                    <a:pos x="64" y="26"/>
                  </a:cxn>
                  <a:cxn ang="0">
                    <a:pos x="64" y="30"/>
                  </a:cxn>
                  <a:cxn ang="0">
                    <a:pos x="61" y="36"/>
                  </a:cxn>
                  <a:cxn ang="0">
                    <a:pos x="52" y="46"/>
                  </a:cxn>
                  <a:cxn ang="0">
                    <a:pos x="40" y="57"/>
                  </a:cxn>
                  <a:cxn ang="0">
                    <a:pos x="30" y="64"/>
                  </a:cxn>
                </a:cxnLst>
                <a:rect l="0" t="0" r="r" b="b"/>
                <a:pathLst>
                  <a:path w="67" h="64">
                    <a:moveTo>
                      <a:pt x="30" y="64"/>
                    </a:moveTo>
                    <a:lnTo>
                      <a:pt x="25" y="61"/>
                    </a:lnTo>
                    <a:lnTo>
                      <a:pt x="19" y="58"/>
                    </a:lnTo>
                    <a:lnTo>
                      <a:pt x="13" y="57"/>
                    </a:lnTo>
                    <a:lnTo>
                      <a:pt x="12" y="57"/>
                    </a:lnTo>
                    <a:lnTo>
                      <a:pt x="12" y="48"/>
                    </a:lnTo>
                    <a:lnTo>
                      <a:pt x="10" y="37"/>
                    </a:lnTo>
                    <a:lnTo>
                      <a:pt x="9" y="27"/>
                    </a:lnTo>
                    <a:lnTo>
                      <a:pt x="3" y="20"/>
                    </a:lnTo>
                    <a:lnTo>
                      <a:pt x="0" y="17"/>
                    </a:lnTo>
                    <a:lnTo>
                      <a:pt x="5" y="15"/>
                    </a:lnTo>
                    <a:lnTo>
                      <a:pt x="12" y="17"/>
                    </a:lnTo>
                    <a:lnTo>
                      <a:pt x="19" y="21"/>
                    </a:lnTo>
                    <a:lnTo>
                      <a:pt x="24" y="15"/>
                    </a:lnTo>
                    <a:lnTo>
                      <a:pt x="28" y="12"/>
                    </a:lnTo>
                    <a:lnTo>
                      <a:pt x="31" y="9"/>
                    </a:lnTo>
                    <a:lnTo>
                      <a:pt x="36" y="8"/>
                    </a:lnTo>
                    <a:lnTo>
                      <a:pt x="39" y="5"/>
                    </a:lnTo>
                    <a:lnTo>
                      <a:pt x="42" y="3"/>
                    </a:lnTo>
                    <a:lnTo>
                      <a:pt x="42" y="0"/>
                    </a:lnTo>
                    <a:lnTo>
                      <a:pt x="42" y="0"/>
                    </a:lnTo>
                    <a:lnTo>
                      <a:pt x="43" y="2"/>
                    </a:lnTo>
                    <a:lnTo>
                      <a:pt x="47" y="6"/>
                    </a:lnTo>
                    <a:lnTo>
                      <a:pt x="50" y="12"/>
                    </a:lnTo>
                    <a:lnTo>
                      <a:pt x="50" y="20"/>
                    </a:lnTo>
                    <a:lnTo>
                      <a:pt x="55" y="18"/>
                    </a:lnTo>
                    <a:lnTo>
                      <a:pt x="59" y="15"/>
                    </a:lnTo>
                    <a:lnTo>
                      <a:pt x="62" y="14"/>
                    </a:lnTo>
                    <a:lnTo>
                      <a:pt x="67" y="14"/>
                    </a:lnTo>
                    <a:lnTo>
                      <a:pt x="67" y="17"/>
                    </a:lnTo>
                    <a:lnTo>
                      <a:pt x="65" y="21"/>
                    </a:lnTo>
                    <a:lnTo>
                      <a:pt x="64" y="26"/>
                    </a:lnTo>
                    <a:lnTo>
                      <a:pt x="64" y="30"/>
                    </a:lnTo>
                    <a:lnTo>
                      <a:pt x="61" y="36"/>
                    </a:lnTo>
                    <a:lnTo>
                      <a:pt x="52" y="46"/>
                    </a:lnTo>
                    <a:lnTo>
                      <a:pt x="40" y="57"/>
                    </a:lnTo>
                    <a:lnTo>
                      <a:pt x="30" y="64"/>
                    </a:lnTo>
                    <a:close/>
                  </a:path>
                </a:pathLst>
              </a:custGeom>
              <a:solidFill>
                <a:srgbClr val="B2001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5" name="Freeform 291"/>
              <p:cNvSpPr>
                <a:spLocks/>
              </p:cNvSpPr>
              <p:nvPr/>
            </p:nvSpPr>
            <p:spPr bwMode="auto">
              <a:xfrm>
                <a:off x="842" y="1357"/>
                <a:ext cx="6" cy="46"/>
              </a:xfrm>
              <a:custGeom>
                <a:avLst/>
                <a:gdLst/>
                <a:ahLst/>
                <a:cxnLst>
                  <a:cxn ang="0">
                    <a:pos x="12" y="0"/>
                  </a:cxn>
                  <a:cxn ang="0">
                    <a:pos x="10" y="16"/>
                  </a:cxn>
                  <a:cxn ang="0">
                    <a:pos x="9" y="46"/>
                  </a:cxn>
                  <a:cxn ang="0">
                    <a:pos x="4" y="86"/>
                  </a:cxn>
                  <a:cxn ang="0">
                    <a:pos x="0" y="136"/>
                  </a:cxn>
                  <a:cxn ang="0">
                    <a:pos x="4" y="138"/>
                  </a:cxn>
                  <a:cxn ang="0">
                    <a:pos x="6" y="118"/>
                  </a:cxn>
                  <a:cxn ang="0">
                    <a:pos x="10" y="74"/>
                  </a:cxn>
                  <a:cxn ang="0">
                    <a:pos x="14" y="26"/>
                  </a:cxn>
                  <a:cxn ang="0">
                    <a:pos x="16" y="0"/>
                  </a:cxn>
                  <a:cxn ang="0">
                    <a:pos x="12" y="0"/>
                  </a:cxn>
                </a:cxnLst>
                <a:rect l="0" t="0" r="r" b="b"/>
                <a:pathLst>
                  <a:path w="16" h="138">
                    <a:moveTo>
                      <a:pt x="12" y="0"/>
                    </a:moveTo>
                    <a:lnTo>
                      <a:pt x="10" y="16"/>
                    </a:lnTo>
                    <a:lnTo>
                      <a:pt x="9" y="46"/>
                    </a:lnTo>
                    <a:lnTo>
                      <a:pt x="4" y="86"/>
                    </a:lnTo>
                    <a:lnTo>
                      <a:pt x="0" y="136"/>
                    </a:lnTo>
                    <a:lnTo>
                      <a:pt x="4" y="138"/>
                    </a:lnTo>
                    <a:lnTo>
                      <a:pt x="6" y="118"/>
                    </a:lnTo>
                    <a:lnTo>
                      <a:pt x="10" y="74"/>
                    </a:lnTo>
                    <a:lnTo>
                      <a:pt x="14" y="26"/>
                    </a:lnTo>
                    <a:lnTo>
                      <a:pt x="16" y="0"/>
                    </a:lnTo>
                    <a:lnTo>
                      <a:pt x="12" y="0"/>
                    </a:lnTo>
                    <a:close/>
                  </a:path>
                </a:pathLst>
              </a:custGeom>
              <a:solidFill>
                <a:srgbClr val="0066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6" name="Freeform 292"/>
              <p:cNvSpPr>
                <a:spLocks/>
              </p:cNvSpPr>
              <p:nvPr/>
            </p:nvSpPr>
            <p:spPr bwMode="auto">
              <a:xfrm>
                <a:off x="841" y="1357"/>
                <a:ext cx="9" cy="46"/>
              </a:xfrm>
              <a:custGeom>
                <a:avLst/>
                <a:gdLst/>
                <a:ahLst/>
                <a:cxnLst>
                  <a:cxn ang="0">
                    <a:pos x="0" y="0"/>
                  </a:cxn>
                  <a:cxn ang="0">
                    <a:pos x="3" y="22"/>
                  </a:cxn>
                  <a:cxn ang="0">
                    <a:pos x="10" y="58"/>
                  </a:cxn>
                  <a:cxn ang="0">
                    <a:pos x="16" y="92"/>
                  </a:cxn>
                  <a:cxn ang="0">
                    <a:pos x="19" y="114"/>
                  </a:cxn>
                  <a:cxn ang="0">
                    <a:pos x="19" y="122"/>
                  </a:cxn>
                  <a:cxn ang="0">
                    <a:pos x="20" y="129"/>
                  </a:cxn>
                  <a:cxn ang="0">
                    <a:pos x="20" y="135"/>
                  </a:cxn>
                  <a:cxn ang="0">
                    <a:pos x="20" y="137"/>
                  </a:cxn>
                  <a:cxn ang="0">
                    <a:pos x="25" y="137"/>
                  </a:cxn>
                  <a:cxn ang="0">
                    <a:pos x="25" y="134"/>
                  </a:cxn>
                  <a:cxn ang="0">
                    <a:pos x="25" y="123"/>
                  </a:cxn>
                  <a:cxn ang="0">
                    <a:pos x="23" y="111"/>
                  </a:cxn>
                  <a:cxn ang="0">
                    <a:pos x="22" y="97"/>
                  </a:cxn>
                  <a:cxn ang="0">
                    <a:pos x="19" y="76"/>
                  </a:cxn>
                  <a:cxn ang="0">
                    <a:pos x="13" y="48"/>
                  </a:cxn>
                  <a:cxn ang="0">
                    <a:pos x="7" y="21"/>
                  </a:cxn>
                  <a:cxn ang="0">
                    <a:pos x="4" y="0"/>
                  </a:cxn>
                  <a:cxn ang="0">
                    <a:pos x="0" y="0"/>
                  </a:cxn>
                </a:cxnLst>
                <a:rect l="0" t="0" r="r" b="b"/>
                <a:pathLst>
                  <a:path w="25" h="137">
                    <a:moveTo>
                      <a:pt x="0" y="0"/>
                    </a:moveTo>
                    <a:lnTo>
                      <a:pt x="3" y="22"/>
                    </a:lnTo>
                    <a:lnTo>
                      <a:pt x="10" y="58"/>
                    </a:lnTo>
                    <a:lnTo>
                      <a:pt x="16" y="92"/>
                    </a:lnTo>
                    <a:lnTo>
                      <a:pt x="19" y="114"/>
                    </a:lnTo>
                    <a:lnTo>
                      <a:pt x="19" y="122"/>
                    </a:lnTo>
                    <a:lnTo>
                      <a:pt x="20" y="129"/>
                    </a:lnTo>
                    <a:lnTo>
                      <a:pt x="20" y="135"/>
                    </a:lnTo>
                    <a:lnTo>
                      <a:pt x="20" y="137"/>
                    </a:lnTo>
                    <a:lnTo>
                      <a:pt x="25" y="137"/>
                    </a:lnTo>
                    <a:lnTo>
                      <a:pt x="25" y="134"/>
                    </a:lnTo>
                    <a:lnTo>
                      <a:pt x="25" y="123"/>
                    </a:lnTo>
                    <a:lnTo>
                      <a:pt x="23" y="111"/>
                    </a:lnTo>
                    <a:lnTo>
                      <a:pt x="22" y="97"/>
                    </a:lnTo>
                    <a:lnTo>
                      <a:pt x="19" y="76"/>
                    </a:lnTo>
                    <a:lnTo>
                      <a:pt x="13" y="48"/>
                    </a:lnTo>
                    <a:lnTo>
                      <a:pt x="7" y="21"/>
                    </a:lnTo>
                    <a:lnTo>
                      <a:pt x="4" y="0"/>
                    </a:lnTo>
                    <a:lnTo>
                      <a:pt x="0" y="0"/>
                    </a:lnTo>
                    <a:close/>
                  </a:path>
                </a:pathLst>
              </a:custGeom>
              <a:solidFill>
                <a:srgbClr val="0066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7" name="Freeform 293"/>
              <p:cNvSpPr>
                <a:spLocks/>
              </p:cNvSpPr>
              <p:nvPr/>
            </p:nvSpPr>
            <p:spPr bwMode="auto">
              <a:xfrm>
                <a:off x="834" y="1352"/>
                <a:ext cx="21" cy="85"/>
              </a:xfrm>
              <a:custGeom>
                <a:avLst/>
                <a:gdLst/>
                <a:ahLst/>
                <a:cxnLst>
                  <a:cxn ang="0">
                    <a:pos x="31" y="12"/>
                  </a:cxn>
                  <a:cxn ang="0">
                    <a:pos x="19" y="11"/>
                  </a:cxn>
                  <a:cxn ang="0">
                    <a:pos x="10" y="8"/>
                  </a:cxn>
                  <a:cxn ang="0">
                    <a:pos x="4" y="5"/>
                  </a:cxn>
                  <a:cxn ang="0">
                    <a:pos x="2" y="0"/>
                  </a:cxn>
                  <a:cxn ang="0">
                    <a:pos x="4" y="34"/>
                  </a:cxn>
                  <a:cxn ang="0">
                    <a:pos x="7" y="82"/>
                  </a:cxn>
                  <a:cxn ang="0">
                    <a:pos x="10" y="128"/>
                  </a:cxn>
                  <a:cxn ang="0">
                    <a:pos x="11" y="152"/>
                  </a:cxn>
                  <a:cxn ang="0">
                    <a:pos x="16" y="169"/>
                  </a:cxn>
                  <a:cxn ang="0">
                    <a:pos x="22" y="190"/>
                  </a:cxn>
                  <a:cxn ang="0">
                    <a:pos x="25" y="209"/>
                  </a:cxn>
                  <a:cxn ang="0">
                    <a:pos x="26" y="226"/>
                  </a:cxn>
                  <a:cxn ang="0">
                    <a:pos x="17" y="227"/>
                  </a:cxn>
                  <a:cxn ang="0">
                    <a:pos x="8" y="230"/>
                  </a:cxn>
                  <a:cxn ang="0">
                    <a:pos x="2" y="233"/>
                  </a:cxn>
                  <a:cxn ang="0">
                    <a:pos x="0" y="239"/>
                  </a:cxn>
                  <a:cxn ang="0">
                    <a:pos x="2" y="244"/>
                  </a:cxn>
                  <a:cxn ang="0">
                    <a:pos x="11" y="248"/>
                  </a:cxn>
                  <a:cxn ang="0">
                    <a:pos x="22" y="251"/>
                  </a:cxn>
                  <a:cxn ang="0">
                    <a:pos x="31" y="253"/>
                  </a:cxn>
                  <a:cxn ang="0">
                    <a:pos x="39" y="251"/>
                  </a:cxn>
                  <a:cxn ang="0">
                    <a:pos x="50" y="248"/>
                  </a:cxn>
                  <a:cxn ang="0">
                    <a:pos x="59" y="244"/>
                  </a:cxn>
                  <a:cxn ang="0">
                    <a:pos x="62" y="239"/>
                  </a:cxn>
                  <a:cxn ang="0">
                    <a:pos x="59" y="233"/>
                  </a:cxn>
                  <a:cxn ang="0">
                    <a:pos x="53" y="230"/>
                  </a:cxn>
                  <a:cxn ang="0">
                    <a:pos x="45" y="227"/>
                  </a:cxn>
                  <a:cxn ang="0">
                    <a:pos x="37" y="226"/>
                  </a:cxn>
                  <a:cxn ang="0">
                    <a:pos x="38" y="209"/>
                  </a:cxn>
                  <a:cxn ang="0">
                    <a:pos x="41" y="190"/>
                  </a:cxn>
                  <a:cxn ang="0">
                    <a:pos x="45" y="169"/>
                  </a:cxn>
                  <a:cxn ang="0">
                    <a:pos x="50" y="152"/>
                  </a:cxn>
                  <a:cxn ang="0">
                    <a:pos x="53" y="128"/>
                  </a:cxn>
                  <a:cxn ang="0">
                    <a:pos x="56" y="82"/>
                  </a:cxn>
                  <a:cxn ang="0">
                    <a:pos x="59" y="34"/>
                  </a:cxn>
                  <a:cxn ang="0">
                    <a:pos x="60" y="0"/>
                  </a:cxn>
                  <a:cxn ang="0">
                    <a:pos x="57" y="5"/>
                  </a:cxn>
                  <a:cxn ang="0">
                    <a:pos x="51" y="8"/>
                  </a:cxn>
                  <a:cxn ang="0">
                    <a:pos x="42" y="11"/>
                  </a:cxn>
                  <a:cxn ang="0">
                    <a:pos x="31" y="12"/>
                  </a:cxn>
                </a:cxnLst>
                <a:rect l="0" t="0" r="r" b="b"/>
                <a:pathLst>
                  <a:path w="62" h="253">
                    <a:moveTo>
                      <a:pt x="31" y="12"/>
                    </a:moveTo>
                    <a:lnTo>
                      <a:pt x="19" y="11"/>
                    </a:lnTo>
                    <a:lnTo>
                      <a:pt x="10" y="8"/>
                    </a:lnTo>
                    <a:lnTo>
                      <a:pt x="4" y="5"/>
                    </a:lnTo>
                    <a:lnTo>
                      <a:pt x="2" y="0"/>
                    </a:lnTo>
                    <a:lnTo>
                      <a:pt x="4" y="34"/>
                    </a:lnTo>
                    <a:lnTo>
                      <a:pt x="7" y="82"/>
                    </a:lnTo>
                    <a:lnTo>
                      <a:pt x="10" y="128"/>
                    </a:lnTo>
                    <a:lnTo>
                      <a:pt x="11" y="152"/>
                    </a:lnTo>
                    <a:lnTo>
                      <a:pt x="16" y="169"/>
                    </a:lnTo>
                    <a:lnTo>
                      <a:pt x="22" y="190"/>
                    </a:lnTo>
                    <a:lnTo>
                      <a:pt x="25" y="209"/>
                    </a:lnTo>
                    <a:lnTo>
                      <a:pt x="26" y="226"/>
                    </a:lnTo>
                    <a:lnTo>
                      <a:pt x="17" y="227"/>
                    </a:lnTo>
                    <a:lnTo>
                      <a:pt x="8" y="230"/>
                    </a:lnTo>
                    <a:lnTo>
                      <a:pt x="2" y="233"/>
                    </a:lnTo>
                    <a:lnTo>
                      <a:pt x="0" y="239"/>
                    </a:lnTo>
                    <a:lnTo>
                      <a:pt x="2" y="244"/>
                    </a:lnTo>
                    <a:lnTo>
                      <a:pt x="11" y="248"/>
                    </a:lnTo>
                    <a:lnTo>
                      <a:pt x="22" y="251"/>
                    </a:lnTo>
                    <a:lnTo>
                      <a:pt x="31" y="253"/>
                    </a:lnTo>
                    <a:lnTo>
                      <a:pt x="39" y="251"/>
                    </a:lnTo>
                    <a:lnTo>
                      <a:pt x="50" y="248"/>
                    </a:lnTo>
                    <a:lnTo>
                      <a:pt x="59" y="244"/>
                    </a:lnTo>
                    <a:lnTo>
                      <a:pt x="62" y="239"/>
                    </a:lnTo>
                    <a:lnTo>
                      <a:pt x="59" y="233"/>
                    </a:lnTo>
                    <a:lnTo>
                      <a:pt x="53" y="230"/>
                    </a:lnTo>
                    <a:lnTo>
                      <a:pt x="45" y="227"/>
                    </a:lnTo>
                    <a:lnTo>
                      <a:pt x="37" y="226"/>
                    </a:lnTo>
                    <a:lnTo>
                      <a:pt x="38" y="209"/>
                    </a:lnTo>
                    <a:lnTo>
                      <a:pt x="41" y="190"/>
                    </a:lnTo>
                    <a:lnTo>
                      <a:pt x="45" y="169"/>
                    </a:lnTo>
                    <a:lnTo>
                      <a:pt x="50" y="152"/>
                    </a:lnTo>
                    <a:lnTo>
                      <a:pt x="53" y="128"/>
                    </a:lnTo>
                    <a:lnTo>
                      <a:pt x="56" y="82"/>
                    </a:lnTo>
                    <a:lnTo>
                      <a:pt x="59" y="34"/>
                    </a:lnTo>
                    <a:lnTo>
                      <a:pt x="60" y="0"/>
                    </a:lnTo>
                    <a:lnTo>
                      <a:pt x="57" y="5"/>
                    </a:lnTo>
                    <a:lnTo>
                      <a:pt x="51" y="8"/>
                    </a:lnTo>
                    <a:lnTo>
                      <a:pt x="42" y="11"/>
                    </a:lnTo>
                    <a:lnTo>
                      <a:pt x="31" y="12"/>
                    </a:lnTo>
                    <a:close/>
                  </a:path>
                </a:pathLst>
              </a:custGeom>
              <a:solidFill>
                <a:srgbClr val="FFD1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8" name="Freeform 294"/>
              <p:cNvSpPr>
                <a:spLocks/>
              </p:cNvSpPr>
              <p:nvPr/>
            </p:nvSpPr>
            <p:spPr bwMode="auto">
              <a:xfrm>
                <a:off x="834" y="1432"/>
                <a:ext cx="21" cy="6"/>
              </a:xfrm>
              <a:custGeom>
                <a:avLst/>
                <a:gdLst/>
                <a:ahLst/>
                <a:cxnLst>
                  <a:cxn ang="0">
                    <a:pos x="62" y="0"/>
                  </a:cxn>
                  <a:cxn ang="0">
                    <a:pos x="59" y="5"/>
                  </a:cxn>
                  <a:cxn ang="0">
                    <a:pos x="50" y="9"/>
                  </a:cxn>
                  <a:cxn ang="0">
                    <a:pos x="39" y="12"/>
                  </a:cxn>
                  <a:cxn ang="0">
                    <a:pos x="31" y="14"/>
                  </a:cxn>
                  <a:cxn ang="0">
                    <a:pos x="22" y="12"/>
                  </a:cxn>
                  <a:cxn ang="0">
                    <a:pos x="11" y="9"/>
                  </a:cxn>
                  <a:cxn ang="0">
                    <a:pos x="2" y="5"/>
                  </a:cxn>
                  <a:cxn ang="0">
                    <a:pos x="0" y="0"/>
                  </a:cxn>
                  <a:cxn ang="0">
                    <a:pos x="1" y="5"/>
                  </a:cxn>
                  <a:cxn ang="0">
                    <a:pos x="7" y="11"/>
                  </a:cxn>
                  <a:cxn ang="0">
                    <a:pos x="16" y="15"/>
                  </a:cxn>
                  <a:cxn ang="0">
                    <a:pos x="25" y="18"/>
                  </a:cxn>
                  <a:cxn ang="0">
                    <a:pos x="35" y="18"/>
                  </a:cxn>
                  <a:cxn ang="0">
                    <a:pos x="45" y="16"/>
                  </a:cxn>
                  <a:cxn ang="0">
                    <a:pos x="54" y="15"/>
                  </a:cxn>
                  <a:cxn ang="0">
                    <a:pos x="59" y="12"/>
                  </a:cxn>
                  <a:cxn ang="0">
                    <a:pos x="62" y="9"/>
                  </a:cxn>
                  <a:cxn ang="0">
                    <a:pos x="63" y="6"/>
                  </a:cxn>
                  <a:cxn ang="0">
                    <a:pos x="62" y="3"/>
                  </a:cxn>
                  <a:cxn ang="0">
                    <a:pos x="62" y="0"/>
                  </a:cxn>
                </a:cxnLst>
                <a:rect l="0" t="0" r="r" b="b"/>
                <a:pathLst>
                  <a:path w="63" h="18">
                    <a:moveTo>
                      <a:pt x="62" y="0"/>
                    </a:moveTo>
                    <a:lnTo>
                      <a:pt x="59" y="5"/>
                    </a:lnTo>
                    <a:lnTo>
                      <a:pt x="50" y="9"/>
                    </a:lnTo>
                    <a:lnTo>
                      <a:pt x="39" y="12"/>
                    </a:lnTo>
                    <a:lnTo>
                      <a:pt x="31" y="14"/>
                    </a:lnTo>
                    <a:lnTo>
                      <a:pt x="22" y="12"/>
                    </a:lnTo>
                    <a:lnTo>
                      <a:pt x="11" y="9"/>
                    </a:lnTo>
                    <a:lnTo>
                      <a:pt x="2" y="5"/>
                    </a:lnTo>
                    <a:lnTo>
                      <a:pt x="0" y="0"/>
                    </a:lnTo>
                    <a:lnTo>
                      <a:pt x="1" y="5"/>
                    </a:lnTo>
                    <a:lnTo>
                      <a:pt x="7" y="11"/>
                    </a:lnTo>
                    <a:lnTo>
                      <a:pt x="16" y="15"/>
                    </a:lnTo>
                    <a:lnTo>
                      <a:pt x="25" y="18"/>
                    </a:lnTo>
                    <a:lnTo>
                      <a:pt x="35" y="18"/>
                    </a:lnTo>
                    <a:lnTo>
                      <a:pt x="45" y="16"/>
                    </a:lnTo>
                    <a:lnTo>
                      <a:pt x="54" y="15"/>
                    </a:lnTo>
                    <a:lnTo>
                      <a:pt x="59" y="12"/>
                    </a:lnTo>
                    <a:lnTo>
                      <a:pt x="62" y="9"/>
                    </a:lnTo>
                    <a:lnTo>
                      <a:pt x="63" y="6"/>
                    </a:lnTo>
                    <a:lnTo>
                      <a:pt x="62" y="3"/>
                    </a:lnTo>
                    <a:lnTo>
                      <a:pt x="62" y="0"/>
                    </a:lnTo>
                    <a:close/>
                  </a:path>
                </a:pathLst>
              </a:custGeom>
              <a:solidFill>
                <a:srgbClr val="FFA39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9" name="Freeform 295"/>
              <p:cNvSpPr>
                <a:spLocks/>
              </p:cNvSpPr>
              <p:nvPr/>
            </p:nvSpPr>
            <p:spPr bwMode="auto">
              <a:xfrm>
                <a:off x="708" y="1329"/>
                <a:ext cx="36" cy="6"/>
              </a:xfrm>
              <a:custGeom>
                <a:avLst/>
                <a:gdLst/>
                <a:ahLst/>
                <a:cxnLst>
                  <a:cxn ang="0">
                    <a:pos x="53" y="18"/>
                  </a:cxn>
                  <a:cxn ang="0">
                    <a:pos x="64" y="18"/>
                  </a:cxn>
                  <a:cxn ang="0">
                    <a:pos x="74" y="16"/>
                  </a:cxn>
                  <a:cxn ang="0">
                    <a:pos x="83" y="16"/>
                  </a:cxn>
                  <a:cxn ang="0">
                    <a:pos x="92" y="15"/>
                  </a:cxn>
                  <a:cxn ang="0">
                    <a:pos x="98" y="13"/>
                  </a:cxn>
                  <a:cxn ang="0">
                    <a:pos x="102" y="12"/>
                  </a:cxn>
                  <a:cxn ang="0">
                    <a:pos x="105" y="10"/>
                  </a:cxn>
                  <a:cxn ang="0">
                    <a:pos x="107" y="9"/>
                  </a:cxn>
                  <a:cxn ang="0">
                    <a:pos x="105" y="7"/>
                  </a:cxn>
                  <a:cxn ang="0">
                    <a:pos x="102" y="5"/>
                  </a:cxn>
                  <a:cxn ang="0">
                    <a:pos x="98" y="3"/>
                  </a:cxn>
                  <a:cxn ang="0">
                    <a:pos x="92" y="2"/>
                  </a:cxn>
                  <a:cxn ang="0">
                    <a:pos x="83" y="2"/>
                  </a:cxn>
                  <a:cxn ang="0">
                    <a:pos x="74" y="0"/>
                  </a:cxn>
                  <a:cxn ang="0">
                    <a:pos x="64" y="0"/>
                  </a:cxn>
                  <a:cxn ang="0">
                    <a:pos x="53" y="0"/>
                  </a:cxn>
                  <a:cxn ang="0">
                    <a:pos x="43" y="0"/>
                  </a:cxn>
                  <a:cxn ang="0">
                    <a:pos x="33" y="0"/>
                  </a:cxn>
                  <a:cxn ang="0">
                    <a:pos x="24" y="2"/>
                  </a:cxn>
                  <a:cxn ang="0">
                    <a:pos x="16" y="2"/>
                  </a:cxn>
                  <a:cxn ang="0">
                    <a:pos x="9" y="3"/>
                  </a:cxn>
                  <a:cxn ang="0">
                    <a:pos x="5" y="5"/>
                  </a:cxn>
                  <a:cxn ang="0">
                    <a:pos x="2" y="7"/>
                  </a:cxn>
                  <a:cxn ang="0">
                    <a:pos x="0" y="9"/>
                  </a:cxn>
                  <a:cxn ang="0">
                    <a:pos x="2" y="10"/>
                  </a:cxn>
                  <a:cxn ang="0">
                    <a:pos x="5" y="12"/>
                  </a:cxn>
                  <a:cxn ang="0">
                    <a:pos x="9" y="13"/>
                  </a:cxn>
                  <a:cxn ang="0">
                    <a:pos x="16" y="15"/>
                  </a:cxn>
                  <a:cxn ang="0">
                    <a:pos x="24" y="16"/>
                  </a:cxn>
                  <a:cxn ang="0">
                    <a:pos x="33" y="16"/>
                  </a:cxn>
                  <a:cxn ang="0">
                    <a:pos x="43" y="18"/>
                  </a:cxn>
                  <a:cxn ang="0">
                    <a:pos x="53" y="18"/>
                  </a:cxn>
                </a:cxnLst>
                <a:rect l="0" t="0" r="r" b="b"/>
                <a:pathLst>
                  <a:path w="107" h="18">
                    <a:moveTo>
                      <a:pt x="53" y="18"/>
                    </a:moveTo>
                    <a:lnTo>
                      <a:pt x="64" y="18"/>
                    </a:lnTo>
                    <a:lnTo>
                      <a:pt x="74" y="16"/>
                    </a:lnTo>
                    <a:lnTo>
                      <a:pt x="83" y="16"/>
                    </a:lnTo>
                    <a:lnTo>
                      <a:pt x="92" y="15"/>
                    </a:lnTo>
                    <a:lnTo>
                      <a:pt x="98" y="13"/>
                    </a:lnTo>
                    <a:lnTo>
                      <a:pt x="102" y="12"/>
                    </a:lnTo>
                    <a:lnTo>
                      <a:pt x="105" y="10"/>
                    </a:lnTo>
                    <a:lnTo>
                      <a:pt x="107" y="9"/>
                    </a:lnTo>
                    <a:lnTo>
                      <a:pt x="105" y="7"/>
                    </a:lnTo>
                    <a:lnTo>
                      <a:pt x="102" y="5"/>
                    </a:lnTo>
                    <a:lnTo>
                      <a:pt x="98" y="3"/>
                    </a:lnTo>
                    <a:lnTo>
                      <a:pt x="92" y="2"/>
                    </a:lnTo>
                    <a:lnTo>
                      <a:pt x="83" y="2"/>
                    </a:lnTo>
                    <a:lnTo>
                      <a:pt x="74" y="0"/>
                    </a:lnTo>
                    <a:lnTo>
                      <a:pt x="64" y="0"/>
                    </a:lnTo>
                    <a:lnTo>
                      <a:pt x="53" y="0"/>
                    </a:lnTo>
                    <a:lnTo>
                      <a:pt x="43" y="0"/>
                    </a:lnTo>
                    <a:lnTo>
                      <a:pt x="33" y="0"/>
                    </a:lnTo>
                    <a:lnTo>
                      <a:pt x="24" y="2"/>
                    </a:lnTo>
                    <a:lnTo>
                      <a:pt x="16" y="2"/>
                    </a:lnTo>
                    <a:lnTo>
                      <a:pt x="9" y="3"/>
                    </a:lnTo>
                    <a:lnTo>
                      <a:pt x="5" y="5"/>
                    </a:lnTo>
                    <a:lnTo>
                      <a:pt x="2" y="7"/>
                    </a:lnTo>
                    <a:lnTo>
                      <a:pt x="0" y="9"/>
                    </a:lnTo>
                    <a:lnTo>
                      <a:pt x="2" y="10"/>
                    </a:lnTo>
                    <a:lnTo>
                      <a:pt x="5" y="12"/>
                    </a:lnTo>
                    <a:lnTo>
                      <a:pt x="9" y="13"/>
                    </a:lnTo>
                    <a:lnTo>
                      <a:pt x="16" y="15"/>
                    </a:lnTo>
                    <a:lnTo>
                      <a:pt x="24" y="16"/>
                    </a:lnTo>
                    <a:lnTo>
                      <a:pt x="33" y="16"/>
                    </a:lnTo>
                    <a:lnTo>
                      <a:pt x="43" y="18"/>
                    </a:lnTo>
                    <a:lnTo>
                      <a:pt x="53" y="18"/>
                    </a:lnTo>
                    <a:close/>
                  </a:path>
                </a:pathLst>
              </a:custGeom>
              <a:solidFill>
                <a:srgbClr val="FFA39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0" name="Freeform 296"/>
              <p:cNvSpPr>
                <a:spLocks/>
              </p:cNvSpPr>
              <p:nvPr/>
            </p:nvSpPr>
            <p:spPr bwMode="auto">
              <a:xfrm>
                <a:off x="708" y="1332"/>
                <a:ext cx="36" cy="63"/>
              </a:xfrm>
              <a:custGeom>
                <a:avLst/>
                <a:gdLst/>
                <a:ahLst/>
                <a:cxnLst>
                  <a:cxn ang="0">
                    <a:pos x="43" y="9"/>
                  </a:cxn>
                  <a:cxn ang="0">
                    <a:pos x="24" y="7"/>
                  </a:cxn>
                  <a:cxn ang="0">
                    <a:pos x="9" y="4"/>
                  </a:cxn>
                  <a:cxn ang="0">
                    <a:pos x="2" y="1"/>
                  </a:cxn>
                  <a:cxn ang="0">
                    <a:pos x="0" y="24"/>
                  </a:cxn>
                  <a:cxn ang="0">
                    <a:pos x="9" y="82"/>
                  </a:cxn>
                  <a:cxn ang="0">
                    <a:pos x="28" y="114"/>
                  </a:cxn>
                  <a:cxn ang="0">
                    <a:pos x="40" y="131"/>
                  </a:cxn>
                  <a:cxn ang="0">
                    <a:pos x="43" y="148"/>
                  </a:cxn>
                  <a:cxn ang="0">
                    <a:pos x="36" y="165"/>
                  </a:cxn>
                  <a:cxn ang="0">
                    <a:pos x="15" y="172"/>
                  </a:cxn>
                  <a:cxn ang="0">
                    <a:pos x="8" y="177"/>
                  </a:cxn>
                  <a:cxn ang="0">
                    <a:pos x="6" y="181"/>
                  </a:cxn>
                  <a:cxn ang="0">
                    <a:pos x="8" y="182"/>
                  </a:cxn>
                  <a:cxn ang="0">
                    <a:pos x="13" y="185"/>
                  </a:cxn>
                  <a:cxn ang="0">
                    <a:pos x="22" y="187"/>
                  </a:cxn>
                  <a:cxn ang="0">
                    <a:pos x="36" y="188"/>
                  </a:cxn>
                  <a:cxn ang="0">
                    <a:pos x="47" y="190"/>
                  </a:cxn>
                  <a:cxn ang="0">
                    <a:pos x="59" y="190"/>
                  </a:cxn>
                  <a:cxn ang="0">
                    <a:pos x="71" y="188"/>
                  </a:cxn>
                  <a:cxn ang="0">
                    <a:pos x="84" y="187"/>
                  </a:cxn>
                  <a:cxn ang="0">
                    <a:pos x="93" y="185"/>
                  </a:cxn>
                  <a:cxn ang="0">
                    <a:pos x="99" y="182"/>
                  </a:cxn>
                  <a:cxn ang="0">
                    <a:pos x="101" y="178"/>
                  </a:cxn>
                  <a:cxn ang="0">
                    <a:pos x="98" y="175"/>
                  </a:cxn>
                  <a:cxn ang="0">
                    <a:pos x="90" y="172"/>
                  </a:cxn>
                  <a:cxn ang="0">
                    <a:pos x="73" y="166"/>
                  </a:cxn>
                  <a:cxn ang="0">
                    <a:pos x="64" y="150"/>
                  </a:cxn>
                  <a:cxn ang="0">
                    <a:pos x="67" y="131"/>
                  </a:cxn>
                  <a:cxn ang="0">
                    <a:pos x="79" y="114"/>
                  </a:cxn>
                  <a:cxn ang="0">
                    <a:pos x="98" y="82"/>
                  </a:cxn>
                  <a:cxn ang="0">
                    <a:pos x="107" y="24"/>
                  </a:cxn>
                  <a:cxn ang="0">
                    <a:pos x="105" y="1"/>
                  </a:cxn>
                  <a:cxn ang="0">
                    <a:pos x="98" y="4"/>
                  </a:cxn>
                  <a:cxn ang="0">
                    <a:pos x="83" y="7"/>
                  </a:cxn>
                  <a:cxn ang="0">
                    <a:pos x="64" y="9"/>
                  </a:cxn>
                </a:cxnLst>
                <a:rect l="0" t="0" r="r" b="b"/>
                <a:pathLst>
                  <a:path w="107" h="190">
                    <a:moveTo>
                      <a:pt x="53" y="9"/>
                    </a:moveTo>
                    <a:lnTo>
                      <a:pt x="43" y="9"/>
                    </a:lnTo>
                    <a:lnTo>
                      <a:pt x="33" y="7"/>
                    </a:lnTo>
                    <a:lnTo>
                      <a:pt x="24" y="7"/>
                    </a:lnTo>
                    <a:lnTo>
                      <a:pt x="16" y="6"/>
                    </a:lnTo>
                    <a:lnTo>
                      <a:pt x="9" y="4"/>
                    </a:lnTo>
                    <a:lnTo>
                      <a:pt x="5" y="3"/>
                    </a:lnTo>
                    <a:lnTo>
                      <a:pt x="2" y="1"/>
                    </a:lnTo>
                    <a:lnTo>
                      <a:pt x="0" y="0"/>
                    </a:lnTo>
                    <a:lnTo>
                      <a:pt x="0" y="24"/>
                    </a:lnTo>
                    <a:lnTo>
                      <a:pt x="3" y="52"/>
                    </a:lnTo>
                    <a:lnTo>
                      <a:pt x="9" y="82"/>
                    </a:lnTo>
                    <a:lnTo>
                      <a:pt x="22" y="107"/>
                    </a:lnTo>
                    <a:lnTo>
                      <a:pt x="28" y="114"/>
                    </a:lnTo>
                    <a:lnTo>
                      <a:pt x="36" y="123"/>
                    </a:lnTo>
                    <a:lnTo>
                      <a:pt x="40" y="131"/>
                    </a:lnTo>
                    <a:lnTo>
                      <a:pt x="43" y="139"/>
                    </a:lnTo>
                    <a:lnTo>
                      <a:pt x="43" y="148"/>
                    </a:lnTo>
                    <a:lnTo>
                      <a:pt x="42" y="157"/>
                    </a:lnTo>
                    <a:lnTo>
                      <a:pt x="36" y="165"/>
                    </a:lnTo>
                    <a:lnTo>
                      <a:pt x="21" y="171"/>
                    </a:lnTo>
                    <a:lnTo>
                      <a:pt x="15" y="172"/>
                    </a:lnTo>
                    <a:lnTo>
                      <a:pt x="10" y="175"/>
                    </a:lnTo>
                    <a:lnTo>
                      <a:pt x="8" y="177"/>
                    </a:lnTo>
                    <a:lnTo>
                      <a:pt x="6" y="179"/>
                    </a:lnTo>
                    <a:lnTo>
                      <a:pt x="6" y="181"/>
                    </a:lnTo>
                    <a:lnTo>
                      <a:pt x="8" y="181"/>
                    </a:lnTo>
                    <a:lnTo>
                      <a:pt x="8" y="182"/>
                    </a:lnTo>
                    <a:lnTo>
                      <a:pt x="9" y="184"/>
                    </a:lnTo>
                    <a:lnTo>
                      <a:pt x="13" y="185"/>
                    </a:lnTo>
                    <a:lnTo>
                      <a:pt x="18" y="185"/>
                    </a:lnTo>
                    <a:lnTo>
                      <a:pt x="22" y="187"/>
                    </a:lnTo>
                    <a:lnTo>
                      <a:pt x="30" y="188"/>
                    </a:lnTo>
                    <a:lnTo>
                      <a:pt x="36" y="188"/>
                    </a:lnTo>
                    <a:lnTo>
                      <a:pt x="42" y="190"/>
                    </a:lnTo>
                    <a:lnTo>
                      <a:pt x="47" y="190"/>
                    </a:lnTo>
                    <a:lnTo>
                      <a:pt x="53" y="190"/>
                    </a:lnTo>
                    <a:lnTo>
                      <a:pt x="59" y="190"/>
                    </a:lnTo>
                    <a:lnTo>
                      <a:pt x="65" y="190"/>
                    </a:lnTo>
                    <a:lnTo>
                      <a:pt x="71" y="188"/>
                    </a:lnTo>
                    <a:lnTo>
                      <a:pt x="79" y="188"/>
                    </a:lnTo>
                    <a:lnTo>
                      <a:pt x="84" y="187"/>
                    </a:lnTo>
                    <a:lnTo>
                      <a:pt x="89" y="185"/>
                    </a:lnTo>
                    <a:lnTo>
                      <a:pt x="93" y="185"/>
                    </a:lnTo>
                    <a:lnTo>
                      <a:pt x="98" y="184"/>
                    </a:lnTo>
                    <a:lnTo>
                      <a:pt x="99" y="182"/>
                    </a:lnTo>
                    <a:lnTo>
                      <a:pt x="101" y="181"/>
                    </a:lnTo>
                    <a:lnTo>
                      <a:pt x="101" y="178"/>
                    </a:lnTo>
                    <a:lnTo>
                      <a:pt x="99" y="177"/>
                    </a:lnTo>
                    <a:lnTo>
                      <a:pt x="98" y="175"/>
                    </a:lnTo>
                    <a:lnTo>
                      <a:pt x="95" y="174"/>
                    </a:lnTo>
                    <a:lnTo>
                      <a:pt x="90" y="172"/>
                    </a:lnTo>
                    <a:lnTo>
                      <a:pt x="86" y="171"/>
                    </a:lnTo>
                    <a:lnTo>
                      <a:pt x="73" y="166"/>
                    </a:lnTo>
                    <a:lnTo>
                      <a:pt x="67" y="159"/>
                    </a:lnTo>
                    <a:lnTo>
                      <a:pt x="64" y="150"/>
                    </a:lnTo>
                    <a:lnTo>
                      <a:pt x="64" y="139"/>
                    </a:lnTo>
                    <a:lnTo>
                      <a:pt x="67" y="131"/>
                    </a:lnTo>
                    <a:lnTo>
                      <a:pt x="73" y="123"/>
                    </a:lnTo>
                    <a:lnTo>
                      <a:pt x="79" y="114"/>
                    </a:lnTo>
                    <a:lnTo>
                      <a:pt x="84" y="107"/>
                    </a:lnTo>
                    <a:lnTo>
                      <a:pt x="98" y="82"/>
                    </a:lnTo>
                    <a:lnTo>
                      <a:pt x="104" y="52"/>
                    </a:lnTo>
                    <a:lnTo>
                      <a:pt x="107" y="24"/>
                    </a:lnTo>
                    <a:lnTo>
                      <a:pt x="107" y="0"/>
                    </a:lnTo>
                    <a:lnTo>
                      <a:pt x="105" y="1"/>
                    </a:lnTo>
                    <a:lnTo>
                      <a:pt x="102" y="3"/>
                    </a:lnTo>
                    <a:lnTo>
                      <a:pt x="98" y="4"/>
                    </a:lnTo>
                    <a:lnTo>
                      <a:pt x="92" y="6"/>
                    </a:lnTo>
                    <a:lnTo>
                      <a:pt x="83" y="7"/>
                    </a:lnTo>
                    <a:lnTo>
                      <a:pt x="74" y="7"/>
                    </a:lnTo>
                    <a:lnTo>
                      <a:pt x="64" y="9"/>
                    </a:lnTo>
                    <a:lnTo>
                      <a:pt x="53" y="9"/>
                    </a:lnTo>
                    <a:close/>
                  </a:path>
                </a:pathLst>
              </a:custGeom>
              <a:solidFill>
                <a:srgbClr val="FFD1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1" name="Freeform 297"/>
              <p:cNvSpPr>
                <a:spLocks/>
              </p:cNvSpPr>
              <p:nvPr/>
            </p:nvSpPr>
            <p:spPr bwMode="auto">
              <a:xfrm>
                <a:off x="710" y="1391"/>
                <a:ext cx="32" cy="5"/>
              </a:xfrm>
              <a:custGeom>
                <a:avLst/>
                <a:gdLst/>
                <a:ahLst/>
                <a:cxnLst>
                  <a:cxn ang="0">
                    <a:pos x="93" y="0"/>
                  </a:cxn>
                  <a:cxn ang="0">
                    <a:pos x="95" y="1"/>
                  </a:cxn>
                  <a:cxn ang="0">
                    <a:pos x="95" y="4"/>
                  </a:cxn>
                  <a:cxn ang="0">
                    <a:pos x="93" y="5"/>
                  </a:cxn>
                  <a:cxn ang="0">
                    <a:pos x="92" y="7"/>
                  </a:cxn>
                  <a:cxn ang="0">
                    <a:pos x="87" y="8"/>
                  </a:cxn>
                  <a:cxn ang="0">
                    <a:pos x="83" y="8"/>
                  </a:cxn>
                  <a:cxn ang="0">
                    <a:pos x="78" y="10"/>
                  </a:cxn>
                  <a:cxn ang="0">
                    <a:pos x="73" y="11"/>
                  </a:cxn>
                  <a:cxn ang="0">
                    <a:pos x="65" y="11"/>
                  </a:cxn>
                  <a:cxn ang="0">
                    <a:pos x="59" y="13"/>
                  </a:cxn>
                  <a:cxn ang="0">
                    <a:pos x="53" y="13"/>
                  </a:cxn>
                  <a:cxn ang="0">
                    <a:pos x="47" y="13"/>
                  </a:cxn>
                  <a:cxn ang="0">
                    <a:pos x="41" y="13"/>
                  </a:cxn>
                  <a:cxn ang="0">
                    <a:pos x="36" y="13"/>
                  </a:cxn>
                  <a:cxn ang="0">
                    <a:pos x="30" y="11"/>
                  </a:cxn>
                  <a:cxn ang="0">
                    <a:pos x="24" y="11"/>
                  </a:cxn>
                  <a:cxn ang="0">
                    <a:pos x="16" y="10"/>
                  </a:cxn>
                  <a:cxn ang="0">
                    <a:pos x="12" y="8"/>
                  </a:cxn>
                  <a:cxn ang="0">
                    <a:pos x="7" y="8"/>
                  </a:cxn>
                  <a:cxn ang="0">
                    <a:pos x="3" y="7"/>
                  </a:cxn>
                  <a:cxn ang="0">
                    <a:pos x="2" y="5"/>
                  </a:cxn>
                  <a:cxn ang="0">
                    <a:pos x="2" y="4"/>
                  </a:cxn>
                  <a:cxn ang="0">
                    <a:pos x="0" y="4"/>
                  </a:cxn>
                  <a:cxn ang="0">
                    <a:pos x="0" y="2"/>
                  </a:cxn>
                  <a:cxn ang="0">
                    <a:pos x="0" y="5"/>
                  </a:cxn>
                  <a:cxn ang="0">
                    <a:pos x="3" y="8"/>
                  </a:cxn>
                  <a:cxn ang="0">
                    <a:pos x="9" y="10"/>
                  </a:cxn>
                  <a:cxn ang="0">
                    <a:pos x="16" y="13"/>
                  </a:cxn>
                  <a:cxn ang="0">
                    <a:pos x="25" y="14"/>
                  </a:cxn>
                  <a:cxn ang="0">
                    <a:pos x="36" y="16"/>
                  </a:cxn>
                  <a:cxn ang="0">
                    <a:pos x="46" y="16"/>
                  </a:cxn>
                  <a:cxn ang="0">
                    <a:pos x="55" y="16"/>
                  </a:cxn>
                  <a:cxn ang="0">
                    <a:pos x="71" y="16"/>
                  </a:cxn>
                  <a:cxn ang="0">
                    <a:pos x="81" y="14"/>
                  </a:cxn>
                  <a:cxn ang="0">
                    <a:pos x="89" y="11"/>
                  </a:cxn>
                  <a:cxn ang="0">
                    <a:pos x="93" y="8"/>
                  </a:cxn>
                  <a:cxn ang="0">
                    <a:pos x="95" y="5"/>
                  </a:cxn>
                  <a:cxn ang="0">
                    <a:pos x="96" y="4"/>
                  </a:cxn>
                  <a:cxn ang="0">
                    <a:pos x="95" y="1"/>
                  </a:cxn>
                  <a:cxn ang="0">
                    <a:pos x="93" y="0"/>
                  </a:cxn>
                </a:cxnLst>
                <a:rect l="0" t="0" r="r" b="b"/>
                <a:pathLst>
                  <a:path w="96" h="16">
                    <a:moveTo>
                      <a:pt x="93" y="0"/>
                    </a:moveTo>
                    <a:lnTo>
                      <a:pt x="95" y="1"/>
                    </a:lnTo>
                    <a:lnTo>
                      <a:pt x="95" y="4"/>
                    </a:lnTo>
                    <a:lnTo>
                      <a:pt x="93" y="5"/>
                    </a:lnTo>
                    <a:lnTo>
                      <a:pt x="92" y="7"/>
                    </a:lnTo>
                    <a:lnTo>
                      <a:pt x="87" y="8"/>
                    </a:lnTo>
                    <a:lnTo>
                      <a:pt x="83" y="8"/>
                    </a:lnTo>
                    <a:lnTo>
                      <a:pt x="78" y="10"/>
                    </a:lnTo>
                    <a:lnTo>
                      <a:pt x="73" y="11"/>
                    </a:lnTo>
                    <a:lnTo>
                      <a:pt x="65" y="11"/>
                    </a:lnTo>
                    <a:lnTo>
                      <a:pt x="59" y="13"/>
                    </a:lnTo>
                    <a:lnTo>
                      <a:pt x="53" y="13"/>
                    </a:lnTo>
                    <a:lnTo>
                      <a:pt x="47" y="13"/>
                    </a:lnTo>
                    <a:lnTo>
                      <a:pt x="41" y="13"/>
                    </a:lnTo>
                    <a:lnTo>
                      <a:pt x="36" y="13"/>
                    </a:lnTo>
                    <a:lnTo>
                      <a:pt x="30" y="11"/>
                    </a:lnTo>
                    <a:lnTo>
                      <a:pt x="24" y="11"/>
                    </a:lnTo>
                    <a:lnTo>
                      <a:pt x="16" y="10"/>
                    </a:lnTo>
                    <a:lnTo>
                      <a:pt x="12" y="8"/>
                    </a:lnTo>
                    <a:lnTo>
                      <a:pt x="7" y="8"/>
                    </a:lnTo>
                    <a:lnTo>
                      <a:pt x="3" y="7"/>
                    </a:lnTo>
                    <a:lnTo>
                      <a:pt x="2" y="5"/>
                    </a:lnTo>
                    <a:lnTo>
                      <a:pt x="2" y="4"/>
                    </a:lnTo>
                    <a:lnTo>
                      <a:pt x="0" y="4"/>
                    </a:lnTo>
                    <a:lnTo>
                      <a:pt x="0" y="2"/>
                    </a:lnTo>
                    <a:lnTo>
                      <a:pt x="0" y="5"/>
                    </a:lnTo>
                    <a:lnTo>
                      <a:pt x="3" y="8"/>
                    </a:lnTo>
                    <a:lnTo>
                      <a:pt x="9" y="10"/>
                    </a:lnTo>
                    <a:lnTo>
                      <a:pt x="16" y="13"/>
                    </a:lnTo>
                    <a:lnTo>
                      <a:pt x="25" y="14"/>
                    </a:lnTo>
                    <a:lnTo>
                      <a:pt x="36" y="16"/>
                    </a:lnTo>
                    <a:lnTo>
                      <a:pt x="46" y="16"/>
                    </a:lnTo>
                    <a:lnTo>
                      <a:pt x="55" y="16"/>
                    </a:lnTo>
                    <a:lnTo>
                      <a:pt x="71" y="16"/>
                    </a:lnTo>
                    <a:lnTo>
                      <a:pt x="81" y="14"/>
                    </a:lnTo>
                    <a:lnTo>
                      <a:pt x="89" y="11"/>
                    </a:lnTo>
                    <a:lnTo>
                      <a:pt x="93" y="8"/>
                    </a:lnTo>
                    <a:lnTo>
                      <a:pt x="95" y="5"/>
                    </a:lnTo>
                    <a:lnTo>
                      <a:pt x="96" y="4"/>
                    </a:lnTo>
                    <a:lnTo>
                      <a:pt x="95" y="1"/>
                    </a:lnTo>
                    <a:lnTo>
                      <a:pt x="93" y="0"/>
                    </a:lnTo>
                    <a:close/>
                  </a:path>
                </a:pathLst>
              </a:custGeom>
              <a:solidFill>
                <a:srgbClr val="FFA39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2" name="Freeform 298"/>
              <p:cNvSpPr>
                <a:spLocks/>
              </p:cNvSpPr>
              <p:nvPr/>
            </p:nvSpPr>
            <p:spPr bwMode="auto">
              <a:xfrm>
                <a:off x="711" y="1347"/>
                <a:ext cx="31" cy="4"/>
              </a:xfrm>
              <a:custGeom>
                <a:avLst/>
                <a:gdLst/>
                <a:ahLst/>
                <a:cxnLst>
                  <a:cxn ang="0">
                    <a:pos x="47" y="13"/>
                  </a:cxn>
                  <a:cxn ang="0">
                    <a:pos x="56" y="13"/>
                  </a:cxn>
                  <a:cxn ang="0">
                    <a:pos x="65" y="13"/>
                  </a:cxn>
                  <a:cxn ang="0">
                    <a:pos x="72" y="12"/>
                  </a:cxn>
                  <a:cxn ang="0">
                    <a:pos x="79" y="12"/>
                  </a:cxn>
                  <a:cxn ang="0">
                    <a:pos x="85" y="10"/>
                  </a:cxn>
                  <a:cxn ang="0">
                    <a:pos x="90" y="9"/>
                  </a:cxn>
                  <a:cxn ang="0">
                    <a:pos x="91" y="9"/>
                  </a:cxn>
                  <a:cxn ang="0">
                    <a:pos x="93" y="7"/>
                  </a:cxn>
                  <a:cxn ang="0">
                    <a:pos x="91" y="6"/>
                  </a:cxn>
                  <a:cxn ang="0">
                    <a:pos x="90" y="4"/>
                  </a:cxn>
                  <a:cxn ang="0">
                    <a:pos x="85" y="3"/>
                  </a:cxn>
                  <a:cxn ang="0">
                    <a:pos x="79" y="1"/>
                  </a:cxn>
                  <a:cxn ang="0">
                    <a:pos x="72" y="1"/>
                  </a:cxn>
                  <a:cxn ang="0">
                    <a:pos x="65" y="0"/>
                  </a:cxn>
                  <a:cxn ang="0">
                    <a:pos x="56" y="0"/>
                  </a:cxn>
                  <a:cxn ang="0">
                    <a:pos x="47" y="0"/>
                  </a:cxn>
                  <a:cxn ang="0">
                    <a:pos x="37" y="0"/>
                  </a:cxn>
                  <a:cxn ang="0">
                    <a:pos x="28" y="0"/>
                  </a:cxn>
                  <a:cxn ang="0">
                    <a:pos x="20" y="1"/>
                  </a:cxn>
                  <a:cxn ang="0">
                    <a:pos x="13" y="1"/>
                  </a:cxn>
                  <a:cxn ang="0">
                    <a:pos x="7" y="3"/>
                  </a:cxn>
                  <a:cxn ang="0">
                    <a:pos x="2" y="4"/>
                  </a:cxn>
                  <a:cxn ang="0">
                    <a:pos x="1" y="6"/>
                  </a:cxn>
                  <a:cxn ang="0">
                    <a:pos x="0" y="7"/>
                  </a:cxn>
                  <a:cxn ang="0">
                    <a:pos x="1" y="9"/>
                  </a:cxn>
                  <a:cxn ang="0">
                    <a:pos x="2" y="9"/>
                  </a:cxn>
                  <a:cxn ang="0">
                    <a:pos x="7" y="10"/>
                  </a:cxn>
                  <a:cxn ang="0">
                    <a:pos x="13" y="12"/>
                  </a:cxn>
                  <a:cxn ang="0">
                    <a:pos x="20" y="12"/>
                  </a:cxn>
                  <a:cxn ang="0">
                    <a:pos x="28" y="13"/>
                  </a:cxn>
                  <a:cxn ang="0">
                    <a:pos x="37" y="13"/>
                  </a:cxn>
                  <a:cxn ang="0">
                    <a:pos x="47" y="13"/>
                  </a:cxn>
                </a:cxnLst>
                <a:rect l="0" t="0" r="r" b="b"/>
                <a:pathLst>
                  <a:path w="93" h="13">
                    <a:moveTo>
                      <a:pt x="47" y="13"/>
                    </a:moveTo>
                    <a:lnTo>
                      <a:pt x="56" y="13"/>
                    </a:lnTo>
                    <a:lnTo>
                      <a:pt x="65" y="13"/>
                    </a:lnTo>
                    <a:lnTo>
                      <a:pt x="72" y="12"/>
                    </a:lnTo>
                    <a:lnTo>
                      <a:pt x="79" y="12"/>
                    </a:lnTo>
                    <a:lnTo>
                      <a:pt x="85" y="10"/>
                    </a:lnTo>
                    <a:lnTo>
                      <a:pt x="90" y="9"/>
                    </a:lnTo>
                    <a:lnTo>
                      <a:pt x="91" y="9"/>
                    </a:lnTo>
                    <a:lnTo>
                      <a:pt x="93" y="7"/>
                    </a:lnTo>
                    <a:lnTo>
                      <a:pt x="91" y="6"/>
                    </a:lnTo>
                    <a:lnTo>
                      <a:pt x="90" y="4"/>
                    </a:lnTo>
                    <a:lnTo>
                      <a:pt x="85" y="3"/>
                    </a:lnTo>
                    <a:lnTo>
                      <a:pt x="79" y="1"/>
                    </a:lnTo>
                    <a:lnTo>
                      <a:pt x="72" y="1"/>
                    </a:lnTo>
                    <a:lnTo>
                      <a:pt x="65" y="0"/>
                    </a:lnTo>
                    <a:lnTo>
                      <a:pt x="56" y="0"/>
                    </a:lnTo>
                    <a:lnTo>
                      <a:pt x="47" y="0"/>
                    </a:lnTo>
                    <a:lnTo>
                      <a:pt x="37" y="0"/>
                    </a:lnTo>
                    <a:lnTo>
                      <a:pt x="28" y="0"/>
                    </a:lnTo>
                    <a:lnTo>
                      <a:pt x="20" y="1"/>
                    </a:lnTo>
                    <a:lnTo>
                      <a:pt x="13" y="1"/>
                    </a:lnTo>
                    <a:lnTo>
                      <a:pt x="7" y="3"/>
                    </a:lnTo>
                    <a:lnTo>
                      <a:pt x="2" y="4"/>
                    </a:lnTo>
                    <a:lnTo>
                      <a:pt x="1" y="6"/>
                    </a:lnTo>
                    <a:lnTo>
                      <a:pt x="0" y="7"/>
                    </a:lnTo>
                    <a:lnTo>
                      <a:pt x="1" y="9"/>
                    </a:lnTo>
                    <a:lnTo>
                      <a:pt x="2" y="9"/>
                    </a:lnTo>
                    <a:lnTo>
                      <a:pt x="7" y="10"/>
                    </a:lnTo>
                    <a:lnTo>
                      <a:pt x="13" y="12"/>
                    </a:lnTo>
                    <a:lnTo>
                      <a:pt x="20" y="12"/>
                    </a:lnTo>
                    <a:lnTo>
                      <a:pt x="28" y="13"/>
                    </a:lnTo>
                    <a:lnTo>
                      <a:pt x="37" y="13"/>
                    </a:lnTo>
                    <a:lnTo>
                      <a:pt x="47"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3" name="Freeform 299"/>
              <p:cNvSpPr>
                <a:spLocks/>
              </p:cNvSpPr>
              <p:nvPr/>
            </p:nvSpPr>
            <p:spPr bwMode="auto">
              <a:xfrm>
                <a:off x="711" y="1349"/>
                <a:ext cx="31" cy="21"/>
              </a:xfrm>
              <a:custGeom>
                <a:avLst/>
                <a:gdLst/>
                <a:ahLst/>
                <a:cxnLst>
                  <a:cxn ang="0">
                    <a:pos x="93" y="0"/>
                  </a:cxn>
                  <a:cxn ang="0">
                    <a:pos x="91" y="2"/>
                  </a:cxn>
                  <a:cxn ang="0">
                    <a:pos x="90" y="2"/>
                  </a:cxn>
                  <a:cxn ang="0">
                    <a:pos x="85" y="3"/>
                  </a:cxn>
                  <a:cxn ang="0">
                    <a:pos x="79" y="5"/>
                  </a:cxn>
                  <a:cxn ang="0">
                    <a:pos x="72" y="5"/>
                  </a:cxn>
                  <a:cxn ang="0">
                    <a:pos x="65" y="6"/>
                  </a:cxn>
                  <a:cxn ang="0">
                    <a:pos x="56" y="6"/>
                  </a:cxn>
                  <a:cxn ang="0">
                    <a:pos x="47" y="6"/>
                  </a:cxn>
                  <a:cxn ang="0">
                    <a:pos x="37" y="6"/>
                  </a:cxn>
                  <a:cxn ang="0">
                    <a:pos x="28" y="6"/>
                  </a:cxn>
                  <a:cxn ang="0">
                    <a:pos x="20" y="5"/>
                  </a:cxn>
                  <a:cxn ang="0">
                    <a:pos x="13" y="5"/>
                  </a:cxn>
                  <a:cxn ang="0">
                    <a:pos x="7" y="3"/>
                  </a:cxn>
                  <a:cxn ang="0">
                    <a:pos x="2" y="2"/>
                  </a:cxn>
                  <a:cxn ang="0">
                    <a:pos x="1" y="2"/>
                  </a:cxn>
                  <a:cxn ang="0">
                    <a:pos x="0" y="0"/>
                  </a:cxn>
                  <a:cxn ang="0">
                    <a:pos x="1" y="9"/>
                  </a:cxn>
                  <a:cxn ang="0">
                    <a:pos x="4" y="21"/>
                  </a:cxn>
                  <a:cxn ang="0">
                    <a:pos x="7" y="32"/>
                  </a:cxn>
                  <a:cxn ang="0">
                    <a:pos x="11" y="37"/>
                  </a:cxn>
                  <a:cxn ang="0">
                    <a:pos x="17" y="43"/>
                  </a:cxn>
                  <a:cxn ang="0">
                    <a:pos x="23" y="45"/>
                  </a:cxn>
                  <a:cxn ang="0">
                    <a:pos x="28" y="45"/>
                  </a:cxn>
                  <a:cxn ang="0">
                    <a:pos x="31" y="48"/>
                  </a:cxn>
                  <a:cxn ang="0">
                    <a:pos x="34" y="54"/>
                  </a:cxn>
                  <a:cxn ang="0">
                    <a:pos x="38" y="60"/>
                  </a:cxn>
                  <a:cxn ang="0">
                    <a:pos x="42" y="63"/>
                  </a:cxn>
                  <a:cxn ang="0">
                    <a:pos x="47" y="61"/>
                  </a:cxn>
                  <a:cxn ang="0">
                    <a:pos x="51" y="57"/>
                  </a:cxn>
                  <a:cxn ang="0">
                    <a:pos x="54" y="54"/>
                  </a:cxn>
                  <a:cxn ang="0">
                    <a:pos x="56" y="52"/>
                  </a:cxn>
                  <a:cxn ang="0">
                    <a:pos x="60" y="52"/>
                  </a:cxn>
                  <a:cxn ang="0">
                    <a:pos x="65" y="48"/>
                  </a:cxn>
                  <a:cxn ang="0">
                    <a:pos x="69" y="42"/>
                  </a:cxn>
                  <a:cxn ang="0">
                    <a:pos x="72" y="35"/>
                  </a:cxn>
                  <a:cxn ang="0">
                    <a:pos x="76" y="32"/>
                  </a:cxn>
                  <a:cxn ang="0">
                    <a:pos x="81" y="30"/>
                  </a:cxn>
                  <a:cxn ang="0">
                    <a:pos x="85" y="26"/>
                  </a:cxn>
                  <a:cxn ang="0">
                    <a:pos x="88" y="15"/>
                  </a:cxn>
                  <a:cxn ang="0">
                    <a:pos x="93" y="0"/>
                  </a:cxn>
                </a:cxnLst>
                <a:rect l="0" t="0" r="r" b="b"/>
                <a:pathLst>
                  <a:path w="93" h="63">
                    <a:moveTo>
                      <a:pt x="93" y="0"/>
                    </a:moveTo>
                    <a:lnTo>
                      <a:pt x="91" y="2"/>
                    </a:lnTo>
                    <a:lnTo>
                      <a:pt x="90" y="2"/>
                    </a:lnTo>
                    <a:lnTo>
                      <a:pt x="85" y="3"/>
                    </a:lnTo>
                    <a:lnTo>
                      <a:pt x="79" y="5"/>
                    </a:lnTo>
                    <a:lnTo>
                      <a:pt x="72" y="5"/>
                    </a:lnTo>
                    <a:lnTo>
                      <a:pt x="65" y="6"/>
                    </a:lnTo>
                    <a:lnTo>
                      <a:pt x="56" y="6"/>
                    </a:lnTo>
                    <a:lnTo>
                      <a:pt x="47" y="6"/>
                    </a:lnTo>
                    <a:lnTo>
                      <a:pt x="37" y="6"/>
                    </a:lnTo>
                    <a:lnTo>
                      <a:pt x="28" y="6"/>
                    </a:lnTo>
                    <a:lnTo>
                      <a:pt x="20" y="5"/>
                    </a:lnTo>
                    <a:lnTo>
                      <a:pt x="13" y="5"/>
                    </a:lnTo>
                    <a:lnTo>
                      <a:pt x="7" y="3"/>
                    </a:lnTo>
                    <a:lnTo>
                      <a:pt x="2" y="2"/>
                    </a:lnTo>
                    <a:lnTo>
                      <a:pt x="1" y="2"/>
                    </a:lnTo>
                    <a:lnTo>
                      <a:pt x="0" y="0"/>
                    </a:lnTo>
                    <a:lnTo>
                      <a:pt x="1" y="9"/>
                    </a:lnTo>
                    <a:lnTo>
                      <a:pt x="4" y="21"/>
                    </a:lnTo>
                    <a:lnTo>
                      <a:pt x="7" y="32"/>
                    </a:lnTo>
                    <a:lnTo>
                      <a:pt x="11" y="37"/>
                    </a:lnTo>
                    <a:lnTo>
                      <a:pt x="17" y="43"/>
                    </a:lnTo>
                    <a:lnTo>
                      <a:pt x="23" y="45"/>
                    </a:lnTo>
                    <a:lnTo>
                      <a:pt x="28" y="45"/>
                    </a:lnTo>
                    <a:lnTo>
                      <a:pt x="31" y="48"/>
                    </a:lnTo>
                    <a:lnTo>
                      <a:pt x="34" y="54"/>
                    </a:lnTo>
                    <a:lnTo>
                      <a:pt x="38" y="60"/>
                    </a:lnTo>
                    <a:lnTo>
                      <a:pt x="42" y="63"/>
                    </a:lnTo>
                    <a:lnTo>
                      <a:pt x="47" y="61"/>
                    </a:lnTo>
                    <a:lnTo>
                      <a:pt x="51" y="57"/>
                    </a:lnTo>
                    <a:lnTo>
                      <a:pt x="54" y="54"/>
                    </a:lnTo>
                    <a:lnTo>
                      <a:pt x="56" y="52"/>
                    </a:lnTo>
                    <a:lnTo>
                      <a:pt x="60" y="52"/>
                    </a:lnTo>
                    <a:lnTo>
                      <a:pt x="65" y="48"/>
                    </a:lnTo>
                    <a:lnTo>
                      <a:pt x="69" y="42"/>
                    </a:lnTo>
                    <a:lnTo>
                      <a:pt x="72" y="35"/>
                    </a:lnTo>
                    <a:lnTo>
                      <a:pt x="76" y="32"/>
                    </a:lnTo>
                    <a:lnTo>
                      <a:pt x="81" y="30"/>
                    </a:lnTo>
                    <a:lnTo>
                      <a:pt x="85" y="26"/>
                    </a:lnTo>
                    <a:lnTo>
                      <a:pt x="88" y="15"/>
                    </a:lnTo>
                    <a:lnTo>
                      <a:pt x="93" y="0"/>
                    </a:lnTo>
                    <a:close/>
                  </a:path>
                </a:pathLst>
              </a:custGeom>
              <a:solidFill>
                <a:srgbClr val="FCEFE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4" name="Freeform 300"/>
              <p:cNvSpPr>
                <a:spLocks/>
              </p:cNvSpPr>
              <p:nvPr/>
            </p:nvSpPr>
            <p:spPr bwMode="auto">
              <a:xfrm>
                <a:off x="721" y="1372"/>
                <a:ext cx="8" cy="5"/>
              </a:xfrm>
              <a:custGeom>
                <a:avLst/>
                <a:gdLst/>
                <a:ahLst/>
                <a:cxnLst>
                  <a:cxn ang="0">
                    <a:pos x="24" y="2"/>
                  </a:cxn>
                  <a:cxn ang="0">
                    <a:pos x="18" y="2"/>
                  </a:cxn>
                  <a:cxn ang="0">
                    <a:pos x="10" y="0"/>
                  </a:cxn>
                  <a:cxn ang="0">
                    <a:pos x="5" y="0"/>
                  </a:cxn>
                  <a:cxn ang="0">
                    <a:pos x="0" y="0"/>
                  </a:cxn>
                  <a:cxn ang="0">
                    <a:pos x="0" y="2"/>
                  </a:cxn>
                  <a:cxn ang="0">
                    <a:pos x="2" y="5"/>
                  </a:cxn>
                  <a:cxn ang="0">
                    <a:pos x="5" y="8"/>
                  </a:cxn>
                  <a:cxn ang="0">
                    <a:pos x="7" y="11"/>
                  </a:cxn>
                  <a:cxn ang="0">
                    <a:pos x="9" y="12"/>
                  </a:cxn>
                  <a:cxn ang="0">
                    <a:pos x="10" y="13"/>
                  </a:cxn>
                  <a:cxn ang="0">
                    <a:pos x="12" y="15"/>
                  </a:cxn>
                  <a:cxn ang="0">
                    <a:pos x="13" y="16"/>
                  </a:cxn>
                  <a:cxn ang="0">
                    <a:pos x="15" y="12"/>
                  </a:cxn>
                  <a:cxn ang="0">
                    <a:pos x="16" y="9"/>
                  </a:cxn>
                  <a:cxn ang="0">
                    <a:pos x="19" y="5"/>
                  </a:cxn>
                  <a:cxn ang="0">
                    <a:pos x="24" y="2"/>
                  </a:cxn>
                </a:cxnLst>
                <a:rect l="0" t="0" r="r" b="b"/>
                <a:pathLst>
                  <a:path w="24" h="16">
                    <a:moveTo>
                      <a:pt x="24" y="2"/>
                    </a:moveTo>
                    <a:lnTo>
                      <a:pt x="18" y="2"/>
                    </a:lnTo>
                    <a:lnTo>
                      <a:pt x="10" y="0"/>
                    </a:lnTo>
                    <a:lnTo>
                      <a:pt x="5" y="0"/>
                    </a:lnTo>
                    <a:lnTo>
                      <a:pt x="0" y="0"/>
                    </a:lnTo>
                    <a:lnTo>
                      <a:pt x="0" y="2"/>
                    </a:lnTo>
                    <a:lnTo>
                      <a:pt x="2" y="5"/>
                    </a:lnTo>
                    <a:lnTo>
                      <a:pt x="5" y="8"/>
                    </a:lnTo>
                    <a:lnTo>
                      <a:pt x="7" y="11"/>
                    </a:lnTo>
                    <a:lnTo>
                      <a:pt x="9" y="12"/>
                    </a:lnTo>
                    <a:lnTo>
                      <a:pt x="10" y="13"/>
                    </a:lnTo>
                    <a:lnTo>
                      <a:pt x="12" y="15"/>
                    </a:lnTo>
                    <a:lnTo>
                      <a:pt x="13" y="16"/>
                    </a:lnTo>
                    <a:lnTo>
                      <a:pt x="15" y="12"/>
                    </a:lnTo>
                    <a:lnTo>
                      <a:pt x="16" y="9"/>
                    </a:lnTo>
                    <a:lnTo>
                      <a:pt x="19" y="5"/>
                    </a:lnTo>
                    <a:lnTo>
                      <a:pt x="24" y="2"/>
                    </a:lnTo>
                    <a:close/>
                  </a:path>
                </a:pathLst>
              </a:custGeom>
              <a:solidFill>
                <a:srgbClr val="FCEFE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5" name="Freeform 301"/>
              <p:cNvSpPr>
                <a:spLocks/>
              </p:cNvSpPr>
              <p:nvPr/>
            </p:nvSpPr>
            <p:spPr bwMode="auto">
              <a:xfrm>
                <a:off x="479" y="1274"/>
                <a:ext cx="217" cy="195"/>
              </a:xfrm>
              <a:custGeom>
                <a:avLst/>
                <a:gdLst/>
                <a:ahLst/>
                <a:cxnLst>
                  <a:cxn ang="0">
                    <a:pos x="573" y="371"/>
                  </a:cxn>
                  <a:cxn ang="0">
                    <a:pos x="527" y="376"/>
                  </a:cxn>
                  <a:cxn ang="0">
                    <a:pos x="462" y="380"/>
                  </a:cxn>
                  <a:cxn ang="0">
                    <a:pos x="455" y="451"/>
                  </a:cxn>
                  <a:cxn ang="0">
                    <a:pos x="443" y="475"/>
                  </a:cxn>
                  <a:cxn ang="0">
                    <a:pos x="430" y="483"/>
                  </a:cxn>
                  <a:cxn ang="0">
                    <a:pos x="400" y="487"/>
                  </a:cxn>
                  <a:cxn ang="0">
                    <a:pos x="375" y="493"/>
                  </a:cxn>
                  <a:cxn ang="0">
                    <a:pos x="353" y="502"/>
                  </a:cxn>
                  <a:cxn ang="0">
                    <a:pos x="329" y="499"/>
                  </a:cxn>
                  <a:cxn ang="0">
                    <a:pos x="311" y="506"/>
                  </a:cxn>
                  <a:cxn ang="0">
                    <a:pos x="305" y="573"/>
                  </a:cxn>
                  <a:cxn ang="0">
                    <a:pos x="279" y="585"/>
                  </a:cxn>
                  <a:cxn ang="0">
                    <a:pos x="188" y="585"/>
                  </a:cxn>
                  <a:cxn ang="0">
                    <a:pos x="85" y="585"/>
                  </a:cxn>
                  <a:cxn ang="0">
                    <a:pos x="21" y="585"/>
                  </a:cxn>
                  <a:cxn ang="0">
                    <a:pos x="6" y="505"/>
                  </a:cxn>
                  <a:cxn ang="0">
                    <a:pos x="0" y="404"/>
                  </a:cxn>
                  <a:cxn ang="0">
                    <a:pos x="21" y="279"/>
                  </a:cxn>
                  <a:cxn ang="0">
                    <a:pos x="31" y="175"/>
                  </a:cxn>
                  <a:cxn ang="0">
                    <a:pos x="82" y="118"/>
                  </a:cxn>
                  <a:cxn ang="0">
                    <a:pos x="134" y="79"/>
                  </a:cxn>
                  <a:cxn ang="0">
                    <a:pos x="163" y="60"/>
                  </a:cxn>
                  <a:cxn ang="0">
                    <a:pos x="179" y="48"/>
                  </a:cxn>
                  <a:cxn ang="0">
                    <a:pos x="200" y="20"/>
                  </a:cxn>
                  <a:cxn ang="0">
                    <a:pos x="214" y="0"/>
                  </a:cxn>
                  <a:cxn ang="0">
                    <a:pos x="224" y="32"/>
                  </a:cxn>
                  <a:cxn ang="0">
                    <a:pos x="255" y="101"/>
                  </a:cxn>
                  <a:cxn ang="0">
                    <a:pos x="283" y="132"/>
                  </a:cxn>
                  <a:cxn ang="0">
                    <a:pos x="310" y="141"/>
                  </a:cxn>
                  <a:cxn ang="0">
                    <a:pos x="335" y="134"/>
                  </a:cxn>
                  <a:cxn ang="0">
                    <a:pos x="339" y="122"/>
                  </a:cxn>
                  <a:cxn ang="0">
                    <a:pos x="338" y="88"/>
                  </a:cxn>
                  <a:cxn ang="0">
                    <a:pos x="347" y="66"/>
                  </a:cxn>
                  <a:cxn ang="0">
                    <a:pos x="369" y="86"/>
                  </a:cxn>
                  <a:cxn ang="0">
                    <a:pos x="400" y="116"/>
                  </a:cxn>
                  <a:cxn ang="0">
                    <a:pos x="427" y="137"/>
                  </a:cxn>
                  <a:cxn ang="0">
                    <a:pos x="449" y="162"/>
                  </a:cxn>
                  <a:cxn ang="0">
                    <a:pos x="477" y="175"/>
                  </a:cxn>
                  <a:cxn ang="0">
                    <a:pos x="511" y="195"/>
                  </a:cxn>
                  <a:cxn ang="0">
                    <a:pos x="527" y="218"/>
                  </a:cxn>
                  <a:cxn ang="0">
                    <a:pos x="554" y="233"/>
                  </a:cxn>
                  <a:cxn ang="0">
                    <a:pos x="589" y="250"/>
                  </a:cxn>
                  <a:cxn ang="0">
                    <a:pos x="619" y="273"/>
                  </a:cxn>
                  <a:cxn ang="0">
                    <a:pos x="649" y="297"/>
                  </a:cxn>
                  <a:cxn ang="0">
                    <a:pos x="649" y="328"/>
                  </a:cxn>
                  <a:cxn ang="0">
                    <a:pos x="615" y="358"/>
                  </a:cxn>
                  <a:cxn ang="0">
                    <a:pos x="591" y="367"/>
                  </a:cxn>
                  <a:cxn ang="0">
                    <a:pos x="581" y="370"/>
                  </a:cxn>
                </a:cxnLst>
                <a:rect l="0" t="0" r="r" b="b"/>
                <a:pathLst>
                  <a:path w="652" h="585">
                    <a:moveTo>
                      <a:pt x="576" y="370"/>
                    </a:moveTo>
                    <a:lnTo>
                      <a:pt x="575" y="370"/>
                    </a:lnTo>
                    <a:lnTo>
                      <a:pt x="575" y="370"/>
                    </a:lnTo>
                    <a:lnTo>
                      <a:pt x="573" y="371"/>
                    </a:lnTo>
                    <a:lnTo>
                      <a:pt x="572" y="371"/>
                    </a:lnTo>
                    <a:lnTo>
                      <a:pt x="558" y="373"/>
                    </a:lnTo>
                    <a:lnTo>
                      <a:pt x="544" y="374"/>
                    </a:lnTo>
                    <a:lnTo>
                      <a:pt x="527" y="376"/>
                    </a:lnTo>
                    <a:lnTo>
                      <a:pt x="511" y="377"/>
                    </a:lnTo>
                    <a:lnTo>
                      <a:pt x="493" y="379"/>
                    </a:lnTo>
                    <a:lnTo>
                      <a:pt x="477" y="380"/>
                    </a:lnTo>
                    <a:lnTo>
                      <a:pt x="462" y="380"/>
                    </a:lnTo>
                    <a:lnTo>
                      <a:pt x="449" y="382"/>
                    </a:lnTo>
                    <a:lnTo>
                      <a:pt x="456" y="408"/>
                    </a:lnTo>
                    <a:lnTo>
                      <a:pt x="458" y="432"/>
                    </a:lnTo>
                    <a:lnTo>
                      <a:pt x="455" y="451"/>
                    </a:lnTo>
                    <a:lnTo>
                      <a:pt x="452" y="465"/>
                    </a:lnTo>
                    <a:lnTo>
                      <a:pt x="450" y="469"/>
                    </a:lnTo>
                    <a:lnTo>
                      <a:pt x="447" y="472"/>
                    </a:lnTo>
                    <a:lnTo>
                      <a:pt x="443" y="475"/>
                    </a:lnTo>
                    <a:lnTo>
                      <a:pt x="438" y="477"/>
                    </a:lnTo>
                    <a:lnTo>
                      <a:pt x="436" y="478"/>
                    </a:lnTo>
                    <a:lnTo>
                      <a:pt x="433" y="480"/>
                    </a:lnTo>
                    <a:lnTo>
                      <a:pt x="430" y="483"/>
                    </a:lnTo>
                    <a:lnTo>
                      <a:pt x="421" y="484"/>
                    </a:lnTo>
                    <a:lnTo>
                      <a:pt x="415" y="486"/>
                    </a:lnTo>
                    <a:lnTo>
                      <a:pt x="407" y="486"/>
                    </a:lnTo>
                    <a:lnTo>
                      <a:pt x="400" y="487"/>
                    </a:lnTo>
                    <a:lnTo>
                      <a:pt x="394" y="489"/>
                    </a:lnTo>
                    <a:lnTo>
                      <a:pt x="387" y="490"/>
                    </a:lnTo>
                    <a:lnTo>
                      <a:pt x="381" y="490"/>
                    </a:lnTo>
                    <a:lnTo>
                      <a:pt x="375" y="493"/>
                    </a:lnTo>
                    <a:lnTo>
                      <a:pt x="372" y="494"/>
                    </a:lnTo>
                    <a:lnTo>
                      <a:pt x="366" y="499"/>
                    </a:lnTo>
                    <a:lnTo>
                      <a:pt x="360" y="500"/>
                    </a:lnTo>
                    <a:lnTo>
                      <a:pt x="353" y="502"/>
                    </a:lnTo>
                    <a:lnTo>
                      <a:pt x="347" y="502"/>
                    </a:lnTo>
                    <a:lnTo>
                      <a:pt x="341" y="500"/>
                    </a:lnTo>
                    <a:lnTo>
                      <a:pt x="335" y="499"/>
                    </a:lnTo>
                    <a:lnTo>
                      <a:pt x="329" y="499"/>
                    </a:lnTo>
                    <a:lnTo>
                      <a:pt x="325" y="500"/>
                    </a:lnTo>
                    <a:lnTo>
                      <a:pt x="322" y="502"/>
                    </a:lnTo>
                    <a:lnTo>
                      <a:pt x="317" y="503"/>
                    </a:lnTo>
                    <a:lnTo>
                      <a:pt x="311" y="506"/>
                    </a:lnTo>
                    <a:lnTo>
                      <a:pt x="304" y="506"/>
                    </a:lnTo>
                    <a:lnTo>
                      <a:pt x="304" y="518"/>
                    </a:lnTo>
                    <a:lnTo>
                      <a:pt x="305" y="545"/>
                    </a:lnTo>
                    <a:lnTo>
                      <a:pt x="305" y="573"/>
                    </a:lnTo>
                    <a:lnTo>
                      <a:pt x="305" y="585"/>
                    </a:lnTo>
                    <a:lnTo>
                      <a:pt x="302" y="585"/>
                    </a:lnTo>
                    <a:lnTo>
                      <a:pt x="293" y="585"/>
                    </a:lnTo>
                    <a:lnTo>
                      <a:pt x="279" y="585"/>
                    </a:lnTo>
                    <a:lnTo>
                      <a:pt x="261" y="585"/>
                    </a:lnTo>
                    <a:lnTo>
                      <a:pt x="239" y="585"/>
                    </a:lnTo>
                    <a:lnTo>
                      <a:pt x="215" y="585"/>
                    </a:lnTo>
                    <a:lnTo>
                      <a:pt x="188" y="585"/>
                    </a:lnTo>
                    <a:lnTo>
                      <a:pt x="162" y="585"/>
                    </a:lnTo>
                    <a:lnTo>
                      <a:pt x="135" y="585"/>
                    </a:lnTo>
                    <a:lnTo>
                      <a:pt x="108" y="585"/>
                    </a:lnTo>
                    <a:lnTo>
                      <a:pt x="85" y="585"/>
                    </a:lnTo>
                    <a:lnTo>
                      <a:pt x="63" y="585"/>
                    </a:lnTo>
                    <a:lnTo>
                      <a:pt x="45" y="585"/>
                    </a:lnTo>
                    <a:lnTo>
                      <a:pt x="30" y="585"/>
                    </a:lnTo>
                    <a:lnTo>
                      <a:pt x="21" y="585"/>
                    </a:lnTo>
                    <a:lnTo>
                      <a:pt x="18" y="585"/>
                    </a:lnTo>
                    <a:lnTo>
                      <a:pt x="15" y="567"/>
                    </a:lnTo>
                    <a:lnTo>
                      <a:pt x="9" y="537"/>
                    </a:lnTo>
                    <a:lnTo>
                      <a:pt x="6" y="505"/>
                    </a:lnTo>
                    <a:lnTo>
                      <a:pt x="5" y="478"/>
                    </a:lnTo>
                    <a:lnTo>
                      <a:pt x="3" y="456"/>
                    </a:lnTo>
                    <a:lnTo>
                      <a:pt x="2" y="429"/>
                    </a:lnTo>
                    <a:lnTo>
                      <a:pt x="0" y="404"/>
                    </a:lnTo>
                    <a:lnTo>
                      <a:pt x="0" y="383"/>
                    </a:lnTo>
                    <a:lnTo>
                      <a:pt x="5" y="358"/>
                    </a:lnTo>
                    <a:lnTo>
                      <a:pt x="14" y="319"/>
                    </a:lnTo>
                    <a:lnTo>
                      <a:pt x="21" y="279"/>
                    </a:lnTo>
                    <a:lnTo>
                      <a:pt x="24" y="250"/>
                    </a:lnTo>
                    <a:lnTo>
                      <a:pt x="24" y="226"/>
                    </a:lnTo>
                    <a:lnTo>
                      <a:pt x="27" y="199"/>
                    </a:lnTo>
                    <a:lnTo>
                      <a:pt x="31" y="175"/>
                    </a:lnTo>
                    <a:lnTo>
                      <a:pt x="39" y="161"/>
                    </a:lnTo>
                    <a:lnTo>
                      <a:pt x="52" y="146"/>
                    </a:lnTo>
                    <a:lnTo>
                      <a:pt x="67" y="131"/>
                    </a:lnTo>
                    <a:lnTo>
                      <a:pt x="82" y="118"/>
                    </a:lnTo>
                    <a:lnTo>
                      <a:pt x="98" y="104"/>
                    </a:lnTo>
                    <a:lnTo>
                      <a:pt x="111" y="94"/>
                    </a:lnTo>
                    <a:lnTo>
                      <a:pt x="125" y="85"/>
                    </a:lnTo>
                    <a:lnTo>
                      <a:pt x="134" y="79"/>
                    </a:lnTo>
                    <a:lnTo>
                      <a:pt x="140" y="76"/>
                    </a:lnTo>
                    <a:lnTo>
                      <a:pt x="147" y="72"/>
                    </a:lnTo>
                    <a:lnTo>
                      <a:pt x="154" y="66"/>
                    </a:lnTo>
                    <a:lnTo>
                      <a:pt x="163" y="60"/>
                    </a:lnTo>
                    <a:lnTo>
                      <a:pt x="174" y="58"/>
                    </a:lnTo>
                    <a:lnTo>
                      <a:pt x="175" y="54"/>
                    </a:lnTo>
                    <a:lnTo>
                      <a:pt x="177" y="51"/>
                    </a:lnTo>
                    <a:lnTo>
                      <a:pt x="179" y="48"/>
                    </a:lnTo>
                    <a:lnTo>
                      <a:pt x="182" y="45"/>
                    </a:lnTo>
                    <a:lnTo>
                      <a:pt x="188" y="39"/>
                    </a:lnTo>
                    <a:lnTo>
                      <a:pt x="194" y="29"/>
                    </a:lnTo>
                    <a:lnTo>
                      <a:pt x="200" y="20"/>
                    </a:lnTo>
                    <a:lnTo>
                      <a:pt x="203" y="12"/>
                    </a:lnTo>
                    <a:lnTo>
                      <a:pt x="206" y="8"/>
                    </a:lnTo>
                    <a:lnTo>
                      <a:pt x="209" y="3"/>
                    </a:lnTo>
                    <a:lnTo>
                      <a:pt x="214" y="0"/>
                    </a:lnTo>
                    <a:lnTo>
                      <a:pt x="218" y="2"/>
                    </a:lnTo>
                    <a:lnTo>
                      <a:pt x="219" y="15"/>
                    </a:lnTo>
                    <a:lnTo>
                      <a:pt x="221" y="24"/>
                    </a:lnTo>
                    <a:lnTo>
                      <a:pt x="224" y="32"/>
                    </a:lnTo>
                    <a:lnTo>
                      <a:pt x="227" y="39"/>
                    </a:lnTo>
                    <a:lnTo>
                      <a:pt x="234" y="54"/>
                    </a:lnTo>
                    <a:lnTo>
                      <a:pt x="245" y="78"/>
                    </a:lnTo>
                    <a:lnTo>
                      <a:pt x="255" y="101"/>
                    </a:lnTo>
                    <a:lnTo>
                      <a:pt x="262" y="116"/>
                    </a:lnTo>
                    <a:lnTo>
                      <a:pt x="270" y="122"/>
                    </a:lnTo>
                    <a:lnTo>
                      <a:pt x="276" y="128"/>
                    </a:lnTo>
                    <a:lnTo>
                      <a:pt x="283" y="132"/>
                    </a:lnTo>
                    <a:lnTo>
                      <a:pt x="289" y="135"/>
                    </a:lnTo>
                    <a:lnTo>
                      <a:pt x="295" y="138"/>
                    </a:lnTo>
                    <a:lnTo>
                      <a:pt x="302" y="140"/>
                    </a:lnTo>
                    <a:lnTo>
                      <a:pt x="310" y="141"/>
                    </a:lnTo>
                    <a:lnTo>
                      <a:pt x="319" y="141"/>
                    </a:lnTo>
                    <a:lnTo>
                      <a:pt x="326" y="140"/>
                    </a:lnTo>
                    <a:lnTo>
                      <a:pt x="330" y="137"/>
                    </a:lnTo>
                    <a:lnTo>
                      <a:pt x="335" y="134"/>
                    </a:lnTo>
                    <a:lnTo>
                      <a:pt x="338" y="128"/>
                    </a:lnTo>
                    <a:lnTo>
                      <a:pt x="339" y="126"/>
                    </a:lnTo>
                    <a:lnTo>
                      <a:pt x="339" y="125"/>
                    </a:lnTo>
                    <a:lnTo>
                      <a:pt x="339" y="122"/>
                    </a:lnTo>
                    <a:lnTo>
                      <a:pt x="339" y="121"/>
                    </a:lnTo>
                    <a:lnTo>
                      <a:pt x="339" y="112"/>
                    </a:lnTo>
                    <a:lnTo>
                      <a:pt x="338" y="100"/>
                    </a:lnTo>
                    <a:lnTo>
                      <a:pt x="338" y="88"/>
                    </a:lnTo>
                    <a:lnTo>
                      <a:pt x="341" y="76"/>
                    </a:lnTo>
                    <a:lnTo>
                      <a:pt x="342" y="72"/>
                    </a:lnTo>
                    <a:lnTo>
                      <a:pt x="345" y="69"/>
                    </a:lnTo>
                    <a:lnTo>
                      <a:pt x="347" y="66"/>
                    </a:lnTo>
                    <a:lnTo>
                      <a:pt x="348" y="64"/>
                    </a:lnTo>
                    <a:lnTo>
                      <a:pt x="353" y="70"/>
                    </a:lnTo>
                    <a:lnTo>
                      <a:pt x="360" y="78"/>
                    </a:lnTo>
                    <a:lnTo>
                      <a:pt x="369" y="86"/>
                    </a:lnTo>
                    <a:lnTo>
                      <a:pt x="376" y="95"/>
                    </a:lnTo>
                    <a:lnTo>
                      <a:pt x="385" y="104"/>
                    </a:lnTo>
                    <a:lnTo>
                      <a:pt x="394" y="112"/>
                    </a:lnTo>
                    <a:lnTo>
                      <a:pt x="400" y="116"/>
                    </a:lnTo>
                    <a:lnTo>
                      <a:pt x="404" y="119"/>
                    </a:lnTo>
                    <a:lnTo>
                      <a:pt x="412" y="122"/>
                    </a:lnTo>
                    <a:lnTo>
                      <a:pt x="419" y="128"/>
                    </a:lnTo>
                    <a:lnTo>
                      <a:pt x="427" y="137"/>
                    </a:lnTo>
                    <a:lnTo>
                      <a:pt x="433" y="147"/>
                    </a:lnTo>
                    <a:lnTo>
                      <a:pt x="436" y="153"/>
                    </a:lnTo>
                    <a:lnTo>
                      <a:pt x="441" y="158"/>
                    </a:lnTo>
                    <a:lnTo>
                      <a:pt x="449" y="162"/>
                    </a:lnTo>
                    <a:lnTo>
                      <a:pt x="456" y="167"/>
                    </a:lnTo>
                    <a:lnTo>
                      <a:pt x="464" y="171"/>
                    </a:lnTo>
                    <a:lnTo>
                      <a:pt x="471" y="172"/>
                    </a:lnTo>
                    <a:lnTo>
                      <a:pt x="477" y="175"/>
                    </a:lnTo>
                    <a:lnTo>
                      <a:pt x="480" y="175"/>
                    </a:lnTo>
                    <a:lnTo>
                      <a:pt x="493" y="178"/>
                    </a:lnTo>
                    <a:lnTo>
                      <a:pt x="504" y="184"/>
                    </a:lnTo>
                    <a:lnTo>
                      <a:pt x="511" y="195"/>
                    </a:lnTo>
                    <a:lnTo>
                      <a:pt x="514" y="205"/>
                    </a:lnTo>
                    <a:lnTo>
                      <a:pt x="517" y="210"/>
                    </a:lnTo>
                    <a:lnTo>
                      <a:pt x="521" y="214"/>
                    </a:lnTo>
                    <a:lnTo>
                      <a:pt x="527" y="218"/>
                    </a:lnTo>
                    <a:lnTo>
                      <a:pt x="533" y="223"/>
                    </a:lnTo>
                    <a:lnTo>
                      <a:pt x="541" y="227"/>
                    </a:lnTo>
                    <a:lnTo>
                      <a:pt x="548" y="230"/>
                    </a:lnTo>
                    <a:lnTo>
                      <a:pt x="554" y="233"/>
                    </a:lnTo>
                    <a:lnTo>
                      <a:pt x="560" y="235"/>
                    </a:lnTo>
                    <a:lnTo>
                      <a:pt x="569" y="238"/>
                    </a:lnTo>
                    <a:lnTo>
                      <a:pt x="579" y="244"/>
                    </a:lnTo>
                    <a:lnTo>
                      <a:pt x="589" y="250"/>
                    </a:lnTo>
                    <a:lnTo>
                      <a:pt x="598" y="257"/>
                    </a:lnTo>
                    <a:lnTo>
                      <a:pt x="606" y="263"/>
                    </a:lnTo>
                    <a:lnTo>
                      <a:pt x="612" y="267"/>
                    </a:lnTo>
                    <a:lnTo>
                      <a:pt x="619" y="273"/>
                    </a:lnTo>
                    <a:lnTo>
                      <a:pt x="626" y="278"/>
                    </a:lnTo>
                    <a:lnTo>
                      <a:pt x="634" y="284"/>
                    </a:lnTo>
                    <a:lnTo>
                      <a:pt x="643" y="290"/>
                    </a:lnTo>
                    <a:lnTo>
                      <a:pt x="649" y="297"/>
                    </a:lnTo>
                    <a:lnTo>
                      <a:pt x="652" y="302"/>
                    </a:lnTo>
                    <a:lnTo>
                      <a:pt x="652" y="309"/>
                    </a:lnTo>
                    <a:lnTo>
                      <a:pt x="650" y="319"/>
                    </a:lnTo>
                    <a:lnTo>
                      <a:pt x="649" y="328"/>
                    </a:lnTo>
                    <a:lnTo>
                      <a:pt x="646" y="334"/>
                    </a:lnTo>
                    <a:lnTo>
                      <a:pt x="637" y="340"/>
                    </a:lnTo>
                    <a:lnTo>
                      <a:pt x="625" y="349"/>
                    </a:lnTo>
                    <a:lnTo>
                      <a:pt x="615" y="358"/>
                    </a:lnTo>
                    <a:lnTo>
                      <a:pt x="607" y="362"/>
                    </a:lnTo>
                    <a:lnTo>
                      <a:pt x="601" y="362"/>
                    </a:lnTo>
                    <a:lnTo>
                      <a:pt x="597" y="364"/>
                    </a:lnTo>
                    <a:lnTo>
                      <a:pt x="591" y="367"/>
                    </a:lnTo>
                    <a:lnTo>
                      <a:pt x="586" y="368"/>
                    </a:lnTo>
                    <a:lnTo>
                      <a:pt x="585" y="368"/>
                    </a:lnTo>
                    <a:lnTo>
                      <a:pt x="584" y="368"/>
                    </a:lnTo>
                    <a:lnTo>
                      <a:pt x="581" y="370"/>
                    </a:lnTo>
                    <a:lnTo>
                      <a:pt x="576" y="370"/>
                    </a:lnTo>
                    <a:lnTo>
                      <a:pt x="576" y="370"/>
                    </a:lnTo>
                    <a:close/>
                  </a:path>
                </a:pathLst>
              </a:custGeom>
              <a:solidFill>
                <a:srgbClr val="7538D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6" name="Freeform 302"/>
              <p:cNvSpPr>
                <a:spLocks/>
              </p:cNvSpPr>
              <p:nvPr/>
            </p:nvSpPr>
            <p:spPr bwMode="auto">
              <a:xfrm>
                <a:off x="516" y="1296"/>
                <a:ext cx="89" cy="117"/>
              </a:xfrm>
              <a:custGeom>
                <a:avLst/>
                <a:gdLst/>
                <a:ahLst/>
                <a:cxnLst>
                  <a:cxn ang="0">
                    <a:pos x="232" y="340"/>
                  </a:cxn>
                  <a:cxn ang="0">
                    <a:pos x="253" y="332"/>
                  </a:cxn>
                  <a:cxn ang="0">
                    <a:pos x="263" y="312"/>
                  </a:cxn>
                  <a:cxn ang="0">
                    <a:pos x="263" y="285"/>
                  </a:cxn>
                  <a:cxn ang="0">
                    <a:pos x="237" y="270"/>
                  </a:cxn>
                  <a:cxn ang="0">
                    <a:pos x="220" y="276"/>
                  </a:cxn>
                  <a:cxn ang="0">
                    <a:pos x="195" y="251"/>
                  </a:cxn>
                  <a:cxn ang="0">
                    <a:pos x="164" y="224"/>
                  </a:cxn>
                  <a:cxn ang="0">
                    <a:pos x="139" y="172"/>
                  </a:cxn>
                  <a:cxn ang="0">
                    <a:pos x="127" y="140"/>
                  </a:cxn>
                  <a:cxn ang="0">
                    <a:pos x="133" y="119"/>
                  </a:cxn>
                  <a:cxn ang="0">
                    <a:pos x="154" y="157"/>
                  </a:cxn>
                  <a:cxn ang="0">
                    <a:pos x="183" y="212"/>
                  </a:cxn>
                  <a:cxn ang="0">
                    <a:pos x="170" y="181"/>
                  </a:cxn>
                  <a:cxn ang="0">
                    <a:pos x="142" y="120"/>
                  </a:cxn>
                  <a:cxn ang="0">
                    <a:pos x="139" y="94"/>
                  </a:cxn>
                  <a:cxn ang="0">
                    <a:pos x="130" y="80"/>
                  </a:cxn>
                  <a:cxn ang="0">
                    <a:pos x="104" y="62"/>
                  </a:cxn>
                  <a:cxn ang="0">
                    <a:pos x="93" y="30"/>
                  </a:cxn>
                  <a:cxn ang="0">
                    <a:pos x="80" y="5"/>
                  </a:cxn>
                  <a:cxn ang="0">
                    <a:pos x="72" y="19"/>
                  </a:cxn>
                  <a:cxn ang="0">
                    <a:pos x="50" y="45"/>
                  </a:cxn>
                  <a:cxn ang="0">
                    <a:pos x="41" y="64"/>
                  </a:cxn>
                  <a:cxn ang="0">
                    <a:pos x="41" y="79"/>
                  </a:cxn>
                  <a:cxn ang="0">
                    <a:pos x="16" y="70"/>
                  </a:cxn>
                  <a:cxn ang="0">
                    <a:pos x="4" y="86"/>
                  </a:cxn>
                  <a:cxn ang="0">
                    <a:pos x="28" y="97"/>
                  </a:cxn>
                  <a:cxn ang="0">
                    <a:pos x="53" y="110"/>
                  </a:cxn>
                  <a:cxn ang="0">
                    <a:pos x="87" y="129"/>
                  </a:cxn>
                  <a:cxn ang="0">
                    <a:pos x="92" y="154"/>
                  </a:cxn>
                  <a:cxn ang="0">
                    <a:pos x="69" y="162"/>
                  </a:cxn>
                  <a:cxn ang="0">
                    <a:pos x="44" y="172"/>
                  </a:cxn>
                  <a:cxn ang="0">
                    <a:pos x="35" y="186"/>
                  </a:cxn>
                  <a:cxn ang="0">
                    <a:pos x="62" y="187"/>
                  </a:cxn>
                  <a:cxn ang="0">
                    <a:pos x="69" y="200"/>
                  </a:cxn>
                  <a:cxn ang="0">
                    <a:pos x="40" y="218"/>
                  </a:cxn>
                  <a:cxn ang="0">
                    <a:pos x="4" y="258"/>
                  </a:cxn>
                  <a:cxn ang="0">
                    <a:pos x="44" y="233"/>
                  </a:cxn>
                  <a:cxn ang="0">
                    <a:pos x="95" y="206"/>
                  </a:cxn>
                  <a:cxn ang="0">
                    <a:pos x="133" y="206"/>
                  </a:cxn>
                  <a:cxn ang="0">
                    <a:pos x="149" y="212"/>
                  </a:cxn>
                  <a:cxn ang="0">
                    <a:pos x="127" y="226"/>
                  </a:cxn>
                  <a:cxn ang="0">
                    <a:pos x="155" y="248"/>
                  </a:cxn>
                  <a:cxn ang="0">
                    <a:pos x="145" y="266"/>
                  </a:cxn>
                  <a:cxn ang="0">
                    <a:pos x="169" y="264"/>
                  </a:cxn>
                  <a:cxn ang="0">
                    <a:pos x="189" y="264"/>
                  </a:cxn>
                  <a:cxn ang="0">
                    <a:pos x="215" y="270"/>
                  </a:cxn>
                  <a:cxn ang="0">
                    <a:pos x="212" y="279"/>
                  </a:cxn>
                  <a:cxn ang="0">
                    <a:pos x="192" y="285"/>
                  </a:cxn>
                  <a:cxn ang="0">
                    <a:pos x="173" y="307"/>
                  </a:cxn>
                  <a:cxn ang="0">
                    <a:pos x="192" y="312"/>
                  </a:cxn>
                  <a:cxn ang="0">
                    <a:pos x="226" y="310"/>
                  </a:cxn>
                  <a:cxn ang="0">
                    <a:pos x="246" y="295"/>
                  </a:cxn>
                  <a:cxn ang="0">
                    <a:pos x="253" y="295"/>
                  </a:cxn>
                  <a:cxn ang="0">
                    <a:pos x="249" y="321"/>
                  </a:cxn>
                  <a:cxn ang="0">
                    <a:pos x="220" y="343"/>
                  </a:cxn>
                </a:cxnLst>
                <a:rect l="0" t="0" r="r" b="b"/>
                <a:pathLst>
                  <a:path w="268" h="352">
                    <a:moveTo>
                      <a:pt x="215" y="352"/>
                    </a:moveTo>
                    <a:lnTo>
                      <a:pt x="220" y="350"/>
                    </a:lnTo>
                    <a:lnTo>
                      <a:pt x="226" y="346"/>
                    </a:lnTo>
                    <a:lnTo>
                      <a:pt x="232" y="340"/>
                    </a:lnTo>
                    <a:lnTo>
                      <a:pt x="237" y="337"/>
                    </a:lnTo>
                    <a:lnTo>
                      <a:pt x="241" y="335"/>
                    </a:lnTo>
                    <a:lnTo>
                      <a:pt x="247" y="334"/>
                    </a:lnTo>
                    <a:lnTo>
                      <a:pt x="253" y="332"/>
                    </a:lnTo>
                    <a:lnTo>
                      <a:pt x="257" y="331"/>
                    </a:lnTo>
                    <a:lnTo>
                      <a:pt x="259" y="327"/>
                    </a:lnTo>
                    <a:lnTo>
                      <a:pt x="262" y="319"/>
                    </a:lnTo>
                    <a:lnTo>
                      <a:pt x="263" y="312"/>
                    </a:lnTo>
                    <a:lnTo>
                      <a:pt x="266" y="306"/>
                    </a:lnTo>
                    <a:lnTo>
                      <a:pt x="268" y="300"/>
                    </a:lnTo>
                    <a:lnTo>
                      <a:pt x="266" y="292"/>
                    </a:lnTo>
                    <a:lnTo>
                      <a:pt x="263" y="285"/>
                    </a:lnTo>
                    <a:lnTo>
                      <a:pt x="260" y="281"/>
                    </a:lnTo>
                    <a:lnTo>
                      <a:pt x="252" y="273"/>
                    </a:lnTo>
                    <a:lnTo>
                      <a:pt x="244" y="270"/>
                    </a:lnTo>
                    <a:lnTo>
                      <a:pt x="237" y="270"/>
                    </a:lnTo>
                    <a:lnTo>
                      <a:pt x="231" y="275"/>
                    </a:lnTo>
                    <a:lnTo>
                      <a:pt x="226" y="278"/>
                    </a:lnTo>
                    <a:lnTo>
                      <a:pt x="223" y="279"/>
                    </a:lnTo>
                    <a:lnTo>
                      <a:pt x="220" y="276"/>
                    </a:lnTo>
                    <a:lnTo>
                      <a:pt x="217" y="272"/>
                    </a:lnTo>
                    <a:lnTo>
                      <a:pt x="213" y="264"/>
                    </a:lnTo>
                    <a:lnTo>
                      <a:pt x="206" y="257"/>
                    </a:lnTo>
                    <a:lnTo>
                      <a:pt x="195" y="251"/>
                    </a:lnTo>
                    <a:lnTo>
                      <a:pt x="185" y="249"/>
                    </a:lnTo>
                    <a:lnTo>
                      <a:pt x="178" y="245"/>
                    </a:lnTo>
                    <a:lnTo>
                      <a:pt x="170" y="236"/>
                    </a:lnTo>
                    <a:lnTo>
                      <a:pt x="164" y="224"/>
                    </a:lnTo>
                    <a:lnTo>
                      <a:pt x="160" y="214"/>
                    </a:lnTo>
                    <a:lnTo>
                      <a:pt x="154" y="202"/>
                    </a:lnTo>
                    <a:lnTo>
                      <a:pt x="146" y="187"/>
                    </a:lnTo>
                    <a:lnTo>
                      <a:pt x="139" y="172"/>
                    </a:lnTo>
                    <a:lnTo>
                      <a:pt x="135" y="162"/>
                    </a:lnTo>
                    <a:lnTo>
                      <a:pt x="132" y="154"/>
                    </a:lnTo>
                    <a:lnTo>
                      <a:pt x="129" y="147"/>
                    </a:lnTo>
                    <a:lnTo>
                      <a:pt x="127" y="140"/>
                    </a:lnTo>
                    <a:lnTo>
                      <a:pt x="127" y="134"/>
                    </a:lnTo>
                    <a:lnTo>
                      <a:pt x="127" y="123"/>
                    </a:lnTo>
                    <a:lnTo>
                      <a:pt x="130" y="119"/>
                    </a:lnTo>
                    <a:lnTo>
                      <a:pt x="133" y="119"/>
                    </a:lnTo>
                    <a:lnTo>
                      <a:pt x="138" y="128"/>
                    </a:lnTo>
                    <a:lnTo>
                      <a:pt x="141" y="134"/>
                    </a:lnTo>
                    <a:lnTo>
                      <a:pt x="146" y="144"/>
                    </a:lnTo>
                    <a:lnTo>
                      <a:pt x="154" y="157"/>
                    </a:lnTo>
                    <a:lnTo>
                      <a:pt x="163" y="174"/>
                    </a:lnTo>
                    <a:lnTo>
                      <a:pt x="172" y="189"/>
                    </a:lnTo>
                    <a:lnTo>
                      <a:pt x="179" y="202"/>
                    </a:lnTo>
                    <a:lnTo>
                      <a:pt x="183" y="212"/>
                    </a:lnTo>
                    <a:lnTo>
                      <a:pt x="186" y="218"/>
                    </a:lnTo>
                    <a:lnTo>
                      <a:pt x="183" y="209"/>
                    </a:lnTo>
                    <a:lnTo>
                      <a:pt x="178" y="197"/>
                    </a:lnTo>
                    <a:lnTo>
                      <a:pt x="170" y="181"/>
                    </a:lnTo>
                    <a:lnTo>
                      <a:pt x="163" y="163"/>
                    </a:lnTo>
                    <a:lnTo>
                      <a:pt x="154" y="147"/>
                    </a:lnTo>
                    <a:lnTo>
                      <a:pt x="146" y="132"/>
                    </a:lnTo>
                    <a:lnTo>
                      <a:pt x="142" y="120"/>
                    </a:lnTo>
                    <a:lnTo>
                      <a:pt x="139" y="114"/>
                    </a:lnTo>
                    <a:lnTo>
                      <a:pt x="138" y="107"/>
                    </a:lnTo>
                    <a:lnTo>
                      <a:pt x="138" y="100"/>
                    </a:lnTo>
                    <a:lnTo>
                      <a:pt x="139" y="94"/>
                    </a:lnTo>
                    <a:lnTo>
                      <a:pt x="139" y="91"/>
                    </a:lnTo>
                    <a:lnTo>
                      <a:pt x="138" y="88"/>
                    </a:lnTo>
                    <a:lnTo>
                      <a:pt x="135" y="83"/>
                    </a:lnTo>
                    <a:lnTo>
                      <a:pt x="130" y="80"/>
                    </a:lnTo>
                    <a:lnTo>
                      <a:pt x="126" y="77"/>
                    </a:lnTo>
                    <a:lnTo>
                      <a:pt x="120" y="74"/>
                    </a:lnTo>
                    <a:lnTo>
                      <a:pt x="111" y="68"/>
                    </a:lnTo>
                    <a:lnTo>
                      <a:pt x="104" y="62"/>
                    </a:lnTo>
                    <a:lnTo>
                      <a:pt x="99" y="54"/>
                    </a:lnTo>
                    <a:lnTo>
                      <a:pt x="96" y="45"/>
                    </a:lnTo>
                    <a:lnTo>
                      <a:pt x="95" y="37"/>
                    </a:lnTo>
                    <a:lnTo>
                      <a:pt x="93" y="30"/>
                    </a:lnTo>
                    <a:lnTo>
                      <a:pt x="92" y="22"/>
                    </a:lnTo>
                    <a:lnTo>
                      <a:pt x="90" y="16"/>
                    </a:lnTo>
                    <a:lnTo>
                      <a:pt x="86" y="11"/>
                    </a:lnTo>
                    <a:lnTo>
                      <a:pt x="80" y="5"/>
                    </a:lnTo>
                    <a:lnTo>
                      <a:pt x="75" y="0"/>
                    </a:lnTo>
                    <a:lnTo>
                      <a:pt x="77" y="9"/>
                    </a:lnTo>
                    <a:lnTo>
                      <a:pt x="75" y="15"/>
                    </a:lnTo>
                    <a:lnTo>
                      <a:pt x="72" y="19"/>
                    </a:lnTo>
                    <a:lnTo>
                      <a:pt x="69" y="24"/>
                    </a:lnTo>
                    <a:lnTo>
                      <a:pt x="65" y="30"/>
                    </a:lnTo>
                    <a:lnTo>
                      <a:pt x="58" y="37"/>
                    </a:lnTo>
                    <a:lnTo>
                      <a:pt x="50" y="45"/>
                    </a:lnTo>
                    <a:lnTo>
                      <a:pt x="46" y="51"/>
                    </a:lnTo>
                    <a:lnTo>
                      <a:pt x="43" y="54"/>
                    </a:lnTo>
                    <a:lnTo>
                      <a:pt x="41" y="58"/>
                    </a:lnTo>
                    <a:lnTo>
                      <a:pt x="41" y="64"/>
                    </a:lnTo>
                    <a:lnTo>
                      <a:pt x="44" y="74"/>
                    </a:lnTo>
                    <a:lnTo>
                      <a:pt x="44" y="77"/>
                    </a:lnTo>
                    <a:lnTo>
                      <a:pt x="43" y="79"/>
                    </a:lnTo>
                    <a:lnTo>
                      <a:pt x="41" y="79"/>
                    </a:lnTo>
                    <a:lnTo>
                      <a:pt x="37" y="77"/>
                    </a:lnTo>
                    <a:lnTo>
                      <a:pt x="31" y="74"/>
                    </a:lnTo>
                    <a:lnTo>
                      <a:pt x="24" y="71"/>
                    </a:lnTo>
                    <a:lnTo>
                      <a:pt x="16" y="70"/>
                    </a:lnTo>
                    <a:lnTo>
                      <a:pt x="12" y="71"/>
                    </a:lnTo>
                    <a:lnTo>
                      <a:pt x="9" y="74"/>
                    </a:lnTo>
                    <a:lnTo>
                      <a:pt x="6" y="80"/>
                    </a:lnTo>
                    <a:lnTo>
                      <a:pt x="4" y="86"/>
                    </a:lnTo>
                    <a:lnTo>
                      <a:pt x="0" y="91"/>
                    </a:lnTo>
                    <a:lnTo>
                      <a:pt x="10" y="89"/>
                    </a:lnTo>
                    <a:lnTo>
                      <a:pt x="21" y="92"/>
                    </a:lnTo>
                    <a:lnTo>
                      <a:pt x="28" y="97"/>
                    </a:lnTo>
                    <a:lnTo>
                      <a:pt x="35" y="103"/>
                    </a:lnTo>
                    <a:lnTo>
                      <a:pt x="41" y="108"/>
                    </a:lnTo>
                    <a:lnTo>
                      <a:pt x="47" y="110"/>
                    </a:lnTo>
                    <a:lnTo>
                      <a:pt x="53" y="110"/>
                    </a:lnTo>
                    <a:lnTo>
                      <a:pt x="58" y="110"/>
                    </a:lnTo>
                    <a:lnTo>
                      <a:pt x="67" y="113"/>
                    </a:lnTo>
                    <a:lnTo>
                      <a:pt x="77" y="119"/>
                    </a:lnTo>
                    <a:lnTo>
                      <a:pt x="87" y="129"/>
                    </a:lnTo>
                    <a:lnTo>
                      <a:pt x="90" y="138"/>
                    </a:lnTo>
                    <a:lnTo>
                      <a:pt x="92" y="144"/>
                    </a:lnTo>
                    <a:lnTo>
                      <a:pt x="93" y="150"/>
                    </a:lnTo>
                    <a:lnTo>
                      <a:pt x="92" y="154"/>
                    </a:lnTo>
                    <a:lnTo>
                      <a:pt x="86" y="157"/>
                    </a:lnTo>
                    <a:lnTo>
                      <a:pt x="81" y="159"/>
                    </a:lnTo>
                    <a:lnTo>
                      <a:pt x="75" y="160"/>
                    </a:lnTo>
                    <a:lnTo>
                      <a:pt x="69" y="162"/>
                    </a:lnTo>
                    <a:lnTo>
                      <a:pt x="62" y="165"/>
                    </a:lnTo>
                    <a:lnTo>
                      <a:pt x="56" y="166"/>
                    </a:lnTo>
                    <a:lnTo>
                      <a:pt x="49" y="169"/>
                    </a:lnTo>
                    <a:lnTo>
                      <a:pt x="44" y="172"/>
                    </a:lnTo>
                    <a:lnTo>
                      <a:pt x="40" y="174"/>
                    </a:lnTo>
                    <a:lnTo>
                      <a:pt x="35" y="178"/>
                    </a:lnTo>
                    <a:lnTo>
                      <a:pt x="34" y="183"/>
                    </a:lnTo>
                    <a:lnTo>
                      <a:pt x="35" y="186"/>
                    </a:lnTo>
                    <a:lnTo>
                      <a:pt x="40" y="187"/>
                    </a:lnTo>
                    <a:lnTo>
                      <a:pt x="47" y="187"/>
                    </a:lnTo>
                    <a:lnTo>
                      <a:pt x="55" y="187"/>
                    </a:lnTo>
                    <a:lnTo>
                      <a:pt x="62" y="187"/>
                    </a:lnTo>
                    <a:lnTo>
                      <a:pt x="67" y="189"/>
                    </a:lnTo>
                    <a:lnTo>
                      <a:pt x="69" y="192"/>
                    </a:lnTo>
                    <a:lnTo>
                      <a:pt x="71" y="196"/>
                    </a:lnTo>
                    <a:lnTo>
                      <a:pt x="69" y="200"/>
                    </a:lnTo>
                    <a:lnTo>
                      <a:pt x="64" y="205"/>
                    </a:lnTo>
                    <a:lnTo>
                      <a:pt x="58" y="208"/>
                    </a:lnTo>
                    <a:lnTo>
                      <a:pt x="49" y="212"/>
                    </a:lnTo>
                    <a:lnTo>
                      <a:pt x="40" y="218"/>
                    </a:lnTo>
                    <a:lnTo>
                      <a:pt x="30" y="226"/>
                    </a:lnTo>
                    <a:lnTo>
                      <a:pt x="19" y="236"/>
                    </a:lnTo>
                    <a:lnTo>
                      <a:pt x="12" y="246"/>
                    </a:lnTo>
                    <a:lnTo>
                      <a:pt x="4" y="258"/>
                    </a:lnTo>
                    <a:lnTo>
                      <a:pt x="0" y="272"/>
                    </a:lnTo>
                    <a:lnTo>
                      <a:pt x="13" y="257"/>
                    </a:lnTo>
                    <a:lnTo>
                      <a:pt x="30" y="243"/>
                    </a:lnTo>
                    <a:lnTo>
                      <a:pt x="44" y="233"/>
                    </a:lnTo>
                    <a:lnTo>
                      <a:pt x="59" y="223"/>
                    </a:lnTo>
                    <a:lnTo>
                      <a:pt x="74" y="215"/>
                    </a:lnTo>
                    <a:lnTo>
                      <a:pt x="86" y="209"/>
                    </a:lnTo>
                    <a:lnTo>
                      <a:pt x="95" y="206"/>
                    </a:lnTo>
                    <a:lnTo>
                      <a:pt x="102" y="205"/>
                    </a:lnTo>
                    <a:lnTo>
                      <a:pt x="114" y="206"/>
                    </a:lnTo>
                    <a:lnTo>
                      <a:pt x="126" y="206"/>
                    </a:lnTo>
                    <a:lnTo>
                      <a:pt x="133" y="206"/>
                    </a:lnTo>
                    <a:lnTo>
                      <a:pt x="139" y="205"/>
                    </a:lnTo>
                    <a:lnTo>
                      <a:pt x="146" y="206"/>
                    </a:lnTo>
                    <a:lnTo>
                      <a:pt x="149" y="209"/>
                    </a:lnTo>
                    <a:lnTo>
                      <a:pt x="149" y="212"/>
                    </a:lnTo>
                    <a:lnTo>
                      <a:pt x="145" y="214"/>
                    </a:lnTo>
                    <a:lnTo>
                      <a:pt x="138" y="217"/>
                    </a:lnTo>
                    <a:lnTo>
                      <a:pt x="130" y="221"/>
                    </a:lnTo>
                    <a:lnTo>
                      <a:pt x="127" y="226"/>
                    </a:lnTo>
                    <a:lnTo>
                      <a:pt x="129" y="230"/>
                    </a:lnTo>
                    <a:lnTo>
                      <a:pt x="138" y="236"/>
                    </a:lnTo>
                    <a:lnTo>
                      <a:pt x="148" y="242"/>
                    </a:lnTo>
                    <a:lnTo>
                      <a:pt x="155" y="248"/>
                    </a:lnTo>
                    <a:lnTo>
                      <a:pt x="155" y="254"/>
                    </a:lnTo>
                    <a:lnTo>
                      <a:pt x="151" y="258"/>
                    </a:lnTo>
                    <a:lnTo>
                      <a:pt x="148" y="263"/>
                    </a:lnTo>
                    <a:lnTo>
                      <a:pt x="145" y="266"/>
                    </a:lnTo>
                    <a:lnTo>
                      <a:pt x="143" y="270"/>
                    </a:lnTo>
                    <a:lnTo>
                      <a:pt x="155" y="264"/>
                    </a:lnTo>
                    <a:lnTo>
                      <a:pt x="163" y="263"/>
                    </a:lnTo>
                    <a:lnTo>
                      <a:pt x="169" y="264"/>
                    </a:lnTo>
                    <a:lnTo>
                      <a:pt x="175" y="266"/>
                    </a:lnTo>
                    <a:lnTo>
                      <a:pt x="179" y="266"/>
                    </a:lnTo>
                    <a:lnTo>
                      <a:pt x="185" y="264"/>
                    </a:lnTo>
                    <a:lnTo>
                      <a:pt x="189" y="264"/>
                    </a:lnTo>
                    <a:lnTo>
                      <a:pt x="195" y="264"/>
                    </a:lnTo>
                    <a:lnTo>
                      <a:pt x="203" y="266"/>
                    </a:lnTo>
                    <a:lnTo>
                      <a:pt x="209" y="267"/>
                    </a:lnTo>
                    <a:lnTo>
                      <a:pt x="215" y="270"/>
                    </a:lnTo>
                    <a:lnTo>
                      <a:pt x="216" y="273"/>
                    </a:lnTo>
                    <a:lnTo>
                      <a:pt x="216" y="276"/>
                    </a:lnTo>
                    <a:lnTo>
                      <a:pt x="215" y="278"/>
                    </a:lnTo>
                    <a:lnTo>
                      <a:pt x="212" y="279"/>
                    </a:lnTo>
                    <a:lnTo>
                      <a:pt x="207" y="279"/>
                    </a:lnTo>
                    <a:lnTo>
                      <a:pt x="201" y="281"/>
                    </a:lnTo>
                    <a:lnTo>
                      <a:pt x="197" y="282"/>
                    </a:lnTo>
                    <a:lnTo>
                      <a:pt x="192" y="285"/>
                    </a:lnTo>
                    <a:lnTo>
                      <a:pt x="189" y="289"/>
                    </a:lnTo>
                    <a:lnTo>
                      <a:pt x="185" y="295"/>
                    </a:lnTo>
                    <a:lnTo>
                      <a:pt x="179" y="301"/>
                    </a:lnTo>
                    <a:lnTo>
                      <a:pt x="173" y="307"/>
                    </a:lnTo>
                    <a:lnTo>
                      <a:pt x="169" y="312"/>
                    </a:lnTo>
                    <a:lnTo>
                      <a:pt x="175" y="312"/>
                    </a:lnTo>
                    <a:lnTo>
                      <a:pt x="183" y="312"/>
                    </a:lnTo>
                    <a:lnTo>
                      <a:pt x="192" y="312"/>
                    </a:lnTo>
                    <a:lnTo>
                      <a:pt x="203" y="313"/>
                    </a:lnTo>
                    <a:lnTo>
                      <a:pt x="212" y="313"/>
                    </a:lnTo>
                    <a:lnTo>
                      <a:pt x="219" y="312"/>
                    </a:lnTo>
                    <a:lnTo>
                      <a:pt x="226" y="310"/>
                    </a:lnTo>
                    <a:lnTo>
                      <a:pt x="231" y="307"/>
                    </a:lnTo>
                    <a:lnTo>
                      <a:pt x="238" y="301"/>
                    </a:lnTo>
                    <a:lnTo>
                      <a:pt x="243" y="298"/>
                    </a:lnTo>
                    <a:lnTo>
                      <a:pt x="246" y="295"/>
                    </a:lnTo>
                    <a:lnTo>
                      <a:pt x="249" y="294"/>
                    </a:lnTo>
                    <a:lnTo>
                      <a:pt x="250" y="292"/>
                    </a:lnTo>
                    <a:lnTo>
                      <a:pt x="253" y="294"/>
                    </a:lnTo>
                    <a:lnTo>
                      <a:pt x="253" y="295"/>
                    </a:lnTo>
                    <a:lnTo>
                      <a:pt x="253" y="298"/>
                    </a:lnTo>
                    <a:lnTo>
                      <a:pt x="252" y="304"/>
                    </a:lnTo>
                    <a:lnTo>
                      <a:pt x="252" y="312"/>
                    </a:lnTo>
                    <a:lnTo>
                      <a:pt x="249" y="321"/>
                    </a:lnTo>
                    <a:lnTo>
                      <a:pt x="244" y="327"/>
                    </a:lnTo>
                    <a:lnTo>
                      <a:pt x="237" y="331"/>
                    </a:lnTo>
                    <a:lnTo>
                      <a:pt x="228" y="335"/>
                    </a:lnTo>
                    <a:lnTo>
                      <a:pt x="220" y="343"/>
                    </a:lnTo>
                    <a:lnTo>
                      <a:pt x="215" y="352"/>
                    </a:lnTo>
                    <a:close/>
                  </a:path>
                </a:pathLst>
              </a:custGeom>
              <a:solidFill>
                <a:srgbClr val="4700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7" name="Freeform 303"/>
              <p:cNvSpPr>
                <a:spLocks/>
              </p:cNvSpPr>
              <p:nvPr/>
            </p:nvSpPr>
            <p:spPr bwMode="auto">
              <a:xfrm>
                <a:off x="592" y="1309"/>
                <a:ext cx="93" cy="67"/>
              </a:xfrm>
              <a:custGeom>
                <a:avLst/>
                <a:gdLst/>
                <a:ahLst/>
                <a:cxnLst>
                  <a:cxn ang="0">
                    <a:pos x="168" y="190"/>
                  </a:cxn>
                  <a:cxn ang="0">
                    <a:pos x="145" y="193"/>
                  </a:cxn>
                  <a:cxn ang="0">
                    <a:pos x="136" y="186"/>
                  </a:cxn>
                  <a:cxn ang="0">
                    <a:pos x="126" y="187"/>
                  </a:cxn>
                  <a:cxn ang="0">
                    <a:pos x="113" y="186"/>
                  </a:cxn>
                  <a:cxn ang="0">
                    <a:pos x="102" y="190"/>
                  </a:cxn>
                  <a:cxn ang="0">
                    <a:pos x="85" y="199"/>
                  </a:cxn>
                  <a:cxn ang="0">
                    <a:pos x="70" y="165"/>
                  </a:cxn>
                  <a:cxn ang="0">
                    <a:pos x="48" y="119"/>
                  </a:cxn>
                  <a:cxn ang="0">
                    <a:pos x="36" y="94"/>
                  </a:cxn>
                  <a:cxn ang="0">
                    <a:pos x="33" y="79"/>
                  </a:cxn>
                  <a:cxn ang="0">
                    <a:pos x="17" y="60"/>
                  </a:cxn>
                  <a:cxn ang="0">
                    <a:pos x="6" y="30"/>
                  </a:cxn>
                  <a:cxn ang="0">
                    <a:pos x="0" y="0"/>
                  </a:cxn>
                  <a:cxn ang="0">
                    <a:pos x="33" y="49"/>
                  </a:cxn>
                  <a:cxn ang="0">
                    <a:pos x="45" y="65"/>
                  </a:cxn>
                  <a:cxn ang="0">
                    <a:pos x="55" y="70"/>
                  </a:cxn>
                  <a:cxn ang="0">
                    <a:pos x="54" y="55"/>
                  </a:cxn>
                  <a:cxn ang="0">
                    <a:pos x="40" y="37"/>
                  </a:cxn>
                  <a:cxn ang="0">
                    <a:pos x="30" y="17"/>
                  </a:cxn>
                  <a:cxn ang="0">
                    <a:pos x="37" y="17"/>
                  </a:cxn>
                  <a:cxn ang="0">
                    <a:pos x="58" y="34"/>
                  </a:cxn>
                  <a:cxn ang="0">
                    <a:pos x="67" y="49"/>
                  </a:cxn>
                  <a:cxn ang="0">
                    <a:pos x="83" y="58"/>
                  </a:cxn>
                  <a:cxn ang="0">
                    <a:pos x="98" y="79"/>
                  </a:cxn>
                  <a:cxn ang="0">
                    <a:pos x="113" y="80"/>
                  </a:cxn>
                  <a:cxn ang="0">
                    <a:pos x="142" y="89"/>
                  </a:cxn>
                  <a:cxn ang="0">
                    <a:pos x="150" y="101"/>
                  </a:cxn>
                  <a:cxn ang="0">
                    <a:pos x="162" y="103"/>
                  </a:cxn>
                  <a:cxn ang="0">
                    <a:pos x="169" y="106"/>
                  </a:cxn>
                  <a:cxn ang="0">
                    <a:pos x="153" y="132"/>
                  </a:cxn>
                  <a:cxn ang="0">
                    <a:pos x="153" y="146"/>
                  </a:cxn>
                  <a:cxn ang="0">
                    <a:pos x="166" y="140"/>
                  </a:cxn>
                  <a:cxn ang="0">
                    <a:pos x="193" y="137"/>
                  </a:cxn>
                  <a:cxn ang="0">
                    <a:pos x="224" y="137"/>
                  </a:cxn>
                  <a:cxn ang="0">
                    <a:pos x="222" y="152"/>
                  </a:cxn>
                  <a:cxn ang="0">
                    <a:pos x="213" y="162"/>
                  </a:cxn>
                  <a:cxn ang="0">
                    <a:pos x="236" y="155"/>
                  </a:cxn>
                  <a:cxn ang="0">
                    <a:pos x="249" y="152"/>
                  </a:cxn>
                  <a:cxn ang="0">
                    <a:pos x="259" y="155"/>
                  </a:cxn>
                  <a:cxn ang="0">
                    <a:pos x="258" y="159"/>
                  </a:cxn>
                  <a:cxn ang="0">
                    <a:pos x="234" y="163"/>
                  </a:cxn>
                  <a:cxn ang="0">
                    <a:pos x="224" y="172"/>
                  </a:cxn>
                  <a:cxn ang="0">
                    <a:pos x="234" y="172"/>
                  </a:cxn>
                  <a:cxn ang="0">
                    <a:pos x="256" y="171"/>
                  </a:cxn>
                  <a:cxn ang="0">
                    <a:pos x="279" y="171"/>
                  </a:cxn>
                  <a:cxn ang="0">
                    <a:pos x="250" y="175"/>
                  </a:cxn>
                  <a:cxn ang="0">
                    <a:pos x="215" y="181"/>
                  </a:cxn>
                  <a:cxn ang="0">
                    <a:pos x="196" y="186"/>
                  </a:cxn>
                  <a:cxn ang="0">
                    <a:pos x="184" y="190"/>
                  </a:cxn>
                </a:cxnLst>
                <a:rect l="0" t="0" r="r" b="b"/>
                <a:pathLst>
                  <a:path w="279" h="199">
                    <a:moveTo>
                      <a:pt x="184" y="190"/>
                    </a:moveTo>
                    <a:lnTo>
                      <a:pt x="176" y="190"/>
                    </a:lnTo>
                    <a:lnTo>
                      <a:pt x="168" y="190"/>
                    </a:lnTo>
                    <a:lnTo>
                      <a:pt x="159" y="192"/>
                    </a:lnTo>
                    <a:lnTo>
                      <a:pt x="148" y="193"/>
                    </a:lnTo>
                    <a:lnTo>
                      <a:pt x="145" y="193"/>
                    </a:lnTo>
                    <a:lnTo>
                      <a:pt x="142" y="190"/>
                    </a:lnTo>
                    <a:lnTo>
                      <a:pt x="141" y="187"/>
                    </a:lnTo>
                    <a:lnTo>
                      <a:pt x="136" y="186"/>
                    </a:lnTo>
                    <a:lnTo>
                      <a:pt x="132" y="186"/>
                    </a:lnTo>
                    <a:lnTo>
                      <a:pt x="129" y="187"/>
                    </a:lnTo>
                    <a:lnTo>
                      <a:pt x="126" y="187"/>
                    </a:lnTo>
                    <a:lnTo>
                      <a:pt x="120" y="186"/>
                    </a:lnTo>
                    <a:lnTo>
                      <a:pt x="116" y="186"/>
                    </a:lnTo>
                    <a:lnTo>
                      <a:pt x="113" y="186"/>
                    </a:lnTo>
                    <a:lnTo>
                      <a:pt x="108" y="187"/>
                    </a:lnTo>
                    <a:lnTo>
                      <a:pt x="104" y="189"/>
                    </a:lnTo>
                    <a:lnTo>
                      <a:pt x="102" y="190"/>
                    </a:lnTo>
                    <a:lnTo>
                      <a:pt x="98" y="192"/>
                    </a:lnTo>
                    <a:lnTo>
                      <a:pt x="92" y="196"/>
                    </a:lnTo>
                    <a:lnTo>
                      <a:pt x="85" y="199"/>
                    </a:lnTo>
                    <a:lnTo>
                      <a:pt x="85" y="199"/>
                    </a:lnTo>
                    <a:lnTo>
                      <a:pt x="77" y="183"/>
                    </a:lnTo>
                    <a:lnTo>
                      <a:pt x="70" y="165"/>
                    </a:lnTo>
                    <a:lnTo>
                      <a:pt x="62" y="149"/>
                    </a:lnTo>
                    <a:lnTo>
                      <a:pt x="54" y="132"/>
                    </a:lnTo>
                    <a:lnTo>
                      <a:pt x="48" y="119"/>
                    </a:lnTo>
                    <a:lnTo>
                      <a:pt x="42" y="107"/>
                    </a:lnTo>
                    <a:lnTo>
                      <a:pt x="37" y="98"/>
                    </a:lnTo>
                    <a:lnTo>
                      <a:pt x="36" y="94"/>
                    </a:lnTo>
                    <a:lnTo>
                      <a:pt x="36" y="88"/>
                    </a:lnTo>
                    <a:lnTo>
                      <a:pt x="36" y="83"/>
                    </a:lnTo>
                    <a:lnTo>
                      <a:pt x="33" y="79"/>
                    </a:lnTo>
                    <a:lnTo>
                      <a:pt x="30" y="74"/>
                    </a:lnTo>
                    <a:lnTo>
                      <a:pt x="24" y="68"/>
                    </a:lnTo>
                    <a:lnTo>
                      <a:pt x="17" y="60"/>
                    </a:lnTo>
                    <a:lnTo>
                      <a:pt x="11" y="49"/>
                    </a:lnTo>
                    <a:lnTo>
                      <a:pt x="8" y="40"/>
                    </a:lnTo>
                    <a:lnTo>
                      <a:pt x="6" y="30"/>
                    </a:lnTo>
                    <a:lnTo>
                      <a:pt x="5" y="18"/>
                    </a:lnTo>
                    <a:lnTo>
                      <a:pt x="2" y="8"/>
                    </a:lnTo>
                    <a:lnTo>
                      <a:pt x="0" y="0"/>
                    </a:lnTo>
                    <a:lnTo>
                      <a:pt x="15" y="18"/>
                    </a:lnTo>
                    <a:lnTo>
                      <a:pt x="25" y="36"/>
                    </a:lnTo>
                    <a:lnTo>
                      <a:pt x="33" y="49"/>
                    </a:lnTo>
                    <a:lnTo>
                      <a:pt x="37" y="55"/>
                    </a:lnTo>
                    <a:lnTo>
                      <a:pt x="40" y="60"/>
                    </a:lnTo>
                    <a:lnTo>
                      <a:pt x="45" y="65"/>
                    </a:lnTo>
                    <a:lnTo>
                      <a:pt x="48" y="71"/>
                    </a:lnTo>
                    <a:lnTo>
                      <a:pt x="52" y="73"/>
                    </a:lnTo>
                    <a:lnTo>
                      <a:pt x="55" y="70"/>
                    </a:lnTo>
                    <a:lnTo>
                      <a:pt x="55" y="65"/>
                    </a:lnTo>
                    <a:lnTo>
                      <a:pt x="55" y="61"/>
                    </a:lnTo>
                    <a:lnTo>
                      <a:pt x="54" y="55"/>
                    </a:lnTo>
                    <a:lnTo>
                      <a:pt x="49" y="49"/>
                    </a:lnTo>
                    <a:lnTo>
                      <a:pt x="45" y="43"/>
                    </a:lnTo>
                    <a:lnTo>
                      <a:pt x="40" y="37"/>
                    </a:lnTo>
                    <a:lnTo>
                      <a:pt x="37" y="31"/>
                    </a:lnTo>
                    <a:lnTo>
                      <a:pt x="34" y="24"/>
                    </a:lnTo>
                    <a:lnTo>
                      <a:pt x="30" y="17"/>
                    </a:lnTo>
                    <a:lnTo>
                      <a:pt x="27" y="12"/>
                    </a:lnTo>
                    <a:lnTo>
                      <a:pt x="25" y="11"/>
                    </a:lnTo>
                    <a:lnTo>
                      <a:pt x="37" y="17"/>
                    </a:lnTo>
                    <a:lnTo>
                      <a:pt x="48" y="22"/>
                    </a:lnTo>
                    <a:lnTo>
                      <a:pt x="55" y="28"/>
                    </a:lnTo>
                    <a:lnTo>
                      <a:pt x="58" y="34"/>
                    </a:lnTo>
                    <a:lnTo>
                      <a:pt x="60" y="40"/>
                    </a:lnTo>
                    <a:lnTo>
                      <a:pt x="62" y="45"/>
                    </a:lnTo>
                    <a:lnTo>
                      <a:pt x="67" y="49"/>
                    </a:lnTo>
                    <a:lnTo>
                      <a:pt x="71" y="51"/>
                    </a:lnTo>
                    <a:lnTo>
                      <a:pt x="77" y="54"/>
                    </a:lnTo>
                    <a:lnTo>
                      <a:pt x="83" y="58"/>
                    </a:lnTo>
                    <a:lnTo>
                      <a:pt x="89" y="65"/>
                    </a:lnTo>
                    <a:lnTo>
                      <a:pt x="95" y="74"/>
                    </a:lnTo>
                    <a:lnTo>
                      <a:pt x="98" y="79"/>
                    </a:lnTo>
                    <a:lnTo>
                      <a:pt x="102" y="80"/>
                    </a:lnTo>
                    <a:lnTo>
                      <a:pt x="108" y="80"/>
                    </a:lnTo>
                    <a:lnTo>
                      <a:pt x="113" y="80"/>
                    </a:lnTo>
                    <a:lnTo>
                      <a:pt x="125" y="82"/>
                    </a:lnTo>
                    <a:lnTo>
                      <a:pt x="135" y="85"/>
                    </a:lnTo>
                    <a:lnTo>
                      <a:pt x="142" y="89"/>
                    </a:lnTo>
                    <a:lnTo>
                      <a:pt x="145" y="95"/>
                    </a:lnTo>
                    <a:lnTo>
                      <a:pt x="147" y="100"/>
                    </a:lnTo>
                    <a:lnTo>
                      <a:pt x="150" y="101"/>
                    </a:lnTo>
                    <a:lnTo>
                      <a:pt x="153" y="103"/>
                    </a:lnTo>
                    <a:lnTo>
                      <a:pt x="157" y="103"/>
                    </a:lnTo>
                    <a:lnTo>
                      <a:pt x="162" y="103"/>
                    </a:lnTo>
                    <a:lnTo>
                      <a:pt x="165" y="104"/>
                    </a:lnTo>
                    <a:lnTo>
                      <a:pt x="168" y="104"/>
                    </a:lnTo>
                    <a:lnTo>
                      <a:pt x="169" y="106"/>
                    </a:lnTo>
                    <a:lnTo>
                      <a:pt x="163" y="113"/>
                    </a:lnTo>
                    <a:lnTo>
                      <a:pt x="157" y="123"/>
                    </a:lnTo>
                    <a:lnTo>
                      <a:pt x="153" y="132"/>
                    </a:lnTo>
                    <a:lnTo>
                      <a:pt x="150" y="140"/>
                    </a:lnTo>
                    <a:lnTo>
                      <a:pt x="150" y="144"/>
                    </a:lnTo>
                    <a:lnTo>
                      <a:pt x="153" y="146"/>
                    </a:lnTo>
                    <a:lnTo>
                      <a:pt x="156" y="144"/>
                    </a:lnTo>
                    <a:lnTo>
                      <a:pt x="162" y="141"/>
                    </a:lnTo>
                    <a:lnTo>
                      <a:pt x="166" y="140"/>
                    </a:lnTo>
                    <a:lnTo>
                      <a:pt x="173" y="138"/>
                    </a:lnTo>
                    <a:lnTo>
                      <a:pt x="182" y="137"/>
                    </a:lnTo>
                    <a:lnTo>
                      <a:pt x="193" y="137"/>
                    </a:lnTo>
                    <a:lnTo>
                      <a:pt x="203" y="137"/>
                    </a:lnTo>
                    <a:lnTo>
                      <a:pt x="213" y="137"/>
                    </a:lnTo>
                    <a:lnTo>
                      <a:pt x="224" y="137"/>
                    </a:lnTo>
                    <a:lnTo>
                      <a:pt x="233" y="138"/>
                    </a:lnTo>
                    <a:lnTo>
                      <a:pt x="227" y="144"/>
                    </a:lnTo>
                    <a:lnTo>
                      <a:pt x="222" y="152"/>
                    </a:lnTo>
                    <a:lnTo>
                      <a:pt x="215" y="160"/>
                    </a:lnTo>
                    <a:lnTo>
                      <a:pt x="205" y="165"/>
                    </a:lnTo>
                    <a:lnTo>
                      <a:pt x="213" y="162"/>
                    </a:lnTo>
                    <a:lnTo>
                      <a:pt x="221" y="159"/>
                    </a:lnTo>
                    <a:lnTo>
                      <a:pt x="228" y="157"/>
                    </a:lnTo>
                    <a:lnTo>
                      <a:pt x="236" y="155"/>
                    </a:lnTo>
                    <a:lnTo>
                      <a:pt x="240" y="153"/>
                    </a:lnTo>
                    <a:lnTo>
                      <a:pt x="246" y="153"/>
                    </a:lnTo>
                    <a:lnTo>
                      <a:pt x="249" y="152"/>
                    </a:lnTo>
                    <a:lnTo>
                      <a:pt x="252" y="152"/>
                    </a:lnTo>
                    <a:lnTo>
                      <a:pt x="255" y="152"/>
                    </a:lnTo>
                    <a:lnTo>
                      <a:pt x="259" y="155"/>
                    </a:lnTo>
                    <a:lnTo>
                      <a:pt x="262" y="156"/>
                    </a:lnTo>
                    <a:lnTo>
                      <a:pt x="264" y="157"/>
                    </a:lnTo>
                    <a:lnTo>
                      <a:pt x="258" y="159"/>
                    </a:lnTo>
                    <a:lnTo>
                      <a:pt x="252" y="159"/>
                    </a:lnTo>
                    <a:lnTo>
                      <a:pt x="245" y="160"/>
                    </a:lnTo>
                    <a:lnTo>
                      <a:pt x="234" y="163"/>
                    </a:lnTo>
                    <a:lnTo>
                      <a:pt x="231" y="166"/>
                    </a:lnTo>
                    <a:lnTo>
                      <a:pt x="227" y="169"/>
                    </a:lnTo>
                    <a:lnTo>
                      <a:pt x="224" y="172"/>
                    </a:lnTo>
                    <a:lnTo>
                      <a:pt x="221" y="175"/>
                    </a:lnTo>
                    <a:lnTo>
                      <a:pt x="227" y="174"/>
                    </a:lnTo>
                    <a:lnTo>
                      <a:pt x="234" y="172"/>
                    </a:lnTo>
                    <a:lnTo>
                      <a:pt x="242" y="172"/>
                    </a:lnTo>
                    <a:lnTo>
                      <a:pt x="249" y="171"/>
                    </a:lnTo>
                    <a:lnTo>
                      <a:pt x="256" y="171"/>
                    </a:lnTo>
                    <a:lnTo>
                      <a:pt x="264" y="169"/>
                    </a:lnTo>
                    <a:lnTo>
                      <a:pt x="271" y="169"/>
                    </a:lnTo>
                    <a:lnTo>
                      <a:pt x="279" y="171"/>
                    </a:lnTo>
                    <a:lnTo>
                      <a:pt x="273" y="172"/>
                    </a:lnTo>
                    <a:lnTo>
                      <a:pt x="262" y="174"/>
                    </a:lnTo>
                    <a:lnTo>
                      <a:pt x="250" y="175"/>
                    </a:lnTo>
                    <a:lnTo>
                      <a:pt x="239" y="178"/>
                    </a:lnTo>
                    <a:lnTo>
                      <a:pt x="225" y="180"/>
                    </a:lnTo>
                    <a:lnTo>
                      <a:pt x="215" y="181"/>
                    </a:lnTo>
                    <a:lnTo>
                      <a:pt x="206" y="183"/>
                    </a:lnTo>
                    <a:lnTo>
                      <a:pt x="200" y="184"/>
                    </a:lnTo>
                    <a:lnTo>
                      <a:pt x="196" y="186"/>
                    </a:lnTo>
                    <a:lnTo>
                      <a:pt x="194" y="187"/>
                    </a:lnTo>
                    <a:lnTo>
                      <a:pt x="190" y="189"/>
                    </a:lnTo>
                    <a:lnTo>
                      <a:pt x="184" y="190"/>
                    </a:lnTo>
                    <a:close/>
                  </a:path>
                </a:pathLst>
              </a:custGeom>
              <a:solidFill>
                <a:srgbClr val="4700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8" name="Freeform 304"/>
              <p:cNvSpPr>
                <a:spLocks/>
              </p:cNvSpPr>
              <p:nvPr/>
            </p:nvSpPr>
            <p:spPr bwMode="auto">
              <a:xfrm>
                <a:off x="485" y="1392"/>
                <a:ext cx="96" cy="77"/>
              </a:xfrm>
              <a:custGeom>
                <a:avLst/>
                <a:gdLst/>
                <a:ahLst/>
                <a:cxnLst>
                  <a:cxn ang="0">
                    <a:pos x="286" y="163"/>
                  </a:cxn>
                  <a:cxn ang="0">
                    <a:pos x="287" y="218"/>
                  </a:cxn>
                  <a:cxn ang="0">
                    <a:pos x="284" y="230"/>
                  </a:cxn>
                  <a:cxn ang="0">
                    <a:pos x="261" y="230"/>
                  </a:cxn>
                  <a:cxn ang="0">
                    <a:pos x="221" y="230"/>
                  </a:cxn>
                  <a:cxn ang="0">
                    <a:pos x="170" y="230"/>
                  </a:cxn>
                  <a:cxn ang="0">
                    <a:pos x="117" y="230"/>
                  </a:cxn>
                  <a:cxn ang="0">
                    <a:pos x="67" y="230"/>
                  </a:cxn>
                  <a:cxn ang="0">
                    <a:pos x="27" y="230"/>
                  </a:cxn>
                  <a:cxn ang="0">
                    <a:pos x="3" y="230"/>
                  </a:cxn>
                  <a:cxn ang="0">
                    <a:pos x="9" y="223"/>
                  </a:cxn>
                  <a:cxn ang="0">
                    <a:pos x="19" y="202"/>
                  </a:cxn>
                  <a:cxn ang="0">
                    <a:pos x="21" y="184"/>
                  </a:cxn>
                  <a:cxn ang="0">
                    <a:pos x="25" y="166"/>
                  </a:cxn>
                  <a:cxn ang="0">
                    <a:pos x="33" y="148"/>
                  </a:cxn>
                  <a:cxn ang="0">
                    <a:pos x="28" y="132"/>
                  </a:cxn>
                  <a:cxn ang="0">
                    <a:pos x="22" y="122"/>
                  </a:cxn>
                  <a:cxn ang="0">
                    <a:pos x="25" y="113"/>
                  </a:cxn>
                  <a:cxn ang="0">
                    <a:pos x="37" y="107"/>
                  </a:cxn>
                  <a:cxn ang="0">
                    <a:pos x="52" y="107"/>
                  </a:cxn>
                  <a:cxn ang="0">
                    <a:pos x="70" y="107"/>
                  </a:cxn>
                  <a:cxn ang="0">
                    <a:pos x="84" y="110"/>
                  </a:cxn>
                  <a:cxn ang="0">
                    <a:pos x="92" y="110"/>
                  </a:cxn>
                  <a:cxn ang="0">
                    <a:pos x="90" y="105"/>
                  </a:cxn>
                  <a:cxn ang="0">
                    <a:pos x="79" y="98"/>
                  </a:cxn>
                  <a:cxn ang="0">
                    <a:pos x="61" y="85"/>
                  </a:cxn>
                  <a:cxn ang="0">
                    <a:pos x="40" y="67"/>
                  </a:cxn>
                  <a:cxn ang="0">
                    <a:pos x="24" y="50"/>
                  </a:cxn>
                  <a:cxn ang="0">
                    <a:pos x="16" y="39"/>
                  </a:cxn>
                  <a:cxn ang="0">
                    <a:pos x="19" y="24"/>
                  </a:cxn>
                  <a:cxn ang="0">
                    <a:pos x="34" y="24"/>
                  </a:cxn>
                  <a:cxn ang="0">
                    <a:pos x="42" y="19"/>
                  </a:cxn>
                  <a:cxn ang="0">
                    <a:pos x="42" y="10"/>
                  </a:cxn>
                  <a:cxn ang="0">
                    <a:pos x="40" y="1"/>
                  </a:cxn>
                  <a:cxn ang="0">
                    <a:pos x="50" y="7"/>
                  </a:cxn>
                  <a:cxn ang="0">
                    <a:pos x="90" y="37"/>
                  </a:cxn>
                  <a:cxn ang="0">
                    <a:pos x="142" y="73"/>
                  </a:cxn>
                  <a:cxn ang="0">
                    <a:pos x="188" y="99"/>
                  </a:cxn>
                  <a:cxn ang="0">
                    <a:pos x="212" y="111"/>
                  </a:cxn>
                  <a:cxn ang="0">
                    <a:pos x="234" y="126"/>
                  </a:cxn>
                  <a:cxn ang="0">
                    <a:pos x="259" y="139"/>
                  </a:cxn>
                  <a:cxn ang="0">
                    <a:pos x="278" y="150"/>
                  </a:cxn>
                </a:cxnLst>
                <a:rect l="0" t="0" r="r" b="b"/>
                <a:pathLst>
                  <a:path w="287" h="230">
                    <a:moveTo>
                      <a:pt x="286" y="151"/>
                    </a:moveTo>
                    <a:lnTo>
                      <a:pt x="286" y="163"/>
                    </a:lnTo>
                    <a:lnTo>
                      <a:pt x="287" y="191"/>
                    </a:lnTo>
                    <a:lnTo>
                      <a:pt x="287" y="218"/>
                    </a:lnTo>
                    <a:lnTo>
                      <a:pt x="287" y="230"/>
                    </a:lnTo>
                    <a:lnTo>
                      <a:pt x="284" y="230"/>
                    </a:lnTo>
                    <a:lnTo>
                      <a:pt x="275" y="230"/>
                    </a:lnTo>
                    <a:lnTo>
                      <a:pt x="261" y="230"/>
                    </a:lnTo>
                    <a:lnTo>
                      <a:pt x="243" y="230"/>
                    </a:lnTo>
                    <a:lnTo>
                      <a:pt x="221" y="230"/>
                    </a:lnTo>
                    <a:lnTo>
                      <a:pt x="197" y="230"/>
                    </a:lnTo>
                    <a:lnTo>
                      <a:pt x="170" y="230"/>
                    </a:lnTo>
                    <a:lnTo>
                      <a:pt x="144" y="230"/>
                    </a:lnTo>
                    <a:lnTo>
                      <a:pt x="117" y="230"/>
                    </a:lnTo>
                    <a:lnTo>
                      <a:pt x="90" y="230"/>
                    </a:lnTo>
                    <a:lnTo>
                      <a:pt x="67" y="230"/>
                    </a:lnTo>
                    <a:lnTo>
                      <a:pt x="45" y="230"/>
                    </a:lnTo>
                    <a:lnTo>
                      <a:pt x="27" y="230"/>
                    </a:lnTo>
                    <a:lnTo>
                      <a:pt x="12" y="230"/>
                    </a:lnTo>
                    <a:lnTo>
                      <a:pt x="3" y="230"/>
                    </a:lnTo>
                    <a:lnTo>
                      <a:pt x="0" y="230"/>
                    </a:lnTo>
                    <a:lnTo>
                      <a:pt x="9" y="223"/>
                    </a:lnTo>
                    <a:lnTo>
                      <a:pt x="15" y="214"/>
                    </a:lnTo>
                    <a:lnTo>
                      <a:pt x="19" y="202"/>
                    </a:lnTo>
                    <a:lnTo>
                      <a:pt x="21" y="193"/>
                    </a:lnTo>
                    <a:lnTo>
                      <a:pt x="21" y="184"/>
                    </a:lnTo>
                    <a:lnTo>
                      <a:pt x="22" y="175"/>
                    </a:lnTo>
                    <a:lnTo>
                      <a:pt x="25" y="166"/>
                    </a:lnTo>
                    <a:lnTo>
                      <a:pt x="30" y="157"/>
                    </a:lnTo>
                    <a:lnTo>
                      <a:pt x="33" y="148"/>
                    </a:lnTo>
                    <a:lnTo>
                      <a:pt x="31" y="139"/>
                    </a:lnTo>
                    <a:lnTo>
                      <a:pt x="28" y="132"/>
                    </a:lnTo>
                    <a:lnTo>
                      <a:pt x="25" y="128"/>
                    </a:lnTo>
                    <a:lnTo>
                      <a:pt x="22" y="122"/>
                    </a:lnTo>
                    <a:lnTo>
                      <a:pt x="22" y="117"/>
                    </a:lnTo>
                    <a:lnTo>
                      <a:pt x="25" y="113"/>
                    </a:lnTo>
                    <a:lnTo>
                      <a:pt x="33" y="108"/>
                    </a:lnTo>
                    <a:lnTo>
                      <a:pt x="37" y="107"/>
                    </a:lnTo>
                    <a:lnTo>
                      <a:pt x="45" y="107"/>
                    </a:lnTo>
                    <a:lnTo>
                      <a:pt x="52" y="107"/>
                    </a:lnTo>
                    <a:lnTo>
                      <a:pt x="61" y="107"/>
                    </a:lnTo>
                    <a:lnTo>
                      <a:pt x="70" y="107"/>
                    </a:lnTo>
                    <a:lnTo>
                      <a:pt x="77" y="108"/>
                    </a:lnTo>
                    <a:lnTo>
                      <a:pt x="84" y="110"/>
                    </a:lnTo>
                    <a:lnTo>
                      <a:pt x="87" y="110"/>
                    </a:lnTo>
                    <a:lnTo>
                      <a:pt x="92" y="110"/>
                    </a:lnTo>
                    <a:lnTo>
                      <a:pt x="93" y="108"/>
                    </a:lnTo>
                    <a:lnTo>
                      <a:pt x="90" y="105"/>
                    </a:lnTo>
                    <a:lnTo>
                      <a:pt x="84" y="102"/>
                    </a:lnTo>
                    <a:lnTo>
                      <a:pt x="79" y="98"/>
                    </a:lnTo>
                    <a:lnTo>
                      <a:pt x="71" y="92"/>
                    </a:lnTo>
                    <a:lnTo>
                      <a:pt x="61" y="85"/>
                    </a:lnTo>
                    <a:lnTo>
                      <a:pt x="50" y="76"/>
                    </a:lnTo>
                    <a:lnTo>
                      <a:pt x="40" y="67"/>
                    </a:lnTo>
                    <a:lnTo>
                      <a:pt x="31" y="58"/>
                    </a:lnTo>
                    <a:lnTo>
                      <a:pt x="24" y="50"/>
                    </a:lnTo>
                    <a:lnTo>
                      <a:pt x="19" y="46"/>
                    </a:lnTo>
                    <a:lnTo>
                      <a:pt x="16" y="39"/>
                    </a:lnTo>
                    <a:lnTo>
                      <a:pt x="16" y="30"/>
                    </a:lnTo>
                    <a:lnTo>
                      <a:pt x="19" y="24"/>
                    </a:lnTo>
                    <a:lnTo>
                      <a:pt x="25" y="22"/>
                    </a:lnTo>
                    <a:lnTo>
                      <a:pt x="34" y="24"/>
                    </a:lnTo>
                    <a:lnTo>
                      <a:pt x="40" y="22"/>
                    </a:lnTo>
                    <a:lnTo>
                      <a:pt x="42" y="19"/>
                    </a:lnTo>
                    <a:lnTo>
                      <a:pt x="42" y="15"/>
                    </a:lnTo>
                    <a:lnTo>
                      <a:pt x="42" y="10"/>
                    </a:lnTo>
                    <a:lnTo>
                      <a:pt x="42" y="4"/>
                    </a:lnTo>
                    <a:lnTo>
                      <a:pt x="40" y="1"/>
                    </a:lnTo>
                    <a:lnTo>
                      <a:pt x="40" y="0"/>
                    </a:lnTo>
                    <a:lnTo>
                      <a:pt x="50" y="7"/>
                    </a:lnTo>
                    <a:lnTo>
                      <a:pt x="67" y="21"/>
                    </a:lnTo>
                    <a:lnTo>
                      <a:pt x="90" y="37"/>
                    </a:lnTo>
                    <a:lnTo>
                      <a:pt x="117" y="55"/>
                    </a:lnTo>
                    <a:lnTo>
                      <a:pt x="142" y="73"/>
                    </a:lnTo>
                    <a:lnTo>
                      <a:pt x="167" y="88"/>
                    </a:lnTo>
                    <a:lnTo>
                      <a:pt x="188" y="99"/>
                    </a:lnTo>
                    <a:lnTo>
                      <a:pt x="201" y="107"/>
                    </a:lnTo>
                    <a:lnTo>
                      <a:pt x="212" y="111"/>
                    </a:lnTo>
                    <a:lnTo>
                      <a:pt x="222" y="119"/>
                    </a:lnTo>
                    <a:lnTo>
                      <a:pt x="234" y="126"/>
                    </a:lnTo>
                    <a:lnTo>
                      <a:pt x="247" y="134"/>
                    </a:lnTo>
                    <a:lnTo>
                      <a:pt x="259" y="139"/>
                    </a:lnTo>
                    <a:lnTo>
                      <a:pt x="270" y="145"/>
                    </a:lnTo>
                    <a:lnTo>
                      <a:pt x="278" y="150"/>
                    </a:lnTo>
                    <a:lnTo>
                      <a:pt x="286" y="151"/>
                    </a:lnTo>
                    <a:close/>
                  </a:path>
                </a:pathLst>
              </a:custGeom>
              <a:solidFill>
                <a:srgbClr val="4700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9" name="Freeform 305"/>
              <p:cNvSpPr>
                <a:spLocks/>
              </p:cNvSpPr>
              <p:nvPr/>
            </p:nvSpPr>
            <p:spPr bwMode="auto">
              <a:xfrm>
                <a:off x="499" y="1374"/>
                <a:ext cx="11" cy="23"/>
              </a:xfrm>
              <a:custGeom>
                <a:avLst/>
                <a:gdLst/>
                <a:ahLst/>
                <a:cxnLst>
                  <a:cxn ang="0">
                    <a:pos x="31" y="71"/>
                  </a:cxn>
                  <a:cxn ang="0">
                    <a:pos x="30" y="62"/>
                  </a:cxn>
                  <a:cxn ang="0">
                    <a:pos x="28" y="56"/>
                  </a:cxn>
                  <a:cxn ang="0">
                    <a:pos x="25" y="51"/>
                  </a:cxn>
                  <a:cxn ang="0">
                    <a:pos x="24" y="48"/>
                  </a:cxn>
                  <a:cxn ang="0">
                    <a:pos x="21" y="40"/>
                  </a:cxn>
                  <a:cxn ang="0">
                    <a:pos x="16" y="28"/>
                  </a:cxn>
                  <a:cxn ang="0">
                    <a:pos x="10" y="16"/>
                  </a:cxn>
                  <a:cxn ang="0">
                    <a:pos x="7" y="7"/>
                  </a:cxn>
                  <a:cxn ang="0">
                    <a:pos x="4" y="3"/>
                  </a:cxn>
                  <a:cxn ang="0">
                    <a:pos x="3" y="0"/>
                  </a:cxn>
                  <a:cxn ang="0">
                    <a:pos x="2" y="2"/>
                  </a:cxn>
                  <a:cxn ang="0">
                    <a:pos x="0" y="6"/>
                  </a:cxn>
                  <a:cxn ang="0">
                    <a:pos x="2" y="13"/>
                  </a:cxn>
                  <a:cxn ang="0">
                    <a:pos x="4" y="22"/>
                  </a:cxn>
                  <a:cxn ang="0">
                    <a:pos x="6" y="31"/>
                  </a:cxn>
                  <a:cxn ang="0">
                    <a:pos x="7" y="39"/>
                  </a:cxn>
                  <a:cxn ang="0">
                    <a:pos x="9" y="43"/>
                  </a:cxn>
                  <a:cxn ang="0">
                    <a:pos x="12" y="49"/>
                  </a:cxn>
                  <a:cxn ang="0">
                    <a:pos x="18" y="53"/>
                  </a:cxn>
                  <a:cxn ang="0">
                    <a:pos x="21" y="56"/>
                  </a:cxn>
                  <a:cxn ang="0">
                    <a:pos x="24" y="59"/>
                  </a:cxn>
                  <a:cxn ang="0">
                    <a:pos x="27" y="64"/>
                  </a:cxn>
                  <a:cxn ang="0">
                    <a:pos x="28" y="68"/>
                  </a:cxn>
                  <a:cxn ang="0">
                    <a:pos x="31" y="71"/>
                  </a:cxn>
                </a:cxnLst>
                <a:rect l="0" t="0" r="r" b="b"/>
                <a:pathLst>
                  <a:path w="31" h="71">
                    <a:moveTo>
                      <a:pt x="31" y="71"/>
                    </a:moveTo>
                    <a:lnTo>
                      <a:pt x="30" y="62"/>
                    </a:lnTo>
                    <a:lnTo>
                      <a:pt x="28" y="56"/>
                    </a:lnTo>
                    <a:lnTo>
                      <a:pt x="25" y="51"/>
                    </a:lnTo>
                    <a:lnTo>
                      <a:pt x="24" y="48"/>
                    </a:lnTo>
                    <a:lnTo>
                      <a:pt x="21" y="40"/>
                    </a:lnTo>
                    <a:lnTo>
                      <a:pt x="16" y="28"/>
                    </a:lnTo>
                    <a:lnTo>
                      <a:pt x="10" y="16"/>
                    </a:lnTo>
                    <a:lnTo>
                      <a:pt x="7" y="7"/>
                    </a:lnTo>
                    <a:lnTo>
                      <a:pt x="4" y="3"/>
                    </a:lnTo>
                    <a:lnTo>
                      <a:pt x="3" y="0"/>
                    </a:lnTo>
                    <a:lnTo>
                      <a:pt x="2" y="2"/>
                    </a:lnTo>
                    <a:lnTo>
                      <a:pt x="0" y="6"/>
                    </a:lnTo>
                    <a:lnTo>
                      <a:pt x="2" y="13"/>
                    </a:lnTo>
                    <a:lnTo>
                      <a:pt x="4" y="22"/>
                    </a:lnTo>
                    <a:lnTo>
                      <a:pt x="6" y="31"/>
                    </a:lnTo>
                    <a:lnTo>
                      <a:pt x="7" y="39"/>
                    </a:lnTo>
                    <a:lnTo>
                      <a:pt x="9" y="43"/>
                    </a:lnTo>
                    <a:lnTo>
                      <a:pt x="12" y="49"/>
                    </a:lnTo>
                    <a:lnTo>
                      <a:pt x="18" y="53"/>
                    </a:lnTo>
                    <a:lnTo>
                      <a:pt x="21" y="56"/>
                    </a:lnTo>
                    <a:lnTo>
                      <a:pt x="24" y="59"/>
                    </a:lnTo>
                    <a:lnTo>
                      <a:pt x="27" y="64"/>
                    </a:lnTo>
                    <a:lnTo>
                      <a:pt x="28" y="68"/>
                    </a:lnTo>
                    <a:lnTo>
                      <a:pt x="31" y="71"/>
                    </a:lnTo>
                    <a:close/>
                  </a:path>
                </a:pathLst>
              </a:custGeom>
              <a:solidFill>
                <a:srgbClr val="4700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0" name="Freeform 306"/>
              <p:cNvSpPr>
                <a:spLocks/>
              </p:cNvSpPr>
              <p:nvPr/>
            </p:nvSpPr>
            <p:spPr bwMode="auto">
              <a:xfrm>
                <a:off x="566" y="1170"/>
                <a:ext cx="77" cy="56"/>
              </a:xfrm>
              <a:custGeom>
                <a:avLst/>
                <a:gdLst/>
                <a:ahLst/>
                <a:cxnLst>
                  <a:cxn ang="0">
                    <a:pos x="17" y="10"/>
                  </a:cxn>
                  <a:cxn ang="0">
                    <a:pos x="3" y="26"/>
                  </a:cxn>
                  <a:cxn ang="0">
                    <a:pos x="8" y="32"/>
                  </a:cxn>
                  <a:cxn ang="0">
                    <a:pos x="30" y="22"/>
                  </a:cxn>
                  <a:cxn ang="0">
                    <a:pos x="31" y="25"/>
                  </a:cxn>
                  <a:cxn ang="0">
                    <a:pos x="20" y="34"/>
                  </a:cxn>
                  <a:cxn ang="0">
                    <a:pos x="27" y="35"/>
                  </a:cxn>
                  <a:cxn ang="0">
                    <a:pos x="45" y="40"/>
                  </a:cxn>
                  <a:cxn ang="0">
                    <a:pos x="51" y="44"/>
                  </a:cxn>
                  <a:cxn ang="0">
                    <a:pos x="55" y="55"/>
                  </a:cxn>
                  <a:cxn ang="0">
                    <a:pos x="61" y="59"/>
                  </a:cxn>
                  <a:cxn ang="0">
                    <a:pos x="76" y="59"/>
                  </a:cxn>
                  <a:cxn ang="0">
                    <a:pos x="88" y="70"/>
                  </a:cxn>
                  <a:cxn ang="0">
                    <a:pos x="91" y="75"/>
                  </a:cxn>
                  <a:cxn ang="0">
                    <a:pos x="97" y="75"/>
                  </a:cxn>
                  <a:cxn ang="0">
                    <a:pos x="97" y="84"/>
                  </a:cxn>
                  <a:cxn ang="0">
                    <a:pos x="102" y="83"/>
                  </a:cxn>
                  <a:cxn ang="0">
                    <a:pos x="122" y="72"/>
                  </a:cxn>
                  <a:cxn ang="0">
                    <a:pos x="145" y="68"/>
                  </a:cxn>
                  <a:cxn ang="0">
                    <a:pos x="132" y="83"/>
                  </a:cxn>
                  <a:cxn ang="0">
                    <a:pos x="122" y="102"/>
                  </a:cxn>
                  <a:cxn ang="0">
                    <a:pos x="120" y="110"/>
                  </a:cxn>
                  <a:cxn ang="0">
                    <a:pos x="126" y="107"/>
                  </a:cxn>
                  <a:cxn ang="0">
                    <a:pos x="131" y="107"/>
                  </a:cxn>
                  <a:cxn ang="0">
                    <a:pos x="134" y="110"/>
                  </a:cxn>
                  <a:cxn ang="0">
                    <a:pos x="139" y="104"/>
                  </a:cxn>
                  <a:cxn ang="0">
                    <a:pos x="151" y="95"/>
                  </a:cxn>
                  <a:cxn ang="0">
                    <a:pos x="145" y="108"/>
                  </a:cxn>
                  <a:cxn ang="0">
                    <a:pos x="141" y="126"/>
                  </a:cxn>
                  <a:cxn ang="0">
                    <a:pos x="144" y="118"/>
                  </a:cxn>
                  <a:cxn ang="0">
                    <a:pos x="150" y="113"/>
                  </a:cxn>
                  <a:cxn ang="0">
                    <a:pos x="159" y="99"/>
                  </a:cxn>
                  <a:cxn ang="0">
                    <a:pos x="181" y="87"/>
                  </a:cxn>
                  <a:cxn ang="0">
                    <a:pos x="200" y="86"/>
                  </a:cxn>
                  <a:cxn ang="0">
                    <a:pos x="208" y="87"/>
                  </a:cxn>
                  <a:cxn ang="0">
                    <a:pos x="208" y="98"/>
                  </a:cxn>
                  <a:cxn ang="0">
                    <a:pos x="197" y="98"/>
                  </a:cxn>
                  <a:cxn ang="0">
                    <a:pos x="194" y="99"/>
                  </a:cxn>
                  <a:cxn ang="0">
                    <a:pos x="200" y="104"/>
                  </a:cxn>
                  <a:cxn ang="0">
                    <a:pos x="213" y="118"/>
                  </a:cxn>
                  <a:cxn ang="0">
                    <a:pos x="218" y="144"/>
                  </a:cxn>
                  <a:cxn ang="0">
                    <a:pos x="212" y="169"/>
                  </a:cxn>
                  <a:cxn ang="0">
                    <a:pos x="219" y="167"/>
                  </a:cxn>
                  <a:cxn ang="0">
                    <a:pos x="222" y="169"/>
                  </a:cxn>
                  <a:cxn ang="0">
                    <a:pos x="228" y="157"/>
                  </a:cxn>
                  <a:cxn ang="0">
                    <a:pos x="231" y="142"/>
                  </a:cxn>
                  <a:cxn ang="0">
                    <a:pos x="230" y="121"/>
                  </a:cxn>
                  <a:cxn ang="0">
                    <a:pos x="222" y="102"/>
                  </a:cxn>
                  <a:cxn ang="0">
                    <a:pos x="216" y="74"/>
                  </a:cxn>
                  <a:cxn ang="0">
                    <a:pos x="196" y="50"/>
                  </a:cxn>
                  <a:cxn ang="0">
                    <a:pos x="176" y="43"/>
                  </a:cxn>
                  <a:cxn ang="0">
                    <a:pos x="166" y="32"/>
                  </a:cxn>
                  <a:cxn ang="0">
                    <a:pos x="159" y="29"/>
                  </a:cxn>
                  <a:cxn ang="0">
                    <a:pos x="145" y="26"/>
                  </a:cxn>
                  <a:cxn ang="0">
                    <a:pos x="126" y="18"/>
                  </a:cxn>
                  <a:cxn ang="0">
                    <a:pos x="108" y="7"/>
                  </a:cxn>
                  <a:cxn ang="0">
                    <a:pos x="98" y="4"/>
                  </a:cxn>
                  <a:cxn ang="0">
                    <a:pos x="80" y="4"/>
                  </a:cxn>
                  <a:cxn ang="0">
                    <a:pos x="64" y="6"/>
                  </a:cxn>
                  <a:cxn ang="0">
                    <a:pos x="55" y="4"/>
                  </a:cxn>
                  <a:cxn ang="0">
                    <a:pos x="43" y="0"/>
                  </a:cxn>
                  <a:cxn ang="0">
                    <a:pos x="26" y="1"/>
                  </a:cxn>
                </a:cxnLst>
                <a:rect l="0" t="0" r="r" b="b"/>
                <a:pathLst>
                  <a:path w="231" h="169">
                    <a:moveTo>
                      <a:pt x="26" y="1"/>
                    </a:moveTo>
                    <a:lnTo>
                      <a:pt x="17" y="10"/>
                    </a:lnTo>
                    <a:lnTo>
                      <a:pt x="9" y="18"/>
                    </a:lnTo>
                    <a:lnTo>
                      <a:pt x="3" y="26"/>
                    </a:lnTo>
                    <a:lnTo>
                      <a:pt x="0" y="38"/>
                    </a:lnTo>
                    <a:lnTo>
                      <a:pt x="8" y="32"/>
                    </a:lnTo>
                    <a:lnTo>
                      <a:pt x="18" y="26"/>
                    </a:lnTo>
                    <a:lnTo>
                      <a:pt x="30" y="22"/>
                    </a:lnTo>
                    <a:lnTo>
                      <a:pt x="40" y="21"/>
                    </a:lnTo>
                    <a:lnTo>
                      <a:pt x="31" y="25"/>
                    </a:lnTo>
                    <a:lnTo>
                      <a:pt x="24" y="29"/>
                    </a:lnTo>
                    <a:lnTo>
                      <a:pt x="20" y="34"/>
                    </a:lnTo>
                    <a:lnTo>
                      <a:pt x="17" y="38"/>
                    </a:lnTo>
                    <a:lnTo>
                      <a:pt x="27" y="35"/>
                    </a:lnTo>
                    <a:lnTo>
                      <a:pt x="37" y="37"/>
                    </a:lnTo>
                    <a:lnTo>
                      <a:pt x="45" y="40"/>
                    </a:lnTo>
                    <a:lnTo>
                      <a:pt x="49" y="41"/>
                    </a:lnTo>
                    <a:lnTo>
                      <a:pt x="51" y="44"/>
                    </a:lnTo>
                    <a:lnTo>
                      <a:pt x="54" y="49"/>
                    </a:lnTo>
                    <a:lnTo>
                      <a:pt x="55" y="55"/>
                    </a:lnTo>
                    <a:lnTo>
                      <a:pt x="57" y="59"/>
                    </a:lnTo>
                    <a:lnTo>
                      <a:pt x="61" y="59"/>
                    </a:lnTo>
                    <a:lnTo>
                      <a:pt x="67" y="59"/>
                    </a:lnTo>
                    <a:lnTo>
                      <a:pt x="76" y="59"/>
                    </a:lnTo>
                    <a:lnTo>
                      <a:pt x="85" y="65"/>
                    </a:lnTo>
                    <a:lnTo>
                      <a:pt x="88" y="70"/>
                    </a:lnTo>
                    <a:lnTo>
                      <a:pt x="91" y="72"/>
                    </a:lnTo>
                    <a:lnTo>
                      <a:pt x="91" y="75"/>
                    </a:lnTo>
                    <a:lnTo>
                      <a:pt x="91" y="77"/>
                    </a:lnTo>
                    <a:lnTo>
                      <a:pt x="97" y="75"/>
                    </a:lnTo>
                    <a:lnTo>
                      <a:pt x="97" y="81"/>
                    </a:lnTo>
                    <a:lnTo>
                      <a:pt x="97" y="84"/>
                    </a:lnTo>
                    <a:lnTo>
                      <a:pt x="100" y="86"/>
                    </a:lnTo>
                    <a:lnTo>
                      <a:pt x="102" y="83"/>
                    </a:lnTo>
                    <a:lnTo>
                      <a:pt x="111" y="77"/>
                    </a:lnTo>
                    <a:lnTo>
                      <a:pt x="122" y="72"/>
                    </a:lnTo>
                    <a:lnTo>
                      <a:pt x="135" y="68"/>
                    </a:lnTo>
                    <a:lnTo>
                      <a:pt x="145" y="68"/>
                    </a:lnTo>
                    <a:lnTo>
                      <a:pt x="139" y="74"/>
                    </a:lnTo>
                    <a:lnTo>
                      <a:pt x="132" y="83"/>
                    </a:lnTo>
                    <a:lnTo>
                      <a:pt x="126" y="93"/>
                    </a:lnTo>
                    <a:lnTo>
                      <a:pt x="122" y="102"/>
                    </a:lnTo>
                    <a:lnTo>
                      <a:pt x="119" y="108"/>
                    </a:lnTo>
                    <a:lnTo>
                      <a:pt x="120" y="110"/>
                    </a:lnTo>
                    <a:lnTo>
                      <a:pt x="123" y="108"/>
                    </a:lnTo>
                    <a:lnTo>
                      <a:pt x="126" y="107"/>
                    </a:lnTo>
                    <a:lnTo>
                      <a:pt x="129" y="105"/>
                    </a:lnTo>
                    <a:lnTo>
                      <a:pt x="131" y="107"/>
                    </a:lnTo>
                    <a:lnTo>
                      <a:pt x="134" y="108"/>
                    </a:lnTo>
                    <a:lnTo>
                      <a:pt x="134" y="110"/>
                    </a:lnTo>
                    <a:lnTo>
                      <a:pt x="135" y="108"/>
                    </a:lnTo>
                    <a:lnTo>
                      <a:pt x="139" y="104"/>
                    </a:lnTo>
                    <a:lnTo>
                      <a:pt x="145" y="99"/>
                    </a:lnTo>
                    <a:lnTo>
                      <a:pt x="151" y="95"/>
                    </a:lnTo>
                    <a:lnTo>
                      <a:pt x="148" y="99"/>
                    </a:lnTo>
                    <a:lnTo>
                      <a:pt x="145" y="108"/>
                    </a:lnTo>
                    <a:lnTo>
                      <a:pt x="142" y="117"/>
                    </a:lnTo>
                    <a:lnTo>
                      <a:pt x="141" y="126"/>
                    </a:lnTo>
                    <a:lnTo>
                      <a:pt x="142" y="123"/>
                    </a:lnTo>
                    <a:lnTo>
                      <a:pt x="144" y="118"/>
                    </a:lnTo>
                    <a:lnTo>
                      <a:pt x="147" y="116"/>
                    </a:lnTo>
                    <a:lnTo>
                      <a:pt x="150" y="113"/>
                    </a:lnTo>
                    <a:lnTo>
                      <a:pt x="154" y="107"/>
                    </a:lnTo>
                    <a:lnTo>
                      <a:pt x="159" y="99"/>
                    </a:lnTo>
                    <a:lnTo>
                      <a:pt x="168" y="92"/>
                    </a:lnTo>
                    <a:lnTo>
                      <a:pt x="181" y="87"/>
                    </a:lnTo>
                    <a:lnTo>
                      <a:pt x="191" y="86"/>
                    </a:lnTo>
                    <a:lnTo>
                      <a:pt x="200" y="86"/>
                    </a:lnTo>
                    <a:lnTo>
                      <a:pt x="206" y="87"/>
                    </a:lnTo>
                    <a:lnTo>
                      <a:pt x="208" y="87"/>
                    </a:lnTo>
                    <a:lnTo>
                      <a:pt x="200" y="89"/>
                    </a:lnTo>
                    <a:lnTo>
                      <a:pt x="208" y="98"/>
                    </a:lnTo>
                    <a:lnTo>
                      <a:pt x="202" y="98"/>
                    </a:lnTo>
                    <a:lnTo>
                      <a:pt x="197" y="98"/>
                    </a:lnTo>
                    <a:lnTo>
                      <a:pt x="196" y="99"/>
                    </a:lnTo>
                    <a:lnTo>
                      <a:pt x="194" y="99"/>
                    </a:lnTo>
                    <a:lnTo>
                      <a:pt x="196" y="101"/>
                    </a:lnTo>
                    <a:lnTo>
                      <a:pt x="200" y="104"/>
                    </a:lnTo>
                    <a:lnTo>
                      <a:pt x="206" y="111"/>
                    </a:lnTo>
                    <a:lnTo>
                      <a:pt x="213" y="118"/>
                    </a:lnTo>
                    <a:lnTo>
                      <a:pt x="218" y="130"/>
                    </a:lnTo>
                    <a:lnTo>
                      <a:pt x="218" y="144"/>
                    </a:lnTo>
                    <a:lnTo>
                      <a:pt x="216" y="157"/>
                    </a:lnTo>
                    <a:lnTo>
                      <a:pt x="212" y="169"/>
                    </a:lnTo>
                    <a:lnTo>
                      <a:pt x="216" y="167"/>
                    </a:lnTo>
                    <a:lnTo>
                      <a:pt x="219" y="167"/>
                    </a:lnTo>
                    <a:lnTo>
                      <a:pt x="221" y="169"/>
                    </a:lnTo>
                    <a:lnTo>
                      <a:pt x="222" y="169"/>
                    </a:lnTo>
                    <a:lnTo>
                      <a:pt x="225" y="163"/>
                    </a:lnTo>
                    <a:lnTo>
                      <a:pt x="228" y="157"/>
                    </a:lnTo>
                    <a:lnTo>
                      <a:pt x="230" y="150"/>
                    </a:lnTo>
                    <a:lnTo>
                      <a:pt x="231" y="142"/>
                    </a:lnTo>
                    <a:lnTo>
                      <a:pt x="231" y="132"/>
                    </a:lnTo>
                    <a:lnTo>
                      <a:pt x="230" y="121"/>
                    </a:lnTo>
                    <a:lnTo>
                      <a:pt x="225" y="111"/>
                    </a:lnTo>
                    <a:lnTo>
                      <a:pt x="222" y="102"/>
                    </a:lnTo>
                    <a:lnTo>
                      <a:pt x="221" y="89"/>
                    </a:lnTo>
                    <a:lnTo>
                      <a:pt x="216" y="74"/>
                    </a:lnTo>
                    <a:lnTo>
                      <a:pt x="208" y="61"/>
                    </a:lnTo>
                    <a:lnTo>
                      <a:pt x="196" y="50"/>
                    </a:lnTo>
                    <a:lnTo>
                      <a:pt x="185" y="44"/>
                    </a:lnTo>
                    <a:lnTo>
                      <a:pt x="176" y="43"/>
                    </a:lnTo>
                    <a:lnTo>
                      <a:pt x="172" y="40"/>
                    </a:lnTo>
                    <a:lnTo>
                      <a:pt x="166" y="32"/>
                    </a:lnTo>
                    <a:lnTo>
                      <a:pt x="163" y="31"/>
                    </a:lnTo>
                    <a:lnTo>
                      <a:pt x="159" y="29"/>
                    </a:lnTo>
                    <a:lnTo>
                      <a:pt x="153" y="28"/>
                    </a:lnTo>
                    <a:lnTo>
                      <a:pt x="145" y="26"/>
                    </a:lnTo>
                    <a:lnTo>
                      <a:pt x="138" y="24"/>
                    </a:lnTo>
                    <a:lnTo>
                      <a:pt x="126" y="18"/>
                    </a:lnTo>
                    <a:lnTo>
                      <a:pt x="116" y="12"/>
                    </a:lnTo>
                    <a:lnTo>
                      <a:pt x="108" y="7"/>
                    </a:lnTo>
                    <a:lnTo>
                      <a:pt x="104" y="6"/>
                    </a:lnTo>
                    <a:lnTo>
                      <a:pt x="98" y="4"/>
                    </a:lnTo>
                    <a:lnTo>
                      <a:pt x="89" y="4"/>
                    </a:lnTo>
                    <a:lnTo>
                      <a:pt x="80" y="4"/>
                    </a:lnTo>
                    <a:lnTo>
                      <a:pt x="71" y="4"/>
                    </a:lnTo>
                    <a:lnTo>
                      <a:pt x="64" y="6"/>
                    </a:lnTo>
                    <a:lnTo>
                      <a:pt x="58" y="4"/>
                    </a:lnTo>
                    <a:lnTo>
                      <a:pt x="55" y="4"/>
                    </a:lnTo>
                    <a:lnTo>
                      <a:pt x="51" y="3"/>
                    </a:lnTo>
                    <a:lnTo>
                      <a:pt x="43" y="0"/>
                    </a:lnTo>
                    <a:lnTo>
                      <a:pt x="36" y="0"/>
                    </a:lnTo>
                    <a:lnTo>
                      <a:pt x="26" y="1"/>
                    </a:lnTo>
                    <a:close/>
                  </a:path>
                </a:pathLst>
              </a:custGeom>
              <a:solidFill>
                <a:srgbClr val="3D567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1" name="Freeform 307"/>
              <p:cNvSpPr>
                <a:spLocks/>
              </p:cNvSpPr>
              <p:nvPr/>
            </p:nvSpPr>
            <p:spPr bwMode="auto">
              <a:xfrm>
                <a:off x="534" y="1170"/>
                <a:ext cx="83" cy="112"/>
              </a:xfrm>
              <a:custGeom>
                <a:avLst/>
                <a:gdLst/>
                <a:ahLst/>
                <a:cxnLst>
                  <a:cxn ang="0">
                    <a:pos x="111" y="5"/>
                  </a:cxn>
                  <a:cxn ang="0">
                    <a:pos x="91" y="17"/>
                  </a:cxn>
                  <a:cxn ang="0">
                    <a:pos x="75" y="33"/>
                  </a:cxn>
                  <a:cxn ang="0">
                    <a:pos x="40" y="57"/>
                  </a:cxn>
                  <a:cxn ang="0">
                    <a:pos x="10" y="86"/>
                  </a:cxn>
                  <a:cxn ang="0">
                    <a:pos x="0" y="126"/>
                  </a:cxn>
                  <a:cxn ang="0">
                    <a:pos x="3" y="174"/>
                  </a:cxn>
                  <a:cxn ang="0">
                    <a:pos x="7" y="195"/>
                  </a:cxn>
                  <a:cxn ang="0">
                    <a:pos x="28" y="221"/>
                  </a:cxn>
                  <a:cxn ang="0">
                    <a:pos x="44" y="254"/>
                  </a:cxn>
                  <a:cxn ang="0">
                    <a:pos x="60" y="293"/>
                  </a:cxn>
                  <a:cxn ang="0">
                    <a:pos x="56" y="307"/>
                  </a:cxn>
                  <a:cxn ang="0">
                    <a:pos x="62" y="310"/>
                  </a:cxn>
                  <a:cxn ang="0">
                    <a:pos x="65" y="313"/>
                  </a:cxn>
                  <a:cxn ang="0">
                    <a:pos x="72" y="334"/>
                  </a:cxn>
                  <a:cxn ang="0">
                    <a:pos x="78" y="309"/>
                  </a:cxn>
                  <a:cxn ang="0">
                    <a:pos x="99" y="291"/>
                  </a:cxn>
                  <a:cxn ang="0">
                    <a:pos x="102" y="290"/>
                  </a:cxn>
                  <a:cxn ang="0">
                    <a:pos x="96" y="307"/>
                  </a:cxn>
                  <a:cxn ang="0">
                    <a:pos x="112" y="288"/>
                  </a:cxn>
                  <a:cxn ang="0">
                    <a:pos x="121" y="282"/>
                  </a:cxn>
                  <a:cxn ang="0">
                    <a:pos x="124" y="275"/>
                  </a:cxn>
                  <a:cxn ang="0">
                    <a:pos x="137" y="281"/>
                  </a:cxn>
                  <a:cxn ang="0">
                    <a:pos x="143" y="273"/>
                  </a:cxn>
                  <a:cxn ang="0">
                    <a:pos x="151" y="275"/>
                  </a:cxn>
                  <a:cxn ang="0">
                    <a:pos x="151" y="266"/>
                  </a:cxn>
                  <a:cxn ang="0">
                    <a:pos x="158" y="264"/>
                  </a:cxn>
                  <a:cxn ang="0">
                    <a:pos x="164" y="263"/>
                  </a:cxn>
                  <a:cxn ang="0">
                    <a:pos x="160" y="258"/>
                  </a:cxn>
                  <a:cxn ang="0">
                    <a:pos x="162" y="255"/>
                  </a:cxn>
                  <a:cxn ang="0">
                    <a:pos x="157" y="236"/>
                  </a:cxn>
                  <a:cxn ang="0">
                    <a:pos x="160" y="215"/>
                  </a:cxn>
                  <a:cxn ang="0">
                    <a:pos x="167" y="209"/>
                  </a:cxn>
                  <a:cxn ang="0">
                    <a:pos x="167" y="201"/>
                  </a:cxn>
                  <a:cxn ang="0">
                    <a:pos x="185" y="196"/>
                  </a:cxn>
                  <a:cxn ang="0">
                    <a:pos x="197" y="204"/>
                  </a:cxn>
                  <a:cxn ang="0">
                    <a:pos x="228" y="178"/>
                  </a:cxn>
                  <a:cxn ang="0">
                    <a:pos x="234" y="162"/>
                  </a:cxn>
                  <a:cxn ang="0">
                    <a:pos x="247" y="129"/>
                  </a:cxn>
                  <a:cxn ang="0">
                    <a:pos x="244" y="116"/>
                  </a:cxn>
                  <a:cxn ang="0">
                    <a:pos x="241" y="117"/>
                  </a:cxn>
                  <a:cxn ang="0">
                    <a:pos x="239" y="116"/>
                  </a:cxn>
                  <a:cxn ang="0">
                    <a:pos x="248" y="94"/>
                  </a:cxn>
                  <a:cxn ang="0">
                    <a:pos x="232" y="107"/>
                  </a:cxn>
                  <a:cxn ang="0">
                    <a:pos x="228" y="106"/>
                  </a:cxn>
                  <a:cxn ang="0">
                    <a:pos x="220" y="107"/>
                  </a:cxn>
                  <a:cxn ang="0">
                    <a:pos x="219" y="101"/>
                  </a:cxn>
                  <a:cxn ang="0">
                    <a:pos x="236" y="73"/>
                  </a:cxn>
                  <a:cxn ang="0">
                    <a:pos x="219" y="71"/>
                  </a:cxn>
                  <a:cxn ang="0">
                    <a:pos x="197" y="85"/>
                  </a:cxn>
                  <a:cxn ang="0">
                    <a:pos x="194" y="74"/>
                  </a:cxn>
                  <a:cxn ang="0">
                    <a:pos x="188" y="71"/>
                  </a:cxn>
                  <a:cxn ang="0">
                    <a:pos x="173" y="58"/>
                  </a:cxn>
                  <a:cxn ang="0">
                    <a:pos x="154" y="58"/>
                  </a:cxn>
                  <a:cxn ang="0">
                    <a:pos x="148" y="43"/>
                  </a:cxn>
                  <a:cxn ang="0">
                    <a:pos x="134" y="36"/>
                  </a:cxn>
                  <a:cxn ang="0">
                    <a:pos x="117" y="33"/>
                  </a:cxn>
                  <a:cxn ang="0">
                    <a:pos x="137" y="20"/>
                  </a:cxn>
                  <a:cxn ang="0">
                    <a:pos x="105" y="31"/>
                  </a:cxn>
                  <a:cxn ang="0">
                    <a:pos x="106" y="17"/>
                  </a:cxn>
                </a:cxnLst>
                <a:rect l="0" t="0" r="r" b="b"/>
                <a:pathLst>
                  <a:path w="248" h="334">
                    <a:moveTo>
                      <a:pt x="123" y="0"/>
                    </a:moveTo>
                    <a:lnTo>
                      <a:pt x="117" y="2"/>
                    </a:lnTo>
                    <a:lnTo>
                      <a:pt x="111" y="5"/>
                    </a:lnTo>
                    <a:lnTo>
                      <a:pt x="105" y="8"/>
                    </a:lnTo>
                    <a:lnTo>
                      <a:pt x="99" y="12"/>
                    </a:lnTo>
                    <a:lnTo>
                      <a:pt x="91" y="17"/>
                    </a:lnTo>
                    <a:lnTo>
                      <a:pt x="86" y="21"/>
                    </a:lnTo>
                    <a:lnTo>
                      <a:pt x="80" y="27"/>
                    </a:lnTo>
                    <a:lnTo>
                      <a:pt x="75" y="33"/>
                    </a:lnTo>
                    <a:lnTo>
                      <a:pt x="63" y="39"/>
                    </a:lnTo>
                    <a:lnTo>
                      <a:pt x="51" y="48"/>
                    </a:lnTo>
                    <a:lnTo>
                      <a:pt x="40" y="57"/>
                    </a:lnTo>
                    <a:lnTo>
                      <a:pt x="29" y="66"/>
                    </a:lnTo>
                    <a:lnTo>
                      <a:pt x="19" y="76"/>
                    </a:lnTo>
                    <a:lnTo>
                      <a:pt x="10" y="86"/>
                    </a:lnTo>
                    <a:lnTo>
                      <a:pt x="4" y="97"/>
                    </a:lnTo>
                    <a:lnTo>
                      <a:pt x="1" y="107"/>
                    </a:lnTo>
                    <a:lnTo>
                      <a:pt x="0" y="126"/>
                    </a:lnTo>
                    <a:lnTo>
                      <a:pt x="1" y="146"/>
                    </a:lnTo>
                    <a:lnTo>
                      <a:pt x="3" y="162"/>
                    </a:lnTo>
                    <a:lnTo>
                      <a:pt x="3" y="174"/>
                    </a:lnTo>
                    <a:lnTo>
                      <a:pt x="3" y="181"/>
                    </a:lnTo>
                    <a:lnTo>
                      <a:pt x="4" y="189"/>
                    </a:lnTo>
                    <a:lnTo>
                      <a:pt x="7" y="195"/>
                    </a:lnTo>
                    <a:lnTo>
                      <a:pt x="12" y="201"/>
                    </a:lnTo>
                    <a:lnTo>
                      <a:pt x="19" y="208"/>
                    </a:lnTo>
                    <a:lnTo>
                      <a:pt x="28" y="221"/>
                    </a:lnTo>
                    <a:lnTo>
                      <a:pt x="37" y="235"/>
                    </a:lnTo>
                    <a:lnTo>
                      <a:pt x="41" y="244"/>
                    </a:lnTo>
                    <a:lnTo>
                      <a:pt x="44" y="254"/>
                    </a:lnTo>
                    <a:lnTo>
                      <a:pt x="51" y="267"/>
                    </a:lnTo>
                    <a:lnTo>
                      <a:pt x="57" y="282"/>
                    </a:lnTo>
                    <a:lnTo>
                      <a:pt x="60" y="293"/>
                    </a:lnTo>
                    <a:lnTo>
                      <a:pt x="60" y="298"/>
                    </a:lnTo>
                    <a:lnTo>
                      <a:pt x="57" y="303"/>
                    </a:lnTo>
                    <a:lnTo>
                      <a:pt x="56" y="307"/>
                    </a:lnTo>
                    <a:lnTo>
                      <a:pt x="53" y="312"/>
                    </a:lnTo>
                    <a:lnTo>
                      <a:pt x="57" y="310"/>
                    </a:lnTo>
                    <a:lnTo>
                      <a:pt x="62" y="310"/>
                    </a:lnTo>
                    <a:lnTo>
                      <a:pt x="63" y="312"/>
                    </a:lnTo>
                    <a:lnTo>
                      <a:pt x="65" y="312"/>
                    </a:lnTo>
                    <a:lnTo>
                      <a:pt x="65" y="313"/>
                    </a:lnTo>
                    <a:lnTo>
                      <a:pt x="65" y="319"/>
                    </a:lnTo>
                    <a:lnTo>
                      <a:pt x="68" y="327"/>
                    </a:lnTo>
                    <a:lnTo>
                      <a:pt x="72" y="334"/>
                    </a:lnTo>
                    <a:lnTo>
                      <a:pt x="72" y="324"/>
                    </a:lnTo>
                    <a:lnTo>
                      <a:pt x="74" y="315"/>
                    </a:lnTo>
                    <a:lnTo>
                      <a:pt x="78" y="309"/>
                    </a:lnTo>
                    <a:lnTo>
                      <a:pt x="86" y="303"/>
                    </a:lnTo>
                    <a:lnTo>
                      <a:pt x="93" y="298"/>
                    </a:lnTo>
                    <a:lnTo>
                      <a:pt x="99" y="291"/>
                    </a:lnTo>
                    <a:lnTo>
                      <a:pt x="100" y="287"/>
                    </a:lnTo>
                    <a:lnTo>
                      <a:pt x="102" y="284"/>
                    </a:lnTo>
                    <a:lnTo>
                      <a:pt x="102" y="290"/>
                    </a:lnTo>
                    <a:lnTo>
                      <a:pt x="100" y="297"/>
                    </a:lnTo>
                    <a:lnTo>
                      <a:pt x="99" y="303"/>
                    </a:lnTo>
                    <a:lnTo>
                      <a:pt x="96" y="307"/>
                    </a:lnTo>
                    <a:lnTo>
                      <a:pt x="102" y="301"/>
                    </a:lnTo>
                    <a:lnTo>
                      <a:pt x="108" y="296"/>
                    </a:lnTo>
                    <a:lnTo>
                      <a:pt x="112" y="288"/>
                    </a:lnTo>
                    <a:lnTo>
                      <a:pt x="114" y="284"/>
                    </a:lnTo>
                    <a:lnTo>
                      <a:pt x="121" y="284"/>
                    </a:lnTo>
                    <a:lnTo>
                      <a:pt x="121" y="282"/>
                    </a:lnTo>
                    <a:lnTo>
                      <a:pt x="123" y="281"/>
                    </a:lnTo>
                    <a:lnTo>
                      <a:pt x="124" y="278"/>
                    </a:lnTo>
                    <a:lnTo>
                      <a:pt x="124" y="275"/>
                    </a:lnTo>
                    <a:lnTo>
                      <a:pt x="125" y="276"/>
                    </a:lnTo>
                    <a:lnTo>
                      <a:pt x="131" y="278"/>
                    </a:lnTo>
                    <a:lnTo>
                      <a:pt x="137" y="281"/>
                    </a:lnTo>
                    <a:lnTo>
                      <a:pt x="143" y="281"/>
                    </a:lnTo>
                    <a:lnTo>
                      <a:pt x="143" y="276"/>
                    </a:lnTo>
                    <a:lnTo>
                      <a:pt x="143" y="273"/>
                    </a:lnTo>
                    <a:lnTo>
                      <a:pt x="143" y="270"/>
                    </a:lnTo>
                    <a:lnTo>
                      <a:pt x="143" y="270"/>
                    </a:lnTo>
                    <a:lnTo>
                      <a:pt x="151" y="275"/>
                    </a:lnTo>
                    <a:lnTo>
                      <a:pt x="151" y="273"/>
                    </a:lnTo>
                    <a:lnTo>
                      <a:pt x="152" y="270"/>
                    </a:lnTo>
                    <a:lnTo>
                      <a:pt x="151" y="266"/>
                    </a:lnTo>
                    <a:lnTo>
                      <a:pt x="149" y="261"/>
                    </a:lnTo>
                    <a:lnTo>
                      <a:pt x="154" y="263"/>
                    </a:lnTo>
                    <a:lnTo>
                      <a:pt x="158" y="264"/>
                    </a:lnTo>
                    <a:lnTo>
                      <a:pt x="162" y="266"/>
                    </a:lnTo>
                    <a:lnTo>
                      <a:pt x="165" y="267"/>
                    </a:lnTo>
                    <a:lnTo>
                      <a:pt x="164" y="263"/>
                    </a:lnTo>
                    <a:lnTo>
                      <a:pt x="162" y="260"/>
                    </a:lnTo>
                    <a:lnTo>
                      <a:pt x="160" y="258"/>
                    </a:lnTo>
                    <a:lnTo>
                      <a:pt x="160" y="258"/>
                    </a:lnTo>
                    <a:lnTo>
                      <a:pt x="170" y="260"/>
                    </a:lnTo>
                    <a:lnTo>
                      <a:pt x="167" y="258"/>
                    </a:lnTo>
                    <a:lnTo>
                      <a:pt x="162" y="255"/>
                    </a:lnTo>
                    <a:lnTo>
                      <a:pt x="158" y="251"/>
                    </a:lnTo>
                    <a:lnTo>
                      <a:pt x="157" y="245"/>
                    </a:lnTo>
                    <a:lnTo>
                      <a:pt x="157" y="236"/>
                    </a:lnTo>
                    <a:lnTo>
                      <a:pt x="157" y="227"/>
                    </a:lnTo>
                    <a:lnTo>
                      <a:pt x="157" y="220"/>
                    </a:lnTo>
                    <a:lnTo>
                      <a:pt x="160" y="215"/>
                    </a:lnTo>
                    <a:lnTo>
                      <a:pt x="162" y="212"/>
                    </a:lnTo>
                    <a:lnTo>
                      <a:pt x="165" y="211"/>
                    </a:lnTo>
                    <a:lnTo>
                      <a:pt x="167" y="209"/>
                    </a:lnTo>
                    <a:lnTo>
                      <a:pt x="167" y="209"/>
                    </a:lnTo>
                    <a:lnTo>
                      <a:pt x="167" y="207"/>
                    </a:lnTo>
                    <a:lnTo>
                      <a:pt x="167" y="201"/>
                    </a:lnTo>
                    <a:lnTo>
                      <a:pt x="170" y="196"/>
                    </a:lnTo>
                    <a:lnTo>
                      <a:pt x="180" y="195"/>
                    </a:lnTo>
                    <a:lnTo>
                      <a:pt x="185" y="196"/>
                    </a:lnTo>
                    <a:lnTo>
                      <a:pt x="189" y="198"/>
                    </a:lnTo>
                    <a:lnTo>
                      <a:pt x="194" y="201"/>
                    </a:lnTo>
                    <a:lnTo>
                      <a:pt x="197" y="204"/>
                    </a:lnTo>
                    <a:lnTo>
                      <a:pt x="205" y="199"/>
                    </a:lnTo>
                    <a:lnTo>
                      <a:pt x="217" y="190"/>
                    </a:lnTo>
                    <a:lnTo>
                      <a:pt x="228" y="178"/>
                    </a:lnTo>
                    <a:lnTo>
                      <a:pt x="236" y="165"/>
                    </a:lnTo>
                    <a:lnTo>
                      <a:pt x="232" y="166"/>
                    </a:lnTo>
                    <a:lnTo>
                      <a:pt x="234" y="162"/>
                    </a:lnTo>
                    <a:lnTo>
                      <a:pt x="239" y="152"/>
                    </a:lnTo>
                    <a:lnTo>
                      <a:pt x="244" y="138"/>
                    </a:lnTo>
                    <a:lnTo>
                      <a:pt x="247" y="129"/>
                    </a:lnTo>
                    <a:lnTo>
                      <a:pt x="247" y="123"/>
                    </a:lnTo>
                    <a:lnTo>
                      <a:pt x="245" y="119"/>
                    </a:lnTo>
                    <a:lnTo>
                      <a:pt x="244" y="116"/>
                    </a:lnTo>
                    <a:lnTo>
                      <a:pt x="247" y="112"/>
                    </a:lnTo>
                    <a:lnTo>
                      <a:pt x="244" y="115"/>
                    </a:lnTo>
                    <a:lnTo>
                      <a:pt x="241" y="117"/>
                    </a:lnTo>
                    <a:lnTo>
                      <a:pt x="239" y="122"/>
                    </a:lnTo>
                    <a:lnTo>
                      <a:pt x="238" y="125"/>
                    </a:lnTo>
                    <a:lnTo>
                      <a:pt x="239" y="116"/>
                    </a:lnTo>
                    <a:lnTo>
                      <a:pt x="242" y="107"/>
                    </a:lnTo>
                    <a:lnTo>
                      <a:pt x="245" y="98"/>
                    </a:lnTo>
                    <a:lnTo>
                      <a:pt x="248" y="94"/>
                    </a:lnTo>
                    <a:lnTo>
                      <a:pt x="242" y="98"/>
                    </a:lnTo>
                    <a:lnTo>
                      <a:pt x="236" y="103"/>
                    </a:lnTo>
                    <a:lnTo>
                      <a:pt x="232" y="107"/>
                    </a:lnTo>
                    <a:lnTo>
                      <a:pt x="231" y="109"/>
                    </a:lnTo>
                    <a:lnTo>
                      <a:pt x="231" y="107"/>
                    </a:lnTo>
                    <a:lnTo>
                      <a:pt x="228" y="106"/>
                    </a:lnTo>
                    <a:lnTo>
                      <a:pt x="226" y="104"/>
                    </a:lnTo>
                    <a:lnTo>
                      <a:pt x="223" y="106"/>
                    </a:lnTo>
                    <a:lnTo>
                      <a:pt x="220" y="107"/>
                    </a:lnTo>
                    <a:lnTo>
                      <a:pt x="217" y="109"/>
                    </a:lnTo>
                    <a:lnTo>
                      <a:pt x="216" y="107"/>
                    </a:lnTo>
                    <a:lnTo>
                      <a:pt x="219" y="101"/>
                    </a:lnTo>
                    <a:lnTo>
                      <a:pt x="223" y="92"/>
                    </a:lnTo>
                    <a:lnTo>
                      <a:pt x="229" y="82"/>
                    </a:lnTo>
                    <a:lnTo>
                      <a:pt x="236" y="73"/>
                    </a:lnTo>
                    <a:lnTo>
                      <a:pt x="242" y="67"/>
                    </a:lnTo>
                    <a:lnTo>
                      <a:pt x="232" y="67"/>
                    </a:lnTo>
                    <a:lnTo>
                      <a:pt x="219" y="71"/>
                    </a:lnTo>
                    <a:lnTo>
                      <a:pt x="208" y="76"/>
                    </a:lnTo>
                    <a:lnTo>
                      <a:pt x="199" y="82"/>
                    </a:lnTo>
                    <a:lnTo>
                      <a:pt x="197" y="85"/>
                    </a:lnTo>
                    <a:lnTo>
                      <a:pt x="194" y="83"/>
                    </a:lnTo>
                    <a:lnTo>
                      <a:pt x="194" y="80"/>
                    </a:lnTo>
                    <a:lnTo>
                      <a:pt x="194" y="74"/>
                    </a:lnTo>
                    <a:lnTo>
                      <a:pt x="188" y="76"/>
                    </a:lnTo>
                    <a:lnTo>
                      <a:pt x="188" y="74"/>
                    </a:lnTo>
                    <a:lnTo>
                      <a:pt x="188" y="71"/>
                    </a:lnTo>
                    <a:lnTo>
                      <a:pt x="185" y="69"/>
                    </a:lnTo>
                    <a:lnTo>
                      <a:pt x="182" y="64"/>
                    </a:lnTo>
                    <a:lnTo>
                      <a:pt x="173" y="58"/>
                    </a:lnTo>
                    <a:lnTo>
                      <a:pt x="164" y="58"/>
                    </a:lnTo>
                    <a:lnTo>
                      <a:pt x="158" y="58"/>
                    </a:lnTo>
                    <a:lnTo>
                      <a:pt x="154" y="58"/>
                    </a:lnTo>
                    <a:lnTo>
                      <a:pt x="152" y="54"/>
                    </a:lnTo>
                    <a:lnTo>
                      <a:pt x="151" y="48"/>
                    </a:lnTo>
                    <a:lnTo>
                      <a:pt x="148" y="43"/>
                    </a:lnTo>
                    <a:lnTo>
                      <a:pt x="146" y="40"/>
                    </a:lnTo>
                    <a:lnTo>
                      <a:pt x="142" y="39"/>
                    </a:lnTo>
                    <a:lnTo>
                      <a:pt x="134" y="36"/>
                    </a:lnTo>
                    <a:lnTo>
                      <a:pt x="124" y="34"/>
                    </a:lnTo>
                    <a:lnTo>
                      <a:pt x="114" y="37"/>
                    </a:lnTo>
                    <a:lnTo>
                      <a:pt x="117" y="33"/>
                    </a:lnTo>
                    <a:lnTo>
                      <a:pt x="121" y="28"/>
                    </a:lnTo>
                    <a:lnTo>
                      <a:pt x="128" y="24"/>
                    </a:lnTo>
                    <a:lnTo>
                      <a:pt x="137" y="20"/>
                    </a:lnTo>
                    <a:lnTo>
                      <a:pt x="127" y="21"/>
                    </a:lnTo>
                    <a:lnTo>
                      <a:pt x="115" y="25"/>
                    </a:lnTo>
                    <a:lnTo>
                      <a:pt x="105" y="31"/>
                    </a:lnTo>
                    <a:lnTo>
                      <a:pt x="97" y="37"/>
                    </a:lnTo>
                    <a:lnTo>
                      <a:pt x="100" y="25"/>
                    </a:lnTo>
                    <a:lnTo>
                      <a:pt x="106" y="17"/>
                    </a:lnTo>
                    <a:lnTo>
                      <a:pt x="114" y="9"/>
                    </a:lnTo>
                    <a:lnTo>
                      <a:pt x="12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2" name="Freeform 308"/>
              <p:cNvSpPr>
                <a:spLocks/>
              </p:cNvSpPr>
              <p:nvPr/>
            </p:nvSpPr>
            <p:spPr bwMode="auto">
              <a:xfrm>
                <a:off x="614" y="1180"/>
                <a:ext cx="24" cy="21"/>
              </a:xfrm>
              <a:custGeom>
                <a:avLst/>
                <a:gdLst/>
                <a:ahLst/>
                <a:cxnLst>
                  <a:cxn ang="0">
                    <a:pos x="37" y="58"/>
                  </a:cxn>
                  <a:cxn ang="0">
                    <a:pos x="47" y="57"/>
                  </a:cxn>
                  <a:cxn ang="0">
                    <a:pos x="56" y="57"/>
                  </a:cxn>
                  <a:cxn ang="0">
                    <a:pos x="62" y="58"/>
                  </a:cxn>
                  <a:cxn ang="0">
                    <a:pos x="64" y="58"/>
                  </a:cxn>
                  <a:cxn ang="0">
                    <a:pos x="65" y="60"/>
                  </a:cxn>
                  <a:cxn ang="0">
                    <a:pos x="67" y="61"/>
                  </a:cxn>
                  <a:cxn ang="0">
                    <a:pos x="69" y="63"/>
                  </a:cxn>
                  <a:cxn ang="0">
                    <a:pos x="71" y="64"/>
                  </a:cxn>
                  <a:cxn ang="0">
                    <a:pos x="71" y="55"/>
                  </a:cxn>
                  <a:cxn ang="0">
                    <a:pos x="69" y="45"/>
                  </a:cxn>
                  <a:cxn ang="0">
                    <a:pos x="67" y="36"/>
                  </a:cxn>
                  <a:cxn ang="0">
                    <a:pos x="64" y="33"/>
                  </a:cxn>
                  <a:cxn ang="0">
                    <a:pos x="62" y="35"/>
                  </a:cxn>
                  <a:cxn ang="0">
                    <a:pos x="61" y="38"/>
                  </a:cxn>
                  <a:cxn ang="0">
                    <a:pos x="59" y="41"/>
                  </a:cxn>
                  <a:cxn ang="0">
                    <a:pos x="58" y="41"/>
                  </a:cxn>
                  <a:cxn ang="0">
                    <a:pos x="53" y="36"/>
                  </a:cxn>
                  <a:cxn ang="0">
                    <a:pos x="47" y="30"/>
                  </a:cxn>
                  <a:cxn ang="0">
                    <a:pos x="41" y="23"/>
                  </a:cxn>
                  <a:cxn ang="0">
                    <a:pos x="35" y="20"/>
                  </a:cxn>
                  <a:cxn ang="0">
                    <a:pos x="31" y="20"/>
                  </a:cxn>
                  <a:cxn ang="0">
                    <a:pos x="25" y="17"/>
                  </a:cxn>
                  <a:cxn ang="0">
                    <a:pos x="19" y="15"/>
                  </a:cxn>
                  <a:cxn ang="0">
                    <a:pos x="16" y="11"/>
                  </a:cxn>
                  <a:cxn ang="0">
                    <a:pos x="15" y="6"/>
                  </a:cxn>
                  <a:cxn ang="0">
                    <a:pos x="10" y="2"/>
                  </a:cxn>
                  <a:cxn ang="0">
                    <a:pos x="6" y="0"/>
                  </a:cxn>
                  <a:cxn ang="0">
                    <a:pos x="0" y="2"/>
                  </a:cxn>
                  <a:cxn ang="0">
                    <a:pos x="4" y="8"/>
                  </a:cxn>
                  <a:cxn ang="0">
                    <a:pos x="9" y="12"/>
                  </a:cxn>
                  <a:cxn ang="0">
                    <a:pos x="13" y="15"/>
                  </a:cxn>
                  <a:cxn ang="0">
                    <a:pos x="22" y="18"/>
                  </a:cxn>
                  <a:cxn ang="0">
                    <a:pos x="24" y="18"/>
                  </a:cxn>
                  <a:cxn ang="0">
                    <a:pos x="25" y="20"/>
                  </a:cxn>
                  <a:cxn ang="0">
                    <a:pos x="25" y="23"/>
                  </a:cxn>
                  <a:cxn ang="0">
                    <a:pos x="25" y="26"/>
                  </a:cxn>
                  <a:cxn ang="0">
                    <a:pos x="27" y="30"/>
                  </a:cxn>
                  <a:cxn ang="0">
                    <a:pos x="28" y="33"/>
                  </a:cxn>
                  <a:cxn ang="0">
                    <a:pos x="31" y="36"/>
                  </a:cxn>
                  <a:cxn ang="0">
                    <a:pos x="35" y="38"/>
                  </a:cxn>
                  <a:cxn ang="0">
                    <a:pos x="40" y="39"/>
                  </a:cxn>
                  <a:cxn ang="0">
                    <a:pos x="44" y="43"/>
                  </a:cxn>
                  <a:cxn ang="0">
                    <a:pos x="47" y="46"/>
                  </a:cxn>
                  <a:cxn ang="0">
                    <a:pos x="49" y="49"/>
                  </a:cxn>
                  <a:cxn ang="0">
                    <a:pos x="49" y="52"/>
                  </a:cxn>
                  <a:cxn ang="0">
                    <a:pos x="46" y="54"/>
                  </a:cxn>
                  <a:cxn ang="0">
                    <a:pos x="43" y="57"/>
                  </a:cxn>
                  <a:cxn ang="0">
                    <a:pos x="37" y="58"/>
                  </a:cxn>
                </a:cxnLst>
                <a:rect l="0" t="0" r="r" b="b"/>
                <a:pathLst>
                  <a:path w="71" h="64">
                    <a:moveTo>
                      <a:pt x="37" y="58"/>
                    </a:moveTo>
                    <a:lnTo>
                      <a:pt x="47" y="57"/>
                    </a:lnTo>
                    <a:lnTo>
                      <a:pt x="56" y="57"/>
                    </a:lnTo>
                    <a:lnTo>
                      <a:pt x="62" y="58"/>
                    </a:lnTo>
                    <a:lnTo>
                      <a:pt x="64" y="58"/>
                    </a:lnTo>
                    <a:lnTo>
                      <a:pt x="65" y="60"/>
                    </a:lnTo>
                    <a:lnTo>
                      <a:pt x="67" y="61"/>
                    </a:lnTo>
                    <a:lnTo>
                      <a:pt x="69" y="63"/>
                    </a:lnTo>
                    <a:lnTo>
                      <a:pt x="71" y="64"/>
                    </a:lnTo>
                    <a:lnTo>
                      <a:pt x="71" y="55"/>
                    </a:lnTo>
                    <a:lnTo>
                      <a:pt x="69" y="45"/>
                    </a:lnTo>
                    <a:lnTo>
                      <a:pt x="67" y="36"/>
                    </a:lnTo>
                    <a:lnTo>
                      <a:pt x="64" y="33"/>
                    </a:lnTo>
                    <a:lnTo>
                      <a:pt x="62" y="35"/>
                    </a:lnTo>
                    <a:lnTo>
                      <a:pt x="61" y="38"/>
                    </a:lnTo>
                    <a:lnTo>
                      <a:pt x="59" y="41"/>
                    </a:lnTo>
                    <a:lnTo>
                      <a:pt x="58" y="41"/>
                    </a:lnTo>
                    <a:lnTo>
                      <a:pt x="53" y="36"/>
                    </a:lnTo>
                    <a:lnTo>
                      <a:pt x="47" y="30"/>
                    </a:lnTo>
                    <a:lnTo>
                      <a:pt x="41" y="23"/>
                    </a:lnTo>
                    <a:lnTo>
                      <a:pt x="35" y="20"/>
                    </a:lnTo>
                    <a:lnTo>
                      <a:pt x="31" y="20"/>
                    </a:lnTo>
                    <a:lnTo>
                      <a:pt x="25" y="17"/>
                    </a:lnTo>
                    <a:lnTo>
                      <a:pt x="19" y="15"/>
                    </a:lnTo>
                    <a:lnTo>
                      <a:pt x="16" y="11"/>
                    </a:lnTo>
                    <a:lnTo>
                      <a:pt x="15" y="6"/>
                    </a:lnTo>
                    <a:lnTo>
                      <a:pt x="10" y="2"/>
                    </a:lnTo>
                    <a:lnTo>
                      <a:pt x="6" y="0"/>
                    </a:lnTo>
                    <a:lnTo>
                      <a:pt x="0" y="2"/>
                    </a:lnTo>
                    <a:lnTo>
                      <a:pt x="4" y="8"/>
                    </a:lnTo>
                    <a:lnTo>
                      <a:pt x="9" y="12"/>
                    </a:lnTo>
                    <a:lnTo>
                      <a:pt x="13" y="15"/>
                    </a:lnTo>
                    <a:lnTo>
                      <a:pt x="22" y="18"/>
                    </a:lnTo>
                    <a:lnTo>
                      <a:pt x="24" y="18"/>
                    </a:lnTo>
                    <a:lnTo>
                      <a:pt x="25" y="20"/>
                    </a:lnTo>
                    <a:lnTo>
                      <a:pt x="25" y="23"/>
                    </a:lnTo>
                    <a:lnTo>
                      <a:pt x="25" y="26"/>
                    </a:lnTo>
                    <a:lnTo>
                      <a:pt x="27" y="30"/>
                    </a:lnTo>
                    <a:lnTo>
                      <a:pt x="28" y="33"/>
                    </a:lnTo>
                    <a:lnTo>
                      <a:pt x="31" y="36"/>
                    </a:lnTo>
                    <a:lnTo>
                      <a:pt x="35" y="38"/>
                    </a:lnTo>
                    <a:lnTo>
                      <a:pt x="40" y="39"/>
                    </a:lnTo>
                    <a:lnTo>
                      <a:pt x="44" y="43"/>
                    </a:lnTo>
                    <a:lnTo>
                      <a:pt x="47" y="46"/>
                    </a:lnTo>
                    <a:lnTo>
                      <a:pt x="49" y="49"/>
                    </a:lnTo>
                    <a:lnTo>
                      <a:pt x="49" y="52"/>
                    </a:lnTo>
                    <a:lnTo>
                      <a:pt x="46" y="54"/>
                    </a:lnTo>
                    <a:lnTo>
                      <a:pt x="43" y="57"/>
                    </a:lnTo>
                    <a:lnTo>
                      <a:pt x="37" y="5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3" name="Freeform 309"/>
              <p:cNvSpPr>
                <a:spLocks/>
              </p:cNvSpPr>
              <p:nvPr/>
            </p:nvSpPr>
            <p:spPr bwMode="auto">
              <a:xfrm>
                <a:off x="631" y="1203"/>
                <a:ext cx="12" cy="23"/>
              </a:xfrm>
              <a:custGeom>
                <a:avLst/>
                <a:gdLst/>
                <a:ahLst/>
                <a:cxnLst>
                  <a:cxn ang="0">
                    <a:pos x="14" y="0"/>
                  </a:cxn>
                  <a:cxn ang="0">
                    <a:pos x="11" y="0"/>
                  </a:cxn>
                  <a:cxn ang="0">
                    <a:pos x="8" y="0"/>
                  </a:cxn>
                  <a:cxn ang="0">
                    <a:pos x="3" y="0"/>
                  </a:cxn>
                  <a:cxn ang="0">
                    <a:pos x="0" y="1"/>
                  </a:cxn>
                  <a:cxn ang="0">
                    <a:pos x="2" y="3"/>
                  </a:cxn>
                  <a:cxn ang="0">
                    <a:pos x="6" y="6"/>
                  </a:cxn>
                  <a:cxn ang="0">
                    <a:pos x="12" y="13"/>
                  </a:cxn>
                  <a:cxn ang="0">
                    <a:pos x="19" y="20"/>
                  </a:cxn>
                  <a:cxn ang="0">
                    <a:pos x="24" y="32"/>
                  </a:cxn>
                  <a:cxn ang="0">
                    <a:pos x="24" y="46"/>
                  </a:cxn>
                  <a:cxn ang="0">
                    <a:pos x="22" y="59"/>
                  </a:cxn>
                  <a:cxn ang="0">
                    <a:pos x="18" y="71"/>
                  </a:cxn>
                  <a:cxn ang="0">
                    <a:pos x="22" y="69"/>
                  </a:cxn>
                  <a:cxn ang="0">
                    <a:pos x="25" y="69"/>
                  </a:cxn>
                  <a:cxn ang="0">
                    <a:pos x="27" y="71"/>
                  </a:cxn>
                  <a:cxn ang="0">
                    <a:pos x="28" y="71"/>
                  </a:cxn>
                  <a:cxn ang="0">
                    <a:pos x="31" y="65"/>
                  </a:cxn>
                  <a:cxn ang="0">
                    <a:pos x="34" y="59"/>
                  </a:cxn>
                  <a:cxn ang="0">
                    <a:pos x="36" y="52"/>
                  </a:cxn>
                  <a:cxn ang="0">
                    <a:pos x="37" y="44"/>
                  </a:cxn>
                  <a:cxn ang="0">
                    <a:pos x="37" y="34"/>
                  </a:cxn>
                  <a:cxn ang="0">
                    <a:pos x="36" y="23"/>
                  </a:cxn>
                  <a:cxn ang="0">
                    <a:pos x="31" y="13"/>
                  </a:cxn>
                  <a:cxn ang="0">
                    <a:pos x="28" y="4"/>
                  </a:cxn>
                  <a:cxn ang="0">
                    <a:pos x="25" y="3"/>
                  </a:cxn>
                  <a:cxn ang="0">
                    <a:pos x="22" y="1"/>
                  </a:cxn>
                  <a:cxn ang="0">
                    <a:pos x="18" y="0"/>
                  </a:cxn>
                  <a:cxn ang="0">
                    <a:pos x="14" y="0"/>
                  </a:cxn>
                </a:cxnLst>
                <a:rect l="0" t="0" r="r" b="b"/>
                <a:pathLst>
                  <a:path w="37" h="71">
                    <a:moveTo>
                      <a:pt x="14" y="0"/>
                    </a:moveTo>
                    <a:lnTo>
                      <a:pt x="11" y="0"/>
                    </a:lnTo>
                    <a:lnTo>
                      <a:pt x="8" y="0"/>
                    </a:lnTo>
                    <a:lnTo>
                      <a:pt x="3" y="0"/>
                    </a:lnTo>
                    <a:lnTo>
                      <a:pt x="0" y="1"/>
                    </a:lnTo>
                    <a:lnTo>
                      <a:pt x="2" y="3"/>
                    </a:lnTo>
                    <a:lnTo>
                      <a:pt x="6" y="6"/>
                    </a:lnTo>
                    <a:lnTo>
                      <a:pt x="12" y="13"/>
                    </a:lnTo>
                    <a:lnTo>
                      <a:pt x="19" y="20"/>
                    </a:lnTo>
                    <a:lnTo>
                      <a:pt x="24" y="32"/>
                    </a:lnTo>
                    <a:lnTo>
                      <a:pt x="24" y="46"/>
                    </a:lnTo>
                    <a:lnTo>
                      <a:pt x="22" y="59"/>
                    </a:lnTo>
                    <a:lnTo>
                      <a:pt x="18" y="71"/>
                    </a:lnTo>
                    <a:lnTo>
                      <a:pt x="22" y="69"/>
                    </a:lnTo>
                    <a:lnTo>
                      <a:pt x="25" y="69"/>
                    </a:lnTo>
                    <a:lnTo>
                      <a:pt x="27" y="71"/>
                    </a:lnTo>
                    <a:lnTo>
                      <a:pt x="28" y="71"/>
                    </a:lnTo>
                    <a:lnTo>
                      <a:pt x="31" y="65"/>
                    </a:lnTo>
                    <a:lnTo>
                      <a:pt x="34" y="59"/>
                    </a:lnTo>
                    <a:lnTo>
                      <a:pt x="36" y="52"/>
                    </a:lnTo>
                    <a:lnTo>
                      <a:pt x="37" y="44"/>
                    </a:lnTo>
                    <a:lnTo>
                      <a:pt x="37" y="34"/>
                    </a:lnTo>
                    <a:lnTo>
                      <a:pt x="36" y="23"/>
                    </a:lnTo>
                    <a:lnTo>
                      <a:pt x="31" y="13"/>
                    </a:lnTo>
                    <a:lnTo>
                      <a:pt x="28" y="4"/>
                    </a:lnTo>
                    <a:lnTo>
                      <a:pt x="25" y="3"/>
                    </a:lnTo>
                    <a:lnTo>
                      <a:pt x="22" y="1"/>
                    </a:lnTo>
                    <a:lnTo>
                      <a:pt x="18" y="0"/>
                    </a:lnTo>
                    <a:lnTo>
                      <a:pt x="1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4" name="Freeform 310"/>
              <p:cNvSpPr>
                <a:spLocks/>
              </p:cNvSpPr>
              <p:nvPr/>
            </p:nvSpPr>
            <p:spPr bwMode="auto">
              <a:xfrm>
                <a:off x="629" y="1385"/>
                <a:ext cx="116" cy="44"/>
              </a:xfrm>
              <a:custGeom>
                <a:avLst/>
                <a:gdLst/>
                <a:ahLst/>
                <a:cxnLst>
                  <a:cxn ang="0">
                    <a:pos x="201" y="1"/>
                  </a:cxn>
                  <a:cxn ang="0">
                    <a:pos x="207" y="3"/>
                  </a:cxn>
                  <a:cxn ang="0">
                    <a:pos x="216" y="1"/>
                  </a:cxn>
                  <a:cxn ang="0">
                    <a:pos x="226" y="1"/>
                  </a:cxn>
                  <a:cxn ang="0">
                    <a:pos x="241" y="6"/>
                  </a:cxn>
                  <a:cxn ang="0">
                    <a:pos x="260" y="6"/>
                  </a:cxn>
                  <a:cxn ang="0">
                    <a:pos x="271" y="10"/>
                  </a:cxn>
                  <a:cxn ang="0">
                    <a:pos x="277" y="13"/>
                  </a:cxn>
                  <a:cxn ang="0">
                    <a:pos x="281" y="15"/>
                  </a:cxn>
                  <a:cxn ang="0">
                    <a:pos x="299" y="19"/>
                  </a:cxn>
                  <a:cxn ang="0">
                    <a:pos x="312" y="28"/>
                  </a:cxn>
                  <a:cxn ang="0">
                    <a:pos x="327" y="41"/>
                  </a:cxn>
                  <a:cxn ang="0">
                    <a:pos x="336" y="52"/>
                  </a:cxn>
                  <a:cxn ang="0">
                    <a:pos x="348" y="59"/>
                  </a:cxn>
                  <a:cxn ang="0">
                    <a:pos x="348" y="64"/>
                  </a:cxn>
                  <a:cxn ang="0">
                    <a:pos x="340" y="68"/>
                  </a:cxn>
                  <a:cxn ang="0">
                    <a:pos x="328" y="65"/>
                  </a:cxn>
                  <a:cxn ang="0">
                    <a:pos x="317" y="59"/>
                  </a:cxn>
                  <a:cxn ang="0">
                    <a:pos x="303" y="53"/>
                  </a:cxn>
                  <a:cxn ang="0">
                    <a:pos x="293" y="47"/>
                  </a:cxn>
                  <a:cxn ang="0">
                    <a:pos x="293" y="56"/>
                  </a:cxn>
                  <a:cxn ang="0">
                    <a:pos x="294" y="69"/>
                  </a:cxn>
                  <a:cxn ang="0">
                    <a:pos x="287" y="74"/>
                  </a:cxn>
                  <a:cxn ang="0">
                    <a:pos x="274" y="66"/>
                  </a:cxn>
                  <a:cxn ang="0">
                    <a:pos x="256" y="56"/>
                  </a:cxn>
                  <a:cxn ang="0">
                    <a:pos x="235" y="71"/>
                  </a:cxn>
                  <a:cxn ang="0">
                    <a:pos x="219" y="78"/>
                  </a:cxn>
                  <a:cxn ang="0">
                    <a:pos x="207" y="83"/>
                  </a:cxn>
                  <a:cxn ang="0">
                    <a:pos x="195" y="84"/>
                  </a:cxn>
                  <a:cxn ang="0">
                    <a:pos x="183" y="84"/>
                  </a:cxn>
                  <a:cxn ang="0">
                    <a:pos x="173" y="84"/>
                  </a:cxn>
                  <a:cxn ang="0">
                    <a:pos x="154" y="89"/>
                  </a:cxn>
                  <a:cxn ang="0">
                    <a:pos x="130" y="95"/>
                  </a:cxn>
                  <a:cxn ang="0">
                    <a:pos x="106" y="101"/>
                  </a:cxn>
                  <a:cxn ang="0">
                    <a:pos x="89" y="107"/>
                  </a:cxn>
                  <a:cxn ang="0">
                    <a:pos x="62" y="114"/>
                  </a:cxn>
                  <a:cxn ang="0">
                    <a:pos x="34" y="123"/>
                  </a:cxn>
                  <a:cxn ang="0">
                    <a:pos x="10" y="130"/>
                  </a:cxn>
                  <a:cxn ang="0">
                    <a:pos x="6" y="118"/>
                  </a:cxn>
                  <a:cxn ang="0">
                    <a:pos x="7" y="75"/>
                  </a:cxn>
                  <a:cxn ang="0">
                    <a:pos x="18" y="47"/>
                  </a:cxn>
                  <a:cxn ang="0">
                    <a:pos x="62" y="44"/>
                  </a:cxn>
                  <a:cxn ang="0">
                    <a:pos x="103" y="40"/>
                  </a:cxn>
                  <a:cxn ang="0">
                    <a:pos x="132" y="37"/>
                  </a:cxn>
                  <a:cxn ang="0">
                    <a:pos x="142" y="34"/>
                  </a:cxn>
                  <a:cxn ang="0">
                    <a:pos x="152" y="29"/>
                  </a:cxn>
                  <a:cxn ang="0">
                    <a:pos x="166" y="25"/>
                  </a:cxn>
                  <a:cxn ang="0">
                    <a:pos x="188" y="7"/>
                  </a:cxn>
                </a:cxnLst>
                <a:rect l="0" t="0" r="r" b="b"/>
                <a:pathLst>
                  <a:path w="349" h="132">
                    <a:moveTo>
                      <a:pt x="197" y="1"/>
                    </a:moveTo>
                    <a:lnTo>
                      <a:pt x="201" y="1"/>
                    </a:lnTo>
                    <a:lnTo>
                      <a:pt x="204" y="1"/>
                    </a:lnTo>
                    <a:lnTo>
                      <a:pt x="207" y="3"/>
                    </a:lnTo>
                    <a:lnTo>
                      <a:pt x="211" y="4"/>
                    </a:lnTo>
                    <a:lnTo>
                      <a:pt x="216" y="1"/>
                    </a:lnTo>
                    <a:lnTo>
                      <a:pt x="222" y="0"/>
                    </a:lnTo>
                    <a:lnTo>
                      <a:pt x="226" y="1"/>
                    </a:lnTo>
                    <a:lnTo>
                      <a:pt x="232" y="4"/>
                    </a:lnTo>
                    <a:lnTo>
                      <a:pt x="241" y="6"/>
                    </a:lnTo>
                    <a:lnTo>
                      <a:pt x="250" y="6"/>
                    </a:lnTo>
                    <a:lnTo>
                      <a:pt x="260" y="6"/>
                    </a:lnTo>
                    <a:lnTo>
                      <a:pt x="266" y="7"/>
                    </a:lnTo>
                    <a:lnTo>
                      <a:pt x="271" y="10"/>
                    </a:lnTo>
                    <a:lnTo>
                      <a:pt x="274" y="12"/>
                    </a:lnTo>
                    <a:lnTo>
                      <a:pt x="277" y="13"/>
                    </a:lnTo>
                    <a:lnTo>
                      <a:pt x="277" y="15"/>
                    </a:lnTo>
                    <a:lnTo>
                      <a:pt x="281" y="15"/>
                    </a:lnTo>
                    <a:lnTo>
                      <a:pt x="290" y="16"/>
                    </a:lnTo>
                    <a:lnTo>
                      <a:pt x="299" y="19"/>
                    </a:lnTo>
                    <a:lnTo>
                      <a:pt x="306" y="23"/>
                    </a:lnTo>
                    <a:lnTo>
                      <a:pt x="312" y="28"/>
                    </a:lnTo>
                    <a:lnTo>
                      <a:pt x="320" y="34"/>
                    </a:lnTo>
                    <a:lnTo>
                      <a:pt x="327" y="41"/>
                    </a:lnTo>
                    <a:lnTo>
                      <a:pt x="331" y="47"/>
                    </a:lnTo>
                    <a:lnTo>
                      <a:pt x="336" y="52"/>
                    </a:lnTo>
                    <a:lnTo>
                      <a:pt x="343" y="56"/>
                    </a:lnTo>
                    <a:lnTo>
                      <a:pt x="348" y="59"/>
                    </a:lnTo>
                    <a:lnTo>
                      <a:pt x="349" y="62"/>
                    </a:lnTo>
                    <a:lnTo>
                      <a:pt x="348" y="64"/>
                    </a:lnTo>
                    <a:lnTo>
                      <a:pt x="345" y="66"/>
                    </a:lnTo>
                    <a:lnTo>
                      <a:pt x="340" y="68"/>
                    </a:lnTo>
                    <a:lnTo>
                      <a:pt x="333" y="66"/>
                    </a:lnTo>
                    <a:lnTo>
                      <a:pt x="328" y="65"/>
                    </a:lnTo>
                    <a:lnTo>
                      <a:pt x="322" y="62"/>
                    </a:lnTo>
                    <a:lnTo>
                      <a:pt x="317" y="59"/>
                    </a:lnTo>
                    <a:lnTo>
                      <a:pt x="311" y="56"/>
                    </a:lnTo>
                    <a:lnTo>
                      <a:pt x="303" y="53"/>
                    </a:lnTo>
                    <a:lnTo>
                      <a:pt x="299" y="50"/>
                    </a:lnTo>
                    <a:lnTo>
                      <a:pt x="293" y="47"/>
                    </a:lnTo>
                    <a:lnTo>
                      <a:pt x="288" y="47"/>
                    </a:lnTo>
                    <a:lnTo>
                      <a:pt x="293" y="56"/>
                    </a:lnTo>
                    <a:lnTo>
                      <a:pt x="294" y="64"/>
                    </a:lnTo>
                    <a:lnTo>
                      <a:pt x="294" y="69"/>
                    </a:lnTo>
                    <a:lnTo>
                      <a:pt x="293" y="72"/>
                    </a:lnTo>
                    <a:lnTo>
                      <a:pt x="287" y="74"/>
                    </a:lnTo>
                    <a:lnTo>
                      <a:pt x="281" y="72"/>
                    </a:lnTo>
                    <a:lnTo>
                      <a:pt x="274" y="66"/>
                    </a:lnTo>
                    <a:lnTo>
                      <a:pt x="265" y="53"/>
                    </a:lnTo>
                    <a:lnTo>
                      <a:pt x="256" y="56"/>
                    </a:lnTo>
                    <a:lnTo>
                      <a:pt x="247" y="62"/>
                    </a:lnTo>
                    <a:lnTo>
                      <a:pt x="235" y="71"/>
                    </a:lnTo>
                    <a:lnTo>
                      <a:pt x="225" y="77"/>
                    </a:lnTo>
                    <a:lnTo>
                      <a:pt x="219" y="78"/>
                    </a:lnTo>
                    <a:lnTo>
                      <a:pt x="213" y="81"/>
                    </a:lnTo>
                    <a:lnTo>
                      <a:pt x="207" y="83"/>
                    </a:lnTo>
                    <a:lnTo>
                      <a:pt x="201" y="83"/>
                    </a:lnTo>
                    <a:lnTo>
                      <a:pt x="195" y="84"/>
                    </a:lnTo>
                    <a:lnTo>
                      <a:pt x="189" y="84"/>
                    </a:lnTo>
                    <a:lnTo>
                      <a:pt x="183" y="84"/>
                    </a:lnTo>
                    <a:lnTo>
                      <a:pt x="179" y="84"/>
                    </a:lnTo>
                    <a:lnTo>
                      <a:pt x="173" y="84"/>
                    </a:lnTo>
                    <a:lnTo>
                      <a:pt x="164" y="86"/>
                    </a:lnTo>
                    <a:lnTo>
                      <a:pt x="154" y="89"/>
                    </a:lnTo>
                    <a:lnTo>
                      <a:pt x="142" y="92"/>
                    </a:lnTo>
                    <a:lnTo>
                      <a:pt x="130" y="95"/>
                    </a:lnTo>
                    <a:lnTo>
                      <a:pt x="118" y="98"/>
                    </a:lnTo>
                    <a:lnTo>
                      <a:pt x="106" y="101"/>
                    </a:lnTo>
                    <a:lnTo>
                      <a:pt x="98" y="104"/>
                    </a:lnTo>
                    <a:lnTo>
                      <a:pt x="89" y="107"/>
                    </a:lnTo>
                    <a:lnTo>
                      <a:pt x="77" y="110"/>
                    </a:lnTo>
                    <a:lnTo>
                      <a:pt x="62" y="114"/>
                    </a:lnTo>
                    <a:lnTo>
                      <a:pt x="49" y="118"/>
                    </a:lnTo>
                    <a:lnTo>
                      <a:pt x="34" y="123"/>
                    </a:lnTo>
                    <a:lnTo>
                      <a:pt x="21" y="127"/>
                    </a:lnTo>
                    <a:lnTo>
                      <a:pt x="10" y="130"/>
                    </a:lnTo>
                    <a:lnTo>
                      <a:pt x="3" y="132"/>
                    </a:lnTo>
                    <a:lnTo>
                      <a:pt x="6" y="118"/>
                    </a:lnTo>
                    <a:lnTo>
                      <a:pt x="9" y="99"/>
                    </a:lnTo>
                    <a:lnTo>
                      <a:pt x="7" y="75"/>
                    </a:lnTo>
                    <a:lnTo>
                      <a:pt x="0" y="49"/>
                    </a:lnTo>
                    <a:lnTo>
                      <a:pt x="18" y="47"/>
                    </a:lnTo>
                    <a:lnTo>
                      <a:pt x="40" y="46"/>
                    </a:lnTo>
                    <a:lnTo>
                      <a:pt x="62" y="44"/>
                    </a:lnTo>
                    <a:lnTo>
                      <a:pt x="83" y="43"/>
                    </a:lnTo>
                    <a:lnTo>
                      <a:pt x="103" y="40"/>
                    </a:lnTo>
                    <a:lnTo>
                      <a:pt x="120" y="38"/>
                    </a:lnTo>
                    <a:lnTo>
                      <a:pt x="132" y="37"/>
                    </a:lnTo>
                    <a:lnTo>
                      <a:pt x="137" y="35"/>
                    </a:lnTo>
                    <a:lnTo>
                      <a:pt x="142" y="34"/>
                    </a:lnTo>
                    <a:lnTo>
                      <a:pt x="148" y="31"/>
                    </a:lnTo>
                    <a:lnTo>
                      <a:pt x="152" y="29"/>
                    </a:lnTo>
                    <a:lnTo>
                      <a:pt x="158" y="29"/>
                    </a:lnTo>
                    <a:lnTo>
                      <a:pt x="166" y="25"/>
                    </a:lnTo>
                    <a:lnTo>
                      <a:pt x="176" y="16"/>
                    </a:lnTo>
                    <a:lnTo>
                      <a:pt x="188" y="7"/>
                    </a:lnTo>
                    <a:lnTo>
                      <a:pt x="197" y="1"/>
                    </a:lnTo>
                    <a:close/>
                  </a:path>
                </a:pathLst>
              </a:custGeom>
              <a:solidFill>
                <a:srgbClr val="E0BAA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5" name="Freeform 311"/>
              <p:cNvSpPr>
                <a:spLocks/>
              </p:cNvSpPr>
              <p:nvPr/>
            </p:nvSpPr>
            <p:spPr bwMode="auto">
              <a:xfrm>
                <a:off x="612" y="1371"/>
                <a:ext cx="60" cy="30"/>
              </a:xfrm>
              <a:custGeom>
                <a:avLst/>
                <a:gdLst/>
                <a:ahLst/>
                <a:cxnLst>
                  <a:cxn ang="0">
                    <a:pos x="47" y="1"/>
                  </a:cxn>
                  <a:cxn ang="0">
                    <a:pos x="55" y="0"/>
                  </a:cxn>
                  <a:cxn ang="0">
                    <a:pos x="65" y="1"/>
                  </a:cxn>
                  <a:cxn ang="0">
                    <a:pos x="71" y="0"/>
                  </a:cxn>
                  <a:cxn ang="0">
                    <a:pos x="80" y="1"/>
                  </a:cxn>
                  <a:cxn ang="0">
                    <a:pos x="84" y="6"/>
                  </a:cxn>
                  <a:cxn ang="0">
                    <a:pos x="95" y="7"/>
                  </a:cxn>
                  <a:cxn ang="0">
                    <a:pos x="102" y="10"/>
                  </a:cxn>
                  <a:cxn ang="0">
                    <a:pos x="108" y="16"/>
                  </a:cxn>
                  <a:cxn ang="0">
                    <a:pos x="118" y="17"/>
                  </a:cxn>
                  <a:cxn ang="0">
                    <a:pos x="135" y="17"/>
                  </a:cxn>
                  <a:cxn ang="0">
                    <a:pos x="151" y="19"/>
                  </a:cxn>
                  <a:cxn ang="0">
                    <a:pos x="167" y="28"/>
                  </a:cxn>
                  <a:cxn ang="0">
                    <a:pos x="178" y="55"/>
                  </a:cxn>
                  <a:cxn ang="0">
                    <a:pos x="176" y="77"/>
                  </a:cxn>
                  <a:cxn ang="0">
                    <a:pos x="175" y="77"/>
                  </a:cxn>
                  <a:cxn ang="0">
                    <a:pos x="172" y="78"/>
                  </a:cxn>
                  <a:cxn ang="0">
                    <a:pos x="147" y="81"/>
                  </a:cxn>
                  <a:cxn ang="0">
                    <a:pos x="114" y="84"/>
                  </a:cxn>
                  <a:cxn ang="0">
                    <a:pos x="80" y="87"/>
                  </a:cxn>
                  <a:cxn ang="0">
                    <a:pos x="49" y="89"/>
                  </a:cxn>
                  <a:cxn ang="0">
                    <a:pos x="40" y="77"/>
                  </a:cxn>
                  <a:cxn ang="0">
                    <a:pos x="22" y="71"/>
                  </a:cxn>
                  <a:cxn ang="0">
                    <a:pos x="13" y="62"/>
                  </a:cxn>
                  <a:cxn ang="0">
                    <a:pos x="0" y="52"/>
                  </a:cxn>
                  <a:cxn ang="0">
                    <a:pos x="0" y="46"/>
                  </a:cxn>
                  <a:cxn ang="0">
                    <a:pos x="4" y="41"/>
                  </a:cxn>
                  <a:cxn ang="0">
                    <a:pos x="10" y="37"/>
                  </a:cxn>
                  <a:cxn ang="0">
                    <a:pos x="16" y="32"/>
                  </a:cxn>
                  <a:cxn ang="0">
                    <a:pos x="18" y="22"/>
                  </a:cxn>
                  <a:cxn ang="0">
                    <a:pos x="24" y="13"/>
                  </a:cxn>
                  <a:cxn ang="0">
                    <a:pos x="37" y="6"/>
                  </a:cxn>
                  <a:cxn ang="0">
                    <a:pos x="43" y="3"/>
                  </a:cxn>
                </a:cxnLst>
                <a:rect l="0" t="0" r="r" b="b"/>
                <a:pathLst>
                  <a:path w="178" h="89">
                    <a:moveTo>
                      <a:pt x="43" y="3"/>
                    </a:moveTo>
                    <a:lnTo>
                      <a:pt x="47" y="1"/>
                    </a:lnTo>
                    <a:lnTo>
                      <a:pt x="52" y="0"/>
                    </a:lnTo>
                    <a:lnTo>
                      <a:pt x="55" y="0"/>
                    </a:lnTo>
                    <a:lnTo>
                      <a:pt x="59" y="0"/>
                    </a:lnTo>
                    <a:lnTo>
                      <a:pt x="65" y="1"/>
                    </a:lnTo>
                    <a:lnTo>
                      <a:pt x="68" y="1"/>
                    </a:lnTo>
                    <a:lnTo>
                      <a:pt x="71" y="0"/>
                    </a:lnTo>
                    <a:lnTo>
                      <a:pt x="75" y="0"/>
                    </a:lnTo>
                    <a:lnTo>
                      <a:pt x="80" y="1"/>
                    </a:lnTo>
                    <a:lnTo>
                      <a:pt x="81" y="4"/>
                    </a:lnTo>
                    <a:lnTo>
                      <a:pt x="84" y="6"/>
                    </a:lnTo>
                    <a:lnTo>
                      <a:pt x="87" y="7"/>
                    </a:lnTo>
                    <a:lnTo>
                      <a:pt x="95" y="7"/>
                    </a:lnTo>
                    <a:lnTo>
                      <a:pt x="99" y="7"/>
                    </a:lnTo>
                    <a:lnTo>
                      <a:pt x="102" y="10"/>
                    </a:lnTo>
                    <a:lnTo>
                      <a:pt x="105" y="13"/>
                    </a:lnTo>
                    <a:lnTo>
                      <a:pt x="108" y="16"/>
                    </a:lnTo>
                    <a:lnTo>
                      <a:pt x="112" y="17"/>
                    </a:lnTo>
                    <a:lnTo>
                      <a:pt x="118" y="17"/>
                    </a:lnTo>
                    <a:lnTo>
                      <a:pt x="124" y="17"/>
                    </a:lnTo>
                    <a:lnTo>
                      <a:pt x="135" y="17"/>
                    </a:lnTo>
                    <a:lnTo>
                      <a:pt x="144" y="17"/>
                    </a:lnTo>
                    <a:lnTo>
                      <a:pt x="151" y="19"/>
                    </a:lnTo>
                    <a:lnTo>
                      <a:pt x="157" y="20"/>
                    </a:lnTo>
                    <a:lnTo>
                      <a:pt x="167" y="28"/>
                    </a:lnTo>
                    <a:lnTo>
                      <a:pt x="175" y="40"/>
                    </a:lnTo>
                    <a:lnTo>
                      <a:pt x="178" y="55"/>
                    </a:lnTo>
                    <a:lnTo>
                      <a:pt x="176" y="77"/>
                    </a:lnTo>
                    <a:lnTo>
                      <a:pt x="176" y="77"/>
                    </a:lnTo>
                    <a:lnTo>
                      <a:pt x="175" y="77"/>
                    </a:lnTo>
                    <a:lnTo>
                      <a:pt x="175" y="77"/>
                    </a:lnTo>
                    <a:lnTo>
                      <a:pt x="173" y="78"/>
                    </a:lnTo>
                    <a:lnTo>
                      <a:pt x="172" y="78"/>
                    </a:lnTo>
                    <a:lnTo>
                      <a:pt x="160" y="80"/>
                    </a:lnTo>
                    <a:lnTo>
                      <a:pt x="147" y="81"/>
                    </a:lnTo>
                    <a:lnTo>
                      <a:pt x="130" y="83"/>
                    </a:lnTo>
                    <a:lnTo>
                      <a:pt x="114" y="84"/>
                    </a:lnTo>
                    <a:lnTo>
                      <a:pt x="96" y="86"/>
                    </a:lnTo>
                    <a:lnTo>
                      <a:pt x="80" y="87"/>
                    </a:lnTo>
                    <a:lnTo>
                      <a:pt x="64" y="87"/>
                    </a:lnTo>
                    <a:lnTo>
                      <a:pt x="49" y="89"/>
                    </a:lnTo>
                    <a:lnTo>
                      <a:pt x="46" y="83"/>
                    </a:lnTo>
                    <a:lnTo>
                      <a:pt x="40" y="77"/>
                    </a:lnTo>
                    <a:lnTo>
                      <a:pt x="33" y="72"/>
                    </a:lnTo>
                    <a:lnTo>
                      <a:pt x="22" y="71"/>
                    </a:lnTo>
                    <a:lnTo>
                      <a:pt x="18" y="68"/>
                    </a:lnTo>
                    <a:lnTo>
                      <a:pt x="13" y="62"/>
                    </a:lnTo>
                    <a:lnTo>
                      <a:pt x="9" y="55"/>
                    </a:lnTo>
                    <a:lnTo>
                      <a:pt x="0" y="52"/>
                    </a:lnTo>
                    <a:lnTo>
                      <a:pt x="0" y="49"/>
                    </a:lnTo>
                    <a:lnTo>
                      <a:pt x="0" y="46"/>
                    </a:lnTo>
                    <a:lnTo>
                      <a:pt x="1" y="43"/>
                    </a:lnTo>
                    <a:lnTo>
                      <a:pt x="4" y="41"/>
                    </a:lnTo>
                    <a:lnTo>
                      <a:pt x="7" y="40"/>
                    </a:lnTo>
                    <a:lnTo>
                      <a:pt x="10" y="37"/>
                    </a:lnTo>
                    <a:lnTo>
                      <a:pt x="13" y="35"/>
                    </a:lnTo>
                    <a:lnTo>
                      <a:pt x="16" y="32"/>
                    </a:lnTo>
                    <a:lnTo>
                      <a:pt x="16" y="28"/>
                    </a:lnTo>
                    <a:lnTo>
                      <a:pt x="18" y="22"/>
                    </a:lnTo>
                    <a:lnTo>
                      <a:pt x="19" y="16"/>
                    </a:lnTo>
                    <a:lnTo>
                      <a:pt x="24" y="13"/>
                    </a:lnTo>
                    <a:lnTo>
                      <a:pt x="31" y="10"/>
                    </a:lnTo>
                    <a:lnTo>
                      <a:pt x="37" y="6"/>
                    </a:lnTo>
                    <a:lnTo>
                      <a:pt x="41" y="4"/>
                    </a:lnTo>
                    <a:lnTo>
                      <a:pt x="43" y="3"/>
                    </a:lnTo>
                    <a:close/>
                  </a:path>
                </a:pathLst>
              </a:custGeom>
              <a:solidFill>
                <a:srgbClr val="E0BAA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6" name="Freeform 312"/>
              <p:cNvSpPr>
                <a:spLocks/>
              </p:cNvSpPr>
              <p:nvPr/>
            </p:nvSpPr>
            <p:spPr bwMode="auto">
              <a:xfrm>
                <a:off x="584" y="1199"/>
                <a:ext cx="56" cy="122"/>
              </a:xfrm>
              <a:custGeom>
                <a:avLst/>
                <a:gdLst/>
                <a:ahLst/>
                <a:cxnLst>
                  <a:cxn ang="0">
                    <a:pos x="0" y="340"/>
                  </a:cxn>
                  <a:cxn ang="0">
                    <a:pos x="5" y="314"/>
                  </a:cxn>
                  <a:cxn ang="0">
                    <a:pos x="16" y="295"/>
                  </a:cxn>
                  <a:cxn ang="0">
                    <a:pos x="34" y="268"/>
                  </a:cxn>
                  <a:cxn ang="0">
                    <a:pos x="48" y="243"/>
                  </a:cxn>
                  <a:cxn ang="0">
                    <a:pos x="65" y="237"/>
                  </a:cxn>
                  <a:cxn ang="0">
                    <a:pos x="85" y="246"/>
                  </a:cxn>
                  <a:cxn ang="0">
                    <a:pos x="104" y="252"/>
                  </a:cxn>
                  <a:cxn ang="0">
                    <a:pos x="119" y="245"/>
                  </a:cxn>
                  <a:cxn ang="0">
                    <a:pos x="119" y="225"/>
                  </a:cxn>
                  <a:cxn ang="0">
                    <a:pos x="129" y="184"/>
                  </a:cxn>
                  <a:cxn ang="0">
                    <a:pos x="132" y="136"/>
                  </a:cxn>
                  <a:cxn ang="0">
                    <a:pos x="120" y="107"/>
                  </a:cxn>
                  <a:cxn ang="0">
                    <a:pos x="127" y="80"/>
                  </a:cxn>
                  <a:cxn ang="0">
                    <a:pos x="130" y="61"/>
                  </a:cxn>
                  <a:cxn ang="0">
                    <a:pos x="132" y="28"/>
                  </a:cxn>
                  <a:cxn ang="0">
                    <a:pos x="119" y="18"/>
                  </a:cxn>
                  <a:cxn ang="0">
                    <a:pos x="122" y="6"/>
                  </a:cxn>
                  <a:cxn ang="0">
                    <a:pos x="129" y="1"/>
                  </a:cxn>
                  <a:cxn ang="0">
                    <a:pos x="154" y="1"/>
                  </a:cxn>
                  <a:cxn ang="0">
                    <a:pos x="156" y="12"/>
                  </a:cxn>
                  <a:cxn ang="0">
                    <a:pos x="145" y="12"/>
                  </a:cxn>
                  <a:cxn ang="0">
                    <a:pos x="148" y="18"/>
                  </a:cxn>
                  <a:cxn ang="0">
                    <a:pos x="166" y="44"/>
                  </a:cxn>
                  <a:cxn ang="0">
                    <a:pos x="160" y="83"/>
                  </a:cxn>
                  <a:cxn ang="0">
                    <a:pos x="151" y="95"/>
                  </a:cxn>
                  <a:cxn ang="0">
                    <a:pos x="156" y="119"/>
                  </a:cxn>
                  <a:cxn ang="0">
                    <a:pos x="167" y="144"/>
                  </a:cxn>
                  <a:cxn ang="0">
                    <a:pos x="170" y="157"/>
                  </a:cxn>
                  <a:cxn ang="0">
                    <a:pos x="156" y="168"/>
                  </a:cxn>
                  <a:cxn ang="0">
                    <a:pos x="150" y="179"/>
                  </a:cxn>
                  <a:cxn ang="0">
                    <a:pos x="150" y="188"/>
                  </a:cxn>
                  <a:cxn ang="0">
                    <a:pos x="136" y="199"/>
                  </a:cxn>
                  <a:cxn ang="0">
                    <a:pos x="142" y="213"/>
                  </a:cxn>
                  <a:cxn ang="0">
                    <a:pos x="141" y="216"/>
                  </a:cxn>
                  <a:cxn ang="0">
                    <a:pos x="132" y="222"/>
                  </a:cxn>
                  <a:cxn ang="0">
                    <a:pos x="124" y="249"/>
                  </a:cxn>
                  <a:cxn ang="0">
                    <a:pos x="107" y="255"/>
                  </a:cxn>
                  <a:cxn ang="0">
                    <a:pos x="85" y="252"/>
                  </a:cxn>
                  <a:cxn ang="0">
                    <a:pos x="65" y="252"/>
                  </a:cxn>
                  <a:cxn ang="0">
                    <a:pos x="46" y="273"/>
                  </a:cxn>
                  <a:cxn ang="0">
                    <a:pos x="37" y="286"/>
                  </a:cxn>
                  <a:cxn ang="0">
                    <a:pos x="31" y="294"/>
                  </a:cxn>
                  <a:cxn ang="0">
                    <a:pos x="24" y="313"/>
                  </a:cxn>
                  <a:cxn ang="0">
                    <a:pos x="25" y="346"/>
                  </a:cxn>
                  <a:cxn ang="0">
                    <a:pos x="13" y="365"/>
                  </a:cxn>
                </a:cxnLst>
                <a:rect l="0" t="0" r="r" b="b"/>
                <a:pathLst>
                  <a:path w="170" h="366">
                    <a:moveTo>
                      <a:pt x="5" y="366"/>
                    </a:moveTo>
                    <a:lnTo>
                      <a:pt x="2" y="351"/>
                    </a:lnTo>
                    <a:lnTo>
                      <a:pt x="0" y="340"/>
                    </a:lnTo>
                    <a:lnTo>
                      <a:pt x="0" y="329"/>
                    </a:lnTo>
                    <a:lnTo>
                      <a:pt x="3" y="322"/>
                    </a:lnTo>
                    <a:lnTo>
                      <a:pt x="5" y="314"/>
                    </a:lnTo>
                    <a:lnTo>
                      <a:pt x="8" y="308"/>
                    </a:lnTo>
                    <a:lnTo>
                      <a:pt x="11" y="301"/>
                    </a:lnTo>
                    <a:lnTo>
                      <a:pt x="16" y="295"/>
                    </a:lnTo>
                    <a:lnTo>
                      <a:pt x="24" y="288"/>
                    </a:lnTo>
                    <a:lnTo>
                      <a:pt x="30" y="277"/>
                    </a:lnTo>
                    <a:lnTo>
                      <a:pt x="34" y="268"/>
                    </a:lnTo>
                    <a:lnTo>
                      <a:pt x="37" y="259"/>
                    </a:lnTo>
                    <a:lnTo>
                      <a:pt x="42" y="252"/>
                    </a:lnTo>
                    <a:lnTo>
                      <a:pt x="48" y="243"/>
                    </a:lnTo>
                    <a:lnTo>
                      <a:pt x="53" y="237"/>
                    </a:lnTo>
                    <a:lnTo>
                      <a:pt x="61" y="236"/>
                    </a:lnTo>
                    <a:lnTo>
                      <a:pt x="65" y="237"/>
                    </a:lnTo>
                    <a:lnTo>
                      <a:pt x="71" y="240"/>
                    </a:lnTo>
                    <a:lnTo>
                      <a:pt x="77" y="243"/>
                    </a:lnTo>
                    <a:lnTo>
                      <a:pt x="85" y="246"/>
                    </a:lnTo>
                    <a:lnTo>
                      <a:pt x="90" y="248"/>
                    </a:lnTo>
                    <a:lnTo>
                      <a:pt x="98" y="251"/>
                    </a:lnTo>
                    <a:lnTo>
                      <a:pt x="104" y="252"/>
                    </a:lnTo>
                    <a:lnTo>
                      <a:pt x="110" y="252"/>
                    </a:lnTo>
                    <a:lnTo>
                      <a:pt x="117" y="249"/>
                    </a:lnTo>
                    <a:lnTo>
                      <a:pt x="119" y="245"/>
                    </a:lnTo>
                    <a:lnTo>
                      <a:pt x="119" y="240"/>
                    </a:lnTo>
                    <a:lnTo>
                      <a:pt x="119" y="234"/>
                    </a:lnTo>
                    <a:lnTo>
                      <a:pt x="119" y="225"/>
                    </a:lnTo>
                    <a:lnTo>
                      <a:pt x="120" y="212"/>
                    </a:lnTo>
                    <a:lnTo>
                      <a:pt x="123" y="197"/>
                    </a:lnTo>
                    <a:lnTo>
                      <a:pt x="129" y="184"/>
                    </a:lnTo>
                    <a:lnTo>
                      <a:pt x="133" y="170"/>
                    </a:lnTo>
                    <a:lnTo>
                      <a:pt x="135" y="153"/>
                    </a:lnTo>
                    <a:lnTo>
                      <a:pt x="132" y="136"/>
                    </a:lnTo>
                    <a:lnTo>
                      <a:pt x="127" y="124"/>
                    </a:lnTo>
                    <a:lnTo>
                      <a:pt x="123" y="116"/>
                    </a:lnTo>
                    <a:lnTo>
                      <a:pt x="120" y="107"/>
                    </a:lnTo>
                    <a:lnTo>
                      <a:pt x="119" y="98"/>
                    </a:lnTo>
                    <a:lnTo>
                      <a:pt x="123" y="89"/>
                    </a:lnTo>
                    <a:lnTo>
                      <a:pt x="127" y="80"/>
                    </a:lnTo>
                    <a:lnTo>
                      <a:pt x="130" y="73"/>
                    </a:lnTo>
                    <a:lnTo>
                      <a:pt x="130" y="67"/>
                    </a:lnTo>
                    <a:lnTo>
                      <a:pt x="130" y="61"/>
                    </a:lnTo>
                    <a:lnTo>
                      <a:pt x="130" y="52"/>
                    </a:lnTo>
                    <a:lnTo>
                      <a:pt x="132" y="38"/>
                    </a:lnTo>
                    <a:lnTo>
                      <a:pt x="132" y="28"/>
                    </a:lnTo>
                    <a:lnTo>
                      <a:pt x="129" y="22"/>
                    </a:lnTo>
                    <a:lnTo>
                      <a:pt x="123" y="19"/>
                    </a:lnTo>
                    <a:lnTo>
                      <a:pt x="119" y="18"/>
                    </a:lnTo>
                    <a:lnTo>
                      <a:pt x="117" y="13"/>
                    </a:lnTo>
                    <a:lnTo>
                      <a:pt x="119" y="9"/>
                    </a:lnTo>
                    <a:lnTo>
                      <a:pt x="122" y="6"/>
                    </a:lnTo>
                    <a:lnTo>
                      <a:pt x="124" y="3"/>
                    </a:lnTo>
                    <a:lnTo>
                      <a:pt x="126" y="3"/>
                    </a:lnTo>
                    <a:lnTo>
                      <a:pt x="129" y="1"/>
                    </a:lnTo>
                    <a:lnTo>
                      <a:pt x="139" y="0"/>
                    </a:lnTo>
                    <a:lnTo>
                      <a:pt x="148" y="0"/>
                    </a:lnTo>
                    <a:lnTo>
                      <a:pt x="154" y="1"/>
                    </a:lnTo>
                    <a:lnTo>
                      <a:pt x="156" y="1"/>
                    </a:lnTo>
                    <a:lnTo>
                      <a:pt x="148" y="3"/>
                    </a:lnTo>
                    <a:lnTo>
                      <a:pt x="156" y="12"/>
                    </a:lnTo>
                    <a:lnTo>
                      <a:pt x="153" y="12"/>
                    </a:lnTo>
                    <a:lnTo>
                      <a:pt x="150" y="12"/>
                    </a:lnTo>
                    <a:lnTo>
                      <a:pt x="145" y="12"/>
                    </a:lnTo>
                    <a:lnTo>
                      <a:pt x="142" y="13"/>
                    </a:lnTo>
                    <a:lnTo>
                      <a:pt x="144" y="15"/>
                    </a:lnTo>
                    <a:lnTo>
                      <a:pt x="148" y="18"/>
                    </a:lnTo>
                    <a:lnTo>
                      <a:pt x="154" y="25"/>
                    </a:lnTo>
                    <a:lnTo>
                      <a:pt x="161" y="32"/>
                    </a:lnTo>
                    <a:lnTo>
                      <a:pt x="166" y="44"/>
                    </a:lnTo>
                    <a:lnTo>
                      <a:pt x="166" y="58"/>
                    </a:lnTo>
                    <a:lnTo>
                      <a:pt x="164" y="71"/>
                    </a:lnTo>
                    <a:lnTo>
                      <a:pt x="160" y="83"/>
                    </a:lnTo>
                    <a:lnTo>
                      <a:pt x="157" y="87"/>
                    </a:lnTo>
                    <a:lnTo>
                      <a:pt x="154" y="92"/>
                    </a:lnTo>
                    <a:lnTo>
                      <a:pt x="151" y="95"/>
                    </a:lnTo>
                    <a:lnTo>
                      <a:pt x="150" y="98"/>
                    </a:lnTo>
                    <a:lnTo>
                      <a:pt x="151" y="105"/>
                    </a:lnTo>
                    <a:lnTo>
                      <a:pt x="156" y="119"/>
                    </a:lnTo>
                    <a:lnTo>
                      <a:pt x="160" y="132"/>
                    </a:lnTo>
                    <a:lnTo>
                      <a:pt x="164" y="141"/>
                    </a:lnTo>
                    <a:lnTo>
                      <a:pt x="167" y="144"/>
                    </a:lnTo>
                    <a:lnTo>
                      <a:pt x="169" y="147"/>
                    </a:lnTo>
                    <a:lnTo>
                      <a:pt x="170" y="151"/>
                    </a:lnTo>
                    <a:lnTo>
                      <a:pt x="170" y="157"/>
                    </a:lnTo>
                    <a:lnTo>
                      <a:pt x="167" y="162"/>
                    </a:lnTo>
                    <a:lnTo>
                      <a:pt x="163" y="165"/>
                    </a:lnTo>
                    <a:lnTo>
                      <a:pt x="156" y="168"/>
                    </a:lnTo>
                    <a:lnTo>
                      <a:pt x="150" y="169"/>
                    </a:lnTo>
                    <a:lnTo>
                      <a:pt x="150" y="175"/>
                    </a:lnTo>
                    <a:lnTo>
                      <a:pt x="150" y="179"/>
                    </a:lnTo>
                    <a:lnTo>
                      <a:pt x="150" y="184"/>
                    </a:lnTo>
                    <a:lnTo>
                      <a:pt x="151" y="187"/>
                    </a:lnTo>
                    <a:lnTo>
                      <a:pt x="150" y="188"/>
                    </a:lnTo>
                    <a:lnTo>
                      <a:pt x="147" y="191"/>
                    </a:lnTo>
                    <a:lnTo>
                      <a:pt x="142" y="196"/>
                    </a:lnTo>
                    <a:lnTo>
                      <a:pt x="136" y="199"/>
                    </a:lnTo>
                    <a:lnTo>
                      <a:pt x="141" y="203"/>
                    </a:lnTo>
                    <a:lnTo>
                      <a:pt x="142" y="209"/>
                    </a:lnTo>
                    <a:lnTo>
                      <a:pt x="142" y="213"/>
                    </a:lnTo>
                    <a:lnTo>
                      <a:pt x="142" y="215"/>
                    </a:lnTo>
                    <a:lnTo>
                      <a:pt x="142" y="215"/>
                    </a:lnTo>
                    <a:lnTo>
                      <a:pt x="141" y="216"/>
                    </a:lnTo>
                    <a:lnTo>
                      <a:pt x="138" y="216"/>
                    </a:lnTo>
                    <a:lnTo>
                      <a:pt x="135" y="218"/>
                    </a:lnTo>
                    <a:lnTo>
                      <a:pt x="132" y="222"/>
                    </a:lnTo>
                    <a:lnTo>
                      <a:pt x="130" y="231"/>
                    </a:lnTo>
                    <a:lnTo>
                      <a:pt x="129" y="240"/>
                    </a:lnTo>
                    <a:lnTo>
                      <a:pt x="124" y="249"/>
                    </a:lnTo>
                    <a:lnTo>
                      <a:pt x="120" y="252"/>
                    </a:lnTo>
                    <a:lnTo>
                      <a:pt x="114" y="254"/>
                    </a:lnTo>
                    <a:lnTo>
                      <a:pt x="107" y="255"/>
                    </a:lnTo>
                    <a:lnTo>
                      <a:pt x="99" y="254"/>
                    </a:lnTo>
                    <a:lnTo>
                      <a:pt x="92" y="254"/>
                    </a:lnTo>
                    <a:lnTo>
                      <a:pt x="85" y="252"/>
                    </a:lnTo>
                    <a:lnTo>
                      <a:pt x="77" y="252"/>
                    </a:lnTo>
                    <a:lnTo>
                      <a:pt x="73" y="251"/>
                    </a:lnTo>
                    <a:lnTo>
                      <a:pt x="65" y="252"/>
                    </a:lnTo>
                    <a:lnTo>
                      <a:pt x="58" y="257"/>
                    </a:lnTo>
                    <a:lnTo>
                      <a:pt x="52" y="264"/>
                    </a:lnTo>
                    <a:lnTo>
                      <a:pt x="46" y="273"/>
                    </a:lnTo>
                    <a:lnTo>
                      <a:pt x="43" y="279"/>
                    </a:lnTo>
                    <a:lnTo>
                      <a:pt x="40" y="283"/>
                    </a:lnTo>
                    <a:lnTo>
                      <a:pt x="37" y="286"/>
                    </a:lnTo>
                    <a:lnTo>
                      <a:pt x="34" y="289"/>
                    </a:lnTo>
                    <a:lnTo>
                      <a:pt x="33" y="291"/>
                    </a:lnTo>
                    <a:lnTo>
                      <a:pt x="31" y="294"/>
                    </a:lnTo>
                    <a:lnTo>
                      <a:pt x="28" y="297"/>
                    </a:lnTo>
                    <a:lnTo>
                      <a:pt x="27" y="301"/>
                    </a:lnTo>
                    <a:lnTo>
                      <a:pt x="24" y="313"/>
                    </a:lnTo>
                    <a:lnTo>
                      <a:pt x="24" y="325"/>
                    </a:lnTo>
                    <a:lnTo>
                      <a:pt x="25" y="337"/>
                    </a:lnTo>
                    <a:lnTo>
                      <a:pt x="25" y="346"/>
                    </a:lnTo>
                    <a:lnTo>
                      <a:pt x="24" y="353"/>
                    </a:lnTo>
                    <a:lnTo>
                      <a:pt x="19" y="359"/>
                    </a:lnTo>
                    <a:lnTo>
                      <a:pt x="13" y="365"/>
                    </a:lnTo>
                    <a:lnTo>
                      <a:pt x="5" y="366"/>
                    </a:lnTo>
                    <a:close/>
                  </a:path>
                </a:pathLst>
              </a:custGeom>
              <a:solidFill>
                <a:srgbClr val="E0BAA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7" name="Freeform 313"/>
              <p:cNvSpPr>
                <a:spLocks/>
              </p:cNvSpPr>
              <p:nvPr/>
            </p:nvSpPr>
            <p:spPr bwMode="auto">
              <a:xfrm>
                <a:off x="629" y="1391"/>
                <a:ext cx="116" cy="38"/>
              </a:xfrm>
              <a:custGeom>
                <a:avLst/>
                <a:gdLst/>
                <a:ahLst/>
                <a:cxnLst>
                  <a:cxn ang="0">
                    <a:pos x="312" y="9"/>
                  </a:cxn>
                  <a:cxn ang="0">
                    <a:pos x="327" y="22"/>
                  </a:cxn>
                  <a:cxn ang="0">
                    <a:pos x="336" y="33"/>
                  </a:cxn>
                  <a:cxn ang="0">
                    <a:pos x="348" y="40"/>
                  </a:cxn>
                  <a:cxn ang="0">
                    <a:pos x="348" y="45"/>
                  </a:cxn>
                  <a:cxn ang="0">
                    <a:pos x="340" y="49"/>
                  </a:cxn>
                  <a:cxn ang="0">
                    <a:pos x="328" y="46"/>
                  </a:cxn>
                  <a:cxn ang="0">
                    <a:pos x="317" y="40"/>
                  </a:cxn>
                  <a:cxn ang="0">
                    <a:pos x="303" y="34"/>
                  </a:cxn>
                  <a:cxn ang="0">
                    <a:pos x="293" y="28"/>
                  </a:cxn>
                  <a:cxn ang="0">
                    <a:pos x="293" y="37"/>
                  </a:cxn>
                  <a:cxn ang="0">
                    <a:pos x="294" y="50"/>
                  </a:cxn>
                  <a:cxn ang="0">
                    <a:pos x="287" y="55"/>
                  </a:cxn>
                  <a:cxn ang="0">
                    <a:pos x="274" y="47"/>
                  </a:cxn>
                  <a:cxn ang="0">
                    <a:pos x="256" y="37"/>
                  </a:cxn>
                  <a:cxn ang="0">
                    <a:pos x="235" y="52"/>
                  </a:cxn>
                  <a:cxn ang="0">
                    <a:pos x="219" y="59"/>
                  </a:cxn>
                  <a:cxn ang="0">
                    <a:pos x="207" y="64"/>
                  </a:cxn>
                  <a:cxn ang="0">
                    <a:pos x="195" y="65"/>
                  </a:cxn>
                  <a:cxn ang="0">
                    <a:pos x="183" y="65"/>
                  </a:cxn>
                  <a:cxn ang="0">
                    <a:pos x="173" y="65"/>
                  </a:cxn>
                  <a:cxn ang="0">
                    <a:pos x="154" y="70"/>
                  </a:cxn>
                  <a:cxn ang="0">
                    <a:pos x="130" y="76"/>
                  </a:cxn>
                  <a:cxn ang="0">
                    <a:pos x="106" y="82"/>
                  </a:cxn>
                  <a:cxn ang="0">
                    <a:pos x="89" y="88"/>
                  </a:cxn>
                  <a:cxn ang="0">
                    <a:pos x="62" y="95"/>
                  </a:cxn>
                  <a:cxn ang="0">
                    <a:pos x="34" y="104"/>
                  </a:cxn>
                  <a:cxn ang="0">
                    <a:pos x="10" y="111"/>
                  </a:cxn>
                  <a:cxn ang="0">
                    <a:pos x="6" y="99"/>
                  </a:cxn>
                  <a:cxn ang="0">
                    <a:pos x="7" y="56"/>
                  </a:cxn>
                  <a:cxn ang="0">
                    <a:pos x="13" y="28"/>
                  </a:cxn>
                  <a:cxn ang="0">
                    <a:pos x="44" y="27"/>
                  </a:cxn>
                  <a:cxn ang="0">
                    <a:pos x="78" y="24"/>
                  </a:cxn>
                  <a:cxn ang="0">
                    <a:pos x="111" y="21"/>
                  </a:cxn>
                  <a:cxn ang="0">
                    <a:pos x="117" y="24"/>
                  </a:cxn>
                  <a:cxn ang="0">
                    <a:pos x="115" y="36"/>
                  </a:cxn>
                  <a:cxn ang="0">
                    <a:pos x="118" y="43"/>
                  </a:cxn>
                  <a:cxn ang="0">
                    <a:pos x="129" y="45"/>
                  </a:cxn>
                  <a:cxn ang="0">
                    <a:pos x="145" y="40"/>
                  </a:cxn>
                  <a:cxn ang="0">
                    <a:pos x="163" y="31"/>
                  </a:cxn>
                  <a:cxn ang="0">
                    <a:pos x="174" y="30"/>
                  </a:cxn>
                  <a:cxn ang="0">
                    <a:pos x="186" y="34"/>
                  </a:cxn>
                  <a:cxn ang="0">
                    <a:pos x="194" y="33"/>
                  </a:cxn>
                  <a:cxn ang="0">
                    <a:pos x="210" y="22"/>
                  </a:cxn>
                  <a:cxn ang="0">
                    <a:pos x="231" y="10"/>
                  </a:cxn>
                  <a:cxn ang="0">
                    <a:pos x="250" y="1"/>
                  </a:cxn>
                  <a:cxn ang="0">
                    <a:pos x="260" y="1"/>
                  </a:cxn>
                  <a:cxn ang="0">
                    <a:pos x="274" y="7"/>
                  </a:cxn>
                  <a:cxn ang="0">
                    <a:pos x="287" y="9"/>
                  </a:cxn>
                  <a:cxn ang="0">
                    <a:pos x="300" y="6"/>
                  </a:cxn>
                </a:cxnLst>
                <a:rect l="0" t="0" r="r" b="b"/>
                <a:pathLst>
                  <a:path w="349" h="113">
                    <a:moveTo>
                      <a:pt x="306" y="4"/>
                    </a:moveTo>
                    <a:lnTo>
                      <a:pt x="312" y="9"/>
                    </a:lnTo>
                    <a:lnTo>
                      <a:pt x="320" y="15"/>
                    </a:lnTo>
                    <a:lnTo>
                      <a:pt x="327" y="22"/>
                    </a:lnTo>
                    <a:lnTo>
                      <a:pt x="331" y="28"/>
                    </a:lnTo>
                    <a:lnTo>
                      <a:pt x="336" y="33"/>
                    </a:lnTo>
                    <a:lnTo>
                      <a:pt x="343" y="37"/>
                    </a:lnTo>
                    <a:lnTo>
                      <a:pt x="348" y="40"/>
                    </a:lnTo>
                    <a:lnTo>
                      <a:pt x="349" y="43"/>
                    </a:lnTo>
                    <a:lnTo>
                      <a:pt x="348" y="45"/>
                    </a:lnTo>
                    <a:lnTo>
                      <a:pt x="345" y="47"/>
                    </a:lnTo>
                    <a:lnTo>
                      <a:pt x="340" y="49"/>
                    </a:lnTo>
                    <a:lnTo>
                      <a:pt x="333" y="47"/>
                    </a:lnTo>
                    <a:lnTo>
                      <a:pt x="328" y="46"/>
                    </a:lnTo>
                    <a:lnTo>
                      <a:pt x="322" y="43"/>
                    </a:lnTo>
                    <a:lnTo>
                      <a:pt x="317" y="40"/>
                    </a:lnTo>
                    <a:lnTo>
                      <a:pt x="311" y="37"/>
                    </a:lnTo>
                    <a:lnTo>
                      <a:pt x="303" y="34"/>
                    </a:lnTo>
                    <a:lnTo>
                      <a:pt x="299" y="31"/>
                    </a:lnTo>
                    <a:lnTo>
                      <a:pt x="293" y="28"/>
                    </a:lnTo>
                    <a:lnTo>
                      <a:pt x="288" y="28"/>
                    </a:lnTo>
                    <a:lnTo>
                      <a:pt x="293" y="37"/>
                    </a:lnTo>
                    <a:lnTo>
                      <a:pt x="294" y="45"/>
                    </a:lnTo>
                    <a:lnTo>
                      <a:pt x="294" y="50"/>
                    </a:lnTo>
                    <a:lnTo>
                      <a:pt x="293" y="53"/>
                    </a:lnTo>
                    <a:lnTo>
                      <a:pt x="287" y="55"/>
                    </a:lnTo>
                    <a:lnTo>
                      <a:pt x="281" y="53"/>
                    </a:lnTo>
                    <a:lnTo>
                      <a:pt x="274" y="47"/>
                    </a:lnTo>
                    <a:lnTo>
                      <a:pt x="265" y="34"/>
                    </a:lnTo>
                    <a:lnTo>
                      <a:pt x="256" y="37"/>
                    </a:lnTo>
                    <a:lnTo>
                      <a:pt x="247" y="43"/>
                    </a:lnTo>
                    <a:lnTo>
                      <a:pt x="235" y="52"/>
                    </a:lnTo>
                    <a:lnTo>
                      <a:pt x="225" y="58"/>
                    </a:lnTo>
                    <a:lnTo>
                      <a:pt x="219" y="59"/>
                    </a:lnTo>
                    <a:lnTo>
                      <a:pt x="213" y="62"/>
                    </a:lnTo>
                    <a:lnTo>
                      <a:pt x="207" y="64"/>
                    </a:lnTo>
                    <a:lnTo>
                      <a:pt x="201" y="64"/>
                    </a:lnTo>
                    <a:lnTo>
                      <a:pt x="195" y="65"/>
                    </a:lnTo>
                    <a:lnTo>
                      <a:pt x="189" y="65"/>
                    </a:lnTo>
                    <a:lnTo>
                      <a:pt x="183" y="65"/>
                    </a:lnTo>
                    <a:lnTo>
                      <a:pt x="179" y="65"/>
                    </a:lnTo>
                    <a:lnTo>
                      <a:pt x="173" y="65"/>
                    </a:lnTo>
                    <a:lnTo>
                      <a:pt x="164" y="67"/>
                    </a:lnTo>
                    <a:lnTo>
                      <a:pt x="154" y="70"/>
                    </a:lnTo>
                    <a:lnTo>
                      <a:pt x="142" y="73"/>
                    </a:lnTo>
                    <a:lnTo>
                      <a:pt x="130" y="76"/>
                    </a:lnTo>
                    <a:lnTo>
                      <a:pt x="118" y="79"/>
                    </a:lnTo>
                    <a:lnTo>
                      <a:pt x="106" y="82"/>
                    </a:lnTo>
                    <a:lnTo>
                      <a:pt x="98" y="85"/>
                    </a:lnTo>
                    <a:lnTo>
                      <a:pt x="89" y="88"/>
                    </a:lnTo>
                    <a:lnTo>
                      <a:pt x="77" y="91"/>
                    </a:lnTo>
                    <a:lnTo>
                      <a:pt x="62" y="95"/>
                    </a:lnTo>
                    <a:lnTo>
                      <a:pt x="49" y="99"/>
                    </a:lnTo>
                    <a:lnTo>
                      <a:pt x="34" y="104"/>
                    </a:lnTo>
                    <a:lnTo>
                      <a:pt x="21" y="108"/>
                    </a:lnTo>
                    <a:lnTo>
                      <a:pt x="10" y="111"/>
                    </a:lnTo>
                    <a:lnTo>
                      <a:pt x="3" y="113"/>
                    </a:lnTo>
                    <a:lnTo>
                      <a:pt x="6" y="99"/>
                    </a:lnTo>
                    <a:lnTo>
                      <a:pt x="9" y="80"/>
                    </a:lnTo>
                    <a:lnTo>
                      <a:pt x="7" y="56"/>
                    </a:lnTo>
                    <a:lnTo>
                      <a:pt x="0" y="30"/>
                    </a:lnTo>
                    <a:lnTo>
                      <a:pt x="13" y="28"/>
                    </a:lnTo>
                    <a:lnTo>
                      <a:pt x="28" y="28"/>
                    </a:lnTo>
                    <a:lnTo>
                      <a:pt x="44" y="27"/>
                    </a:lnTo>
                    <a:lnTo>
                      <a:pt x="62" y="25"/>
                    </a:lnTo>
                    <a:lnTo>
                      <a:pt x="78" y="24"/>
                    </a:lnTo>
                    <a:lnTo>
                      <a:pt x="96" y="22"/>
                    </a:lnTo>
                    <a:lnTo>
                      <a:pt x="111" y="21"/>
                    </a:lnTo>
                    <a:lnTo>
                      <a:pt x="123" y="19"/>
                    </a:lnTo>
                    <a:lnTo>
                      <a:pt x="117" y="24"/>
                    </a:lnTo>
                    <a:lnTo>
                      <a:pt x="115" y="30"/>
                    </a:lnTo>
                    <a:lnTo>
                      <a:pt x="115" y="36"/>
                    </a:lnTo>
                    <a:lnTo>
                      <a:pt x="117" y="40"/>
                    </a:lnTo>
                    <a:lnTo>
                      <a:pt x="118" y="43"/>
                    </a:lnTo>
                    <a:lnTo>
                      <a:pt x="124" y="43"/>
                    </a:lnTo>
                    <a:lnTo>
                      <a:pt x="129" y="45"/>
                    </a:lnTo>
                    <a:lnTo>
                      <a:pt x="135" y="43"/>
                    </a:lnTo>
                    <a:lnTo>
                      <a:pt x="145" y="40"/>
                    </a:lnTo>
                    <a:lnTo>
                      <a:pt x="154" y="36"/>
                    </a:lnTo>
                    <a:lnTo>
                      <a:pt x="163" y="31"/>
                    </a:lnTo>
                    <a:lnTo>
                      <a:pt x="169" y="30"/>
                    </a:lnTo>
                    <a:lnTo>
                      <a:pt x="174" y="30"/>
                    </a:lnTo>
                    <a:lnTo>
                      <a:pt x="180" y="31"/>
                    </a:lnTo>
                    <a:lnTo>
                      <a:pt x="186" y="34"/>
                    </a:lnTo>
                    <a:lnTo>
                      <a:pt x="191" y="34"/>
                    </a:lnTo>
                    <a:lnTo>
                      <a:pt x="194" y="33"/>
                    </a:lnTo>
                    <a:lnTo>
                      <a:pt x="200" y="28"/>
                    </a:lnTo>
                    <a:lnTo>
                      <a:pt x="210" y="22"/>
                    </a:lnTo>
                    <a:lnTo>
                      <a:pt x="220" y="16"/>
                    </a:lnTo>
                    <a:lnTo>
                      <a:pt x="231" y="10"/>
                    </a:lnTo>
                    <a:lnTo>
                      <a:pt x="241" y="4"/>
                    </a:lnTo>
                    <a:lnTo>
                      <a:pt x="250" y="1"/>
                    </a:lnTo>
                    <a:lnTo>
                      <a:pt x="254" y="0"/>
                    </a:lnTo>
                    <a:lnTo>
                      <a:pt x="260" y="1"/>
                    </a:lnTo>
                    <a:lnTo>
                      <a:pt x="268" y="4"/>
                    </a:lnTo>
                    <a:lnTo>
                      <a:pt x="274" y="7"/>
                    </a:lnTo>
                    <a:lnTo>
                      <a:pt x="280" y="9"/>
                    </a:lnTo>
                    <a:lnTo>
                      <a:pt x="287" y="9"/>
                    </a:lnTo>
                    <a:lnTo>
                      <a:pt x="294" y="7"/>
                    </a:lnTo>
                    <a:lnTo>
                      <a:pt x="300" y="6"/>
                    </a:lnTo>
                    <a:lnTo>
                      <a:pt x="306" y="4"/>
                    </a:lnTo>
                    <a:close/>
                  </a:path>
                </a:pathLst>
              </a:custGeom>
              <a:solidFill>
                <a:srgbClr val="C99E8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8" name="Freeform 314"/>
              <p:cNvSpPr>
                <a:spLocks/>
              </p:cNvSpPr>
              <p:nvPr/>
            </p:nvSpPr>
            <p:spPr bwMode="auto">
              <a:xfrm>
                <a:off x="617" y="1377"/>
                <a:ext cx="53" cy="24"/>
              </a:xfrm>
              <a:custGeom>
                <a:avLst/>
                <a:gdLst/>
                <a:ahLst/>
                <a:cxnLst>
                  <a:cxn ang="0">
                    <a:pos x="9" y="54"/>
                  </a:cxn>
                  <a:cxn ang="0">
                    <a:pos x="20" y="55"/>
                  </a:cxn>
                  <a:cxn ang="0">
                    <a:pos x="27" y="60"/>
                  </a:cxn>
                  <a:cxn ang="0">
                    <a:pos x="33" y="66"/>
                  </a:cxn>
                  <a:cxn ang="0">
                    <a:pos x="36" y="72"/>
                  </a:cxn>
                  <a:cxn ang="0">
                    <a:pos x="49" y="70"/>
                  </a:cxn>
                  <a:cxn ang="0">
                    <a:pos x="64" y="70"/>
                  </a:cxn>
                  <a:cxn ang="0">
                    <a:pos x="80" y="69"/>
                  </a:cxn>
                  <a:cxn ang="0">
                    <a:pos x="98" y="67"/>
                  </a:cxn>
                  <a:cxn ang="0">
                    <a:pos x="114" y="66"/>
                  </a:cxn>
                  <a:cxn ang="0">
                    <a:pos x="131" y="64"/>
                  </a:cxn>
                  <a:cxn ang="0">
                    <a:pos x="145" y="63"/>
                  </a:cxn>
                  <a:cxn ang="0">
                    <a:pos x="159" y="61"/>
                  </a:cxn>
                  <a:cxn ang="0">
                    <a:pos x="159" y="54"/>
                  </a:cxn>
                  <a:cxn ang="0">
                    <a:pos x="159" y="42"/>
                  </a:cxn>
                  <a:cxn ang="0">
                    <a:pos x="157" y="33"/>
                  </a:cxn>
                  <a:cxn ang="0">
                    <a:pos x="150" y="27"/>
                  </a:cxn>
                  <a:cxn ang="0">
                    <a:pos x="142" y="26"/>
                  </a:cxn>
                  <a:cxn ang="0">
                    <a:pos x="135" y="23"/>
                  </a:cxn>
                  <a:cxn ang="0">
                    <a:pos x="131" y="20"/>
                  </a:cxn>
                  <a:cxn ang="0">
                    <a:pos x="126" y="17"/>
                  </a:cxn>
                  <a:cxn ang="0">
                    <a:pos x="122" y="14"/>
                  </a:cxn>
                  <a:cxn ang="0">
                    <a:pos x="117" y="12"/>
                  </a:cxn>
                  <a:cxn ang="0">
                    <a:pos x="111" y="11"/>
                  </a:cxn>
                  <a:cxn ang="0">
                    <a:pos x="105" y="12"/>
                  </a:cxn>
                  <a:cxn ang="0">
                    <a:pos x="101" y="15"/>
                  </a:cxn>
                  <a:cxn ang="0">
                    <a:pos x="98" y="21"/>
                  </a:cxn>
                  <a:cxn ang="0">
                    <a:pos x="97" y="29"/>
                  </a:cxn>
                  <a:cxn ang="0">
                    <a:pos x="94" y="33"/>
                  </a:cxn>
                  <a:cxn ang="0">
                    <a:pos x="89" y="29"/>
                  </a:cxn>
                  <a:cxn ang="0">
                    <a:pos x="85" y="26"/>
                  </a:cxn>
                  <a:cxn ang="0">
                    <a:pos x="80" y="26"/>
                  </a:cxn>
                  <a:cxn ang="0">
                    <a:pos x="76" y="27"/>
                  </a:cxn>
                  <a:cxn ang="0">
                    <a:pos x="73" y="27"/>
                  </a:cxn>
                  <a:cxn ang="0">
                    <a:pos x="71" y="24"/>
                  </a:cxn>
                  <a:cxn ang="0">
                    <a:pos x="68" y="21"/>
                  </a:cxn>
                  <a:cxn ang="0">
                    <a:pos x="67" y="17"/>
                  </a:cxn>
                  <a:cxn ang="0">
                    <a:pos x="64" y="15"/>
                  </a:cxn>
                  <a:cxn ang="0">
                    <a:pos x="61" y="14"/>
                  </a:cxn>
                  <a:cxn ang="0">
                    <a:pos x="57" y="14"/>
                  </a:cxn>
                  <a:cxn ang="0">
                    <a:pos x="52" y="15"/>
                  </a:cxn>
                  <a:cxn ang="0">
                    <a:pos x="49" y="17"/>
                  </a:cxn>
                  <a:cxn ang="0">
                    <a:pos x="48" y="14"/>
                  </a:cxn>
                  <a:cxn ang="0">
                    <a:pos x="48" y="9"/>
                  </a:cxn>
                  <a:cxn ang="0">
                    <a:pos x="46" y="6"/>
                  </a:cxn>
                  <a:cxn ang="0">
                    <a:pos x="42" y="3"/>
                  </a:cxn>
                  <a:cxn ang="0">
                    <a:pos x="36" y="0"/>
                  </a:cxn>
                  <a:cxn ang="0">
                    <a:pos x="30" y="2"/>
                  </a:cxn>
                  <a:cxn ang="0">
                    <a:pos x="24" y="5"/>
                  </a:cxn>
                  <a:cxn ang="0">
                    <a:pos x="21" y="8"/>
                  </a:cxn>
                  <a:cxn ang="0">
                    <a:pos x="20" y="8"/>
                  </a:cxn>
                  <a:cxn ang="0">
                    <a:pos x="18" y="6"/>
                  </a:cxn>
                  <a:cxn ang="0">
                    <a:pos x="17" y="5"/>
                  </a:cxn>
                  <a:cxn ang="0">
                    <a:pos x="14" y="2"/>
                  </a:cxn>
                  <a:cxn ang="0">
                    <a:pos x="11" y="2"/>
                  </a:cxn>
                  <a:cxn ang="0">
                    <a:pos x="6" y="3"/>
                  </a:cxn>
                  <a:cxn ang="0">
                    <a:pos x="5" y="6"/>
                  </a:cxn>
                  <a:cxn ang="0">
                    <a:pos x="3" y="17"/>
                  </a:cxn>
                  <a:cxn ang="0">
                    <a:pos x="0" y="32"/>
                  </a:cxn>
                  <a:cxn ang="0">
                    <a:pos x="2" y="46"/>
                  </a:cxn>
                  <a:cxn ang="0">
                    <a:pos x="9" y="54"/>
                  </a:cxn>
                </a:cxnLst>
                <a:rect l="0" t="0" r="r" b="b"/>
                <a:pathLst>
                  <a:path w="159" h="72">
                    <a:moveTo>
                      <a:pt x="9" y="54"/>
                    </a:moveTo>
                    <a:lnTo>
                      <a:pt x="20" y="55"/>
                    </a:lnTo>
                    <a:lnTo>
                      <a:pt x="27" y="60"/>
                    </a:lnTo>
                    <a:lnTo>
                      <a:pt x="33" y="66"/>
                    </a:lnTo>
                    <a:lnTo>
                      <a:pt x="36" y="72"/>
                    </a:lnTo>
                    <a:lnTo>
                      <a:pt x="49" y="70"/>
                    </a:lnTo>
                    <a:lnTo>
                      <a:pt x="64" y="70"/>
                    </a:lnTo>
                    <a:lnTo>
                      <a:pt x="80" y="69"/>
                    </a:lnTo>
                    <a:lnTo>
                      <a:pt x="98" y="67"/>
                    </a:lnTo>
                    <a:lnTo>
                      <a:pt x="114" y="66"/>
                    </a:lnTo>
                    <a:lnTo>
                      <a:pt x="131" y="64"/>
                    </a:lnTo>
                    <a:lnTo>
                      <a:pt x="145" y="63"/>
                    </a:lnTo>
                    <a:lnTo>
                      <a:pt x="159" y="61"/>
                    </a:lnTo>
                    <a:lnTo>
                      <a:pt x="159" y="54"/>
                    </a:lnTo>
                    <a:lnTo>
                      <a:pt x="159" y="42"/>
                    </a:lnTo>
                    <a:lnTo>
                      <a:pt x="157" y="33"/>
                    </a:lnTo>
                    <a:lnTo>
                      <a:pt x="150" y="27"/>
                    </a:lnTo>
                    <a:lnTo>
                      <a:pt x="142" y="26"/>
                    </a:lnTo>
                    <a:lnTo>
                      <a:pt x="135" y="23"/>
                    </a:lnTo>
                    <a:lnTo>
                      <a:pt x="131" y="20"/>
                    </a:lnTo>
                    <a:lnTo>
                      <a:pt x="126" y="17"/>
                    </a:lnTo>
                    <a:lnTo>
                      <a:pt x="122" y="14"/>
                    </a:lnTo>
                    <a:lnTo>
                      <a:pt x="117" y="12"/>
                    </a:lnTo>
                    <a:lnTo>
                      <a:pt x="111" y="11"/>
                    </a:lnTo>
                    <a:lnTo>
                      <a:pt x="105" y="12"/>
                    </a:lnTo>
                    <a:lnTo>
                      <a:pt x="101" y="15"/>
                    </a:lnTo>
                    <a:lnTo>
                      <a:pt x="98" y="21"/>
                    </a:lnTo>
                    <a:lnTo>
                      <a:pt x="97" y="29"/>
                    </a:lnTo>
                    <a:lnTo>
                      <a:pt x="94" y="33"/>
                    </a:lnTo>
                    <a:lnTo>
                      <a:pt x="89" y="29"/>
                    </a:lnTo>
                    <a:lnTo>
                      <a:pt x="85" y="26"/>
                    </a:lnTo>
                    <a:lnTo>
                      <a:pt x="80" y="26"/>
                    </a:lnTo>
                    <a:lnTo>
                      <a:pt x="76" y="27"/>
                    </a:lnTo>
                    <a:lnTo>
                      <a:pt x="73" y="27"/>
                    </a:lnTo>
                    <a:lnTo>
                      <a:pt x="71" y="24"/>
                    </a:lnTo>
                    <a:lnTo>
                      <a:pt x="68" y="21"/>
                    </a:lnTo>
                    <a:lnTo>
                      <a:pt x="67" y="17"/>
                    </a:lnTo>
                    <a:lnTo>
                      <a:pt x="64" y="15"/>
                    </a:lnTo>
                    <a:lnTo>
                      <a:pt x="61" y="14"/>
                    </a:lnTo>
                    <a:lnTo>
                      <a:pt x="57" y="14"/>
                    </a:lnTo>
                    <a:lnTo>
                      <a:pt x="52" y="15"/>
                    </a:lnTo>
                    <a:lnTo>
                      <a:pt x="49" y="17"/>
                    </a:lnTo>
                    <a:lnTo>
                      <a:pt x="48" y="14"/>
                    </a:lnTo>
                    <a:lnTo>
                      <a:pt x="48" y="9"/>
                    </a:lnTo>
                    <a:lnTo>
                      <a:pt x="46" y="6"/>
                    </a:lnTo>
                    <a:lnTo>
                      <a:pt x="42" y="3"/>
                    </a:lnTo>
                    <a:lnTo>
                      <a:pt x="36" y="0"/>
                    </a:lnTo>
                    <a:lnTo>
                      <a:pt x="30" y="2"/>
                    </a:lnTo>
                    <a:lnTo>
                      <a:pt x="24" y="5"/>
                    </a:lnTo>
                    <a:lnTo>
                      <a:pt x="21" y="8"/>
                    </a:lnTo>
                    <a:lnTo>
                      <a:pt x="20" y="8"/>
                    </a:lnTo>
                    <a:lnTo>
                      <a:pt x="18" y="6"/>
                    </a:lnTo>
                    <a:lnTo>
                      <a:pt x="17" y="5"/>
                    </a:lnTo>
                    <a:lnTo>
                      <a:pt x="14" y="2"/>
                    </a:lnTo>
                    <a:lnTo>
                      <a:pt x="11" y="2"/>
                    </a:lnTo>
                    <a:lnTo>
                      <a:pt x="6" y="3"/>
                    </a:lnTo>
                    <a:lnTo>
                      <a:pt x="5" y="6"/>
                    </a:lnTo>
                    <a:lnTo>
                      <a:pt x="3" y="17"/>
                    </a:lnTo>
                    <a:lnTo>
                      <a:pt x="0" y="32"/>
                    </a:lnTo>
                    <a:lnTo>
                      <a:pt x="2" y="46"/>
                    </a:lnTo>
                    <a:lnTo>
                      <a:pt x="9" y="54"/>
                    </a:lnTo>
                    <a:close/>
                  </a:path>
                </a:pathLst>
              </a:custGeom>
              <a:solidFill>
                <a:srgbClr val="C99E8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9" name="Freeform 315"/>
              <p:cNvSpPr>
                <a:spLocks/>
              </p:cNvSpPr>
              <p:nvPr/>
            </p:nvSpPr>
            <p:spPr bwMode="auto">
              <a:xfrm>
                <a:off x="552" y="1199"/>
                <a:ext cx="77" cy="122"/>
              </a:xfrm>
              <a:custGeom>
                <a:avLst/>
                <a:gdLst/>
                <a:ahLst/>
                <a:cxnLst>
                  <a:cxn ang="0">
                    <a:pos x="203" y="12"/>
                  </a:cxn>
                  <a:cxn ang="0">
                    <a:pos x="191" y="30"/>
                  </a:cxn>
                  <a:cxn ang="0">
                    <a:pos x="194" y="43"/>
                  </a:cxn>
                  <a:cxn ang="0">
                    <a:pos x="181" y="76"/>
                  </a:cxn>
                  <a:cxn ang="0">
                    <a:pos x="175" y="92"/>
                  </a:cxn>
                  <a:cxn ang="0">
                    <a:pos x="144" y="118"/>
                  </a:cxn>
                  <a:cxn ang="0">
                    <a:pos x="132" y="110"/>
                  </a:cxn>
                  <a:cxn ang="0">
                    <a:pos x="114" y="115"/>
                  </a:cxn>
                  <a:cxn ang="0">
                    <a:pos x="114" y="123"/>
                  </a:cxn>
                  <a:cxn ang="0">
                    <a:pos x="107" y="129"/>
                  </a:cxn>
                  <a:cxn ang="0">
                    <a:pos x="104" y="150"/>
                  </a:cxn>
                  <a:cxn ang="0">
                    <a:pos x="109" y="169"/>
                  </a:cxn>
                  <a:cxn ang="0">
                    <a:pos x="107" y="172"/>
                  </a:cxn>
                  <a:cxn ang="0">
                    <a:pos x="111" y="177"/>
                  </a:cxn>
                  <a:cxn ang="0">
                    <a:pos x="105" y="178"/>
                  </a:cxn>
                  <a:cxn ang="0">
                    <a:pos x="98" y="180"/>
                  </a:cxn>
                  <a:cxn ang="0">
                    <a:pos x="98" y="189"/>
                  </a:cxn>
                  <a:cxn ang="0">
                    <a:pos x="90" y="187"/>
                  </a:cxn>
                  <a:cxn ang="0">
                    <a:pos x="84" y="195"/>
                  </a:cxn>
                  <a:cxn ang="0">
                    <a:pos x="71" y="189"/>
                  </a:cxn>
                  <a:cxn ang="0">
                    <a:pos x="68" y="196"/>
                  </a:cxn>
                  <a:cxn ang="0">
                    <a:pos x="59" y="202"/>
                  </a:cxn>
                  <a:cxn ang="0">
                    <a:pos x="43" y="221"/>
                  </a:cxn>
                  <a:cxn ang="0">
                    <a:pos x="49" y="204"/>
                  </a:cxn>
                  <a:cxn ang="0">
                    <a:pos x="46" y="205"/>
                  </a:cxn>
                  <a:cxn ang="0">
                    <a:pos x="25" y="223"/>
                  </a:cxn>
                  <a:cxn ang="0">
                    <a:pos x="19" y="248"/>
                  </a:cxn>
                  <a:cxn ang="0">
                    <a:pos x="12" y="227"/>
                  </a:cxn>
                  <a:cxn ang="0">
                    <a:pos x="9" y="224"/>
                  </a:cxn>
                  <a:cxn ang="0">
                    <a:pos x="1" y="239"/>
                  </a:cxn>
                  <a:cxn ang="0">
                    <a:pos x="9" y="263"/>
                  </a:cxn>
                  <a:cxn ang="0">
                    <a:pos x="37" y="325"/>
                  </a:cxn>
                  <a:cxn ang="0">
                    <a:pos x="58" y="352"/>
                  </a:cxn>
                  <a:cxn ang="0">
                    <a:pos x="77" y="362"/>
                  </a:cxn>
                  <a:cxn ang="0">
                    <a:pos x="101" y="365"/>
                  </a:cxn>
                  <a:cxn ang="0">
                    <a:pos x="96" y="328"/>
                  </a:cxn>
                  <a:cxn ang="0">
                    <a:pos x="104" y="307"/>
                  </a:cxn>
                  <a:cxn ang="0">
                    <a:pos x="120" y="287"/>
                  </a:cxn>
                  <a:cxn ang="0">
                    <a:pos x="133" y="258"/>
                  </a:cxn>
                  <a:cxn ang="0">
                    <a:pos x="149" y="236"/>
                  </a:cxn>
                  <a:cxn ang="0">
                    <a:pos x="167" y="239"/>
                  </a:cxn>
                  <a:cxn ang="0">
                    <a:pos x="186" y="247"/>
                  </a:cxn>
                  <a:cxn ang="0">
                    <a:pos x="206" y="251"/>
                  </a:cxn>
                  <a:cxn ang="0">
                    <a:pos x="215" y="239"/>
                  </a:cxn>
                  <a:cxn ang="0">
                    <a:pos x="216" y="211"/>
                  </a:cxn>
                  <a:cxn ang="0">
                    <a:pos x="229" y="169"/>
                  </a:cxn>
                  <a:cxn ang="0">
                    <a:pos x="223" y="123"/>
                  </a:cxn>
                  <a:cxn ang="0">
                    <a:pos x="215" y="97"/>
                  </a:cxn>
                  <a:cxn ang="0">
                    <a:pos x="226" y="72"/>
                  </a:cxn>
                  <a:cxn ang="0">
                    <a:pos x="226" y="51"/>
                  </a:cxn>
                  <a:cxn ang="0">
                    <a:pos x="225" y="21"/>
                  </a:cxn>
                  <a:cxn ang="0">
                    <a:pos x="213" y="12"/>
                  </a:cxn>
                  <a:cxn ang="0">
                    <a:pos x="220" y="2"/>
                  </a:cxn>
                </a:cxnLst>
                <a:rect l="0" t="0" r="r" b="b"/>
                <a:pathLst>
                  <a:path w="231" h="365">
                    <a:moveTo>
                      <a:pt x="225" y="0"/>
                    </a:moveTo>
                    <a:lnTo>
                      <a:pt x="212" y="5"/>
                    </a:lnTo>
                    <a:lnTo>
                      <a:pt x="203" y="12"/>
                    </a:lnTo>
                    <a:lnTo>
                      <a:pt x="198" y="20"/>
                    </a:lnTo>
                    <a:lnTo>
                      <a:pt x="194" y="26"/>
                    </a:lnTo>
                    <a:lnTo>
                      <a:pt x="191" y="30"/>
                    </a:lnTo>
                    <a:lnTo>
                      <a:pt x="192" y="33"/>
                    </a:lnTo>
                    <a:lnTo>
                      <a:pt x="194" y="37"/>
                    </a:lnTo>
                    <a:lnTo>
                      <a:pt x="194" y="43"/>
                    </a:lnTo>
                    <a:lnTo>
                      <a:pt x="191" y="52"/>
                    </a:lnTo>
                    <a:lnTo>
                      <a:pt x="186" y="66"/>
                    </a:lnTo>
                    <a:lnTo>
                      <a:pt x="181" y="76"/>
                    </a:lnTo>
                    <a:lnTo>
                      <a:pt x="179" y="80"/>
                    </a:lnTo>
                    <a:lnTo>
                      <a:pt x="183" y="79"/>
                    </a:lnTo>
                    <a:lnTo>
                      <a:pt x="175" y="92"/>
                    </a:lnTo>
                    <a:lnTo>
                      <a:pt x="164" y="104"/>
                    </a:lnTo>
                    <a:lnTo>
                      <a:pt x="152" y="113"/>
                    </a:lnTo>
                    <a:lnTo>
                      <a:pt x="144" y="118"/>
                    </a:lnTo>
                    <a:lnTo>
                      <a:pt x="141" y="115"/>
                    </a:lnTo>
                    <a:lnTo>
                      <a:pt x="136" y="112"/>
                    </a:lnTo>
                    <a:lnTo>
                      <a:pt x="132" y="110"/>
                    </a:lnTo>
                    <a:lnTo>
                      <a:pt x="127" y="109"/>
                    </a:lnTo>
                    <a:lnTo>
                      <a:pt x="117" y="110"/>
                    </a:lnTo>
                    <a:lnTo>
                      <a:pt x="114" y="115"/>
                    </a:lnTo>
                    <a:lnTo>
                      <a:pt x="114" y="121"/>
                    </a:lnTo>
                    <a:lnTo>
                      <a:pt x="114" y="123"/>
                    </a:lnTo>
                    <a:lnTo>
                      <a:pt x="114" y="123"/>
                    </a:lnTo>
                    <a:lnTo>
                      <a:pt x="112" y="125"/>
                    </a:lnTo>
                    <a:lnTo>
                      <a:pt x="109" y="126"/>
                    </a:lnTo>
                    <a:lnTo>
                      <a:pt x="107" y="129"/>
                    </a:lnTo>
                    <a:lnTo>
                      <a:pt x="104" y="134"/>
                    </a:lnTo>
                    <a:lnTo>
                      <a:pt x="104" y="141"/>
                    </a:lnTo>
                    <a:lnTo>
                      <a:pt x="104" y="150"/>
                    </a:lnTo>
                    <a:lnTo>
                      <a:pt x="104" y="159"/>
                    </a:lnTo>
                    <a:lnTo>
                      <a:pt x="105" y="165"/>
                    </a:lnTo>
                    <a:lnTo>
                      <a:pt x="109" y="169"/>
                    </a:lnTo>
                    <a:lnTo>
                      <a:pt x="114" y="172"/>
                    </a:lnTo>
                    <a:lnTo>
                      <a:pt x="117" y="174"/>
                    </a:lnTo>
                    <a:lnTo>
                      <a:pt x="107" y="172"/>
                    </a:lnTo>
                    <a:lnTo>
                      <a:pt x="107" y="172"/>
                    </a:lnTo>
                    <a:lnTo>
                      <a:pt x="109" y="174"/>
                    </a:lnTo>
                    <a:lnTo>
                      <a:pt x="111" y="177"/>
                    </a:lnTo>
                    <a:lnTo>
                      <a:pt x="112" y="181"/>
                    </a:lnTo>
                    <a:lnTo>
                      <a:pt x="109" y="180"/>
                    </a:lnTo>
                    <a:lnTo>
                      <a:pt x="105" y="178"/>
                    </a:lnTo>
                    <a:lnTo>
                      <a:pt x="101" y="177"/>
                    </a:lnTo>
                    <a:lnTo>
                      <a:pt x="96" y="175"/>
                    </a:lnTo>
                    <a:lnTo>
                      <a:pt x="98" y="180"/>
                    </a:lnTo>
                    <a:lnTo>
                      <a:pt x="99" y="184"/>
                    </a:lnTo>
                    <a:lnTo>
                      <a:pt x="98" y="187"/>
                    </a:lnTo>
                    <a:lnTo>
                      <a:pt x="98" y="189"/>
                    </a:lnTo>
                    <a:lnTo>
                      <a:pt x="90" y="184"/>
                    </a:lnTo>
                    <a:lnTo>
                      <a:pt x="90" y="184"/>
                    </a:lnTo>
                    <a:lnTo>
                      <a:pt x="90" y="187"/>
                    </a:lnTo>
                    <a:lnTo>
                      <a:pt x="90" y="190"/>
                    </a:lnTo>
                    <a:lnTo>
                      <a:pt x="90" y="195"/>
                    </a:lnTo>
                    <a:lnTo>
                      <a:pt x="84" y="195"/>
                    </a:lnTo>
                    <a:lnTo>
                      <a:pt x="78" y="192"/>
                    </a:lnTo>
                    <a:lnTo>
                      <a:pt x="72" y="190"/>
                    </a:lnTo>
                    <a:lnTo>
                      <a:pt x="71" y="189"/>
                    </a:lnTo>
                    <a:lnTo>
                      <a:pt x="71" y="192"/>
                    </a:lnTo>
                    <a:lnTo>
                      <a:pt x="70" y="195"/>
                    </a:lnTo>
                    <a:lnTo>
                      <a:pt x="68" y="196"/>
                    </a:lnTo>
                    <a:lnTo>
                      <a:pt x="68" y="198"/>
                    </a:lnTo>
                    <a:lnTo>
                      <a:pt x="61" y="198"/>
                    </a:lnTo>
                    <a:lnTo>
                      <a:pt x="59" y="202"/>
                    </a:lnTo>
                    <a:lnTo>
                      <a:pt x="55" y="210"/>
                    </a:lnTo>
                    <a:lnTo>
                      <a:pt x="49" y="215"/>
                    </a:lnTo>
                    <a:lnTo>
                      <a:pt x="43" y="221"/>
                    </a:lnTo>
                    <a:lnTo>
                      <a:pt x="46" y="217"/>
                    </a:lnTo>
                    <a:lnTo>
                      <a:pt x="47" y="211"/>
                    </a:lnTo>
                    <a:lnTo>
                      <a:pt x="49" y="204"/>
                    </a:lnTo>
                    <a:lnTo>
                      <a:pt x="49" y="198"/>
                    </a:lnTo>
                    <a:lnTo>
                      <a:pt x="47" y="201"/>
                    </a:lnTo>
                    <a:lnTo>
                      <a:pt x="46" y="205"/>
                    </a:lnTo>
                    <a:lnTo>
                      <a:pt x="40" y="212"/>
                    </a:lnTo>
                    <a:lnTo>
                      <a:pt x="33" y="217"/>
                    </a:lnTo>
                    <a:lnTo>
                      <a:pt x="25" y="223"/>
                    </a:lnTo>
                    <a:lnTo>
                      <a:pt x="21" y="229"/>
                    </a:lnTo>
                    <a:lnTo>
                      <a:pt x="19" y="238"/>
                    </a:lnTo>
                    <a:lnTo>
                      <a:pt x="19" y="248"/>
                    </a:lnTo>
                    <a:lnTo>
                      <a:pt x="15" y="241"/>
                    </a:lnTo>
                    <a:lnTo>
                      <a:pt x="12" y="233"/>
                    </a:lnTo>
                    <a:lnTo>
                      <a:pt x="12" y="227"/>
                    </a:lnTo>
                    <a:lnTo>
                      <a:pt x="12" y="226"/>
                    </a:lnTo>
                    <a:lnTo>
                      <a:pt x="10" y="226"/>
                    </a:lnTo>
                    <a:lnTo>
                      <a:pt x="9" y="224"/>
                    </a:lnTo>
                    <a:lnTo>
                      <a:pt x="4" y="224"/>
                    </a:lnTo>
                    <a:lnTo>
                      <a:pt x="0" y="226"/>
                    </a:lnTo>
                    <a:lnTo>
                      <a:pt x="1" y="239"/>
                    </a:lnTo>
                    <a:lnTo>
                      <a:pt x="3" y="248"/>
                    </a:lnTo>
                    <a:lnTo>
                      <a:pt x="6" y="256"/>
                    </a:lnTo>
                    <a:lnTo>
                      <a:pt x="9" y="263"/>
                    </a:lnTo>
                    <a:lnTo>
                      <a:pt x="16" y="278"/>
                    </a:lnTo>
                    <a:lnTo>
                      <a:pt x="27" y="302"/>
                    </a:lnTo>
                    <a:lnTo>
                      <a:pt x="37" y="325"/>
                    </a:lnTo>
                    <a:lnTo>
                      <a:pt x="44" y="340"/>
                    </a:lnTo>
                    <a:lnTo>
                      <a:pt x="52" y="346"/>
                    </a:lnTo>
                    <a:lnTo>
                      <a:pt x="58" y="352"/>
                    </a:lnTo>
                    <a:lnTo>
                      <a:pt x="65" y="356"/>
                    </a:lnTo>
                    <a:lnTo>
                      <a:pt x="71" y="359"/>
                    </a:lnTo>
                    <a:lnTo>
                      <a:pt x="77" y="362"/>
                    </a:lnTo>
                    <a:lnTo>
                      <a:pt x="84" y="364"/>
                    </a:lnTo>
                    <a:lnTo>
                      <a:pt x="92" y="365"/>
                    </a:lnTo>
                    <a:lnTo>
                      <a:pt x="101" y="365"/>
                    </a:lnTo>
                    <a:lnTo>
                      <a:pt x="98" y="350"/>
                    </a:lnTo>
                    <a:lnTo>
                      <a:pt x="96" y="339"/>
                    </a:lnTo>
                    <a:lnTo>
                      <a:pt x="96" y="328"/>
                    </a:lnTo>
                    <a:lnTo>
                      <a:pt x="99" y="321"/>
                    </a:lnTo>
                    <a:lnTo>
                      <a:pt x="101" y="313"/>
                    </a:lnTo>
                    <a:lnTo>
                      <a:pt x="104" y="307"/>
                    </a:lnTo>
                    <a:lnTo>
                      <a:pt x="107" y="300"/>
                    </a:lnTo>
                    <a:lnTo>
                      <a:pt x="112" y="294"/>
                    </a:lnTo>
                    <a:lnTo>
                      <a:pt x="120" y="287"/>
                    </a:lnTo>
                    <a:lnTo>
                      <a:pt x="126" y="276"/>
                    </a:lnTo>
                    <a:lnTo>
                      <a:pt x="130" y="267"/>
                    </a:lnTo>
                    <a:lnTo>
                      <a:pt x="133" y="258"/>
                    </a:lnTo>
                    <a:lnTo>
                      <a:pt x="138" y="251"/>
                    </a:lnTo>
                    <a:lnTo>
                      <a:pt x="144" y="242"/>
                    </a:lnTo>
                    <a:lnTo>
                      <a:pt x="149" y="236"/>
                    </a:lnTo>
                    <a:lnTo>
                      <a:pt x="157" y="235"/>
                    </a:lnTo>
                    <a:lnTo>
                      <a:pt x="161" y="236"/>
                    </a:lnTo>
                    <a:lnTo>
                      <a:pt x="167" y="239"/>
                    </a:lnTo>
                    <a:lnTo>
                      <a:pt x="173" y="242"/>
                    </a:lnTo>
                    <a:lnTo>
                      <a:pt x="181" y="245"/>
                    </a:lnTo>
                    <a:lnTo>
                      <a:pt x="186" y="247"/>
                    </a:lnTo>
                    <a:lnTo>
                      <a:pt x="194" y="250"/>
                    </a:lnTo>
                    <a:lnTo>
                      <a:pt x="200" y="251"/>
                    </a:lnTo>
                    <a:lnTo>
                      <a:pt x="206" y="251"/>
                    </a:lnTo>
                    <a:lnTo>
                      <a:pt x="213" y="248"/>
                    </a:lnTo>
                    <a:lnTo>
                      <a:pt x="215" y="244"/>
                    </a:lnTo>
                    <a:lnTo>
                      <a:pt x="215" y="239"/>
                    </a:lnTo>
                    <a:lnTo>
                      <a:pt x="215" y="233"/>
                    </a:lnTo>
                    <a:lnTo>
                      <a:pt x="215" y="224"/>
                    </a:lnTo>
                    <a:lnTo>
                      <a:pt x="216" y="211"/>
                    </a:lnTo>
                    <a:lnTo>
                      <a:pt x="219" y="196"/>
                    </a:lnTo>
                    <a:lnTo>
                      <a:pt x="225" y="183"/>
                    </a:lnTo>
                    <a:lnTo>
                      <a:pt x="229" y="169"/>
                    </a:lnTo>
                    <a:lnTo>
                      <a:pt x="231" y="152"/>
                    </a:lnTo>
                    <a:lnTo>
                      <a:pt x="228" y="135"/>
                    </a:lnTo>
                    <a:lnTo>
                      <a:pt x="223" y="123"/>
                    </a:lnTo>
                    <a:lnTo>
                      <a:pt x="219" y="115"/>
                    </a:lnTo>
                    <a:lnTo>
                      <a:pt x="216" y="106"/>
                    </a:lnTo>
                    <a:lnTo>
                      <a:pt x="215" y="97"/>
                    </a:lnTo>
                    <a:lnTo>
                      <a:pt x="219" y="88"/>
                    </a:lnTo>
                    <a:lnTo>
                      <a:pt x="223" y="79"/>
                    </a:lnTo>
                    <a:lnTo>
                      <a:pt x="226" y="72"/>
                    </a:lnTo>
                    <a:lnTo>
                      <a:pt x="226" y="66"/>
                    </a:lnTo>
                    <a:lnTo>
                      <a:pt x="226" y="60"/>
                    </a:lnTo>
                    <a:lnTo>
                      <a:pt x="226" y="51"/>
                    </a:lnTo>
                    <a:lnTo>
                      <a:pt x="228" y="37"/>
                    </a:lnTo>
                    <a:lnTo>
                      <a:pt x="228" y="27"/>
                    </a:lnTo>
                    <a:lnTo>
                      <a:pt x="225" y="21"/>
                    </a:lnTo>
                    <a:lnTo>
                      <a:pt x="219" y="18"/>
                    </a:lnTo>
                    <a:lnTo>
                      <a:pt x="215" y="17"/>
                    </a:lnTo>
                    <a:lnTo>
                      <a:pt x="213" y="12"/>
                    </a:lnTo>
                    <a:lnTo>
                      <a:pt x="215" y="8"/>
                    </a:lnTo>
                    <a:lnTo>
                      <a:pt x="218" y="5"/>
                    </a:lnTo>
                    <a:lnTo>
                      <a:pt x="220" y="2"/>
                    </a:lnTo>
                    <a:lnTo>
                      <a:pt x="222" y="2"/>
                    </a:lnTo>
                    <a:lnTo>
                      <a:pt x="225" y="0"/>
                    </a:lnTo>
                    <a:close/>
                  </a:path>
                </a:pathLst>
              </a:custGeom>
              <a:solidFill>
                <a:srgbClr val="C99E8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0" name="Freeform 316"/>
              <p:cNvSpPr>
                <a:spLocks/>
              </p:cNvSpPr>
              <p:nvPr/>
            </p:nvSpPr>
            <p:spPr bwMode="auto">
              <a:xfrm>
                <a:off x="646" y="1388"/>
                <a:ext cx="23" cy="40"/>
              </a:xfrm>
              <a:custGeom>
                <a:avLst/>
                <a:gdLst/>
                <a:ahLst/>
                <a:cxnLst>
                  <a:cxn ang="0">
                    <a:pos x="0" y="34"/>
                  </a:cxn>
                  <a:cxn ang="0">
                    <a:pos x="6" y="24"/>
                  </a:cxn>
                  <a:cxn ang="0">
                    <a:pos x="14" y="12"/>
                  </a:cxn>
                  <a:cxn ang="0">
                    <a:pos x="26" y="3"/>
                  </a:cxn>
                  <a:cxn ang="0">
                    <a:pos x="41" y="0"/>
                  </a:cxn>
                  <a:cxn ang="0">
                    <a:pos x="54" y="6"/>
                  </a:cxn>
                  <a:cxn ang="0">
                    <a:pos x="65" y="22"/>
                  </a:cxn>
                  <a:cxn ang="0">
                    <a:pos x="69" y="42"/>
                  </a:cxn>
                  <a:cxn ang="0">
                    <a:pos x="69" y="59"/>
                  </a:cxn>
                  <a:cxn ang="0">
                    <a:pos x="65" y="76"/>
                  </a:cxn>
                  <a:cxn ang="0">
                    <a:pos x="56" y="95"/>
                  </a:cxn>
                  <a:cxn ang="0">
                    <a:pos x="46" y="111"/>
                  </a:cxn>
                  <a:cxn ang="0">
                    <a:pos x="31" y="119"/>
                  </a:cxn>
                  <a:cxn ang="0">
                    <a:pos x="17" y="117"/>
                  </a:cxn>
                  <a:cxn ang="0">
                    <a:pos x="10" y="114"/>
                  </a:cxn>
                  <a:cxn ang="0">
                    <a:pos x="6" y="111"/>
                  </a:cxn>
                  <a:cxn ang="0">
                    <a:pos x="3" y="107"/>
                  </a:cxn>
                  <a:cxn ang="0">
                    <a:pos x="20" y="101"/>
                  </a:cxn>
                  <a:cxn ang="0">
                    <a:pos x="29" y="79"/>
                  </a:cxn>
                  <a:cxn ang="0">
                    <a:pos x="34" y="49"/>
                  </a:cxn>
                  <a:cxn ang="0">
                    <a:pos x="34" y="22"/>
                  </a:cxn>
                  <a:cxn ang="0">
                    <a:pos x="28" y="12"/>
                  </a:cxn>
                  <a:cxn ang="0">
                    <a:pos x="19" y="15"/>
                  </a:cxn>
                  <a:cxn ang="0">
                    <a:pos x="11" y="22"/>
                  </a:cxn>
                  <a:cxn ang="0">
                    <a:pos x="7" y="31"/>
                  </a:cxn>
                  <a:cxn ang="0">
                    <a:pos x="6" y="34"/>
                  </a:cxn>
                  <a:cxn ang="0">
                    <a:pos x="0" y="34"/>
                  </a:cxn>
                </a:cxnLst>
                <a:rect l="0" t="0" r="r" b="b"/>
                <a:pathLst>
                  <a:path w="69" h="119">
                    <a:moveTo>
                      <a:pt x="0" y="34"/>
                    </a:moveTo>
                    <a:lnTo>
                      <a:pt x="6" y="24"/>
                    </a:lnTo>
                    <a:lnTo>
                      <a:pt x="14" y="12"/>
                    </a:lnTo>
                    <a:lnTo>
                      <a:pt x="26" y="3"/>
                    </a:lnTo>
                    <a:lnTo>
                      <a:pt x="41" y="0"/>
                    </a:lnTo>
                    <a:lnTo>
                      <a:pt x="54" y="6"/>
                    </a:lnTo>
                    <a:lnTo>
                      <a:pt x="65" y="22"/>
                    </a:lnTo>
                    <a:lnTo>
                      <a:pt x="69" y="42"/>
                    </a:lnTo>
                    <a:lnTo>
                      <a:pt x="69" y="59"/>
                    </a:lnTo>
                    <a:lnTo>
                      <a:pt x="65" y="76"/>
                    </a:lnTo>
                    <a:lnTo>
                      <a:pt x="56" y="95"/>
                    </a:lnTo>
                    <a:lnTo>
                      <a:pt x="46" y="111"/>
                    </a:lnTo>
                    <a:lnTo>
                      <a:pt x="31" y="119"/>
                    </a:lnTo>
                    <a:lnTo>
                      <a:pt x="17" y="117"/>
                    </a:lnTo>
                    <a:lnTo>
                      <a:pt x="10" y="114"/>
                    </a:lnTo>
                    <a:lnTo>
                      <a:pt x="6" y="111"/>
                    </a:lnTo>
                    <a:lnTo>
                      <a:pt x="3" y="107"/>
                    </a:lnTo>
                    <a:lnTo>
                      <a:pt x="20" y="101"/>
                    </a:lnTo>
                    <a:lnTo>
                      <a:pt x="29" y="79"/>
                    </a:lnTo>
                    <a:lnTo>
                      <a:pt x="34" y="49"/>
                    </a:lnTo>
                    <a:lnTo>
                      <a:pt x="34" y="22"/>
                    </a:lnTo>
                    <a:lnTo>
                      <a:pt x="28" y="12"/>
                    </a:lnTo>
                    <a:lnTo>
                      <a:pt x="19" y="15"/>
                    </a:lnTo>
                    <a:lnTo>
                      <a:pt x="11" y="22"/>
                    </a:lnTo>
                    <a:lnTo>
                      <a:pt x="7" y="31"/>
                    </a:lnTo>
                    <a:lnTo>
                      <a:pt x="6" y="34"/>
                    </a:lnTo>
                    <a:lnTo>
                      <a:pt x="0" y="34"/>
                    </a:lnTo>
                    <a:close/>
                  </a:path>
                </a:pathLst>
              </a:custGeom>
              <a:solidFill>
                <a:srgbClr val="7538D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1" name="Freeform 317"/>
              <p:cNvSpPr>
                <a:spLocks/>
              </p:cNvSpPr>
              <p:nvPr/>
            </p:nvSpPr>
            <p:spPr bwMode="auto">
              <a:xfrm>
                <a:off x="647" y="1400"/>
                <a:ext cx="22" cy="28"/>
              </a:xfrm>
              <a:custGeom>
                <a:avLst/>
                <a:gdLst/>
                <a:ahLst/>
                <a:cxnLst>
                  <a:cxn ang="0">
                    <a:pos x="66" y="22"/>
                  </a:cxn>
                  <a:cxn ang="0">
                    <a:pos x="62" y="39"/>
                  </a:cxn>
                  <a:cxn ang="0">
                    <a:pos x="53" y="58"/>
                  </a:cxn>
                  <a:cxn ang="0">
                    <a:pos x="43" y="74"/>
                  </a:cxn>
                  <a:cxn ang="0">
                    <a:pos x="28" y="82"/>
                  </a:cxn>
                  <a:cxn ang="0">
                    <a:pos x="14" y="80"/>
                  </a:cxn>
                  <a:cxn ang="0">
                    <a:pos x="7" y="77"/>
                  </a:cxn>
                  <a:cxn ang="0">
                    <a:pos x="3" y="74"/>
                  </a:cxn>
                  <a:cxn ang="0">
                    <a:pos x="0" y="70"/>
                  </a:cxn>
                  <a:cxn ang="0">
                    <a:pos x="17" y="64"/>
                  </a:cxn>
                  <a:cxn ang="0">
                    <a:pos x="22" y="55"/>
                  </a:cxn>
                  <a:cxn ang="0">
                    <a:pos x="26" y="43"/>
                  </a:cxn>
                  <a:cxn ang="0">
                    <a:pos x="29" y="30"/>
                  </a:cxn>
                  <a:cxn ang="0">
                    <a:pos x="31" y="17"/>
                  </a:cxn>
                  <a:cxn ang="0">
                    <a:pos x="38" y="5"/>
                  </a:cxn>
                  <a:cxn ang="0">
                    <a:pos x="50" y="0"/>
                  </a:cxn>
                  <a:cxn ang="0">
                    <a:pos x="60" y="5"/>
                  </a:cxn>
                  <a:cxn ang="0">
                    <a:pos x="66" y="22"/>
                  </a:cxn>
                </a:cxnLst>
                <a:rect l="0" t="0" r="r" b="b"/>
                <a:pathLst>
                  <a:path w="66" h="82">
                    <a:moveTo>
                      <a:pt x="66" y="22"/>
                    </a:moveTo>
                    <a:lnTo>
                      <a:pt x="62" y="39"/>
                    </a:lnTo>
                    <a:lnTo>
                      <a:pt x="53" y="58"/>
                    </a:lnTo>
                    <a:lnTo>
                      <a:pt x="43" y="74"/>
                    </a:lnTo>
                    <a:lnTo>
                      <a:pt x="28" y="82"/>
                    </a:lnTo>
                    <a:lnTo>
                      <a:pt x="14" y="80"/>
                    </a:lnTo>
                    <a:lnTo>
                      <a:pt x="7" y="77"/>
                    </a:lnTo>
                    <a:lnTo>
                      <a:pt x="3" y="74"/>
                    </a:lnTo>
                    <a:lnTo>
                      <a:pt x="0" y="70"/>
                    </a:lnTo>
                    <a:lnTo>
                      <a:pt x="17" y="64"/>
                    </a:lnTo>
                    <a:lnTo>
                      <a:pt x="22" y="55"/>
                    </a:lnTo>
                    <a:lnTo>
                      <a:pt x="26" y="43"/>
                    </a:lnTo>
                    <a:lnTo>
                      <a:pt x="29" y="30"/>
                    </a:lnTo>
                    <a:lnTo>
                      <a:pt x="31" y="17"/>
                    </a:lnTo>
                    <a:lnTo>
                      <a:pt x="38" y="5"/>
                    </a:lnTo>
                    <a:lnTo>
                      <a:pt x="50" y="0"/>
                    </a:lnTo>
                    <a:lnTo>
                      <a:pt x="60" y="5"/>
                    </a:lnTo>
                    <a:lnTo>
                      <a:pt x="66" y="22"/>
                    </a:lnTo>
                    <a:close/>
                  </a:path>
                </a:pathLst>
              </a:custGeom>
              <a:solidFill>
                <a:srgbClr val="1900B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2" name="Freeform 318"/>
              <p:cNvSpPr>
                <a:spLocks/>
              </p:cNvSpPr>
              <p:nvPr/>
            </p:nvSpPr>
            <p:spPr bwMode="auto">
              <a:xfrm>
                <a:off x="648" y="1392"/>
                <a:ext cx="10" cy="7"/>
              </a:xfrm>
              <a:custGeom>
                <a:avLst/>
                <a:gdLst/>
                <a:ahLst/>
                <a:cxnLst>
                  <a:cxn ang="0">
                    <a:pos x="0" y="22"/>
                  </a:cxn>
                  <a:cxn ang="0">
                    <a:pos x="1" y="19"/>
                  </a:cxn>
                  <a:cxn ang="0">
                    <a:pos x="5" y="10"/>
                  </a:cxn>
                  <a:cxn ang="0">
                    <a:pos x="13" y="3"/>
                  </a:cxn>
                  <a:cxn ang="0">
                    <a:pos x="22" y="0"/>
                  </a:cxn>
                  <a:cxn ang="0">
                    <a:pos x="25" y="1"/>
                  </a:cxn>
                  <a:cxn ang="0">
                    <a:pos x="26" y="6"/>
                  </a:cxn>
                  <a:cxn ang="0">
                    <a:pos x="28" y="12"/>
                  </a:cxn>
                  <a:cxn ang="0">
                    <a:pos x="29" y="21"/>
                  </a:cxn>
                  <a:cxn ang="0">
                    <a:pos x="22" y="21"/>
                  </a:cxn>
                  <a:cxn ang="0">
                    <a:pos x="13" y="21"/>
                  </a:cxn>
                  <a:cxn ang="0">
                    <a:pos x="5" y="22"/>
                  </a:cxn>
                  <a:cxn ang="0">
                    <a:pos x="0" y="22"/>
                  </a:cxn>
                </a:cxnLst>
                <a:rect l="0" t="0" r="r" b="b"/>
                <a:pathLst>
                  <a:path w="29" h="22">
                    <a:moveTo>
                      <a:pt x="0" y="22"/>
                    </a:moveTo>
                    <a:lnTo>
                      <a:pt x="1" y="19"/>
                    </a:lnTo>
                    <a:lnTo>
                      <a:pt x="5" y="10"/>
                    </a:lnTo>
                    <a:lnTo>
                      <a:pt x="13" y="3"/>
                    </a:lnTo>
                    <a:lnTo>
                      <a:pt x="22" y="0"/>
                    </a:lnTo>
                    <a:lnTo>
                      <a:pt x="25" y="1"/>
                    </a:lnTo>
                    <a:lnTo>
                      <a:pt x="26" y="6"/>
                    </a:lnTo>
                    <a:lnTo>
                      <a:pt x="28" y="12"/>
                    </a:lnTo>
                    <a:lnTo>
                      <a:pt x="29" y="21"/>
                    </a:lnTo>
                    <a:lnTo>
                      <a:pt x="22" y="21"/>
                    </a:lnTo>
                    <a:lnTo>
                      <a:pt x="13" y="21"/>
                    </a:lnTo>
                    <a:lnTo>
                      <a:pt x="5" y="22"/>
                    </a:lnTo>
                    <a:lnTo>
                      <a:pt x="0" y="22"/>
                    </a:lnTo>
                    <a:close/>
                  </a:path>
                </a:pathLst>
              </a:custGeom>
              <a:solidFill>
                <a:srgbClr val="4C00E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3" name="Freeform 319"/>
              <p:cNvSpPr>
                <a:spLocks/>
              </p:cNvSpPr>
              <p:nvPr/>
            </p:nvSpPr>
            <p:spPr bwMode="auto">
              <a:xfrm>
                <a:off x="647" y="1422"/>
                <a:ext cx="6" cy="4"/>
              </a:xfrm>
              <a:custGeom>
                <a:avLst/>
                <a:gdLst/>
                <a:ahLst/>
                <a:cxnLst>
                  <a:cxn ang="0">
                    <a:pos x="17" y="0"/>
                  </a:cxn>
                  <a:cxn ang="0">
                    <a:pos x="0" y="6"/>
                  </a:cxn>
                  <a:cxn ang="0">
                    <a:pos x="1" y="7"/>
                  </a:cxn>
                  <a:cxn ang="0">
                    <a:pos x="3" y="9"/>
                  </a:cxn>
                  <a:cxn ang="0">
                    <a:pos x="4" y="12"/>
                  </a:cxn>
                  <a:cxn ang="0">
                    <a:pos x="7" y="13"/>
                  </a:cxn>
                  <a:cxn ang="0">
                    <a:pos x="8" y="13"/>
                  </a:cxn>
                  <a:cxn ang="0">
                    <a:pos x="10" y="12"/>
                  </a:cxn>
                  <a:cxn ang="0">
                    <a:pos x="13" y="7"/>
                  </a:cxn>
                  <a:cxn ang="0">
                    <a:pos x="17" y="0"/>
                  </a:cxn>
                </a:cxnLst>
                <a:rect l="0" t="0" r="r" b="b"/>
                <a:pathLst>
                  <a:path w="17" h="13">
                    <a:moveTo>
                      <a:pt x="17" y="0"/>
                    </a:moveTo>
                    <a:lnTo>
                      <a:pt x="0" y="6"/>
                    </a:lnTo>
                    <a:lnTo>
                      <a:pt x="1" y="7"/>
                    </a:lnTo>
                    <a:lnTo>
                      <a:pt x="3" y="9"/>
                    </a:lnTo>
                    <a:lnTo>
                      <a:pt x="4" y="12"/>
                    </a:lnTo>
                    <a:lnTo>
                      <a:pt x="7" y="13"/>
                    </a:lnTo>
                    <a:lnTo>
                      <a:pt x="8" y="13"/>
                    </a:lnTo>
                    <a:lnTo>
                      <a:pt x="10" y="12"/>
                    </a:lnTo>
                    <a:lnTo>
                      <a:pt x="13" y="7"/>
                    </a:lnTo>
                    <a:lnTo>
                      <a:pt x="17" y="0"/>
                    </a:lnTo>
                    <a:close/>
                  </a:path>
                </a:pathLst>
              </a:custGeom>
              <a:solidFill>
                <a:srgbClr val="B266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4" name="Freeform 320"/>
              <p:cNvSpPr>
                <a:spLocks/>
              </p:cNvSpPr>
              <p:nvPr/>
            </p:nvSpPr>
            <p:spPr bwMode="auto">
              <a:xfrm>
                <a:off x="634" y="1251"/>
                <a:ext cx="6" cy="4"/>
              </a:xfrm>
              <a:custGeom>
                <a:avLst/>
                <a:gdLst/>
                <a:ahLst/>
                <a:cxnLst>
                  <a:cxn ang="0">
                    <a:pos x="0" y="12"/>
                  </a:cxn>
                  <a:cxn ang="0">
                    <a:pos x="6" y="11"/>
                  </a:cxn>
                  <a:cxn ang="0">
                    <a:pos x="13" y="8"/>
                  </a:cxn>
                  <a:cxn ang="0">
                    <a:pos x="17" y="5"/>
                  </a:cxn>
                  <a:cxn ang="0">
                    <a:pos x="20" y="0"/>
                  </a:cxn>
                  <a:cxn ang="0">
                    <a:pos x="14" y="3"/>
                  </a:cxn>
                  <a:cxn ang="0">
                    <a:pos x="9" y="6"/>
                  </a:cxn>
                  <a:cxn ang="0">
                    <a:pos x="3" y="9"/>
                  </a:cxn>
                  <a:cxn ang="0">
                    <a:pos x="0" y="12"/>
                  </a:cxn>
                </a:cxnLst>
                <a:rect l="0" t="0" r="r" b="b"/>
                <a:pathLst>
                  <a:path w="20" h="12">
                    <a:moveTo>
                      <a:pt x="0" y="12"/>
                    </a:moveTo>
                    <a:lnTo>
                      <a:pt x="6" y="11"/>
                    </a:lnTo>
                    <a:lnTo>
                      <a:pt x="13" y="8"/>
                    </a:lnTo>
                    <a:lnTo>
                      <a:pt x="17" y="5"/>
                    </a:lnTo>
                    <a:lnTo>
                      <a:pt x="20" y="0"/>
                    </a:lnTo>
                    <a:lnTo>
                      <a:pt x="14" y="3"/>
                    </a:lnTo>
                    <a:lnTo>
                      <a:pt x="9" y="6"/>
                    </a:lnTo>
                    <a:lnTo>
                      <a:pt x="3" y="9"/>
                    </a:lnTo>
                    <a:lnTo>
                      <a:pt x="0" y="12"/>
                    </a:lnTo>
                    <a:close/>
                  </a:path>
                </a:pathLst>
              </a:custGeom>
              <a:solidFill>
                <a:srgbClr val="0C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5" name="Freeform 321"/>
              <p:cNvSpPr>
                <a:spLocks/>
              </p:cNvSpPr>
              <p:nvPr/>
            </p:nvSpPr>
            <p:spPr bwMode="auto">
              <a:xfrm>
                <a:off x="626" y="1261"/>
                <a:ext cx="8" cy="9"/>
              </a:xfrm>
              <a:custGeom>
                <a:avLst/>
                <a:gdLst/>
                <a:ahLst/>
                <a:cxnLst>
                  <a:cxn ang="0">
                    <a:pos x="25" y="0"/>
                  </a:cxn>
                  <a:cxn ang="0">
                    <a:pos x="24" y="1"/>
                  </a:cxn>
                  <a:cxn ang="0">
                    <a:pos x="21" y="4"/>
                  </a:cxn>
                  <a:cxn ang="0">
                    <a:pos x="16" y="9"/>
                  </a:cxn>
                  <a:cxn ang="0">
                    <a:pos x="10" y="12"/>
                  </a:cxn>
                  <a:cxn ang="0">
                    <a:pos x="15" y="16"/>
                  </a:cxn>
                  <a:cxn ang="0">
                    <a:pos x="16" y="22"/>
                  </a:cxn>
                  <a:cxn ang="0">
                    <a:pos x="16" y="26"/>
                  </a:cxn>
                  <a:cxn ang="0">
                    <a:pos x="16" y="28"/>
                  </a:cxn>
                  <a:cxn ang="0">
                    <a:pos x="13" y="25"/>
                  </a:cxn>
                  <a:cxn ang="0">
                    <a:pos x="10" y="21"/>
                  </a:cxn>
                  <a:cxn ang="0">
                    <a:pos x="7" y="15"/>
                  </a:cxn>
                  <a:cxn ang="0">
                    <a:pos x="0" y="9"/>
                  </a:cxn>
                  <a:cxn ang="0">
                    <a:pos x="7" y="6"/>
                  </a:cxn>
                  <a:cxn ang="0">
                    <a:pos x="15" y="1"/>
                  </a:cxn>
                  <a:cxn ang="0">
                    <a:pos x="19" y="0"/>
                  </a:cxn>
                  <a:cxn ang="0">
                    <a:pos x="25" y="0"/>
                  </a:cxn>
                </a:cxnLst>
                <a:rect l="0" t="0" r="r" b="b"/>
                <a:pathLst>
                  <a:path w="25" h="28">
                    <a:moveTo>
                      <a:pt x="25" y="0"/>
                    </a:moveTo>
                    <a:lnTo>
                      <a:pt x="24" y="1"/>
                    </a:lnTo>
                    <a:lnTo>
                      <a:pt x="21" y="4"/>
                    </a:lnTo>
                    <a:lnTo>
                      <a:pt x="16" y="9"/>
                    </a:lnTo>
                    <a:lnTo>
                      <a:pt x="10" y="12"/>
                    </a:lnTo>
                    <a:lnTo>
                      <a:pt x="15" y="16"/>
                    </a:lnTo>
                    <a:lnTo>
                      <a:pt x="16" y="22"/>
                    </a:lnTo>
                    <a:lnTo>
                      <a:pt x="16" y="26"/>
                    </a:lnTo>
                    <a:lnTo>
                      <a:pt x="16" y="28"/>
                    </a:lnTo>
                    <a:lnTo>
                      <a:pt x="13" y="25"/>
                    </a:lnTo>
                    <a:lnTo>
                      <a:pt x="10" y="21"/>
                    </a:lnTo>
                    <a:lnTo>
                      <a:pt x="7" y="15"/>
                    </a:lnTo>
                    <a:lnTo>
                      <a:pt x="0" y="9"/>
                    </a:lnTo>
                    <a:lnTo>
                      <a:pt x="7" y="6"/>
                    </a:lnTo>
                    <a:lnTo>
                      <a:pt x="15" y="1"/>
                    </a:lnTo>
                    <a:lnTo>
                      <a:pt x="19" y="0"/>
                    </a:lnTo>
                    <a:lnTo>
                      <a:pt x="25" y="0"/>
                    </a:lnTo>
                    <a:close/>
                  </a:path>
                </a:pathLst>
              </a:custGeom>
              <a:solidFill>
                <a:srgbClr val="CC194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6" name="Freeform 322"/>
              <p:cNvSpPr>
                <a:spLocks/>
              </p:cNvSpPr>
              <p:nvPr/>
            </p:nvSpPr>
            <p:spPr bwMode="auto">
              <a:xfrm>
                <a:off x="594" y="1237"/>
                <a:ext cx="6" cy="13"/>
              </a:xfrm>
              <a:custGeom>
                <a:avLst/>
                <a:gdLst/>
                <a:ahLst/>
                <a:cxnLst>
                  <a:cxn ang="0">
                    <a:pos x="3" y="16"/>
                  </a:cxn>
                  <a:cxn ang="0">
                    <a:pos x="4" y="11"/>
                  </a:cxn>
                  <a:cxn ang="0">
                    <a:pos x="6" y="7"/>
                  </a:cxn>
                  <a:cxn ang="0">
                    <a:pos x="6" y="3"/>
                  </a:cxn>
                  <a:cxn ang="0">
                    <a:pos x="4" y="0"/>
                  </a:cxn>
                  <a:cxn ang="0">
                    <a:pos x="1" y="1"/>
                  </a:cxn>
                  <a:cxn ang="0">
                    <a:pos x="0" y="7"/>
                  </a:cxn>
                  <a:cxn ang="0">
                    <a:pos x="0" y="16"/>
                  </a:cxn>
                  <a:cxn ang="0">
                    <a:pos x="4" y="23"/>
                  </a:cxn>
                  <a:cxn ang="0">
                    <a:pos x="9" y="29"/>
                  </a:cxn>
                  <a:cxn ang="0">
                    <a:pos x="12" y="34"/>
                  </a:cxn>
                  <a:cxn ang="0">
                    <a:pos x="13" y="37"/>
                  </a:cxn>
                  <a:cxn ang="0">
                    <a:pos x="16" y="37"/>
                  </a:cxn>
                  <a:cxn ang="0">
                    <a:pos x="16" y="35"/>
                  </a:cxn>
                  <a:cxn ang="0">
                    <a:pos x="16" y="31"/>
                  </a:cxn>
                  <a:cxn ang="0">
                    <a:pos x="18" y="28"/>
                  </a:cxn>
                  <a:cxn ang="0">
                    <a:pos x="19" y="25"/>
                  </a:cxn>
                  <a:cxn ang="0">
                    <a:pos x="20" y="23"/>
                  </a:cxn>
                  <a:cxn ang="0">
                    <a:pos x="19" y="22"/>
                  </a:cxn>
                  <a:cxn ang="0">
                    <a:pos x="15" y="22"/>
                  </a:cxn>
                  <a:cxn ang="0">
                    <a:pos x="12" y="23"/>
                  </a:cxn>
                  <a:cxn ang="0">
                    <a:pos x="9" y="23"/>
                  </a:cxn>
                  <a:cxn ang="0">
                    <a:pos x="6" y="23"/>
                  </a:cxn>
                  <a:cxn ang="0">
                    <a:pos x="4" y="20"/>
                  </a:cxn>
                  <a:cxn ang="0">
                    <a:pos x="3" y="16"/>
                  </a:cxn>
                </a:cxnLst>
                <a:rect l="0" t="0" r="r" b="b"/>
                <a:pathLst>
                  <a:path w="20" h="37">
                    <a:moveTo>
                      <a:pt x="3" y="16"/>
                    </a:moveTo>
                    <a:lnTo>
                      <a:pt x="4" y="11"/>
                    </a:lnTo>
                    <a:lnTo>
                      <a:pt x="6" y="7"/>
                    </a:lnTo>
                    <a:lnTo>
                      <a:pt x="6" y="3"/>
                    </a:lnTo>
                    <a:lnTo>
                      <a:pt x="4" y="0"/>
                    </a:lnTo>
                    <a:lnTo>
                      <a:pt x="1" y="1"/>
                    </a:lnTo>
                    <a:lnTo>
                      <a:pt x="0" y="7"/>
                    </a:lnTo>
                    <a:lnTo>
                      <a:pt x="0" y="16"/>
                    </a:lnTo>
                    <a:lnTo>
                      <a:pt x="4" y="23"/>
                    </a:lnTo>
                    <a:lnTo>
                      <a:pt x="9" y="29"/>
                    </a:lnTo>
                    <a:lnTo>
                      <a:pt x="12" y="34"/>
                    </a:lnTo>
                    <a:lnTo>
                      <a:pt x="13" y="37"/>
                    </a:lnTo>
                    <a:lnTo>
                      <a:pt x="16" y="37"/>
                    </a:lnTo>
                    <a:lnTo>
                      <a:pt x="16" y="35"/>
                    </a:lnTo>
                    <a:lnTo>
                      <a:pt x="16" y="31"/>
                    </a:lnTo>
                    <a:lnTo>
                      <a:pt x="18" y="28"/>
                    </a:lnTo>
                    <a:lnTo>
                      <a:pt x="19" y="25"/>
                    </a:lnTo>
                    <a:lnTo>
                      <a:pt x="20" y="23"/>
                    </a:lnTo>
                    <a:lnTo>
                      <a:pt x="19" y="22"/>
                    </a:lnTo>
                    <a:lnTo>
                      <a:pt x="15" y="22"/>
                    </a:lnTo>
                    <a:lnTo>
                      <a:pt x="12" y="23"/>
                    </a:lnTo>
                    <a:lnTo>
                      <a:pt x="9" y="23"/>
                    </a:lnTo>
                    <a:lnTo>
                      <a:pt x="6" y="23"/>
                    </a:lnTo>
                    <a:lnTo>
                      <a:pt x="4" y="20"/>
                    </a:lnTo>
                    <a:lnTo>
                      <a:pt x="3" y="16"/>
                    </a:lnTo>
                    <a:close/>
                  </a:path>
                </a:pathLst>
              </a:custGeom>
              <a:solidFill>
                <a:srgbClr val="0C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7" name="Freeform 323"/>
              <p:cNvSpPr>
                <a:spLocks/>
              </p:cNvSpPr>
              <p:nvPr/>
            </p:nvSpPr>
            <p:spPr bwMode="auto">
              <a:xfrm>
                <a:off x="626" y="1225"/>
                <a:ext cx="10" cy="6"/>
              </a:xfrm>
              <a:custGeom>
                <a:avLst/>
                <a:gdLst/>
                <a:ahLst/>
                <a:cxnLst>
                  <a:cxn ang="0">
                    <a:pos x="30" y="12"/>
                  </a:cxn>
                  <a:cxn ang="0">
                    <a:pos x="31" y="7"/>
                  </a:cxn>
                  <a:cxn ang="0">
                    <a:pos x="30" y="4"/>
                  </a:cxn>
                  <a:cxn ang="0">
                    <a:pos x="28" y="1"/>
                  </a:cxn>
                  <a:cxn ang="0">
                    <a:pos x="24" y="0"/>
                  </a:cxn>
                  <a:cxn ang="0">
                    <a:pos x="18" y="1"/>
                  </a:cxn>
                  <a:cxn ang="0">
                    <a:pos x="12" y="3"/>
                  </a:cxn>
                  <a:cxn ang="0">
                    <a:pos x="6" y="7"/>
                  </a:cxn>
                  <a:cxn ang="0">
                    <a:pos x="1" y="12"/>
                  </a:cxn>
                  <a:cxn ang="0">
                    <a:pos x="0" y="16"/>
                  </a:cxn>
                  <a:cxn ang="0">
                    <a:pos x="1" y="16"/>
                  </a:cxn>
                  <a:cxn ang="0">
                    <a:pos x="3" y="15"/>
                  </a:cxn>
                  <a:cxn ang="0">
                    <a:pos x="4" y="13"/>
                  </a:cxn>
                  <a:cxn ang="0">
                    <a:pos x="7" y="10"/>
                  </a:cxn>
                  <a:cxn ang="0">
                    <a:pos x="12" y="7"/>
                  </a:cxn>
                  <a:cxn ang="0">
                    <a:pos x="18" y="6"/>
                  </a:cxn>
                  <a:cxn ang="0">
                    <a:pos x="22" y="7"/>
                  </a:cxn>
                  <a:cxn ang="0">
                    <a:pos x="24" y="9"/>
                  </a:cxn>
                  <a:cxn ang="0">
                    <a:pos x="27" y="12"/>
                  </a:cxn>
                  <a:cxn ang="0">
                    <a:pos x="28" y="12"/>
                  </a:cxn>
                  <a:cxn ang="0">
                    <a:pos x="30" y="12"/>
                  </a:cxn>
                </a:cxnLst>
                <a:rect l="0" t="0" r="r" b="b"/>
                <a:pathLst>
                  <a:path w="31" h="16">
                    <a:moveTo>
                      <a:pt x="30" y="12"/>
                    </a:moveTo>
                    <a:lnTo>
                      <a:pt x="31" y="7"/>
                    </a:lnTo>
                    <a:lnTo>
                      <a:pt x="30" y="4"/>
                    </a:lnTo>
                    <a:lnTo>
                      <a:pt x="28" y="1"/>
                    </a:lnTo>
                    <a:lnTo>
                      <a:pt x="24" y="0"/>
                    </a:lnTo>
                    <a:lnTo>
                      <a:pt x="18" y="1"/>
                    </a:lnTo>
                    <a:lnTo>
                      <a:pt x="12" y="3"/>
                    </a:lnTo>
                    <a:lnTo>
                      <a:pt x="6" y="7"/>
                    </a:lnTo>
                    <a:lnTo>
                      <a:pt x="1" y="12"/>
                    </a:lnTo>
                    <a:lnTo>
                      <a:pt x="0" y="16"/>
                    </a:lnTo>
                    <a:lnTo>
                      <a:pt x="1" y="16"/>
                    </a:lnTo>
                    <a:lnTo>
                      <a:pt x="3" y="15"/>
                    </a:lnTo>
                    <a:lnTo>
                      <a:pt x="4" y="13"/>
                    </a:lnTo>
                    <a:lnTo>
                      <a:pt x="7" y="10"/>
                    </a:lnTo>
                    <a:lnTo>
                      <a:pt x="12" y="7"/>
                    </a:lnTo>
                    <a:lnTo>
                      <a:pt x="18" y="6"/>
                    </a:lnTo>
                    <a:lnTo>
                      <a:pt x="22" y="7"/>
                    </a:lnTo>
                    <a:lnTo>
                      <a:pt x="24" y="9"/>
                    </a:lnTo>
                    <a:lnTo>
                      <a:pt x="27" y="12"/>
                    </a:lnTo>
                    <a:lnTo>
                      <a:pt x="28" y="12"/>
                    </a:lnTo>
                    <a:lnTo>
                      <a:pt x="30" y="12"/>
                    </a:lnTo>
                    <a:close/>
                  </a:path>
                </a:pathLst>
              </a:custGeom>
              <a:solidFill>
                <a:srgbClr val="0C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8" name="Freeform 324"/>
              <p:cNvSpPr>
                <a:spLocks/>
              </p:cNvSpPr>
              <p:nvPr/>
            </p:nvSpPr>
            <p:spPr bwMode="auto">
              <a:xfrm>
                <a:off x="630" y="1234"/>
                <a:ext cx="6" cy="4"/>
              </a:xfrm>
              <a:custGeom>
                <a:avLst/>
                <a:gdLst/>
                <a:ahLst/>
                <a:cxnLst>
                  <a:cxn ang="0">
                    <a:pos x="1" y="12"/>
                  </a:cxn>
                  <a:cxn ang="0">
                    <a:pos x="4" y="9"/>
                  </a:cxn>
                  <a:cxn ang="0">
                    <a:pos x="7" y="7"/>
                  </a:cxn>
                  <a:cxn ang="0">
                    <a:pos x="13" y="4"/>
                  </a:cxn>
                  <a:cxn ang="0">
                    <a:pos x="18" y="4"/>
                  </a:cxn>
                  <a:cxn ang="0">
                    <a:pos x="19" y="3"/>
                  </a:cxn>
                  <a:cxn ang="0">
                    <a:pos x="19" y="1"/>
                  </a:cxn>
                  <a:cxn ang="0">
                    <a:pos x="15" y="0"/>
                  </a:cxn>
                  <a:cxn ang="0">
                    <a:pos x="12" y="0"/>
                  </a:cxn>
                  <a:cxn ang="0">
                    <a:pos x="7" y="1"/>
                  </a:cxn>
                  <a:cxn ang="0">
                    <a:pos x="4" y="3"/>
                  </a:cxn>
                  <a:cxn ang="0">
                    <a:pos x="1" y="4"/>
                  </a:cxn>
                  <a:cxn ang="0">
                    <a:pos x="0" y="4"/>
                  </a:cxn>
                  <a:cxn ang="0">
                    <a:pos x="0" y="6"/>
                  </a:cxn>
                  <a:cxn ang="0">
                    <a:pos x="0" y="9"/>
                  </a:cxn>
                  <a:cxn ang="0">
                    <a:pos x="0" y="10"/>
                  </a:cxn>
                  <a:cxn ang="0">
                    <a:pos x="1" y="12"/>
                  </a:cxn>
                </a:cxnLst>
                <a:rect l="0" t="0" r="r" b="b"/>
                <a:pathLst>
                  <a:path w="19" h="12">
                    <a:moveTo>
                      <a:pt x="1" y="12"/>
                    </a:moveTo>
                    <a:lnTo>
                      <a:pt x="4" y="9"/>
                    </a:lnTo>
                    <a:lnTo>
                      <a:pt x="7" y="7"/>
                    </a:lnTo>
                    <a:lnTo>
                      <a:pt x="13" y="4"/>
                    </a:lnTo>
                    <a:lnTo>
                      <a:pt x="18" y="4"/>
                    </a:lnTo>
                    <a:lnTo>
                      <a:pt x="19" y="3"/>
                    </a:lnTo>
                    <a:lnTo>
                      <a:pt x="19" y="1"/>
                    </a:lnTo>
                    <a:lnTo>
                      <a:pt x="15" y="0"/>
                    </a:lnTo>
                    <a:lnTo>
                      <a:pt x="12" y="0"/>
                    </a:lnTo>
                    <a:lnTo>
                      <a:pt x="7" y="1"/>
                    </a:lnTo>
                    <a:lnTo>
                      <a:pt x="4" y="3"/>
                    </a:lnTo>
                    <a:lnTo>
                      <a:pt x="1" y="4"/>
                    </a:lnTo>
                    <a:lnTo>
                      <a:pt x="0" y="4"/>
                    </a:lnTo>
                    <a:lnTo>
                      <a:pt x="0" y="6"/>
                    </a:lnTo>
                    <a:lnTo>
                      <a:pt x="0" y="9"/>
                    </a:lnTo>
                    <a:lnTo>
                      <a:pt x="0" y="10"/>
                    </a:lnTo>
                    <a:lnTo>
                      <a:pt x="1" y="12"/>
                    </a:lnTo>
                    <a:close/>
                  </a:path>
                </a:pathLst>
              </a:custGeom>
              <a:solidFill>
                <a:srgbClr val="0C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9" name="Freeform 325"/>
              <p:cNvSpPr>
                <a:spLocks/>
              </p:cNvSpPr>
              <p:nvPr/>
            </p:nvSpPr>
            <p:spPr bwMode="auto">
              <a:xfrm>
                <a:off x="595" y="1252"/>
                <a:ext cx="8" cy="17"/>
              </a:xfrm>
              <a:custGeom>
                <a:avLst/>
                <a:gdLst/>
                <a:ahLst/>
                <a:cxnLst>
                  <a:cxn ang="0">
                    <a:pos x="16" y="0"/>
                  </a:cxn>
                  <a:cxn ang="0">
                    <a:pos x="25" y="11"/>
                  </a:cxn>
                  <a:cxn ang="0">
                    <a:pos x="26" y="29"/>
                  </a:cxn>
                  <a:cxn ang="0">
                    <a:pos x="22" y="44"/>
                  </a:cxn>
                  <a:cxn ang="0">
                    <a:pos x="13" y="52"/>
                  </a:cxn>
                  <a:cxn ang="0">
                    <a:pos x="6" y="47"/>
                  </a:cxn>
                  <a:cxn ang="0">
                    <a:pos x="1" y="37"/>
                  </a:cxn>
                  <a:cxn ang="0">
                    <a:pos x="0" y="25"/>
                  </a:cxn>
                  <a:cxn ang="0">
                    <a:pos x="3" y="13"/>
                  </a:cxn>
                  <a:cxn ang="0">
                    <a:pos x="6" y="14"/>
                  </a:cxn>
                  <a:cxn ang="0">
                    <a:pos x="7" y="16"/>
                  </a:cxn>
                  <a:cxn ang="0">
                    <a:pos x="9" y="16"/>
                  </a:cxn>
                  <a:cxn ang="0">
                    <a:pos x="10" y="16"/>
                  </a:cxn>
                  <a:cxn ang="0">
                    <a:pos x="9" y="23"/>
                  </a:cxn>
                  <a:cxn ang="0">
                    <a:pos x="9" y="31"/>
                  </a:cxn>
                  <a:cxn ang="0">
                    <a:pos x="10" y="38"/>
                  </a:cxn>
                  <a:cxn ang="0">
                    <a:pos x="15" y="43"/>
                  </a:cxn>
                  <a:cxn ang="0">
                    <a:pos x="17" y="38"/>
                  </a:cxn>
                  <a:cxn ang="0">
                    <a:pos x="17" y="28"/>
                  </a:cxn>
                  <a:cxn ang="0">
                    <a:pos x="17" y="19"/>
                  </a:cxn>
                  <a:cxn ang="0">
                    <a:pos x="12" y="10"/>
                  </a:cxn>
                  <a:cxn ang="0">
                    <a:pos x="12" y="7"/>
                  </a:cxn>
                  <a:cxn ang="0">
                    <a:pos x="13" y="4"/>
                  </a:cxn>
                  <a:cxn ang="0">
                    <a:pos x="15" y="1"/>
                  </a:cxn>
                  <a:cxn ang="0">
                    <a:pos x="16" y="0"/>
                  </a:cxn>
                </a:cxnLst>
                <a:rect l="0" t="0" r="r" b="b"/>
                <a:pathLst>
                  <a:path w="26" h="52">
                    <a:moveTo>
                      <a:pt x="16" y="0"/>
                    </a:moveTo>
                    <a:lnTo>
                      <a:pt x="25" y="11"/>
                    </a:lnTo>
                    <a:lnTo>
                      <a:pt x="26" y="29"/>
                    </a:lnTo>
                    <a:lnTo>
                      <a:pt x="22" y="44"/>
                    </a:lnTo>
                    <a:lnTo>
                      <a:pt x="13" y="52"/>
                    </a:lnTo>
                    <a:lnTo>
                      <a:pt x="6" y="47"/>
                    </a:lnTo>
                    <a:lnTo>
                      <a:pt x="1" y="37"/>
                    </a:lnTo>
                    <a:lnTo>
                      <a:pt x="0" y="25"/>
                    </a:lnTo>
                    <a:lnTo>
                      <a:pt x="3" y="13"/>
                    </a:lnTo>
                    <a:lnTo>
                      <a:pt x="6" y="14"/>
                    </a:lnTo>
                    <a:lnTo>
                      <a:pt x="7" y="16"/>
                    </a:lnTo>
                    <a:lnTo>
                      <a:pt x="9" y="16"/>
                    </a:lnTo>
                    <a:lnTo>
                      <a:pt x="10" y="16"/>
                    </a:lnTo>
                    <a:lnTo>
                      <a:pt x="9" y="23"/>
                    </a:lnTo>
                    <a:lnTo>
                      <a:pt x="9" y="31"/>
                    </a:lnTo>
                    <a:lnTo>
                      <a:pt x="10" y="38"/>
                    </a:lnTo>
                    <a:lnTo>
                      <a:pt x="15" y="43"/>
                    </a:lnTo>
                    <a:lnTo>
                      <a:pt x="17" y="38"/>
                    </a:lnTo>
                    <a:lnTo>
                      <a:pt x="17" y="28"/>
                    </a:lnTo>
                    <a:lnTo>
                      <a:pt x="17" y="19"/>
                    </a:lnTo>
                    <a:lnTo>
                      <a:pt x="12" y="10"/>
                    </a:lnTo>
                    <a:lnTo>
                      <a:pt x="12" y="7"/>
                    </a:lnTo>
                    <a:lnTo>
                      <a:pt x="13" y="4"/>
                    </a:lnTo>
                    <a:lnTo>
                      <a:pt x="15" y="1"/>
                    </a:lnTo>
                    <a:lnTo>
                      <a:pt x="16" y="0"/>
                    </a:lnTo>
                    <a:close/>
                  </a:path>
                </a:pathLst>
              </a:custGeom>
              <a:solidFill>
                <a:srgbClr val="4700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0" name="Freeform 326"/>
              <p:cNvSpPr>
                <a:spLocks/>
              </p:cNvSpPr>
              <p:nvPr/>
            </p:nvSpPr>
            <p:spPr bwMode="auto">
              <a:xfrm>
                <a:off x="552" y="1274"/>
                <a:ext cx="40" cy="47"/>
              </a:xfrm>
              <a:custGeom>
                <a:avLst/>
                <a:gdLst/>
                <a:ahLst/>
                <a:cxnLst>
                  <a:cxn ang="0">
                    <a:pos x="44" y="114"/>
                  </a:cxn>
                  <a:cxn ang="0">
                    <a:pos x="37" y="99"/>
                  </a:cxn>
                  <a:cxn ang="0">
                    <a:pos x="27" y="76"/>
                  </a:cxn>
                  <a:cxn ang="0">
                    <a:pos x="16" y="52"/>
                  </a:cxn>
                  <a:cxn ang="0">
                    <a:pos x="9" y="37"/>
                  </a:cxn>
                  <a:cxn ang="0">
                    <a:pos x="6" y="30"/>
                  </a:cxn>
                  <a:cxn ang="0">
                    <a:pos x="3" y="22"/>
                  </a:cxn>
                  <a:cxn ang="0">
                    <a:pos x="1" y="13"/>
                  </a:cxn>
                  <a:cxn ang="0">
                    <a:pos x="0" y="0"/>
                  </a:cxn>
                  <a:cxn ang="0">
                    <a:pos x="1" y="9"/>
                  </a:cxn>
                  <a:cxn ang="0">
                    <a:pos x="4" y="18"/>
                  </a:cxn>
                  <a:cxn ang="0">
                    <a:pos x="9" y="27"/>
                  </a:cxn>
                  <a:cxn ang="0">
                    <a:pos x="12" y="35"/>
                  </a:cxn>
                  <a:cxn ang="0">
                    <a:pos x="19" y="49"/>
                  </a:cxn>
                  <a:cxn ang="0">
                    <a:pos x="31" y="73"/>
                  </a:cxn>
                  <a:cxn ang="0">
                    <a:pos x="44" y="95"/>
                  </a:cxn>
                  <a:cxn ang="0">
                    <a:pos x="53" y="111"/>
                  </a:cxn>
                  <a:cxn ang="0">
                    <a:pos x="58" y="116"/>
                  </a:cxn>
                  <a:cxn ang="0">
                    <a:pos x="64" y="119"/>
                  </a:cxn>
                  <a:cxn ang="0">
                    <a:pos x="71" y="123"/>
                  </a:cxn>
                  <a:cxn ang="0">
                    <a:pos x="80" y="126"/>
                  </a:cxn>
                  <a:cxn ang="0">
                    <a:pos x="89" y="127"/>
                  </a:cxn>
                  <a:cxn ang="0">
                    <a:pos x="99" y="129"/>
                  </a:cxn>
                  <a:cxn ang="0">
                    <a:pos x="109" y="129"/>
                  </a:cxn>
                  <a:cxn ang="0">
                    <a:pos x="120" y="126"/>
                  </a:cxn>
                  <a:cxn ang="0">
                    <a:pos x="117" y="132"/>
                  </a:cxn>
                  <a:cxn ang="0">
                    <a:pos x="112" y="135"/>
                  </a:cxn>
                  <a:cxn ang="0">
                    <a:pos x="108" y="138"/>
                  </a:cxn>
                  <a:cxn ang="0">
                    <a:pos x="101" y="139"/>
                  </a:cxn>
                  <a:cxn ang="0">
                    <a:pos x="92" y="139"/>
                  </a:cxn>
                  <a:cxn ang="0">
                    <a:pos x="84" y="138"/>
                  </a:cxn>
                  <a:cxn ang="0">
                    <a:pos x="77" y="136"/>
                  </a:cxn>
                  <a:cxn ang="0">
                    <a:pos x="71" y="133"/>
                  </a:cxn>
                  <a:cxn ang="0">
                    <a:pos x="65" y="130"/>
                  </a:cxn>
                  <a:cxn ang="0">
                    <a:pos x="58" y="126"/>
                  </a:cxn>
                  <a:cxn ang="0">
                    <a:pos x="52" y="120"/>
                  </a:cxn>
                  <a:cxn ang="0">
                    <a:pos x="44" y="114"/>
                  </a:cxn>
                </a:cxnLst>
                <a:rect l="0" t="0" r="r" b="b"/>
                <a:pathLst>
                  <a:path w="120" h="139">
                    <a:moveTo>
                      <a:pt x="44" y="114"/>
                    </a:moveTo>
                    <a:lnTo>
                      <a:pt x="37" y="99"/>
                    </a:lnTo>
                    <a:lnTo>
                      <a:pt x="27" y="76"/>
                    </a:lnTo>
                    <a:lnTo>
                      <a:pt x="16" y="52"/>
                    </a:lnTo>
                    <a:lnTo>
                      <a:pt x="9" y="37"/>
                    </a:lnTo>
                    <a:lnTo>
                      <a:pt x="6" y="30"/>
                    </a:lnTo>
                    <a:lnTo>
                      <a:pt x="3" y="22"/>
                    </a:lnTo>
                    <a:lnTo>
                      <a:pt x="1" y="13"/>
                    </a:lnTo>
                    <a:lnTo>
                      <a:pt x="0" y="0"/>
                    </a:lnTo>
                    <a:lnTo>
                      <a:pt x="1" y="9"/>
                    </a:lnTo>
                    <a:lnTo>
                      <a:pt x="4" y="18"/>
                    </a:lnTo>
                    <a:lnTo>
                      <a:pt x="9" y="27"/>
                    </a:lnTo>
                    <a:lnTo>
                      <a:pt x="12" y="35"/>
                    </a:lnTo>
                    <a:lnTo>
                      <a:pt x="19" y="49"/>
                    </a:lnTo>
                    <a:lnTo>
                      <a:pt x="31" y="73"/>
                    </a:lnTo>
                    <a:lnTo>
                      <a:pt x="44" y="95"/>
                    </a:lnTo>
                    <a:lnTo>
                      <a:pt x="53" y="111"/>
                    </a:lnTo>
                    <a:lnTo>
                      <a:pt x="58" y="116"/>
                    </a:lnTo>
                    <a:lnTo>
                      <a:pt x="64" y="119"/>
                    </a:lnTo>
                    <a:lnTo>
                      <a:pt x="71" y="123"/>
                    </a:lnTo>
                    <a:lnTo>
                      <a:pt x="80" y="126"/>
                    </a:lnTo>
                    <a:lnTo>
                      <a:pt x="89" y="127"/>
                    </a:lnTo>
                    <a:lnTo>
                      <a:pt x="99" y="129"/>
                    </a:lnTo>
                    <a:lnTo>
                      <a:pt x="109" y="129"/>
                    </a:lnTo>
                    <a:lnTo>
                      <a:pt x="120" y="126"/>
                    </a:lnTo>
                    <a:lnTo>
                      <a:pt x="117" y="132"/>
                    </a:lnTo>
                    <a:lnTo>
                      <a:pt x="112" y="135"/>
                    </a:lnTo>
                    <a:lnTo>
                      <a:pt x="108" y="138"/>
                    </a:lnTo>
                    <a:lnTo>
                      <a:pt x="101" y="139"/>
                    </a:lnTo>
                    <a:lnTo>
                      <a:pt x="92" y="139"/>
                    </a:lnTo>
                    <a:lnTo>
                      <a:pt x="84" y="138"/>
                    </a:lnTo>
                    <a:lnTo>
                      <a:pt x="77" y="136"/>
                    </a:lnTo>
                    <a:lnTo>
                      <a:pt x="71" y="133"/>
                    </a:lnTo>
                    <a:lnTo>
                      <a:pt x="65" y="130"/>
                    </a:lnTo>
                    <a:lnTo>
                      <a:pt x="58" y="126"/>
                    </a:lnTo>
                    <a:lnTo>
                      <a:pt x="52" y="120"/>
                    </a:lnTo>
                    <a:lnTo>
                      <a:pt x="44" y="114"/>
                    </a:lnTo>
                    <a:close/>
                  </a:path>
                </a:pathLst>
              </a:custGeom>
              <a:solidFill>
                <a:srgbClr val="1900B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1" name="Freeform 327"/>
              <p:cNvSpPr>
                <a:spLocks/>
              </p:cNvSpPr>
              <p:nvPr/>
            </p:nvSpPr>
            <p:spPr bwMode="auto">
              <a:xfrm>
                <a:off x="641" y="1373"/>
                <a:ext cx="24" cy="5"/>
              </a:xfrm>
              <a:custGeom>
                <a:avLst/>
                <a:gdLst/>
                <a:ahLst/>
                <a:cxnLst>
                  <a:cxn ang="0">
                    <a:pos x="70" y="16"/>
                  </a:cxn>
                  <a:cxn ang="0">
                    <a:pos x="64" y="15"/>
                  </a:cxn>
                  <a:cxn ang="0">
                    <a:pos x="57" y="13"/>
                  </a:cxn>
                  <a:cxn ang="0">
                    <a:pos x="48" y="13"/>
                  </a:cxn>
                  <a:cxn ang="0">
                    <a:pos x="37" y="13"/>
                  </a:cxn>
                  <a:cxn ang="0">
                    <a:pos x="31" y="13"/>
                  </a:cxn>
                  <a:cxn ang="0">
                    <a:pos x="25" y="13"/>
                  </a:cxn>
                  <a:cxn ang="0">
                    <a:pos x="21" y="12"/>
                  </a:cxn>
                  <a:cxn ang="0">
                    <a:pos x="18" y="9"/>
                  </a:cxn>
                  <a:cxn ang="0">
                    <a:pos x="15" y="6"/>
                  </a:cxn>
                  <a:cxn ang="0">
                    <a:pos x="12" y="3"/>
                  </a:cxn>
                  <a:cxn ang="0">
                    <a:pos x="8" y="3"/>
                  </a:cxn>
                  <a:cxn ang="0">
                    <a:pos x="0" y="3"/>
                  </a:cxn>
                  <a:cxn ang="0">
                    <a:pos x="5" y="2"/>
                  </a:cxn>
                  <a:cxn ang="0">
                    <a:pos x="11" y="2"/>
                  </a:cxn>
                  <a:cxn ang="0">
                    <a:pos x="20" y="0"/>
                  </a:cxn>
                  <a:cxn ang="0">
                    <a:pos x="30" y="0"/>
                  </a:cxn>
                  <a:cxn ang="0">
                    <a:pos x="40" y="0"/>
                  </a:cxn>
                  <a:cxn ang="0">
                    <a:pos x="51" y="3"/>
                  </a:cxn>
                  <a:cxn ang="0">
                    <a:pos x="61" y="9"/>
                  </a:cxn>
                  <a:cxn ang="0">
                    <a:pos x="70" y="16"/>
                  </a:cxn>
                </a:cxnLst>
                <a:rect l="0" t="0" r="r" b="b"/>
                <a:pathLst>
                  <a:path w="70" h="16">
                    <a:moveTo>
                      <a:pt x="70" y="16"/>
                    </a:moveTo>
                    <a:lnTo>
                      <a:pt x="64" y="15"/>
                    </a:lnTo>
                    <a:lnTo>
                      <a:pt x="57" y="13"/>
                    </a:lnTo>
                    <a:lnTo>
                      <a:pt x="48" y="13"/>
                    </a:lnTo>
                    <a:lnTo>
                      <a:pt x="37" y="13"/>
                    </a:lnTo>
                    <a:lnTo>
                      <a:pt x="31" y="13"/>
                    </a:lnTo>
                    <a:lnTo>
                      <a:pt x="25" y="13"/>
                    </a:lnTo>
                    <a:lnTo>
                      <a:pt x="21" y="12"/>
                    </a:lnTo>
                    <a:lnTo>
                      <a:pt x="18" y="9"/>
                    </a:lnTo>
                    <a:lnTo>
                      <a:pt x="15" y="6"/>
                    </a:lnTo>
                    <a:lnTo>
                      <a:pt x="12" y="3"/>
                    </a:lnTo>
                    <a:lnTo>
                      <a:pt x="8" y="3"/>
                    </a:lnTo>
                    <a:lnTo>
                      <a:pt x="0" y="3"/>
                    </a:lnTo>
                    <a:lnTo>
                      <a:pt x="5" y="2"/>
                    </a:lnTo>
                    <a:lnTo>
                      <a:pt x="11" y="2"/>
                    </a:lnTo>
                    <a:lnTo>
                      <a:pt x="20" y="0"/>
                    </a:lnTo>
                    <a:lnTo>
                      <a:pt x="30" y="0"/>
                    </a:lnTo>
                    <a:lnTo>
                      <a:pt x="40" y="0"/>
                    </a:lnTo>
                    <a:lnTo>
                      <a:pt x="51" y="3"/>
                    </a:lnTo>
                    <a:lnTo>
                      <a:pt x="61" y="9"/>
                    </a:lnTo>
                    <a:lnTo>
                      <a:pt x="70" y="16"/>
                    </a:lnTo>
                    <a:close/>
                  </a:path>
                </a:pathLst>
              </a:custGeom>
              <a:solidFill>
                <a:srgbClr val="3F00D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2" name="Freeform 328"/>
              <p:cNvSpPr>
                <a:spLocks/>
              </p:cNvSpPr>
              <p:nvPr/>
            </p:nvSpPr>
            <p:spPr bwMode="auto">
              <a:xfrm>
                <a:off x="584" y="1393"/>
                <a:ext cx="48" cy="48"/>
              </a:xfrm>
              <a:custGeom>
                <a:avLst/>
                <a:gdLst/>
                <a:ahLst/>
                <a:cxnLst>
                  <a:cxn ang="0">
                    <a:pos x="3" y="142"/>
                  </a:cxn>
                  <a:cxn ang="0">
                    <a:pos x="7" y="142"/>
                  </a:cxn>
                  <a:cxn ang="0">
                    <a:pos x="13" y="141"/>
                  </a:cxn>
                  <a:cxn ang="0">
                    <a:pos x="25" y="142"/>
                  </a:cxn>
                  <a:cxn ang="0">
                    <a:pos x="37" y="144"/>
                  </a:cxn>
                  <a:cxn ang="0">
                    <a:pos x="50" y="141"/>
                  </a:cxn>
                  <a:cxn ang="0">
                    <a:pos x="59" y="135"/>
                  </a:cxn>
                  <a:cxn ang="0">
                    <a:pos x="71" y="132"/>
                  </a:cxn>
                  <a:cxn ang="0">
                    <a:pos x="84" y="129"/>
                  </a:cxn>
                  <a:cxn ang="0">
                    <a:pos x="99" y="128"/>
                  </a:cxn>
                  <a:cxn ang="0">
                    <a:pos x="114" y="125"/>
                  </a:cxn>
                  <a:cxn ang="0">
                    <a:pos x="120" y="120"/>
                  </a:cxn>
                  <a:cxn ang="0">
                    <a:pos x="127" y="117"/>
                  </a:cxn>
                  <a:cxn ang="0">
                    <a:pos x="134" y="111"/>
                  </a:cxn>
                  <a:cxn ang="0">
                    <a:pos x="139" y="93"/>
                  </a:cxn>
                  <a:cxn ang="0">
                    <a:pos x="140" y="50"/>
                  </a:cxn>
                  <a:cxn ang="0">
                    <a:pos x="131" y="27"/>
                  </a:cxn>
                  <a:cxn ang="0">
                    <a:pos x="128" y="31"/>
                  </a:cxn>
                  <a:cxn ang="0">
                    <a:pos x="122" y="33"/>
                  </a:cxn>
                  <a:cxn ang="0">
                    <a:pos x="118" y="34"/>
                  </a:cxn>
                  <a:cxn ang="0">
                    <a:pos x="117" y="36"/>
                  </a:cxn>
                  <a:cxn ang="0">
                    <a:pos x="115" y="44"/>
                  </a:cxn>
                  <a:cxn ang="0">
                    <a:pos x="114" y="43"/>
                  </a:cxn>
                  <a:cxn ang="0">
                    <a:pos x="112" y="34"/>
                  </a:cxn>
                  <a:cxn ang="0">
                    <a:pos x="111" y="28"/>
                  </a:cxn>
                  <a:cxn ang="0">
                    <a:pos x="108" y="27"/>
                  </a:cxn>
                  <a:cxn ang="0">
                    <a:pos x="103" y="25"/>
                  </a:cxn>
                  <a:cxn ang="0">
                    <a:pos x="99" y="21"/>
                  </a:cxn>
                  <a:cxn ang="0">
                    <a:pos x="93" y="13"/>
                  </a:cxn>
                  <a:cxn ang="0">
                    <a:pos x="87" y="6"/>
                  </a:cxn>
                  <a:cxn ang="0">
                    <a:pos x="78" y="1"/>
                  </a:cxn>
                  <a:cxn ang="0">
                    <a:pos x="74" y="0"/>
                  </a:cxn>
                  <a:cxn ang="0">
                    <a:pos x="75" y="7"/>
                  </a:cxn>
                  <a:cxn ang="0">
                    <a:pos x="83" y="18"/>
                  </a:cxn>
                  <a:cxn ang="0">
                    <a:pos x="88" y="21"/>
                  </a:cxn>
                  <a:cxn ang="0">
                    <a:pos x="88" y="27"/>
                  </a:cxn>
                  <a:cxn ang="0">
                    <a:pos x="74" y="27"/>
                  </a:cxn>
                  <a:cxn ang="0">
                    <a:pos x="60" y="33"/>
                  </a:cxn>
                  <a:cxn ang="0">
                    <a:pos x="59" y="43"/>
                  </a:cxn>
                  <a:cxn ang="0">
                    <a:pos x="56" y="62"/>
                  </a:cxn>
                  <a:cxn ang="0">
                    <a:pos x="46" y="76"/>
                  </a:cxn>
                  <a:cxn ang="0">
                    <a:pos x="23" y="99"/>
                  </a:cxn>
                  <a:cxn ang="0">
                    <a:pos x="17" y="113"/>
                  </a:cxn>
                  <a:cxn ang="0">
                    <a:pos x="13" y="125"/>
                  </a:cxn>
                  <a:cxn ang="0">
                    <a:pos x="6" y="133"/>
                  </a:cxn>
                  <a:cxn ang="0">
                    <a:pos x="0" y="139"/>
                  </a:cxn>
                </a:cxnLst>
                <a:rect l="0" t="0" r="r" b="b"/>
                <a:pathLst>
                  <a:path w="142" h="144">
                    <a:moveTo>
                      <a:pt x="0" y="144"/>
                    </a:moveTo>
                    <a:lnTo>
                      <a:pt x="3" y="142"/>
                    </a:lnTo>
                    <a:lnTo>
                      <a:pt x="6" y="142"/>
                    </a:lnTo>
                    <a:lnTo>
                      <a:pt x="7" y="142"/>
                    </a:lnTo>
                    <a:lnTo>
                      <a:pt x="9" y="142"/>
                    </a:lnTo>
                    <a:lnTo>
                      <a:pt x="13" y="141"/>
                    </a:lnTo>
                    <a:lnTo>
                      <a:pt x="19" y="141"/>
                    </a:lnTo>
                    <a:lnTo>
                      <a:pt x="25" y="142"/>
                    </a:lnTo>
                    <a:lnTo>
                      <a:pt x="31" y="144"/>
                    </a:lnTo>
                    <a:lnTo>
                      <a:pt x="37" y="144"/>
                    </a:lnTo>
                    <a:lnTo>
                      <a:pt x="44" y="142"/>
                    </a:lnTo>
                    <a:lnTo>
                      <a:pt x="50" y="141"/>
                    </a:lnTo>
                    <a:lnTo>
                      <a:pt x="56" y="136"/>
                    </a:lnTo>
                    <a:lnTo>
                      <a:pt x="59" y="135"/>
                    </a:lnTo>
                    <a:lnTo>
                      <a:pt x="65" y="132"/>
                    </a:lnTo>
                    <a:lnTo>
                      <a:pt x="71" y="132"/>
                    </a:lnTo>
                    <a:lnTo>
                      <a:pt x="78" y="131"/>
                    </a:lnTo>
                    <a:lnTo>
                      <a:pt x="84" y="129"/>
                    </a:lnTo>
                    <a:lnTo>
                      <a:pt x="91" y="128"/>
                    </a:lnTo>
                    <a:lnTo>
                      <a:pt x="99" y="128"/>
                    </a:lnTo>
                    <a:lnTo>
                      <a:pt x="105" y="126"/>
                    </a:lnTo>
                    <a:lnTo>
                      <a:pt x="114" y="125"/>
                    </a:lnTo>
                    <a:lnTo>
                      <a:pt x="117" y="122"/>
                    </a:lnTo>
                    <a:lnTo>
                      <a:pt x="120" y="120"/>
                    </a:lnTo>
                    <a:lnTo>
                      <a:pt x="122" y="119"/>
                    </a:lnTo>
                    <a:lnTo>
                      <a:pt x="127" y="117"/>
                    </a:lnTo>
                    <a:lnTo>
                      <a:pt x="131" y="114"/>
                    </a:lnTo>
                    <a:lnTo>
                      <a:pt x="134" y="111"/>
                    </a:lnTo>
                    <a:lnTo>
                      <a:pt x="136" y="107"/>
                    </a:lnTo>
                    <a:lnTo>
                      <a:pt x="139" y="93"/>
                    </a:lnTo>
                    <a:lnTo>
                      <a:pt x="142" y="74"/>
                    </a:lnTo>
                    <a:lnTo>
                      <a:pt x="140" y="50"/>
                    </a:lnTo>
                    <a:lnTo>
                      <a:pt x="133" y="24"/>
                    </a:lnTo>
                    <a:lnTo>
                      <a:pt x="131" y="27"/>
                    </a:lnTo>
                    <a:lnTo>
                      <a:pt x="130" y="30"/>
                    </a:lnTo>
                    <a:lnTo>
                      <a:pt x="128" y="31"/>
                    </a:lnTo>
                    <a:lnTo>
                      <a:pt x="125" y="33"/>
                    </a:lnTo>
                    <a:lnTo>
                      <a:pt x="122" y="33"/>
                    </a:lnTo>
                    <a:lnTo>
                      <a:pt x="120" y="33"/>
                    </a:lnTo>
                    <a:lnTo>
                      <a:pt x="118" y="34"/>
                    </a:lnTo>
                    <a:lnTo>
                      <a:pt x="117" y="34"/>
                    </a:lnTo>
                    <a:lnTo>
                      <a:pt x="117" y="36"/>
                    </a:lnTo>
                    <a:lnTo>
                      <a:pt x="117" y="40"/>
                    </a:lnTo>
                    <a:lnTo>
                      <a:pt x="115" y="44"/>
                    </a:lnTo>
                    <a:lnTo>
                      <a:pt x="114" y="49"/>
                    </a:lnTo>
                    <a:lnTo>
                      <a:pt x="114" y="43"/>
                    </a:lnTo>
                    <a:lnTo>
                      <a:pt x="114" y="39"/>
                    </a:lnTo>
                    <a:lnTo>
                      <a:pt x="112" y="34"/>
                    </a:lnTo>
                    <a:lnTo>
                      <a:pt x="112" y="30"/>
                    </a:lnTo>
                    <a:lnTo>
                      <a:pt x="111" y="28"/>
                    </a:lnTo>
                    <a:lnTo>
                      <a:pt x="109" y="28"/>
                    </a:lnTo>
                    <a:lnTo>
                      <a:pt x="108" y="27"/>
                    </a:lnTo>
                    <a:lnTo>
                      <a:pt x="106" y="27"/>
                    </a:lnTo>
                    <a:lnTo>
                      <a:pt x="103" y="25"/>
                    </a:lnTo>
                    <a:lnTo>
                      <a:pt x="100" y="24"/>
                    </a:lnTo>
                    <a:lnTo>
                      <a:pt x="99" y="21"/>
                    </a:lnTo>
                    <a:lnTo>
                      <a:pt x="96" y="18"/>
                    </a:lnTo>
                    <a:lnTo>
                      <a:pt x="93" y="13"/>
                    </a:lnTo>
                    <a:lnTo>
                      <a:pt x="90" y="9"/>
                    </a:lnTo>
                    <a:lnTo>
                      <a:pt x="87" y="6"/>
                    </a:lnTo>
                    <a:lnTo>
                      <a:pt x="83" y="3"/>
                    </a:lnTo>
                    <a:lnTo>
                      <a:pt x="78" y="1"/>
                    </a:lnTo>
                    <a:lnTo>
                      <a:pt x="75" y="1"/>
                    </a:lnTo>
                    <a:lnTo>
                      <a:pt x="74" y="0"/>
                    </a:lnTo>
                    <a:lnTo>
                      <a:pt x="72" y="0"/>
                    </a:lnTo>
                    <a:lnTo>
                      <a:pt x="75" y="7"/>
                    </a:lnTo>
                    <a:lnTo>
                      <a:pt x="80" y="13"/>
                    </a:lnTo>
                    <a:lnTo>
                      <a:pt x="83" y="18"/>
                    </a:lnTo>
                    <a:lnTo>
                      <a:pt x="85" y="19"/>
                    </a:lnTo>
                    <a:lnTo>
                      <a:pt x="88" y="21"/>
                    </a:lnTo>
                    <a:lnTo>
                      <a:pt x="90" y="24"/>
                    </a:lnTo>
                    <a:lnTo>
                      <a:pt x="88" y="27"/>
                    </a:lnTo>
                    <a:lnTo>
                      <a:pt x="85" y="27"/>
                    </a:lnTo>
                    <a:lnTo>
                      <a:pt x="74" y="27"/>
                    </a:lnTo>
                    <a:lnTo>
                      <a:pt x="65" y="28"/>
                    </a:lnTo>
                    <a:lnTo>
                      <a:pt x="60" y="33"/>
                    </a:lnTo>
                    <a:lnTo>
                      <a:pt x="59" y="37"/>
                    </a:lnTo>
                    <a:lnTo>
                      <a:pt x="59" y="43"/>
                    </a:lnTo>
                    <a:lnTo>
                      <a:pt x="57" y="52"/>
                    </a:lnTo>
                    <a:lnTo>
                      <a:pt x="56" y="62"/>
                    </a:lnTo>
                    <a:lnTo>
                      <a:pt x="53" y="68"/>
                    </a:lnTo>
                    <a:lnTo>
                      <a:pt x="46" y="76"/>
                    </a:lnTo>
                    <a:lnTo>
                      <a:pt x="34" y="87"/>
                    </a:lnTo>
                    <a:lnTo>
                      <a:pt x="23" y="99"/>
                    </a:lnTo>
                    <a:lnTo>
                      <a:pt x="17" y="108"/>
                    </a:lnTo>
                    <a:lnTo>
                      <a:pt x="17" y="113"/>
                    </a:lnTo>
                    <a:lnTo>
                      <a:pt x="16" y="119"/>
                    </a:lnTo>
                    <a:lnTo>
                      <a:pt x="13" y="125"/>
                    </a:lnTo>
                    <a:lnTo>
                      <a:pt x="10" y="129"/>
                    </a:lnTo>
                    <a:lnTo>
                      <a:pt x="6" y="133"/>
                    </a:lnTo>
                    <a:lnTo>
                      <a:pt x="3" y="136"/>
                    </a:lnTo>
                    <a:lnTo>
                      <a:pt x="0" y="139"/>
                    </a:lnTo>
                    <a:lnTo>
                      <a:pt x="0" y="144"/>
                    </a:lnTo>
                    <a:close/>
                  </a:path>
                </a:pathLst>
              </a:custGeom>
              <a:solidFill>
                <a:srgbClr val="3F00D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3" name="Freeform 329"/>
              <p:cNvSpPr>
                <a:spLocks/>
              </p:cNvSpPr>
              <p:nvPr/>
            </p:nvSpPr>
            <p:spPr bwMode="auto">
              <a:xfrm>
                <a:off x="665" y="1366"/>
                <a:ext cx="31" cy="31"/>
              </a:xfrm>
              <a:custGeom>
                <a:avLst/>
                <a:gdLst/>
                <a:ahLst/>
                <a:cxnLst>
                  <a:cxn ang="0">
                    <a:pos x="19" y="92"/>
                  </a:cxn>
                  <a:cxn ang="0">
                    <a:pos x="24" y="92"/>
                  </a:cxn>
                  <a:cxn ang="0">
                    <a:pos x="27" y="90"/>
                  </a:cxn>
                  <a:cxn ang="0">
                    <a:pos x="28" y="90"/>
                  </a:cxn>
                  <a:cxn ang="0">
                    <a:pos x="29" y="90"/>
                  </a:cxn>
                  <a:cxn ang="0">
                    <a:pos x="34" y="89"/>
                  </a:cxn>
                  <a:cxn ang="0">
                    <a:pos x="40" y="86"/>
                  </a:cxn>
                  <a:cxn ang="0">
                    <a:pos x="44" y="84"/>
                  </a:cxn>
                  <a:cxn ang="0">
                    <a:pos x="50" y="84"/>
                  </a:cxn>
                  <a:cxn ang="0">
                    <a:pos x="58" y="80"/>
                  </a:cxn>
                  <a:cxn ang="0">
                    <a:pos x="68" y="71"/>
                  </a:cxn>
                  <a:cxn ang="0">
                    <a:pos x="80" y="62"/>
                  </a:cxn>
                  <a:cxn ang="0">
                    <a:pos x="89" y="56"/>
                  </a:cxn>
                  <a:cxn ang="0">
                    <a:pos x="92" y="50"/>
                  </a:cxn>
                  <a:cxn ang="0">
                    <a:pos x="93" y="41"/>
                  </a:cxn>
                  <a:cxn ang="0">
                    <a:pos x="95" y="32"/>
                  </a:cxn>
                  <a:cxn ang="0">
                    <a:pos x="95" y="24"/>
                  </a:cxn>
                  <a:cxn ang="0">
                    <a:pos x="92" y="18"/>
                  </a:cxn>
                  <a:cxn ang="0">
                    <a:pos x="84" y="12"/>
                  </a:cxn>
                  <a:cxn ang="0">
                    <a:pos x="77" y="4"/>
                  </a:cxn>
                  <a:cxn ang="0">
                    <a:pos x="69" y="0"/>
                  </a:cxn>
                  <a:cxn ang="0">
                    <a:pos x="69" y="3"/>
                  </a:cxn>
                  <a:cxn ang="0">
                    <a:pos x="68" y="7"/>
                  </a:cxn>
                  <a:cxn ang="0">
                    <a:pos x="65" y="10"/>
                  </a:cxn>
                  <a:cxn ang="0">
                    <a:pos x="61" y="12"/>
                  </a:cxn>
                  <a:cxn ang="0">
                    <a:pos x="53" y="12"/>
                  </a:cxn>
                  <a:cxn ang="0">
                    <a:pos x="46" y="13"/>
                  </a:cxn>
                  <a:cxn ang="0">
                    <a:pos x="37" y="15"/>
                  </a:cxn>
                  <a:cxn ang="0">
                    <a:pos x="31" y="19"/>
                  </a:cxn>
                  <a:cxn ang="0">
                    <a:pos x="24" y="25"/>
                  </a:cxn>
                  <a:cxn ang="0">
                    <a:pos x="16" y="31"/>
                  </a:cxn>
                  <a:cxn ang="0">
                    <a:pos x="7" y="34"/>
                  </a:cxn>
                  <a:cxn ang="0">
                    <a:pos x="0" y="35"/>
                  </a:cxn>
                  <a:cxn ang="0">
                    <a:pos x="10" y="43"/>
                  </a:cxn>
                  <a:cxn ang="0">
                    <a:pos x="18" y="55"/>
                  </a:cxn>
                  <a:cxn ang="0">
                    <a:pos x="21" y="70"/>
                  </a:cxn>
                  <a:cxn ang="0">
                    <a:pos x="19" y="92"/>
                  </a:cxn>
                </a:cxnLst>
                <a:rect l="0" t="0" r="r" b="b"/>
                <a:pathLst>
                  <a:path w="95" h="92">
                    <a:moveTo>
                      <a:pt x="19" y="92"/>
                    </a:moveTo>
                    <a:lnTo>
                      <a:pt x="24" y="92"/>
                    </a:lnTo>
                    <a:lnTo>
                      <a:pt x="27" y="90"/>
                    </a:lnTo>
                    <a:lnTo>
                      <a:pt x="28" y="90"/>
                    </a:lnTo>
                    <a:lnTo>
                      <a:pt x="29" y="90"/>
                    </a:lnTo>
                    <a:lnTo>
                      <a:pt x="34" y="89"/>
                    </a:lnTo>
                    <a:lnTo>
                      <a:pt x="40" y="86"/>
                    </a:lnTo>
                    <a:lnTo>
                      <a:pt x="44" y="84"/>
                    </a:lnTo>
                    <a:lnTo>
                      <a:pt x="50" y="84"/>
                    </a:lnTo>
                    <a:lnTo>
                      <a:pt x="58" y="80"/>
                    </a:lnTo>
                    <a:lnTo>
                      <a:pt x="68" y="71"/>
                    </a:lnTo>
                    <a:lnTo>
                      <a:pt x="80" y="62"/>
                    </a:lnTo>
                    <a:lnTo>
                      <a:pt x="89" y="56"/>
                    </a:lnTo>
                    <a:lnTo>
                      <a:pt x="92" y="50"/>
                    </a:lnTo>
                    <a:lnTo>
                      <a:pt x="93" y="41"/>
                    </a:lnTo>
                    <a:lnTo>
                      <a:pt x="95" y="32"/>
                    </a:lnTo>
                    <a:lnTo>
                      <a:pt x="95" y="24"/>
                    </a:lnTo>
                    <a:lnTo>
                      <a:pt x="92" y="18"/>
                    </a:lnTo>
                    <a:lnTo>
                      <a:pt x="84" y="12"/>
                    </a:lnTo>
                    <a:lnTo>
                      <a:pt x="77" y="4"/>
                    </a:lnTo>
                    <a:lnTo>
                      <a:pt x="69" y="0"/>
                    </a:lnTo>
                    <a:lnTo>
                      <a:pt x="69" y="3"/>
                    </a:lnTo>
                    <a:lnTo>
                      <a:pt x="68" y="7"/>
                    </a:lnTo>
                    <a:lnTo>
                      <a:pt x="65" y="10"/>
                    </a:lnTo>
                    <a:lnTo>
                      <a:pt x="61" y="12"/>
                    </a:lnTo>
                    <a:lnTo>
                      <a:pt x="53" y="12"/>
                    </a:lnTo>
                    <a:lnTo>
                      <a:pt x="46" y="13"/>
                    </a:lnTo>
                    <a:lnTo>
                      <a:pt x="37" y="15"/>
                    </a:lnTo>
                    <a:lnTo>
                      <a:pt x="31" y="19"/>
                    </a:lnTo>
                    <a:lnTo>
                      <a:pt x="24" y="25"/>
                    </a:lnTo>
                    <a:lnTo>
                      <a:pt x="16" y="31"/>
                    </a:lnTo>
                    <a:lnTo>
                      <a:pt x="7" y="34"/>
                    </a:lnTo>
                    <a:lnTo>
                      <a:pt x="0" y="35"/>
                    </a:lnTo>
                    <a:lnTo>
                      <a:pt x="10" y="43"/>
                    </a:lnTo>
                    <a:lnTo>
                      <a:pt x="18" y="55"/>
                    </a:lnTo>
                    <a:lnTo>
                      <a:pt x="21" y="70"/>
                    </a:lnTo>
                    <a:lnTo>
                      <a:pt x="19" y="92"/>
                    </a:lnTo>
                    <a:close/>
                  </a:path>
                </a:pathLst>
              </a:custGeom>
              <a:solidFill>
                <a:srgbClr val="3F00D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4" name="Freeform 330"/>
              <p:cNvSpPr>
                <a:spLocks/>
              </p:cNvSpPr>
              <p:nvPr/>
            </p:nvSpPr>
            <p:spPr bwMode="auto">
              <a:xfrm>
                <a:off x="566" y="1312"/>
                <a:ext cx="28" cy="73"/>
              </a:xfrm>
              <a:custGeom>
                <a:avLst/>
                <a:gdLst/>
                <a:ahLst/>
                <a:cxnLst>
                  <a:cxn ang="0">
                    <a:pos x="0" y="0"/>
                  </a:cxn>
                  <a:cxn ang="0">
                    <a:pos x="5" y="5"/>
                  </a:cxn>
                  <a:cxn ang="0">
                    <a:pos x="9" y="8"/>
                  </a:cxn>
                  <a:cxn ang="0">
                    <a:pos x="14" y="12"/>
                  </a:cxn>
                  <a:cxn ang="0">
                    <a:pos x="18" y="15"/>
                  </a:cxn>
                  <a:cxn ang="0">
                    <a:pos x="17" y="15"/>
                  </a:cxn>
                  <a:cxn ang="0">
                    <a:pos x="30" y="45"/>
                  </a:cxn>
                  <a:cxn ang="0">
                    <a:pos x="42" y="77"/>
                  </a:cxn>
                  <a:cxn ang="0">
                    <a:pos x="51" y="108"/>
                  </a:cxn>
                  <a:cxn ang="0">
                    <a:pos x="54" y="140"/>
                  </a:cxn>
                  <a:cxn ang="0">
                    <a:pos x="57" y="163"/>
                  </a:cxn>
                  <a:cxn ang="0">
                    <a:pos x="63" y="181"/>
                  </a:cxn>
                  <a:cxn ang="0">
                    <a:pos x="71" y="196"/>
                  </a:cxn>
                  <a:cxn ang="0">
                    <a:pos x="82" y="218"/>
                  </a:cxn>
                  <a:cxn ang="0">
                    <a:pos x="77" y="211"/>
                  </a:cxn>
                  <a:cxn ang="0">
                    <a:pos x="65" y="194"/>
                  </a:cxn>
                  <a:cxn ang="0">
                    <a:pos x="55" y="174"/>
                  </a:cxn>
                  <a:cxn ang="0">
                    <a:pos x="52" y="159"/>
                  </a:cxn>
                  <a:cxn ang="0">
                    <a:pos x="52" y="146"/>
                  </a:cxn>
                  <a:cxn ang="0">
                    <a:pos x="48" y="129"/>
                  </a:cxn>
                  <a:cxn ang="0">
                    <a:pos x="43" y="108"/>
                  </a:cxn>
                  <a:cxn ang="0">
                    <a:pos x="36" y="85"/>
                  </a:cxn>
                  <a:cxn ang="0">
                    <a:pos x="27" y="61"/>
                  </a:cxn>
                  <a:cxn ang="0">
                    <a:pos x="18" y="39"/>
                  </a:cxn>
                  <a:cxn ang="0">
                    <a:pos x="9" y="18"/>
                  </a:cxn>
                  <a:cxn ang="0">
                    <a:pos x="0" y="0"/>
                  </a:cxn>
                </a:cxnLst>
                <a:rect l="0" t="0" r="r" b="b"/>
                <a:pathLst>
                  <a:path w="82" h="218">
                    <a:moveTo>
                      <a:pt x="0" y="0"/>
                    </a:moveTo>
                    <a:lnTo>
                      <a:pt x="5" y="5"/>
                    </a:lnTo>
                    <a:lnTo>
                      <a:pt x="9" y="8"/>
                    </a:lnTo>
                    <a:lnTo>
                      <a:pt x="14" y="12"/>
                    </a:lnTo>
                    <a:lnTo>
                      <a:pt x="18" y="15"/>
                    </a:lnTo>
                    <a:lnTo>
                      <a:pt x="17" y="15"/>
                    </a:lnTo>
                    <a:lnTo>
                      <a:pt x="30" y="45"/>
                    </a:lnTo>
                    <a:lnTo>
                      <a:pt x="42" y="77"/>
                    </a:lnTo>
                    <a:lnTo>
                      <a:pt x="51" y="108"/>
                    </a:lnTo>
                    <a:lnTo>
                      <a:pt x="54" y="140"/>
                    </a:lnTo>
                    <a:lnTo>
                      <a:pt x="57" y="163"/>
                    </a:lnTo>
                    <a:lnTo>
                      <a:pt x="63" y="181"/>
                    </a:lnTo>
                    <a:lnTo>
                      <a:pt x="71" y="196"/>
                    </a:lnTo>
                    <a:lnTo>
                      <a:pt x="82" y="218"/>
                    </a:lnTo>
                    <a:lnTo>
                      <a:pt x="77" y="211"/>
                    </a:lnTo>
                    <a:lnTo>
                      <a:pt x="65" y="194"/>
                    </a:lnTo>
                    <a:lnTo>
                      <a:pt x="55" y="174"/>
                    </a:lnTo>
                    <a:lnTo>
                      <a:pt x="52" y="159"/>
                    </a:lnTo>
                    <a:lnTo>
                      <a:pt x="52" y="146"/>
                    </a:lnTo>
                    <a:lnTo>
                      <a:pt x="48" y="129"/>
                    </a:lnTo>
                    <a:lnTo>
                      <a:pt x="43" y="108"/>
                    </a:lnTo>
                    <a:lnTo>
                      <a:pt x="36" y="85"/>
                    </a:lnTo>
                    <a:lnTo>
                      <a:pt x="27" y="61"/>
                    </a:lnTo>
                    <a:lnTo>
                      <a:pt x="18" y="39"/>
                    </a:lnTo>
                    <a:lnTo>
                      <a:pt x="9" y="18"/>
                    </a:lnTo>
                    <a:lnTo>
                      <a:pt x="0" y="0"/>
                    </a:lnTo>
                    <a:close/>
                  </a:path>
                </a:pathLst>
              </a:custGeom>
              <a:solidFill>
                <a:srgbClr val="3F00D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522" name="Group 498"/>
            <p:cNvGrpSpPr>
              <a:grpSpLocks/>
            </p:cNvGrpSpPr>
            <p:nvPr/>
          </p:nvGrpSpPr>
          <p:grpSpPr bwMode="auto">
            <a:xfrm>
              <a:off x="7020236" y="3925726"/>
              <a:ext cx="1454150" cy="1444625"/>
              <a:chOff x="4445" y="2541"/>
              <a:chExt cx="916" cy="910"/>
            </a:xfrm>
          </p:grpSpPr>
          <p:grpSp>
            <p:nvGrpSpPr>
              <p:cNvPr id="1367" name="Group 343"/>
              <p:cNvGrpSpPr>
                <a:grpSpLocks/>
              </p:cNvGrpSpPr>
              <p:nvPr/>
            </p:nvGrpSpPr>
            <p:grpSpPr bwMode="auto">
              <a:xfrm>
                <a:off x="4696" y="3068"/>
                <a:ext cx="618" cy="370"/>
                <a:chOff x="4696" y="3068"/>
                <a:chExt cx="618" cy="370"/>
              </a:xfrm>
            </p:grpSpPr>
            <p:grpSp>
              <p:nvGrpSpPr>
                <p:cNvPr id="1365" name="Group 341"/>
                <p:cNvGrpSpPr>
                  <a:grpSpLocks/>
                </p:cNvGrpSpPr>
                <p:nvPr/>
              </p:nvGrpSpPr>
              <p:grpSpPr bwMode="auto">
                <a:xfrm>
                  <a:off x="4696" y="3068"/>
                  <a:ext cx="618" cy="370"/>
                  <a:chOff x="4696" y="3068"/>
                  <a:chExt cx="618" cy="370"/>
                </a:xfrm>
              </p:grpSpPr>
              <p:grpSp>
                <p:nvGrpSpPr>
                  <p:cNvPr id="1361" name="Group 337"/>
                  <p:cNvGrpSpPr>
                    <a:grpSpLocks/>
                  </p:cNvGrpSpPr>
                  <p:nvPr/>
                </p:nvGrpSpPr>
                <p:grpSpPr bwMode="auto">
                  <a:xfrm>
                    <a:off x="4699" y="3068"/>
                    <a:ext cx="611" cy="370"/>
                    <a:chOff x="4699" y="3068"/>
                    <a:chExt cx="611" cy="370"/>
                  </a:xfrm>
                </p:grpSpPr>
                <p:sp>
                  <p:nvSpPr>
                    <p:cNvPr id="1356" name="Rectangle 332"/>
                    <p:cNvSpPr>
                      <a:spLocks noChangeArrowheads="1"/>
                    </p:cNvSpPr>
                    <p:nvPr/>
                  </p:nvSpPr>
                  <p:spPr bwMode="auto">
                    <a:xfrm>
                      <a:off x="4699" y="3068"/>
                      <a:ext cx="611" cy="370"/>
                    </a:xfrm>
                    <a:prstGeom prst="rect">
                      <a:avLst/>
                    </a:prstGeom>
                    <a:solidFill>
                      <a:srgbClr val="FF9F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57" name="Rectangle 333"/>
                    <p:cNvSpPr>
                      <a:spLocks noChangeArrowheads="1"/>
                    </p:cNvSpPr>
                    <p:nvPr/>
                  </p:nvSpPr>
                  <p:spPr bwMode="auto">
                    <a:xfrm>
                      <a:off x="4701" y="3134"/>
                      <a:ext cx="607" cy="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58" name="Rectangle 334"/>
                    <p:cNvSpPr>
                      <a:spLocks noChangeArrowheads="1"/>
                    </p:cNvSpPr>
                    <p:nvPr/>
                  </p:nvSpPr>
                  <p:spPr bwMode="auto">
                    <a:xfrm>
                      <a:off x="4701" y="3112"/>
                      <a:ext cx="607" cy="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59" name="Rectangle 335"/>
                    <p:cNvSpPr>
                      <a:spLocks noChangeArrowheads="1"/>
                    </p:cNvSpPr>
                    <p:nvPr/>
                  </p:nvSpPr>
                  <p:spPr bwMode="auto">
                    <a:xfrm>
                      <a:off x="4701" y="3118"/>
                      <a:ext cx="607" cy="4"/>
                    </a:xfrm>
                    <a:prstGeom prst="rect">
                      <a:avLst/>
                    </a:prstGeom>
                    <a:solidFill>
                      <a:srgbClr val="3F5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60" name="Rectangle 336"/>
                    <p:cNvSpPr>
                      <a:spLocks noChangeArrowheads="1"/>
                    </p:cNvSpPr>
                    <p:nvPr/>
                  </p:nvSpPr>
                  <p:spPr bwMode="auto">
                    <a:xfrm>
                      <a:off x="4701" y="3139"/>
                      <a:ext cx="607" cy="5"/>
                    </a:xfrm>
                    <a:prstGeom prst="rect">
                      <a:avLst/>
                    </a:prstGeom>
                    <a:solidFill>
                      <a:srgbClr val="3F5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362" name="Rectangle 338"/>
                  <p:cNvSpPr>
                    <a:spLocks noChangeArrowheads="1"/>
                  </p:cNvSpPr>
                  <p:nvPr/>
                </p:nvSpPr>
                <p:spPr bwMode="auto">
                  <a:xfrm>
                    <a:off x="4696" y="3377"/>
                    <a:ext cx="617" cy="9"/>
                  </a:xfrm>
                  <a:prstGeom prst="rect">
                    <a:avLst/>
                  </a:prstGeom>
                  <a:solidFill>
                    <a:srgbClr val="3F5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63" name="Rectangle 339"/>
                  <p:cNvSpPr>
                    <a:spLocks noChangeArrowheads="1"/>
                  </p:cNvSpPr>
                  <p:nvPr/>
                </p:nvSpPr>
                <p:spPr bwMode="auto">
                  <a:xfrm>
                    <a:off x="4696" y="3366"/>
                    <a:ext cx="618" cy="10"/>
                  </a:xfrm>
                  <a:prstGeom prst="rect">
                    <a:avLst/>
                  </a:prstGeom>
                  <a:solidFill>
                    <a:srgbClr val="3F5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64" name="Rectangle 340"/>
                  <p:cNvSpPr>
                    <a:spLocks noChangeArrowheads="1"/>
                  </p:cNvSpPr>
                  <p:nvPr/>
                </p:nvSpPr>
                <p:spPr bwMode="auto">
                  <a:xfrm>
                    <a:off x="4696" y="3389"/>
                    <a:ext cx="618" cy="7"/>
                  </a:xfrm>
                  <a:prstGeom prst="rect">
                    <a:avLst/>
                  </a:prstGeom>
                  <a:solidFill>
                    <a:srgbClr val="3F5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366" name="Rectangle 342"/>
                <p:cNvSpPr>
                  <a:spLocks noChangeArrowheads="1"/>
                </p:cNvSpPr>
                <p:nvPr/>
              </p:nvSpPr>
              <p:spPr bwMode="auto">
                <a:xfrm>
                  <a:off x="4699" y="3401"/>
                  <a:ext cx="609" cy="3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376" name="Group 352"/>
              <p:cNvGrpSpPr>
                <a:grpSpLocks/>
              </p:cNvGrpSpPr>
              <p:nvPr/>
            </p:nvGrpSpPr>
            <p:grpSpPr bwMode="auto">
              <a:xfrm>
                <a:off x="4652" y="2571"/>
                <a:ext cx="709" cy="428"/>
                <a:chOff x="4652" y="2571"/>
                <a:chExt cx="709" cy="428"/>
              </a:xfrm>
            </p:grpSpPr>
            <p:sp>
              <p:nvSpPr>
                <p:cNvPr id="1368" name="Freeform 344"/>
                <p:cNvSpPr>
                  <a:spLocks/>
                </p:cNvSpPr>
                <p:nvPr/>
              </p:nvSpPr>
              <p:spPr bwMode="auto">
                <a:xfrm>
                  <a:off x="4653" y="2571"/>
                  <a:ext cx="705" cy="136"/>
                </a:xfrm>
                <a:custGeom>
                  <a:avLst/>
                  <a:gdLst/>
                  <a:ahLst/>
                  <a:cxnLst>
                    <a:cxn ang="0">
                      <a:pos x="0" y="271"/>
                    </a:cxn>
                    <a:cxn ang="0">
                      <a:pos x="1410" y="271"/>
                    </a:cxn>
                    <a:cxn ang="0">
                      <a:pos x="1316" y="0"/>
                    </a:cxn>
                    <a:cxn ang="0">
                      <a:pos x="92" y="0"/>
                    </a:cxn>
                    <a:cxn ang="0">
                      <a:pos x="0" y="271"/>
                    </a:cxn>
                  </a:cxnLst>
                  <a:rect l="0" t="0" r="r" b="b"/>
                  <a:pathLst>
                    <a:path w="1410" h="271">
                      <a:moveTo>
                        <a:pt x="0" y="271"/>
                      </a:moveTo>
                      <a:lnTo>
                        <a:pt x="1410" y="271"/>
                      </a:lnTo>
                      <a:lnTo>
                        <a:pt x="1316" y="0"/>
                      </a:lnTo>
                      <a:lnTo>
                        <a:pt x="92" y="0"/>
                      </a:lnTo>
                      <a:lnTo>
                        <a:pt x="0" y="271"/>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371" name="Group 347"/>
                <p:cNvGrpSpPr>
                  <a:grpSpLocks/>
                </p:cNvGrpSpPr>
                <p:nvPr/>
              </p:nvGrpSpPr>
              <p:grpSpPr bwMode="auto">
                <a:xfrm>
                  <a:off x="4652" y="2713"/>
                  <a:ext cx="702" cy="67"/>
                  <a:chOff x="4652" y="2713"/>
                  <a:chExt cx="702" cy="67"/>
                </a:xfrm>
              </p:grpSpPr>
              <p:sp>
                <p:nvSpPr>
                  <p:cNvPr id="1369" name="Freeform 345"/>
                  <p:cNvSpPr>
                    <a:spLocks/>
                  </p:cNvSpPr>
                  <p:nvPr/>
                </p:nvSpPr>
                <p:spPr bwMode="auto">
                  <a:xfrm>
                    <a:off x="4652" y="2713"/>
                    <a:ext cx="343" cy="67"/>
                  </a:xfrm>
                  <a:custGeom>
                    <a:avLst/>
                    <a:gdLst/>
                    <a:ahLst/>
                    <a:cxnLst>
                      <a:cxn ang="0">
                        <a:pos x="686" y="134"/>
                      </a:cxn>
                      <a:cxn ang="0">
                        <a:pos x="86" y="134"/>
                      </a:cxn>
                      <a:cxn ang="0">
                        <a:pos x="43" y="98"/>
                      </a:cxn>
                      <a:cxn ang="0">
                        <a:pos x="43" y="43"/>
                      </a:cxn>
                      <a:cxn ang="0">
                        <a:pos x="0" y="0"/>
                      </a:cxn>
                      <a:cxn ang="0">
                        <a:pos x="686" y="0"/>
                      </a:cxn>
                      <a:cxn ang="0">
                        <a:pos x="686" y="134"/>
                      </a:cxn>
                    </a:cxnLst>
                    <a:rect l="0" t="0" r="r" b="b"/>
                    <a:pathLst>
                      <a:path w="686" h="134">
                        <a:moveTo>
                          <a:pt x="686" y="134"/>
                        </a:moveTo>
                        <a:lnTo>
                          <a:pt x="86" y="134"/>
                        </a:lnTo>
                        <a:lnTo>
                          <a:pt x="43" y="98"/>
                        </a:lnTo>
                        <a:lnTo>
                          <a:pt x="43" y="43"/>
                        </a:lnTo>
                        <a:lnTo>
                          <a:pt x="0" y="0"/>
                        </a:lnTo>
                        <a:lnTo>
                          <a:pt x="686" y="0"/>
                        </a:lnTo>
                        <a:lnTo>
                          <a:pt x="686" y="13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0" name="Freeform 346"/>
                  <p:cNvSpPr>
                    <a:spLocks/>
                  </p:cNvSpPr>
                  <p:nvPr/>
                </p:nvSpPr>
                <p:spPr bwMode="auto">
                  <a:xfrm>
                    <a:off x="4984" y="2713"/>
                    <a:ext cx="370" cy="67"/>
                  </a:xfrm>
                  <a:custGeom>
                    <a:avLst/>
                    <a:gdLst/>
                    <a:ahLst/>
                    <a:cxnLst>
                      <a:cxn ang="0">
                        <a:pos x="0" y="134"/>
                      </a:cxn>
                      <a:cxn ang="0">
                        <a:pos x="648" y="134"/>
                      </a:cxn>
                      <a:cxn ang="0">
                        <a:pos x="693" y="98"/>
                      </a:cxn>
                      <a:cxn ang="0">
                        <a:pos x="693" y="43"/>
                      </a:cxn>
                      <a:cxn ang="0">
                        <a:pos x="741" y="0"/>
                      </a:cxn>
                      <a:cxn ang="0">
                        <a:pos x="0" y="0"/>
                      </a:cxn>
                      <a:cxn ang="0">
                        <a:pos x="0" y="134"/>
                      </a:cxn>
                    </a:cxnLst>
                    <a:rect l="0" t="0" r="r" b="b"/>
                    <a:pathLst>
                      <a:path w="741" h="134">
                        <a:moveTo>
                          <a:pt x="0" y="134"/>
                        </a:moveTo>
                        <a:lnTo>
                          <a:pt x="648" y="134"/>
                        </a:lnTo>
                        <a:lnTo>
                          <a:pt x="693" y="98"/>
                        </a:lnTo>
                        <a:lnTo>
                          <a:pt x="693" y="43"/>
                        </a:lnTo>
                        <a:lnTo>
                          <a:pt x="741" y="0"/>
                        </a:lnTo>
                        <a:lnTo>
                          <a:pt x="0" y="0"/>
                        </a:lnTo>
                        <a:lnTo>
                          <a:pt x="0" y="13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72" name="Rectangle 348"/>
                <p:cNvSpPr>
                  <a:spLocks noChangeArrowheads="1"/>
                </p:cNvSpPr>
                <p:nvPr/>
              </p:nvSpPr>
              <p:spPr bwMode="auto">
                <a:xfrm>
                  <a:off x="4673" y="2751"/>
                  <a:ext cx="657"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73" name="Rectangle 349"/>
                <p:cNvSpPr>
                  <a:spLocks noChangeArrowheads="1"/>
                </p:cNvSpPr>
                <p:nvPr/>
              </p:nvSpPr>
              <p:spPr bwMode="auto">
                <a:xfrm>
                  <a:off x="4673" y="2734"/>
                  <a:ext cx="657" cy="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74" name="Rectangle 350"/>
                <p:cNvSpPr>
                  <a:spLocks noChangeArrowheads="1"/>
                </p:cNvSpPr>
                <p:nvPr/>
              </p:nvSpPr>
              <p:spPr bwMode="auto">
                <a:xfrm>
                  <a:off x="4652" y="2707"/>
                  <a:ext cx="709"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75" name="Rectangle 351"/>
                <p:cNvSpPr>
                  <a:spLocks noChangeArrowheads="1"/>
                </p:cNvSpPr>
                <p:nvPr/>
              </p:nvSpPr>
              <p:spPr bwMode="auto">
                <a:xfrm>
                  <a:off x="4697" y="2777"/>
                  <a:ext cx="615" cy="222"/>
                </a:xfrm>
                <a:prstGeom prst="rect">
                  <a:avLst/>
                </a:prstGeom>
                <a:solidFill>
                  <a:srgbClr val="FF9F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389" name="Group 365"/>
              <p:cNvGrpSpPr>
                <a:grpSpLocks/>
              </p:cNvGrpSpPr>
              <p:nvPr/>
            </p:nvGrpSpPr>
            <p:grpSpPr bwMode="auto">
              <a:xfrm>
                <a:off x="4709" y="3148"/>
                <a:ext cx="591" cy="217"/>
                <a:chOff x="4709" y="3148"/>
                <a:chExt cx="591" cy="217"/>
              </a:xfrm>
            </p:grpSpPr>
            <p:grpSp>
              <p:nvGrpSpPr>
                <p:cNvPr id="1387" name="Group 363"/>
                <p:cNvGrpSpPr>
                  <a:grpSpLocks/>
                </p:cNvGrpSpPr>
                <p:nvPr/>
              </p:nvGrpSpPr>
              <p:grpSpPr bwMode="auto">
                <a:xfrm>
                  <a:off x="4709" y="3194"/>
                  <a:ext cx="591" cy="131"/>
                  <a:chOff x="4709" y="3194"/>
                  <a:chExt cx="591" cy="131"/>
                </a:xfrm>
              </p:grpSpPr>
              <p:grpSp>
                <p:nvGrpSpPr>
                  <p:cNvPr id="1381" name="Group 357"/>
                  <p:cNvGrpSpPr>
                    <a:grpSpLocks/>
                  </p:cNvGrpSpPr>
                  <p:nvPr/>
                </p:nvGrpSpPr>
                <p:grpSpPr bwMode="auto">
                  <a:xfrm>
                    <a:off x="5036" y="3194"/>
                    <a:ext cx="264" cy="131"/>
                    <a:chOff x="5036" y="3194"/>
                    <a:chExt cx="264" cy="131"/>
                  </a:xfrm>
                </p:grpSpPr>
                <p:sp>
                  <p:nvSpPr>
                    <p:cNvPr id="1377" name="Rectangle 353"/>
                    <p:cNvSpPr>
                      <a:spLocks noChangeArrowheads="1"/>
                    </p:cNvSpPr>
                    <p:nvPr/>
                  </p:nvSpPr>
                  <p:spPr bwMode="auto">
                    <a:xfrm>
                      <a:off x="5282" y="3275"/>
                      <a:ext cx="18" cy="50"/>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78" name="Rectangle 354"/>
                    <p:cNvSpPr>
                      <a:spLocks noChangeArrowheads="1"/>
                    </p:cNvSpPr>
                    <p:nvPr/>
                  </p:nvSpPr>
                  <p:spPr bwMode="auto">
                    <a:xfrm>
                      <a:off x="5282" y="3194"/>
                      <a:ext cx="18" cy="51"/>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79" name="Rectangle 355"/>
                    <p:cNvSpPr>
                      <a:spLocks noChangeArrowheads="1"/>
                    </p:cNvSpPr>
                    <p:nvPr/>
                  </p:nvSpPr>
                  <p:spPr bwMode="auto">
                    <a:xfrm>
                      <a:off x="5036" y="3275"/>
                      <a:ext cx="18" cy="50"/>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80" name="Rectangle 356"/>
                    <p:cNvSpPr>
                      <a:spLocks noChangeArrowheads="1"/>
                    </p:cNvSpPr>
                    <p:nvPr/>
                  </p:nvSpPr>
                  <p:spPr bwMode="auto">
                    <a:xfrm>
                      <a:off x="5036" y="3194"/>
                      <a:ext cx="18" cy="51"/>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386" name="Group 362"/>
                  <p:cNvGrpSpPr>
                    <a:grpSpLocks/>
                  </p:cNvGrpSpPr>
                  <p:nvPr/>
                </p:nvGrpSpPr>
                <p:grpSpPr bwMode="auto">
                  <a:xfrm>
                    <a:off x="4709" y="3194"/>
                    <a:ext cx="264" cy="131"/>
                    <a:chOff x="4709" y="3194"/>
                    <a:chExt cx="264" cy="131"/>
                  </a:xfrm>
                </p:grpSpPr>
                <p:sp>
                  <p:nvSpPr>
                    <p:cNvPr id="1382" name="Rectangle 358"/>
                    <p:cNvSpPr>
                      <a:spLocks noChangeArrowheads="1"/>
                    </p:cNvSpPr>
                    <p:nvPr/>
                  </p:nvSpPr>
                  <p:spPr bwMode="auto">
                    <a:xfrm>
                      <a:off x="4955" y="3275"/>
                      <a:ext cx="18" cy="50"/>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83" name="Rectangle 359"/>
                    <p:cNvSpPr>
                      <a:spLocks noChangeArrowheads="1"/>
                    </p:cNvSpPr>
                    <p:nvPr/>
                  </p:nvSpPr>
                  <p:spPr bwMode="auto">
                    <a:xfrm>
                      <a:off x="4955" y="3194"/>
                      <a:ext cx="18" cy="51"/>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84" name="Rectangle 360"/>
                    <p:cNvSpPr>
                      <a:spLocks noChangeArrowheads="1"/>
                    </p:cNvSpPr>
                    <p:nvPr/>
                  </p:nvSpPr>
                  <p:spPr bwMode="auto">
                    <a:xfrm>
                      <a:off x="4709" y="3275"/>
                      <a:ext cx="17" cy="50"/>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85" name="Rectangle 361"/>
                    <p:cNvSpPr>
                      <a:spLocks noChangeArrowheads="1"/>
                    </p:cNvSpPr>
                    <p:nvPr/>
                  </p:nvSpPr>
                  <p:spPr bwMode="auto">
                    <a:xfrm>
                      <a:off x="4709" y="3194"/>
                      <a:ext cx="17" cy="51"/>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388" name="Rectangle 364"/>
                <p:cNvSpPr>
                  <a:spLocks noChangeArrowheads="1"/>
                </p:cNvSpPr>
                <p:nvPr/>
              </p:nvSpPr>
              <p:spPr bwMode="auto">
                <a:xfrm>
                  <a:off x="4986" y="3148"/>
                  <a:ext cx="35" cy="217"/>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395" name="Group 371"/>
              <p:cNvGrpSpPr>
                <a:grpSpLocks/>
              </p:cNvGrpSpPr>
              <p:nvPr/>
            </p:nvGrpSpPr>
            <p:grpSpPr bwMode="auto">
              <a:xfrm>
                <a:off x="4693" y="2997"/>
                <a:ext cx="621" cy="103"/>
                <a:chOff x="4693" y="2997"/>
                <a:chExt cx="621" cy="103"/>
              </a:xfrm>
            </p:grpSpPr>
            <p:sp>
              <p:nvSpPr>
                <p:cNvPr id="1390" name="Rectangle 366"/>
                <p:cNvSpPr>
                  <a:spLocks noChangeArrowheads="1"/>
                </p:cNvSpPr>
                <p:nvPr/>
              </p:nvSpPr>
              <p:spPr bwMode="auto">
                <a:xfrm>
                  <a:off x="4697" y="3014"/>
                  <a:ext cx="612" cy="46"/>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91" name="Rectangle 367"/>
                <p:cNvSpPr>
                  <a:spLocks noChangeArrowheads="1"/>
                </p:cNvSpPr>
                <p:nvPr/>
              </p:nvSpPr>
              <p:spPr bwMode="auto">
                <a:xfrm>
                  <a:off x="4693" y="2997"/>
                  <a:ext cx="621" cy="22"/>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92" name="Rectangle 368"/>
                <p:cNvSpPr>
                  <a:spLocks noChangeArrowheads="1"/>
                </p:cNvSpPr>
                <p:nvPr/>
              </p:nvSpPr>
              <p:spPr bwMode="auto">
                <a:xfrm>
                  <a:off x="4696" y="3025"/>
                  <a:ext cx="618"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93" name="Rectangle 369"/>
                <p:cNvSpPr>
                  <a:spLocks noChangeArrowheads="1"/>
                </p:cNvSpPr>
                <p:nvPr/>
              </p:nvSpPr>
              <p:spPr bwMode="auto">
                <a:xfrm>
                  <a:off x="4694" y="3057"/>
                  <a:ext cx="620" cy="1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94" name="Rectangle 370"/>
                <p:cNvSpPr>
                  <a:spLocks noChangeArrowheads="1"/>
                </p:cNvSpPr>
                <p:nvPr/>
              </p:nvSpPr>
              <p:spPr bwMode="auto">
                <a:xfrm>
                  <a:off x="4698" y="3084"/>
                  <a:ext cx="613" cy="1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503" name="Group 479"/>
              <p:cNvGrpSpPr>
                <a:grpSpLocks/>
              </p:cNvGrpSpPr>
              <p:nvPr/>
            </p:nvGrpSpPr>
            <p:grpSpPr bwMode="auto">
              <a:xfrm>
                <a:off x="4726" y="2541"/>
                <a:ext cx="557" cy="901"/>
                <a:chOff x="4726" y="2541"/>
                <a:chExt cx="557" cy="901"/>
              </a:xfrm>
            </p:grpSpPr>
            <p:grpSp>
              <p:nvGrpSpPr>
                <p:cNvPr id="1404" name="Group 380"/>
                <p:cNvGrpSpPr>
                  <a:grpSpLocks/>
                </p:cNvGrpSpPr>
                <p:nvPr/>
              </p:nvGrpSpPr>
              <p:grpSpPr bwMode="auto">
                <a:xfrm>
                  <a:off x="5062" y="3111"/>
                  <a:ext cx="212" cy="254"/>
                  <a:chOff x="5062" y="3111"/>
                  <a:chExt cx="212" cy="254"/>
                </a:xfrm>
              </p:grpSpPr>
              <p:sp>
                <p:nvSpPr>
                  <p:cNvPr id="1396" name="Freeform 372"/>
                  <p:cNvSpPr>
                    <a:spLocks/>
                  </p:cNvSpPr>
                  <p:nvPr/>
                </p:nvSpPr>
                <p:spPr bwMode="auto">
                  <a:xfrm>
                    <a:off x="5062" y="3111"/>
                    <a:ext cx="212" cy="254"/>
                  </a:xfrm>
                  <a:custGeom>
                    <a:avLst/>
                    <a:gdLst/>
                    <a:ahLst/>
                    <a:cxnLst>
                      <a:cxn ang="0">
                        <a:pos x="0" y="82"/>
                      </a:cxn>
                      <a:cxn ang="0">
                        <a:pos x="0" y="506"/>
                      </a:cxn>
                      <a:cxn ang="0">
                        <a:pos x="423" y="506"/>
                      </a:cxn>
                      <a:cxn ang="0">
                        <a:pos x="423" y="82"/>
                      </a:cxn>
                      <a:cxn ang="0">
                        <a:pos x="293" y="0"/>
                      </a:cxn>
                      <a:cxn ang="0">
                        <a:pos x="130" y="0"/>
                      </a:cxn>
                      <a:cxn ang="0">
                        <a:pos x="0" y="82"/>
                      </a:cxn>
                    </a:cxnLst>
                    <a:rect l="0" t="0" r="r" b="b"/>
                    <a:pathLst>
                      <a:path w="423" h="506">
                        <a:moveTo>
                          <a:pt x="0" y="82"/>
                        </a:moveTo>
                        <a:lnTo>
                          <a:pt x="0" y="506"/>
                        </a:lnTo>
                        <a:lnTo>
                          <a:pt x="423" y="506"/>
                        </a:lnTo>
                        <a:lnTo>
                          <a:pt x="423" y="82"/>
                        </a:lnTo>
                        <a:lnTo>
                          <a:pt x="293" y="0"/>
                        </a:lnTo>
                        <a:lnTo>
                          <a:pt x="130" y="0"/>
                        </a:lnTo>
                        <a:lnTo>
                          <a:pt x="0" y="82"/>
                        </a:lnTo>
                        <a:close/>
                      </a:path>
                    </a:pathLst>
                  </a:custGeom>
                  <a:solidFill>
                    <a:srgbClr val="3F5F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7" name="Rectangle 373"/>
                  <p:cNvSpPr>
                    <a:spLocks noChangeArrowheads="1"/>
                  </p:cNvSpPr>
                  <p:nvPr/>
                </p:nvSpPr>
                <p:spPr bwMode="auto">
                  <a:xfrm>
                    <a:off x="5098" y="3160"/>
                    <a:ext cx="143" cy="202"/>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98" name="Rectangle 374"/>
                  <p:cNvSpPr>
                    <a:spLocks noChangeArrowheads="1"/>
                  </p:cNvSpPr>
                  <p:nvPr/>
                </p:nvSpPr>
                <p:spPr bwMode="auto">
                  <a:xfrm>
                    <a:off x="5171" y="3167"/>
                    <a:ext cx="54" cy="192"/>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99" name="Rectangle 375"/>
                  <p:cNvSpPr>
                    <a:spLocks noChangeArrowheads="1"/>
                  </p:cNvSpPr>
                  <p:nvPr/>
                </p:nvSpPr>
                <p:spPr bwMode="auto">
                  <a:xfrm>
                    <a:off x="5113" y="3167"/>
                    <a:ext cx="53" cy="192"/>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00" name="Rectangle 376"/>
                  <p:cNvSpPr>
                    <a:spLocks noChangeArrowheads="1"/>
                  </p:cNvSpPr>
                  <p:nvPr/>
                </p:nvSpPr>
                <p:spPr bwMode="auto">
                  <a:xfrm>
                    <a:off x="5129" y="3183"/>
                    <a:ext cx="22" cy="78"/>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01" name="Rectangle 377"/>
                  <p:cNvSpPr>
                    <a:spLocks noChangeArrowheads="1"/>
                  </p:cNvSpPr>
                  <p:nvPr/>
                </p:nvSpPr>
                <p:spPr bwMode="auto">
                  <a:xfrm>
                    <a:off x="5187" y="3183"/>
                    <a:ext cx="24" cy="78"/>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02" name="Rectangle 378"/>
                  <p:cNvSpPr>
                    <a:spLocks noChangeArrowheads="1"/>
                  </p:cNvSpPr>
                  <p:nvPr/>
                </p:nvSpPr>
                <p:spPr bwMode="auto">
                  <a:xfrm>
                    <a:off x="5181" y="3340"/>
                    <a:ext cx="35" cy="7"/>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03" name="Oval 379"/>
                  <p:cNvSpPr>
                    <a:spLocks noChangeArrowheads="1"/>
                  </p:cNvSpPr>
                  <p:nvPr/>
                </p:nvSpPr>
                <p:spPr bwMode="auto">
                  <a:xfrm>
                    <a:off x="5149" y="3283"/>
                    <a:ext cx="9" cy="5"/>
                  </a:xfrm>
                  <a:prstGeom prst="ellipse">
                    <a:avLst/>
                  </a:pr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413" name="Group 389"/>
                <p:cNvGrpSpPr>
                  <a:grpSpLocks/>
                </p:cNvGrpSpPr>
                <p:nvPr/>
              </p:nvGrpSpPr>
              <p:grpSpPr bwMode="auto">
                <a:xfrm>
                  <a:off x="4733" y="3111"/>
                  <a:ext cx="214" cy="254"/>
                  <a:chOff x="4733" y="3111"/>
                  <a:chExt cx="214" cy="254"/>
                </a:xfrm>
              </p:grpSpPr>
              <p:sp>
                <p:nvSpPr>
                  <p:cNvPr id="1405" name="Freeform 381"/>
                  <p:cNvSpPr>
                    <a:spLocks/>
                  </p:cNvSpPr>
                  <p:nvPr/>
                </p:nvSpPr>
                <p:spPr bwMode="auto">
                  <a:xfrm>
                    <a:off x="4733" y="3111"/>
                    <a:ext cx="214" cy="254"/>
                  </a:xfrm>
                  <a:custGeom>
                    <a:avLst/>
                    <a:gdLst/>
                    <a:ahLst/>
                    <a:cxnLst>
                      <a:cxn ang="0">
                        <a:pos x="0" y="82"/>
                      </a:cxn>
                      <a:cxn ang="0">
                        <a:pos x="0" y="506"/>
                      </a:cxn>
                      <a:cxn ang="0">
                        <a:pos x="427" y="506"/>
                      </a:cxn>
                      <a:cxn ang="0">
                        <a:pos x="427" y="82"/>
                      </a:cxn>
                      <a:cxn ang="0">
                        <a:pos x="293" y="0"/>
                      </a:cxn>
                      <a:cxn ang="0">
                        <a:pos x="132" y="0"/>
                      </a:cxn>
                      <a:cxn ang="0">
                        <a:pos x="0" y="82"/>
                      </a:cxn>
                    </a:cxnLst>
                    <a:rect l="0" t="0" r="r" b="b"/>
                    <a:pathLst>
                      <a:path w="427" h="506">
                        <a:moveTo>
                          <a:pt x="0" y="82"/>
                        </a:moveTo>
                        <a:lnTo>
                          <a:pt x="0" y="506"/>
                        </a:lnTo>
                        <a:lnTo>
                          <a:pt x="427" y="506"/>
                        </a:lnTo>
                        <a:lnTo>
                          <a:pt x="427" y="82"/>
                        </a:lnTo>
                        <a:lnTo>
                          <a:pt x="293" y="0"/>
                        </a:lnTo>
                        <a:lnTo>
                          <a:pt x="132" y="0"/>
                        </a:lnTo>
                        <a:lnTo>
                          <a:pt x="0" y="82"/>
                        </a:lnTo>
                        <a:close/>
                      </a:path>
                    </a:pathLst>
                  </a:custGeom>
                  <a:solidFill>
                    <a:srgbClr val="3F5F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6" name="Rectangle 382"/>
                  <p:cNvSpPr>
                    <a:spLocks noChangeArrowheads="1"/>
                  </p:cNvSpPr>
                  <p:nvPr/>
                </p:nvSpPr>
                <p:spPr bwMode="auto">
                  <a:xfrm>
                    <a:off x="4770" y="3160"/>
                    <a:ext cx="142" cy="202"/>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07" name="Rectangle 383"/>
                  <p:cNvSpPr>
                    <a:spLocks noChangeArrowheads="1"/>
                  </p:cNvSpPr>
                  <p:nvPr/>
                </p:nvSpPr>
                <p:spPr bwMode="auto">
                  <a:xfrm>
                    <a:off x="4843" y="3167"/>
                    <a:ext cx="55" cy="192"/>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08" name="Rectangle 384"/>
                  <p:cNvSpPr>
                    <a:spLocks noChangeArrowheads="1"/>
                  </p:cNvSpPr>
                  <p:nvPr/>
                </p:nvSpPr>
                <p:spPr bwMode="auto">
                  <a:xfrm>
                    <a:off x="4784" y="3167"/>
                    <a:ext cx="54" cy="192"/>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09" name="Rectangle 385"/>
                  <p:cNvSpPr>
                    <a:spLocks noChangeArrowheads="1"/>
                  </p:cNvSpPr>
                  <p:nvPr/>
                </p:nvSpPr>
                <p:spPr bwMode="auto">
                  <a:xfrm>
                    <a:off x="4800" y="3183"/>
                    <a:ext cx="22" cy="78"/>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10" name="Rectangle 386"/>
                  <p:cNvSpPr>
                    <a:spLocks noChangeArrowheads="1"/>
                  </p:cNvSpPr>
                  <p:nvPr/>
                </p:nvSpPr>
                <p:spPr bwMode="auto">
                  <a:xfrm>
                    <a:off x="4859" y="3183"/>
                    <a:ext cx="23" cy="78"/>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11" name="Rectangle 387"/>
                  <p:cNvSpPr>
                    <a:spLocks noChangeArrowheads="1"/>
                  </p:cNvSpPr>
                  <p:nvPr/>
                </p:nvSpPr>
                <p:spPr bwMode="auto">
                  <a:xfrm>
                    <a:off x="4853" y="3340"/>
                    <a:ext cx="34" cy="7"/>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12" name="Oval 388"/>
                  <p:cNvSpPr>
                    <a:spLocks noChangeArrowheads="1"/>
                  </p:cNvSpPr>
                  <p:nvPr/>
                </p:nvSpPr>
                <p:spPr bwMode="auto">
                  <a:xfrm>
                    <a:off x="4821" y="3281"/>
                    <a:ext cx="11" cy="10"/>
                  </a:xfrm>
                  <a:prstGeom prst="ellipse">
                    <a:avLst/>
                  </a:pr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419" name="Group 395"/>
                <p:cNvGrpSpPr>
                  <a:grpSpLocks/>
                </p:cNvGrpSpPr>
                <p:nvPr/>
              </p:nvGrpSpPr>
              <p:grpSpPr bwMode="auto">
                <a:xfrm>
                  <a:off x="5092" y="2541"/>
                  <a:ext cx="135" cy="154"/>
                  <a:chOff x="5092" y="2541"/>
                  <a:chExt cx="135" cy="154"/>
                </a:xfrm>
              </p:grpSpPr>
              <p:sp>
                <p:nvSpPr>
                  <p:cNvPr id="1414" name="Rectangle 390"/>
                  <p:cNvSpPr>
                    <a:spLocks noChangeArrowheads="1"/>
                  </p:cNvSpPr>
                  <p:nvPr/>
                </p:nvSpPr>
                <p:spPr bwMode="auto">
                  <a:xfrm>
                    <a:off x="5105" y="2586"/>
                    <a:ext cx="109" cy="109"/>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15" name="Freeform 391"/>
                  <p:cNvSpPr>
                    <a:spLocks/>
                  </p:cNvSpPr>
                  <p:nvPr/>
                </p:nvSpPr>
                <p:spPr bwMode="auto">
                  <a:xfrm>
                    <a:off x="5092" y="2541"/>
                    <a:ext cx="135" cy="47"/>
                  </a:xfrm>
                  <a:custGeom>
                    <a:avLst/>
                    <a:gdLst/>
                    <a:ahLst/>
                    <a:cxnLst>
                      <a:cxn ang="0">
                        <a:pos x="0" y="94"/>
                      </a:cxn>
                      <a:cxn ang="0">
                        <a:pos x="271" y="94"/>
                      </a:cxn>
                      <a:cxn ang="0">
                        <a:pos x="271" y="45"/>
                      </a:cxn>
                      <a:cxn ang="0">
                        <a:pos x="178" y="0"/>
                      </a:cxn>
                      <a:cxn ang="0">
                        <a:pos x="88" y="0"/>
                      </a:cxn>
                      <a:cxn ang="0">
                        <a:pos x="0" y="45"/>
                      </a:cxn>
                      <a:cxn ang="0">
                        <a:pos x="0" y="94"/>
                      </a:cxn>
                    </a:cxnLst>
                    <a:rect l="0" t="0" r="r" b="b"/>
                    <a:pathLst>
                      <a:path w="271" h="94">
                        <a:moveTo>
                          <a:pt x="0" y="94"/>
                        </a:moveTo>
                        <a:lnTo>
                          <a:pt x="271" y="94"/>
                        </a:lnTo>
                        <a:lnTo>
                          <a:pt x="271" y="45"/>
                        </a:lnTo>
                        <a:lnTo>
                          <a:pt x="178" y="0"/>
                        </a:lnTo>
                        <a:lnTo>
                          <a:pt x="88" y="0"/>
                        </a:lnTo>
                        <a:lnTo>
                          <a:pt x="0" y="45"/>
                        </a:lnTo>
                        <a:lnTo>
                          <a:pt x="0" y="94"/>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6" name="Freeform 392"/>
                  <p:cNvSpPr>
                    <a:spLocks/>
                  </p:cNvSpPr>
                  <p:nvPr/>
                </p:nvSpPr>
                <p:spPr bwMode="auto">
                  <a:xfrm>
                    <a:off x="5104" y="2550"/>
                    <a:ext cx="113" cy="34"/>
                  </a:xfrm>
                  <a:custGeom>
                    <a:avLst/>
                    <a:gdLst/>
                    <a:ahLst/>
                    <a:cxnLst>
                      <a:cxn ang="0">
                        <a:pos x="0" y="69"/>
                      </a:cxn>
                      <a:cxn ang="0">
                        <a:pos x="224" y="69"/>
                      </a:cxn>
                      <a:cxn ang="0">
                        <a:pos x="224" y="36"/>
                      </a:cxn>
                      <a:cxn ang="0">
                        <a:pos x="147" y="0"/>
                      </a:cxn>
                      <a:cxn ang="0">
                        <a:pos x="74" y="0"/>
                      </a:cxn>
                      <a:cxn ang="0">
                        <a:pos x="0" y="33"/>
                      </a:cxn>
                      <a:cxn ang="0">
                        <a:pos x="0" y="69"/>
                      </a:cxn>
                    </a:cxnLst>
                    <a:rect l="0" t="0" r="r" b="b"/>
                    <a:pathLst>
                      <a:path w="224" h="69">
                        <a:moveTo>
                          <a:pt x="0" y="69"/>
                        </a:moveTo>
                        <a:lnTo>
                          <a:pt x="224" y="69"/>
                        </a:lnTo>
                        <a:lnTo>
                          <a:pt x="224" y="36"/>
                        </a:lnTo>
                        <a:lnTo>
                          <a:pt x="147" y="0"/>
                        </a:lnTo>
                        <a:lnTo>
                          <a:pt x="74" y="0"/>
                        </a:lnTo>
                        <a:lnTo>
                          <a:pt x="0" y="33"/>
                        </a:lnTo>
                        <a:lnTo>
                          <a:pt x="0" y="69"/>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7" name="Rectangle 393"/>
                  <p:cNvSpPr>
                    <a:spLocks noChangeArrowheads="1"/>
                  </p:cNvSpPr>
                  <p:nvPr/>
                </p:nvSpPr>
                <p:spPr bwMode="auto">
                  <a:xfrm>
                    <a:off x="5115" y="2648"/>
                    <a:ext cx="90" cy="37"/>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18" name="Rectangle 394"/>
                  <p:cNvSpPr>
                    <a:spLocks noChangeArrowheads="1"/>
                  </p:cNvSpPr>
                  <p:nvPr/>
                </p:nvSpPr>
                <p:spPr bwMode="auto">
                  <a:xfrm>
                    <a:off x="5115" y="2598"/>
                    <a:ext cx="90" cy="39"/>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425" name="Group 401"/>
                <p:cNvGrpSpPr>
                  <a:grpSpLocks/>
                </p:cNvGrpSpPr>
                <p:nvPr/>
              </p:nvGrpSpPr>
              <p:grpSpPr bwMode="auto">
                <a:xfrm>
                  <a:off x="4786" y="2541"/>
                  <a:ext cx="138" cy="154"/>
                  <a:chOff x="4786" y="2541"/>
                  <a:chExt cx="138" cy="154"/>
                </a:xfrm>
              </p:grpSpPr>
              <p:sp>
                <p:nvSpPr>
                  <p:cNvPr id="1420" name="Rectangle 396"/>
                  <p:cNvSpPr>
                    <a:spLocks noChangeArrowheads="1"/>
                  </p:cNvSpPr>
                  <p:nvPr/>
                </p:nvSpPr>
                <p:spPr bwMode="auto">
                  <a:xfrm>
                    <a:off x="4801" y="2586"/>
                    <a:ext cx="108" cy="109"/>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21" name="Freeform 397"/>
                  <p:cNvSpPr>
                    <a:spLocks/>
                  </p:cNvSpPr>
                  <p:nvPr/>
                </p:nvSpPr>
                <p:spPr bwMode="auto">
                  <a:xfrm>
                    <a:off x="4786" y="2541"/>
                    <a:ext cx="138" cy="47"/>
                  </a:xfrm>
                  <a:custGeom>
                    <a:avLst/>
                    <a:gdLst/>
                    <a:ahLst/>
                    <a:cxnLst>
                      <a:cxn ang="0">
                        <a:pos x="0" y="94"/>
                      </a:cxn>
                      <a:cxn ang="0">
                        <a:pos x="276" y="94"/>
                      </a:cxn>
                      <a:cxn ang="0">
                        <a:pos x="276" y="46"/>
                      </a:cxn>
                      <a:cxn ang="0">
                        <a:pos x="184" y="0"/>
                      </a:cxn>
                      <a:cxn ang="0">
                        <a:pos x="93" y="0"/>
                      </a:cxn>
                      <a:cxn ang="0">
                        <a:pos x="0" y="45"/>
                      </a:cxn>
                      <a:cxn ang="0">
                        <a:pos x="0" y="94"/>
                      </a:cxn>
                    </a:cxnLst>
                    <a:rect l="0" t="0" r="r" b="b"/>
                    <a:pathLst>
                      <a:path w="276" h="94">
                        <a:moveTo>
                          <a:pt x="0" y="94"/>
                        </a:moveTo>
                        <a:lnTo>
                          <a:pt x="276" y="94"/>
                        </a:lnTo>
                        <a:lnTo>
                          <a:pt x="276" y="46"/>
                        </a:lnTo>
                        <a:lnTo>
                          <a:pt x="184" y="0"/>
                        </a:lnTo>
                        <a:lnTo>
                          <a:pt x="93" y="0"/>
                        </a:lnTo>
                        <a:lnTo>
                          <a:pt x="0" y="45"/>
                        </a:lnTo>
                        <a:lnTo>
                          <a:pt x="0" y="94"/>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2" name="Freeform 398"/>
                  <p:cNvSpPr>
                    <a:spLocks/>
                  </p:cNvSpPr>
                  <p:nvPr/>
                </p:nvSpPr>
                <p:spPr bwMode="auto">
                  <a:xfrm>
                    <a:off x="4798" y="2551"/>
                    <a:ext cx="114" cy="34"/>
                  </a:xfrm>
                  <a:custGeom>
                    <a:avLst/>
                    <a:gdLst/>
                    <a:ahLst/>
                    <a:cxnLst>
                      <a:cxn ang="0">
                        <a:pos x="0" y="67"/>
                      </a:cxn>
                      <a:cxn ang="0">
                        <a:pos x="226" y="67"/>
                      </a:cxn>
                      <a:cxn ang="0">
                        <a:pos x="226" y="30"/>
                      </a:cxn>
                      <a:cxn ang="0">
                        <a:pos x="151" y="0"/>
                      </a:cxn>
                      <a:cxn ang="0">
                        <a:pos x="79" y="0"/>
                      </a:cxn>
                      <a:cxn ang="0">
                        <a:pos x="0" y="30"/>
                      </a:cxn>
                      <a:cxn ang="0">
                        <a:pos x="0" y="67"/>
                      </a:cxn>
                    </a:cxnLst>
                    <a:rect l="0" t="0" r="r" b="b"/>
                    <a:pathLst>
                      <a:path w="226" h="67">
                        <a:moveTo>
                          <a:pt x="0" y="67"/>
                        </a:moveTo>
                        <a:lnTo>
                          <a:pt x="226" y="67"/>
                        </a:lnTo>
                        <a:lnTo>
                          <a:pt x="226" y="30"/>
                        </a:lnTo>
                        <a:lnTo>
                          <a:pt x="151" y="0"/>
                        </a:lnTo>
                        <a:lnTo>
                          <a:pt x="79" y="0"/>
                        </a:lnTo>
                        <a:lnTo>
                          <a:pt x="0" y="30"/>
                        </a:lnTo>
                        <a:lnTo>
                          <a:pt x="0" y="67"/>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3" name="Rectangle 399"/>
                  <p:cNvSpPr>
                    <a:spLocks noChangeArrowheads="1"/>
                  </p:cNvSpPr>
                  <p:nvPr/>
                </p:nvSpPr>
                <p:spPr bwMode="auto">
                  <a:xfrm>
                    <a:off x="4811" y="2649"/>
                    <a:ext cx="88" cy="37"/>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24" name="Rectangle 400"/>
                  <p:cNvSpPr>
                    <a:spLocks noChangeArrowheads="1"/>
                  </p:cNvSpPr>
                  <p:nvPr/>
                </p:nvSpPr>
                <p:spPr bwMode="auto">
                  <a:xfrm>
                    <a:off x="4811" y="2599"/>
                    <a:ext cx="88" cy="38"/>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435" name="Group 411"/>
                <p:cNvGrpSpPr>
                  <a:grpSpLocks/>
                </p:cNvGrpSpPr>
                <p:nvPr/>
              </p:nvGrpSpPr>
              <p:grpSpPr bwMode="auto">
                <a:xfrm>
                  <a:off x="5054" y="2819"/>
                  <a:ext cx="206" cy="185"/>
                  <a:chOff x="5054" y="2819"/>
                  <a:chExt cx="206" cy="185"/>
                </a:xfrm>
              </p:grpSpPr>
              <p:grpSp>
                <p:nvGrpSpPr>
                  <p:cNvPr id="1433" name="Group 409"/>
                  <p:cNvGrpSpPr>
                    <a:grpSpLocks/>
                  </p:cNvGrpSpPr>
                  <p:nvPr/>
                </p:nvGrpSpPr>
                <p:grpSpPr bwMode="auto">
                  <a:xfrm>
                    <a:off x="5066" y="2819"/>
                    <a:ext cx="182" cy="178"/>
                    <a:chOff x="5066" y="2819"/>
                    <a:chExt cx="182" cy="178"/>
                  </a:xfrm>
                </p:grpSpPr>
                <p:sp>
                  <p:nvSpPr>
                    <p:cNvPr id="1426" name="Freeform 402"/>
                    <p:cNvSpPr>
                      <a:spLocks/>
                    </p:cNvSpPr>
                    <p:nvPr/>
                  </p:nvSpPr>
                  <p:spPr bwMode="auto">
                    <a:xfrm>
                      <a:off x="5066" y="2819"/>
                      <a:ext cx="182" cy="178"/>
                    </a:xfrm>
                    <a:custGeom>
                      <a:avLst/>
                      <a:gdLst/>
                      <a:ahLst/>
                      <a:cxnLst>
                        <a:cxn ang="0">
                          <a:pos x="38" y="0"/>
                        </a:cxn>
                        <a:cxn ang="0">
                          <a:pos x="329" y="0"/>
                        </a:cxn>
                        <a:cxn ang="0">
                          <a:pos x="329" y="314"/>
                        </a:cxn>
                        <a:cxn ang="0">
                          <a:pos x="363" y="355"/>
                        </a:cxn>
                        <a:cxn ang="0">
                          <a:pos x="0" y="355"/>
                        </a:cxn>
                        <a:cxn ang="0">
                          <a:pos x="38" y="314"/>
                        </a:cxn>
                        <a:cxn ang="0">
                          <a:pos x="38" y="0"/>
                        </a:cxn>
                      </a:cxnLst>
                      <a:rect l="0" t="0" r="r" b="b"/>
                      <a:pathLst>
                        <a:path w="363" h="355">
                          <a:moveTo>
                            <a:pt x="38" y="0"/>
                          </a:moveTo>
                          <a:lnTo>
                            <a:pt x="329" y="0"/>
                          </a:lnTo>
                          <a:lnTo>
                            <a:pt x="329" y="314"/>
                          </a:lnTo>
                          <a:lnTo>
                            <a:pt x="363" y="355"/>
                          </a:lnTo>
                          <a:lnTo>
                            <a:pt x="0" y="355"/>
                          </a:lnTo>
                          <a:lnTo>
                            <a:pt x="38" y="314"/>
                          </a:lnTo>
                          <a:lnTo>
                            <a:pt x="38" y="0"/>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432" name="Group 408"/>
                    <p:cNvGrpSpPr>
                      <a:grpSpLocks/>
                    </p:cNvGrpSpPr>
                    <p:nvPr/>
                  </p:nvGrpSpPr>
                  <p:grpSpPr bwMode="auto">
                    <a:xfrm>
                      <a:off x="5103" y="2836"/>
                      <a:ext cx="111" cy="149"/>
                      <a:chOff x="5103" y="2836"/>
                      <a:chExt cx="111" cy="149"/>
                    </a:xfrm>
                  </p:grpSpPr>
                  <p:sp>
                    <p:nvSpPr>
                      <p:cNvPr id="1427" name="Rectangle 403"/>
                      <p:cNvSpPr>
                        <a:spLocks noChangeArrowheads="1"/>
                      </p:cNvSpPr>
                      <p:nvPr/>
                    </p:nvSpPr>
                    <p:spPr bwMode="auto">
                      <a:xfrm>
                        <a:off x="5103" y="2836"/>
                        <a:ext cx="111" cy="149"/>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28" name="Rectangle 404"/>
                      <p:cNvSpPr>
                        <a:spLocks noChangeArrowheads="1"/>
                      </p:cNvSpPr>
                      <p:nvPr/>
                    </p:nvSpPr>
                    <p:spPr bwMode="auto">
                      <a:xfrm>
                        <a:off x="5164" y="2913"/>
                        <a:ext cx="43" cy="62"/>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29" name="Rectangle 405"/>
                      <p:cNvSpPr>
                        <a:spLocks noChangeArrowheads="1"/>
                      </p:cNvSpPr>
                      <p:nvPr/>
                    </p:nvSpPr>
                    <p:spPr bwMode="auto">
                      <a:xfrm>
                        <a:off x="5110" y="2913"/>
                        <a:ext cx="43" cy="62"/>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0" name="Rectangle 406"/>
                      <p:cNvSpPr>
                        <a:spLocks noChangeArrowheads="1"/>
                      </p:cNvSpPr>
                      <p:nvPr/>
                    </p:nvSpPr>
                    <p:spPr bwMode="auto">
                      <a:xfrm>
                        <a:off x="5164" y="2843"/>
                        <a:ext cx="43" cy="62"/>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1" name="Rectangle 407"/>
                      <p:cNvSpPr>
                        <a:spLocks noChangeArrowheads="1"/>
                      </p:cNvSpPr>
                      <p:nvPr/>
                    </p:nvSpPr>
                    <p:spPr bwMode="auto">
                      <a:xfrm>
                        <a:off x="5110" y="2843"/>
                        <a:ext cx="43" cy="62"/>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434" name="Rectangle 410"/>
                  <p:cNvSpPr>
                    <a:spLocks noChangeArrowheads="1"/>
                  </p:cNvSpPr>
                  <p:nvPr/>
                </p:nvSpPr>
                <p:spPr bwMode="auto">
                  <a:xfrm>
                    <a:off x="5054" y="2995"/>
                    <a:ext cx="206" cy="9"/>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445" name="Group 421"/>
                <p:cNvGrpSpPr>
                  <a:grpSpLocks/>
                </p:cNvGrpSpPr>
                <p:nvPr/>
              </p:nvGrpSpPr>
              <p:grpSpPr bwMode="auto">
                <a:xfrm>
                  <a:off x="4754" y="2819"/>
                  <a:ext cx="205" cy="185"/>
                  <a:chOff x="4754" y="2819"/>
                  <a:chExt cx="205" cy="185"/>
                </a:xfrm>
              </p:grpSpPr>
              <p:grpSp>
                <p:nvGrpSpPr>
                  <p:cNvPr id="1443" name="Group 419"/>
                  <p:cNvGrpSpPr>
                    <a:grpSpLocks/>
                  </p:cNvGrpSpPr>
                  <p:nvPr/>
                </p:nvGrpSpPr>
                <p:grpSpPr bwMode="auto">
                  <a:xfrm>
                    <a:off x="4768" y="2819"/>
                    <a:ext cx="179" cy="178"/>
                    <a:chOff x="4768" y="2819"/>
                    <a:chExt cx="179" cy="178"/>
                  </a:xfrm>
                </p:grpSpPr>
                <p:sp>
                  <p:nvSpPr>
                    <p:cNvPr id="1436" name="Freeform 412"/>
                    <p:cNvSpPr>
                      <a:spLocks/>
                    </p:cNvSpPr>
                    <p:nvPr/>
                  </p:nvSpPr>
                  <p:spPr bwMode="auto">
                    <a:xfrm>
                      <a:off x="4768" y="2819"/>
                      <a:ext cx="179" cy="178"/>
                    </a:xfrm>
                    <a:custGeom>
                      <a:avLst/>
                      <a:gdLst/>
                      <a:ahLst/>
                      <a:cxnLst>
                        <a:cxn ang="0">
                          <a:pos x="36" y="0"/>
                        </a:cxn>
                        <a:cxn ang="0">
                          <a:pos x="326" y="0"/>
                        </a:cxn>
                        <a:cxn ang="0">
                          <a:pos x="326" y="314"/>
                        </a:cxn>
                        <a:cxn ang="0">
                          <a:pos x="359" y="355"/>
                        </a:cxn>
                        <a:cxn ang="0">
                          <a:pos x="0" y="355"/>
                        </a:cxn>
                        <a:cxn ang="0">
                          <a:pos x="36" y="314"/>
                        </a:cxn>
                        <a:cxn ang="0">
                          <a:pos x="36" y="0"/>
                        </a:cxn>
                      </a:cxnLst>
                      <a:rect l="0" t="0" r="r" b="b"/>
                      <a:pathLst>
                        <a:path w="359" h="355">
                          <a:moveTo>
                            <a:pt x="36" y="0"/>
                          </a:moveTo>
                          <a:lnTo>
                            <a:pt x="326" y="0"/>
                          </a:lnTo>
                          <a:lnTo>
                            <a:pt x="326" y="314"/>
                          </a:lnTo>
                          <a:lnTo>
                            <a:pt x="359" y="355"/>
                          </a:lnTo>
                          <a:lnTo>
                            <a:pt x="0" y="355"/>
                          </a:lnTo>
                          <a:lnTo>
                            <a:pt x="36" y="314"/>
                          </a:lnTo>
                          <a:lnTo>
                            <a:pt x="36" y="0"/>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442" name="Group 418"/>
                    <p:cNvGrpSpPr>
                      <a:grpSpLocks/>
                    </p:cNvGrpSpPr>
                    <p:nvPr/>
                  </p:nvGrpSpPr>
                  <p:grpSpPr bwMode="auto">
                    <a:xfrm>
                      <a:off x="4803" y="2836"/>
                      <a:ext cx="110" cy="149"/>
                      <a:chOff x="4803" y="2836"/>
                      <a:chExt cx="110" cy="149"/>
                    </a:xfrm>
                  </p:grpSpPr>
                  <p:sp>
                    <p:nvSpPr>
                      <p:cNvPr id="1437" name="Rectangle 413"/>
                      <p:cNvSpPr>
                        <a:spLocks noChangeArrowheads="1"/>
                      </p:cNvSpPr>
                      <p:nvPr/>
                    </p:nvSpPr>
                    <p:spPr bwMode="auto">
                      <a:xfrm>
                        <a:off x="4803" y="2836"/>
                        <a:ext cx="110" cy="149"/>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8" name="Rectangle 414"/>
                      <p:cNvSpPr>
                        <a:spLocks noChangeArrowheads="1"/>
                      </p:cNvSpPr>
                      <p:nvPr/>
                    </p:nvSpPr>
                    <p:spPr bwMode="auto">
                      <a:xfrm>
                        <a:off x="4865" y="2913"/>
                        <a:ext cx="41" cy="62"/>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9" name="Rectangle 415"/>
                      <p:cNvSpPr>
                        <a:spLocks noChangeArrowheads="1"/>
                      </p:cNvSpPr>
                      <p:nvPr/>
                    </p:nvSpPr>
                    <p:spPr bwMode="auto">
                      <a:xfrm>
                        <a:off x="4811" y="2913"/>
                        <a:ext cx="43" cy="62"/>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0" name="Rectangle 416"/>
                      <p:cNvSpPr>
                        <a:spLocks noChangeArrowheads="1"/>
                      </p:cNvSpPr>
                      <p:nvPr/>
                    </p:nvSpPr>
                    <p:spPr bwMode="auto">
                      <a:xfrm>
                        <a:off x="4865" y="2843"/>
                        <a:ext cx="41" cy="62"/>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1" name="Rectangle 417"/>
                      <p:cNvSpPr>
                        <a:spLocks noChangeArrowheads="1"/>
                      </p:cNvSpPr>
                      <p:nvPr/>
                    </p:nvSpPr>
                    <p:spPr bwMode="auto">
                      <a:xfrm>
                        <a:off x="4811" y="2843"/>
                        <a:ext cx="43" cy="62"/>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444" name="Rectangle 420"/>
                  <p:cNvSpPr>
                    <a:spLocks noChangeArrowheads="1"/>
                  </p:cNvSpPr>
                  <p:nvPr/>
                </p:nvSpPr>
                <p:spPr bwMode="auto">
                  <a:xfrm>
                    <a:off x="4754" y="2995"/>
                    <a:ext cx="205" cy="9"/>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502" name="Group 478"/>
                <p:cNvGrpSpPr>
                  <a:grpSpLocks/>
                </p:cNvGrpSpPr>
                <p:nvPr/>
              </p:nvGrpSpPr>
              <p:grpSpPr bwMode="auto">
                <a:xfrm>
                  <a:off x="4726" y="3315"/>
                  <a:ext cx="557" cy="127"/>
                  <a:chOff x="4726" y="3315"/>
                  <a:chExt cx="557" cy="127"/>
                </a:xfrm>
              </p:grpSpPr>
              <p:grpSp>
                <p:nvGrpSpPr>
                  <p:cNvPr id="1473" name="Group 449"/>
                  <p:cNvGrpSpPr>
                    <a:grpSpLocks/>
                  </p:cNvGrpSpPr>
                  <p:nvPr/>
                </p:nvGrpSpPr>
                <p:grpSpPr bwMode="auto">
                  <a:xfrm>
                    <a:off x="4726" y="3315"/>
                    <a:ext cx="228" cy="127"/>
                    <a:chOff x="4726" y="3315"/>
                    <a:chExt cx="228" cy="127"/>
                  </a:xfrm>
                </p:grpSpPr>
                <p:sp>
                  <p:nvSpPr>
                    <p:cNvPr id="1446" name="Rectangle 422"/>
                    <p:cNvSpPr>
                      <a:spLocks noChangeArrowheads="1"/>
                    </p:cNvSpPr>
                    <p:nvPr/>
                  </p:nvSpPr>
                  <p:spPr bwMode="auto">
                    <a:xfrm>
                      <a:off x="4770" y="3374"/>
                      <a:ext cx="140"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7" name="Rectangle 423"/>
                    <p:cNvSpPr>
                      <a:spLocks noChangeArrowheads="1"/>
                    </p:cNvSpPr>
                    <p:nvPr/>
                  </p:nvSpPr>
                  <p:spPr bwMode="auto">
                    <a:xfrm>
                      <a:off x="4760" y="3387"/>
                      <a:ext cx="160"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8" name="Rectangle 424"/>
                    <p:cNvSpPr>
                      <a:spLocks noChangeArrowheads="1"/>
                    </p:cNvSpPr>
                    <p:nvPr/>
                  </p:nvSpPr>
                  <p:spPr bwMode="auto">
                    <a:xfrm>
                      <a:off x="4747" y="3403"/>
                      <a:ext cx="184"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9" name="Rectangle 425"/>
                    <p:cNvSpPr>
                      <a:spLocks noChangeArrowheads="1"/>
                    </p:cNvSpPr>
                    <p:nvPr/>
                  </p:nvSpPr>
                  <p:spPr bwMode="auto">
                    <a:xfrm>
                      <a:off x="4735" y="3418"/>
                      <a:ext cx="208" cy="12"/>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50" name="Rectangle 426"/>
                    <p:cNvSpPr>
                      <a:spLocks noChangeArrowheads="1"/>
                    </p:cNvSpPr>
                    <p:nvPr/>
                  </p:nvSpPr>
                  <p:spPr bwMode="auto">
                    <a:xfrm>
                      <a:off x="4729" y="3433"/>
                      <a:ext cx="219"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51" name="Freeform 427"/>
                    <p:cNvSpPr>
                      <a:spLocks/>
                    </p:cNvSpPr>
                    <p:nvPr/>
                  </p:nvSpPr>
                  <p:spPr bwMode="auto">
                    <a:xfrm>
                      <a:off x="4773" y="3366"/>
                      <a:ext cx="135" cy="8"/>
                    </a:xfrm>
                    <a:custGeom>
                      <a:avLst/>
                      <a:gdLst/>
                      <a:ahLst/>
                      <a:cxnLst>
                        <a:cxn ang="0">
                          <a:pos x="0" y="17"/>
                        </a:cxn>
                        <a:cxn ang="0">
                          <a:pos x="17" y="0"/>
                        </a:cxn>
                        <a:cxn ang="0">
                          <a:pos x="253" y="0"/>
                        </a:cxn>
                        <a:cxn ang="0">
                          <a:pos x="270" y="17"/>
                        </a:cxn>
                        <a:cxn ang="0">
                          <a:pos x="0" y="17"/>
                        </a:cxn>
                      </a:cxnLst>
                      <a:rect l="0" t="0" r="r" b="b"/>
                      <a:pathLst>
                        <a:path w="270" h="17">
                          <a:moveTo>
                            <a:pt x="0" y="17"/>
                          </a:moveTo>
                          <a:lnTo>
                            <a:pt x="17" y="0"/>
                          </a:lnTo>
                          <a:lnTo>
                            <a:pt x="253" y="0"/>
                          </a:lnTo>
                          <a:lnTo>
                            <a:pt x="270" y="17"/>
                          </a:lnTo>
                          <a:lnTo>
                            <a:pt x="0" y="1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2" name="Freeform 428"/>
                    <p:cNvSpPr>
                      <a:spLocks/>
                    </p:cNvSpPr>
                    <p:nvPr/>
                  </p:nvSpPr>
                  <p:spPr bwMode="auto">
                    <a:xfrm>
                      <a:off x="4760" y="3383"/>
                      <a:ext cx="158" cy="4"/>
                    </a:xfrm>
                    <a:custGeom>
                      <a:avLst/>
                      <a:gdLst/>
                      <a:ahLst/>
                      <a:cxnLst>
                        <a:cxn ang="0">
                          <a:pos x="20" y="0"/>
                        </a:cxn>
                        <a:cxn ang="0">
                          <a:pos x="298" y="0"/>
                        </a:cxn>
                        <a:cxn ang="0">
                          <a:pos x="315" y="9"/>
                        </a:cxn>
                        <a:cxn ang="0">
                          <a:pos x="0" y="9"/>
                        </a:cxn>
                        <a:cxn ang="0">
                          <a:pos x="20" y="0"/>
                        </a:cxn>
                      </a:cxnLst>
                      <a:rect l="0" t="0" r="r" b="b"/>
                      <a:pathLst>
                        <a:path w="315" h="9">
                          <a:moveTo>
                            <a:pt x="20" y="0"/>
                          </a:moveTo>
                          <a:lnTo>
                            <a:pt x="298" y="0"/>
                          </a:lnTo>
                          <a:lnTo>
                            <a:pt x="315" y="9"/>
                          </a:lnTo>
                          <a:lnTo>
                            <a:pt x="0" y="9"/>
                          </a:lnTo>
                          <a:lnTo>
                            <a:pt x="2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3" name="Freeform 429"/>
                    <p:cNvSpPr>
                      <a:spLocks/>
                    </p:cNvSpPr>
                    <p:nvPr/>
                  </p:nvSpPr>
                  <p:spPr bwMode="auto">
                    <a:xfrm>
                      <a:off x="4751" y="3396"/>
                      <a:ext cx="176" cy="7"/>
                    </a:xfrm>
                    <a:custGeom>
                      <a:avLst/>
                      <a:gdLst/>
                      <a:ahLst/>
                      <a:cxnLst>
                        <a:cxn ang="0">
                          <a:pos x="13" y="0"/>
                        </a:cxn>
                        <a:cxn ang="0">
                          <a:pos x="337" y="0"/>
                        </a:cxn>
                        <a:cxn ang="0">
                          <a:pos x="351" y="12"/>
                        </a:cxn>
                        <a:cxn ang="0">
                          <a:pos x="0" y="12"/>
                        </a:cxn>
                        <a:cxn ang="0">
                          <a:pos x="13" y="0"/>
                        </a:cxn>
                      </a:cxnLst>
                      <a:rect l="0" t="0" r="r" b="b"/>
                      <a:pathLst>
                        <a:path w="351" h="12">
                          <a:moveTo>
                            <a:pt x="13" y="0"/>
                          </a:moveTo>
                          <a:lnTo>
                            <a:pt x="337" y="0"/>
                          </a:lnTo>
                          <a:lnTo>
                            <a:pt x="351" y="12"/>
                          </a:lnTo>
                          <a:lnTo>
                            <a:pt x="0" y="12"/>
                          </a:lnTo>
                          <a:lnTo>
                            <a:pt x="1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4" name="Freeform 430"/>
                    <p:cNvSpPr>
                      <a:spLocks/>
                    </p:cNvSpPr>
                    <p:nvPr/>
                  </p:nvSpPr>
                  <p:spPr bwMode="auto">
                    <a:xfrm>
                      <a:off x="4736" y="3412"/>
                      <a:ext cx="207" cy="6"/>
                    </a:xfrm>
                    <a:custGeom>
                      <a:avLst/>
                      <a:gdLst/>
                      <a:ahLst/>
                      <a:cxnLst>
                        <a:cxn ang="0">
                          <a:pos x="24" y="0"/>
                        </a:cxn>
                        <a:cxn ang="0">
                          <a:pos x="0" y="12"/>
                        </a:cxn>
                        <a:cxn ang="0">
                          <a:pos x="415" y="12"/>
                        </a:cxn>
                        <a:cxn ang="0">
                          <a:pos x="391" y="0"/>
                        </a:cxn>
                        <a:cxn ang="0">
                          <a:pos x="24" y="0"/>
                        </a:cxn>
                      </a:cxnLst>
                      <a:rect l="0" t="0" r="r" b="b"/>
                      <a:pathLst>
                        <a:path w="415" h="12">
                          <a:moveTo>
                            <a:pt x="24" y="0"/>
                          </a:moveTo>
                          <a:lnTo>
                            <a:pt x="0" y="12"/>
                          </a:lnTo>
                          <a:lnTo>
                            <a:pt x="415" y="12"/>
                          </a:lnTo>
                          <a:lnTo>
                            <a:pt x="391" y="0"/>
                          </a:lnTo>
                          <a:lnTo>
                            <a:pt x="2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5" name="Freeform 431"/>
                    <p:cNvSpPr>
                      <a:spLocks/>
                    </p:cNvSpPr>
                    <p:nvPr/>
                  </p:nvSpPr>
                  <p:spPr bwMode="auto">
                    <a:xfrm>
                      <a:off x="4727" y="3429"/>
                      <a:ext cx="223" cy="4"/>
                    </a:xfrm>
                    <a:custGeom>
                      <a:avLst/>
                      <a:gdLst/>
                      <a:ahLst/>
                      <a:cxnLst>
                        <a:cxn ang="0">
                          <a:pos x="17" y="0"/>
                        </a:cxn>
                        <a:cxn ang="0">
                          <a:pos x="0" y="9"/>
                        </a:cxn>
                        <a:cxn ang="0">
                          <a:pos x="445" y="9"/>
                        </a:cxn>
                        <a:cxn ang="0">
                          <a:pos x="432" y="0"/>
                        </a:cxn>
                        <a:cxn ang="0">
                          <a:pos x="17" y="0"/>
                        </a:cxn>
                      </a:cxnLst>
                      <a:rect l="0" t="0" r="r" b="b"/>
                      <a:pathLst>
                        <a:path w="445" h="9">
                          <a:moveTo>
                            <a:pt x="17" y="0"/>
                          </a:moveTo>
                          <a:lnTo>
                            <a:pt x="0" y="9"/>
                          </a:lnTo>
                          <a:lnTo>
                            <a:pt x="445" y="9"/>
                          </a:lnTo>
                          <a:lnTo>
                            <a:pt x="432" y="0"/>
                          </a:lnTo>
                          <a:lnTo>
                            <a:pt x="1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6" name="Rectangle 432"/>
                    <p:cNvSpPr>
                      <a:spLocks noChangeArrowheads="1"/>
                    </p:cNvSpPr>
                    <p:nvPr/>
                  </p:nvSpPr>
                  <p:spPr bwMode="auto">
                    <a:xfrm>
                      <a:off x="4948" y="3378"/>
                      <a:ext cx="6" cy="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57" name="Rectangle 433"/>
                    <p:cNvSpPr>
                      <a:spLocks noChangeArrowheads="1"/>
                    </p:cNvSpPr>
                    <p:nvPr/>
                  </p:nvSpPr>
                  <p:spPr bwMode="auto">
                    <a:xfrm>
                      <a:off x="4938" y="3366"/>
                      <a:ext cx="5" cy="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58" name="Rectangle 434"/>
                    <p:cNvSpPr>
                      <a:spLocks noChangeArrowheads="1"/>
                    </p:cNvSpPr>
                    <p:nvPr/>
                  </p:nvSpPr>
                  <p:spPr bwMode="auto">
                    <a:xfrm>
                      <a:off x="4926" y="3353"/>
                      <a:ext cx="5" cy="5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59" name="Rectangle 435"/>
                    <p:cNvSpPr>
                      <a:spLocks noChangeArrowheads="1"/>
                    </p:cNvSpPr>
                    <p:nvPr/>
                  </p:nvSpPr>
                  <p:spPr bwMode="auto">
                    <a:xfrm>
                      <a:off x="4916" y="3341"/>
                      <a:ext cx="4" cy="5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60" name="Rectangle 436"/>
                    <p:cNvSpPr>
                      <a:spLocks noChangeArrowheads="1"/>
                    </p:cNvSpPr>
                    <p:nvPr/>
                  </p:nvSpPr>
                  <p:spPr bwMode="auto">
                    <a:xfrm>
                      <a:off x="4908" y="3327"/>
                      <a:ext cx="4" cy="5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1464" name="Group 440"/>
                    <p:cNvGrpSpPr>
                      <a:grpSpLocks/>
                    </p:cNvGrpSpPr>
                    <p:nvPr/>
                  </p:nvGrpSpPr>
                  <p:grpSpPr bwMode="auto">
                    <a:xfrm>
                      <a:off x="4898" y="3315"/>
                      <a:ext cx="56" cy="66"/>
                      <a:chOff x="4898" y="3315"/>
                      <a:chExt cx="56" cy="66"/>
                    </a:xfrm>
                  </p:grpSpPr>
                  <p:sp>
                    <p:nvSpPr>
                      <p:cNvPr id="1461" name="Freeform 437"/>
                      <p:cNvSpPr>
                        <a:spLocks/>
                      </p:cNvSpPr>
                      <p:nvPr/>
                    </p:nvSpPr>
                    <p:spPr bwMode="auto">
                      <a:xfrm>
                        <a:off x="4900" y="3316"/>
                        <a:ext cx="48" cy="65"/>
                      </a:xfrm>
                      <a:custGeom>
                        <a:avLst/>
                        <a:gdLst/>
                        <a:ahLst/>
                        <a:cxnLst>
                          <a:cxn ang="0">
                            <a:pos x="96" y="124"/>
                          </a:cxn>
                          <a:cxn ang="0">
                            <a:pos x="0" y="0"/>
                          </a:cxn>
                          <a:cxn ang="0">
                            <a:pos x="0" y="7"/>
                          </a:cxn>
                          <a:cxn ang="0">
                            <a:pos x="96" y="131"/>
                          </a:cxn>
                          <a:cxn ang="0">
                            <a:pos x="96" y="124"/>
                          </a:cxn>
                        </a:cxnLst>
                        <a:rect l="0" t="0" r="r" b="b"/>
                        <a:pathLst>
                          <a:path w="96" h="131">
                            <a:moveTo>
                              <a:pt x="96" y="124"/>
                            </a:moveTo>
                            <a:lnTo>
                              <a:pt x="0" y="0"/>
                            </a:lnTo>
                            <a:lnTo>
                              <a:pt x="0" y="7"/>
                            </a:lnTo>
                            <a:lnTo>
                              <a:pt x="96" y="131"/>
                            </a:lnTo>
                            <a:lnTo>
                              <a:pt x="96" y="12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2" name="Freeform 438"/>
                      <p:cNvSpPr>
                        <a:spLocks/>
                      </p:cNvSpPr>
                      <p:nvPr/>
                    </p:nvSpPr>
                    <p:spPr bwMode="auto">
                      <a:xfrm>
                        <a:off x="4898" y="3315"/>
                        <a:ext cx="56" cy="63"/>
                      </a:xfrm>
                      <a:custGeom>
                        <a:avLst/>
                        <a:gdLst/>
                        <a:ahLst/>
                        <a:cxnLst>
                          <a:cxn ang="0">
                            <a:pos x="111" y="125"/>
                          </a:cxn>
                          <a:cxn ang="0">
                            <a:pos x="101" y="125"/>
                          </a:cxn>
                          <a:cxn ang="0">
                            <a:pos x="0" y="0"/>
                          </a:cxn>
                          <a:cxn ang="0">
                            <a:pos x="7" y="0"/>
                          </a:cxn>
                          <a:cxn ang="0">
                            <a:pos x="111" y="125"/>
                          </a:cxn>
                        </a:cxnLst>
                        <a:rect l="0" t="0" r="r" b="b"/>
                        <a:pathLst>
                          <a:path w="111" h="125">
                            <a:moveTo>
                              <a:pt x="111" y="125"/>
                            </a:moveTo>
                            <a:lnTo>
                              <a:pt x="101" y="125"/>
                            </a:lnTo>
                            <a:lnTo>
                              <a:pt x="0" y="0"/>
                            </a:lnTo>
                            <a:lnTo>
                              <a:pt x="7" y="0"/>
                            </a:lnTo>
                            <a:lnTo>
                              <a:pt x="111" y="1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3" name="Rectangle 439"/>
                      <p:cNvSpPr>
                        <a:spLocks noChangeArrowheads="1"/>
                      </p:cNvSpPr>
                      <p:nvPr/>
                    </p:nvSpPr>
                    <p:spPr bwMode="auto">
                      <a:xfrm>
                        <a:off x="4948" y="3378"/>
                        <a:ext cx="6" cy="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465" name="Rectangle 441"/>
                    <p:cNvSpPr>
                      <a:spLocks noChangeArrowheads="1"/>
                    </p:cNvSpPr>
                    <p:nvPr/>
                  </p:nvSpPr>
                  <p:spPr bwMode="auto">
                    <a:xfrm>
                      <a:off x="4726" y="3379"/>
                      <a:ext cx="6" cy="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66" name="Rectangle 442"/>
                    <p:cNvSpPr>
                      <a:spLocks noChangeArrowheads="1"/>
                    </p:cNvSpPr>
                    <p:nvPr/>
                  </p:nvSpPr>
                  <p:spPr bwMode="auto">
                    <a:xfrm>
                      <a:off x="4735" y="3368"/>
                      <a:ext cx="4" cy="62"/>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67" name="Rectangle 443"/>
                    <p:cNvSpPr>
                      <a:spLocks noChangeArrowheads="1"/>
                    </p:cNvSpPr>
                    <p:nvPr/>
                  </p:nvSpPr>
                  <p:spPr bwMode="auto">
                    <a:xfrm>
                      <a:off x="4747" y="3354"/>
                      <a:ext cx="4" cy="5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68" name="Rectangle 444"/>
                    <p:cNvSpPr>
                      <a:spLocks noChangeArrowheads="1"/>
                    </p:cNvSpPr>
                    <p:nvPr/>
                  </p:nvSpPr>
                  <p:spPr bwMode="auto">
                    <a:xfrm>
                      <a:off x="4758" y="3341"/>
                      <a:ext cx="5" cy="5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69" name="Rectangle 445"/>
                    <p:cNvSpPr>
                      <a:spLocks noChangeArrowheads="1"/>
                    </p:cNvSpPr>
                    <p:nvPr/>
                  </p:nvSpPr>
                  <p:spPr bwMode="auto">
                    <a:xfrm>
                      <a:off x="4769" y="3328"/>
                      <a:ext cx="5" cy="5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70" name="Freeform 446"/>
                    <p:cNvSpPr>
                      <a:spLocks/>
                    </p:cNvSpPr>
                    <p:nvPr/>
                  </p:nvSpPr>
                  <p:spPr bwMode="auto">
                    <a:xfrm>
                      <a:off x="4730" y="3316"/>
                      <a:ext cx="51" cy="65"/>
                    </a:xfrm>
                    <a:custGeom>
                      <a:avLst/>
                      <a:gdLst/>
                      <a:ahLst/>
                      <a:cxnLst>
                        <a:cxn ang="0">
                          <a:pos x="0" y="124"/>
                        </a:cxn>
                        <a:cxn ang="0">
                          <a:pos x="103" y="0"/>
                        </a:cxn>
                        <a:cxn ang="0">
                          <a:pos x="103" y="7"/>
                        </a:cxn>
                        <a:cxn ang="0">
                          <a:pos x="0" y="131"/>
                        </a:cxn>
                        <a:cxn ang="0">
                          <a:pos x="0" y="124"/>
                        </a:cxn>
                      </a:cxnLst>
                      <a:rect l="0" t="0" r="r" b="b"/>
                      <a:pathLst>
                        <a:path w="103" h="131">
                          <a:moveTo>
                            <a:pt x="0" y="124"/>
                          </a:moveTo>
                          <a:lnTo>
                            <a:pt x="103" y="0"/>
                          </a:lnTo>
                          <a:lnTo>
                            <a:pt x="103" y="7"/>
                          </a:lnTo>
                          <a:lnTo>
                            <a:pt x="0" y="131"/>
                          </a:lnTo>
                          <a:lnTo>
                            <a:pt x="0" y="12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1" name="Freeform 447"/>
                    <p:cNvSpPr>
                      <a:spLocks/>
                    </p:cNvSpPr>
                    <p:nvPr/>
                  </p:nvSpPr>
                  <p:spPr bwMode="auto">
                    <a:xfrm>
                      <a:off x="4726" y="3316"/>
                      <a:ext cx="55" cy="63"/>
                    </a:xfrm>
                    <a:custGeom>
                      <a:avLst/>
                      <a:gdLst/>
                      <a:ahLst/>
                      <a:cxnLst>
                        <a:cxn ang="0">
                          <a:pos x="0" y="128"/>
                        </a:cxn>
                        <a:cxn ang="0">
                          <a:pos x="7" y="128"/>
                        </a:cxn>
                        <a:cxn ang="0">
                          <a:pos x="110" y="0"/>
                        </a:cxn>
                        <a:cxn ang="0">
                          <a:pos x="105" y="0"/>
                        </a:cxn>
                        <a:cxn ang="0">
                          <a:pos x="0" y="128"/>
                        </a:cxn>
                      </a:cxnLst>
                      <a:rect l="0" t="0" r="r" b="b"/>
                      <a:pathLst>
                        <a:path w="110" h="128">
                          <a:moveTo>
                            <a:pt x="0" y="128"/>
                          </a:moveTo>
                          <a:lnTo>
                            <a:pt x="7" y="128"/>
                          </a:lnTo>
                          <a:lnTo>
                            <a:pt x="110" y="0"/>
                          </a:lnTo>
                          <a:lnTo>
                            <a:pt x="105" y="0"/>
                          </a:lnTo>
                          <a:lnTo>
                            <a:pt x="0" y="12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2" name="Rectangle 448"/>
                    <p:cNvSpPr>
                      <a:spLocks noChangeArrowheads="1"/>
                    </p:cNvSpPr>
                    <p:nvPr/>
                  </p:nvSpPr>
                  <p:spPr bwMode="auto">
                    <a:xfrm>
                      <a:off x="4726" y="3379"/>
                      <a:ext cx="6" cy="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501" name="Group 477"/>
                  <p:cNvGrpSpPr>
                    <a:grpSpLocks/>
                  </p:cNvGrpSpPr>
                  <p:nvPr/>
                </p:nvGrpSpPr>
                <p:grpSpPr bwMode="auto">
                  <a:xfrm>
                    <a:off x="5055" y="3315"/>
                    <a:ext cx="228" cy="127"/>
                    <a:chOff x="5055" y="3315"/>
                    <a:chExt cx="228" cy="127"/>
                  </a:xfrm>
                </p:grpSpPr>
                <p:sp>
                  <p:nvSpPr>
                    <p:cNvPr id="1474" name="Rectangle 450"/>
                    <p:cNvSpPr>
                      <a:spLocks noChangeArrowheads="1"/>
                    </p:cNvSpPr>
                    <p:nvPr/>
                  </p:nvSpPr>
                  <p:spPr bwMode="auto">
                    <a:xfrm>
                      <a:off x="5100" y="3374"/>
                      <a:ext cx="139"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75" name="Rectangle 451"/>
                    <p:cNvSpPr>
                      <a:spLocks noChangeArrowheads="1"/>
                    </p:cNvSpPr>
                    <p:nvPr/>
                  </p:nvSpPr>
                  <p:spPr bwMode="auto">
                    <a:xfrm>
                      <a:off x="5088" y="3387"/>
                      <a:ext cx="161"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76" name="Rectangle 452"/>
                    <p:cNvSpPr>
                      <a:spLocks noChangeArrowheads="1"/>
                    </p:cNvSpPr>
                    <p:nvPr/>
                  </p:nvSpPr>
                  <p:spPr bwMode="auto">
                    <a:xfrm>
                      <a:off x="5076" y="3403"/>
                      <a:ext cx="183"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77" name="Rectangle 453"/>
                    <p:cNvSpPr>
                      <a:spLocks noChangeArrowheads="1"/>
                    </p:cNvSpPr>
                    <p:nvPr/>
                  </p:nvSpPr>
                  <p:spPr bwMode="auto">
                    <a:xfrm>
                      <a:off x="5064" y="3418"/>
                      <a:ext cx="207" cy="12"/>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78" name="Rectangle 454"/>
                    <p:cNvSpPr>
                      <a:spLocks noChangeArrowheads="1"/>
                    </p:cNvSpPr>
                    <p:nvPr/>
                  </p:nvSpPr>
                  <p:spPr bwMode="auto">
                    <a:xfrm>
                      <a:off x="5057" y="3433"/>
                      <a:ext cx="221"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79" name="Freeform 455"/>
                    <p:cNvSpPr>
                      <a:spLocks/>
                    </p:cNvSpPr>
                    <p:nvPr/>
                  </p:nvSpPr>
                  <p:spPr bwMode="auto">
                    <a:xfrm>
                      <a:off x="5101" y="3366"/>
                      <a:ext cx="135" cy="8"/>
                    </a:xfrm>
                    <a:custGeom>
                      <a:avLst/>
                      <a:gdLst/>
                      <a:ahLst/>
                      <a:cxnLst>
                        <a:cxn ang="0">
                          <a:pos x="0" y="17"/>
                        </a:cxn>
                        <a:cxn ang="0">
                          <a:pos x="19" y="0"/>
                        </a:cxn>
                        <a:cxn ang="0">
                          <a:pos x="252" y="0"/>
                        </a:cxn>
                        <a:cxn ang="0">
                          <a:pos x="271" y="17"/>
                        </a:cxn>
                        <a:cxn ang="0">
                          <a:pos x="0" y="17"/>
                        </a:cxn>
                      </a:cxnLst>
                      <a:rect l="0" t="0" r="r" b="b"/>
                      <a:pathLst>
                        <a:path w="271" h="17">
                          <a:moveTo>
                            <a:pt x="0" y="17"/>
                          </a:moveTo>
                          <a:lnTo>
                            <a:pt x="19" y="0"/>
                          </a:lnTo>
                          <a:lnTo>
                            <a:pt x="252" y="0"/>
                          </a:lnTo>
                          <a:lnTo>
                            <a:pt x="271" y="17"/>
                          </a:lnTo>
                          <a:lnTo>
                            <a:pt x="0" y="1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0" name="Freeform 456"/>
                    <p:cNvSpPr>
                      <a:spLocks/>
                    </p:cNvSpPr>
                    <p:nvPr/>
                  </p:nvSpPr>
                  <p:spPr bwMode="auto">
                    <a:xfrm>
                      <a:off x="5088" y="3383"/>
                      <a:ext cx="159" cy="4"/>
                    </a:xfrm>
                    <a:custGeom>
                      <a:avLst/>
                      <a:gdLst/>
                      <a:ahLst/>
                      <a:cxnLst>
                        <a:cxn ang="0">
                          <a:pos x="21" y="0"/>
                        </a:cxn>
                        <a:cxn ang="0">
                          <a:pos x="300" y="0"/>
                        </a:cxn>
                        <a:cxn ang="0">
                          <a:pos x="317" y="9"/>
                        </a:cxn>
                        <a:cxn ang="0">
                          <a:pos x="0" y="9"/>
                        </a:cxn>
                        <a:cxn ang="0">
                          <a:pos x="21" y="0"/>
                        </a:cxn>
                      </a:cxnLst>
                      <a:rect l="0" t="0" r="r" b="b"/>
                      <a:pathLst>
                        <a:path w="317" h="9">
                          <a:moveTo>
                            <a:pt x="21" y="0"/>
                          </a:moveTo>
                          <a:lnTo>
                            <a:pt x="300" y="0"/>
                          </a:lnTo>
                          <a:lnTo>
                            <a:pt x="317" y="9"/>
                          </a:lnTo>
                          <a:lnTo>
                            <a:pt x="0" y="9"/>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1" name="Freeform 457"/>
                    <p:cNvSpPr>
                      <a:spLocks/>
                    </p:cNvSpPr>
                    <p:nvPr/>
                  </p:nvSpPr>
                  <p:spPr bwMode="auto">
                    <a:xfrm>
                      <a:off x="5080" y="3396"/>
                      <a:ext cx="175" cy="7"/>
                    </a:xfrm>
                    <a:custGeom>
                      <a:avLst/>
                      <a:gdLst/>
                      <a:ahLst/>
                      <a:cxnLst>
                        <a:cxn ang="0">
                          <a:pos x="17" y="0"/>
                        </a:cxn>
                        <a:cxn ang="0">
                          <a:pos x="340" y="0"/>
                        </a:cxn>
                        <a:cxn ang="0">
                          <a:pos x="352" y="12"/>
                        </a:cxn>
                        <a:cxn ang="0">
                          <a:pos x="0" y="12"/>
                        </a:cxn>
                        <a:cxn ang="0">
                          <a:pos x="17" y="0"/>
                        </a:cxn>
                      </a:cxnLst>
                      <a:rect l="0" t="0" r="r" b="b"/>
                      <a:pathLst>
                        <a:path w="352" h="12">
                          <a:moveTo>
                            <a:pt x="17" y="0"/>
                          </a:moveTo>
                          <a:lnTo>
                            <a:pt x="340" y="0"/>
                          </a:lnTo>
                          <a:lnTo>
                            <a:pt x="352" y="12"/>
                          </a:lnTo>
                          <a:lnTo>
                            <a:pt x="0" y="12"/>
                          </a:lnTo>
                          <a:lnTo>
                            <a:pt x="1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2" name="Freeform 458"/>
                    <p:cNvSpPr>
                      <a:spLocks/>
                    </p:cNvSpPr>
                    <p:nvPr/>
                  </p:nvSpPr>
                  <p:spPr bwMode="auto">
                    <a:xfrm>
                      <a:off x="5065" y="3412"/>
                      <a:ext cx="206" cy="6"/>
                    </a:xfrm>
                    <a:custGeom>
                      <a:avLst/>
                      <a:gdLst/>
                      <a:ahLst/>
                      <a:cxnLst>
                        <a:cxn ang="0">
                          <a:pos x="21" y="0"/>
                        </a:cxn>
                        <a:cxn ang="0">
                          <a:pos x="0" y="12"/>
                        </a:cxn>
                        <a:cxn ang="0">
                          <a:pos x="411" y="12"/>
                        </a:cxn>
                        <a:cxn ang="0">
                          <a:pos x="391" y="0"/>
                        </a:cxn>
                        <a:cxn ang="0">
                          <a:pos x="21" y="0"/>
                        </a:cxn>
                      </a:cxnLst>
                      <a:rect l="0" t="0" r="r" b="b"/>
                      <a:pathLst>
                        <a:path w="411" h="12">
                          <a:moveTo>
                            <a:pt x="21" y="0"/>
                          </a:moveTo>
                          <a:lnTo>
                            <a:pt x="0" y="12"/>
                          </a:lnTo>
                          <a:lnTo>
                            <a:pt x="411" y="12"/>
                          </a:lnTo>
                          <a:lnTo>
                            <a:pt x="391" y="0"/>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3" name="Freeform 459"/>
                    <p:cNvSpPr>
                      <a:spLocks/>
                    </p:cNvSpPr>
                    <p:nvPr/>
                  </p:nvSpPr>
                  <p:spPr bwMode="auto">
                    <a:xfrm>
                      <a:off x="5057" y="3429"/>
                      <a:ext cx="222" cy="4"/>
                    </a:xfrm>
                    <a:custGeom>
                      <a:avLst/>
                      <a:gdLst/>
                      <a:ahLst/>
                      <a:cxnLst>
                        <a:cxn ang="0">
                          <a:pos x="13" y="0"/>
                        </a:cxn>
                        <a:cxn ang="0">
                          <a:pos x="0" y="9"/>
                        </a:cxn>
                        <a:cxn ang="0">
                          <a:pos x="444" y="9"/>
                        </a:cxn>
                        <a:cxn ang="0">
                          <a:pos x="426" y="0"/>
                        </a:cxn>
                        <a:cxn ang="0">
                          <a:pos x="13" y="0"/>
                        </a:cxn>
                      </a:cxnLst>
                      <a:rect l="0" t="0" r="r" b="b"/>
                      <a:pathLst>
                        <a:path w="444" h="9">
                          <a:moveTo>
                            <a:pt x="13" y="0"/>
                          </a:moveTo>
                          <a:lnTo>
                            <a:pt x="0" y="9"/>
                          </a:lnTo>
                          <a:lnTo>
                            <a:pt x="444" y="9"/>
                          </a:lnTo>
                          <a:lnTo>
                            <a:pt x="426" y="0"/>
                          </a:lnTo>
                          <a:lnTo>
                            <a:pt x="1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4" name="Rectangle 460"/>
                    <p:cNvSpPr>
                      <a:spLocks noChangeArrowheads="1"/>
                    </p:cNvSpPr>
                    <p:nvPr/>
                  </p:nvSpPr>
                  <p:spPr bwMode="auto">
                    <a:xfrm>
                      <a:off x="5277" y="3378"/>
                      <a:ext cx="3" cy="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85" name="Rectangle 461"/>
                    <p:cNvSpPr>
                      <a:spLocks noChangeArrowheads="1"/>
                    </p:cNvSpPr>
                    <p:nvPr/>
                  </p:nvSpPr>
                  <p:spPr bwMode="auto">
                    <a:xfrm>
                      <a:off x="5267" y="3366"/>
                      <a:ext cx="5" cy="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86" name="Rectangle 462"/>
                    <p:cNvSpPr>
                      <a:spLocks noChangeArrowheads="1"/>
                    </p:cNvSpPr>
                    <p:nvPr/>
                  </p:nvSpPr>
                  <p:spPr bwMode="auto">
                    <a:xfrm>
                      <a:off x="5255" y="3353"/>
                      <a:ext cx="5" cy="5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87" name="Rectangle 463"/>
                    <p:cNvSpPr>
                      <a:spLocks noChangeArrowheads="1"/>
                    </p:cNvSpPr>
                    <p:nvPr/>
                  </p:nvSpPr>
                  <p:spPr bwMode="auto">
                    <a:xfrm>
                      <a:off x="5245" y="3341"/>
                      <a:ext cx="4" cy="5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88" name="Rectangle 464"/>
                    <p:cNvSpPr>
                      <a:spLocks noChangeArrowheads="1"/>
                    </p:cNvSpPr>
                    <p:nvPr/>
                  </p:nvSpPr>
                  <p:spPr bwMode="auto">
                    <a:xfrm>
                      <a:off x="5236" y="3327"/>
                      <a:ext cx="4" cy="5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1492" name="Group 468"/>
                    <p:cNvGrpSpPr>
                      <a:grpSpLocks/>
                    </p:cNvGrpSpPr>
                    <p:nvPr/>
                  </p:nvGrpSpPr>
                  <p:grpSpPr bwMode="auto">
                    <a:xfrm>
                      <a:off x="5227" y="3315"/>
                      <a:ext cx="56" cy="66"/>
                      <a:chOff x="5227" y="3315"/>
                      <a:chExt cx="56" cy="66"/>
                    </a:xfrm>
                  </p:grpSpPr>
                  <p:sp>
                    <p:nvSpPr>
                      <p:cNvPr id="1489" name="Freeform 465"/>
                      <p:cNvSpPr>
                        <a:spLocks/>
                      </p:cNvSpPr>
                      <p:nvPr/>
                    </p:nvSpPr>
                    <p:spPr bwMode="auto">
                      <a:xfrm>
                        <a:off x="5227" y="3316"/>
                        <a:ext cx="51" cy="65"/>
                      </a:xfrm>
                      <a:custGeom>
                        <a:avLst/>
                        <a:gdLst/>
                        <a:ahLst/>
                        <a:cxnLst>
                          <a:cxn ang="0">
                            <a:pos x="101" y="124"/>
                          </a:cxn>
                          <a:cxn ang="0">
                            <a:pos x="0" y="0"/>
                          </a:cxn>
                          <a:cxn ang="0">
                            <a:pos x="0" y="7"/>
                          </a:cxn>
                          <a:cxn ang="0">
                            <a:pos x="101" y="131"/>
                          </a:cxn>
                          <a:cxn ang="0">
                            <a:pos x="101" y="124"/>
                          </a:cxn>
                        </a:cxnLst>
                        <a:rect l="0" t="0" r="r" b="b"/>
                        <a:pathLst>
                          <a:path w="101" h="131">
                            <a:moveTo>
                              <a:pt x="101" y="124"/>
                            </a:moveTo>
                            <a:lnTo>
                              <a:pt x="0" y="0"/>
                            </a:lnTo>
                            <a:lnTo>
                              <a:pt x="0" y="7"/>
                            </a:lnTo>
                            <a:lnTo>
                              <a:pt x="101" y="131"/>
                            </a:lnTo>
                            <a:lnTo>
                              <a:pt x="101" y="12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0" name="Freeform 466"/>
                      <p:cNvSpPr>
                        <a:spLocks/>
                      </p:cNvSpPr>
                      <p:nvPr/>
                    </p:nvSpPr>
                    <p:spPr bwMode="auto">
                      <a:xfrm>
                        <a:off x="5227" y="3315"/>
                        <a:ext cx="56" cy="63"/>
                      </a:xfrm>
                      <a:custGeom>
                        <a:avLst/>
                        <a:gdLst/>
                        <a:ahLst/>
                        <a:cxnLst>
                          <a:cxn ang="0">
                            <a:pos x="111" y="125"/>
                          </a:cxn>
                          <a:cxn ang="0">
                            <a:pos x="101" y="125"/>
                          </a:cxn>
                          <a:cxn ang="0">
                            <a:pos x="0" y="0"/>
                          </a:cxn>
                          <a:cxn ang="0">
                            <a:pos x="7" y="0"/>
                          </a:cxn>
                          <a:cxn ang="0">
                            <a:pos x="111" y="125"/>
                          </a:cxn>
                        </a:cxnLst>
                        <a:rect l="0" t="0" r="r" b="b"/>
                        <a:pathLst>
                          <a:path w="111" h="125">
                            <a:moveTo>
                              <a:pt x="111" y="125"/>
                            </a:moveTo>
                            <a:lnTo>
                              <a:pt x="101" y="125"/>
                            </a:lnTo>
                            <a:lnTo>
                              <a:pt x="0" y="0"/>
                            </a:lnTo>
                            <a:lnTo>
                              <a:pt x="7" y="0"/>
                            </a:lnTo>
                            <a:lnTo>
                              <a:pt x="111" y="1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1" name="Rectangle 467"/>
                      <p:cNvSpPr>
                        <a:spLocks noChangeArrowheads="1"/>
                      </p:cNvSpPr>
                      <p:nvPr/>
                    </p:nvSpPr>
                    <p:spPr bwMode="auto">
                      <a:xfrm>
                        <a:off x="5277" y="3378"/>
                        <a:ext cx="6" cy="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493" name="Rectangle 469"/>
                    <p:cNvSpPr>
                      <a:spLocks noChangeArrowheads="1"/>
                    </p:cNvSpPr>
                    <p:nvPr/>
                  </p:nvSpPr>
                  <p:spPr bwMode="auto">
                    <a:xfrm>
                      <a:off x="5055" y="3379"/>
                      <a:ext cx="5" cy="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94" name="Rectangle 470"/>
                    <p:cNvSpPr>
                      <a:spLocks noChangeArrowheads="1"/>
                    </p:cNvSpPr>
                    <p:nvPr/>
                  </p:nvSpPr>
                  <p:spPr bwMode="auto">
                    <a:xfrm>
                      <a:off x="5064" y="3368"/>
                      <a:ext cx="5" cy="62"/>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95" name="Rectangle 471"/>
                    <p:cNvSpPr>
                      <a:spLocks noChangeArrowheads="1"/>
                    </p:cNvSpPr>
                    <p:nvPr/>
                  </p:nvSpPr>
                  <p:spPr bwMode="auto">
                    <a:xfrm>
                      <a:off x="5076" y="3354"/>
                      <a:ext cx="4" cy="5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96" name="Rectangle 472"/>
                    <p:cNvSpPr>
                      <a:spLocks noChangeArrowheads="1"/>
                    </p:cNvSpPr>
                    <p:nvPr/>
                  </p:nvSpPr>
                  <p:spPr bwMode="auto">
                    <a:xfrm>
                      <a:off x="5086" y="3341"/>
                      <a:ext cx="6" cy="5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97" name="Rectangle 473"/>
                    <p:cNvSpPr>
                      <a:spLocks noChangeArrowheads="1"/>
                    </p:cNvSpPr>
                    <p:nvPr/>
                  </p:nvSpPr>
                  <p:spPr bwMode="auto">
                    <a:xfrm>
                      <a:off x="5098" y="3328"/>
                      <a:ext cx="6" cy="5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98" name="Freeform 474"/>
                    <p:cNvSpPr>
                      <a:spLocks/>
                    </p:cNvSpPr>
                    <p:nvPr/>
                  </p:nvSpPr>
                  <p:spPr bwMode="auto">
                    <a:xfrm>
                      <a:off x="5060" y="3316"/>
                      <a:ext cx="50" cy="65"/>
                    </a:xfrm>
                    <a:custGeom>
                      <a:avLst/>
                      <a:gdLst/>
                      <a:ahLst/>
                      <a:cxnLst>
                        <a:cxn ang="0">
                          <a:pos x="0" y="124"/>
                        </a:cxn>
                        <a:cxn ang="0">
                          <a:pos x="99" y="0"/>
                        </a:cxn>
                        <a:cxn ang="0">
                          <a:pos x="99" y="7"/>
                        </a:cxn>
                        <a:cxn ang="0">
                          <a:pos x="0" y="131"/>
                        </a:cxn>
                        <a:cxn ang="0">
                          <a:pos x="0" y="124"/>
                        </a:cxn>
                      </a:cxnLst>
                      <a:rect l="0" t="0" r="r" b="b"/>
                      <a:pathLst>
                        <a:path w="99" h="131">
                          <a:moveTo>
                            <a:pt x="0" y="124"/>
                          </a:moveTo>
                          <a:lnTo>
                            <a:pt x="99" y="0"/>
                          </a:lnTo>
                          <a:lnTo>
                            <a:pt x="99" y="7"/>
                          </a:lnTo>
                          <a:lnTo>
                            <a:pt x="0" y="131"/>
                          </a:lnTo>
                          <a:lnTo>
                            <a:pt x="0" y="12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9" name="Freeform 475"/>
                    <p:cNvSpPr>
                      <a:spLocks/>
                    </p:cNvSpPr>
                    <p:nvPr/>
                  </p:nvSpPr>
                  <p:spPr bwMode="auto">
                    <a:xfrm>
                      <a:off x="5055" y="3316"/>
                      <a:ext cx="55" cy="63"/>
                    </a:xfrm>
                    <a:custGeom>
                      <a:avLst/>
                      <a:gdLst/>
                      <a:ahLst/>
                      <a:cxnLst>
                        <a:cxn ang="0">
                          <a:pos x="0" y="128"/>
                        </a:cxn>
                        <a:cxn ang="0">
                          <a:pos x="10" y="128"/>
                        </a:cxn>
                        <a:cxn ang="0">
                          <a:pos x="111" y="0"/>
                        </a:cxn>
                        <a:cxn ang="0">
                          <a:pos x="104" y="0"/>
                        </a:cxn>
                        <a:cxn ang="0">
                          <a:pos x="0" y="128"/>
                        </a:cxn>
                      </a:cxnLst>
                      <a:rect l="0" t="0" r="r" b="b"/>
                      <a:pathLst>
                        <a:path w="111" h="128">
                          <a:moveTo>
                            <a:pt x="0" y="128"/>
                          </a:moveTo>
                          <a:lnTo>
                            <a:pt x="10" y="128"/>
                          </a:lnTo>
                          <a:lnTo>
                            <a:pt x="111" y="0"/>
                          </a:lnTo>
                          <a:lnTo>
                            <a:pt x="104" y="0"/>
                          </a:lnTo>
                          <a:lnTo>
                            <a:pt x="0" y="12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0" name="Rectangle 476"/>
                    <p:cNvSpPr>
                      <a:spLocks noChangeArrowheads="1"/>
                    </p:cNvSpPr>
                    <p:nvPr/>
                  </p:nvSpPr>
                  <p:spPr bwMode="auto">
                    <a:xfrm>
                      <a:off x="5055" y="3379"/>
                      <a:ext cx="6" cy="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grpSp>
          <p:sp>
            <p:nvSpPr>
              <p:cNvPr id="1504" name="Rectangle 480"/>
              <p:cNvSpPr>
                <a:spLocks noChangeArrowheads="1"/>
              </p:cNvSpPr>
              <p:nvPr/>
            </p:nvSpPr>
            <p:spPr bwMode="auto">
              <a:xfrm>
                <a:off x="4461" y="3254"/>
                <a:ext cx="126" cy="197"/>
              </a:xfrm>
              <a:prstGeom prst="rect">
                <a:avLst/>
              </a:prstGeom>
              <a:solidFill>
                <a:srgbClr val="FFC020"/>
              </a:solidFill>
              <a:ln w="6350">
                <a:solidFill>
                  <a:srgbClr val="80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05" name="Rectangle 481"/>
              <p:cNvSpPr>
                <a:spLocks noChangeArrowheads="1"/>
              </p:cNvSpPr>
              <p:nvPr/>
            </p:nvSpPr>
            <p:spPr bwMode="auto">
              <a:xfrm>
                <a:off x="4529" y="3262"/>
                <a:ext cx="45" cy="189"/>
              </a:xfrm>
              <a:prstGeom prst="rect">
                <a:avLst/>
              </a:prstGeom>
              <a:solidFill>
                <a:srgbClr val="C08040"/>
              </a:solidFill>
              <a:ln w="6350">
                <a:solidFill>
                  <a:srgbClr val="80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06" name="Rectangle 482"/>
              <p:cNvSpPr>
                <a:spLocks noChangeArrowheads="1"/>
              </p:cNvSpPr>
              <p:nvPr/>
            </p:nvSpPr>
            <p:spPr bwMode="auto">
              <a:xfrm>
                <a:off x="4475" y="3262"/>
                <a:ext cx="44" cy="189"/>
              </a:xfrm>
              <a:prstGeom prst="rect">
                <a:avLst/>
              </a:prstGeom>
              <a:solidFill>
                <a:srgbClr val="C08040"/>
              </a:solidFill>
              <a:ln w="6350">
                <a:solidFill>
                  <a:srgbClr val="80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07" name="Rectangle 483"/>
              <p:cNvSpPr>
                <a:spLocks noChangeArrowheads="1"/>
              </p:cNvSpPr>
              <p:nvPr/>
            </p:nvSpPr>
            <p:spPr bwMode="auto">
              <a:xfrm>
                <a:off x="4489" y="3277"/>
                <a:ext cx="15" cy="75"/>
              </a:xfrm>
              <a:prstGeom prst="rect">
                <a:avLst/>
              </a:prstGeom>
              <a:solidFill>
                <a:srgbClr val="FFC060"/>
              </a:solidFill>
              <a:ln w="6350">
                <a:solidFill>
                  <a:srgbClr val="FFC06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08" name="Rectangle 484"/>
              <p:cNvSpPr>
                <a:spLocks noChangeArrowheads="1"/>
              </p:cNvSpPr>
              <p:nvPr/>
            </p:nvSpPr>
            <p:spPr bwMode="auto">
              <a:xfrm>
                <a:off x="4543" y="3277"/>
                <a:ext cx="16" cy="75"/>
              </a:xfrm>
              <a:prstGeom prst="rect">
                <a:avLst/>
              </a:prstGeom>
              <a:solidFill>
                <a:srgbClr val="FFC060"/>
              </a:solidFill>
              <a:ln w="6350">
                <a:solidFill>
                  <a:srgbClr val="FFC06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09" name="Rectangle 485"/>
              <p:cNvSpPr>
                <a:spLocks noChangeArrowheads="1"/>
              </p:cNvSpPr>
              <p:nvPr/>
            </p:nvSpPr>
            <p:spPr bwMode="auto">
              <a:xfrm>
                <a:off x="4537" y="3433"/>
                <a:ext cx="27" cy="5"/>
              </a:xfrm>
              <a:prstGeom prst="rect">
                <a:avLst/>
              </a:prstGeom>
              <a:solidFill>
                <a:srgbClr val="804000"/>
              </a:solidFill>
              <a:ln w="6350">
                <a:solidFill>
                  <a:srgbClr val="80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10" name="Oval 486"/>
              <p:cNvSpPr>
                <a:spLocks noChangeArrowheads="1"/>
              </p:cNvSpPr>
              <p:nvPr/>
            </p:nvSpPr>
            <p:spPr bwMode="auto">
              <a:xfrm>
                <a:off x="4509" y="3377"/>
                <a:ext cx="6" cy="6"/>
              </a:xfrm>
              <a:prstGeom prst="ellipse">
                <a:avLst/>
              </a:prstGeom>
              <a:solidFill>
                <a:srgbClr val="FFC080"/>
              </a:solidFill>
              <a:ln w="6350">
                <a:solidFill>
                  <a:srgbClr val="FFC08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518" name="Group 494"/>
              <p:cNvGrpSpPr>
                <a:grpSpLocks/>
              </p:cNvGrpSpPr>
              <p:nvPr/>
            </p:nvGrpSpPr>
            <p:grpSpPr bwMode="auto">
              <a:xfrm>
                <a:off x="4456" y="2751"/>
                <a:ext cx="165" cy="178"/>
                <a:chOff x="4456" y="2751"/>
                <a:chExt cx="165" cy="178"/>
              </a:xfrm>
            </p:grpSpPr>
            <p:sp>
              <p:nvSpPr>
                <p:cNvPr id="1511" name="Freeform 487"/>
                <p:cNvSpPr>
                  <a:spLocks/>
                </p:cNvSpPr>
                <p:nvPr/>
              </p:nvSpPr>
              <p:spPr bwMode="auto">
                <a:xfrm>
                  <a:off x="4456" y="2751"/>
                  <a:ext cx="165" cy="178"/>
                </a:xfrm>
                <a:custGeom>
                  <a:avLst/>
                  <a:gdLst/>
                  <a:ahLst/>
                  <a:cxnLst>
                    <a:cxn ang="0">
                      <a:pos x="36" y="0"/>
                    </a:cxn>
                    <a:cxn ang="0">
                      <a:pos x="302" y="0"/>
                    </a:cxn>
                    <a:cxn ang="0">
                      <a:pos x="302" y="314"/>
                    </a:cxn>
                    <a:cxn ang="0">
                      <a:pos x="331" y="357"/>
                    </a:cxn>
                    <a:cxn ang="0">
                      <a:pos x="0" y="357"/>
                    </a:cxn>
                    <a:cxn ang="0">
                      <a:pos x="36" y="314"/>
                    </a:cxn>
                    <a:cxn ang="0">
                      <a:pos x="36" y="0"/>
                    </a:cxn>
                  </a:cxnLst>
                  <a:rect l="0" t="0" r="r" b="b"/>
                  <a:pathLst>
                    <a:path w="331" h="357">
                      <a:moveTo>
                        <a:pt x="36" y="0"/>
                      </a:moveTo>
                      <a:lnTo>
                        <a:pt x="302" y="0"/>
                      </a:lnTo>
                      <a:lnTo>
                        <a:pt x="302" y="314"/>
                      </a:lnTo>
                      <a:lnTo>
                        <a:pt x="331" y="357"/>
                      </a:lnTo>
                      <a:lnTo>
                        <a:pt x="0" y="357"/>
                      </a:lnTo>
                      <a:lnTo>
                        <a:pt x="36" y="314"/>
                      </a:lnTo>
                      <a:lnTo>
                        <a:pt x="36" y="0"/>
                      </a:lnTo>
                      <a:close/>
                    </a:path>
                  </a:pathLst>
                </a:custGeom>
                <a:solidFill>
                  <a:srgbClr val="C08040"/>
                </a:solidFill>
                <a:ln w="6350">
                  <a:solidFill>
                    <a:srgbClr val="804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517" name="Group 493"/>
                <p:cNvGrpSpPr>
                  <a:grpSpLocks/>
                </p:cNvGrpSpPr>
                <p:nvPr/>
              </p:nvGrpSpPr>
              <p:grpSpPr bwMode="auto">
                <a:xfrm>
                  <a:off x="4491" y="2769"/>
                  <a:ext cx="97" cy="143"/>
                  <a:chOff x="4491" y="2769"/>
                  <a:chExt cx="97" cy="143"/>
                </a:xfrm>
              </p:grpSpPr>
              <p:sp>
                <p:nvSpPr>
                  <p:cNvPr id="1512" name="Rectangle 488"/>
                  <p:cNvSpPr>
                    <a:spLocks noChangeArrowheads="1"/>
                  </p:cNvSpPr>
                  <p:nvPr/>
                </p:nvSpPr>
                <p:spPr bwMode="auto">
                  <a:xfrm>
                    <a:off x="4491" y="2769"/>
                    <a:ext cx="97" cy="143"/>
                  </a:xfrm>
                  <a:prstGeom prst="rect">
                    <a:avLst/>
                  </a:prstGeom>
                  <a:solidFill>
                    <a:srgbClr val="FFA020"/>
                  </a:solidFill>
                  <a:ln w="6350">
                    <a:solidFill>
                      <a:srgbClr val="80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13" name="Rectangle 489"/>
                  <p:cNvSpPr>
                    <a:spLocks noChangeArrowheads="1"/>
                  </p:cNvSpPr>
                  <p:nvPr/>
                </p:nvSpPr>
                <p:spPr bwMode="auto">
                  <a:xfrm>
                    <a:off x="4547" y="2847"/>
                    <a:ext cx="35" cy="58"/>
                  </a:xfrm>
                  <a:prstGeom prst="rect">
                    <a:avLst/>
                  </a:prstGeom>
                  <a:solidFill>
                    <a:srgbClr val="FFC060"/>
                  </a:solidFill>
                  <a:ln w="6350">
                    <a:solidFill>
                      <a:srgbClr val="80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14" name="Rectangle 490"/>
                  <p:cNvSpPr>
                    <a:spLocks noChangeArrowheads="1"/>
                  </p:cNvSpPr>
                  <p:nvPr/>
                </p:nvSpPr>
                <p:spPr bwMode="auto">
                  <a:xfrm>
                    <a:off x="4497" y="2847"/>
                    <a:ext cx="36" cy="58"/>
                  </a:xfrm>
                  <a:prstGeom prst="rect">
                    <a:avLst/>
                  </a:prstGeom>
                  <a:solidFill>
                    <a:srgbClr val="FFC060"/>
                  </a:solidFill>
                  <a:ln w="6350">
                    <a:solidFill>
                      <a:srgbClr val="80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15" name="Rectangle 491"/>
                  <p:cNvSpPr>
                    <a:spLocks noChangeArrowheads="1"/>
                  </p:cNvSpPr>
                  <p:nvPr/>
                </p:nvSpPr>
                <p:spPr bwMode="auto">
                  <a:xfrm>
                    <a:off x="4547" y="2777"/>
                    <a:ext cx="35" cy="57"/>
                  </a:xfrm>
                  <a:prstGeom prst="rect">
                    <a:avLst/>
                  </a:prstGeom>
                  <a:solidFill>
                    <a:srgbClr val="FFC060"/>
                  </a:solidFill>
                  <a:ln w="6350">
                    <a:solidFill>
                      <a:srgbClr val="80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16" name="Rectangle 492"/>
                  <p:cNvSpPr>
                    <a:spLocks noChangeArrowheads="1"/>
                  </p:cNvSpPr>
                  <p:nvPr/>
                </p:nvSpPr>
                <p:spPr bwMode="auto">
                  <a:xfrm>
                    <a:off x="4497" y="2777"/>
                    <a:ext cx="36" cy="57"/>
                  </a:xfrm>
                  <a:prstGeom prst="rect">
                    <a:avLst/>
                  </a:prstGeom>
                  <a:solidFill>
                    <a:srgbClr val="FFC060"/>
                  </a:solidFill>
                  <a:ln w="6350">
                    <a:solidFill>
                      <a:srgbClr val="80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519" name="Rectangle 495"/>
              <p:cNvSpPr>
                <a:spLocks noChangeArrowheads="1"/>
              </p:cNvSpPr>
              <p:nvPr/>
            </p:nvSpPr>
            <p:spPr bwMode="auto">
              <a:xfrm>
                <a:off x="4445" y="2929"/>
                <a:ext cx="187" cy="4"/>
              </a:xfrm>
              <a:prstGeom prst="rect">
                <a:avLst/>
              </a:prstGeom>
              <a:solidFill>
                <a:srgbClr val="E0A080"/>
              </a:solidFill>
              <a:ln w="6350">
                <a:solidFill>
                  <a:srgbClr val="E0A08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20" name="Freeform 496"/>
              <p:cNvSpPr>
                <a:spLocks/>
              </p:cNvSpPr>
              <p:nvPr/>
            </p:nvSpPr>
            <p:spPr bwMode="auto">
              <a:xfrm>
                <a:off x="4631" y="2835"/>
                <a:ext cx="231" cy="53"/>
              </a:xfrm>
              <a:custGeom>
                <a:avLst/>
                <a:gdLst/>
                <a:ahLst/>
                <a:cxnLst>
                  <a:cxn ang="0">
                    <a:pos x="3" y="0"/>
                  </a:cxn>
                  <a:cxn ang="0">
                    <a:pos x="0" y="16"/>
                  </a:cxn>
                  <a:cxn ang="0">
                    <a:pos x="459" y="107"/>
                  </a:cxn>
                  <a:cxn ang="0">
                    <a:pos x="463" y="91"/>
                  </a:cxn>
                  <a:cxn ang="0">
                    <a:pos x="3" y="0"/>
                  </a:cxn>
                </a:cxnLst>
                <a:rect l="0" t="0" r="r" b="b"/>
                <a:pathLst>
                  <a:path w="463" h="107">
                    <a:moveTo>
                      <a:pt x="3" y="0"/>
                    </a:moveTo>
                    <a:lnTo>
                      <a:pt x="0" y="16"/>
                    </a:lnTo>
                    <a:lnTo>
                      <a:pt x="459" y="107"/>
                    </a:lnTo>
                    <a:lnTo>
                      <a:pt x="463" y="91"/>
                    </a:lnTo>
                    <a:lnTo>
                      <a:pt x="3" y="0"/>
                    </a:lnTo>
                    <a:close/>
                  </a:path>
                </a:pathLst>
              </a:custGeom>
              <a:solidFill>
                <a:srgbClr val="F4011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1" name="Freeform 497"/>
              <p:cNvSpPr>
                <a:spLocks/>
              </p:cNvSpPr>
              <p:nvPr/>
            </p:nvSpPr>
            <p:spPr bwMode="auto">
              <a:xfrm>
                <a:off x="4606" y="3298"/>
                <a:ext cx="229" cy="54"/>
              </a:xfrm>
              <a:custGeom>
                <a:avLst/>
                <a:gdLst/>
                <a:ahLst/>
                <a:cxnLst>
                  <a:cxn ang="0">
                    <a:pos x="460" y="16"/>
                  </a:cxn>
                  <a:cxn ang="0">
                    <a:pos x="456" y="0"/>
                  </a:cxn>
                  <a:cxn ang="0">
                    <a:pos x="0" y="93"/>
                  </a:cxn>
                  <a:cxn ang="0">
                    <a:pos x="4" y="109"/>
                  </a:cxn>
                  <a:cxn ang="0">
                    <a:pos x="460" y="16"/>
                  </a:cxn>
                </a:cxnLst>
                <a:rect l="0" t="0" r="r" b="b"/>
                <a:pathLst>
                  <a:path w="460" h="109">
                    <a:moveTo>
                      <a:pt x="460" y="16"/>
                    </a:moveTo>
                    <a:lnTo>
                      <a:pt x="456" y="0"/>
                    </a:lnTo>
                    <a:lnTo>
                      <a:pt x="0" y="93"/>
                    </a:lnTo>
                    <a:lnTo>
                      <a:pt x="4" y="109"/>
                    </a:lnTo>
                    <a:lnTo>
                      <a:pt x="460" y="16"/>
                    </a:lnTo>
                    <a:close/>
                  </a:path>
                </a:pathLst>
              </a:custGeom>
              <a:solidFill>
                <a:srgbClr val="F4011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671" name="Group 647"/>
            <p:cNvGrpSpPr>
              <a:grpSpLocks/>
            </p:cNvGrpSpPr>
            <p:nvPr/>
          </p:nvGrpSpPr>
          <p:grpSpPr bwMode="auto">
            <a:xfrm>
              <a:off x="963924" y="3925726"/>
              <a:ext cx="1139825" cy="1446213"/>
              <a:chOff x="630" y="2541"/>
              <a:chExt cx="718" cy="911"/>
            </a:xfrm>
          </p:grpSpPr>
          <p:grpSp>
            <p:nvGrpSpPr>
              <p:cNvPr id="1534" name="Group 510"/>
              <p:cNvGrpSpPr>
                <a:grpSpLocks/>
              </p:cNvGrpSpPr>
              <p:nvPr/>
            </p:nvGrpSpPr>
            <p:grpSpPr bwMode="auto">
              <a:xfrm>
                <a:off x="675" y="3075"/>
                <a:ext cx="625" cy="374"/>
                <a:chOff x="675" y="3075"/>
                <a:chExt cx="625" cy="374"/>
              </a:xfrm>
            </p:grpSpPr>
            <p:grpSp>
              <p:nvGrpSpPr>
                <p:cNvPr id="1532" name="Group 508"/>
                <p:cNvGrpSpPr>
                  <a:grpSpLocks/>
                </p:cNvGrpSpPr>
                <p:nvPr/>
              </p:nvGrpSpPr>
              <p:grpSpPr bwMode="auto">
                <a:xfrm>
                  <a:off x="675" y="3075"/>
                  <a:ext cx="625" cy="374"/>
                  <a:chOff x="675" y="3075"/>
                  <a:chExt cx="625" cy="374"/>
                </a:xfrm>
              </p:grpSpPr>
              <p:grpSp>
                <p:nvGrpSpPr>
                  <p:cNvPr id="1528" name="Group 504"/>
                  <p:cNvGrpSpPr>
                    <a:grpSpLocks/>
                  </p:cNvGrpSpPr>
                  <p:nvPr/>
                </p:nvGrpSpPr>
                <p:grpSpPr bwMode="auto">
                  <a:xfrm>
                    <a:off x="679" y="3075"/>
                    <a:ext cx="617" cy="374"/>
                    <a:chOff x="679" y="3075"/>
                    <a:chExt cx="617" cy="374"/>
                  </a:xfrm>
                </p:grpSpPr>
                <p:sp>
                  <p:nvSpPr>
                    <p:cNvPr id="1523" name="Rectangle 499"/>
                    <p:cNvSpPr>
                      <a:spLocks noChangeArrowheads="1"/>
                    </p:cNvSpPr>
                    <p:nvPr/>
                  </p:nvSpPr>
                  <p:spPr bwMode="auto">
                    <a:xfrm>
                      <a:off x="679" y="3075"/>
                      <a:ext cx="617" cy="374"/>
                    </a:xfrm>
                    <a:prstGeom prst="rect">
                      <a:avLst/>
                    </a:prstGeom>
                    <a:solidFill>
                      <a:srgbClr val="FF9F00"/>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24" name="Rectangle 500"/>
                    <p:cNvSpPr>
                      <a:spLocks noChangeArrowheads="1"/>
                    </p:cNvSpPr>
                    <p:nvPr/>
                  </p:nvSpPr>
                  <p:spPr bwMode="auto">
                    <a:xfrm>
                      <a:off x="680" y="3141"/>
                      <a:ext cx="614" cy="5"/>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25" name="Rectangle 501"/>
                    <p:cNvSpPr>
                      <a:spLocks noChangeArrowheads="1"/>
                    </p:cNvSpPr>
                    <p:nvPr/>
                  </p:nvSpPr>
                  <p:spPr bwMode="auto">
                    <a:xfrm>
                      <a:off x="680" y="3119"/>
                      <a:ext cx="614" cy="5"/>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26" name="Rectangle 502"/>
                    <p:cNvSpPr>
                      <a:spLocks noChangeArrowheads="1"/>
                    </p:cNvSpPr>
                    <p:nvPr/>
                  </p:nvSpPr>
                  <p:spPr bwMode="auto">
                    <a:xfrm>
                      <a:off x="680" y="3125"/>
                      <a:ext cx="614" cy="5"/>
                    </a:xfrm>
                    <a:prstGeom prst="rect">
                      <a:avLst/>
                    </a:prstGeom>
                    <a:solidFill>
                      <a:srgbClr val="3F5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27" name="Rectangle 503"/>
                    <p:cNvSpPr>
                      <a:spLocks noChangeArrowheads="1"/>
                    </p:cNvSpPr>
                    <p:nvPr/>
                  </p:nvSpPr>
                  <p:spPr bwMode="auto">
                    <a:xfrm>
                      <a:off x="680" y="3147"/>
                      <a:ext cx="614" cy="5"/>
                    </a:xfrm>
                    <a:prstGeom prst="rect">
                      <a:avLst/>
                    </a:prstGeom>
                    <a:solidFill>
                      <a:srgbClr val="3F5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529" name="Rectangle 505"/>
                  <p:cNvSpPr>
                    <a:spLocks noChangeArrowheads="1"/>
                  </p:cNvSpPr>
                  <p:nvPr/>
                </p:nvSpPr>
                <p:spPr bwMode="auto">
                  <a:xfrm>
                    <a:off x="675" y="3388"/>
                    <a:ext cx="624" cy="9"/>
                  </a:xfrm>
                  <a:prstGeom prst="rect">
                    <a:avLst/>
                  </a:prstGeom>
                  <a:solidFill>
                    <a:srgbClr val="3F5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30" name="Rectangle 506"/>
                  <p:cNvSpPr>
                    <a:spLocks noChangeArrowheads="1"/>
                  </p:cNvSpPr>
                  <p:nvPr/>
                </p:nvSpPr>
                <p:spPr bwMode="auto">
                  <a:xfrm>
                    <a:off x="675" y="3377"/>
                    <a:ext cx="625" cy="9"/>
                  </a:xfrm>
                  <a:prstGeom prst="rect">
                    <a:avLst/>
                  </a:prstGeom>
                  <a:solidFill>
                    <a:srgbClr val="3F5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31" name="Rectangle 507"/>
                  <p:cNvSpPr>
                    <a:spLocks noChangeArrowheads="1"/>
                  </p:cNvSpPr>
                  <p:nvPr/>
                </p:nvSpPr>
                <p:spPr bwMode="auto">
                  <a:xfrm>
                    <a:off x="675" y="3400"/>
                    <a:ext cx="625" cy="7"/>
                  </a:xfrm>
                  <a:prstGeom prst="rect">
                    <a:avLst/>
                  </a:prstGeom>
                  <a:solidFill>
                    <a:srgbClr val="3F5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533" name="Rectangle 509"/>
                <p:cNvSpPr>
                  <a:spLocks noChangeArrowheads="1"/>
                </p:cNvSpPr>
                <p:nvPr/>
              </p:nvSpPr>
              <p:spPr bwMode="auto">
                <a:xfrm>
                  <a:off x="679" y="3412"/>
                  <a:ext cx="616" cy="33"/>
                </a:xfrm>
                <a:prstGeom prst="rect">
                  <a:avLst/>
                </a:prstGeom>
                <a:solidFill>
                  <a:srgbClr val="7F3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543" name="Group 519"/>
              <p:cNvGrpSpPr>
                <a:grpSpLocks/>
              </p:cNvGrpSpPr>
              <p:nvPr/>
            </p:nvGrpSpPr>
            <p:grpSpPr bwMode="auto">
              <a:xfrm>
                <a:off x="630" y="2571"/>
                <a:ext cx="718" cy="434"/>
                <a:chOff x="630" y="2571"/>
                <a:chExt cx="718" cy="434"/>
              </a:xfrm>
            </p:grpSpPr>
            <p:sp>
              <p:nvSpPr>
                <p:cNvPr id="1535" name="Freeform 511"/>
                <p:cNvSpPr>
                  <a:spLocks/>
                </p:cNvSpPr>
                <p:nvPr/>
              </p:nvSpPr>
              <p:spPr bwMode="auto">
                <a:xfrm>
                  <a:off x="632" y="2571"/>
                  <a:ext cx="713" cy="137"/>
                </a:xfrm>
                <a:custGeom>
                  <a:avLst/>
                  <a:gdLst/>
                  <a:ahLst/>
                  <a:cxnLst>
                    <a:cxn ang="0">
                      <a:pos x="0" y="275"/>
                    </a:cxn>
                    <a:cxn ang="0">
                      <a:pos x="1426" y="275"/>
                    </a:cxn>
                    <a:cxn ang="0">
                      <a:pos x="1328" y="0"/>
                    </a:cxn>
                    <a:cxn ang="0">
                      <a:pos x="94" y="0"/>
                    </a:cxn>
                    <a:cxn ang="0">
                      <a:pos x="0" y="275"/>
                    </a:cxn>
                  </a:cxnLst>
                  <a:rect l="0" t="0" r="r" b="b"/>
                  <a:pathLst>
                    <a:path w="1426" h="275">
                      <a:moveTo>
                        <a:pt x="0" y="275"/>
                      </a:moveTo>
                      <a:lnTo>
                        <a:pt x="1426" y="275"/>
                      </a:lnTo>
                      <a:lnTo>
                        <a:pt x="1328" y="0"/>
                      </a:lnTo>
                      <a:lnTo>
                        <a:pt x="94" y="0"/>
                      </a:lnTo>
                      <a:lnTo>
                        <a:pt x="0" y="275"/>
                      </a:lnTo>
                      <a:close/>
                    </a:path>
                  </a:pathLst>
                </a:custGeom>
                <a:solidFill>
                  <a:srgbClr val="BF7F3F"/>
                </a:solidFill>
                <a:ln w="4763">
                  <a:solidFill>
                    <a:srgbClr val="7F3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538" name="Group 514"/>
                <p:cNvGrpSpPr>
                  <a:grpSpLocks/>
                </p:cNvGrpSpPr>
                <p:nvPr/>
              </p:nvGrpSpPr>
              <p:grpSpPr bwMode="auto">
                <a:xfrm>
                  <a:off x="630" y="2714"/>
                  <a:ext cx="711" cy="69"/>
                  <a:chOff x="630" y="2714"/>
                  <a:chExt cx="711" cy="69"/>
                </a:xfrm>
              </p:grpSpPr>
              <p:sp>
                <p:nvSpPr>
                  <p:cNvPr id="1536" name="Freeform 512"/>
                  <p:cNvSpPr>
                    <a:spLocks/>
                  </p:cNvSpPr>
                  <p:nvPr/>
                </p:nvSpPr>
                <p:spPr bwMode="auto">
                  <a:xfrm>
                    <a:off x="630" y="2714"/>
                    <a:ext cx="349" cy="69"/>
                  </a:xfrm>
                  <a:custGeom>
                    <a:avLst/>
                    <a:gdLst/>
                    <a:ahLst/>
                    <a:cxnLst>
                      <a:cxn ang="0">
                        <a:pos x="698" y="137"/>
                      </a:cxn>
                      <a:cxn ang="0">
                        <a:pos x="90" y="137"/>
                      </a:cxn>
                      <a:cxn ang="0">
                        <a:pos x="47" y="101"/>
                      </a:cxn>
                      <a:cxn ang="0">
                        <a:pos x="47" y="43"/>
                      </a:cxn>
                      <a:cxn ang="0">
                        <a:pos x="0" y="0"/>
                      </a:cxn>
                      <a:cxn ang="0">
                        <a:pos x="698" y="0"/>
                      </a:cxn>
                      <a:cxn ang="0">
                        <a:pos x="698" y="137"/>
                      </a:cxn>
                    </a:cxnLst>
                    <a:rect l="0" t="0" r="r" b="b"/>
                    <a:pathLst>
                      <a:path w="698" h="137">
                        <a:moveTo>
                          <a:pt x="698" y="137"/>
                        </a:moveTo>
                        <a:lnTo>
                          <a:pt x="90" y="137"/>
                        </a:lnTo>
                        <a:lnTo>
                          <a:pt x="47" y="101"/>
                        </a:lnTo>
                        <a:lnTo>
                          <a:pt x="47" y="43"/>
                        </a:lnTo>
                        <a:lnTo>
                          <a:pt x="0" y="0"/>
                        </a:lnTo>
                        <a:lnTo>
                          <a:pt x="698" y="0"/>
                        </a:lnTo>
                        <a:lnTo>
                          <a:pt x="698" y="137"/>
                        </a:lnTo>
                        <a:close/>
                      </a:path>
                    </a:pathLst>
                  </a:custGeom>
                  <a:solidFill>
                    <a:srgbClr val="FF9F1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7" name="Freeform 513"/>
                  <p:cNvSpPr>
                    <a:spLocks/>
                  </p:cNvSpPr>
                  <p:nvPr/>
                </p:nvSpPr>
                <p:spPr bwMode="auto">
                  <a:xfrm>
                    <a:off x="967" y="2714"/>
                    <a:ext cx="374" cy="69"/>
                  </a:xfrm>
                  <a:custGeom>
                    <a:avLst/>
                    <a:gdLst/>
                    <a:ahLst/>
                    <a:cxnLst>
                      <a:cxn ang="0">
                        <a:pos x="0" y="137"/>
                      </a:cxn>
                      <a:cxn ang="0">
                        <a:pos x="655" y="137"/>
                      </a:cxn>
                      <a:cxn ang="0">
                        <a:pos x="701" y="101"/>
                      </a:cxn>
                      <a:cxn ang="0">
                        <a:pos x="701" y="43"/>
                      </a:cxn>
                      <a:cxn ang="0">
                        <a:pos x="749" y="0"/>
                      </a:cxn>
                      <a:cxn ang="0">
                        <a:pos x="0" y="0"/>
                      </a:cxn>
                      <a:cxn ang="0">
                        <a:pos x="0" y="137"/>
                      </a:cxn>
                    </a:cxnLst>
                    <a:rect l="0" t="0" r="r" b="b"/>
                    <a:pathLst>
                      <a:path w="749" h="137">
                        <a:moveTo>
                          <a:pt x="0" y="137"/>
                        </a:moveTo>
                        <a:lnTo>
                          <a:pt x="655" y="137"/>
                        </a:lnTo>
                        <a:lnTo>
                          <a:pt x="701" y="101"/>
                        </a:lnTo>
                        <a:lnTo>
                          <a:pt x="701" y="43"/>
                        </a:lnTo>
                        <a:lnTo>
                          <a:pt x="749" y="0"/>
                        </a:lnTo>
                        <a:lnTo>
                          <a:pt x="0" y="0"/>
                        </a:lnTo>
                        <a:lnTo>
                          <a:pt x="0" y="137"/>
                        </a:lnTo>
                        <a:close/>
                      </a:path>
                    </a:pathLst>
                  </a:custGeom>
                  <a:solidFill>
                    <a:srgbClr val="FF9F1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39" name="Rectangle 515"/>
                <p:cNvSpPr>
                  <a:spLocks noChangeArrowheads="1"/>
                </p:cNvSpPr>
                <p:nvPr/>
              </p:nvSpPr>
              <p:spPr bwMode="auto">
                <a:xfrm>
                  <a:off x="653" y="2754"/>
                  <a:ext cx="664" cy="9"/>
                </a:xfrm>
                <a:prstGeom prst="rect">
                  <a:avLst/>
                </a:prstGeom>
                <a:solidFill>
                  <a:srgbClr val="FFBF1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40" name="Rectangle 516"/>
                <p:cNvSpPr>
                  <a:spLocks noChangeArrowheads="1"/>
                </p:cNvSpPr>
                <p:nvPr/>
              </p:nvSpPr>
              <p:spPr bwMode="auto">
                <a:xfrm>
                  <a:off x="653" y="2736"/>
                  <a:ext cx="664" cy="8"/>
                </a:xfrm>
                <a:prstGeom prst="rect">
                  <a:avLst/>
                </a:prstGeom>
                <a:solidFill>
                  <a:srgbClr val="FFBF1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41" name="Rectangle 517"/>
                <p:cNvSpPr>
                  <a:spLocks noChangeArrowheads="1"/>
                </p:cNvSpPr>
                <p:nvPr/>
              </p:nvSpPr>
              <p:spPr bwMode="auto">
                <a:xfrm>
                  <a:off x="630" y="2708"/>
                  <a:ext cx="718" cy="10"/>
                </a:xfrm>
                <a:prstGeom prst="rect">
                  <a:avLst/>
                </a:prstGeom>
                <a:solidFill>
                  <a:srgbClr val="7F3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42" name="Rectangle 518"/>
                <p:cNvSpPr>
                  <a:spLocks noChangeArrowheads="1"/>
                </p:cNvSpPr>
                <p:nvPr/>
              </p:nvSpPr>
              <p:spPr bwMode="auto">
                <a:xfrm>
                  <a:off x="676" y="2781"/>
                  <a:ext cx="623" cy="224"/>
                </a:xfrm>
                <a:prstGeom prst="rect">
                  <a:avLst/>
                </a:prstGeom>
                <a:solidFill>
                  <a:srgbClr val="FF9F00"/>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556" name="Group 532"/>
              <p:cNvGrpSpPr>
                <a:grpSpLocks/>
              </p:cNvGrpSpPr>
              <p:nvPr/>
            </p:nvGrpSpPr>
            <p:grpSpPr bwMode="auto">
              <a:xfrm>
                <a:off x="688" y="3156"/>
                <a:ext cx="599" cy="219"/>
                <a:chOff x="688" y="3156"/>
                <a:chExt cx="599" cy="219"/>
              </a:xfrm>
            </p:grpSpPr>
            <p:grpSp>
              <p:nvGrpSpPr>
                <p:cNvPr id="1554" name="Group 530"/>
                <p:cNvGrpSpPr>
                  <a:grpSpLocks/>
                </p:cNvGrpSpPr>
                <p:nvPr/>
              </p:nvGrpSpPr>
              <p:grpSpPr bwMode="auto">
                <a:xfrm>
                  <a:off x="688" y="3202"/>
                  <a:ext cx="599" cy="132"/>
                  <a:chOff x="688" y="3202"/>
                  <a:chExt cx="599" cy="132"/>
                </a:xfrm>
              </p:grpSpPr>
              <p:grpSp>
                <p:nvGrpSpPr>
                  <p:cNvPr id="1548" name="Group 524"/>
                  <p:cNvGrpSpPr>
                    <a:grpSpLocks/>
                  </p:cNvGrpSpPr>
                  <p:nvPr/>
                </p:nvGrpSpPr>
                <p:grpSpPr bwMode="auto">
                  <a:xfrm>
                    <a:off x="1019" y="3202"/>
                    <a:ext cx="268" cy="132"/>
                    <a:chOff x="1019" y="3202"/>
                    <a:chExt cx="268" cy="132"/>
                  </a:xfrm>
                </p:grpSpPr>
                <p:sp>
                  <p:nvSpPr>
                    <p:cNvPr id="1544" name="Rectangle 520"/>
                    <p:cNvSpPr>
                      <a:spLocks noChangeArrowheads="1"/>
                    </p:cNvSpPr>
                    <p:nvPr/>
                  </p:nvSpPr>
                  <p:spPr bwMode="auto">
                    <a:xfrm>
                      <a:off x="1269" y="3283"/>
                      <a:ext cx="18" cy="51"/>
                    </a:xfrm>
                    <a:prstGeom prst="rect">
                      <a:avLst/>
                    </a:prstGeom>
                    <a:solidFill>
                      <a:srgbClr val="7F3F00"/>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45" name="Rectangle 521"/>
                    <p:cNvSpPr>
                      <a:spLocks noChangeArrowheads="1"/>
                    </p:cNvSpPr>
                    <p:nvPr/>
                  </p:nvSpPr>
                  <p:spPr bwMode="auto">
                    <a:xfrm>
                      <a:off x="1269" y="3202"/>
                      <a:ext cx="18" cy="51"/>
                    </a:xfrm>
                    <a:prstGeom prst="rect">
                      <a:avLst/>
                    </a:prstGeom>
                    <a:solidFill>
                      <a:srgbClr val="7F3F00"/>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46" name="Rectangle 522"/>
                    <p:cNvSpPr>
                      <a:spLocks noChangeArrowheads="1"/>
                    </p:cNvSpPr>
                    <p:nvPr/>
                  </p:nvSpPr>
                  <p:spPr bwMode="auto">
                    <a:xfrm>
                      <a:off x="1019" y="3283"/>
                      <a:ext cx="18" cy="51"/>
                    </a:xfrm>
                    <a:prstGeom prst="rect">
                      <a:avLst/>
                    </a:prstGeom>
                    <a:solidFill>
                      <a:srgbClr val="7F3F00"/>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47" name="Rectangle 523"/>
                    <p:cNvSpPr>
                      <a:spLocks noChangeArrowheads="1"/>
                    </p:cNvSpPr>
                    <p:nvPr/>
                  </p:nvSpPr>
                  <p:spPr bwMode="auto">
                    <a:xfrm>
                      <a:off x="1019" y="3202"/>
                      <a:ext cx="18" cy="51"/>
                    </a:xfrm>
                    <a:prstGeom prst="rect">
                      <a:avLst/>
                    </a:prstGeom>
                    <a:solidFill>
                      <a:srgbClr val="7F3F00"/>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553" name="Group 529"/>
                  <p:cNvGrpSpPr>
                    <a:grpSpLocks/>
                  </p:cNvGrpSpPr>
                  <p:nvPr/>
                </p:nvGrpSpPr>
                <p:grpSpPr bwMode="auto">
                  <a:xfrm>
                    <a:off x="688" y="3202"/>
                    <a:ext cx="267" cy="132"/>
                    <a:chOff x="688" y="3202"/>
                    <a:chExt cx="267" cy="132"/>
                  </a:xfrm>
                </p:grpSpPr>
                <p:sp>
                  <p:nvSpPr>
                    <p:cNvPr id="1549" name="Rectangle 525"/>
                    <p:cNvSpPr>
                      <a:spLocks noChangeArrowheads="1"/>
                    </p:cNvSpPr>
                    <p:nvPr/>
                  </p:nvSpPr>
                  <p:spPr bwMode="auto">
                    <a:xfrm>
                      <a:off x="938" y="3283"/>
                      <a:ext cx="17" cy="51"/>
                    </a:xfrm>
                    <a:prstGeom prst="rect">
                      <a:avLst/>
                    </a:prstGeom>
                    <a:solidFill>
                      <a:srgbClr val="7F3F00"/>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50" name="Rectangle 526"/>
                    <p:cNvSpPr>
                      <a:spLocks noChangeArrowheads="1"/>
                    </p:cNvSpPr>
                    <p:nvPr/>
                  </p:nvSpPr>
                  <p:spPr bwMode="auto">
                    <a:xfrm>
                      <a:off x="938" y="3202"/>
                      <a:ext cx="17" cy="51"/>
                    </a:xfrm>
                    <a:prstGeom prst="rect">
                      <a:avLst/>
                    </a:prstGeom>
                    <a:solidFill>
                      <a:srgbClr val="7F3F00"/>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51" name="Rectangle 527"/>
                    <p:cNvSpPr>
                      <a:spLocks noChangeArrowheads="1"/>
                    </p:cNvSpPr>
                    <p:nvPr/>
                  </p:nvSpPr>
                  <p:spPr bwMode="auto">
                    <a:xfrm>
                      <a:off x="688" y="3283"/>
                      <a:ext cx="18" cy="51"/>
                    </a:xfrm>
                    <a:prstGeom prst="rect">
                      <a:avLst/>
                    </a:prstGeom>
                    <a:solidFill>
                      <a:srgbClr val="7F3F00"/>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52" name="Rectangle 528"/>
                    <p:cNvSpPr>
                      <a:spLocks noChangeArrowheads="1"/>
                    </p:cNvSpPr>
                    <p:nvPr/>
                  </p:nvSpPr>
                  <p:spPr bwMode="auto">
                    <a:xfrm>
                      <a:off x="688" y="3202"/>
                      <a:ext cx="18" cy="51"/>
                    </a:xfrm>
                    <a:prstGeom prst="rect">
                      <a:avLst/>
                    </a:prstGeom>
                    <a:solidFill>
                      <a:srgbClr val="7F3F00"/>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555" name="Rectangle 531"/>
                <p:cNvSpPr>
                  <a:spLocks noChangeArrowheads="1"/>
                </p:cNvSpPr>
                <p:nvPr/>
              </p:nvSpPr>
              <p:spPr bwMode="auto">
                <a:xfrm>
                  <a:off x="969" y="3156"/>
                  <a:ext cx="35" cy="219"/>
                </a:xfrm>
                <a:prstGeom prst="rect">
                  <a:avLst/>
                </a:prstGeom>
                <a:solidFill>
                  <a:srgbClr val="7F3F00"/>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562" name="Group 538"/>
              <p:cNvGrpSpPr>
                <a:grpSpLocks/>
              </p:cNvGrpSpPr>
              <p:nvPr/>
            </p:nvGrpSpPr>
            <p:grpSpPr bwMode="auto">
              <a:xfrm>
                <a:off x="673" y="3002"/>
                <a:ext cx="628" cy="105"/>
                <a:chOff x="673" y="3002"/>
                <a:chExt cx="628" cy="105"/>
              </a:xfrm>
            </p:grpSpPr>
            <p:sp>
              <p:nvSpPr>
                <p:cNvPr id="1557" name="Rectangle 533"/>
                <p:cNvSpPr>
                  <a:spLocks noChangeArrowheads="1"/>
                </p:cNvSpPr>
                <p:nvPr/>
              </p:nvSpPr>
              <p:spPr bwMode="auto">
                <a:xfrm>
                  <a:off x="677" y="3019"/>
                  <a:ext cx="618" cy="47"/>
                </a:xfrm>
                <a:prstGeom prst="rect">
                  <a:avLst/>
                </a:prstGeom>
                <a:solidFill>
                  <a:srgbClr val="BF7F3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58" name="Rectangle 534"/>
                <p:cNvSpPr>
                  <a:spLocks noChangeArrowheads="1"/>
                </p:cNvSpPr>
                <p:nvPr/>
              </p:nvSpPr>
              <p:spPr bwMode="auto">
                <a:xfrm>
                  <a:off x="673" y="3002"/>
                  <a:ext cx="628" cy="22"/>
                </a:xfrm>
                <a:prstGeom prst="rect">
                  <a:avLst/>
                </a:prstGeom>
                <a:solidFill>
                  <a:srgbClr val="7F3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59" name="Rectangle 535"/>
                <p:cNvSpPr>
                  <a:spLocks noChangeArrowheads="1"/>
                </p:cNvSpPr>
                <p:nvPr/>
              </p:nvSpPr>
              <p:spPr bwMode="auto">
                <a:xfrm>
                  <a:off x="675" y="3030"/>
                  <a:ext cx="625" cy="11"/>
                </a:xfrm>
                <a:prstGeom prst="rect">
                  <a:avLst/>
                </a:prstGeom>
                <a:solidFill>
                  <a:srgbClr val="7F3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60" name="Rectangle 536"/>
                <p:cNvSpPr>
                  <a:spLocks noChangeArrowheads="1"/>
                </p:cNvSpPr>
                <p:nvPr/>
              </p:nvSpPr>
              <p:spPr bwMode="auto">
                <a:xfrm>
                  <a:off x="673" y="3064"/>
                  <a:ext cx="627" cy="13"/>
                </a:xfrm>
                <a:prstGeom prst="rect">
                  <a:avLst/>
                </a:prstGeom>
                <a:solidFill>
                  <a:srgbClr val="7F3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61" name="Rectangle 537"/>
                <p:cNvSpPr>
                  <a:spLocks noChangeArrowheads="1"/>
                </p:cNvSpPr>
                <p:nvPr/>
              </p:nvSpPr>
              <p:spPr bwMode="auto">
                <a:xfrm>
                  <a:off x="676" y="3090"/>
                  <a:ext cx="620" cy="17"/>
                </a:xfrm>
                <a:prstGeom prst="rect">
                  <a:avLst/>
                </a:prstGeom>
                <a:solidFill>
                  <a:srgbClr val="7F3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670" name="Group 646"/>
              <p:cNvGrpSpPr>
                <a:grpSpLocks/>
              </p:cNvGrpSpPr>
              <p:nvPr/>
            </p:nvGrpSpPr>
            <p:grpSpPr bwMode="auto">
              <a:xfrm>
                <a:off x="705" y="2541"/>
                <a:ext cx="562" cy="911"/>
                <a:chOff x="705" y="2541"/>
                <a:chExt cx="562" cy="911"/>
              </a:xfrm>
            </p:grpSpPr>
            <p:grpSp>
              <p:nvGrpSpPr>
                <p:cNvPr id="1571" name="Group 547"/>
                <p:cNvGrpSpPr>
                  <a:grpSpLocks/>
                </p:cNvGrpSpPr>
                <p:nvPr/>
              </p:nvGrpSpPr>
              <p:grpSpPr bwMode="auto">
                <a:xfrm>
                  <a:off x="1045" y="3117"/>
                  <a:ext cx="215" cy="257"/>
                  <a:chOff x="1045" y="3117"/>
                  <a:chExt cx="215" cy="257"/>
                </a:xfrm>
              </p:grpSpPr>
              <p:sp>
                <p:nvSpPr>
                  <p:cNvPr id="1563" name="Freeform 539"/>
                  <p:cNvSpPr>
                    <a:spLocks/>
                  </p:cNvSpPr>
                  <p:nvPr/>
                </p:nvSpPr>
                <p:spPr bwMode="auto">
                  <a:xfrm>
                    <a:off x="1045" y="3117"/>
                    <a:ext cx="215" cy="257"/>
                  </a:xfrm>
                  <a:custGeom>
                    <a:avLst/>
                    <a:gdLst/>
                    <a:ahLst/>
                    <a:cxnLst>
                      <a:cxn ang="0">
                        <a:pos x="0" y="84"/>
                      </a:cxn>
                      <a:cxn ang="0">
                        <a:pos x="0" y="513"/>
                      </a:cxn>
                      <a:cxn ang="0">
                        <a:pos x="430" y="513"/>
                      </a:cxn>
                      <a:cxn ang="0">
                        <a:pos x="430" y="84"/>
                      </a:cxn>
                      <a:cxn ang="0">
                        <a:pos x="298" y="0"/>
                      </a:cxn>
                      <a:cxn ang="0">
                        <a:pos x="135" y="0"/>
                      </a:cxn>
                      <a:cxn ang="0">
                        <a:pos x="0" y="84"/>
                      </a:cxn>
                    </a:cxnLst>
                    <a:rect l="0" t="0" r="r" b="b"/>
                    <a:pathLst>
                      <a:path w="430" h="513">
                        <a:moveTo>
                          <a:pt x="0" y="84"/>
                        </a:moveTo>
                        <a:lnTo>
                          <a:pt x="0" y="513"/>
                        </a:lnTo>
                        <a:lnTo>
                          <a:pt x="430" y="513"/>
                        </a:lnTo>
                        <a:lnTo>
                          <a:pt x="430" y="84"/>
                        </a:lnTo>
                        <a:lnTo>
                          <a:pt x="298" y="0"/>
                        </a:lnTo>
                        <a:lnTo>
                          <a:pt x="135" y="0"/>
                        </a:lnTo>
                        <a:lnTo>
                          <a:pt x="0" y="84"/>
                        </a:lnTo>
                        <a:close/>
                      </a:path>
                    </a:pathLst>
                  </a:custGeom>
                  <a:solidFill>
                    <a:srgbClr val="3F5F00"/>
                  </a:solidFill>
                  <a:ln w="4763">
                    <a:solidFill>
                      <a:srgbClr val="7F3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4" name="Rectangle 540"/>
                  <p:cNvSpPr>
                    <a:spLocks noChangeArrowheads="1"/>
                  </p:cNvSpPr>
                  <p:nvPr/>
                </p:nvSpPr>
                <p:spPr bwMode="auto">
                  <a:xfrm>
                    <a:off x="1082" y="3166"/>
                    <a:ext cx="145" cy="205"/>
                  </a:xfrm>
                  <a:prstGeom prst="rect">
                    <a:avLst/>
                  </a:prstGeom>
                  <a:solidFill>
                    <a:srgbClr val="FFBF1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65" name="Rectangle 541"/>
                  <p:cNvSpPr>
                    <a:spLocks noChangeArrowheads="1"/>
                  </p:cNvSpPr>
                  <p:nvPr/>
                </p:nvSpPr>
                <p:spPr bwMode="auto">
                  <a:xfrm>
                    <a:off x="1157" y="3174"/>
                    <a:ext cx="54" cy="195"/>
                  </a:xfrm>
                  <a:prstGeom prst="rect">
                    <a:avLst/>
                  </a:prstGeom>
                  <a:solidFill>
                    <a:srgbClr val="BF7F3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66" name="Rectangle 542"/>
                  <p:cNvSpPr>
                    <a:spLocks noChangeArrowheads="1"/>
                  </p:cNvSpPr>
                  <p:nvPr/>
                </p:nvSpPr>
                <p:spPr bwMode="auto">
                  <a:xfrm>
                    <a:off x="1098" y="3174"/>
                    <a:ext cx="53" cy="195"/>
                  </a:xfrm>
                  <a:prstGeom prst="rect">
                    <a:avLst/>
                  </a:prstGeom>
                  <a:solidFill>
                    <a:srgbClr val="BF7F3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67" name="Rectangle 543"/>
                  <p:cNvSpPr>
                    <a:spLocks noChangeArrowheads="1"/>
                  </p:cNvSpPr>
                  <p:nvPr/>
                </p:nvSpPr>
                <p:spPr bwMode="auto">
                  <a:xfrm>
                    <a:off x="1112" y="3190"/>
                    <a:ext cx="23" cy="79"/>
                  </a:xfrm>
                  <a:prstGeom prst="rect">
                    <a:avLst/>
                  </a:prstGeom>
                  <a:solidFill>
                    <a:srgbClr val="FFBF5F"/>
                  </a:solidFill>
                  <a:ln w="4763">
                    <a:solidFill>
                      <a:srgbClr val="FFBF5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68" name="Rectangle 544"/>
                  <p:cNvSpPr>
                    <a:spLocks noChangeArrowheads="1"/>
                  </p:cNvSpPr>
                  <p:nvPr/>
                </p:nvSpPr>
                <p:spPr bwMode="auto">
                  <a:xfrm>
                    <a:off x="1172" y="3190"/>
                    <a:ext cx="25" cy="79"/>
                  </a:xfrm>
                  <a:prstGeom prst="rect">
                    <a:avLst/>
                  </a:prstGeom>
                  <a:solidFill>
                    <a:srgbClr val="FFBF5F"/>
                  </a:solidFill>
                  <a:ln w="4763">
                    <a:solidFill>
                      <a:srgbClr val="FFBF5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69" name="Rectangle 545"/>
                  <p:cNvSpPr>
                    <a:spLocks noChangeArrowheads="1"/>
                  </p:cNvSpPr>
                  <p:nvPr/>
                </p:nvSpPr>
                <p:spPr bwMode="auto">
                  <a:xfrm>
                    <a:off x="1166" y="3349"/>
                    <a:ext cx="34" cy="7"/>
                  </a:xfrm>
                  <a:prstGeom prst="rect">
                    <a:avLst/>
                  </a:prstGeom>
                  <a:solidFill>
                    <a:srgbClr val="7F3F00"/>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70" name="Oval 546"/>
                  <p:cNvSpPr>
                    <a:spLocks noChangeArrowheads="1"/>
                  </p:cNvSpPr>
                  <p:nvPr/>
                </p:nvSpPr>
                <p:spPr bwMode="auto">
                  <a:xfrm>
                    <a:off x="1134" y="3292"/>
                    <a:ext cx="9" cy="5"/>
                  </a:xfrm>
                  <a:prstGeom prst="ellipse">
                    <a:avLst/>
                  </a:prstGeom>
                  <a:solidFill>
                    <a:srgbClr val="FFBF7F"/>
                  </a:solidFill>
                  <a:ln w="4763">
                    <a:solidFill>
                      <a:srgbClr val="FFBF7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580" name="Group 556"/>
                <p:cNvGrpSpPr>
                  <a:grpSpLocks/>
                </p:cNvGrpSpPr>
                <p:nvPr/>
              </p:nvGrpSpPr>
              <p:grpSpPr bwMode="auto">
                <a:xfrm>
                  <a:off x="714" y="3117"/>
                  <a:ext cx="213" cy="257"/>
                  <a:chOff x="714" y="3117"/>
                  <a:chExt cx="213" cy="257"/>
                </a:xfrm>
              </p:grpSpPr>
              <p:sp>
                <p:nvSpPr>
                  <p:cNvPr id="1572" name="Freeform 548"/>
                  <p:cNvSpPr>
                    <a:spLocks/>
                  </p:cNvSpPr>
                  <p:nvPr/>
                </p:nvSpPr>
                <p:spPr bwMode="auto">
                  <a:xfrm>
                    <a:off x="714" y="3117"/>
                    <a:ext cx="213" cy="257"/>
                  </a:xfrm>
                  <a:custGeom>
                    <a:avLst/>
                    <a:gdLst/>
                    <a:ahLst/>
                    <a:cxnLst>
                      <a:cxn ang="0">
                        <a:pos x="0" y="84"/>
                      </a:cxn>
                      <a:cxn ang="0">
                        <a:pos x="0" y="513"/>
                      </a:cxn>
                      <a:cxn ang="0">
                        <a:pos x="427" y="513"/>
                      </a:cxn>
                      <a:cxn ang="0">
                        <a:pos x="427" y="84"/>
                      </a:cxn>
                      <a:cxn ang="0">
                        <a:pos x="295" y="0"/>
                      </a:cxn>
                      <a:cxn ang="0">
                        <a:pos x="132" y="0"/>
                      </a:cxn>
                      <a:cxn ang="0">
                        <a:pos x="0" y="84"/>
                      </a:cxn>
                    </a:cxnLst>
                    <a:rect l="0" t="0" r="r" b="b"/>
                    <a:pathLst>
                      <a:path w="427" h="513">
                        <a:moveTo>
                          <a:pt x="0" y="84"/>
                        </a:moveTo>
                        <a:lnTo>
                          <a:pt x="0" y="513"/>
                        </a:lnTo>
                        <a:lnTo>
                          <a:pt x="427" y="513"/>
                        </a:lnTo>
                        <a:lnTo>
                          <a:pt x="427" y="84"/>
                        </a:lnTo>
                        <a:lnTo>
                          <a:pt x="295" y="0"/>
                        </a:lnTo>
                        <a:lnTo>
                          <a:pt x="132" y="0"/>
                        </a:lnTo>
                        <a:lnTo>
                          <a:pt x="0" y="84"/>
                        </a:lnTo>
                        <a:close/>
                      </a:path>
                    </a:pathLst>
                  </a:custGeom>
                  <a:solidFill>
                    <a:srgbClr val="3F5F00"/>
                  </a:solidFill>
                  <a:ln w="4763">
                    <a:solidFill>
                      <a:srgbClr val="7F3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3" name="Rectangle 549"/>
                  <p:cNvSpPr>
                    <a:spLocks noChangeArrowheads="1"/>
                  </p:cNvSpPr>
                  <p:nvPr/>
                </p:nvSpPr>
                <p:spPr bwMode="auto">
                  <a:xfrm>
                    <a:off x="750" y="3166"/>
                    <a:ext cx="144" cy="205"/>
                  </a:xfrm>
                  <a:prstGeom prst="rect">
                    <a:avLst/>
                  </a:prstGeom>
                  <a:solidFill>
                    <a:srgbClr val="FFBF1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74" name="Rectangle 550"/>
                  <p:cNvSpPr>
                    <a:spLocks noChangeArrowheads="1"/>
                  </p:cNvSpPr>
                  <p:nvPr/>
                </p:nvSpPr>
                <p:spPr bwMode="auto">
                  <a:xfrm>
                    <a:off x="824" y="3174"/>
                    <a:ext cx="54" cy="195"/>
                  </a:xfrm>
                  <a:prstGeom prst="rect">
                    <a:avLst/>
                  </a:prstGeom>
                  <a:solidFill>
                    <a:srgbClr val="BF7F3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75" name="Rectangle 551"/>
                  <p:cNvSpPr>
                    <a:spLocks noChangeArrowheads="1"/>
                  </p:cNvSpPr>
                  <p:nvPr/>
                </p:nvSpPr>
                <p:spPr bwMode="auto">
                  <a:xfrm>
                    <a:off x="765" y="3174"/>
                    <a:ext cx="54" cy="195"/>
                  </a:xfrm>
                  <a:prstGeom prst="rect">
                    <a:avLst/>
                  </a:prstGeom>
                  <a:solidFill>
                    <a:srgbClr val="BF7F3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76" name="Rectangle 552"/>
                  <p:cNvSpPr>
                    <a:spLocks noChangeArrowheads="1"/>
                  </p:cNvSpPr>
                  <p:nvPr/>
                </p:nvSpPr>
                <p:spPr bwMode="auto">
                  <a:xfrm>
                    <a:off x="780" y="3190"/>
                    <a:ext cx="23" cy="79"/>
                  </a:xfrm>
                  <a:prstGeom prst="rect">
                    <a:avLst/>
                  </a:prstGeom>
                  <a:solidFill>
                    <a:srgbClr val="FFBF5F"/>
                  </a:solidFill>
                  <a:ln w="4763">
                    <a:solidFill>
                      <a:srgbClr val="FFBF5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77" name="Rectangle 553"/>
                  <p:cNvSpPr>
                    <a:spLocks noChangeArrowheads="1"/>
                  </p:cNvSpPr>
                  <p:nvPr/>
                </p:nvSpPr>
                <p:spPr bwMode="auto">
                  <a:xfrm>
                    <a:off x="838" y="3190"/>
                    <a:ext cx="26" cy="79"/>
                  </a:xfrm>
                  <a:prstGeom prst="rect">
                    <a:avLst/>
                  </a:prstGeom>
                  <a:solidFill>
                    <a:srgbClr val="FFBF5F"/>
                  </a:solidFill>
                  <a:ln w="4763">
                    <a:solidFill>
                      <a:srgbClr val="FFBF5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78" name="Rectangle 554"/>
                  <p:cNvSpPr>
                    <a:spLocks noChangeArrowheads="1"/>
                  </p:cNvSpPr>
                  <p:nvPr/>
                </p:nvSpPr>
                <p:spPr bwMode="auto">
                  <a:xfrm>
                    <a:off x="835" y="3349"/>
                    <a:ext cx="32" cy="7"/>
                  </a:xfrm>
                  <a:prstGeom prst="rect">
                    <a:avLst/>
                  </a:prstGeom>
                  <a:solidFill>
                    <a:srgbClr val="7F3F00"/>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79" name="Oval 555"/>
                  <p:cNvSpPr>
                    <a:spLocks noChangeArrowheads="1"/>
                  </p:cNvSpPr>
                  <p:nvPr/>
                </p:nvSpPr>
                <p:spPr bwMode="auto">
                  <a:xfrm>
                    <a:off x="801" y="3290"/>
                    <a:ext cx="10" cy="9"/>
                  </a:xfrm>
                  <a:prstGeom prst="ellipse">
                    <a:avLst/>
                  </a:prstGeom>
                  <a:solidFill>
                    <a:srgbClr val="FFBF7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586" name="Group 562"/>
                <p:cNvGrpSpPr>
                  <a:grpSpLocks/>
                </p:cNvGrpSpPr>
                <p:nvPr/>
              </p:nvGrpSpPr>
              <p:grpSpPr bwMode="auto">
                <a:xfrm>
                  <a:off x="1074" y="2541"/>
                  <a:ext cx="138" cy="156"/>
                  <a:chOff x="1074" y="2541"/>
                  <a:chExt cx="138" cy="156"/>
                </a:xfrm>
              </p:grpSpPr>
              <p:sp>
                <p:nvSpPr>
                  <p:cNvPr id="1581" name="Rectangle 557"/>
                  <p:cNvSpPr>
                    <a:spLocks noChangeArrowheads="1"/>
                  </p:cNvSpPr>
                  <p:nvPr/>
                </p:nvSpPr>
                <p:spPr bwMode="auto">
                  <a:xfrm>
                    <a:off x="1088" y="2587"/>
                    <a:ext cx="112" cy="110"/>
                  </a:xfrm>
                  <a:prstGeom prst="rect">
                    <a:avLst/>
                  </a:prstGeom>
                  <a:solidFill>
                    <a:srgbClr val="FF9F1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82" name="Freeform 558"/>
                  <p:cNvSpPr>
                    <a:spLocks/>
                  </p:cNvSpPr>
                  <p:nvPr/>
                </p:nvSpPr>
                <p:spPr bwMode="auto">
                  <a:xfrm>
                    <a:off x="1074" y="2541"/>
                    <a:ext cx="138" cy="48"/>
                  </a:xfrm>
                  <a:custGeom>
                    <a:avLst/>
                    <a:gdLst/>
                    <a:ahLst/>
                    <a:cxnLst>
                      <a:cxn ang="0">
                        <a:pos x="0" y="96"/>
                      </a:cxn>
                      <a:cxn ang="0">
                        <a:pos x="278" y="96"/>
                      </a:cxn>
                      <a:cxn ang="0">
                        <a:pos x="278" y="46"/>
                      </a:cxn>
                      <a:cxn ang="0">
                        <a:pos x="184" y="0"/>
                      </a:cxn>
                      <a:cxn ang="0">
                        <a:pos x="93" y="0"/>
                      </a:cxn>
                      <a:cxn ang="0">
                        <a:pos x="0" y="46"/>
                      </a:cxn>
                      <a:cxn ang="0">
                        <a:pos x="0" y="96"/>
                      </a:cxn>
                    </a:cxnLst>
                    <a:rect l="0" t="0" r="r" b="b"/>
                    <a:pathLst>
                      <a:path w="278" h="96">
                        <a:moveTo>
                          <a:pt x="0" y="96"/>
                        </a:moveTo>
                        <a:lnTo>
                          <a:pt x="278" y="96"/>
                        </a:lnTo>
                        <a:lnTo>
                          <a:pt x="278" y="46"/>
                        </a:lnTo>
                        <a:lnTo>
                          <a:pt x="184" y="0"/>
                        </a:lnTo>
                        <a:lnTo>
                          <a:pt x="93" y="0"/>
                        </a:lnTo>
                        <a:lnTo>
                          <a:pt x="0" y="46"/>
                        </a:lnTo>
                        <a:lnTo>
                          <a:pt x="0" y="96"/>
                        </a:lnTo>
                        <a:close/>
                      </a:path>
                    </a:pathLst>
                  </a:custGeom>
                  <a:solidFill>
                    <a:srgbClr val="BF7F3F"/>
                  </a:solidFill>
                  <a:ln w="4763">
                    <a:solidFill>
                      <a:srgbClr val="7F3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3" name="Freeform 559"/>
                  <p:cNvSpPr>
                    <a:spLocks/>
                  </p:cNvSpPr>
                  <p:nvPr/>
                </p:nvSpPr>
                <p:spPr bwMode="auto">
                  <a:xfrm>
                    <a:off x="1088" y="2550"/>
                    <a:ext cx="113" cy="34"/>
                  </a:xfrm>
                  <a:custGeom>
                    <a:avLst/>
                    <a:gdLst/>
                    <a:ahLst/>
                    <a:cxnLst>
                      <a:cxn ang="0">
                        <a:pos x="0" y="69"/>
                      </a:cxn>
                      <a:cxn ang="0">
                        <a:pos x="227" y="69"/>
                      </a:cxn>
                      <a:cxn ang="0">
                        <a:pos x="227" y="36"/>
                      </a:cxn>
                      <a:cxn ang="0">
                        <a:pos x="148" y="0"/>
                      </a:cxn>
                      <a:cxn ang="0">
                        <a:pos x="76" y="0"/>
                      </a:cxn>
                      <a:cxn ang="0">
                        <a:pos x="0" y="33"/>
                      </a:cxn>
                      <a:cxn ang="0">
                        <a:pos x="0" y="69"/>
                      </a:cxn>
                    </a:cxnLst>
                    <a:rect l="0" t="0" r="r" b="b"/>
                    <a:pathLst>
                      <a:path w="227" h="69">
                        <a:moveTo>
                          <a:pt x="0" y="69"/>
                        </a:moveTo>
                        <a:lnTo>
                          <a:pt x="227" y="69"/>
                        </a:lnTo>
                        <a:lnTo>
                          <a:pt x="227" y="36"/>
                        </a:lnTo>
                        <a:lnTo>
                          <a:pt x="148" y="0"/>
                        </a:lnTo>
                        <a:lnTo>
                          <a:pt x="76" y="0"/>
                        </a:lnTo>
                        <a:lnTo>
                          <a:pt x="0" y="33"/>
                        </a:lnTo>
                        <a:lnTo>
                          <a:pt x="0" y="69"/>
                        </a:lnTo>
                        <a:close/>
                      </a:path>
                    </a:pathLst>
                  </a:custGeom>
                  <a:solidFill>
                    <a:srgbClr val="FF9F1F"/>
                  </a:solidFill>
                  <a:ln w="4763">
                    <a:solidFill>
                      <a:srgbClr val="FF9F1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4" name="Rectangle 560"/>
                  <p:cNvSpPr>
                    <a:spLocks noChangeArrowheads="1"/>
                  </p:cNvSpPr>
                  <p:nvPr/>
                </p:nvSpPr>
                <p:spPr bwMode="auto">
                  <a:xfrm>
                    <a:off x="1099" y="2649"/>
                    <a:ext cx="89" cy="37"/>
                  </a:xfrm>
                  <a:prstGeom prst="rect">
                    <a:avLst/>
                  </a:prstGeom>
                  <a:solidFill>
                    <a:srgbClr val="FFBF5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85" name="Rectangle 561"/>
                  <p:cNvSpPr>
                    <a:spLocks noChangeArrowheads="1"/>
                  </p:cNvSpPr>
                  <p:nvPr/>
                </p:nvSpPr>
                <p:spPr bwMode="auto">
                  <a:xfrm>
                    <a:off x="1099" y="2599"/>
                    <a:ext cx="89" cy="39"/>
                  </a:xfrm>
                  <a:prstGeom prst="rect">
                    <a:avLst/>
                  </a:prstGeom>
                  <a:solidFill>
                    <a:srgbClr val="FFBF5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592" name="Group 568"/>
                <p:cNvGrpSpPr>
                  <a:grpSpLocks/>
                </p:cNvGrpSpPr>
                <p:nvPr/>
              </p:nvGrpSpPr>
              <p:grpSpPr bwMode="auto">
                <a:xfrm>
                  <a:off x="766" y="2541"/>
                  <a:ext cx="139" cy="156"/>
                  <a:chOff x="766" y="2541"/>
                  <a:chExt cx="139" cy="156"/>
                </a:xfrm>
              </p:grpSpPr>
              <p:sp>
                <p:nvSpPr>
                  <p:cNvPr id="1587" name="Rectangle 563"/>
                  <p:cNvSpPr>
                    <a:spLocks noChangeArrowheads="1"/>
                  </p:cNvSpPr>
                  <p:nvPr/>
                </p:nvSpPr>
                <p:spPr bwMode="auto">
                  <a:xfrm>
                    <a:off x="782" y="2587"/>
                    <a:ext cx="108" cy="110"/>
                  </a:xfrm>
                  <a:prstGeom prst="rect">
                    <a:avLst/>
                  </a:prstGeom>
                  <a:solidFill>
                    <a:srgbClr val="FF9F1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88" name="Freeform 564"/>
                  <p:cNvSpPr>
                    <a:spLocks/>
                  </p:cNvSpPr>
                  <p:nvPr/>
                </p:nvSpPr>
                <p:spPr bwMode="auto">
                  <a:xfrm>
                    <a:off x="766" y="2541"/>
                    <a:ext cx="139" cy="48"/>
                  </a:xfrm>
                  <a:custGeom>
                    <a:avLst/>
                    <a:gdLst/>
                    <a:ahLst/>
                    <a:cxnLst>
                      <a:cxn ang="0">
                        <a:pos x="0" y="96"/>
                      </a:cxn>
                      <a:cxn ang="0">
                        <a:pos x="278" y="96"/>
                      </a:cxn>
                      <a:cxn ang="0">
                        <a:pos x="278" y="48"/>
                      </a:cxn>
                      <a:cxn ang="0">
                        <a:pos x="183" y="0"/>
                      </a:cxn>
                      <a:cxn ang="0">
                        <a:pos x="94" y="0"/>
                      </a:cxn>
                      <a:cxn ang="0">
                        <a:pos x="0" y="46"/>
                      </a:cxn>
                      <a:cxn ang="0">
                        <a:pos x="0" y="96"/>
                      </a:cxn>
                    </a:cxnLst>
                    <a:rect l="0" t="0" r="r" b="b"/>
                    <a:pathLst>
                      <a:path w="278" h="96">
                        <a:moveTo>
                          <a:pt x="0" y="96"/>
                        </a:moveTo>
                        <a:lnTo>
                          <a:pt x="278" y="96"/>
                        </a:lnTo>
                        <a:lnTo>
                          <a:pt x="278" y="48"/>
                        </a:lnTo>
                        <a:lnTo>
                          <a:pt x="183" y="0"/>
                        </a:lnTo>
                        <a:lnTo>
                          <a:pt x="94" y="0"/>
                        </a:lnTo>
                        <a:lnTo>
                          <a:pt x="0" y="46"/>
                        </a:lnTo>
                        <a:lnTo>
                          <a:pt x="0" y="96"/>
                        </a:lnTo>
                        <a:close/>
                      </a:path>
                    </a:pathLst>
                  </a:custGeom>
                  <a:solidFill>
                    <a:srgbClr val="BF7F3F"/>
                  </a:solidFill>
                  <a:ln w="4763">
                    <a:solidFill>
                      <a:srgbClr val="7F3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9" name="Freeform 565"/>
                  <p:cNvSpPr>
                    <a:spLocks/>
                  </p:cNvSpPr>
                  <p:nvPr/>
                </p:nvSpPr>
                <p:spPr bwMode="auto">
                  <a:xfrm>
                    <a:off x="779" y="2552"/>
                    <a:ext cx="114" cy="34"/>
                  </a:xfrm>
                  <a:custGeom>
                    <a:avLst/>
                    <a:gdLst/>
                    <a:ahLst/>
                    <a:cxnLst>
                      <a:cxn ang="0">
                        <a:pos x="0" y="67"/>
                      </a:cxn>
                      <a:cxn ang="0">
                        <a:pos x="228" y="67"/>
                      </a:cxn>
                      <a:cxn ang="0">
                        <a:pos x="228" y="31"/>
                      </a:cxn>
                      <a:cxn ang="0">
                        <a:pos x="152" y="0"/>
                      </a:cxn>
                      <a:cxn ang="0">
                        <a:pos x="80" y="0"/>
                      </a:cxn>
                      <a:cxn ang="0">
                        <a:pos x="0" y="31"/>
                      </a:cxn>
                      <a:cxn ang="0">
                        <a:pos x="0" y="67"/>
                      </a:cxn>
                    </a:cxnLst>
                    <a:rect l="0" t="0" r="r" b="b"/>
                    <a:pathLst>
                      <a:path w="228" h="67">
                        <a:moveTo>
                          <a:pt x="0" y="67"/>
                        </a:moveTo>
                        <a:lnTo>
                          <a:pt x="228" y="67"/>
                        </a:lnTo>
                        <a:lnTo>
                          <a:pt x="228" y="31"/>
                        </a:lnTo>
                        <a:lnTo>
                          <a:pt x="152" y="0"/>
                        </a:lnTo>
                        <a:lnTo>
                          <a:pt x="80" y="0"/>
                        </a:lnTo>
                        <a:lnTo>
                          <a:pt x="0" y="31"/>
                        </a:lnTo>
                        <a:lnTo>
                          <a:pt x="0" y="67"/>
                        </a:lnTo>
                        <a:close/>
                      </a:path>
                    </a:pathLst>
                  </a:custGeom>
                  <a:solidFill>
                    <a:srgbClr val="FF9F1F"/>
                  </a:solidFill>
                  <a:ln w="4763">
                    <a:solidFill>
                      <a:srgbClr val="FF9F1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0" name="Rectangle 566"/>
                  <p:cNvSpPr>
                    <a:spLocks noChangeArrowheads="1"/>
                  </p:cNvSpPr>
                  <p:nvPr/>
                </p:nvSpPr>
                <p:spPr bwMode="auto">
                  <a:xfrm>
                    <a:off x="790" y="2650"/>
                    <a:ext cx="92" cy="38"/>
                  </a:xfrm>
                  <a:prstGeom prst="rect">
                    <a:avLst/>
                  </a:prstGeom>
                  <a:solidFill>
                    <a:srgbClr val="FFBF5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91" name="Rectangle 567"/>
                  <p:cNvSpPr>
                    <a:spLocks noChangeArrowheads="1"/>
                  </p:cNvSpPr>
                  <p:nvPr/>
                </p:nvSpPr>
                <p:spPr bwMode="auto">
                  <a:xfrm>
                    <a:off x="790" y="2600"/>
                    <a:ext cx="92" cy="38"/>
                  </a:xfrm>
                  <a:prstGeom prst="rect">
                    <a:avLst/>
                  </a:prstGeom>
                  <a:solidFill>
                    <a:srgbClr val="FFBF5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602" name="Group 578"/>
                <p:cNvGrpSpPr>
                  <a:grpSpLocks/>
                </p:cNvGrpSpPr>
                <p:nvPr/>
              </p:nvGrpSpPr>
              <p:grpSpPr bwMode="auto">
                <a:xfrm>
                  <a:off x="1036" y="2823"/>
                  <a:ext cx="210" cy="186"/>
                  <a:chOff x="1036" y="2823"/>
                  <a:chExt cx="210" cy="186"/>
                </a:xfrm>
              </p:grpSpPr>
              <p:grpSp>
                <p:nvGrpSpPr>
                  <p:cNvPr id="1600" name="Group 576"/>
                  <p:cNvGrpSpPr>
                    <a:grpSpLocks/>
                  </p:cNvGrpSpPr>
                  <p:nvPr/>
                </p:nvGrpSpPr>
                <p:grpSpPr bwMode="auto">
                  <a:xfrm>
                    <a:off x="1050" y="2823"/>
                    <a:ext cx="181" cy="179"/>
                    <a:chOff x="1050" y="2823"/>
                    <a:chExt cx="181" cy="179"/>
                  </a:xfrm>
                </p:grpSpPr>
                <p:sp>
                  <p:nvSpPr>
                    <p:cNvPr id="1593" name="Freeform 569"/>
                    <p:cNvSpPr>
                      <a:spLocks/>
                    </p:cNvSpPr>
                    <p:nvPr/>
                  </p:nvSpPr>
                  <p:spPr bwMode="auto">
                    <a:xfrm>
                      <a:off x="1050" y="2823"/>
                      <a:ext cx="181" cy="179"/>
                    </a:xfrm>
                    <a:custGeom>
                      <a:avLst/>
                      <a:gdLst/>
                      <a:ahLst/>
                      <a:cxnLst>
                        <a:cxn ang="0">
                          <a:pos x="36" y="0"/>
                        </a:cxn>
                        <a:cxn ang="0">
                          <a:pos x="329" y="0"/>
                        </a:cxn>
                        <a:cxn ang="0">
                          <a:pos x="329" y="318"/>
                        </a:cxn>
                        <a:cxn ang="0">
                          <a:pos x="364" y="359"/>
                        </a:cxn>
                        <a:cxn ang="0">
                          <a:pos x="0" y="359"/>
                        </a:cxn>
                        <a:cxn ang="0">
                          <a:pos x="36" y="318"/>
                        </a:cxn>
                        <a:cxn ang="0">
                          <a:pos x="36" y="0"/>
                        </a:cxn>
                      </a:cxnLst>
                      <a:rect l="0" t="0" r="r" b="b"/>
                      <a:pathLst>
                        <a:path w="364" h="359">
                          <a:moveTo>
                            <a:pt x="36" y="0"/>
                          </a:moveTo>
                          <a:lnTo>
                            <a:pt x="329" y="0"/>
                          </a:lnTo>
                          <a:lnTo>
                            <a:pt x="329" y="318"/>
                          </a:lnTo>
                          <a:lnTo>
                            <a:pt x="364" y="359"/>
                          </a:lnTo>
                          <a:lnTo>
                            <a:pt x="0" y="359"/>
                          </a:lnTo>
                          <a:lnTo>
                            <a:pt x="36" y="318"/>
                          </a:lnTo>
                          <a:lnTo>
                            <a:pt x="36" y="0"/>
                          </a:lnTo>
                          <a:close/>
                        </a:path>
                      </a:pathLst>
                    </a:custGeom>
                    <a:solidFill>
                      <a:srgbClr val="BF7F3F"/>
                    </a:solidFill>
                    <a:ln w="4763">
                      <a:solidFill>
                        <a:srgbClr val="7F3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599" name="Group 575"/>
                    <p:cNvGrpSpPr>
                      <a:grpSpLocks/>
                    </p:cNvGrpSpPr>
                    <p:nvPr/>
                  </p:nvGrpSpPr>
                  <p:grpSpPr bwMode="auto">
                    <a:xfrm>
                      <a:off x="1087" y="2839"/>
                      <a:ext cx="112" cy="151"/>
                      <a:chOff x="1087" y="2839"/>
                      <a:chExt cx="112" cy="151"/>
                    </a:xfrm>
                  </p:grpSpPr>
                  <p:sp>
                    <p:nvSpPr>
                      <p:cNvPr id="1594" name="Rectangle 570"/>
                      <p:cNvSpPr>
                        <a:spLocks noChangeArrowheads="1"/>
                      </p:cNvSpPr>
                      <p:nvPr/>
                    </p:nvSpPr>
                    <p:spPr bwMode="auto">
                      <a:xfrm>
                        <a:off x="1087" y="2839"/>
                        <a:ext cx="112" cy="151"/>
                      </a:xfrm>
                      <a:prstGeom prst="rect">
                        <a:avLst/>
                      </a:prstGeom>
                      <a:solidFill>
                        <a:srgbClr val="FF9F1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95" name="Rectangle 571"/>
                      <p:cNvSpPr>
                        <a:spLocks noChangeArrowheads="1"/>
                      </p:cNvSpPr>
                      <p:nvPr/>
                    </p:nvSpPr>
                    <p:spPr bwMode="auto">
                      <a:xfrm>
                        <a:off x="1147" y="2917"/>
                        <a:ext cx="45" cy="64"/>
                      </a:xfrm>
                      <a:prstGeom prst="rect">
                        <a:avLst/>
                      </a:prstGeom>
                      <a:solidFill>
                        <a:srgbClr val="FFBF5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96" name="Rectangle 572"/>
                      <p:cNvSpPr>
                        <a:spLocks noChangeArrowheads="1"/>
                      </p:cNvSpPr>
                      <p:nvPr/>
                    </p:nvSpPr>
                    <p:spPr bwMode="auto">
                      <a:xfrm>
                        <a:off x="1094" y="2917"/>
                        <a:ext cx="42" cy="64"/>
                      </a:xfrm>
                      <a:prstGeom prst="rect">
                        <a:avLst/>
                      </a:prstGeom>
                      <a:solidFill>
                        <a:srgbClr val="FFBF5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97" name="Rectangle 573"/>
                      <p:cNvSpPr>
                        <a:spLocks noChangeArrowheads="1"/>
                      </p:cNvSpPr>
                      <p:nvPr/>
                    </p:nvSpPr>
                    <p:spPr bwMode="auto">
                      <a:xfrm>
                        <a:off x="1147" y="2846"/>
                        <a:ext cx="45" cy="63"/>
                      </a:xfrm>
                      <a:prstGeom prst="rect">
                        <a:avLst/>
                      </a:prstGeom>
                      <a:solidFill>
                        <a:srgbClr val="FFBF5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98" name="Rectangle 574"/>
                      <p:cNvSpPr>
                        <a:spLocks noChangeArrowheads="1"/>
                      </p:cNvSpPr>
                      <p:nvPr/>
                    </p:nvSpPr>
                    <p:spPr bwMode="auto">
                      <a:xfrm>
                        <a:off x="1094" y="2846"/>
                        <a:ext cx="42" cy="63"/>
                      </a:xfrm>
                      <a:prstGeom prst="rect">
                        <a:avLst/>
                      </a:prstGeom>
                      <a:solidFill>
                        <a:srgbClr val="FFBF5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601" name="Rectangle 577"/>
                  <p:cNvSpPr>
                    <a:spLocks noChangeArrowheads="1"/>
                  </p:cNvSpPr>
                  <p:nvPr/>
                </p:nvSpPr>
                <p:spPr bwMode="auto">
                  <a:xfrm>
                    <a:off x="1036" y="2999"/>
                    <a:ext cx="210" cy="10"/>
                  </a:xfrm>
                  <a:prstGeom prst="rect">
                    <a:avLst/>
                  </a:prstGeom>
                  <a:solidFill>
                    <a:srgbClr val="DF9F7F"/>
                  </a:solidFill>
                  <a:ln w="4763">
                    <a:solidFill>
                      <a:srgbClr val="DF9F7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612" name="Group 588"/>
                <p:cNvGrpSpPr>
                  <a:grpSpLocks/>
                </p:cNvGrpSpPr>
                <p:nvPr/>
              </p:nvGrpSpPr>
              <p:grpSpPr bwMode="auto">
                <a:xfrm>
                  <a:off x="733" y="2823"/>
                  <a:ext cx="209" cy="186"/>
                  <a:chOff x="733" y="2823"/>
                  <a:chExt cx="209" cy="186"/>
                </a:xfrm>
              </p:grpSpPr>
              <p:grpSp>
                <p:nvGrpSpPr>
                  <p:cNvPr id="1610" name="Group 586"/>
                  <p:cNvGrpSpPr>
                    <a:grpSpLocks/>
                  </p:cNvGrpSpPr>
                  <p:nvPr/>
                </p:nvGrpSpPr>
                <p:grpSpPr bwMode="auto">
                  <a:xfrm>
                    <a:off x="746" y="2823"/>
                    <a:ext cx="181" cy="179"/>
                    <a:chOff x="746" y="2823"/>
                    <a:chExt cx="181" cy="179"/>
                  </a:xfrm>
                </p:grpSpPr>
                <p:sp>
                  <p:nvSpPr>
                    <p:cNvPr id="1603" name="Freeform 579"/>
                    <p:cNvSpPr>
                      <a:spLocks/>
                    </p:cNvSpPr>
                    <p:nvPr/>
                  </p:nvSpPr>
                  <p:spPr bwMode="auto">
                    <a:xfrm>
                      <a:off x="746" y="2823"/>
                      <a:ext cx="181" cy="179"/>
                    </a:xfrm>
                    <a:custGeom>
                      <a:avLst/>
                      <a:gdLst/>
                      <a:ahLst/>
                      <a:cxnLst>
                        <a:cxn ang="0">
                          <a:pos x="36" y="0"/>
                        </a:cxn>
                        <a:cxn ang="0">
                          <a:pos x="327" y="0"/>
                        </a:cxn>
                        <a:cxn ang="0">
                          <a:pos x="327" y="318"/>
                        </a:cxn>
                        <a:cxn ang="0">
                          <a:pos x="361" y="359"/>
                        </a:cxn>
                        <a:cxn ang="0">
                          <a:pos x="0" y="359"/>
                        </a:cxn>
                        <a:cxn ang="0">
                          <a:pos x="36" y="318"/>
                        </a:cxn>
                        <a:cxn ang="0">
                          <a:pos x="36" y="0"/>
                        </a:cxn>
                      </a:cxnLst>
                      <a:rect l="0" t="0" r="r" b="b"/>
                      <a:pathLst>
                        <a:path w="361" h="359">
                          <a:moveTo>
                            <a:pt x="36" y="0"/>
                          </a:moveTo>
                          <a:lnTo>
                            <a:pt x="327" y="0"/>
                          </a:lnTo>
                          <a:lnTo>
                            <a:pt x="327" y="318"/>
                          </a:lnTo>
                          <a:lnTo>
                            <a:pt x="361" y="359"/>
                          </a:lnTo>
                          <a:lnTo>
                            <a:pt x="0" y="359"/>
                          </a:lnTo>
                          <a:lnTo>
                            <a:pt x="36" y="318"/>
                          </a:lnTo>
                          <a:lnTo>
                            <a:pt x="36" y="0"/>
                          </a:lnTo>
                          <a:close/>
                        </a:path>
                      </a:pathLst>
                    </a:custGeom>
                    <a:solidFill>
                      <a:srgbClr val="BF7F3F"/>
                    </a:solidFill>
                    <a:ln w="4763">
                      <a:solidFill>
                        <a:srgbClr val="7F3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609" name="Group 585"/>
                    <p:cNvGrpSpPr>
                      <a:grpSpLocks/>
                    </p:cNvGrpSpPr>
                    <p:nvPr/>
                  </p:nvGrpSpPr>
                  <p:grpSpPr bwMode="auto">
                    <a:xfrm>
                      <a:off x="783" y="2839"/>
                      <a:ext cx="111" cy="151"/>
                      <a:chOff x="783" y="2839"/>
                      <a:chExt cx="111" cy="151"/>
                    </a:xfrm>
                  </p:grpSpPr>
                  <p:sp>
                    <p:nvSpPr>
                      <p:cNvPr id="1604" name="Rectangle 580"/>
                      <p:cNvSpPr>
                        <a:spLocks noChangeArrowheads="1"/>
                      </p:cNvSpPr>
                      <p:nvPr/>
                    </p:nvSpPr>
                    <p:spPr bwMode="auto">
                      <a:xfrm>
                        <a:off x="783" y="2839"/>
                        <a:ext cx="111" cy="151"/>
                      </a:xfrm>
                      <a:prstGeom prst="rect">
                        <a:avLst/>
                      </a:prstGeom>
                      <a:solidFill>
                        <a:srgbClr val="FF9F1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05" name="Rectangle 581"/>
                      <p:cNvSpPr>
                        <a:spLocks noChangeArrowheads="1"/>
                      </p:cNvSpPr>
                      <p:nvPr/>
                    </p:nvSpPr>
                    <p:spPr bwMode="auto">
                      <a:xfrm>
                        <a:off x="844" y="2917"/>
                        <a:ext cx="44" cy="64"/>
                      </a:xfrm>
                      <a:prstGeom prst="rect">
                        <a:avLst/>
                      </a:prstGeom>
                      <a:solidFill>
                        <a:srgbClr val="FFBF5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06" name="Rectangle 582"/>
                      <p:cNvSpPr>
                        <a:spLocks noChangeArrowheads="1"/>
                      </p:cNvSpPr>
                      <p:nvPr/>
                    </p:nvSpPr>
                    <p:spPr bwMode="auto">
                      <a:xfrm>
                        <a:off x="790" y="2917"/>
                        <a:ext cx="44" cy="64"/>
                      </a:xfrm>
                      <a:prstGeom prst="rect">
                        <a:avLst/>
                      </a:prstGeom>
                      <a:solidFill>
                        <a:srgbClr val="FFBF5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07" name="Rectangle 583"/>
                      <p:cNvSpPr>
                        <a:spLocks noChangeArrowheads="1"/>
                      </p:cNvSpPr>
                      <p:nvPr/>
                    </p:nvSpPr>
                    <p:spPr bwMode="auto">
                      <a:xfrm>
                        <a:off x="844" y="2846"/>
                        <a:ext cx="44" cy="63"/>
                      </a:xfrm>
                      <a:prstGeom prst="rect">
                        <a:avLst/>
                      </a:prstGeom>
                      <a:solidFill>
                        <a:srgbClr val="FFBF5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08" name="Rectangle 584"/>
                      <p:cNvSpPr>
                        <a:spLocks noChangeArrowheads="1"/>
                      </p:cNvSpPr>
                      <p:nvPr/>
                    </p:nvSpPr>
                    <p:spPr bwMode="auto">
                      <a:xfrm>
                        <a:off x="790" y="2846"/>
                        <a:ext cx="44" cy="63"/>
                      </a:xfrm>
                      <a:prstGeom prst="rect">
                        <a:avLst/>
                      </a:prstGeom>
                      <a:solidFill>
                        <a:srgbClr val="FFBF5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611" name="Rectangle 587"/>
                  <p:cNvSpPr>
                    <a:spLocks noChangeArrowheads="1"/>
                  </p:cNvSpPr>
                  <p:nvPr/>
                </p:nvSpPr>
                <p:spPr bwMode="auto">
                  <a:xfrm>
                    <a:off x="733" y="2999"/>
                    <a:ext cx="209" cy="10"/>
                  </a:xfrm>
                  <a:prstGeom prst="rect">
                    <a:avLst/>
                  </a:prstGeom>
                  <a:solidFill>
                    <a:srgbClr val="DF9F7F"/>
                  </a:solidFill>
                  <a:ln w="4763">
                    <a:solidFill>
                      <a:srgbClr val="DF9F7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669" name="Group 645"/>
                <p:cNvGrpSpPr>
                  <a:grpSpLocks/>
                </p:cNvGrpSpPr>
                <p:nvPr/>
              </p:nvGrpSpPr>
              <p:grpSpPr bwMode="auto">
                <a:xfrm>
                  <a:off x="705" y="3323"/>
                  <a:ext cx="562" cy="129"/>
                  <a:chOff x="705" y="3323"/>
                  <a:chExt cx="562" cy="129"/>
                </a:xfrm>
              </p:grpSpPr>
              <p:grpSp>
                <p:nvGrpSpPr>
                  <p:cNvPr id="1640" name="Group 616"/>
                  <p:cNvGrpSpPr>
                    <a:grpSpLocks/>
                  </p:cNvGrpSpPr>
                  <p:nvPr/>
                </p:nvGrpSpPr>
                <p:grpSpPr bwMode="auto">
                  <a:xfrm>
                    <a:off x="705" y="3323"/>
                    <a:ext cx="231" cy="129"/>
                    <a:chOff x="705" y="3323"/>
                    <a:chExt cx="231" cy="129"/>
                  </a:xfrm>
                </p:grpSpPr>
                <p:sp>
                  <p:nvSpPr>
                    <p:cNvPr id="1613" name="Rectangle 589"/>
                    <p:cNvSpPr>
                      <a:spLocks noChangeArrowheads="1"/>
                    </p:cNvSpPr>
                    <p:nvPr/>
                  </p:nvSpPr>
                  <p:spPr bwMode="auto">
                    <a:xfrm>
                      <a:off x="751" y="3384"/>
                      <a:ext cx="140" cy="8"/>
                    </a:xfrm>
                    <a:prstGeom prst="rect">
                      <a:avLst/>
                    </a:prstGeom>
                    <a:solidFill>
                      <a:srgbClr val="5F3F1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14" name="Rectangle 590"/>
                    <p:cNvSpPr>
                      <a:spLocks noChangeArrowheads="1"/>
                    </p:cNvSpPr>
                    <p:nvPr/>
                  </p:nvSpPr>
                  <p:spPr bwMode="auto">
                    <a:xfrm>
                      <a:off x="740" y="3397"/>
                      <a:ext cx="162" cy="10"/>
                    </a:xfrm>
                    <a:prstGeom prst="rect">
                      <a:avLst/>
                    </a:prstGeom>
                    <a:solidFill>
                      <a:srgbClr val="5F3F1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15" name="Rectangle 591"/>
                    <p:cNvSpPr>
                      <a:spLocks noChangeArrowheads="1"/>
                    </p:cNvSpPr>
                    <p:nvPr/>
                  </p:nvSpPr>
                  <p:spPr bwMode="auto">
                    <a:xfrm>
                      <a:off x="727" y="3413"/>
                      <a:ext cx="186" cy="9"/>
                    </a:xfrm>
                    <a:prstGeom prst="rect">
                      <a:avLst/>
                    </a:prstGeom>
                    <a:solidFill>
                      <a:srgbClr val="5F3F1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16" name="Rectangle 592"/>
                    <p:cNvSpPr>
                      <a:spLocks noChangeArrowheads="1"/>
                    </p:cNvSpPr>
                    <p:nvPr/>
                  </p:nvSpPr>
                  <p:spPr bwMode="auto">
                    <a:xfrm>
                      <a:off x="715" y="3428"/>
                      <a:ext cx="210" cy="12"/>
                    </a:xfrm>
                    <a:prstGeom prst="rect">
                      <a:avLst/>
                    </a:prstGeom>
                    <a:solidFill>
                      <a:srgbClr val="5F3F1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17" name="Rectangle 593"/>
                    <p:cNvSpPr>
                      <a:spLocks noChangeArrowheads="1"/>
                    </p:cNvSpPr>
                    <p:nvPr/>
                  </p:nvSpPr>
                  <p:spPr bwMode="auto">
                    <a:xfrm>
                      <a:off x="709" y="3444"/>
                      <a:ext cx="222" cy="7"/>
                    </a:xfrm>
                    <a:prstGeom prst="rect">
                      <a:avLst/>
                    </a:prstGeom>
                    <a:solidFill>
                      <a:srgbClr val="5F3F1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18" name="Freeform 594"/>
                    <p:cNvSpPr>
                      <a:spLocks/>
                    </p:cNvSpPr>
                    <p:nvPr/>
                  </p:nvSpPr>
                  <p:spPr bwMode="auto">
                    <a:xfrm>
                      <a:off x="752" y="3375"/>
                      <a:ext cx="138" cy="9"/>
                    </a:xfrm>
                    <a:custGeom>
                      <a:avLst/>
                      <a:gdLst/>
                      <a:ahLst/>
                      <a:cxnLst>
                        <a:cxn ang="0">
                          <a:pos x="0" y="17"/>
                        </a:cxn>
                        <a:cxn ang="0">
                          <a:pos x="18" y="0"/>
                        </a:cxn>
                        <a:cxn ang="0">
                          <a:pos x="257" y="0"/>
                        </a:cxn>
                        <a:cxn ang="0">
                          <a:pos x="275" y="17"/>
                        </a:cxn>
                        <a:cxn ang="0">
                          <a:pos x="0" y="17"/>
                        </a:cxn>
                      </a:cxnLst>
                      <a:rect l="0" t="0" r="r" b="b"/>
                      <a:pathLst>
                        <a:path w="275" h="17">
                          <a:moveTo>
                            <a:pt x="0" y="17"/>
                          </a:moveTo>
                          <a:lnTo>
                            <a:pt x="18" y="0"/>
                          </a:lnTo>
                          <a:lnTo>
                            <a:pt x="257" y="0"/>
                          </a:lnTo>
                          <a:lnTo>
                            <a:pt x="275" y="17"/>
                          </a:lnTo>
                          <a:lnTo>
                            <a:pt x="0" y="17"/>
                          </a:lnTo>
                          <a:close/>
                        </a:path>
                      </a:pathLst>
                    </a:custGeom>
                    <a:solidFill>
                      <a:srgbClr val="9F7F5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9" name="Freeform 595"/>
                    <p:cNvSpPr>
                      <a:spLocks/>
                    </p:cNvSpPr>
                    <p:nvPr/>
                  </p:nvSpPr>
                  <p:spPr bwMode="auto">
                    <a:xfrm>
                      <a:off x="740" y="3392"/>
                      <a:ext cx="159" cy="5"/>
                    </a:xfrm>
                    <a:custGeom>
                      <a:avLst/>
                      <a:gdLst/>
                      <a:ahLst/>
                      <a:cxnLst>
                        <a:cxn ang="0">
                          <a:pos x="22" y="0"/>
                        </a:cxn>
                        <a:cxn ang="0">
                          <a:pos x="303" y="0"/>
                        </a:cxn>
                        <a:cxn ang="0">
                          <a:pos x="317" y="11"/>
                        </a:cxn>
                        <a:cxn ang="0">
                          <a:pos x="0" y="11"/>
                        </a:cxn>
                        <a:cxn ang="0">
                          <a:pos x="22" y="0"/>
                        </a:cxn>
                      </a:cxnLst>
                      <a:rect l="0" t="0" r="r" b="b"/>
                      <a:pathLst>
                        <a:path w="317" h="11">
                          <a:moveTo>
                            <a:pt x="22" y="0"/>
                          </a:moveTo>
                          <a:lnTo>
                            <a:pt x="303" y="0"/>
                          </a:lnTo>
                          <a:lnTo>
                            <a:pt x="317" y="11"/>
                          </a:lnTo>
                          <a:lnTo>
                            <a:pt x="0" y="11"/>
                          </a:lnTo>
                          <a:lnTo>
                            <a:pt x="22" y="0"/>
                          </a:lnTo>
                          <a:close/>
                        </a:path>
                      </a:pathLst>
                    </a:custGeom>
                    <a:solidFill>
                      <a:srgbClr val="9F7F5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0" name="Freeform 596"/>
                    <p:cNvSpPr>
                      <a:spLocks/>
                    </p:cNvSpPr>
                    <p:nvPr/>
                  </p:nvSpPr>
                  <p:spPr bwMode="auto">
                    <a:xfrm>
                      <a:off x="732" y="3407"/>
                      <a:ext cx="177" cy="6"/>
                    </a:xfrm>
                    <a:custGeom>
                      <a:avLst/>
                      <a:gdLst/>
                      <a:ahLst/>
                      <a:cxnLst>
                        <a:cxn ang="0">
                          <a:pos x="14" y="0"/>
                        </a:cxn>
                        <a:cxn ang="0">
                          <a:pos x="341" y="0"/>
                        </a:cxn>
                        <a:cxn ang="0">
                          <a:pos x="355" y="12"/>
                        </a:cxn>
                        <a:cxn ang="0">
                          <a:pos x="0" y="12"/>
                        </a:cxn>
                        <a:cxn ang="0">
                          <a:pos x="14" y="0"/>
                        </a:cxn>
                      </a:cxnLst>
                      <a:rect l="0" t="0" r="r" b="b"/>
                      <a:pathLst>
                        <a:path w="355" h="12">
                          <a:moveTo>
                            <a:pt x="14" y="0"/>
                          </a:moveTo>
                          <a:lnTo>
                            <a:pt x="341" y="0"/>
                          </a:lnTo>
                          <a:lnTo>
                            <a:pt x="355" y="12"/>
                          </a:lnTo>
                          <a:lnTo>
                            <a:pt x="0" y="12"/>
                          </a:lnTo>
                          <a:lnTo>
                            <a:pt x="14" y="0"/>
                          </a:lnTo>
                          <a:close/>
                        </a:path>
                      </a:pathLst>
                    </a:custGeom>
                    <a:solidFill>
                      <a:srgbClr val="9F7F5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1" name="Freeform 597"/>
                    <p:cNvSpPr>
                      <a:spLocks/>
                    </p:cNvSpPr>
                    <p:nvPr/>
                  </p:nvSpPr>
                  <p:spPr bwMode="auto">
                    <a:xfrm>
                      <a:off x="716" y="3422"/>
                      <a:ext cx="209" cy="6"/>
                    </a:xfrm>
                    <a:custGeom>
                      <a:avLst/>
                      <a:gdLst/>
                      <a:ahLst/>
                      <a:cxnLst>
                        <a:cxn ang="0">
                          <a:pos x="24" y="0"/>
                        </a:cxn>
                        <a:cxn ang="0">
                          <a:pos x="0" y="12"/>
                        </a:cxn>
                        <a:cxn ang="0">
                          <a:pos x="416" y="12"/>
                        </a:cxn>
                        <a:cxn ang="0">
                          <a:pos x="392" y="0"/>
                        </a:cxn>
                        <a:cxn ang="0">
                          <a:pos x="24" y="0"/>
                        </a:cxn>
                      </a:cxnLst>
                      <a:rect l="0" t="0" r="r" b="b"/>
                      <a:pathLst>
                        <a:path w="416" h="12">
                          <a:moveTo>
                            <a:pt x="24" y="0"/>
                          </a:moveTo>
                          <a:lnTo>
                            <a:pt x="0" y="12"/>
                          </a:lnTo>
                          <a:lnTo>
                            <a:pt x="416" y="12"/>
                          </a:lnTo>
                          <a:lnTo>
                            <a:pt x="392" y="0"/>
                          </a:lnTo>
                          <a:lnTo>
                            <a:pt x="24" y="0"/>
                          </a:lnTo>
                          <a:close/>
                        </a:path>
                      </a:pathLst>
                    </a:custGeom>
                    <a:solidFill>
                      <a:srgbClr val="9F7F5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2" name="Freeform 598"/>
                    <p:cNvSpPr>
                      <a:spLocks/>
                    </p:cNvSpPr>
                    <p:nvPr/>
                  </p:nvSpPr>
                  <p:spPr bwMode="auto">
                    <a:xfrm>
                      <a:off x="706" y="3439"/>
                      <a:ext cx="226" cy="5"/>
                    </a:xfrm>
                    <a:custGeom>
                      <a:avLst/>
                      <a:gdLst/>
                      <a:ahLst/>
                      <a:cxnLst>
                        <a:cxn ang="0">
                          <a:pos x="19" y="0"/>
                        </a:cxn>
                        <a:cxn ang="0">
                          <a:pos x="0" y="8"/>
                        </a:cxn>
                        <a:cxn ang="0">
                          <a:pos x="452" y="8"/>
                        </a:cxn>
                        <a:cxn ang="0">
                          <a:pos x="439" y="0"/>
                        </a:cxn>
                        <a:cxn ang="0">
                          <a:pos x="19" y="0"/>
                        </a:cxn>
                      </a:cxnLst>
                      <a:rect l="0" t="0" r="r" b="b"/>
                      <a:pathLst>
                        <a:path w="452" h="8">
                          <a:moveTo>
                            <a:pt x="19" y="0"/>
                          </a:moveTo>
                          <a:lnTo>
                            <a:pt x="0" y="8"/>
                          </a:lnTo>
                          <a:lnTo>
                            <a:pt x="452" y="8"/>
                          </a:lnTo>
                          <a:lnTo>
                            <a:pt x="439" y="0"/>
                          </a:lnTo>
                          <a:lnTo>
                            <a:pt x="19" y="0"/>
                          </a:lnTo>
                          <a:close/>
                        </a:path>
                      </a:pathLst>
                    </a:custGeom>
                    <a:solidFill>
                      <a:srgbClr val="9F7F5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3" name="Rectangle 599"/>
                    <p:cNvSpPr>
                      <a:spLocks noChangeArrowheads="1"/>
                    </p:cNvSpPr>
                    <p:nvPr/>
                  </p:nvSpPr>
                  <p:spPr bwMode="auto">
                    <a:xfrm>
                      <a:off x="931" y="3387"/>
                      <a:ext cx="5" cy="64"/>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24" name="Rectangle 600"/>
                    <p:cNvSpPr>
                      <a:spLocks noChangeArrowheads="1"/>
                    </p:cNvSpPr>
                    <p:nvPr/>
                  </p:nvSpPr>
                  <p:spPr bwMode="auto">
                    <a:xfrm>
                      <a:off x="920" y="3375"/>
                      <a:ext cx="5" cy="64"/>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25" name="Rectangle 601"/>
                    <p:cNvSpPr>
                      <a:spLocks noChangeArrowheads="1"/>
                    </p:cNvSpPr>
                    <p:nvPr/>
                  </p:nvSpPr>
                  <p:spPr bwMode="auto">
                    <a:xfrm>
                      <a:off x="908" y="3362"/>
                      <a:ext cx="5" cy="60"/>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26" name="Rectangle 602"/>
                    <p:cNvSpPr>
                      <a:spLocks noChangeArrowheads="1"/>
                    </p:cNvSpPr>
                    <p:nvPr/>
                  </p:nvSpPr>
                  <p:spPr bwMode="auto">
                    <a:xfrm>
                      <a:off x="897" y="3350"/>
                      <a:ext cx="5" cy="57"/>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27" name="Rectangle 603"/>
                    <p:cNvSpPr>
                      <a:spLocks noChangeArrowheads="1"/>
                    </p:cNvSpPr>
                    <p:nvPr/>
                  </p:nvSpPr>
                  <p:spPr bwMode="auto">
                    <a:xfrm>
                      <a:off x="890" y="3336"/>
                      <a:ext cx="3" cy="56"/>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1631" name="Group 607"/>
                    <p:cNvGrpSpPr>
                      <a:grpSpLocks/>
                    </p:cNvGrpSpPr>
                    <p:nvPr/>
                  </p:nvGrpSpPr>
                  <p:grpSpPr bwMode="auto">
                    <a:xfrm>
                      <a:off x="879" y="3323"/>
                      <a:ext cx="57" cy="68"/>
                      <a:chOff x="879" y="3323"/>
                      <a:chExt cx="57" cy="68"/>
                    </a:xfrm>
                  </p:grpSpPr>
                  <p:sp>
                    <p:nvSpPr>
                      <p:cNvPr id="1628" name="Freeform 604"/>
                      <p:cNvSpPr>
                        <a:spLocks/>
                      </p:cNvSpPr>
                      <p:nvPr/>
                    </p:nvSpPr>
                    <p:spPr bwMode="auto">
                      <a:xfrm>
                        <a:off x="880" y="3324"/>
                        <a:ext cx="51" cy="67"/>
                      </a:xfrm>
                      <a:custGeom>
                        <a:avLst/>
                        <a:gdLst/>
                        <a:ahLst/>
                        <a:cxnLst>
                          <a:cxn ang="0">
                            <a:pos x="101" y="127"/>
                          </a:cxn>
                          <a:cxn ang="0">
                            <a:pos x="0" y="0"/>
                          </a:cxn>
                          <a:cxn ang="0">
                            <a:pos x="0" y="7"/>
                          </a:cxn>
                          <a:cxn ang="0">
                            <a:pos x="101" y="134"/>
                          </a:cxn>
                          <a:cxn ang="0">
                            <a:pos x="101" y="127"/>
                          </a:cxn>
                        </a:cxnLst>
                        <a:rect l="0" t="0" r="r" b="b"/>
                        <a:pathLst>
                          <a:path w="101" h="134">
                            <a:moveTo>
                              <a:pt x="101" y="127"/>
                            </a:moveTo>
                            <a:lnTo>
                              <a:pt x="0" y="0"/>
                            </a:lnTo>
                            <a:lnTo>
                              <a:pt x="0" y="7"/>
                            </a:lnTo>
                            <a:lnTo>
                              <a:pt x="101" y="134"/>
                            </a:lnTo>
                            <a:lnTo>
                              <a:pt x="101" y="127"/>
                            </a:lnTo>
                            <a:close/>
                          </a:path>
                        </a:pathLst>
                      </a:custGeom>
                      <a:solidFill>
                        <a:srgbClr val="3F1F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9" name="Freeform 605"/>
                      <p:cNvSpPr>
                        <a:spLocks/>
                      </p:cNvSpPr>
                      <p:nvPr/>
                    </p:nvSpPr>
                    <p:spPr bwMode="auto">
                      <a:xfrm>
                        <a:off x="879" y="3323"/>
                        <a:ext cx="57" cy="65"/>
                      </a:xfrm>
                      <a:custGeom>
                        <a:avLst/>
                        <a:gdLst/>
                        <a:ahLst/>
                        <a:cxnLst>
                          <a:cxn ang="0">
                            <a:pos x="113" y="129"/>
                          </a:cxn>
                          <a:cxn ang="0">
                            <a:pos x="103" y="129"/>
                          </a:cxn>
                          <a:cxn ang="0">
                            <a:pos x="0" y="0"/>
                          </a:cxn>
                          <a:cxn ang="0">
                            <a:pos x="5" y="0"/>
                          </a:cxn>
                          <a:cxn ang="0">
                            <a:pos x="113" y="129"/>
                          </a:cxn>
                        </a:cxnLst>
                        <a:rect l="0" t="0" r="r" b="b"/>
                        <a:pathLst>
                          <a:path w="113" h="129">
                            <a:moveTo>
                              <a:pt x="113" y="129"/>
                            </a:moveTo>
                            <a:lnTo>
                              <a:pt x="103" y="129"/>
                            </a:lnTo>
                            <a:lnTo>
                              <a:pt x="0" y="0"/>
                            </a:lnTo>
                            <a:lnTo>
                              <a:pt x="5" y="0"/>
                            </a:lnTo>
                            <a:lnTo>
                              <a:pt x="113" y="129"/>
                            </a:lnTo>
                            <a:close/>
                          </a:path>
                        </a:pathLst>
                      </a:custGeom>
                      <a:solidFill>
                        <a:srgbClr val="5F3F1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0" name="Rectangle 606"/>
                      <p:cNvSpPr>
                        <a:spLocks noChangeArrowheads="1"/>
                      </p:cNvSpPr>
                      <p:nvPr/>
                    </p:nvSpPr>
                    <p:spPr bwMode="auto">
                      <a:xfrm>
                        <a:off x="931" y="3388"/>
                        <a:ext cx="5" cy="3"/>
                      </a:xfrm>
                      <a:prstGeom prst="rect">
                        <a:avLst/>
                      </a:prstGeom>
                      <a:solidFill>
                        <a:srgbClr val="7F5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632" name="Rectangle 608"/>
                    <p:cNvSpPr>
                      <a:spLocks noChangeArrowheads="1"/>
                    </p:cNvSpPr>
                    <p:nvPr/>
                  </p:nvSpPr>
                  <p:spPr bwMode="auto">
                    <a:xfrm>
                      <a:off x="705" y="3389"/>
                      <a:ext cx="6" cy="63"/>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3" name="Rectangle 609"/>
                    <p:cNvSpPr>
                      <a:spLocks noChangeArrowheads="1"/>
                    </p:cNvSpPr>
                    <p:nvPr/>
                  </p:nvSpPr>
                  <p:spPr bwMode="auto">
                    <a:xfrm>
                      <a:off x="715" y="3378"/>
                      <a:ext cx="5" cy="62"/>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4" name="Rectangle 610"/>
                    <p:cNvSpPr>
                      <a:spLocks noChangeArrowheads="1"/>
                    </p:cNvSpPr>
                    <p:nvPr/>
                  </p:nvSpPr>
                  <p:spPr bwMode="auto">
                    <a:xfrm>
                      <a:off x="727" y="3363"/>
                      <a:ext cx="5" cy="59"/>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5" name="Rectangle 611"/>
                    <p:cNvSpPr>
                      <a:spLocks noChangeArrowheads="1"/>
                    </p:cNvSpPr>
                    <p:nvPr/>
                  </p:nvSpPr>
                  <p:spPr bwMode="auto">
                    <a:xfrm>
                      <a:off x="739" y="3350"/>
                      <a:ext cx="5" cy="57"/>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6" name="Rectangle 612"/>
                    <p:cNvSpPr>
                      <a:spLocks noChangeArrowheads="1"/>
                    </p:cNvSpPr>
                    <p:nvPr/>
                  </p:nvSpPr>
                  <p:spPr bwMode="auto">
                    <a:xfrm>
                      <a:off x="750" y="3336"/>
                      <a:ext cx="4" cy="57"/>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7" name="Freeform 613"/>
                    <p:cNvSpPr>
                      <a:spLocks/>
                    </p:cNvSpPr>
                    <p:nvPr/>
                  </p:nvSpPr>
                  <p:spPr bwMode="auto">
                    <a:xfrm>
                      <a:off x="710" y="3324"/>
                      <a:ext cx="52" cy="67"/>
                    </a:xfrm>
                    <a:custGeom>
                      <a:avLst/>
                      <a:gdLst/>
                      <a:ahLst/>
                      <a:cxnLst>
                        <a:cxn ang="0">
                          <a:pos x="0" y="127"/>
                        </a:cxn>
                        <a:cxn ang="0">
                          <a:pos x="102" y="0"/>
                        </a:cxn>
                        <a:cxn ang="0">
                          <a:pos x="102" y="7"/>
                        </a:cxn>
                        <a:cxn ang="0">
                          <a:pos x="0" y="134"/>
                        </a:cxn>
                        <a:cxn ang="0">
                          <a:pos x="0" y="127"/>
                        </a:cxn>
                      </a:cxnLst>
                      <a:rect l="0" t="0" r="r" b="b"/>
                      <a:pathLst>
                        <a:path w="102" h="134">
                          <a:moveTo>
                            <a:pt x="0" y="127"/>
                          </a:moveTo>
                          <a:lnTo>
                            <a:pt x="102" y="0"/>
                          </a:lnTo>
                          <a:lnTo>
                            <a:pt x="102" y="7"/>
                          </a:lnTo>
                          <a:lnTo>
                            <a:pt x="0" y="134"/>
                          </a:lnTo>
                          <a:lnTo>
                            <a:pt x="0" y="127"/>
                          </a:lnTo>
                          <a:close/>
                        </a:path>
                      </a:pathLst>
                    </a:custGeom>
                    <a:solidFill>
                      <a:srgbClr val="3F1F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8" name="Freeform 614"/>
                    <p:cNvSpPr>
                      <a:spLocks/>
                    </p:cNvSpPr>
                    <p:nvPr/>
                  </p:nvSpPr>
                  <p:spPr bwMode="auto">
                    <a:xfrm>
                      <a:off x="705" y="3324"/>
                      <a:ext cx="57" cy="65"/>
                    </a:xfrm>
                    <a:custGeom>
                      <a:avLst/>
                      <a:gdLst/>
                      <a:ahLst/>
                      <a:cxnLst>
                        <a:cxn ang="0">
                          <a:pos x="0" y="129"/>
                        </a:cxn>
                        <a:cxn ang="0">
                          <a:pos x="11" y="129"/>
                        </a:cxn>
                        <a:cxn ang="0">
                          <a:pos x="113" y="0"/>
                        </a:cxn>
                        <a:cxn ang="0">
                          <a:pos x="107" y="0"/>
                        </a:cxn>
                        <a:cxn ang="0">
                          <a:pos x="0" y="129"/>
                        </a:cxn>
                      </a:cxnLst>
                      <a:rect l="0" t="0" r="r" b="b"/>
                      <a:pathLst>
                        <a:path w="113" h="129">
                          <a:moveTo>
                            <a:pt x="0" y="129"/>
                          </a:moveTo>
                          <a:lnTo>
                            <a:pt x="11" y="129"/>
                          </a:lnTo>
                          <a:lnTo>
                            <a:pt x="113" y="0"/>
                          </a:lnTo>
                          <a:lnTo>
                            <a:pt x="107" y="0"/>
                          </a:lnTo>
                          <a:lnTo>
                            <a:pt x="0" y="129"/>
                          </a:lnTo>
                          <a:close/>
                        </a:path>
                      </a:pathLst>
                    </a:custGeom>
                    <a:solidFill>
                      <a:srgbClr val="5F3F1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9" name="Rectangle 615"/>
                    <p:cNvSpPr>
                      <a:spLocks noChangeArrowheads="1"/>
                    </p:cNvSpPr>
                    <p:nvPr/>
                  </p:nvSpPr>
                  <p:spPr bwMode="auto">
                    <a:xfrm>
                      <a:off x="705" y="3389"/>
                      <a:ext cx="6" cy="3"/>
                    </a:xfrm>
                    <a:prstGeom prst="rect">
                      <a:avLst/>
                    </a:prstGeom>
                    <a:solidFill>
                      <a:srgbClr val="7F5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668" name="Group 644"/>
                  <p:cNvGrpSpPr>
                    <a:grpSpLocks/>
                  </p:cNvGrpSpPr>
                  <p:nvPr/>
                </p:nvGrpSpPr>
                <p:grpSpPr bwMode="auto">
                  <a:xfrm>
                    <a:off x="1038" y="3323"/>
                    <a:ext cx="229" cy="129"/>
                    <a:chOff x="1038" y="3323"/>
                    <a:chExt cx="229" cy="129"/>
                  </a:xfrm>
                </p:grpSpPr>
                <p:sp>
                  <p:nvSpPr>
                    <p:cNvPr id="1641" name="Rectangle 617"/>
                    <p:cNvSpPr>
                      <a:spLocks noChangeArrowheads="1"/>
                    </p:cNvSpPr>
                    <p:nvPr/>
                  </p:nvSpPr>
                  <p:spPr bwMode="auto">
                    <a:xfrm>
                      <a:off x="1083" y="3384"/>
                      <a:ext cx="141" cy="8"/>
                    </a:xfrm>
                    <a:prstGeom prst="rect">
                      <a:avLst/>
                    </a:prstGeom>
                    <a:solidFill>
                      <a:srgbClr val="5F3F1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2" name="Rectangle 618"/>
                    <p:cNvSpPr>
                      <a:spLocks noChangeArrowheads="1"/>
                    </p:cNvSpPr>
                    <p:nvPr/>
                  </p:nvSpPr>
                  <p:spPr bwMode="auto">
                    <a:xfrm>
                      <a:off x="1071" y="3397"/>
                      <a:ext cx="164" cy="10"/>
                    </a:xfrm>
                    <a:prstGeom prst="rect">
                      <a:avLst/>
                    </a:prstGeom>
                    <a:solidFill>
                      <a:srgbClr val="5F3F1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3" name="Rectangle 619"/>
                    <p:cNvSpPr>
                      <a:spLocks noChangeArrowheads="1"/>
                    </p:cNvSpPr>
                    <p:nvPr/>
                  </p:nvSpPr>
                  <p:spPr bwMode="auto">
                    <a:xfrm>
                      <a:off x="1059" y="3413"/>
                      <a:ext cx="184" cy="9"/>
                    </a:xfrm>
                    <a:prstGeom prst="rect">
                      <a:avLst/>
                    </a:prstGeom>
                    <a:solidFill>
                      <a:srgbClr val="5F3F1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4" name="Rectangle 620"/>
                    <p:cNvSpPr>
                      <a:spLocks noChangeArrowheads="1"/>
                    </p:cNvSpPr>
                    <p:nvPr/>
                  </p:nvSpPr>
                  <p:spPr bwMode="auto">
                    <a:xfrm>
                      <a:off x="1047" y="3428"/>
                      <a:ext cx="208" cy="12"/>
                    </a:xfrm>
                    <a:prstGeom prst="rect">
                      <a:avLst/>
                    </a:prstGeom>
                    <a:solidFill>
                      <a:srgbClr val="5F3F1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5" name="Rectangle 621"/>
                    <p:cNvSpPr>
                      <a:spLocks noChangeArrowheads="1"/>
                    </p:cNvSpPr>
                    <p:nvPr/>
                  </p:nvSpPr>
                  <p:spPr bwMode="auto">
                    <a:xfrm>
                      <a:off x="1039" y="3444"/>
                      <a:ext cx="225" cy="7"/>
                    </a:xfrm>
                    <a:prstGeom prst="rect">
                      <a:avLst/>
                    </a:prstGeom>
                    <a:solidFill>
                      <a:srgbClr val="5F3F1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6" name="Freeform 622"/>
                    <p:cNvSpPr>
                      <a:spLocks/>
                    </p:cNvSpPr>
                    <p:nvPr/>
                  </p:nvSpPr>
                  <p:spPr bwMode="auto">
                    <a:xfrm>
                      <a:off x="1085" y="3375"/>
                      <a:ext cx="135" cy="9"/>
                    </a:xfrm>
                    <a:custGeom>
                      <a:avLst/>
                      <a:gdLst/>
                      <a:ahLst/>
                      <a:cxnLst>
                        <a:cxn ang="0">
                          <a:pos x="0" y="17"/>
                        </a:cxn>
                        <a:cxn ang="0">
                          <a:pos x="18" y="0"/>
                        </a:cxn>
                        <a:cxn ang="0">
                          <a:pos x="253" y="0"/>
                        </a:cxn>
                        <a:cxn ang="0">
                          <a:pos x="270" y="17"/>
                        </a:cxn>
                        <a:cxn ang="0">
                          <a:pos x="0" y="17"/>
                        </a:cxn>
                      </a:cxnLst>
                      <a:rect l="0" t="0" r="r" b="b"/>
                      <a:pathLst>
                        <a:path w="270" h="17">
                          <a:moveTo>
                            <a:pt x="0" y="17"/>
                          </a:moveTo>
                          <a:lnTo>
                            <a:pt x="18" y="0"/>
                          </a:lnTo>
                          <a:lnTo>
                            <a:pt x="253" y="0"/>
                          </a:lnTo>
                          <a:lnTo>
                            <a:pt x="270" y="17"/>
                          </a:lnTo>
                          <a:lnTo>
                            <a:pt x="0" y="17"/>
                          </a:lnTo>
                          <a:close/>
                        </a:path>
                      </a:pathLst>
                    </a:custGeom>
                    <a:solidFill>
                      <a:srgbClr val="9F7F5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7" name="Freeform 623"/>
                    <p:cNvSpPr>
                      <a:spLocks/>
                    </p:cNvSpPr>
                    <p:nvPr/>
                  </p:nvSpPr>
                  <p:spPr bwMode="auto">
                    <a:xfrm>
                      <a:off x="1071" y="3392"/>
                      <a:ext cx="160" cy="5"/>
                    </a:xfrm>
                    <a:custGeom>
                      <a:avLst/>
                      <a:gdLst/>
                      <a:ahLst/>
                      <a:cxnLst>
                        <a:cxn ang="0">
                          <a:pos x="22" y="0"/>
                        </a:cxn>
                        <a:cxn ang="0">
                          <a:pos x="307" y="0"/>
                        </a:cxn>
                        <a:cxn ang="0">
                          <a:pos x="321" y="11"/>
                        </a:cxn>
                        <a:cxn ang="0">
                          <a:pos x="0" y="11"/>
                        </a:cxn>
                        <a:cxn ang="0">
                          <a:pos x="22" y="0"/>
                        </a:cxn>
                      </a:cxnLst>
                      <a:rect l="0" t="0" r="r" b="b"/>
                      <a:pathLst>
                        <a:path w="321" h="11">
                          <a:moveTo>
                            <a:pt x="22" y="0"/>
                          </a:moveTo>
                          <a:lnTo>
                            <a:pt x="307" y="0"/>
                          </a:lnTo>
                          <a:lnTo>
                            <a:pt x="321" y="11"/>
                          </a:lnTo>
                          <a:lnTo>
                            <a:pt x="0" y="11"/>
                          </a:lnTo>
                          <a:lnTo>
                            <a:pt x="22" y="0"/>
                          </a:lnTo>
                          <a:close/>
                        </a:path>
                      </a:pathLst>
                    </a:custGeom>
                    <a:solidFill>
                      <a:srgbClr val="9F7F5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8" name="Freeform 624"/>
                    <p:cNvSpPr>
                      <a:spLocks/>
                    </p:cNvSpPr>
                    <p:nvPr/>
                  </p:nvSpPr>
                  <p:spPr bwMode="auto">
                    <a:xfrm>
                      <a:off x="1062" y="3407"/>
                      <a:ext cx="179" cy="6"/>
                    </a:xfrm>
                    <a:custGeom>
                      <a:avLst/>
                      <a:gdLst/>
                      <a:ahLst/>
                      <a:cxnLst>
                        <a:cxn ang="0">
                          <a:pos x="19" y="0"/>
                        </a:cxn>
                        <a:cxn ang="0">
                          <a:pos x="347" y="0"/>
                        </a:cxn>
                        <a:cxn ang="0">
                          <a:pos x="359" y="12"/>
                        </a:cxn>
                        <a:cxn ang="0">
                          <a:pos x="0" y="12"/>
                        </a:cxn>
                        <a:cxn ang="0">
                          <a:pos x="19" y="0"/>
                        </a:cxn>
                      </a:cxnLst>
                      <a:rect l="0" t="0" r="r" b="b"/>
                      <a:pathLst>
                        <a:path w="359" h="12">
                          <a:moveTo>
                            <a:pt x="19" y="0"/>
                          </a:moveTo>
                          <a:lnTo>
                            <a:pt x="347" y="0"/>
                          </a:lnTo>
                          <a:lnTo>
                            <a:pt x="359" y="12"/>
                          </a:lnTo>
                          <a:lnTo>
                            <a:pt x="0" y="12"/>
                          </a:lnTo>
                          <a:lnTo>
                            <a:pt x="19" y="0"/>
                          </a:lnTo>
                          <a:close/>
                        </a:path>
                      </a:pathLst>
                    </a:custGeom>
                    <a:solidFill>
                      <a:srgbClr val="9F7F5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9" name="Freeform 625"/>
                    <p:cNvSpPr>
                      <a:spLocks/>
                    </p:cNvSpPr>
                    <p:nvPr/>
                  </p:nvSpPr>
                  <p:spPr bwMode="auto">
                    <a:xfrm>
                      <a:off x="1049" y="3422"/>
                      <a:ext cx="206" cy="6"/>
                    </a:xfrm>
                    <a:custGeom>
                      <a:avLst/>
                      <a:gdLst/>
                      <a:ahLst/>
                      <a:cxnLst>
                        <a:cxn ang="0">
                          <a:pos x="22" y="0"/>
                        </a:cxn>
                        <a:cxn ang="0">
                          <a:pos x="0" y="12"/>
                        </a:cxn>
                        <a:cxn ang="0">
                          <a:pos x="413" y="12"/>
                        </a:cxn>
                        <a:cxn ang="0">
                          <a:pos x="394" y="0"/>
                        </a:cxn>
                        <a:cxn ang="0">
                          <a:pos x="22" y="0"/>
                        </a:cxn>
                      </a:cxnLst>
                      <a:rect l="0" t="0" r="r" b="b"/>
                      <a:pathLst>
                        <a:path w="413" h="12">
                          <a:moveTo>
                            <a:pt x="22" y="0"/>
                          </a:moveTo>
                          <a:lnTo>
                            <a:pt x="0" y="12"/>
                          </a:lnTo>
                          <a:lnTo>
                            <a:pt x="413" y="12"/>
                          </a:lnTo>
                          <a:lnTo>
                            <a:pt x="394" y="0"/>
                          </a:lnTo>
                          <a:lnTo>
                            <a:pt x="22" y="0"/>
                          </a:lnTo>
                          <a:close/>
                        </a:path>
                      </a:pathLst>
                    </a:custGeom>
                    <a:solidFill>
                      <a:srgbClr val="9F7F5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0" name="Freeform 626"/>
                    <p:cNvSpPr>
                      <a:spLocks/>
                    </p:cNvSpPr>
                    <p:nvPr/>
                  </p:nvSpPr>
                  <p:spPr bwMode="auto">
                    <a:xfrm>
                      <a:off x="1039" y="3439"/>
                      <a:ext cx="226" cy="5"/>
                    </a:xfrm>
                    <a:custGeom>
                      <a:avLst/>
                      <a:gdLst/>
                      <a:ahLst/>
                      <a:cxnLst>
                        <a:cxn ang="0">
                          <a:pos x="17" y="0"/>
                        </a:cxn>
                        <a:cxn ang="0">
                          <a:pos x="0" y="8"/>
                        </a:cxn>
                        <a:cxn ang="0">
                          <a:pos x="453" y="8"/>
                        </a:cxn>
                        <a:cxn ang="0">
                          <a:pos x="434" y="0"/>
                        </a:cxn>
                        <a:cxn ang="0">
                          <a:pos x="17" y="0"/>
                        </a:cxn>
                      </a:cxnLst>
                      <a:rect l="0" t="0" r="r" b="b"/>
                      <a:pathLst>
                        <a:path w="453" h="8">
                          <a:moveTo>
                            <a:pt x="17" y="0"/>
                          </a:moveTo>
                          <a:lnTo>
                            <a:pt x="0" y="8"/>
                          </a:lnTo>
                          <a:lnTo>
                            <a:pt x="453" y="8"/>
                          </a:lnTo>
                          <a:lnTo>
                            <a:pt x="434" y="0"/>
                          </a:lnTo>
                          <a:lnTo>
                            <a:pt x="17" y="0"/>
                          </a:lnTo>
                          <a:close/>
                        </a:path>
                      </a:pathLst>
                    </a:custGeom>
                    <a:solidFill>
                      <a:srgbClr val="9F7F5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1" name="Rectangle 627"/>
                    <p:cNvSpPr>
                      <a:spLocks noChangeArrowheads="1"/>
                    </p:cNvSpPr>
                    <p:nvPr/>
                  </p:nvSpPr>
                  <p:spPr bwMode="auto">
                    <a:xfrm>
                      <a:off x="1261" y="3387"/>
                      <a:ext cx="5" cy="64"/>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52" name="Rectangle 628"/>
                    <p:cNvSpPr>
                      <a:spLocks noChangeArrowheads="1"/>
                    </p:cNvSpPr>
                    <p:nvPr/>
                  </p:nvSpPr>
                  <p:spPr bwMode="auto">
                    <a:xfrm>
                      <a:off x="1253" y="3375"/>
                      <a:ext cx="5" cy="64"/>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53" name="Rectangle 629"/>
                    <p:cNvSpPr>
                      <a:spLocks noChangeArrowheads="1"/>
                    </p:cNvSpPr>
                    <p:nvPr/>
                  </p:nvSpPr>
                  <p:spPr bwMode="auto">
                    <a:xfrm>
                      <a:off x="1241" y="3362"/>
                      <a:ext cx="5" cy="60"/>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54" name="Rectangle 630"/>
                    <p:cNvSpPr>
                      <a:spLocks noChangeArrowheads="1"/>
                    </p:cNvSpPr>
                    <p:nvPr/>
                  </p:nvSpPr>
                  <p:spPr bwMode="auto">
                    <a:xfrm>
                      <a:off x="1230" y="3350"/>
                      <a:ext cx="5" cy="57"/>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55" name="Rectangle 631"/>
                    <p:cNvSpPr>
                      <a:spLocks noChangeArrowheads="1"/>
                    </p:cNvSpPr>
                    <p:nvPr/>
                  </p:nvSpPr>
                  <p:spPr bwMode="auto">
                    <a:xfrm>
                      <a:off x="1220" y="3336"/>
                      <a:ext cx="5" cy="56"/>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1659" name="Group 635"/>
                    <p:cNvGrpSpPr>
                      <a:grpSpLocks/>
                    </p:cNvGrpSpPr>
                    <p:nvPr/>
                  </p:nvGrpSpPr>
                  <p:grpSpPr bwMode="auto">
                    <a:xfrm>
                      <a:off x="1212" y="3323"/>
                      <a:ext cx="55" cy="68"/>
                      <a:chOff x="1212" y="3323"/>
                      <a:chExt cx="55" cy="68"/>
                    </a:xfrm>
                  </p:grpSpPr>
                  <p:sp>
                    <p:nvSpPr>
                      <p:cNvPr id="1656" name="Freeform 632"/>
                      <p:cNvSpPr>
                        <a:spLocks/>
                      </p:cNvSpPr>
                      <p:nvPr/>
                    </p:nvSpPr>
                    <p:spPr bwMode="auto">
                      <a:xfrm>
                        <a:off x="1212" y="3324"/>
                        <a:ext cx="52" cy="67"/>
                      </a:xfrm>
                      <a:custGeom>
                        <a:avLst/>
                        <a:gdLst/>
                        <a:ahLst/>
                        <a:cxnLst>
                          <a:cxn ang="0">
                            <a:pos x="105" y="127"/>
                          </a:cxn>
                          <a:cxn ang="0">
                            <a:pos x="0" y="0"/>
                          </a:cxn>
                          <a:cxn ang="0">
                            <a:pos x="0" y="7"/>
                          </a:cxn>
                          <a:cxn ang="0">
                            <a:pos x="105" y="134"/>
                          </a:cxn>
                          <a:cxn ang="0">
                            <a:pos x="105" y="127"/>
                          </a:cxn>
                        </a:cxnLst>
                        <a:rect l="0" t="0" r="r" b="b"/>
                        <a:pathLst>
                          <a:path w="105" h="134">
                            <a:moveTo>
                              <a:pt x="105" y="127"/>
                            </a:moveTo>
                            <a:lnTo>
                              <a:pt x="0" y="0"/>
                            </a:lnTo>
                            <a:lnTo>
                              <a:pt x="0" y="7"/>
                            </a:lnTo>
                            <a:lnTo>
                              <a:pt x="105" y="134"/>
                            </a:lnTo>
                            <a:lnTo>
                              <a:pt x="105" y="127"/>
                            </a:lnTo>
                            <a:close/>
                          </a:path>
                        </a:pathLst>
                      </a:custGeom>
                      <a:solidFill>
                        <a:srgbClr val="3F1F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7" name="Freeform 633"/>
                      <p:cNvSpPr>
                        <a:spLocks/>
                      </p:cNvSpPr>
                      <p:nvPr/>
                    </p:nvSpPr>
                    <p:spPr bwMode="auto">
                      <a:xfrm>
                        <a:off x="1212" y="3323"/>
                        <a:ext cx="55" cy="65"/>
                      </a:xfrm>
                      <a:custGeom>
                        <a:avLst/>
                        <a:gdLst/>
                        <a:ahLst/>
                        <a:cxnLst>
                          <a:cxn ang="0">
                            <a:pos x="112" y="129"/>
                          </a:cxn>
                          <a:cxn ang="0">
                            <a:pos x="105" y="129"/>
                          </a:cxn>
                          <a:cxn ang="0">
                            <a:pos x="0" y="0"/>
                          </a:cxn>
                          <a:cxn ang="0">
                            <a:pos x="5" y="0"/>
                          </a:cxn>
                          <a:cxn ang="0">
                            <a:pos x="112" y="129"/>
                          </a:cxn>
                        </a:cxnLst>
                        <a:rect l="0" t="0" r="r" b="b"/>
                        <a:pathLst>
                          <a:path w="112" h="129">
                            <a:moveTo>
                              <a:pt x="112" y="129"/>
                            </a:moveTo>
                            <a:lnTo>
                              <a:pt x="105" y="129"/>
                            </a:lnTo>
                            <a:lnTo>
                              <a:pt x="0" y="0"/>
                            </a:lnTo>
                            <a:lnTo>
                              <a:pt x="5" y="0"/>
                            </a:lnTo>
                            <a:lnTo>
                              <a:pt x="112" y="129"/>
                            </a:lnTo>
                            <a:close/>
                          </a:path>
                        </a:pathLst>
                      </a:custGeom>
                      <a:solidFill>
                        <a:srgbClr val="5F3F1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8" name="Rectangle 634"/>
                      <p:cNvSpPr>
                        <a:spLocks noChangeArrowheads="1"/>
                      </p:cNvSpPr>
                      <p:nvPr/>
                    </p:nvSpPr>
                    <p:spPr bwMode="auto">
                      <a:xfrm>
                        <a:off x="1261" y="3388"/>
                        <a:ext cx="6" cy="3"/>
                      </a:xfrm>
                      <a:prstGeom prst="rect">
                        <a:avLst/>
                      </a:prstGeom>
                      <a:solidFill>
                        <a:srgbClr val="7F5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660" name="Rectangle 636"/>
                    <p:cNvSpPr>
                      <a:spLocks noChangeArrowheads="1"/>
                    </p:cNvSpPr>
                    <p:nvPr/>
                  </p:nvSpPr>
                  <p:spPr bwMode="auto">
                    <a:xfrm>
                      <a:off x="1038" y="3389"/>
                      <a:ext cx="5" cy="63"/>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61" name="Rectangle 637"/>
                    <p:cNvSpPr>
                      <a:spLocks noChangeArrowheads="1"/>
                    </p:cNvSpPr>
                    <p:nvPr/>
                  </p:nvSpPr>
                  <p:spPr bwMode="auto">
                    <a:xfrm>
                      <a:off x="1047" y="3378"/>
                      <a:ext cx="4" cy="62"/>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62" name="Rectangle 638"/>
                    <p:cNvSpPr>
                      <a:spLocks noChangeArrowheads="1"/>
                    </p:cNvSpPr>
                    <p:nvPr/>
                  </p:nvSpPr>
                  <p:spPr bwMode="auto">
                    <a:xfrm>
                      <a:off x="1059" y="3363"/>
                      <a:ext cx="4" cy="59"/>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63" name="Rectangle 639"/>
                    <p:cNvSpPr>
                      <a:spLocks noChangeArrowheads="1"/>
                    </p:cNvSpPr>
                    <p:nvPr/>
                  </p:nvSpPr>
                  <p:spPr bwMode="auto">
                    <a:xfrm>
                      <a:off x="1070" y="3350"/>
                      <a:ext cx="4" cy="57"/>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64" name="Rectangle 640"/>
                    <p:cNvSpPr>
                      <a:spLocks noChangeArrowheads="1"/>
                    </p:cNvSpPr>
                    <p:nvPr/>
                  </p:nvSpPr>
                  <p:spPr bwMode="auto">
                    <a:xfrm>
                      <a:off x="1082" y="3336"/>
                      <a:ext cx="4" cy="57"/>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65" name="Freeform 641"/>
                    <p:cNvSpPr>
                      <a:spLocks/>
                    </p:cNvSpPr>
                    <p:nvPr/>
                  </p:nvSpPr>
                  <p:spPr bwMode="auto">
                    <a:xfrm>
                      <a:off x="1043" y="3324"/>
                      <a:ext cx="49" cy="67"/>
                    </a:xfrm>
                    <a:custGeom>
                      <a:avLst/>
                      <a:gdLst/>
                      <a:ahLst/>
                      <a:cxnLst>
                        <a:cxn ang="0">
                          <a:pos x="0" y="127"/>
                        </a:cxn>
                        <a:cxn ang="0">
                          <a:pos x="97" y="0"/>
                        </a:cxn>
                        <a:cxn ang="0">
                          <a:pos x="97" y="7"/>
                        </a:cxn>
                        <a:cxn ang="0">
                          <a:pos x="0" y="134"/>
                        </a:cxn>
                        <a:cxn ang="0">
                          <a:pos x="0" y="127"/>
                        </a:cxn>
                      </a:cxnLst>
                      <a:rect l="0" t="0" r="r" b="b"/>
                      <a:pathLst>
                        <a:path w="97" h="134">
                          <a:moveTo>
                            <a:pt x="0" y="127"/>
                          </a:moveTo>
                          <a:lnTo>
                            <a:pt x="97" y="0"/>
                          </a:lnTo>
                          <a:lnTo>
                            <a:pt x="97" y="7"/>
                          </a:lnTo>
                          <a:lnTo>
                            <a:pt x="0" y="134"/>
                          </a:lnTo>
                          <a:lnTo>
                            <a:pt x="0" y="127"/>
                          </a:lnTo>
                          <a:close/>
                        </a:path>
                      </a:pathLst>
                    </a:custGeom>
                    <a:solidFill>
                      <a:srgbClr val="3F1F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6" name="Freeform 642"/>
                    <p:cNvSpPr>
                      <a:spLocks/>
                    </p:cNvSpPr>
                    <p:nvPr/>
                  </p:nvSpPr>
                  <p:spPr bwMode="auto">
                    <a:xfrm>
                      <a:off x="1038" y="3324"/>
                      <a:ext cx="56" cy="65"/>
                    </a:xfrm>
                    <a:custGeom>
                      <a:avLst/>
                      <a:gdLst/>
                      <a:ahLst/>
                      <a:cxnLst>
                        <a:cxn ang="0">
                          <a:pos x="0" y="129"/>
                        </a:cxn>
                        <a:cxn ang="0">
                          <a:pos x="11" y="129"/>
                        </a:cxn>
                        <a:cxn ang="0">
                          <a:pos x="113" y="0"/>
                        </a:cxn>
                        <a:cxn ang="0">
                          <a:pos x="107" y="0"/>
                        </a:cxn>
                        <a:cxn ang="0">
                          <a:pos x="0" y="129"/>
                        </a:cxn>
                      </a:cxnLst>
                      <a:rect l="0" t="0" r="r" b="b"/>
                      <a:pathLst>
                        <a:path w="113" h="129">
                          <a:moveTo>
                            <a:pt x="0" y="129"/>
                          </a:moveTo>
                          <a:lnTo>
                            <a:pt x="11" y="129"/>
                          </a:lnTo>
                          <a:lnTo>
                            <a:pt x="113" y="0"/>
                          </a:lnTo>
                          <a:lnTo>
                            <a:pt x="107" y="0"/>
                          </a:lnTo>
                          <a:lnTo>
                            <a:pt x="0" y="129"/>
                          </a:lnTo>
                          <a:close/>
                        </a:path>
                      </a:pathLst>
                    </a:custGeom>
                    <a:solidFill>
                      <a:srgbClr val="5F3F1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7" name="Rectangle 643"/>
                    <p:cNvSpPr>
                      <a:spLocks noChangeArrowheads="1"/>
                    </p:cNvSpPr>
                    <p:nvPr/>
                  </p:nvSpPr>
                  <p:spPr bwMode="auto">
                    <a:xfrm>
                      <a:off x="1038" y="3389"/>
                      <a:ext cx="6" cy="3"/>
                    </a:xfrm>
                    <a:prstGeom prst="rect">
                      <a:avLst/>
                    </a:prstGeom>
                    <a:solidFill>
                      <a:srgbClr val="7F5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grpSp>
        </p:grpSp>
        <p:sp>
          <p:nvSpPr>
            <p:cNvPr id="1672" name="Rectangle 648"/>
            <p:cNvSpPr>
              <a:spLocks noChangeArrowheads="1"/>
            </p:cNvSpPr>
            <p:nvPr/>
          </p:nvSpPr>
          <p:spPr bwMode="auto">
            <a:xfrm>
              <a:off x="1098862" y="2344576"/>
              <a:ext cx="575303" cy="46383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effectLst/>
                  <a:latin typeface="Arial" pitchFamily="34" charset="0"/>
                  <a:cs typeface="Arial" pitchFamily="34" charset="0"/>
                </a:rPr>
                <a:t>client,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effectLst/>
                  <a:latin typeface="Arial" pitchFamily="34" charset="0"/>
                  <a:cs typeface="Arial" pitchFamily="34" charset="0"/>
                </a:rPr>
                <a:t>user</a:t>
              </a:r>
              <a:endParaRPr kumimoji="0" lang="en-US" sz="1800" b="0" i="0" u="none" strike="noStrike" cap="none" normalizeH="0" baseline="0" dirty="0" smtClean="0">
                <a:ln>
                  <a:noFill/>
                </a:ln>
                <a:effectLst/>
                <a:latin typeface="Arial" pitchFamily="34" charset="0"/>
                <a:cs typeface="Arial" pitchFamily="34" charset="0"/>
              </a:endParaRPr>
            </a:p>
          </p:txBody>
        </p:sp>
        <p:sp>
          <p:nvSpPr>
            <p:cNvPr id="1674" name="Rectangle 650"/>
            <p:cNvSpPr>
              <a:spLocks noChangeArrowheads="1"/>
            </p:cNvSpPr>
            <p:nvPr/>
          </p:nvSpPr>
          <p:spPr bwMode="auto">
            <a:xfrm>
              <a:off x="4205598" y="2462051"/>
              <a:ext cx="829901" cy="2319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effectLst/>
                  <a:latin typeface="Arial" pitchFamily="34" charset="0"/>
                  <a:cs typeface="Arial" pitchFamily="34" charset="0"/>
                </a:rPr>
                <a:t>architect</a:t>
              </a:r>
              <a:endParaRPr kumimoji="0" lang="en-US" sz="1800" b="0" i="0" u="none" strike="noStrike" cap="none" normalizeH="0" baseline="0" smtClean="0">
                <a:ln>
                  <a:noFill/>
                </a:ln>
                <a:effectLst/>
                <a:latin typeface="Arial" pitchFamily="34" charset="0"/>
                <a:cs typeface="Arial" pitchFamily="34" charset="0"/>
              </a:endParaRPr>
            </a:p>
          </p:txBody>
        </p:sp>
        <p:grpSp>
          <p:nvGrpSpPr>
            <p:cNvPr id="1690" name="Group 666"/>
            <p:cNvGrpSpPr>
              <a:grpSpLocks/>
            </p:cNvGrpSpPr>
            <p:nvPr/>
          </p:nvGrpSpPr>
          <p:grpSpPr bwMode="auto">
            <a:xfrm>
              <a:off x="3183248" y="3860638"/>
              <a:ext cx="2674938" cy="1503363"/>
              <a:chOff x="2028" y="2500"/>
              <a:chExt cx="1685" cy="947"/>
            </a:xfrm>
          </p:grpSpPr>
          <p:grpSp>
            <p:nvGrpSpPr>
              <p:cNvPr id="1677" name="Group 653"/>
              <p:cNvGrpSpPr>
                <a:grpSpLocks/>
              </p:cNvGrpSpPr>
              <p:nvPr/>
            </p:nvGrpSpPr>
            <p:grpSpPr bwMode="auto">
              <a:xfrm>
                <a:off x="2160" y="3355"/>
                <a:ext cx="300" cy="92"/>
                <a:chOff x="2160" y="3355"/>
                <a:chExt cx="300" cy="92"/>
              </a:xfrm>
            </p:grpSpPr>
            <p:sp>
              <p:nvSpPr>
                <p:cNvPr id="1675" name="Freeform 651"/>
                <p:cNvSpPr>
                  <a:spLocks/>
                </p:cNvSpPr>
                <p:nvPr/>
              </p:nvSpPr>
              <p:spPr bwMode="auto">
                <a:xfrm>
                  <a:off x="2160" y="3355"/>
                  <a:ext cx="300" cy="92"/>
                </a:xfrm>
                <a:custGeom>
                  <a:avLst/>
                  <a:gdLst/>
                  <a:ahLst/>
                  <a:cxnLst>
                    <a:cxn ang="0">
                      <a:pos x="384" y="0"/>
                    </a:cxn>
                    <a:cxn ang="0">
                      <a:pos x="79" y="15"/>
                    </a:cxn>
                    <a:cxn ang="0">
                      <a:pos x="50" y="29"/>
                    </a:cxn>
                    <a:cxn ang="0">
                      <a:pos x="29" y="41"/>
                    </a:cxn>
                    <a:cxn ang="0">
                      <a:pos x="12" y="56"/>
                    </a:cxn>
                    <a:cxn ang="0">
                      <a:pos x="0" y="82"/>
                    </a:cxn>
                    <a:cxn ang="0">
                      <a:pos x="0" y="111"/>
                    </a:cxn>
                    <a:cxn ang="0">
                      <a:pos x="12" y="127"/>
                    </a:cxn>
                    <a:cxn ang="0">
                      <a:pos x="29" y="144"/>
                    </a:cxn>
                    <a:cxn ang="0">
                      <a:pos x="62" y="159"/>
                    </a:cxn>
                    <a:cxn ang="0">
                      <a:pos x="99" y="170"/>
                    </a:cxn>
                    <a:cxn ang="0">
                      <a:pos x="137" y="178"/>
                    </a:cxn>
                    <a:cxn ang="0">
                      <a:pos x="170" y="180"/>
                    </a:cxn>
                    <a:cxn ang="0">
                      <a:pos x="214" y="183"/>
                    </a:cxn>
                    <a:cxn ang="0">
                      <a:pos x="211" y="180"/>
                    </a:cxn>
                    <a:cxn ang="0">
                      <a:pos x="446" y="170"/>
                    </a:cxn>
                    <a:cxn ang="0">
                      <a:pos x="600" y="0"/>
                    </a:cxn>
                    <a:cxn ang="0">
                      <a:pos x="384" y="0"/>
                    </a:cxn>
                  </a:cxnLst>
                  <a:rect l="0" t="0" r="r" b="b"/>
                  <a:pathLst>
                    <a:path w="600" h="183">
                      <a:moveTo>
                        <a:pt x="384" y="0"/>
                      </a:moveTo>
                      <a:lnTo>
                        <a:pt x="79" y="15"/>
                      </a:lnTo>
                      <a:lnTo>
                        <a:pt x="50" y="29"/>
                      </a:lnTo>
                      <a:lnTo>
                        <a:pt x="29" y="41"/>
                      </a:lnTo>
                      <a:lnTo>
                        <a:pt x="12" y="56"/>
                      </a:lnTo>
                      <a:lnTo>
                        <a:pt x="0" y="82"/>
                      </a:lnTo>
                      <a:lnTo>
                        <a:pt x="0" y="111"/>
                      </a:lnTo>
                      <a:lnTo>
                        <a:pt x="12" y="127"/>
                      </a:lnTo>
                      <a:lnTo>
                        <a:pt x="29" y="144"/>
                      </a:lnTo>
                      <a:lnTo>
                        <a:pt x="62" y="159"/>
                      </a:lnTo>
                      <a:lnTo>
                        <a:pt x="99" y="170"/>
                      </a:lnTo>
                      <a:lnTo>
                        <a:pt x="137" y="178"/>
                      </a:lnTo>
                      <a:lnTo>
                        <a:pt x="170" y="180"/>
                      </a:lnTo>
                      <a:lnTo>
                        <a:pt x="214" y="183"/>
                      </a:lnTo>
                      <a:lnTo>
                        <a:pt x="211" y="180"/>
                      </a:lnTo>
                      <a:lnTo>
                        <a:pt x="446" y="170"/>
                      </a:lnTo>
                      <a:lnTo>
                        <a:pt x="600" y="0"/>
                      </a:lnTo>
                      <a:lnTo>
                        <a:pt x="384" y="0"/>
                      </a:lnTo>
                      <a:close/>
                    </a:path>
                  </a:pathLst>
                </a:custGeom>
                <a:solidFill>
                  <a:srgbClr val="FFFF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6" name="Freeform 652"/>
                <p:cNvSpPr>
                  <a:spLocks/>
                </p:cNvSpPr>
                <p:nvPr/>
              </p:nvSpPr>
              <p:spPr bwMode="auto">
                <a:xfrm>
                  <a:off x="2160" y="3355"/>
                  <a:ext cx="300" cy="92"/>
                </a:xfrm>
                <a:custGeom>
                  <a:avLst/>
                  <a:gdLst/>
                  <a:ahLst/>
                  <a:cxnLst>
                    <a:cxn ang="0">
                      <a:pos x="384" y="0"/>
                    </a:cxn>
                    <a:cxn ang="0">
                      <a:pos x="79" y="15"/>
                    </a:cxn>
                    <a:cxn ang="0">
                      <a:pos x="50" y="29"/>
                    </a:cxn>
                    <a:cxn ang="0">
                      <a:pos x="29" y="41"/>
                    </a:cxn>
                    <a:cxn ang="0">
                      <a:pos x="12" y="56"/>
                    </a:cxn>
                    <a:cxn ang="0">
                      <a:pos x="0" y="82"/>
                    </a:cxn>
                    <a:cxn ang="0">
                      <a:pos x="0" y="111"/>
                    </a:cxn>
                    <a:cxn ang="0">
                      <a:pos x="12" y="127"/>
                    </a:cxn>
                    <a:cxn ang="0">
                      <a:pos x="29" y="144"/>
                    </a:cxn>
                    <a:cxn ang="0">
                      <a:pos x="62" y="159"/>
                    </a:cxn>
                    <a:cxn ang="0">
                      <a:pos x="99" y="170"/>
                    </a:cxn>
                    <a:cxn ang="0">
                      <a:pos x="137" y="178"/>
                    </a:cxn>
                    <a:cxn ang="0">
                      <a:pos x="170" y="180"/>
                    </a:cxn>
                    <a:cxn ang="0">
                      <a:pos x="214" y="183"/>
                    </a:cxn>
                    <a:cxn ang="0">
                      <a:pos x="211" y="180"/>
                    </a:cxn>
                    <a:cxn ang="0">
                      <a:pos x="446" y="170"/>
                    </a:cxn>
                    <a:cxn ang="0">
                      <a:pos x="600" y="0"/>
                    </a:cxn>
                    <a:cxn ang="0">
                      <a:pos x="384" y="0"/>
                    </a:cxn>
                  </a:cxnLst>
                  <a:rect l="0" t="0" r="r" b="b"/>
                  <a:pathLst>
                    <a:path w="600" h="183">
                      <a:moveTo>
                        <a:pt x="384" y="0"/>
                      </a:moveTo>
                      <a:lnTo>
                        <a:pt x="79" y="15"/>
                      </a:lnTo>
                      <a:lnTo>
                        <a:pt x="50" y="29"/>
                      </a:lnTo>
                      <a:lnTo>
                        <a:pt x="29" y="41"/>
                      </a:lnTo>
                      <a:lnTo>
                        <a:pt x="12" y="56"/>
                      </a:lnTo>
                      <a:lnTo>
                        <a:pt x="0" y="82"/>
                      </a:lnTo>
                      <a:lnTo>
                        <a:pt x="0" y="111"/>
                      </a:lnTo>
                      <a:lnTo>
                        <a:pt x="12" y="127"/>
                      </a:lnTo>
                      <a:lnTo>
                        <a:pt x="29" y="144"/>
                      </a:lnTo>
                      <a:lnTo>
                        <a:pt x="62" y="159"/>
                      </a:lnTo>
                      <a:lnTo>
                        <a:pt x="99" y="170"/>
                      </a:lnTo>
                      <a:lnTo>
                        <a:pt x="137" y="178"/>
                      </a:lnTo>
                      <a:lnTo>
                        <a:pt x="170" y="180"/>
                      </a:lnTo>
                      <a:lnTo>
                        <a:pt x="214" y="183"/>
                      </a:lnTo>
                      <a:lnTo>
                        <a:pt x="211" y="180"/>
                      </a:lnTo>
                      <a:lnTo>
                        <a:pt x="446" y="170"/>
                      </a:lnTo>
                      <a:lnTo>
                        <a:pt x="600" y="0"/>
                      </a:lnTo>
                      <a:lnTo>
                        <a:pt x="384" y="0"/>
                      </a:lnTo>
                    </a:path>
                  </a:pathLst>
                </a:custGeom>
                <a:noFill/>
                <a:ln w="222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680" name="Group 656"/>
              <p:cNvGrpSpPr>
                <a:grpSpLocks/>
              </p:cNvGrpSpPr>
              <p:nvPr/>
            </p:nvGrpSpPr>
            <p:grpSpPr bwMode="auto">
              <a:xfrm>
                <a:off x="2028" y="2500"/>
                <a:ext cx="1685" cy="946"/>
                <a:chOff x="2028" y="2500"/>
                <a:chExt cx="1685" cy="946"/>
              </a:xfrm>
            </p:grpSpPr>
            <p:sp>
              <p:nvSpPr>
                <p:cNvPr id="1678" name="Freeform 654"/>
                <p:cNvSpPr>
                  <a:spLocks/>
                </p:cNvSpPr>
                <p:nvPr/>
              </p:nvSpPr>
              <p:spPr bwMode="auto">
                <a:xfrm>
                  <a:off x="2028" y="2500"/>
                  <a:ext cx="1685" cy="946"/>
                </a:xfrm>
                <a:custGeom>
                  <a:avLst/>
                  <a:gdLst/>
                  <a:ahLst/>
                  <a:cxnLst>
                    <a:cxn ang="0">
                      <a:pos x="190" y="7"/>
                    </a:cxn>
                    <a:cxn ang="0">
                      <a:pos x="120" y="33"/>
                    </a:cxn>
                    <a:cxn ang="0">
                      <a:pos x="38" y="86"/>
                    </a:cxn>
                    <a:cxn ang="0">
                      <a:pos x="8" y="138"/>
                    </a:cxn>
                    <a:cxn ang="0">
                      <a:pos x="0" y="205"/>
                    </a:cxn>
                    <a:cxn ang="0">
                      <a:pos x="17" y="260"/>
                    </a:cxn>
                    <a:cxn ang="0">
                      <a:pos x="58" y="349"/>
                    </a:cxn>
                    <a:cxn ang="0">
                      <a:pos x="178" y="499"/>
                    </a:cxn>
                    <a:cxn ang="0">
                      <a:pos x="322" y="667"/>
                    </a:cxn>
                    <a:cxn ang="0">
                      <a:pos x="454" y="841"/>
                    </a:cxn>
                    <a:cxn ang="0">
                      <a:pos x="557" y="1064"/>
                    </a:cxn>
                    <a:cxn ang="0">
                      <a:pos x="619" y="1339"/>
                    </a:cxn>
                    <a:cxn ang="0">
                      <a:pos x="648" y="1531"/>
                    </a:cxn>
                    <a:cxn ang="0">
                      <a:pos x="648" y="1679"/>
                    </a:cxn>
                    <a:cxn ang="0">
                      <a:pos x="607" y="1787"/>
                    </a:cxn>
                    <a:cxn ang="0">
                      <a:pos x="557" y="1851"/>
                    </a:cxn>
                    <a:cxn ang="0">
                      <a:pos x="507" y="1882"/>
                    </a:cxn>
                    <a:cxn ang="0">
                      <a:pos x="785" y="1876"/>
                    </a:cxn>
                    <a:cxn ang="0">
                      <a:pos x="1846" y="1803"/>
                    </a:cxn>
                    <a:cxn ang="0">
                      <a:pos x="2808" y="1761"/>
                    </a:cxn>
                    <a:cxn ang="0">
                      <a:pos x="3204" y="1768"/>
                    </a:cxn>
                    <a:cxn ang="0">
                      <a:pos x="3286" y="1736"/>
                    </a:cxn>
                    <a:cxn ang="0">
                      <a:pos x="3344" y="1665"/>
                    </a:cxn>
                    <a:cxn ang="0">
                      <a:pos x="3370" y="1564"/>
                    </a:cxn>
                    <a:cxn ang="0">
                      <a:pos x="3365" y="1435"/>
                    </a:cxn>
                    <a:cxn ang="0">
                      <a:pos x="3329" y="1244"/>
                    </a:cxn>
                    <a:cxn ang="0">
                      <a:pos x="3216" y="997"/>
                    </a:cxn>
                    <a:cxn ang="0">
                      <a:pos x="3084" y="777"/>
                    </a:cxn>
                    <a:cxn ang="0">
                      <a:pos x="2931" y="573"/>
                    </a:cxn>
                    <a:cxn ang="0">
                      <a:pos x="2758" y="347"/>
                    </a:cxn>
                    <a:cxn ang="0">
                      <a:pos x="2700" y="248"/>
                    </a:cxn>
                    <a:cxn ang="0">
                      <a:pos x="2688" y="172"/>
                    </a:cxn>
                    <a:cxn ang="0">
                      <a:pos x="2758" y="18"/>
                    </a:cxn>
                    <a:cxn ang="0">
                      <a:pos x="214" y="6"/>
                    </a:cxn>
                  </a:cxnLst>
                  <a:rect l="0" t="0" r="r" b="b"/>
                  <a:pathLst>
                    <a:path w="3370" h="1894">
                      <a:moveTo>
                        <a:pt x="214" y="6"/>
                      </a:moveTo>
                      <a:lnTo>
                        <a:pt x="190" y="7"/>
                      </a:lnTo>
                      <a:lnTo>
                        <a:pt x="158" y="16"/>
                      </a:lnTo>
                      <a:lnTo>
                        <a:pt x="120" y="33"/>
                      </a:lnTo>
                      <a:lnTo>
                        <a:pt x="70" y="57"/>
                      </a:lnTo>
                      <a:lnTo>
                        <a:pt x="38" y="86"/>
                      </a:lnTo>
                      <a:lnTo>
                        <a:pt x="17" y="114"/>
                      </a:lnTo>
                      <a:lnTo>
                        <a:pt x="8" y="138"/>
                      </a:lnTo>
                      <a:lnTo>
                        <a:pt x="0" y="172"/>
                      </a:lnTo>
                      <a:lnTo>
                        <a:pt x="0" y="205"/>
                      </a:lnTo>
                      <a:lnTo>
                        <a:pt x="8" y="231"/>
                      </a:lnTo>
                      <a:lnTo>
                        <a:pt x="17" y="260"/>
                      </a:lnTo>
                      <a:lnTo>
                        <a:pt x="24" y="284"/>
                      </a:lnTo>
                      <a:lnTo>
                        <a:pt x="58" y="349"/>
                      </a:lnTo>
                      <a:lnTo>
                        <a:pt x="108" y="420"/>
                      </a:lnTo>
                      <a:lnTo>
                        <a:pt x="178" y="499"/>
                      </a:lnTo>
                      <a:lnTo>
                        <a:pt x="252" y="588"/>
                      </a:lnTo>
                      <a:lnTo>
                        <a:pt x="322" y="667"/>
                      </a:lnTo>
                      <a:lnTo>
                        <a:pt x="384" y="746"/>
                      </a:lnTo>
                      <a:lnTo>
                        <a:pt x="454" y="841"/>
                      </a:lnTo>
                      <a:lnTo>
                        <a:pt x="516" y="961"/>
                      </a:lnTo>
                      <a:lnTo>
                        <a:pt x="557" y="1064"/>
                      </a:lnTo>
                      <a:lnTo>
                        <a:pt x="598" y="1196"/>
                      </a:lnTo>
                      <a:lnTo>
                        <a:pt x="619" y="1339"/>
                      </a:lnTo>
                      <a:lnTo>
                        <a:pt x="648" y="1464"/>
                      </a:lnTo>
                      <a:lnTo>
                        <a:pt x="648" y="1531"/>
                      </a:lnTo>
                      <a:lnTo>
                        <a:pt x="648" y="1620"/>
                      </a:lnTo>
                      <a:lnTo>
                        <a:pt x="648" y="1679"/>
                      </a:lnTo>
                      <a:lnTo>
                        <a:pt x="639" y="1734"/>
                      </a:lnTo>
                      <a:lnTo>
                        <a:pt x="607" y="1787"/>
                      </a:lnTo>
                      <a:lnTo>
                        <a:pt x="586" y="1821"/>
                      </a:lnTo>
                      <a:lnTo>
                        <a:pt x="557" y="1851"/>
                      </a:lnTo>
                      <a:lnTo>
                        <a:pt x="528" y="1871"/>
                      </a:lnTo>
                      <a:lnTo>
                        <a:pt x="507" y="1882"/>
                      </a:lnTo>
                      <a:lnTo>
                        <a:pt x="487" y="1894"/>
                      </a:lnTo>
                      <a:lnTo>
                        <a:pt x="785" y="1876"/>
                      </a:lnTo>
                      <a:lnTo>
                        <a:pt x="1366" y="1837"/>
                      </a:lnTo>
                      <a:lnTo>
                        <a:pt x="1846" y="1803"/>
                      </a:lnTo>
                      <a:lnTo>
                        <a:pt x="2400" y="1773"/>
                      </a:lnTo>
                      <a:lnTo>
                        <a:pt x="2808" y="1761"/>
                      </a:lnTo>
                      <a:lnTo>
                        <a:pt x="3125" y="1768"/>
                      </a:lnTo>
                      <a:lnTo>
                        <a:pt x="3204" y="1768"/>
                      </a:lnTo>
                      <a:lnTo>
                        <a:pt x="3258" y="1761"/>
                      </a:lnTo>
                      <a:lnTo>
                        <a:pt x="3286" y="1736"/>
                      </a:lnTo>
                      <a:lnTo>
                        <a:pt x="3320" y="1706"/>
                      </a:lnTo>
                      <a:lnTo>
                        <a:pt x="3344" y="1665"/>
                      </a:lnTo>
                      <a:lnTo>
                        <a:pt x="3361" y="1612"/>
                      </a:lnTo>
                      <a:lnTo>
                        <a:pt x="3370" y="1564"/>
                      </a:lnTo>
                      <a:lnTo>
                        <a:pt x="3370" y="1492"/>
                      </a:lnTo>
                      <a:lnTo>
                        <a:pt x="3365" y="1435"/>
                      </a:lnTo>
                      <a:lnTo>
                        <a:pt x="3361" y="1342"/>
                      </a:lnTo>
                      <a:lnTo>
                        <a:pt x="3329" y="1244"/>
                      </a:lnTo>
                      <a:lnTo>
                        <a:pt x="3279" y="1115"/>
                      </a:lnTo>
                      <a:lnTo>
                        <a:pt x="3216" y="997"/>
                      </a:lnTo>
                      <a:lnTo>
                        <a:pt x="3168" y="894"/>
                      </a:lnTo>
                      <a:lnTo>
                        <a:pt x="3084" y="777"/>
                      </a:lnTo>
                      <a:lnTo>
                        <a:pt x="3001" y="672"/>
                      </a:lnTo>
                      <a:lnTo>
                        <a:pt x="2931" y="573"/>
                      </a:lnTo>
                      <a:lnTo>
                        <a:pt x="2816" y="430"/>
                      </a:lnTo>
                      <a:lnTo>
                        <a:pt x="2758" y="347"/>
                      </a:lnTo>
                      <a:lnTo>
                        <a:pt x="2717" y="291"/>
                      </a:lnTo>
                      <a:lnTo>
                        <a:pt x="2700" y="248"/>
                      </a:lnTo>
                      <a:lnTo>
                        <a:pt x="2688" y="207"/>
                      </a:lnTo>
                      <a:lnTo>
                        <a:pt x="2688" y="172"/>
                      </a:lnTo>
                      <a:lnTo>
                        <a:pt x="2737" y="42"/>
                      </a:lnTo>
                      <a:lnTo>
                        <a:pt x="2758" y="18"/>
                      </a:lnTo>
                      <a:lnTo>
                        <a:pt x="243" y="0"/>
                      </a:lnTo>
                      <a:lnTo>
                        <a:pt x="214" y="6"/>
                      </a:lnTo>
                      <a:close/>
                    </a:path>
                  </a:pathLst>
                </a:custGeom>
                <a:solidFill>
                  <a:srgbClr val="FFFF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9" name="Freeform 655"/>
                <p:cNvSpPr>
                  <a:spLocks/>
                </p:cNvSpPr>
                <p:nvPr/>
              </p:nvSpPr>
              <p:spPr bwMode="auto">
                <a:xfrm>
                  <a:off x="2028" y="2500"/>
                  <a:ext cx="1685" cy="946"/>
                </a:xfrm>
                <a:custGeom>
                  <a:avLst/>
                  <a:gdLst/>
                  <a:ahLst/>
                  <a:cxnLst>
                    <a:cxn ang="0">
                      <a:pos x="190" y="7"/>
                    </a:cxn>
                    <a:cxn ang="0">
                      <a:pos x="120" y="33"/>
                    </a:cxn>
                    <a:cxn ang="0">
                      <a:pos x="38" y="86"/>
                    </a:cxn>
                    <a:cxn ang="0">
                      <a:pos x="8" y="138"/>
                    </a:cxn>
                    <a:cxn ang="0">
                      <a:pos x="0" y="205"/>
                    </a:cxn>
                    <a:cxn ang="0">
                      <a:pos x="17" y="260"/>
                    </a:cxn>
                    <a:cxn ang="0">
                      <a:pos x="58" y="349"/>
                    </a:cxn>
                    <a:cxn ang="0">
                      <a:pos x="178" y="499"/>
                    </a:cxn>
                    <a:cxn ang="0">
                      <a:pos x="322" y="667"/>
                    </a:cxn>
                    <a:cxn ang="0">
                      <a:pos x="454" y="841"/>
                    </a:cxn>
                    <a:cxn ang="0">
                      <a:pos x="557" y="1064"/>
                    </a:cxn>
                    <a:cxn ang="0">
                      <a:pos x="619" y="1339"/>
                    </a:cxn>
                    <a:cxn ang="0">
                      <a:pos x="648" y="1531"/>
                    </a:cxn>
                    <a:cxn ang="0">
                      <a:pos x="648" y="1679"/>
                    </a:cxn>
                    <a:cxn ang="0">
                      <a:pos x="607" y="1787"/>
                    </a:cxn>
                    <a:cxn ang="0">
                      <a:pos x="557" y="1851"/>
                    </a:cxn>
                    <a:cxn ang="0">
                      <a:pos x="507" y="1882"/>
                    </a:cxn>
                    <a:cxn ang="0">
                      <a:pos x="785" y="1876"/>
                    </a:cxn>
                    <a:cxn ang="0">
                      <a:pos x="1846" y="1803"/>
                    </a:cxn>
                    <a:cxn ang="0">
                      <a:pos x="2808" y="1761"/>
                    </a:cxn>
                    <a:cxn ang="0">
                      <a:pos x="3204" y="1768"/>
                    </a:cxn>
                    <a:cxn ang="0">
                      <a:pos x="3286" y="1736"/>
                    </a:cxn>
                    <a:cxn ang="0">
                      <a:pos x="3344" y="1665"/>
                    </a:cxn>
                    <a:cxn ang="0">
                      <a:pos x="3370" y="1564"/>
                    </a:cxn>
                    <a:cxn ang="0">
                      <a:pos x="3365" y="1435"/>
                    </a:cxn>
                    <a:cxn ang="0">
                      <a:pos x="3329" y="1244"/>
                    </a:cxn>
                    <a:cxn ang="0">
                      <a:pos x="3216" y="997"/>
                    </a:cxn>
                    <a:cxn ang="0">
                      <a:pos x="3084" y="777"/>
                    </a:cxn>
                    <a:cxn ang="0">
                      <a:pos x="2931" y="573"/>
                    </a:cxn>
                    <a:cxn ang="0">
                      <a:pos x="2758" y="347"/>
                    </a:cxn>
                    <a:cxn ang="0">
                      <a:pos x="2700" y="248"/>
                    </a:cxn>
                    <a:cxn ang="0">
                      <a:pos x="2688" y="172"/>
                    </a:cxn>
                    <a:cxn ang="0">
                      <a:pos x="2758" y="18"/>
                    </a:cxn>
                    <a:cxn ang="0">
                      <a:pos x="214" y="6"/>
                    </a:cxn>
                  </a:cxnLst>
                  <a:rect l="0" t="0" r="r" b="b"/>
                  <a:pathLst>
                    <a:path w="3370" h="1894">
                      <a:moveTo>
                        <a:pt x="214" y="6"/>
                      </a:moveTo>
                      <a:lnTo>
                        <a:pt x="190" y="7"/>
                      </a:lnTo>
                      <a:lnTo>
                        <a:pt x="158" y="16"/>
                      </a:lnTo>
                      <a:lnTo>
                        <a:pt x="120" y="33"/>
                      </a:lnTo>
                      <a:lnTo>
                        <a:pt x="70" y="57"/>
                      </a:lnTo>
                      <a:lnTo>
                        <a:pt x="38" y="86"/>
                      </a:lnTo>
                      <a:lnTo>
                        <a:pt x="17" y="114"/>
                      </a:lnTo>
                      <a:lnTo>
                        <a:pt x="8" y="138"/>
                      </a:lnTo>
                      <a:lnTo>
                        <a:pt x="0" y="172"/>
                      </a:lnTo>
                      <a:lnTo>
                        <a:pt x="0" y="205"/>
                      </a:lnTo>
                      <a:lnTo>
                        <a:pt x="8" y="231"/>
                      </a:lnTo>
                      <a:lnTo>
                        <a:pt x="17" y="260"/>
                      </a:lnTo>
                      <a:lnTo>
                        <a:pt x="24" y="284"/>
                      </a:lnTo>
                      <a:lnTo>
                        <a:pt x="58" y="349"/>
                      </a:lnTo>
                      <a:lnTo>
                        <a:pt x="108" y="420"/>
                      </a:lnTo>
                      <a:lnTo>
                        <a:pt x="178" y="499"/>
                      </a:lnTo>
                      <a:lnTo>
                        <a:pt x="252" y="588"/>
                      </a:lnTo>
                      <a:lnTo>
                        <a:pt x="322" y="667"/>
                      </a:lnTo>
                      <a:lnTo>
                        <a:pt x="384" y="746"/>
                      </a:lnTo>
                      <a:lnTo>
                        <a:pt x="454" y="841"/>
                      </a:lnTo>
                      <a:lnTo>
                        <a:pt x="516" y="961"/>
                      </a:lnTo>
                      <a:lnTo>
                        <a:pt x="557" y="1064"/>
                      </a:lnTo>
                      <a:lnTo>
                        <a:pt x="598" y="1196"/>
                      </a:lnTo>
                      <a:lnTo>
                        <a:pt x="619" y="1339"/>
                      </a:lnTo>
                      <a:lnTo>
                        <a:pt x="648" y="1464"/>
                      </a:lnTo>
                      <a:lnTo>
                        <a:pt x="648" y="1531"/>
                      </a:lnTo>
                      <a:lnTo>
                        <a:pt x="648" y="1620"/>
                      </a:lnTo>
                      <a:lnTo>
                        <a:pt x="648" y="1679"/>
                      </a:lnTo>
                      <a:lnTo>
                        <a:pt x="639" y="1734"/>
                      </a:lnTo>
                      <a:lnTo>
                        <a:pt x="607" y="1787"/>
                      </a:lnTo>
                      <a:lnTo>
                        <a:pt x="586" y="1821"/>
                      </a:lnTo>
                      <a:lnTo>
                        <a:pt x="557" y="1851"/>
                      </a:lnTo>
                      <a:lnTo>
                        <a:pt x="528" y="1871"/>
                      </a:lnTo>
                      <a:lnTo>
                        <a:pt x="507" y="1882"/>
                      </a:lnTo>
                      <a:lnTo>
                        <a:pt x="487" y="1894"/>
                      </a:lnTo>
                      <a:lnTo>
                        <a:pt x="785" y="1876"/>
                      </a:lnTo>
                      <a:lnTo>
                        <a:pt x="1366" y="1837"/>
                      </a:lnTo>
                      <a:lnTo>
                        <a:pt x="1846" y="1803"/>
                      </a:lnTo>
                      <a:lnTo>
                        <a:pt x="2400" y="1773"/>
                      </a:lnTo>
                      <a:lnTo>
                        <a:pt x="2808" y="1761"/>
                      </a:lnTo>
                      <a:lnTo>
                        <a:pt x="3125" y="1768"/>
                      </a:lnTo>
                      <a:lnTo>
                        <a:pt x="3204" y="1768"/>
                      </a:lnTo>
                      <a:lnTo>
                        <a:pt x="3258" y="1761"/>
                      </a:lnTo>
                      <a:lnTo>
                        <a:pt x="3286" y="1736"/>
                      </a:lnTo>
                      <a:lnTo>
                        <a:pt x="3320" y="1706"/>
                      </a:lnTo>
                      <a:lnTo>
                        <a:pt x="3344" y="1665"/>
                      </a:lnTo>
                      <a:lnTo>
                        <a:pt x="3361" y="1612"/>
                      </a:lnTo>
                      <a:lnTo>
                        <a:pt x="3370" y="1564"/>
                      </a:lnTo>
                      <a:lnTo>
                        <a:pt x="3370" y="1492"/>
                      </a:lnTo>
                      <a:lnTo>
                        <a:pt x="3365" y="1435"/>
                      </a:lnTo>
                      <a:lnTo>
                        <a:pt x="3361" y="1342"/>
                      </a:lnTo>
                      <a:lnTo>
                        <a:pt x="3329" y="1244"/>
                      </a:lnTo>
                      <a:lnTo>
                        <a:pt x="3279" y="1115"/>
                      </a:lnTo>
                      <a:lnTo>
                        <a:pt x="3216" y="997"/>
                      </a:lnTo>
                      <a:lnTo>
                        <a:pt x="3168" y="894"/>
                      </a:lnTo>
                      <a:lnTo>
                        <a:pt x="3084" y="777"/>
                      </a:lnTo>
                      <a:lnTo>
                        <a:pt x="3001" y="672"/>
                      </a:lnTo>
                      <a:lnTo>
                        <a:pt x="2931" y="573"/>
                      </a:lnTo>
                      <a:lnTo>
                        <a:pt x="2816" y="430"/>
                      </a:lnTo>
                      <a:lnTo>
                        <a:pt x="2758" y="347"/>
                      </a:lnTo>
                      <a:lnTo>
                        <a:pt x="2717" y="291"/>
                      </a:lnTo>
                      <a:lnTo>
                        <a:pt x="2700" y="248"/>
                      </a:lnTo>
                      <a:lnTo>
                        <a:pt x="2688" y="207"/>
                      </a:lnTo>
                      <a:lnTo>
                        <a:pt x="2688" y="172"/>
                      </a:lnTo>
                      <a:lnTo>
                        <a:pt x="2737" y="42"/>
                      </a:lnTo>
                      <a:lnTo>
                        <a:pt x="2758" y="18"/>
                      </a:lnTo>
                      <a:lnTo>
                        <a:pt x="243" y="0"/>
                      </a:lnTo>
                      <a:lnTo>
                        <a:pt x="214" y="6"/>
                      </a:lnTo>
                    </a:path>
                  </a:pathLst>
                </a:custGeom>
                <a:noFill/>
                <a:ln w="222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683" name="Group 659"/>
              <p:cNvGrpSpPr>
                <a:grpSpLocks/>
              </p:cNvGrpSpPr>
              <p:nvPr/>
            </p:nvGrpSpPr>
            <p:grpSpPr bwMode="auto">
              <a:xfrm>
                <a:off x="2118" y="2543"/>
                <a:ext cx="138" cy="62"/>
                <a:chOff x="2118" y="2543"/>
                <a:chExt cx="138" cy="62"/>
              </a:xfrm>
            </p:grpSpPr>
            <p:sp>
              <p:nvSpPr>
                <p:cNvPr id="1681" name="Freeform 657"/>
                <p:cNvSpPr>
                  <a:spLocks/>
                </p:cNvSpPr>
                <p:nvPr/>
              </p:nvSpPr>
              <p:spPr bwMode="auto">
                <a:xfrm>
                  <a:off x="2118" y="2543"/>
                  <a:ext cx="138" cy="62"/>
                </a:xfrm>
                <a:custGeom>
                  <a:avLst/>
                  <a:gdLst/>
                  <a:ahLst/>
                  <a:cxnLst>
                    <a:cxn ang="0">
                      <a:pos x="276" y="9"/>
                    </a:cxn>
                    <a:cxn ang="0">
                      <a:pos x="206" y="114"/>
                    </a:cxn>
                    <a:cxn ang="0">
                      <a:pos x="132" y="126"/>
                    </a:cxn>
                    <a:cxn ang="0">
                      <a:pos x="100" y="122"/>
                    </a:cxn>
                    <a:cxn ang="0">
                      <a:pos x="62" y="117"/>
                    </a:cxn>
                    <a:cxn ang="0">
                      <a:pos x="38" y="103"/>
                    </a:cxn>
                    <a:cxn ang="0">
                      <a:pos x="17" y="93"/>
                    </a:cxn>
                    <a:cxn ang="0">
                      <a:pos x="4" y="78"/>
                    </a:cxn>
                    <a:cxn ang="0">
                      <a:pos x="0" y="62"/>
                    </a:cxn>
                    <a:cxn ang="0">
                      <a:pos x="0" y="45"/>
                    </a:cxn>
                    <a:cxn ang="0">
                      <a:pos x="12" y="31"/>
                    </a:cxn>
                    <a:cxn ang="0">
                      <a:pos x="33" y="19"/>
                    </a:cxn>
                    <a:cxn ang="0">
                      <a:pos x="58" y="11"/>
                    </a:cxn>
                    <a:cxn ang="0">
                      <a:pos x="86" y="7"/>
                    </a:cxn>
                    <a:cxn ang="0">
                      <a:pos x="115" y="5"/>
                    </a:cxn>
                    <a:cxn ang="0">
                      <a:pos x="144" y="0"/>
                    </a:cxn>
                    <a:cxn ang="0">
                      <a:pos x="165" y="0"/>
                    </a:cxn>
                    <a:cxn ang="0">
                      <a:pos x="194" y="0"/>
                    </a:cxn>
                    <a:cxn ang="0">
                      <a:pos x="276" y="9"/>
                    </a:cxn>
                  </a:cxnLst>
                  <a:rect l="0" t="0" r="r" b="b"/>
                  <a:pathLst>
                    <a:path w="276" h="126">
                      <a:moveTo>
                        <a:pt x="276" y="9"/>
                      </a:moveTo>
                      <a:lnTo>
                        <a:pt x="206" y="114"/>
                      </a:lnTo>
                      <a:lnTo>
                        <a:pt x="132" y="126"/>
                      </a:lnTo>
                      <a:lnTo>
                        <a:pt x="100" y="122"/>
                      </a:lnTo>
                      <a:lnTo>
                        <a:pt x="62" y="117"/>
                      </a:lnTo>
                      <a:lnTo>
                        <a:pt x="38" y="103"/>
                      </a:lnTo>
                      <a:lnTo>
                        <a:pt x="17" y="93"/>
                      </a:lnTo>
                      <a:lnTo>
                        <a:pt x="4" y="78"/>
                      </a:lnTo>
                      <a:lnTo>
                        <a:pt x="0" y="62"/>
                      </a:lnTo>
                      <a:lnTo>
                        <a:pt x="0" y="45"/>
                      </a:lnTo>
                      <a:lnTo>
                        <a:pt x="12" y="31"/>
                      </a:lnTo>
                      <a:lnTo>
                        <a:pt x="33" y="19"/>
                      </a:lnTo>
                      <a:lnTo>
                        <a:pt x="58" y="11"/>
                      </a:lnTo>
                      <a:lnTo>
                        <a:pt x="86" y="7"/>
                      </a:lnTo>
                      <a:lnTo>
                        <a:pt x="115" y="5"/>
                      </a:lnTo>
                      <a:lnTo>
                        <a:pt x="144" y="0"/>
                      </a:lnTo>
                      <a:lnTo>
                        <a:pt x="165" y="0"/>
                      </a:lnTo>
                      <a:lnTo>
                        <a:pt x="194" y="0"/>
                      </a:lnTo>
                      <a:lnTo>
                        <a:pt x="276" y="9"/>
                      </a:lnTo>
                      <a:close/>
                    </a:path>
                  </a:pathLst>
                </a:custGeom>
                <a:solidFill>
                  <a:srgbClr val="FFFF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2" name="Freeform 658"/>
                <p:cNvSpPr>
                  <a:spLocks/>
                </p:cNvSpPr>
                <p:nvPr/>
              </p:nvSpPr>
              <p:spPr bwMode="auto">
                <a:xfrm>
                  <a:off x="2118" y="2543"/>
                  <a:ext cx="138" cy="62"/>
                </a:xfrm>
                <a:custGeom>
                  <a:avLst/>
                  <a:gdLst/>
                  <a:ahLst/>
                  <a:cxnLst>
                    <a:cxn ang="0">
                      <a:pos x="276" y="9"/>
                    </a:cxn>
                    <a:cxn ang="0">
                      <a:pos x="206" y="114"/>
                    </a:cxn>
                    <a:cxn ang="0">
                      <a:pos x="132" y="126"/>
                    </a:cxn>
                    <a:cxn ang="0">
                      <a:pos x="100" y="122"/>
                    </a:cxn>
                    <a:cxn ang="0">
                      <a:pos x="62" y="117"/>
                    </a:cxn>
                    <a:cxn ang="0">
                      <a:pos x="38" y="103"/>
                    </a:cxn>
                    <a:cxn ang="0">
                      <a:pos x="17" y="93"/>
                    </a:cxn>
                    <a:cxn ang="0">
                      <a:pos x="4" y="78"/>
                    </a:cxn>
                    <a:cxn ang="0">
                      <a:pos x="0" y="62"/>
                    </a:cxn>
                    <a:cxn ang="0">
                      <a:pos x="0" y="45"/>
                    </a:cxn>
                    <a:cxn ang="0">
                      <a:pos x="12" y="31"/>
                    </a:cxn>
                    <a:cxn ang="0">
                      <a:pos x="33" y="19"/>
                    </a:cxn>
                    <a:cxn ang="0">
                      <a:pos x="58" y="11"/>
                    </a:cxn>
                    <a:cxn ang="0">
                      <a:pos x="86" y="7"/>
                    </a:cxn>
                    <a:cxn ang="0">
                      <a:pos x="115" y="5"/>
                    </a:cxn>
                    <a:cxn ang="0">
                      <a:pos x="144" y="0"/>
                    </a:cxn>
                    <a:cxn ang="0">
                      <a:pos x="165" y="0"/>
                    </a:cxn>
                    <a:cxn ang="0">
                      <a:pos x="194" y="0"/>
                    </a:cxn>
                    <a:cxn ang="0">
                      <a:pos x="276" y="9"/>
                    </a:cxn>
                  </a:cxnLst>
                  <a:rect l="0" t="0" r="r" b="b"/>
                  <a:pathLst>
                    <a:path w="276" h="126">
                      <a:moveTo>
                        <a:pt x="276" y="9"/>
                      </a:moveTo>
                      <a:lnTo>
                        <a:pt x="206" y="114"/>
                      </a:lnTo>
                      <a:lnTo>
                        <a:pt x="132" y="126"/>
                      </a:lnTo>
                      <a:lnTo>
                        <a:pt x="100" y="122"/>
                      </a:lnTo>
                      <a:lnTo>
                        <a:pt x="62" y="117"/>
                      </a:lnTo>
                      <a:lnTo>
                        <a:pt x="38" y="103"/>
                      </a:lnTo>
                      <a:lnTo>
                        <a:pt x="17" y="93"/>
                      </a:lnTo>
                      <a:lnTo>
                        <a:pt x="4" y="78"/>
                      </a:lnTo>
                      <a:lnTo>
                        <a:pt x="0" y="62"/>
                      </a:lnTo>
                      <a:lnTo>
                        <a:pt x="0" y="45"/>
                      </a:lnTo>
                      <a:lnTo>
                        <a:pt x="12" y="31"/>
                      </a:lnTo>
                      <a:lnTo>
                        <a:pt x="33" y="19"/>
                      </a:lnTo>
                      <a:lnTo>
                        <a:pt x="58" y="11"/>
                      </a:lnTo>
                      <a:lnTo>
                        <a:pt x="86" y="7"/>
                      </a:lnTo>
                      <a:lnTo>
                        <a:pt x="115" y="5"/>
                      </a:lnTo>
                      <a:lnTo>
                        <a:pt x="144" y="0"/>
                      </a:lnTo>
                      <a:lnTo>
                        <a:pt x="165" y="0"/>
                      </a:lnTo>
                      <a:lnTo>
                        <a:pt x="194" y="0"/>
                      </a:lnTo>
                      <a:lnTo>
                        <a:pt x="276" y="9"/>
                      </a:lnTo>
                    </a:path>
                  </a:pathLst>
                </a:custGeom>
                <a:noFill/>
                <a:ln w="222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686" name="Group 662"/>
              <p:cNvGrpSpPr>
                <a:grpSpLocks/>
              </p:cNvGrpSpPr>
              <p:nvPr/>
            </p:nvGrpSpPr>
            <p:grpSpPr bwMode="auto">
              <a:xfrm>
                <a:off x="2171" y="2539"/>
                <a:ext cx="97" cy="51"/>
                <a:chOff x="2171" y="2539"/>
                <a:chExt cx="97" cy="51"/>
              </a:xfrm>
            </p:grpSpPr>
            <p:sp>
              <p:nvSpPr>
                <p:cNvPr id="1684" name="Freeform 660"/>
                <p:cNvSpPr>
                  <a:spLocks/>
                </p:cNvSpPr>
                <p:nvPr/>
              </p:nvSpPr>
              <p:spPr bwMode="auto">
                <a:xfrm>
                  <a:off x="2171" y="2539"/>
                  <a:ext cx="97" cy="51"/>
                </a:xfrm>
                <a:custGeom>
                  <a:avLst/>
                  <a:gdLst/>
                  <a:ahLst/>
                  <a:cxnLst>
                    <a:cxn ang="0">
                      <a:pos x="0" y="14"/>
                    </a:cxn>
                    <a:cxn ang="0">
                      <a:pos x="38" y="25"/>
                    </a:cxn>
                    <a:cxn ang="0">
                      <a:pos x="54" y="38"/>
                    </a:cxn>
                    <a:cxn ang="0">
                      <a:pos x="62" y="50"/>
                    </a:cxn>
                    <a:cxn ang="0">
                      <a:pos x="62" y="71"/>
                    </a:cxn>
                    <a:cxn ang="0">
                      <a:pos x="59" y="86"/>
                    </a:cxn>
                    <a:cxn ang="0">
                      <a:pos x="38" y="102"/>
                    </a:cxn>
                    <a:cxn ang="0">
                      <a:pos x="196" y="85"/>
                    </a:cxn>
                    <a:cxn ang="0">
                      <a:pos x="182" y="0"/>
                    </a:cxn>
                    <a:cxn ang="0">
                      <a:pos x="0" y="14"/>
                    </a:cxn>
                  </a:cxnLst>
                  <a:rect l="0" t="0" r="r" b="b"/>
                  <a:pathLst>
                    <a:path w="196" h="102">
                      <a:moveTo>
                        <a:pt x="0" y="14"/>
                      </a:moveTo>
                      <a:lnTo>
                        <a:pt x="38" y="25"/>
                      </a:lnTo>
                      <a:lnTo>
                        <a:pt x="54" y="38"/>
                      </a:lnTo>
                      <a:lnTo>
                        <a:pt x="62" y="50"/>
                      </a:lnTo>
                      <a:lnTo>
                        <a:pt x="62" y="71"/>
                      </a:lnTo>
                      <a:lnTo>
                        <a:pt x="59" y="86"/>
                      </a:lnTo>
                      <a:lnTo>
                        <a:pt x="38" y="102"/>
                      </a:lnTo>
                      <a:lnTo>
                        <a:pt x="196" y="85"/>
                      </a:lnTo>
                      <a:lnTo>
                        <a:pt x="182" y="0"/>
                      </a:lnTo>
                      <a:lnTo>
                        <a:pt x="0" y="14"/>
                      </a:lnTo>
                      <a:close/>
                    </a:path>
                  </a:pathLst>
                </a:custGeom>
                <a:solidFill>
                  <a:srgbClr val="FFFF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5" name="Freeform 661"/>
                <p:cNvSpPr>
                  <a:spLocks/>
                </p:cNvSpPr>
                <p:nvPr/>
              </p:nvSpPr>
              <p:spPr bwMode="auto">
                <a:xfrm>
                  <a:off x="2171" y="2539"/>
                  <a:ext cx="97" cy="51"/>
                </a:xfrm>
                <a:custGeom>
                  <a:avLst/>
                  <a:gdLst/>
                  <a:ahLst/>
                  <a:cxnLst>
                    <a:cxn ang="0">
                      <a:pos x="0" y="14"/>
                    </a:cxn>
                    <a:cxn ang="0">
                      <a:pos x="38" y="25"/>
                    </a:cxn>
                    <a:cxn ang="0">
                      <a:pos x="54" y="38"/>
                    </a:cxn>
                    <a:cxn ang="0">
                      <a:pos x="62" y="50"/>
                    </a:cxn>
                    <a:cxn ang="0">
                      <a:pos x="62" y="71"/>
                    </a:cxn>
                    <a:cxn ang="0">
                      <a:pos x="59" y="86"/>
                    </a:cxn>
                    <a:cxn ang="0">
                      <a:pos x="38" y="102"/>
                    </a:cxn>
                    <a:cxn ang="0">
                      <a:pos x="196" y="85"/>
                    </a:cxn>
                    <a:cxn ang="0">
                      <a:pos x="182" y="0"/>
                    </a:cxn>
                    <a:cxn ang="0">
                      <a:pos x="0" y="14"/>
                    </a:cxn>
                  </a:cxnLst>
                  <a:rect l="0" t="0" r="r" b="b"/>
                  <a:pathLst>
                    <a:path w="196" h="102">
                      <a:moveTo>
                        <a:pt x="0" y="14"/>
                      </a:moveTo>
                      <a:lnTo>
                        <a:pt x="38" y="25"/>
                      </a:lnTo>
                      <a:lnTo>
                        <a:pt x="54" y="38"/>
                      </a:lnTo>
                      <a:lnTo>
                        <a:pt x="62" y="50"/>
                      </a:lnTo>
                      <a:lnTo>
                        <a:pt x="62" y="71"/>
                      </a:lnTo>
                      <a:lnTo>
                        <a:pt x="59" y="86"/>
                      </a:lnTo>
                      <a:lnTo>
                        <a:pt x="38" y="102"/>
                      </a:lnTo>
                      <a:lnTo>
                        <a:pt x="196" y="85"/>
                      </a:lnTo>
                      <a:lnTo>
                        <a:pt x="182" y="0"/>
                      </a:lnTo>
                      <a:lnTo>
                        <a:pt x="0" y="14"/>
                      </a:lnTo>
                    </a:path>
                  </a:pathLst>
                </a:custGeom>
                <a:noFill/>
                <a:ln w="222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689" name="Group 665"/>
              <p:cNvGrpSpPr>
                <a:grpSpLocks/>
              </p:cNvGrpSpPr>
              <p:nvPr/>
            </p:nvGrpSpPr>
            <p:grpSpPr bwMode="auto">
              <a:xfrm>
                <a:off x="2144" y="2500"/>
                <a:ext cx="1411" cy="105"/>
                <a:chOff x="2144" y="2500"/>
                <a:chExt cx="1411" cy="105"/>
              </a:xfrm>
            </p:grpSpPr>
            <p:sp>
              <p:nvSpPr>
                <p:cNvPr id="1687" name="Freeform 663"/>
                <p:cNvSpPr>
                  <a:spLocks/>
                </p:cNvSpPr>
                <p:nvPr/>
              </p:nvSpPr>
              <p:spPr bwMode="auto">
                <a:xfrm>
                  <a:off x="2144" y="2500"/>
                  <a:ext cx="1411" cy="105"/>
                </a:xfrm>
                <a:custGeom>
                  <a:avLst/>
                  <a:gdLst/>
                  <a:ahLst/>
                  <a:cxnLst>
                    <a:cxn ang="0">
                      <a:pos x="2667" y="16"/>
                    </a:cxn>
                    <a:cxn ang="0">
                      <a:pos x="0" y="0"/>
                    </a:cxn>
                    <a:cxn ang="0">
                      <a:pos x="74" y="7"/>
                    </a:cxn>
                    <a:cxn ang="0">
                      <a:pos x="103" y="11"/>
                    </a:cxn>
                    <a:cxn ang="0">
                      <a:pos x="132" y="18"/>
                    </a:cxn>
                    <a:cxn ang="0">
                      <a:pos x="149" y="26"/>
                    </a:cxn>
                    <a:cxn ang="0">
                      <a:pos x="173" y="40"/>
                    </a:cxn>
                    <a:cxn ang="0">
                      <a:pos x="182" y="57"/>
                    </a:cxn>
                    <a:cxn ang="0">
                      <a:pos x="191" y="74"/>
                    </a:cxn>
                    <a:cxn ang="0">
                      <a:pos x="194" y="93"/>
                    </a:cxn>
                    <a:cxn ang="0">
                      <a:pos x="194" y="109"/>
                    </a:cxn>
                    <a:cxn ang="0">
                      <a:pos x="191" y="129"/>
                    </a:cxn>
                    <a:cxn ang="0">
                      <a:pos x="182" y="150"/>
                    </a:cxn>
                    <a:cxn ang="0">
                      <a:pos x="165" y="169"/>
                    </a:cxn>
                    <a:cxn ang="0">
                      <a:pos x="137" y="188"/>
                    </a:cxn>
                    <a:cxn ang="0">
                      <a:pos x="100" y="200"/>
                    </a:cxn>
                    <a:cxn ang="0">
                      <a:pos x="71" y="212"/>
                    </a:cxn>
                    <a:cxn ang="0">
                      <a:pos x="244" y="200"/>
                    </a:cxn>
                    <a:cxn ang="0">
                      <a:pos x="437" y="184"/>
                    </a:cxn>
                    <a:cxn ang="0">
                      <a:pos x="748" y="174"/>
                    </a:cxn>
                    <a:cxn ang="0">
                      <a:pos x="1003" y="164"/>
                    </a:cxn>
                    <a:cxn ang="0">
                      <a:pos x="1310" y="164"/>
                    </a:cxn>
                    <a:cxn ang="0">
                      <a:pos x="1648" y="169"/>
                    </a:cxn>
                    <a:cxn ang="0">
                      <a:pos x="2066" y="174"/>
                    </a:cxn>
                    <a:cxn ang="0">
                      <a:pos x="2465" y="189"/>
                    </a:cxn>
                    <a:cxn ang="0">
                      <a:pos x="2626" y="207"/>
                    </a:cxn>
                    <a:cxn ang="0">
                      <a:pos x="2676" y="208"/>
                    </a:cxn>
                    <a:cxn ang="0">
                      <a:pos x="2726" y="212"/>
                    </a:cxn>
                    <a:cxn ang="0">
                      <a:pos x="2763" y="207"/>
                    </a:cxn>
                    <a:cxn ang="0">
                      <a:pos x="2793" y="189"/>
                    </a:cxn>
                    <a:cxn ang="0">
                      <a:pos x="2808" y="172"/>
                    </a:cxn>
                    <a:cxn ang="0">
                      <a:pos x="2817" y="153"/>
                    </a:cxn>
                    <a:cxn ang="0">
                      <a:pos x="2822" y="136"/>
                    </a:cxn>
                    <a:cxn ang="0">
                      <a:pos x="2813" y="102"/>
                    </a:cxn>
                    <a:cxn ang="0">
                      <a:pos x="2801" y="81"/>
                    </a:cxn>
                    <a:cxn ang="0">
                      <a:pos x="2779" y="61"/>
                    </a:cxn>
                    <a:cxn ang="0">
                      <a:pos x="2763" y="45"/>
                    </a:cxn>
                    <a:cxn ang="0">
                      <a:pos x="2738" y="33"/>
                    </a:cxn>
                    <a:cxn ang="0">
                      <a:pos x="2705" y="23"/>
                    </a:cxn>
                    <a:cxn ang="0">
                      <a:pos x="2667" y="16"/>
                    </a:cxn>
                  </a:cxnLst>
                  <a:rect l="0" t="0" r="r" b="b"/>
                  <a:pathLst>
                    <a:path w="2822" h="212">
                      <a:moveTo>
                        <a:pt x="2667" y="16"/>
                      </a:moveTo>
                      <a:lnTo>
                        <a:pt x="0" y="0"/>
                      </a:lnTo>
                      <a:lnTo>
                        <a:pt x="74" y="7"/>
                      </a:lnTo>
                      <a:lnTo>
                        <a:pt x="103" y="11"/>
                      </a:lnTo>
                      <a:lnTo>
                        <a:pt x="132" y="18"/>
                      </a:lnTo>
                      <a:lnTo>
                        <a:pt x="149" y="26"/>
                      </a:lnTo>
                      <a:lnTo>
                        <a:pt x="173" y="40"/>
                      </a:lnTo>
                      <a:lnTo>
                        <a:pt x="182" y="57"/>
                      </a:lnTo>
                      <a:lnTo>
                        <a:pt x="191" y="74"/>
                      </a:lnTo>
                      <a:lnTo>
                        <a:pt x="194" y="93"/>
                      </a:lnTo>
                      <a:lnTo>
                        <a:pt x="194" y="109"/>
                      </a:lnTo>
                      <a:lnTo>
                        <a:pt x="191" y="129"/>
                      </a:lnTo>
                      <a:lnTo>
                        <a:pt x="182" y="150"/>
                      </a:lnTo>
                      <a:lnTo>
                        <a:pt x="165" y="169"/>
                      </a:lnTo>
                      <a:lnTo>
                        <a:pt x="137" y="188"/>
                      </a:lnTo>
                      <a:lnTo>
                        <a:pt x="100" y="200"/>
                      </a:lnTo>
                      <a:lnTo>
                        <a:pt x="71" y="212"/>
                      </a:lnTo>
                      <a:lnTo>
                        <a:pt x="244" y="200"/>
                      </a:lnTo>
                      <a:lnTo>
                        <a:pt x="437" y="184"/>
                      </a:lnTo>
                      <a:lnTo>
                        <a:pt x="748" y="174"/>
                      </a:lnTo>
                      <a:lnTo>
                        <a:pt x="1003" y="164"/>
                      </a:lnTo>
                      <a:lnTo>
                        <a:pt x="1310" y="164"/>
                      </a:lnTo>
                      <a:lnTo>
                        <a:pt x="1648" y="169"/>
                      </a:lnTo>
                      <a:lnTo>
                        <a:pt x="2066" y="174"/>
                      </a:lnTo>
                      <a:lnTo>
                        <a:pt x="2465" y="189"/>
                      </a:lnTo>
                      <a:lnTo>
                        <a:pt x="2626" y="207"/>
                      </a:lnTo>
                      <a:lnTo>
                        <a:pt x="2676" y="208"/>
                      </a:lnTo>
                      <a:lnTo>
                        <a:pt x="2726" y="212"/>
                      </a:lnTo>
                      <a:lnTo>
                        <a:pt x="2763" y="207"/>
                      </a:lnTo>
                      <a:lnTo>
                        <a:pt x="2793" y="189"/>
                      </a:lnTo>
                      <a:lnTo>
                        <a:pt x="2808" y="172"/>
                      </a:lnTo>
                      <a:lnTo>
                        <a:pt x="2817" y="153"/>
                      </a:lnTo>
                      <a:lnTo>
                        <a:pt x="2822" y="136"/>
                      </a:lnTo>
                      <a:lnTo>
                        <a:pt x="2813" y="102"/>
                      </a:lnTo>
                      <a:lnTo>
                        <a:pt x="2801" y="81"/>
                      </a:lnTo>
                      <a:lnTo>
                        <a:pt x="2779" y="61"/>
                      </a:lnTo>
                      <a:lnTo>
                        <a:pt x="2763" y="45"/>
                      </a:lnTo>
                      <a:lnTo>
                        <a:pt x="2738" y="33"/>
                      </a:lnTo>
                      <a:lnTo>
                        <a:pt x="2705" y="23"/>
                      </a:lnTo>
                      <a:lnTo>
                        <a:pt x="2667" y="16"/>
                      </a:lnTo>
                      <a:close/>
                    </a:path>
                  </a:pathLst>
                </a:custGeom>
                <a:solidFill>
                  <a:srgbClr val="FFFF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8" name="Freeform 664"/>
                <p:cNvSpPr>
                  <a:spLocks/>
                </p:cNvSpPr>
                <p:nvPr/>
              </p:nvSpPr>
              <p:spPr bwMode="auto">
                <a:xfrm>
                  <a:off x="2144" y="2500"/>
                  <a:ext cx="1411" cy="105"/>
                </a:xfrm>
                <a:custGeom>
                  <a:avLst/>
                  <a:gdLst/>
                  <a:ahLst/>
                  <a:cxnLst>
                    <a:cxn ang="0">
                      <a:pos x="2667" y="16"/>
                    </a:cxn>
                    <a:cxn ang="0">
                      <a:pos x="0" y="0"/>
                    </a:cxn>
                    <a:cxn ang="0">
                      <a:pos x="74" y="7"/>
                    </a:cxn>
                    <a:cxn ang="0">
                      <a:pos x="103" y="11"/>
                    </a:cxn>
                    <a:cxn ang="0">
                      <a:pos x="132" y="18"/>
                    </a:cxn>
                    <a:cxn ang="0">
                      <a:pos x="149" y="26"/>
                    </a:cxn>
                    <a:cxn ang="0">
                      <a:pos x="173" y="40"/>
                    </a:cxn>
                    <a:cxn ang="0">
                      <a:pos x="182" y="57"/>
                    </a:cxn>
                    <a:cxn ang="0">
                      <a:pos x="191" y="74"/>
                    </a:cxn>
                    <a:cxn ang="0">
                      <a:pos x="194" y="93"/>
                    </a:cxn>
                    <a:cxn ang="0">
                      <a:pos x="194" y="109"/>
                    </a:cxn>
                    <a:cxn ang="0">
                      <a:pos x="191" y="129"/>
                    </a:cxn>
                    <a:cxn ang="0">
                      <a:pos x="182" y="150"/>
                    </a:cxn>
                    <a:cxn ang="0">
                      <a:pos x="165" y="169"/>
                    </a:cxn>
                    <a:cxn ang="0">
                      <a:pos x="137" y="188"/>
                    </a:cxn>
                    <a:cxn ang="0">
                      <a:pos x="100" y="200"/>
                    </a:cxn>
                    <a:cxn ang="0">
                      <a:pos x="71" y="212"/>
                    </a:cxn>
                    <a:cxn ang="0">
                      <a:pos x="244" y="200"/>
                    </a:cxn>
                    <a:cxn ang="0">
                      <a:pos x="437" y="184"/>
                    </a:cxn>
                    <a:cxn ang="0">
                      <a:pos x="748" y="174"/>
                    </a:cxn>
                    <a:cxn ang="0">
                      <a:pos x="1003" y="164"/>
                    </a:cxn>
                    <a:cxn ang="0">
                      <a:pos x="1310" y="164"/>
                    </a:cxn>
                    <a:cxn ang="0">
                      <a:pos x="1648" y="169"/>
                    </a:cxn>
                    <a:cxn ang="0">
                      <a:pos x="2066" y="174"/>
                    </a:cxn>
                    <a:cxn ang="0">
                      <a:pos x="2465" y="189"/>
                    </a:cxn>
                    <a:cxn ang="0">
                      <a:pos x="2626" y="207"/>
                    </a:cxn>
                    <a:cxn ang="0">
                      <a:pos x="2676" y="208"/>
                    </a:cxn>
                    <a:cxn ang="0">
                      <a:pos x="2726" y="212"/>
                    </a:cxn>
                    <a:cxn ang="0">
                      <a:pos x="2763" y="207"/>
                    </a:cxn>
                    <a:cxn ang="0">
                      <a:pos x="2793" y="189"/>
                    </a:cxn>
                    <a:cxn ang="0">
                      <a:pos x="2808" y="172"/>
                    </a:cxn>
                    <a:cxn ang="0">
                      <a:pos x="2817" y="153"/>
                    </a:cxn>
                    <a:cxn ang="0">
                      <a:pos x="2822" y="136"/>
                    </a:cxn>
                    <a:cxn ang="0">
                      <a:pos x="2813" y="102"/>
                    </a:cxn>
                    <a:cxn ang="0">
                      <a:pos x="2801" y="81"/>
                    </a:cxn>
                    <a:cxn ang="0">
                      <a:pos x="2779" y="61"/>
                    </a:cxn>
                    <a:cxn ang="0">
                      <a:pos x="2763" y="45"/>
                    </a:cxn>
                    <a:cxn ang="0">
                      <a:pos x="2738" y="33"/>
                    </a:cxn>
                    <a:cxn ang="0">
                      <a:pos x="2705" y="23"/>
                    </a:cxn>
                    <a:cxn ang="0">
                      <a:pos x="2667" y="16"/>
                    </a:cxn>
                  </a:cxnLst>
                  <a:rect l="0" t="0" r="r" b="b"/>
                  <a:pathLst>
                    <a:path w="2822" h="212">
                      <a:moveTo>
                        <a:pt x="2667" y="16"/>
                      </a:moveTo>
                      <a:lnTo>
                        <a:pt x="0" y="0"/>
                      </a:lnTo>
                      <a:lnTo>
                        <a:pt x="74" y="7"/>
                      </a:lnTo>
                      <a:lnTo>
                        <a:pt x="103" y="11"/>
                      </a:lnTo>
                      <a:lnTo>
                        <a:pt x="132" y="18"/>
                      </a:lnTo>
                      <a:lnTo>
                        <a:pt x="149" y="26"/>
                      </a:lnTo>
                      <a:lnTo>
                        <a:pt x="173" y="40"/>
                      </a:lnTo>
                      <a:lnTo>
                        <a:pt x="182" y="57"/>
                      </a:lnTo>
                      <a:lnTo>
                        <a:pt x="191" y="74"/>
                      </a:lnTo>
                      <a:lnTo>
                        <a:pt x="194" y="93"/>
                      </a:lnTo>
                      <a:lnTo>
                        <a:pt x="194" y="109"/>
                      </a:lnTo>
                      <a:lnTo>
                        <a:pt x="191" y="129"/>
                      </a:lnTo>
                      <a:lnTo>
                        <a:pt x="182" y="150"/>
                      </a:lnTo>
                      <a:lnTo>
                        <a:pt x="165" y="169"/>
                      </a:lnTo>
                      <a:lnTo>
                        <a:pt x="137" y="188"/>
                      </a:lnTo>
                      <a:lnTo>
                        <a:pt x="100" y="200"/>
                      </a:lnTo>
                      <a:lnTo>
                        <a:pt x="71" y="212"/>
                      </a:lnTo>
                      <a:lnTo>
                        <a:pt x="244" y="200"/>
                      </a:lnTo>
                      <a:lnTo>
                        <a:pt x="437" y="184"/>
                      </a:lnTo>
                      <a:lnTo>
                        <a:pt x="748" y="174"/>
                      </a:lnTo>
                      <a:lnTo>
                        <a:pt x="1003" y="164"/>
                      </a:lnTo>
                      <a:lnTo>
                        <a:pt x="1310" y="164"/>
                      </a:lnTo>
                      <a:lnTo>
                        <a:pt x="1648" y="169"/>
                      </a:lnTo>
                      <a:lnTo>
                        <a:pt x="2066" y="174"/>
                      </a:lnTo>
                      <a:lnTo>
                        <a:pt x="2465" y="189"/>
                      </a:lnTo>
                      <a:lnTo>
                        <a:pt x="2626" y="207"/>
                      </a:lnTo>
                      <a:lnTo>
                        <a:pt x="2676" y="208"/>
                      </a:lnTo>
                      <a:lnTo>
                        <a:pt x="2726" y="212"/>
                      </a:lnTo>
                      <a:lnTo>
                        <a:pt x="2763" y="207"/>
                      </a:lnTo>
                      <a:lnTo>
                        <a:pt x="2793" y="189"/>
                      </a:lnTo>
                      <a:lnTo>
                        <a:pt x="2808" y="172"/>
                      </a:lnTo>
                      <a:lnTo>
                        <a:pt x="2817" y="153"/>
                      </a:lnTo>
                      <a:lnTo>
                        <a:pt x="2822" y="136"/>
                      </a:lnTo>
                      <a:lnTo>
                        <a:pt x="2813" y="102"/>
                      </a:lnTo>
                      <a:lnTo>
                        <a:pt x="2801" y="81"/>
                      </a:lnTo>
                      <a:lnTo>
                        <a:pt x="2779" y="61"/>
                      </a:lnTo>
                      <a:lnTo>
                        <a:pt x="2763" y="45"/>
                      </a:lnTo>
                      <a:lnTo>
                        <a:pt x="2738" y="33"/>
                      </a:lnTo>
                      <a:lnTo>
                        <a:pt x="2705" y="23"/>
                      </a:lnTo>
                      <a:lnTo>
                        <a:pt x="2667" y="16"/>
                      </a:lnTo>
                    </a:path>
                  </a:pathLst>
                </a:custGeom>
                <a:noFill/>
                <a:ln w="222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1839" name="Group 815"/>
            <p:cNvGrpSpPr>
              <a:grpSpLocks/>
            </p:cNvGrpSpPr>
            <p:nvPr/>
          </p:nvGrpSpPr>
          <p:grpSpPr bwMode="auto">
            <a:xfrm>
              <a:off x="3707123" y="4252751"/>
              <a:ext cx="782638" cy="720725"/>
              <a:chOff x="2358" y="2747"/>
              <a:chExt cx="493" cy="454"/>
            </a:xfrm>
          </p:grpSpPr>
          <p:grpSp>
            <p:nvGrpSpPr>
              <p:cNvPr id="1702" name="Group 678"/>
              <p:cNvGrpSpPr>
                <a:grpSpLocks/>
              </p:cNvGrpSpPr>
              <p:nvPr/>
            </p:nvGrpSpPr>
            <p:grpSpPr bwMode="auto">
              <a:xfrm>
                <a:off x="2389" y="3013"/>
                <a:ext cx="429" cy="186"/>
                <a:chOff x="2389" y="3013"/>
                <a:chExt cx="429" cy="186"/>
              </a:xfrm>
            </p:grpSpPr>
            <p:grpSp>
              <p:nvGrpSpPr>
                <p:cNvPr id="1700" name="Group 676"/>
                <p:cNvGrpSpPr>
                  <a:grpSpLocks/>
                </p:cNvGrpSpPr>
                <p:nvPr/>
              </p:nvGrpSpPr>
              <p:grpSpPr bwMode="auto">
                <a:xfrm>
                  <a:off x="2389" y="3013"/>
                  <a:ext cx="429" cy="186"/>
                  <a:chOff x="2389" y="3013"/>
                  <a:chExt cx="429" cy="186"/>
                </a:xfrm>
              </p:grpSpPr>
              <p:grpSp>
                <p:nvGrpSpPr>
                  <p:cNvPr id="1696" name="Group 672"/>
                  <p:cNvGrpSpPr>
                    <a:grpSpLocks/>
                  </p:cNvGrpSpPr>
                  <p:nvPr/>
                </p:nvGrpSpPr>
                <p:grpSpPr bwMode="auto">
                  <a:xfrm>
                    <a:off x="2392" y="3013"/>
                    <a:ext cx="423" cy="186"/>
                    <a:chOff x="2392" y="3013"/>
                    <a:chExt cx="423" cy="186"/>
                  </a:xfrm>
                </p:grpSpPr>
                <p:sp>
                  <p:nvSpPr>
                    <p:cNvPr id="1691" name="Rectangle 667"/>
                    <p:cNvSpPr>
                      <a:spLocks noChangeArrowheads="1"/>
                    </p:cNvSpPr>
                    <p:nvPr/>
                  </p:nvSpPr>
                  <p:spPr bwMode="auto">
                    <a:xfrm>
                      <a:off x="2392" y="3013"/>
                      <a:ext cx="423" cy="186"/>
                    </a:xfrm>
                    <a:prstGeom prst="rect">
                      <a:avLst/>
                    </a:prstGeom>
                    <a:solidFill>
                      <a:srgbClr val="FF9F00"/>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92" name="Rectangle 668"/>
                    <p:cNvSpPr>
                      <a:spLocks noChangeArrowheads="1"/>
                    </p:cNvSpPr>
                    <p:nvPr/>
                  </p:nvSpPr>
                  <p:spPr bwMode="auto">
                    <a:xfrm>
                      <a:off x="2393" y="3045"/>
                      <a:ext cx="421" cy="3"/>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93" name="Rectangle 669"/>
                    <p:cNvSpPr>
                      <a:spLocks noChangeArrowheads="1"/>
                    </p:cNvSpPr>
                    <p:nvPr/>
                  </p:nvSpPr>
                  <p:spPr bwMode="auto">
                    <a:xfrm>
                      <a:off x="2393" y="3035"/>
                      <a:ext cx="421" cy="2"/>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94" name="Rectangle 670"/>
                    <p:cNvSpPr>
                      <a:spLocks noChangeArrowheads="1"/>
                    </p:cNvSpPr>
                    <p:nvPr/>
                  </p:nvSpPr>
                  <p:spPr bwMode="auto">
                    <a:xfrm>
                      <a:off x="2393" y="3037"/>
                      <a:ext cx="421" cy="3"/>
                    </a:xfrm>
                    <a:prstGeom prst="rect">
                      <a:avLst/>
                    </a:prstGeom>
                    <a:solidFill>
                      <a:srgbClr val="3F5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95" name="Rectangle 671"/>
                    <p:cNvSpPr>
                      <a:spLocks noChangeArrowheads="1"/>
                    </p:cNvSpPr>
                    <p:nvPr/>
                  </p:nvSpPr>
                  <p:spPr bwMode="auto">
                    <a:xfrm>
                      <a:off x="2393" y="3049"/>
                      <a:ext cx="421" cy="1"/>
                    </a:xfrm>
                    <a:prstGeom prst="rect">
                      <a:avLst/>
                    </a:prstGeom>
                    <a:solidFill>
                      <a:srgbClr val="3F5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697" name="Rectangle 673"/>
                  <p:cNvSpPr>
                    <a:spLocks noChangeArrowheads="1"/>
                  </p:cNvSpPr>
                  <p:nvPr/>
                </p:nvSpPr>
                <p:spPr bwMode="auto">
                  <a:xfrm>
                    <a:off x="2389" y="3168"/>
                    <a:ext cx="428" cy="5"/>
                  </a:xfrm>
                  <a:prstGeom prst="rect">
                    <a:avLst/>
                  </a:prstGeom>
                  <a:solidFill>
                    <a:srgbClr val="3F5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98" name="Rectangle 674"/>
                  <p:cNvSpPr>
                    <a:spLocks noChangeArrowheads="1"/>
                  </p:cNvSpPr>
                  <p:nvPr/>
                </p:nvSpPr>
                <p:spPr bwMode="auto">
                  <a:xfrm>
                    <a:off x="2389" y="3163"/>
                    <a:ext cx="429" cy="5"/>
                  </a:xfrm>
                  <a:prstGeom prst="rect">
                    <a:avLst/>
                  </a:prstGeom>
                  <a:solidFill>
                    <a:srgbClr val="3F5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99" name="Rectangle 675"/>
                  <p:cNvSpPr>
                    <a:spLocks noChangeArrowheads="1"/>
                  </p:cNvSpPr>
                  <p:nvPr/>
                </p:nvSpPr>
                <p:spPr bwMode="auto">
                  <a:xfrm>
                    <a:off x="2389" y="3174"/>
                    <a:ext cx="429" cy="4"/>
                  </a:xfrm>
                  <a:prstGeom prst="rect">
                    <a:avLst/>
                  </a:prstGeom>
                  <a:solidFill>
                    <a:srgbClr val="3F5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701" name="Rectangle 677"/>
                <p:cNvSpPr>
                  <a:spLocks noChangeArrowheads="1"/>
                </p:cNvSpPr>
                <p:nvPr/>
              </p:nvSpPr>
              <p:spPr bwMode="auto">
                <a:xfrm>
                  <a:off x="2392" y="3180"/>
                  <a:ext cx="422" cy="17"/>
                </a:xfrm>
                <a:prstGeom prst="rect">
                  <a:avLst/>
                </a:prstGeom>
                <a:solidFill>
                  <a:srgbClr val="7F3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711" name="Group 687"/>
              <p:cNvGrpSpPr>
                <a:grpSpLocks/>
              </p:cNvGrpSpPr>
              <p:nvPr/>
            </p:nvGrpSpPr>
            <p:grpSpPr bwMode="auto">
              <a:xfrm>
                <a:off x="2358" y="2762"/>
                <a:ext cx="493" cy="216"/>
                <a:chOff x="2358" y="2762"/>
                <a:chExt cx="493" cy="216"/>
              </a:xfrm>
            </p:grpSpPr>
            <p:sp>
              <p:nvSpPr>
                <p:cNvPr id="1703" name="Freeform 679"/>
                <p:cNvSpPr>
                  <a:spLocks/>
                </p:cNvSpPr>
                <p:nvPr/>
              </p:nvSpPr>
              <p:spPr bwMode="auto">
                <a:xfrm>
                  <a:off x="2359" y="2762"/>
                  <a:ext cx="491" cy="68"/>
                </a:xfrm>
                <a:custGeom>
                  <a:avLst/>
                  <a:gdLst/>
                  <a:ahLst/>
                  <a:cxnLst>
                    <a:cxn ang="0">
                      <a:pos x="0" y="138"/>
                    </a:cxn>
                    <a:cxn ang="0">
                      <a:pos x="980" y="138"/>
                    </a:cxn>
                    <a:cxn ang="0">
                      <a:pos x="913" y="0"/>
                    </a:cxn>
                    <a:cxn ang="0">
                      <a:pos x="65" y="0"/>
                    </a:cxn>
                    <a:cxn ang="0">
                      <a:pos x="0" y="138"/>
                    </a:cxn>
                  </a:cxnLst>
                  <a:rect l="0" t="0" r="r" b="b"/>
                  <a:pathLst>
                    <a:path w="980" h="138">
                      <a:moveTo>
                        <a:pt x="0" y="138"/>
                      </a:moveTo>
                      <a:lnTo>
                        <a:pt x="980" y="138"/>
                      </a:lnTo>
                      <a:lnTo>
                        <a:pt x="913" y="0"/>
                      </a:lnTo>
                      <a:lnTo>
                        <a:pt x="65" y="0"/>
                      </a:lnTo>
                      <a:lnTo>
                        <a:pt x="0" y="138"/>
                      </a:lnTo>
                      <a:close/>
                    </a:path>
                  </a:pathLst>
                </a:custGeom>
                <a:solidFill>
                  <a:srgbClr val="BF7F3F"/>
                </a:solidFill>
                <a:ln w="4763">
                  <a:solidFill>
                    <a:srgbClr val="7F3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706" name="Group 682"/>
                <p:cNvGrpSpPr>
                  <a:grpSpLocks/>
                </p:cNvGrpSpPr>
                <p:nvPr/>
              </p:nvGrpSpPr>
              <p:grpSpPr bwMode="auto">
                <a:xfrm>
                  <a:off x="2358" y="2833"/>
                  <a:ext cx="488" cy="34"/>
                  <a:chOff x="2358" y="2833"/>
                  <a:chExt cx="488" cy="34"/>
                </a:xfrm>
              </p:grpSpPr>
              <p:sp>
                <p:nvSpPr>
                  <p:cNvPr id="1704" name="Freeform 680"/>
                  <p:cNvSpPr>
                    <a:spLocks/>
                  </p:cNvSpPr>
                  <p:nvPr/>
                </p:nvSpPr>
                <p:spPr bwMode="auto">
                  <a:xfrm>
                    <a:off x="2358" y="2833"/>
                    <a:ext cx="239" cy="34"/>
                  </a:xfrm>
                  <a:custGeom>
                    <a:avLst/>
                    <a:gdLst/>
                    <a:ahLst/>
                    <a:cxnLst>
                      <a:cxn ang="0">
                        <a:pos x="478" y="69"/>
                      </a:cxn>
                      <a:cxn ang="0">
                        <a:pos x="62" y="69"/>
                      </a:cxn>
                      <a:cxn ang="0">
                        <a:pos x="31" y="50"/>
                      </a:cxn>
                      <a:cxn ang="0">
                        <a:pos x="31" y="22"/>
                      </a:cxn>
                      <a:cxn ang="0">
                        <a:pos x="0" y="0"/>
                      </a:cxn>
                      <a:cxn ang="0">
                        <a:pos x="478" y="0"/>
                      </a:cxn>
                      <a:cxn ang="0">
                        <a:pos x="478" y="69"/>
                      </a:cxn>
                    </a:cxnLst>
                    <a:rect l="0" t="0" r="r" b="b"/>
                    <a:pathLst>
                      <a:path w="478" h="69">
                        <a:moveTo>
                          <a:pt x="478" y="69"/>
                        </a:moveTo>
                        <a:lnTo>
                          <a:pt x="62" y="69"/>
                        </a:lnTo>
                        <a:lnTo>
                          <a:pt x="31" y="50"/>
                        </a:lnTo>
                        <a:lnTo>
                          <a:pt x="31" y="22"/>
                        </a:lnTo>
                        <a:lnTo>
                          <a:pt x="0" y="0"/>
                        </a:lnTo>
                        <a:lnTo>
                          <a:pt x="478" y="0"/>
                        </a:lnTo>
                        <a:lnTo>
                          <a:pt x="478" y="69"/>
                        </a:lnTo>
                        <a:close/>
                      </a:path>
                    </a:pathLst>
                  </a:custGeom>
                  <a:solidFill>
                    <a:srgbClr val="FF9F1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5" name="Freeform 681"/>
                  <p:cNvSpPr>
                    <a:spLocks/>
                  </p:cNvSpPr>
                  <p:nvPr/>
                </p:nvSpPr>
                <p:spPr bwMode="auto">
                  <a:xfrm>
                    <a:off x="2589" y="2833"/>
                    <a:ext cx="257" cy="34"/>
                  </a:xfrm>
                  <a:custGeom>
                    <a:avLst/>
                    <a:gdLst/>
                    <a:ahLst/>
                    <a:cxnLst>
                      <a:cxn ang="0">
                        <a:pos x="0" y="69"/>
                      </a:cxn>
                      <a:cxn ang="0">
                        <a:pos x="449" y="69"/>
                      </a:cxn>
                      <a:cxn ang="0">
                        <a:pos x="482" y="50"/>
                      </a:cxn>
                      <a:cxn ang="0">
                        <a:pos x="482" y="22"/>
                      </a:cxn>
                      <a:cxn ang="0">
                        <a:pos x="514" y="0"/>
                      </a:cxn>
                      <a:cxn ang="0">
                        <a:pos x="0" y="0"/>
                      </a:cxn>
                      <a:cxn ang="0">
                        <a:pos x="0" y="69"/>
                      </a:cxn>
                    </a:cxnLst>
                    <a:rect l="0" t="0" r="r" b="b"/>
                    <a:pathLst>
                      <a:path w="514" h="69">
                        <a:moveTo>
                          <a:pt x="0" y="69"/>
                        </a:moveTo>
                        <a:lnTo>
                          <a:pt x="449" y="69"/>
                        </a:lnTo>
                        <a:lnTo>
                          <a:pt x="482" y="50"/>
                        </a:lnTo>
                        <a:lnTo>
                          <a:pt x="482" y="22"/>
                        </a:lnTo>
                        <a:lnTo>
                          <a:pt x="514" y="0"/>
                        </a:lnTo>
                        <a:lnTo>
                          <a:pt x="0" y="0"/>
                        </a:lnTo>
                        <a:lnTo>
                          <a:pt x="0" y="69"/>
                        </a:lnTo>
                        <a:close/>
                      </a:path>
                    </a:pathLst>
                  </a:custGeom>
                  <a:solidFill>
                    <a:srgbClr val="FF9F1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707" name="Rectangle 683"/>
                <p:cNvSpPr>
                  <a:spLocks noChangeArrowheads="1"/>
                </p:cNvSpPr>
                <p:nvPr/>
              </p:nvSpPr>
              <p:spPr bwMode="auto">
                <a:xfrm>
                  <a:off x="2373" y="2853"/>
                  <a:ext cx="457" cy="5"/>
                </a:xfrm>
                <a:prstGeom prst="rect">
                  <a:avLst/>
                </a:prstGeom>
                <a:solidFill>
                  <a:srgbClr val="FFBF1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08" name="Rectangle 684"/>
                <p:cNvSpPr>
                  <a:spLocks noChangeArrowheads="1"/>
                </p:cNvSpPr>
                <p:nvPr/>
              </p:nvSpPr>
              <p:spPr bwMode="auto">
                <a:xfrm>
                  <a:off x="2373" y="2844"/>
                  <a:ext cx="457" cy="4"/>
                </a:xfrm>
                <a:prstGeom prst="rect">
                  <a:avLst/>
                </a:prstGeom>
                <a:solidFill>
                  <a:srgbClr val="FFBF1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09" name="Rectangle 685"/>
                <p:cNvSpPr>
                  <a:spLocks noChangeArrowheads="1"/>
                </p:cNvSpPr>
                <p:nvPr/>
              </p:nvSpPr>
              <p:spPr bwMode="auto">
                <a:xfrm>
                  <a:off x="2358" y="2830"/>
                  <a:ext cx="493" cy="5"/>
                </a:xfrm>
                <a:prstGeom prst="rect">
                  <a:avLst/>
                </a:prstGeom>
                <a:solidFill>
                  <a:srgbClr val="7F3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10" name="Rectangle 686"/>
                <p:cNvSpPr>
                  <a:spLocks noChangeArrowheads="1"/>
                </p:cNvSpPr>
                <p:nvPr/>
              </p:nvSpPr>
              <p:spPr bwMode="auto">
                <a:xfrm>
                  <a:off x="2390" y="2867"/>
                  <a:ext cx="428" cy="111"/>
                </a:xfrm>
                <a:prstGeom prst="rect">
                  <a:avLst/>
                </a:prstGeom>
                <a:solidFill>
                  <a:srgbClr val="FF9F00"/>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724" name="Group 700"/>
              <p:cNvGrpSpPr>
                <a:grpSpLocks/>
              </p:cNvGrpSpPr>
              <p:nvPr/>
            </p:nvGrpSpPr>
            <p:grpSpPr bwMode="auto">
              <a:xfrm>
                <a:off x="2398" y="3054"/>
                <a:ext cx="411" cy="108"/>
                <a:chOff x="2398" y="3054"/>
                <a:chExt cx="411" cy="108"/>
              </a:xfrm>
            </p:grpSpPr>
            <p:grpSp>
              <p:nvGrpSpPr>
                <p:cNvPr id="1722" name="Group 698"/>
                <p:cNvGrpSpPr>
                  <a:grpSpLocks/>
                </p:cNvGrpSpPr>
                <p:nvPr/>
              </p:nvGrpSpPr>
              <p:grpSpPr bwMode="auto">
                <a:xfrm>
                  <a:off x="2398" y="3076"/>
                  <a:ext cx="411" cy="65"/>
                  <a:chOff x="2398" y="3076"/>
                  <a:chExt cx="411" cy="65"/>
                </a:xfrm>
              </p:grpSpPr>
              <p:grpSp>
                <p:nvGrpSpPr>
                  <p:cNvPr id="1716" name="Group 692"/>
                  <p:cNvGrpSpPr>
                    <a:grpSpLocks/>
                  </p:cNvGrpSpPr>
                  <p:nvPr/>
                </p:nvGrpSpPr>
                <p:grpSpPr bwMode="auto">
                  <a:xfrm>
                    <a:off x="2625" y="3076"/>
                    <a:ext cx="184" cy="65"/>
                    <a:chOff x="2625" y="3076"/>
                    <a:chExt cx="184" cy="65"/>
                  </a:xfrm>
                </p:grpSpPr>
                <p:sp>
                  <p:nvSpPr>
                    <p:cNvPr id="1712" name="Rectangle 688"/>
                    <p:cNvSpPr>
                      <a:spLocks noChangeArrowheads="1"/>
                    </p:cNvSpPr>
                    <p:nvPr/>
                  </p:nvSpPr>
                  <p:spPr bwMode="auto">
                    <a:xfrm>
                      <a:off x="2797" y="3117"/>
                      <a:ext cx="12" cy="24"/>
                    </a:xfrm>
                    <a:prstGeom prst="rect">
                      <a:avLst/>
                    </a:prstGeom>
                    <a:solidFill>
                      <a:srgbClr val="7F3F00"/>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13" name="Rectangle 689"/>
                    <p:cNvSpPr>
                      <a:spLocks noChangeArrowheads="1"/>
                    </p:cNvSpPr>
                    <p:nvPr/>
                  </p:nvSpPr>
                  <p:spPr bwMode="auto">
                    <a:xfrm>
                      <a:off x="2797" y="3076"/>
                      <a:ext cx="12" cy="26"/>
                    </a:xfrm>
                    <a:prstGeom prst="rect">
                      <a:avLst/>
                    </a:prstGeom>
                    <a:solidFill>
                      <a:srgbClr val="7F3F00"/>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14" name="Rectangle 690"/>
                    <p:cNvSpPr>
                      <a:spLocks noChangeArrowheads="1"/>
                    </p:cNvSpPr>
                    <p:nvPr/>
                  </p:nvSpPr>
                  <p:spPr bwMode="auto">
                    <a:xfrm>
                      <a:off x="2625" y="3117"/>
                      <a:ext cx="12" cy="24"/>
                    </a:xfrm>
                    <a:prstGeom prst="rect">
                      <a:avLst/>
                    </a:prstGeom>
                    <a:solidFill>
                      <a:srgbClr val="7F3F00"/>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15" name="Rectangle 691"/>
                    <p:cNvSpPr>
                      <a:spLocks noChangeArrowheads="1"/>
                    </p:cNvSpPr>
                    <p:nvPr/>
                  </p:nvSpPr>
                  <p:spPr bwMode="auto">
                    <a:xfrm>
                      <a:off x="2625" y="3076"/>
                      <a:ext cx="12" cy="26"/>
                    </a:xfrm>
                    <a:prstGeom prst="rect">
                      <a:avLst/>
                    </a:prstGeom>
                    <a:solidFill>
                      <a:srgbClr val="7F3F00"/>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721" name="Group 697"/>
                  <p:cNvGrpSpPr>
                    <a:grpSpLocks/>
                  </p:cNvGrpSpPr>
                  <p:nvPr/>
                </p:nvGrpSpPr>
                <p:grpSpPr bwMode="auto">
                  <a:xfrm>
                    <a:off x="2398" y="3076"/>
                    <a:ext cx="183" cy="65"/>
                    <a:chOff x="2398" y="3076"/>
                    <a:chExt cx="183" cy="65"/>
                  </a:xfrm>
                </p:grpSpPr>
                <p:sp>
                  <p:nvSpPr>
                    <p:cNvPr id="1717" name="Rectangle 693"/>
                    <p:cNvSpPr>
                      <a:spLocks noChangeArrowheads="1"/>
                    </p:cNvSpPr>
                    <p:nvPr/>
                  </p:nvSpPr>
                  <p:spPr bwMode="auto">
                    <a:xfrm>
                      <a:off x="2569" y="3117"/>
                      <a:ext cx="12" cy="24"/>
                    </a:xfrm>
                    <a:prstGeom prst="rect">
                      <a:avLst/>
                    </a:prstGeom>
                    <a:solidFill>
                      <a:srgbClr val="7F3F00"/>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18" name="Rectangle 694"/>
                    <p:cNvSpPr>
                      <a:spLocks noChangeArrowheads="1"/>
                    </p:cNvSpPr>
                    <p:nvPr/>
                  </p:nvSpPr>
                  <p:spPr bwMode="auto">
                    <a:xfrm>
                      <a:off x="2569" y="3076"/>
                      <a:ext cx="12" cy="26"/>
                    </a:xfrm>
                    <a:prstGeom prst="rect">
                      <a:avLst/>
                    </a:prstGeom>
                    <a:solidFill>
                      <a:srgbClr val="7F3F00"/>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19" name="Rectangle 695"/>
                    <p:cNvSpPr>
                      <a:spLocks noChangeArrowheads="1"/>
                    </p:cNvSpPr>
                    <p:nvPr/>
                  </p:nvSpPr>
                  <p:spPr bwMode="auto">
                    <a:xfrm>
                      <a:off x="2398" y="3117"/>
                      <a:ext cx="12" cy="24"/>
                    </a:xfrm>
                    <a:prstGeom prst="rect">
                      <a:avLst/>
                    </a:prstGeom>
                    <a:solidFill>
                      <a:srgbClr val="7F3F00"/>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20" name="Rectangle 696"/>
                    <p:cNvSpPr>
                      <a:spLocks noChangeArrowheads="1"/>
                    </p:cNvSpPr>
                    <p:nvPr/>
                  </p:nvSpPr>
                  <p:spPr bwMode="auto">
                    <a:xfrm>
                      <a:off x="2398" y="3076"/>
                      <a:ext cx="12" cy="26"/>
                    </a:xfrm>
                    <a:prstGeom prst="rect">
                      <a:avLst/>
                    </a:prstGeom>
                    <a:solidFill>
                      <a:srgbClr val="7F3F00"/>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723" name="Rectangle 699"/>
                <p:cNvSpPr>
                  <a:spLocks noChangeArrowheads="1"/>
                </p:cNvSpPr>
                <p:nvPr/>
              </p:nvSpPr>
              <p:spPr bwMode="auto">
                <a:xfrm>
                  <a:off x="2592" y="3054"/>
                  <a:ext cx="23" cy="108"/>
                </a:xfrm>
                <a:prstGeom prst="rect">
                  <a:avLst/>
                </a:prstGeom>
                <a:solidFill>
                  <a:srgbClr val="7F3F00"/>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730" name="Group 706"/>
              <p:cNvGrpSpPr>
                <a:grpSpLocks/>
              </p:cNvGrpSpPr>
              <p:nvPr/>
            </p:nvGrpSpPr>
            <p:grpSpPr bwMode="auto">
              <a:xfrm>
                <a:off x="2388" y="2976"/>
                <a:ext cx="431" cy="53"/>
                <a:chOff x="2388" y="2976"/>
                <a:chExt cx="431" cy="53"/>
              </a:xfrm>
            </p:grpSpPr>
            <p:sp>
              <p:nvSpPr>
                <p:cNvPr id="1725" name="Rectangle 701"/>
                <p:cNvSpPr>
                  <a:spLocks noChangeArrowheads="1"/>
                </p:cNvSpPr>
                <p:nvPr/>
              </p:nvSpPr>
              <p:spPr bwMode="auto">
                <a:xfrm>
                  <a:off x="2391" y="2985"/>
                  <a:ext cx="424" cy="23"/>
                </a:xfrm>
                <a:prstGeom prst="rect">
                  <a:avLst/>
                </a:prstGeom>
                <a:solidFill>
                  <a:srgbClr val="BF7F3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26" name="Rectangle 702"/>
                <p:cNvSpPr>
                  <a:spLocks noChangeArrowheads="1"/>
                </p:cNvSpPr>
                <p:nvPr/>
              </p:nvSpPr>
              <p:spPr bwMode="auto">
                <a:xfrm>
                  <a:off x="2388" y="2976"/>
                  <a:ext cx="431" cy="12"/>
                </a:xfrm>
                <a:prstGeom prst="rect">
                  <a:avLst/>
                </a:prstGeom>
                <a:solidFill>
                  <a:srgbClr val="7F3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27" name="Rectangle 703"/>
                <p:cNvSpPr>
                  <a:spLocks noChangeArrowheads="1"/>
                </p:cNvSpPr>
                <p:nvPr/>
              </p:nvSpPr>
              <p:spPr bwMode="auto">
                <a:xfrm>
                  <a:off x="2389" y="2990"/>
                  <a:ext cx="429" cy="5"/>
                </a:xfrm>
                <a:prstGeom prst="rect">
                  <a:avLst/>
                </a:prstGeom>
                <a:solidFill>
                  <a:srgbClr val="7F3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28" name="Rectangle 704"/>
                <p:cNvSpPr>
                  <a:spLocks noChangeArrowheads="1"/>
                </p:cNvSpPr>
                <p:nvPr/>
              </p:nvSpPr>
              <p:spPr bwMode="auto">
                <a:xfrm>
                  <a:off x="2388" y="3007"/>
                  <a:ext cx="430" cy="6"/>
                </a:xfrm>
                <a:prstGeom prst="rect">
                  <a:avLst/>
                </a:prstGeom>
                <a:solidFill>
                  <a:srgbClr val="7F3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29" name="Rectangle 705"/>
                <p:cNvSpPr>
                  <a:spLocks noChangeArrowheads="1"/>
                </p:cNvSpPr>
                <p:nvPr/>
              </p:nvSpPr>
              <p:spPr bwMode="auto">
                <a:xfrm>
                  <a:off x="2390" y="3020"/>
                  <a:ext cx="425" cy="9"/>
                </a:xfrm>
                <a:prstGeom prst="rect">
                  <a:avLst/>
                </a:prstGeom>
                <a:solidFill>
                  <a:srgbClr val="7F3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838" name="Group 814"/>
              <p:cNvGrpSpPr>
                <a:grpSpLocks/>
              </p:cNvGrpSpPr>
              <p:nvPr/>
            </p:nvGrpSpPr>
            <p:grpSpPr bwMode="auto">
              <a:xfrm>
                <a:off x="2410" y="2747"/>
                <a:ext cx="386" cy="454"/>
                <a:chOff x="2410" y="2747"/>
                <a:chExt cx="386" cy="454"/>
              </a:xfrm>
            </p:grpSpPr>
            <p:grpSp>
              <p:nvGrpSpPr>
                <p:cNvPr id="1739" name="Group 715"/>
                <p:cNvGrpSpPr>
                  <a:grpSpLocks/>
                </p:cNvGrpSpPr>
                <p:nvPr/>
              </p:nvGrpSpPr>
              <p:grpSpPr bwMode="auto">
                <a:xfrm>
                  <a:off x="2643" y="3034"/>
                  <a:ext cx="147" cy="128"/>
                  <a:chOff x="2643" y="3034"/>
                  <a:chExt cx="147" cy="128"/>
                </a:xfrm>
              </p:grpSpPr>
              <p:sp>
                <p:nvSpPr>
                  <p:cNvPr id="1731" name="Freeform 707"/>
                  <p:cNvSpPr>
                    <a:spLocks/>
                  </p:cNvSpPr>
                  <p:nvPr/>
                </p:nvSpPr>
                <p:spPr bwMode="auto">
                  <a:xfrm>
                    <a:off x="2643" y="3034"/>
                    <a:ext cx="147" cy="128"/>
                  </a:xfrm>
                  <a:custGeom>
                    <a:avLst/>
                    <a:gdLst/>
                    <a:ahLst/>
                    <a:cxnLst>
                      <a:cxn ang="0">
                        <a:pos x="0" y="41"/>
                      </a:cxn>
                      <a:cxn ang="0">
                        <a:pos x="0" y="256"/>
                      </a:cxn>
                      <a:cxn ang="0">
                        <a:pos x="295" y="256"/>
                      </a:cxn>
                      <a:cxn ang="0">
                        <a:pos x="295" y="41"/>
                      </a:cxn>
                      <a:cxn ang="0">
                        <a:pos x="204" y="0"/>
                      </a:cxn>
                      <a:cxn ang="0">
                        <a:pos x="92" y="0"/>
                      </a:cxn>
                      <a:cxn ang="0">
                        <a:pos x="0" y="41"/>
                      </a:cxn>
                    </a:cxnLst>
                    <a:rect l="0" t="0" r="r" b="b"/>
                    <a:pathLst>
                      <a:path w="295" h="256">
                        <a:moveTo>
                          <a:pt x="0" y="41"/>
                        </a:moveTo>
                        <a:lnTo>
                          <a:pt x="0" y="256"/>
                        </a:lnTo>
                        <a:lnTo>
                          <a:pt x="295" y="256"/>
                        </a:lnTo>
                        <a:lnTo>
                          <a:pt x="295" y="41"/>
                        </a:lnTo>
                        <a:lnTo>
                          <a:pt x="204" y="0"/>
                        </a:lnTo>
                        <a:lnTo>
                          <a:pt x="92" y="0"/>
                        </a:lnTo>
                        <a:lnTo>
                          <a:pt x="0" y="41"/>
                        </a:lnTo>
                        <a:close/>
                      </a:path>
                    </a:pathLst>
                  </a:custGeom>
                  <a:solidFill>
                    <a:srgbClr val="3F5F00"/>
                  </a:solidFill>
                  <a:ln w="4763">
                    <a:solidFill>
                      <a:srgbClr val="7F3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2" name="Rectangle 708"/>
                  <p:cNvSpPr>
                    <a:spLocks noChangeArrowheads="1"/>
                  </p:cNvSpPr>
                  <p:nvPr/>
                </p:nvSpPr>
                <p:spPr bwMode="auto">
                  <a:xfrm>
                    <a:off x="2669" y="3059"/>
                    <a:ext cx="98" cy="102"/>
                  </a:xfrm>
                  <a:prstGeom prst="rect">
                    <a:avLst/>
                  </a:prstGeom>
                  <a:solidFill>
                    <a:srgbClr val="FFBF1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33" name="Rectangle 709"/>
                  <p:cNvSpPr>
                    <a:spLocks noChangeArrowheads="1"/>
                  </p:cNvSpPr>
                  <p:nvPr/>
                </p:nvSpPr>
                <p:spPr bwMode="auto">
                  <a:xfrm>
                    <a:off x="2719" y="3062"/>
                    <a:ext cx="38" cy="97"/>
                  </a:xfrm>
                  <a:prstGeom prst="rect">
                    <a:avLst/>
                  </a:prstGeom>
                  <a:solidFill>
                    <a:srgbClr val="BF7F3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34" name="Rectangle 710"/>
                  <p:cNvSpPr>
                    <a:spLocks noChangeArrowheads="1"/>
                  </p:cNvSpPr>
                  <p:nvPr/>
                </p:nvSpPr>
                <p:spPr bwMode="auto">
                  <a:xfrm>
                    <a:off x="2679" y="3062"/>
                    <a:ext cx="37" cy="97"/>
                  </a:xfrm>
                  <a:prstGeom prst="rect">
                    <a:avLst/>
                  </a:prstGeom>
                  <a:solidFill>
                    <a:srgbClr val="BF7F3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35" name="Rectangle 711"/>
                  <p:cNvSpPr>
                    <a:spLocks noChangeArrowheads="1"/>
                  </p:cNvSpPr>
                  <p:nvPr/>
                </p:nvSpPr>
                <p:spPr bwMode="auto">
                  <a:xfrm>
                    <a:off x="2689" y="3070"/>
                    <a:ext cx="16" cy="39"/>
                  </a:xfrm>
                  <a:prstGeom prst="rect">
                    <a:avLst/>
                  </a:prstGeom>
                  <a:solidFill>
                    <a:srgbClr val="FFBF5F"/>
                  </a:solidFill>
                  <a:ln w="4763">
                    <a:solidFill>
                      <a:srgbClr val="FFBF5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36" name="Rectangle 712"/>
                  <p:cNvSpPr>
                    <a:spLocks noChangeArrowheads="1"/>
                  </p:cNvSpPr>
                  <p:nvPr/>
                </p:nvSpPr>
                <p:spPr bwMode="auto">
                  <a:xfrm>
                    <a:off x="2730" y="3070"/>
                    <a:ext cx="17" cy="39"/>
                  </a:xfrm>
                  <a:prstGeom prst="rect">
                    <a:avLst/>
                  </a:prstGeom>
                  <a:solidFill>
                    <a:srgbClr val="FFBF5F"/>
                  </a:solidFill>
                  <a:ln w="4763">
                    <a:solidFill>
                      <a:srgbClr val="FFBF5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37" name="Rectangle 713"/>
                  <p:cNvSpPr>
                    <a:spLocks noChangeArrowheads="1"/>
                  </p:cNvSpPr>
                  <p:nvPr/>
                </p:nvSpPr>
                <p:spPr bwMode="auto">
                  <a:xfrm>
                    <a:off x="2725" y="3150"/>
                    <a:ext cx="24" cy="3"/>
                  </a:xfrm>
                  <a:prstGeom prst="rect">
                    <a:avLst/>
                  </a:prstGeom>
                  <a:solidFill>
                    <a:srgbClr val="7F3F00"/>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38" name="Oval 714"/>
                  <p:cNvSpPr>
                    <a:spLocks noChangeArrowheads="1"/>
                  </p:cNvSpPr>
                  <p:nvPr/>
                </p:nvSpPr>
                <p:spPr bwMode="auto">
                  <a:xfrm>
                    <a:off x="2704" y="3122"/>
                    <a:ext cx="6" cy="1"/>
                  </a:xfrm>
                  <a:prstGeom prst="ellipse">
                    <a:avLst/>
                  </a:prstGeom>
                  <a:solidFill>
                    <a:srgbClr val="FFBF7F"/>
                  </a:solidFill>
                  <a:ln w="4763">
                    <a:solidFill>
                      <a:srgbClr val="FFBF7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748" name="Group 724"/>
                <p:cNvGrpSpPr>
                  <a:grpSpLocks/>
                </p:cNvGrpSpPr>
                <p:nvPr/>
              </p:nvGrpSpPr>
              <p:grpSpPr bwMode="auto">
                <a:xfrm>
                  <a:off x="2416" y="3034"/>
                  <a:ext cx="146" cy="128"/>
                  <a:chOff x="2416" y="3034"/>
                  <a:chExt cx="146" cy="128"/>
                </a:xfrm>
              </p:grpSpPr>
              <p:sp>
                <p:nvSpPr>
                  <p:cNvPr id="1740" name="Freeform 716"/>
                  <p:cNvSpPr>
                    <a:spLocks/>
                  </p:cNvSpPr>
                  <p:nvPr/>
                </p:nvSpPr>
                <p:spPr bwMode="auto">
                  <a:xfrm>
                    <a:off x="2416" y="3034"/>
                    <a:ext cx="146" cy="128"/>
                  </a:xfrm>
                  <a:custGeom>
                    <a:avLst/>
                    <a:gdLst/>
                    <a:ahLst/>
                    <a:cxnLst>
                      <a:cxn ang="0">
                        <a:pos x="0" y="41"/>
                      </a:cxn>
                      <a:cxn ang="0">
                        <a:pos x="0" y="256"/>
                      </a:cxn>
                      <a:cxn ang="0">
                        <a:pos x="293" y="256"/>
                      </a:cxn>
                      <a:cxn ang="0">
                        <a:pos x="293" y="41"/>
                      </a:cxn>
                      <a:cxn ang="0">
                        <a:pos x="202" y="0"/>
                      </a:cxn>
                      <a:cxn ang="0">
                        <a:pos x="91" y="0"/>
                      </a:cxn>
                      <a:cxn ang="0">
                        <a:pos x="0" y="41"/>
                      </a:cxn>
                    </a:cxnLst>
                    <a:rect l="0" t="0" r="r" b="b"/>
                    <a:pathLst>
                      <a:path w="293" h="256">
                        <a:moveTo>
                          <a:pt x="0" y="41"/>
                        </a:moveTo>
                        <a:lnTo>
                          <a:pt x="0" y="256"/>
                        </a:lnTo>
                        <a:lnTo>
                          <a:pt x="293" y="256"/>
                        </a:lnTo>
                        <a:lnTo>
                          <a:pt x="293" y="41"/>
                        </a:lnTo>
                        <a:lnTo>
                          <a:pt x="202" y="0"/>
                        </a:lnTo>
                        <a:lnTo>
                          <a:pt x="91" y="0"/>
                        </a:lnTo>
                        <a:lnTo>
                          <a:pt x="0" y="41"/>
                        </a:lnTo>
                        <a:close/>
                      </a:path>
                    </a:pathLst>
                  </a:custGeom>
                  <a:solidFill>
                    <a:srgbClr val="3F5F00"/>
                  </a:solidFill>
                  <a:ln w="4763">
                    <a:solidFill>
                      <a:srgbClr val="7F3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1" name="Rectangle 717"/>
                  <p:cNvSpPr>
                    <a:spLocks noChangeArrowheads="1"/>
                  </p:cNvSpPr>
                  <p:nvPr/>
                </p:nvSpPr>
                <p:spPr bwMode="auto">
                  <a:xfrm>
                    <a:off x="2441" y="3059"/>
                    <a:ext cx="98" cy="102"/>
                  </a:xfrm>
                  <a:prstGeom prst="rect">
                    <a:avLst/>
                  </a:prstGeom>
                  <a:solidFill>
                    <a:srgbClr val="FFBF1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42" name="Rectangle 718"/>
                  <p:cNvSpPr>
                    <a:spLocks noChangeArrowheads="1"/>
                  </p:cNvSpPr>
                  <p:nvPr/>
                </p:nvSpPr>
                <p:spPr bwMode="auto">
                  <a:xfrm>
                    <a:off x="2491" y="3062"/>
                    <a:ext cx="38" cy="97"/>
                  </a:xfrm>
                  <a:prstGeom prst="rect">
                    <a:avLst/>
                  </a:prstGeom>
                  <a:solidFill>
                    <a:srgbClr val="BF7F3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43" name="Rectangle 719"/>
                  <p:cNvSpPr>
                    <a:spLocks noChangeArrowheads="1"/>
                  </p:cNvSpPr>
                  <p:nvPr/>
                </p:nvSpPr>
                <p:spPr bwMode="auto">
                  <a:xfrm>
                    <a:off x="2451" y="3062"/>
                    <a:ext cx="38" cy="97"/>
                  </a:xfrm>
                  <a:prstGeom prst="rect">
                    <a:avLst/>
                  </a:prstGeom>
                  <a:solidFill>
                    <a:srgbClr val="BF7F3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44" name="Rectangle 720"/>
                  <p:cNvSpPr>
                    <a:spLocks noChangeArrowheads="1"/>
                  </p:cNvSpPr>
                  <p:nvPr/>
                </p:nvSpPr>
                <p:spPr bwMode="auto">
                  <a:xfrm>
                    <a:off x="2461" y="3070"/>
                    <a:ext cx="16" cy="39"/>
                  </a:xfrm>
                  <a:prstGeom prst="rect">
                    <a:avLst/>
                  </a:prstGeom>
                  <a:solidFill>
                    <a:srgbClr val="FFBF5F"/>
                  </a:solidFill>
                  <a:ln w="4763">
                    <a:solidFill>
                      <a:srgbClr val="FFBF5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45" name="Rectangle 721"/>
                  <p:cNvSpPr>
                    <a:spLocks noChangeArrowheads="1"/>
                  </p:cNvSpPr>
                  <p:nvPr/>
                </p:nvSpPr>
                <p:spPr bwMode="auto">
                  <a:xfrm>
                    <a:off x="2502" y="3070"/>
                    <a:ext cx="17" cy="39"/>
                  </a:xfrm>
                  <a:prstGeom prst="rect">
                    <a:avLst/>
                  </a:prstGeom>
                  <a:solidFill>
                    <a:srgbClr val="FFBF5F"/>
                  </a:solidFill>
                  <a:ln w="4763">
                    <a:solidFill>
                      <a:srgbClr val="FFBF5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46" name="Rectangle 722"/>
                  <p:cNvSpPr>
                    <a:spLocks noChangeArrowheads="1"/>
                  </p:cNvSpPr>
                  <p:nvPr/>
                </p:nvSpPr>
                <p:spPr bwMode="auto">
                  <a:xfrm>
                    <a:off x="2499" y="3150"/>
                    <a:ext cx="22" cy="3"/>
                  </a:xfrm>
                  <a:prstGeom prst="rect">
                    <a:avLst/>
                  </a:prstGeom>
                  <a:solidFill>
                    <a:srgbClr val="7F3F00"/>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47" name="Oval 723"/>
                  <p:cNvSpPr>
                    <a:spLocks noChangeArrowheads="1"/>
                  </p:cNvSpPr>
                  <p:nvPr/>
                </p:nvSpPr>
                <p:spPr bwMode="auto">
                  <a:xfrm>
                    <a:off x="2476" y="3120"/>
                    <a:ext cx="8" cy="5"/>
                  </a:xfrm>
                  <a:prstGeom prst="ellipse">
                    <a:avLst/>
                  </a:prstGeom>
                  <a:solidFill>
                    <a:srgbClr val="FFBF7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754" name="Group 730"/>
                <p:cNvGrpSpPr>
                  <a:grpSpLocks/>
                </p:cNvGrpSpPr>
                <p:nvPr/>
              </p:nvGrpSpPr>
              <p:grpSpPr bwMode="auto">
                <a:xfrm>
                  <a:off x="2663" y="2747"/>
                  <a:ext cx="95" cy="78"/>
                  <a:chOff x="2663" y="2747"/>
                  <a:chExt cx="95" cy="78"/>
                </a:xfrm>
              </p:grpSpPr>
              <p:sp>
                <p:nvSpPr>
                  <p:cNvPr id="1749" name="Rectangle 725"/>
                  <p:cNvSpPr>
                    <a:spLocks noChangeArrowheads="1"/>
                  </p:cNvSpPr>
                  <p:nvPr/>
                </p:nvSpPr>
                <p:spPr bwMode="auto">
                  <a:xfrm>
                    <a:off x="2673" y="2770"/>
                    <a:ext cx="75" cy="55"/>
                  </a:xfrm>
                  <a:prstGeom prst="rect">
                    <a:avLst/>
                  </a:prstGeom>
                  <a:solidFill>
                    <a:srgbClr val="FF9F1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50" name="Freeform 726"/>
                  <p:cNvSpPr>
                    <a:spLocks/>
                  </p:cNvSpPr>
                  <p:nvPr/>
                </p:nvSpPr>
                <p:spPr bwMode="auto">
                  <a:xfrm>
                    <a:off x="2663" y="2747"/>
                    <a:ext cx="95" cy="24"/>
                  </a:xfrm>
                  <a:custGeom>
                    <a:avLst/>
                    <a:gdLst/>
                    <a:ahLst/>
                    <a:cxnLst>
                      <a:cxn ang="0">
                        <a:pos x="0" y="48"/>
                      </a:cxn>
                      <a:cxn ang="0">
                        <a:pos x="191" y="48"/>
                      </a:cxn>
                      <a:cxn ang="0">
                        <a:pos x="191" y="23"/>
                      </a:cxn>
                      <a:cxn ang="0">
                        <a:pos x="125" y="0"/>
                      </a:cxn>
                      <a:cxn ang="0">
                        <a:pos x="64" y="0"/>
                      </a:cxn>
                      <a:cxn ang="0">
                        <a:pos x="0" y="23"/>
                      </a:cxn>
                      <a:cxn ang="0">
                        <a:pos x="0" y="48"/>
                      </a:cxn>
                    </a:cxnLst>
                    <a:rect l="0" t="0" r="r" b="b"/>
                    <a:pathLst>
                      <a:path w="191" h="48">
                        <a:moveTo>
                          <a:pt x="0" y="48"/>
                        </a:moveTo>
                        <a:lnTo>
                          <a:pt x="191" y="48"/>
                        </a:lnTo>
                        <a:lnTo>
                          <a:pt x="191" y="23"/>
                        </a:lnTo>
                        <a:lnTo>
                          <a:pt x="125" y="0"/>
                        </a:lnTo>
                        <a:lnTo>
                          <a:pt x="64" y="0"/>
                        </a:lnTo>
                        <a:lnTo>
                          <a:pt x="0" y="23"/>
                        </a:lnTo>
                        <a:lnTo>
                          <a:pt x="0" y="48"/>
                        </a:lnTo>
                        <a:close/>
                      </a:path>
                    </a:pathLst>
                  </a:custGeom>
                  <a:solidFill>
                    <a:srgbClr val="BF7F3F"/>
                  </a:solidFill>
                  <a:ln w="4763">
                    <a:solidFill>
                      <a:srgbClr val="7F3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1" name="Freeform 727"/>
                  <p:cNvSpPr>
                    <a:spLocks/>
                  </p:cNvSpPr>
                  <p:nvPr/>
                </p:nvSpPr>
                <p:spPr bwMode="auto">
                  <a:xfrm>
                    <a:off x="2673" y="2751"/>
                    <a:ext cx="77" cy="18"/>
                  </a:xfrm>
                  <a:custGeom>
                    <a:avLst/>
                    <a:gdLst/>
                    <a:ahLst/>
                    <a:cxnLst>
                      <a:cxn ang="0">
                        <a:pos x="0" y="34"/>
                      </a:cxn>
                      <a:cxn ang="0">
                        <a:pos x="154" y="34"/>
                      </a:cxn>
                      <a:cxn ang="0">
                        <a:pos x="154" y="17"/>
                      </a:cxn>
                      <a:cxn ang="0">
                        <a:pos x="99" y="0"/>
                      </a:cxn>
                      <a:cxn ang="0">
                        <a:pos x="51" y="0"/>
                      </a:cxn>
                      <a:cxn ang="0">
                        <a:pos x="0" y="17"/>
                      </a:cxn>
                      <a:cxn ang="0">
                        <a:pos x="0" y="34"/>
                      </a:cxn>
                    </a:cxnLst>
                    <a:rect l="0" t="0" r="r" b="b"/>
                    <a:pathLst>
                      <a:path w="154" h="34">
                        <a:moveTo>
                          <a:pt x="0" y="34"/>
                        </a:moveTo>
                        <a:lnTo>
                          <a:pt x="154" y="34"/>
                        </a:lnTo>
                        <a:lnTo>
                          <a:pt x="154" y="17"/>
                        </a:lnTo>
                        <a:lnTo>
                          <a:pt x="99" y="0"/>
                        </a:lnTo>
                        <a:lnTo>
                          <a:pt x="51" y="0"/>
                        </a:lnTo>
                        <a:lnTo>
                          <a:pt x="0" y="17"/>
                        </a:lnTo>
                        <a:lnTo>
                          <a:pt x="0" y="34"/>
                        </a:lnTo>
                        <a:close/>
                      </a:path>
                    </a:pathLst>
                  </a:custGeom>
                  <a:solidFill>
                    <a:srgbClr val="FF9F1F"/>
                  </a:solidFill>
                  <a:ln w="4763">
                    <a:solidFill>
                      <a:srgbClr val="FF9F1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2" name="Rectangle 728"/>
                  <p:cNvSpPr>
                    <a:spLocks noChangeArrowheads="1"/>
                  </p:cNvSpPr>
                  <p:nvPr/>
                </p:nvSpPr>
                <p:spPr bwMode="auto">
                  <a:xfrm>
                    <a:off x="2680" y="2801"/>
                    <a:ext cx="61" cy="19"/>
                  </a:xfrm>
                  <a:prstGeom prst="rect">
                    <a:avLst/>
                  </a:prstGeom>
                  <a:solidFill>
                    <a:srgbClr val="FFBF5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53" name="Rectangle 729"/>
                  <p:cNvSpPr>
                    <a:spLocks noChangeArrowheads="1"/>
                  </p:cNvSpPr>
                  <p:nvPr/>
                </p:nvSpPr>
                <p:spPr bwMode="auto">
                  <a:xfrm>
                    <a:off x="2680" y="2776"/>
                    <a:ext cx="61" cy="20"/>
                  </a:xfrm>
                  <a:prstGeom prst="rect">
                    <a:avLst/>
                  </a:prstGeom>
                  <a:solidFill>
                    <a:srgbClr val="FFBF5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760" name="Group 736"/>
                <p:cNvGrpSpPr>
                  <a:grpSpLocks/>
                </p:cNvGrpSpPr>
                <p:nvPr/>
              </p:nvGrpSpPr>
              <p:grpSpPr bwMode="auto">
                <a:xfrm>
                  <a:off x="2452" y="2747"/>
                  <a:ext cx="95" cy="78"/>
                  <a:chOff x="2452" y="2747"/>
                  <a:chExt cx="95" cy="78"/>
                </a:xfrm>
              </p:grpSpPr>
              <p:sp>
                <p:nvSpPr>
                  <p:cNvPr id="1755" name="Rectangle 731"/>
                  <p:cNvSpPr>
                    <a:spLocks noChangeArrowheads="1"/>
                  </p:cNvSpPr>
                  <p:nvPr/>
                </p:nvSpPr>
                <p:spPr bwMode="auto">
                  <a:xfrm>
                    <a:off x="2463" y="2770"/>
                    <a:ext cx="74" cy="55"/>
                  </a:xfrm>
                  <a:prstGeom prst="rect">
                    <a:avLst/>
                  </a:prstGeom>
                  <a:solidFill>
                    <a:srgbClr val="FF9F1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56" name="Freeform 732"/>
                  <p:cNvSpPr>
                    <a:spLocks/>
                  </p:cNvSpPr>
                  <p:nvPr/>
                </p:nvSpPr>
                <p:spPr bwMode="auto">
                  <a:xfrm>
                    <a:off x="2452" y="2747"/>
                    <a:ext cx="95" cy="24"/>
                  </a:xfrm>
                  <a:custGeom>
                    <a:avLst/>
                    <a:gdLst/>
                    <a:ahLst/>
                    <a:cxnLst>
                      <a:cxn ang="0">
                        <a:pos x="0" y="48"/>
                      </a:cxn>
                      <a:cxn ang="0">
                        <a:pos x="190" y="48"/>
                      </a:cxn>
                      <a:cxn ang="0">
                        <a:pos x="190" y="24"/>
                      </a:cxn>
                      <a:cxn ang="0">
                        <a:pos x="125" y="0"/>
                      </a:cxn>
                      <a:cxn ang="0">
                        <a:pos x="65" y="0"/>
                      </a:cxn>
                      <a:cxn ang="0">
                        <a:pos x="0" y="23"/>
                      </a:cxn>
                      <a:cxn ang="0">
                        <a:pos x="0" y="48"/>
                      </a:cxn>
                    </a:cxnLst>
                    <a:rect l="0" t="0" r="r" b="b"/>
                    <a:pathLst>
                      <a:path w="190" h="48">
                        <a:moveTo>
                          <a:pt x="0" y="48"/>
                        </a:moveTo>
                        <a:lnTo>
                          <a:pt x="190" y="48"/>
                        </a:lnTo>
                        <a:lnTo>
                          <a:pt x="190" y="24"/>
                        </a:lnTo>
                        <a:lnTo>
                          <a:pt x="125" y="0"/>
                        </a:lnTo>
                        <a:lnTo>
                          <a:pt x="65" y="0"/>
                        </a:lnTo>
                        <a:lnTo>
                          <a:pt x="0" y="23"/>
                        </a:lnTo>
                        <a:lnTo>
                          <a:pt x="0" y="48"/>
                        </a:lnTo>
                        <a:close/>
                      </a:path>
                    </a:pathLst>
                  </a:custGeom>
                  <a:solidFill>
                    <a:srgbClr val="BF7F3F"/>
                  </a:solidFill>
                  <a:ln w="4763">
                    <a:solidFill>
                      <a:srgbClr val="7F3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7" name="Freeform 733"/>
                  <p:cNvSpPr>
                    <a:spLocks/>
                  </p:cNvSpPr>
                  <p:nvPr/>
                </p:nvSpPr>
                <p:spPr bwMode="auto">
                  <a:xfrm>
                    <a:off x="2461" y="2752"/>
                    <a:ext cx="77" cy="17"/>
                  </a:xfrm>
                  <a:custGeom>
                    <a:avLst/>
                    <a:gdLst/>
                    <a:ahLst/>
                    <a:cxnLst>
                      <a:cxn ang="0">
                        <a:pos x="0" y="34"/>
                      </a:cxn>
                      <a:cxn ang="0">
                        <a:pos x="154" y="34"/>
                      </a:cxn>
                      <a:cxn ang="0">
                        <a:pos x="154" y="15"/>
                      </a:cxn>
                      <a:cxn ang="0">
                        <a:pos x="102" y="0"/>
                      </a:cxn>
                      <a:cxn ang="0">
                        <a:pos x="54" y="0"/>
                      </a:cxn>
                      <a:cxn ang="0">
                        <a:pos x="0" y="15"/>
                      </a:cxn>
                      <a:cxn ang="0">
                        <a:pos x="0" y="34"/>
                      </a:cxn>
                    </a:cxnLst>
                    <a:rect l="0" t="0" r="r" b="b"/>
                    <a:pathLst>
                      <a:path w="154" h="34">
                        <a:moveTo>
                          <a:pt x="0" y="34"/>
                        </a:moveTo>
                        <a:lnTo>
                          <a:pt x="154" y="34"/>
                        </a:lnTo>
                        <a:lnTo>
                          <a:pt x="154" y="15"/>
                        </a:lnTo>
                        <a:lnTo>
                          <a:pt x="102" y="0"/>
                        </a:lnTo>
                        <a:lnTo>
                          <a:pt x="54" y="0"/>
                        </a:lnTo>
                        <a:lnTo>
                          <a:pt x="0" y="15"/>
                        </a:lnTo>
                        <a:lnTo>
                          <a:pt x="0" y="34"/>
                        </a:lnTo>
                        <a:close/>
                      </a:path>
                    </a:pathLst>
                  </a:custGeom>
                  <a:solidFill>
                    <a:srgbClr val="FF9F1F"/>
                  </a:solidFill>
                  <a:ln w="4763">
                    <a:solidFill>
                      <a:srgbClr val="FF9F1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8" name="Rectangle 734"/>
                  <p:cNvSpPr>
                    <a:spLocks noChangeArrowheads="1"/>
                  </p:cNvSpPr>
                  <p:nvPr/>
                </p:nvSpPr>
                <p:spPr bwMode="auto">
                  <a:xfrm>
                    <a:off x="2468" y="2802"/>
                    <a:ext cx="63" cy="18"/>
                  </a:xfrm>
                  <a:prstGeom prst="rect">
                    <a:avLst/>
                  </a:prstGeom>
                  <a:solidFill>
                    <a:srgbClr val="FFBF5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59" name="Rectangle 735"/>
                  <p:cNvSpPr>
                    <a:spLocks noChangeArrowheads="1"/>
                  </p:cNvSpPr>
                  <p:nvPr/>
                </p:nvSpPr>
                <p:spPr bwMode="auto">
                  <a:xfrm>
                    <a:off x="2468" y="2777"/>
                    <a:ext cx="63" cy="19"/>
                  </a:xfrm>
                  <a:prstGeom prst="rect">
                    <a:avLst/>
                  </a:prstGeom>
                  <a:solidFill>
                    <a:srgbClr val="FFBF5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770" name="Group 746"/>
                <p:cNvGrpSpPr>
                  <a:grpSpLocks/>
                </p:cNvGrpSpPr>
                <p:nvPr/>
              </p:nvGrpSpPr>
              <p:grpSpPr bwMode="auto">
                <a:xfrm>
                  <a:off x="2637" y="2887"/>
                  <a:ext cx="144" cy="93"/>
                  <a:chOff x="2637" y="2887"/>
                  <a:chExt cx="144" cy="93"/>
                </a:xfrm>
              </p:grpSpPr>
              <p:grpSp>
                <p:nvGrpSpPr>
                  <p:cNvPr id="1768" name="Group 744"/>
                  <p:cNvGrpSpPr>
                    <a:grpSpLocks/>
                  </p:cNvGrpSpPr>
                  <p:nvPr/>
                </p:nvGrpSpPr>
                <p:grpSpPr bwMode="auto">
                  <a:xfrm>
                    <a:off x="2646" y="2887"/>
                    <a:ext cx="125" cy="89"/>
                    <a:chOff x="2646" y="2887"/>
                    <a:chExt cx="125" cy="89"/>
                  </a:xfrm>
                </p:grpSpPr>
                <p:sp>
                  <p:nvSpPr>
                    <p:cNvPr id="1761" name="Freeform 737"/>
                    <p:cNvSpPr>
                      <a:spLocks/>
                    </p:cNvSpPr>
                    <p:nvPr/>
                  </p:nvSpPr>
                  <p:spPr bwMode="auto">
                    <a:xfrm>
                      <a:off x="2646" y="2887"/>
                      <a:ext cx="125" cy="89"/>
                    </a:xfrm>
                    <a:custGeom>
                      <a:avLst/>
                      <a:gdLst/>
                      <a:ahLst/>
                      <a:cxnLst>
                        <a:cxn ang="0">
                          <a:pos x="24" y="0"/>
                        </a:cxn>
                        <a:cxn ang="0">
                          <a:pos x="226" y="0"/>
                        </a:cxn>
                        <a:cxn ang="0">
                          <a:pos x="226" y="158"/>
                        </a:cxn>
                        <a:cxn ang="0">
                          <a:pos x="248" y="179"/>
                        </a:cxn>
                        <a:cxn ang="0">
                          <a:pos x="0" y="179"/>
                        </a:cxn>
                        <a:cxn ang="0">
                          <a:pos x="24" y="158"/>
                        </a:cxn>
                        <a:cxn ang="0">
                          <a:pos x="24" y="0"/>
                        </a:cxn>
                      </a:cxnLst>
                      <a:rect l="0" t="0" r="r" b="b"/>
                      <a:pathLst>
                        <a:path w="248" h="179">
                          <a:moveTo>
                            <a:pt x="24" y="0"/>
                          </a:moveTo>
                          <a:lnTo>
                            <a:pt x="226" y="0"/>
                          </a:lnTo>
                          <a:lnTo>
                            <a:pt x="226" y="158"/>
                          </a:lnTo>
                          <a:lnTo>
                            <a:pt x="248" y="179"/>
                          </a:lnTo>
                          <a:lnTo>
                            <a:pt x="0" y="179"/>
                          </a:lnTo>
                          <a:lnTo>
                            <a:pt x="24" y="158"/>
                          </a:lnTo>
                          <a:lnTo>
                            <a:pt x="24" y="0"/>
                          </a:lnTo>
                          <a:close/>
                        </a:path>
                      </a:pathLst>
                    </a:custGeom>
                    <a:solidFill>
                      <a:srgbClr val="BF7F3F"/>
                    </a:solidFill>
                    <a:ln w="4763">
                      <a:solidFill>
                        <a:srgbClr val="7F3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767" name="Group 743"/>
                    <p:cNvGrpSpPr>
                      <a:grpSpLocks/>
                    </p:cNvGrpSpPr>
                    <p:nvPr/>
                  </p:nvGrpSpPr>
                  <p:grpSpPr bwMode="auto">
                    <a:xfrm>
                      <a:off x="2672" y="2896"/>
                      <a:ext cx="76" cy="74"/>
                      <a:chOff x="2672" y="2896"/>
                      <a:chExt cx="76" cy="74"/>
                    </a:xfrm>
                  </p:grpSpPr>
                  <p:sp>
                    <p:nvSpPr>
                      <p:cNvPr id="1762" name="Rectangle 738"/>
                      <p:cNvSpPr>
                        <a:spLocks noChangeArrowheads="1"/>
                      </p:cNvSpPr>
                      <p:nvPr/>
                    </p:nvSpPr>
                    <p:spPr bwMode="auto">
                      <a:xfrm>
                        <a:off x="2672" y="2896"/>
                        <a:ext cx="76" cy="74"/>
                      </a:xfrm>
                      <a:prstGeom prst="rect">
                        <a:avLst/>
                      </a:prstGeom>
                      <a:solidFill>
                        <a:srgbClr val="FF9F1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3" name="Rectangle 739"/>
                      <p:cNvSpPr>
                        <a:spLocks noChangeArrowheads="1"/>
                      </p:cNvSpPr>
                      <p:nvPr/>
                    </p:nvSpPr>
                    <p:spPr bwMode="auto">
                      <a:xfrm>
                        <a:off x="2713" y="2935"/>
                        <a:ext cx="30" cy="30"/>
                      </a:xfrm>
                      <a:prstGeom prst="rect">
                        <a:avLst/>
                      </a:prstGeom>
                      <a:solidFill>
                        <a:srgbClr val="FFBF5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4" name="Rectangle 740"/>
                      <p:cNvSpPr>
                        <a:spLocks noChangeArrowheads="1"/>
                      </p:cNvSpPr>
                      <p:nvPr/>
                    </p:nvSpPr>
                    <p:spPr bwMode="auto">
                      <a:xfrm>
                        <a:off x="2677" y="2935"/>
                        <a:ext cx="28" cy="30"/>
                      </a:xfrm>
                      <a:prstGeom prst="rect">
                        <a:avLst/>
                      </a:prstGeom>
                      <a:solidFill>
                        <a:srgbClr val="FFBF5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5" name="Rectangle 741"/>
                      <p:cNvSpPr>
                        <a:spLocks noChangeArrowheads="1"/>
                      </p:cNvSpPr>
                      <p:nvPr/>
                    </p:nvSpPr>
                    <p:spPr bwMode="auto">
                      <a:xfrm>
                        <a:off x="2713" y="2899"/>
                        <a:ext cx="30" cy="31"/>
                      </a:xfrm>
                      <a:prstGeom prst="rect">
                        <a:avLst/>
                      </a:prstGeom>
                      <a:solidFill>
                        <a:srgbClr val="FFBF5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6" name="Rectangle 742"/>
                      <p:cNvSpPr>
                        <a:spLocks noChangeArrowheads="1"/>
                      </p:cNvSpPr>
                      <p:nvPr/>
                    </p:nvSpPr>
                    <p:spPr bwMode="auto">
                      <a:xfrm>
                        <a:off x="2677" y="2899"/>
                        <a:ext cx="28" cy="31"/>
                      </a:xfrm>
                      <a:prstGeom prst="rect">
                        <a:avLst/>
                      </a:prstGeom>
                      <a:solidFill>
                        <a:srgbClr val="FFBF5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769" name="Rectangle 745"/>
                  <p:cNvSpPr>
                    <a:spLocks noChangeArrowheads="1"/>
                  </p:cNvSpPr>
                  <p:nvPr/>
                </p:nvSpPr>
                <p:spPr bwMode="auto">
                  <a:xfrm>
                    <a:off x="2637" y="2976"/>
                    <a:ext cx="144" cy="4"/>
                  </a:xfrm>
                  <a:prstGeom prst="rect">
                    <a:avLst/>
                  </a:prstGeom>
                  <a:solidFill>
                    <a:srgbClr val="DF9F7F"/>
                  </a:solidFill>
                  <a:ln w="4763">
                    <a:solidFill>
                      <a:srgbClr val="DF9F7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780" name="Group 756"/>
                <p:cNvGrpSpPr>
                  <a:grpSpLocks/>
                </p:cNvGrpSpPr>
                <p:nvPr/>
              </p:nvGrpSpPr>
              <p:grpSpPr bwMode="auto">
                <a:xfrm>
                  <a:off x="2429" y="2887"/>
                  <a:ext cx="143" cy="93"/>
                  <a:chOff x="2429" y="2887"/>
                  <a:chExt cx="143" cy="93"/>
                </a:xfrm>
              </p:grpSpPr>
              <p:grpSp>
                <p:nvGrpSpPr>
                  <p:cNvPr id="1778" name="Group 754"/>
                  <p:cNvGrpSpPr>
                    <a:grpSpLocks/>
                  </p:cNvGrpSpPr>
                  <p:nvPr/>
                </p:nvGrpSpPr>
                <p:grpSpPr bwMode="auto">
                  <a:xfrm>
                    <a:off x="2438" y="2887"/>
                    <a:ext cx="124" cy="89"/>
                    <a:chOff x="2438" y="2887"/>
                    <a:chExt cx="124" cy="89"/>
                  </a:xfrm>
                </p:grpSpPr>
                <p:sp>
                  <p:nvSpPr>
                    <p:cNvPr id="1771" name="Freeform 747"/>
                    <p:cNvSpPr>
                      <a:spLocks/>
                    </p:cNvSpPr>
                    <p:nvPr/>
                  </p:nvSpPr>
                  <p:spPr bwMode="auto">
                    <a:xfrm>
                      <a:off x="2438" y="2887"/>
                      <a:ext cx="124" cy="89"/>
                    </a:xfrm>
                    <a:custGeom>
                      <a:avLst/>
                      <a:gdLst/>
                      <a:ahLst/>
                      <a:cxnLst>
                        <a:cxn ang="0">
                          <a:pos x="24" y="0"/>
                        </a:cxn>
                        <a:cxn ang="0">
                          <a:pos x="225" y="0"/>
                        </a:cxn>
                        <a:cxn ang="0">
                          <a:pos x="225" y="158"/>
                        </a:cxn>
                        <a:cxn ang="0">
                          <a:pos x="247" y="179"/>
                        </a:cxn>
                        <a:cxn ang="0">
                          <a:pos x="0" y="179"/>
                        </a:cxn>
                        <a:cxn ang="0">
                          <a:pos x="24" y="158"/>
                        </a:cxn>
                        <a:cxn ang="0">
                          <a:pos x="24" y="0"/>
                        </a:cxn>
                      </a:cxnLst>
                      <a:rect l="0" t="0" r="r" b="b"/>
                      <a:pathLst>
                        <a:path w="247" h="179">
                          <a:moveTo>
                            <a:pt x="24" y="0"/>
                          </a:moveTo>
                          <a:lnTo>
                            <a:pt x="225" y="0"/>
                          </a:lnTo>
                          <a:lnTo>
                            <a:pt x="225" y="158"/>
                          </a:lnTo>
                          <a:lnTo>
                            <a:pt x="247" y="179"/>
                          </a:lnTo>
                          <a:lnTo>
                            <a:pt x="0" y="179"/>
                          </a:lnTo>
                          <a:lnTo>
                            <a:pt x="24" y="158"/>
                          </a:lnTo>
                          <a:lnTo>
                            <a:pt x="24" y="0"/>
                          </a:lnTo>
                          <a:close/>
                        </a:path>
                      </a:pathLst>
                    </a:custGeom>
                    <a:solidFill>
                      <a:srgbClr val="BF7F3F"/>
                    </a:solidFill>
                    <a:ln w="4763">
                      <a:solidFill>
                        <a:srgbClr val="7F3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777" name="Group 753"/>
                    <p:cNvGrpSpPr>
                      <a:grpSpLocks/>
                    </p:cNvGrpSpPr>
                    <p:nvPr/>
                  </p:nvGrpSpPr>
                  <p:grpSpPr bwMode="auto">
                    <a:xfrm>
                      <a:off x="2464" y="2896"/>
                      <a:ext cx="75" cy="74"/>
                      <a:chOff x="2464" y="2896"/>
                      <a:chExt cx="75" cy="74"/>
                    </a:xfrm>
                  </p:grpSpPr>
                  <p:sp>
                    <p:nvSpPr>
                      <p:cNvPr id="1772" name="Rectangle 748"/>
                      <p:cNvSpPr>
                        <a:spLocks noChangeArrowheads="1"/>
                      </p:cNvSpPr>
                      <p:nvPr/>
                    </p:nvSpPr>
                    <p:spPr bwMode="auto">
                      <a:xfrm>
                        <a:off x="2464" y="2896"/>
                        <a:ext cx="75" cy="74"/>
                      </a:xfrm>
                      <a:prstGeom prst="rect">
                        <a:avLst/>
                      </a:prstGeom>
                      <a:solidFill>
                        <a:srgbClr val="FF9F1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3" name="Rectangle 749"/>
                      <p:cNvSpPr>
                        <a:spLocks noChangeArrowheads="1"/>
                      </p:cNvSpPr>
                      <p:nvPr/>
                    </p:nvSpPr>
                    <p:spPr bwMode="auto">
                      <a:xfrm>
                        <a:off x="2505" y="2935"/>
                        <a:ext cx="29" cy="30"/>
                      </a:xfrm>
                      <a:prstGeom prst="rect">
                        <a:avLst/>
                      </a:prstGeom>
                      <a:solidFill>
                        <a:srgbClr val="FFBF5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4" name="Rectangle 750"/>
                      <p:cNvSpPr>
                        <a:spLocks noChangeArrowheads="1"/>
                      </p:cNvSpPr>
                      <p:nvPr/>
                    </p:nvSpPr>
                    <p:spPr bwMode="auto">
                      <a:xfrm>
                        <a:off x="2469" y="2935"/>
                        <a:ext cx="30" cy="30"/>
                      </a:xfrm>
                      <a:prstGeom prst="rect">
                        <a:avLst/>
                      </a:prstGeom>
                      <a:solidFill>
                        <a:srgbClr val="FFBF5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5" name="Rectangle 751"/>
                      <p:cNvSpPr>
                        <a:spLocks noChangeArrowheads="1"/>
                      </p:cNvSpPr>
                      <p:nvPr/>
                    </p:nvSpPr>
                    <p:spPr bwMode="auto">
                      <a:xfrm>
                        <a:off x="2505" y="2899"/>
                        <a:ext cx="29" cy="31"/>
                      </a:xfrm>
                      <a:prstGeom prst="rect">
                        <a:avLst/>
                      </a:prstGeom>
                      <a:solidFill>
                        <a:srgbClr val="FFBF5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6" name="Rectangle 752"/>
                      <p:cNvSpPr>
                        <a:spLocks noChangeArrowheads="1"/>
                      </p:cNvSpPr>
                      <p:nvPr/>
                    </p:nvSpPr>
                    <p:spPr bwMode="auto">
                      <a:xfrm>
                        <a:off x="2469" y="2899"/>
                        <a:ext cx="30" cy="31"/>
                      </a:xfrm>
                      <a:prstGeom prst="rect">
                        <a:avLst/>
                      </a:prstGeom>
                      <a:solidFill>
                        <a:srgbClr val="FFBF5F"/>
                      </a:solidFill>
                      <a:ln w="4763">
                        <a:solidFill>
                          <a:srgbClr val="7F3F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779" name="Rectangle 755"/>
                  <p:cNvSpPr>
                    <a:spLocks noChangeArrowheads="1"/>
                  </p:cNvSpPr>
                  <p:nvPr/>
                </p:nvSpPr>
                <p:spPr bwMode="auto">
                  <a:xfrm>
                    <a:off x="2429" y="2976"/>
                    <a:ext cx="143" cy="4"/>
                  </a:xfrm>
                  <a:prstGeom prst="rect">
                    <a:avLst/>
                  </a:prstGeom>
                  <a:solidFill>
                    <a:srgbClr val="DF9F7F"/>
                  </a:solidFill>
                  <a:ln w="4763">
                    <a:solidFill>
                      <a:srgbClr val="DF9F7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837" name="Group 813"/>
                <p:cNvGrpSpPr>
                  <a:grpSpLocks/>
                </p:cNvGrpSpPr>
                <p:nvPr/>
              </p:nvGrpSpPr>
              <p:grpSpPr bwMode="auto">
                <a:xfrm>
                  <a:off x="2410" y="3136"/>
                  <a:ext cx="386" cy="65"/>
                  <a:chOff x="2410" y="3136"/>
                  <a:chExt cx="386" cy="65"/>
                </a:xfrm>
              </p:grpSpPr>
              <p:grpSp>
                <p:nvGrpSpPr>
                  <p:cNvPr id="1808" name="Group 784"/>
                  <p:cNvGrpSpPr>
                    <a:grpSpLocks/>
                  </p:cNvGrpSpPr>
                  <p:nvPr/>
                </p:nvGrpSpPr>
                <p:grpSpPr bwMode="auto">
                  <a:xfrm>
                    <a:off x="2410" y="3136"/>
                    <a:ext cx="158" cy="65"/>
                    <a:chOff x="2410" y="3136"/>
                    <a:chExt cx="158" cy="65"/>
                  </a:xfrm>
                </p:grpSpPr>
                <p:sp>
                  <p:nvSpPr>
                    <p:cNvPr id="1781" name="Rectangle 757"/>
                    <p:cNvSpPr>
                      <a:spLocks noChangeArrowheads="1"/>
                    </p:cNvSpPr>
                    <p:nvPr/>
                  </p:nvSpPr>
                  <p:spPr bwMode="auto">
                    <a:xfrm>
                      <a:off x="2442" y="3166"/>
                      <a:ext cx="96" cy="5"/>
                    </a:xfrm>
                    <a:prstGeom prst="rect">
                      <a:avLst/>
                    </a:prstGeom>
                    <a:solidFill>
                      <a:srgbClr val="5F3F1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2" name="Rectangle 758"/>
                    <p:cNvSpPr>
                      <a:spLocks noChangeArrowheads="1"/>
                    </p:cNvSpPr>
                    <p:nvPr/>
                  </p:nvSpPr>
                  <p:spPr bwMode="auto">
                    <a:xfrm>
                      <a:off x="2434" y="3173"/>
                      <a:ext cx="111" cy="4"/>
                    </a:xfrm>
                    <a:prstGeom prst="rect">
                      <a:avLst/>
                    </a:prstGeom>
                    <a:solidFill>
                      <a:srgbClr val="5F3F1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3" name="Rectangle 759"/>
                    <p:cNvSpPr>
                      <a:spLocks noChangeArrowheads="1"/>
                    </p:cNvSpPr>
                    <p:nvPr/>
                  </p:nvSpPr>
                  <p:spPr bwMode="auto">
                    <a:xfrm>
                      <a:off x="2424" y="3181"/>
                      <a:ext cx="129" cy="4"/>
                    </a:xfrm>
                    <a:prstGeom prst="rect">
                      <a:avLst/>
                    </a:prstGeom>
                    <a:solidFill>
                      <a:srgbClr val="5F3F1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4" name="Rectangle 760"/>
                    <p:cNvSpPr>
                      <a:spLocks noChangeArrowheads="1"/>
                    </p:cNvSpPr>
                    <p:nvPr/>
                  </p:nvSpPr>
                  <p:spPr bwMode="auto">
                    <a:xfrm>
                      <a:off x="2417" y="3189"/>
                      <a:ext cx="144" cy="6"/>
                    </a:xfrm>
                    <a:prstGeom prst="rect">
                      <a:avLst/>
                    </a:prstGeom>
                    <a:solidFill>
                      <a:srgbClr val="5F3F1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5" name="Rectangle 761"/>
                    <p:cNvSpPr>
                      <a:spLocks noChangeArrowheads="1"/>
                    </p:cNvSpPr>
                    <p:nvPr/>
                  </p:nvSpPr>
                  <p:spPr bwMode="auto">
                    <a:xfrm>
                      <a:off x="2412" y="3196"/>
                      <a:ext cx="153" cy="4"/>
                    </a:xfrm>
                    <a:prstGeom prst="rect">
                      <a:avLst/>
                    </a:prstGeom>
                    <a:solidFill>
                      <a:srgbClr val="5F3F1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6" name="Freeform 762"/>
                    <p:cNvSpPr>
                      <a:spLocks/>
                    </p:cNvSpPr>
                    <p:nvPr/>
                  </p:nvSpPr>
                  <p:spPr bwMode="auto">
                    <a:xfrm>
                      <a:off x="2442" y="3162"/>
                      <a:ext cx="95" cy="4"/>
                    </a:xfrm>
                    <a:custGeom>
                      <a:avLst/>
                      <a:gdLst/>
                      <a:ahLst/>
                      <a:cxnLst>
                        <a:cxn ang="0">
                          <a:pos x="0" y="9"/>
                        </a:cxn>
                        <a:cxn ang="0">
                          <a:pos x="14" y="0"/>
                        </a:cxn>
                        <a:cxn ang="0">
                          <a:pos x="175" y="0"/>
                        </a:cxn>
                        <a:cxn ang="0">
                          <a:pos x="188" y="9"/>
                        </a:cxn>
                        <a:cxn ang="0">
                          <a:pos x="0" y="9"/>
                        </a:cxn>
                      </a:cxnLst>
                      <a:rect l="0" t="0" r="r" b="b"/>
                      <a:pathLst>
                        <a:path w="188" h="9">
                          <a:moveTo>
                            <a:pt x="0" y="9"/>
                          </a:moveTo>
                          <a:lnTo>
                            <a:pt x="14" y="0"/>
                          </a:lnTo>
                          <a:lnTo>
                            <a:pt x="175" y="0"/>
                          </a:lnTo>
                          <a:lnTo>
                            <a:pt x="188" y="9"/>
                          </a:lnTo>
                          <a:lnTo>
                            <a:pt x="0" y="9"/>
                          </a:lnTo>
                          <a:close/>
                        </a:path>
                      </a:pathLst>
                    </a:custGeom>
                    <a:solidFill>
                      <a:srgbClr val="9F7F5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7" name="Freeform 763"/>
                    <p:cNvSpPr>
                      <a:spLocks/>
                    </p:cNvSpPr>
                    <p:nvPr/>
                  </p:nvSpPr>
                  <p:spPr bwMode="auto">
                    <a:xfrm>
                      <a:off x="2434" y="3171"/>
                      <a:ext cx="109" cy="2"/>
                    </a:xfrm>
                    <a:custGeom>
                      <a:avLst/>
                      <a:gdLst/>
                      <a:ahLst/>
                      <a:cxnLst>
                        <a:cxn ang="0">
                          <a:pos x="15" y="0"/>
                        </a:cxn>
                        <a:cxn ang="0">
                          <a:pos x="207" y="0"/>
                        </a:cxn>
                        <a:cxn ang="0">
                          <a:pos x="217" y="5"/>
                        </a:cxn>
                        <a:cxn ang="0">
                          <a:pos x="0" y="5"/>
                        </a:cxn>
                        <a:cxn ang="0">
                          <a:pos x="15" y="0"/>
                        </a:cxn>
                      </a:cxnLst>
                      <a:rect l="0" t="0" r="r" b="b"/>
                      <a:pathLst>
                        <a:path w="217" h="5">
                          <a:moveTo>
                            <a:pt x="15" y="0"/>
                          </a:moveTo>
                          <a:lnTo>
                            <a:pt x="207" y="0"/>
                          </a:lnTo>
                          <a:lnTo>
                            <a:pt x="217" y="5"/>
                          </a:lnTo>
                          <a:lnTo>
                            <a:pt x="0" y="5"/>
                          </a:lnTo>
                          <a:lnTo>
                            <a:pt x="15" y="0"/>
                          </a:lnTo>
                          <a:close/>
                        </a:path>
                      </a:pathLst>
                    </a:custGeom>
                    <a:solidFill>
                      <a:srgbClr val="9F7F5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8" name="Freeform 764"/>
                    <p:cNvSpPr>
                      <a:spLocks/>
                    </p:cNvSpPr>
                    <p:nvPr/>
                  </p:nvSpPr>
                  <p:spPr bwMode="auto">
                    <a:xfrm>
                      <a:off x="2428" y="3177"/>
                      <a:ext cx="122" cy="4"/>
                    </a:xfrm>
                    <a:custGeom>
                      <a:avLst/>
                      <a:gdLst/>
                      <a:ahLst/>
                      <a:cxnLst>
                        <a:cxn ang="0">
                          <a:pos x="10" y="0"/>
                        </a:cxn>
                        <a:cxn ang="0">
                          <a:pos x="234" y="0"/>
                        </a:cxn>
                        <a:cxn ang="0">
                          <a:pos x="245" y="7"/>
                        </a:cxn>
                        <a:cxn ang="0">
                          <a:pos x="0" y="7"/>
                        </a:cxn>
                        <a:cxn ang="0">
                          <a:pos x="10" y="0"/>
                        </a:cxn>
                      </a:cxnLst>
                      <a:rect l="0" t="0" r="r" b="b"/>
                      <a:pathLst>
                        <a:path w="245" h="7">
                          <a:moveTo>
                            <a:pt x="10" y="0"/>
                          </a:moveTo>
                          <a:lnTo>
                            <a:pt x="234" y="0"/>
                          </a:lnTo>
                          <a:lnTo>
                            <a:pt x="245" y="7"/>
                          </a:lnTo>
                          <a:lnTo>
                            <a:pt x="0" y="7"/>
                          </a:lnTo>
                          <a:lnTo>
                            <a:pt x="10" y="0"/>
                          </a:lnTo>
                          <a:close/>
                        </a:path>
                      </a:pathLst>
                    </a:custGeom>
                    <a:solidFill>
                      <a:srgbClr val="9F7F5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9" name="Freeform 765"/>
                    <p:cNvSpPr>
                      <a:spLocks/>
                    </p:cNvSpPr>
                    <p:nvPr/>
                  </p:nvSpPr>
                  <p:spPr bwMode="auto">
                    <a:xfrm>
                      <a:off x="2418" y="3185"/>
                      <a:ext cx="143" cy="4"/>
                    </a:xfrm>
                    <a:custGeom>
                      <a:avLst/>
                      <a:gdLst/>
                      <a:ahLst/>
                      <a:cxnLst>
                        <a:cxn ang="0">
                          <a:pos x="17" y="0"/>
                        </a:cxn>
                        <a:cxn ang="0">
                          <a:pos x="0" y="7"/>
                        </a:cxn>
                        <a:cxn ang="0">
                          <a:pos x="286" y="7"/>
                        </a:cxn>
                        <a:cxn ang="0">
                          <a:pos x="269" y="0"/>
                        </a:cxn>
                        <a:cxn ang="0">
                          <a:pos x="17" y="0"/>
                        </a:cxn>
                      </a:cxnLst>
                      <a:rect l="0" t="0" r="r" b="b"/>
                      <a:pathLst>
                        <a:path w="286" h="7">
                          <a:moveTo>
                            <a:pt x="17" y="0"/>
                          </a:moveTo>
                          <a:lnTo>
                            <a:pt x="0" y="7"/>
                          </a:lnTo>
                          <a:lnTo>
                            <a:pt x="286" y="7"/>
                          </a:lnTo>
                          <a:lnTo>
                            <a:pt x="269" y="0"/>
                          </a:lnTo>
                          <a:lnTo>
                            <a:pt x="17" y="0"/>
                          </a:lnTo>
                          <a:close/>
                        </a:path>
                      </a:pathLst>
                    </a:custGeom>
                    <a:solidFill>
                      <a:srgbClr val="9F7F5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0" name="Freeform 766"/>
                    <p:cNvSpPr>
                      <a:spLocks/>
                    </p:cNvSpPr>
                    <p:nvPr/>
                  </p:nvSpPr>
                  <p:spPr bwMode="auto">
                    <a:xfrm>
                      <a:off x="2411" y="3194"/>
                      <a:ext cx="155" cy="2"/>
                    </a:xfrm>
                    <a:custGeom>
                      <a:avLst/>
                      <a:gdLst/>
                      <a:ahLst/>
                      <a:cxnLst>
                        <a:cxn ang="0">
                          <a:pos x="14" y="0"/>
                        </a:cxn>
                        <a:cxn ang="0">
                          <a:pos x="0" y="5"/>
                        </a:cxn>
                        <a:cxn ang="0">
                          <a:pos x="311" y="5"/>
                        </a:cxn>
                        <a:cxn ang="0">
                          <a:pos x="300" y="0"/>
                        </a:cxn>
                        <a:cxn ang="0">
                          <a:pos x="14" y="0"/>
                        </a:cxn>
                      </a:cxnLst>
                      <a:rect l="0" t="0" r="r" b="b"/>
                      <a:pathLst>
                        <a:path w="311" h="5">
                          <a:moveTo>
                            <a:pt x="14" y="0"/>
                          </a:moveTo>
                          <a:lnTo>
                            <a:pt x="0" y="5"/>
                          </a:lnTo>
                          <a:lnTo>
                            <a:pt x="311" y="5"/>
                          </a:lnTo>
                          <a:lnTo>
                            <a:pt x="300" y="0"/>
                          </a:lnTo>
                          <a:lnTo>
                            <a:pt x="14" y="0"/>
                          </a:lnTo>
                          <a:close/>
                        </a:path>
                      </a:pathLst>
                    </a:custGeom>
                    <a:solidFill>
                      <a:srgbClr val="9F7F5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1" name="Rectangle 767"/>
                    <p:cNvSpPr>
                      <a:spLocks noChangeArrowheads="1"/>
                    </p:cNvSpPr>
                    <p:nvPr/>
                  </p:nvSpPr>
                  <p:spPr bwMode="auto">
                    <a:xfrm>
                      <a:off x="2565" y="3168"/>
                      <a:ext cx="3" cy="32"/>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2" name="Rectangle 768"/>
                    <p:cNvSpPr>
                      <a:spLocks noChangeArrowheads="1"/>
                    </p:cNvSpPr>
                    <p:nvPr/>
                  </p:nvSpPr>
                  <p:spPr bwMode="auto">
                    <a:xfrm>
                      <a:off x="2557" y="3162"/>
                      <a:ext cx="4" cy="32"/>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3" name="Rectangle 769"/>
                    <p:cNvSpPr>
                      <a:spLocks noChangeArrowheads="1"/>
                    </p:cNvSpPr>
                    <p:nvPr/>
                  </p:nvSpPr>
                  <p:spPr bwMode="auto">
                    <a:xfrm>
                      <a:off x="2550" y="3155"/>
                      <a:ext cx="3" cy="30"/>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4" name="Rectangle 770"/>
                    <p:cNvSpPr>
                      <a:spLocks noChangeArrowheads="1"/>
                    </p:cNvSpPr>
                    <p:nvPr/>
                  </p:nvSpPr>
                  <p:spPr bwMode="auto">
                    <a:xfrm>
                      <a:off x="2542" y="3149"/>
                      <a:ext cx="3" cy="28"/>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5" name="Rectangle 771"/>
                    <p:cNvSpPr>
                      <a:spLocks noChangeArrowheads="1"/>
                    </p:cNvSpPr>
                    <p:nvPr/>
                  </p:nvSpPr>
                  <p:spPr bwMode="auto">
                    <a:xfrm>
                      <a:off x="2537" y="3142"/>
                      <a:ext cx="1" cy="29"/>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1799" name="Group 775"/>
                    <p:cNvGrpSpPr>
                      <a:grpSpLocks/>
                    </p:cNvGrpSpPr>
                    <p:nvPr/>
                  </p:nvGrpSpPr>
                  <p:grpSpPr bwMode="auto">
                    <a:xfrm>
                      <a:off x="2530" y="3136"/>
                      <a:ext cx="38" cy="34"/>
                      <a:chOff x="2530" y="3136"/>
                      <a:chExt cx="38" cy="34"/>
                    </a:xfrm>
                  </p:grpSpPr>
                  <p:sp>
                    <p:nvSpPr>
                      <p:cNvPr id="1796" name="Freeform 772"/>
                      <p:cNvSpPr>
                        <a:spLocks/>
                      </p:cNvSpPr>
                      <p:nvPr/>
                    </p:nvSpPr>
                    <p:spPr bwMode="auto">
                      <a:xfrm>
                        <a:off x="2531" y="3137"/>
                        <a:ext cx="34" cy="33"/>
                      </a:xfrm>
                      <a:custGeom>
                        <a:avLst/>
                        <a:gdLst/>
                        <a:ahLst/>
                        <a:cxnLst>
                          <a:cxn ang="0">
                            <a:pos x="69" y="62"/>
                          </a:cxn>
                          <a:cxn ang="0">
                            <a:pos x="0" y="0"/>
                          </a:cxn>
                          <a:cxn ang="0">
                            <a:pos x="0" y="4"/>
                          </a:cxn>
                          <a:cxn ang="0">
                            <a:pos x="69" y="65"/>
                          </a:cxn>
                          <a:cxn ang="0">
                            <a:pos x="69" y="62"/>
                          </a:cxn>
                        </a:cxnLst>
                        <a:rect l="0" t="0" r="r" b="b"/>
                        <a:pathLst>
                          <a:path w="69" h="65">
                            <a:moveTo>
                              <a:pt x="69" y="62"/>
                            </a:moveTo>
                            <a:lnTo>
                              <a:pt x="0" y="0"/>
                            </a:lnTo>
                            <a:lnTo>
                              <a:pt x="0" y="4"/>
                            </a:lnTo>
                            <a:lnTo>
                              <a:pt x="69" y="65"/>
                            </a:lnTo>
                            <a:lnTo>
                              <a:pt x="69" y="62"/>
                            </a:lnTo>
                            <a:close/>
                          </a:path>
                        </a:pathLst>
                      </a:custGeom>
                      <a:solidFill>
                        <a:srgbClr val="3F1F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7" name="Freeform 773"/>
                      <p:cNvSpPr>
                        <a:spLocks/>
                      </p:cNvSpPr>
                      <p:nvPr/>
                    </p:nvSpPr>
                    <p:spPr bwMode="auto">
                      <a:xfrm>
                        <a:off x="2530" y="3136"/>
                        <a:ext cx="38" cy="32"/>
                      </a:xfrm>
                      <a:custGeom>
                        <a:avLst/>
                        <a:gdLst/>
                        <a:ahLst/>
                        <a:cxnLst>
                          <a:cxn ang="0">
                            <a:pos x="77" y="64"/>
                          </a:cxn>
                          <a:cxn ang="0">
                            <a:pos x="70" y="64"/>
                          </a:cxn>
                          <a:cxn ang="0">
                            <a:pos x="0" y="0"/>
                          </a:cxn>
                          <a:cxn ang="0">
                            <a:pos x="3" y="0"/>
                          </a:cxn>
                          <a:cxn ang="0">
                            <a:pos x="77" y="64"/>
                          </a:cxn>
                        </a:cxnLst>
                        <a:rect l="0" t="0" r="r" b="b"/>
                        <a:pathLst>
                          <a:path w="77" h="64">
                            <a:moveTo>
                              <a:pt x="77" y="64"/>
                            </a:moveTo>
                            <a:lnTo>
                              <a:pt x="70" y="64"/>
                            </a:lnTo>
                            <a:lnTo>
                              <a:pt x="0" y="0"/>
                            </a:lnTo>
                            <a:lnTo>
                              <a:pt x="3" y="0"/>
                            </a:lnTo>
                            <a:lnTo>
                              <a:pt x="77" y="64"/>
                            </a:lnTo>
                            <a:close/>
                          </a:path>
                        </a:pathLst>
                      </a:custGeom>
                      <a:solidFill>
                        <a:srgbClr val="5F3F1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8" name="Rectangle 774"/>
                      <p:cNvSpPr>
                        <a:spLocks noChangeArrowheads="1"/>
                      </p:cNvSpPr>
                      <p:nvPr/>
                    </p:nvSpPr>
                    <p:spPr bwMode="auto">
                      <a:xfrm>
                        <a:off x="2565" y="3168"/>
                        <a:ext cx="3" cy="2"/>
                      </a:xfrm>
                      <a:prstGeom prst="rect">
                        <a:avLst/>
                      </a:prstGeom>
                      <a:solidFill>
                        <a:srgbClr val="7F5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800" name="Rectangle 776"/>
                    <p:cNvSpPr>
                      <a:spLocks noChangeArrowheads="1"/>
                    </p:cNvSpPr>
                    <p:nvPr/>
                  </p:nvSpPr>
                  <p:spPr bwMode="auto">
                    <a:xfrm>
                      <a:off x="2410" y="3169"/>
                      <a:ext cx="4" cy="32"/>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1" name="Rectangle 777"/>
                    <p:cNvSpPr>
                      <a:spLocks noChangeArrowheads="1"/>
                    </p:cNvSpPr>
                    <p:nvPr/>
                  </p:nvSpPr>
                  <p:spPr bwMode="auto">
                    <a:xfrm>
                      <a:off x="2417" y="3164"/>
                      <a:ext cx="3" cy="31"/>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2" name="Rectangle 778"/>
                    <p:cNvSpPr>
                      <a:spLocks noChangeArrowheads="1"/>
                    </p:cNvSpPr>
                    <p:nvPr/>
                  </p:nvSpPr>
                  <p:spPr bwMode="auto">
                    <a:xfrm>
                      <a:off x="2424" y="3156"/>
                      <a:ext cx="4" cy="29"/>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3" name="Rectangle 779"/>
                    <p:cNvSpPr>
                      <a:spLocks noChangeArrowheads="1"/>
                    </p:cNvSpPr>
                    <p:nvPr/>
                  </p:nvSpPr>
                  <p:spPr bwMode="auto">
                    <a:xfrm>
                      <a:off x="2433" y="3149"/>
                      <a:ext cx="3" cy="28"/>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4" name="Rectangle 780"/>
                    <p:cNvSpPr>
                      <a:spLocks noChangeArrowheads="1"/>
                    </p:cNvSpPr>
                    <p:nvPr/>
                  </p:nvSpPr>
                  <p:spPr bwMode="auto">
                    <a:xfrm>
                      <a:off x="2441" y="3143"/>
                      <a:ext cx="3" cy="28"/>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5" name="Freeform 781"/>
                    <p:cNvSpPr>
                      <a:spLocks/>
                    </p:cNvSpPr>
                    <p:nvPr/>
                  </p:nvSpPr>
                  <p:spPr bwMode="auto">
                    <a:xfrm>
                      <a:off x="2413" y="3137"/>
                      <a:ext cx="35" cy="33"/>
                    </a:xfrm>
                    <a:custGeom>
                      <a:avLst/>
                      <a:gdLst/>
                      <a:ahLst/>
                      <a:cxnLst>
                        <a:cxn ang="0">
                          <a:pos x="0" y="62"/>
                        </a:cxn>
                        <a:cxn ang="0">
                          <a:pos x="70" y="0"/>
                        </a:cxn>
                        <a:cxn ang="0">
                          <a:pos x="70" y="4"/>
                        </a:cxn>
                        <a:cxn ang="0">
                          <a:pos x="0" y="65"/>
                        </a:cxn>
                        <a:cxn ang="0">
                          <a:pos x="0" y="62"/>
                        </a:cxn>
                      </a:cxnLst>
                      <a:rect l="0" t="0" r="r" b="b"/>
                      <a:pathLst>
                        <a:path w="70" h="65">
                          <a:moveTo>
                            <a:pt x="0" y="62"/>
                          </a:moveTo>
                          <a:lnTo>
                            <a:pt x="70" y="0"/>
                          </a:lnTo>
                          <a:lnTo>
                            <a:pt x="70" y="4"/>
                          </a:lnTo>
                          <a:lnTo>
                            <a:pt x="0" y="65"/>
                          </a:lnTo>
                          <a:lnTo>
                            <a:pt x="0" y="62"/>
                          </a:lnTo>
                          <a:close/>
                        </a:path>
                      </a:pathLst>
                    </a:custGeom>
                    <a:solidFill>
                      <a:srgbClr val="3F1F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6" name="Freeform 782"/>
                    <p:cNvSpPr>
                      <a:spLocks/>
                    </p:cNvSpPr>
                    <p:nvPr/>
                  </p:nvSpPr>
                  <p:spPr bwMode="auto">
                    <a:xfrm>
                      <a:off x="2410" y="3137"/>
                      <a:ext cx="38" cy="32"/>
                    </a:xfrm>
                    <a:custGeom>
                      <a:avLst/>
                      <a:gdLst/>
                      <a:ahLst/>
                      <a:cxnLst>
                        <a:cxn ang="0">
                          <a:pos x="0" y="64"/>
                        </a:cxn>
                        <a:cxn ang="0">
                          <a:pos x="7" y="64"/>
                        </a:cxn>
                        <a:cxn ang="0">
                          <a:pos x="77" y="0"/>
                        </a:cxn>
                        <a:cxn ang="0">
                          <a:pos x="72" y="0"/>
                        </a:cxn>
                        <a:cxn ang="0">
                          <a:pos x="0" y="64"/>
                        </a:cxn>
                      </a:cxnLst>
                      <a:rect l="0" t="0" r="r" b="b"/>
                      <a:pathLst>
                        <a:path w="77" h="64">
                          <a:moveTo>
                            <a:pt x="0" y="64"/>
                          </a:moveTo>
                          <a:lnTo>
                            <a:pt x="7" y="64"/>
                          </a:lnTo>
                          <a:lnTo>
                            <a:pt x="77" y="0"/>
                          </a:lnTo>
                          <a:lnTo>
                            <a:pt x="72" y="0"/>
                          </a:lnTo>
                          <a:lnTo>
                            <a:pt x="0" y="64"/>
                          </a:lnTo>
                          <a:close/>
                        </a:path>
                      </a:pathLst>
                    </a:custGeom>
                    <a:solidFill>
                      <a:srgbClr val="5F3F1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7" name="Rectangle 783"/>
                    <p:cNvSpPr>
                      <a:spLocks noChangeArrowheads="1"/>
                    </p:cNvSpPr>
                    <p:nvPr/>
                  </p:nvSpPr>
                  <p:spPr bwMode="auto">
                    <a:xfrm>
                      <a:off x="2410" y="3169"/>
                      <a:ext cx="4" cy="2"/>
                    </a:xfrm>
                    <a:prstGeom prst="rect">
                      <a:avLst/>
                    </a:prstGeom>
                    <a:solidFill>
                      <a:srgbClr val="7F5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836" name="Group 812"/>
                  <p:cNvGrpSpPr>
                    <a:grpSpLocks/>
                  </p:cNvGrpSpPr>
                  <p:nvPr/>
                </p:nvGrpSpPr>
                <p:grpSpPr bwMode="auto">
                  <a:xfrm>
                    <a:off x="2638" y="3136"/>
                    <a:ext cx="158" cy="65"/>
                    <a:chOff x="2638" y="3136"/>
                    <a:chExt cx="158" cy="65"/>
                  </a:xfrm>
                </p:grpSpPr>
                <p:sp>
                  <p:nvSpPr>
                    <p:cNvPr id="1809" name="Rectangle 785"/>
                    <p:cNvSpPr>
                      <a:spLocks noChangeArrowheads="1"/>
                    </p:cNvSpPr>
                    <p:nvPr/>
                  </p:nvSpPr>
                  <p:spPr bwMode="auto">
                    <a:xfrm>
                      <a:off x="2670" y="3166"/>
                      <a:ext cx="96" cy="5"/>
                    </a:xfrm>
                    <a:prstGeom prst="rect">
                      <a:avLst/>
                    </a:prstGeom>
                    <a:solidFill>
                      <a:srgbClr val="5F3F1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0" name="Rectangle 786"/>
                    <p:cNvSpPr>
                      <a:spLocks noChangeArrowheads="1"/>
                    </p:cNvSpPr>
                    <p:nvPr/>
                  </p:nvSpPr>
                  <p:spPr bwMode="auto">
                    <a:xfrm>
                      <a:off x="2661" y="3173"/>
                      <a:ext cx="112" cy="4"/>
                    </a:xfrm>
                    <a:prstGeom prst="rect">
                      <a:avLst/>
                    </a:prstGeom>
                    <a:solidFill>
                      <a:srgbClr val="5F3F1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1" name="Rectangle 787"/>
                    <p:cNvSpPr>
                      <a:spLocks noChangeArrowheads="1"/>
                    </p:cNvSpPr>
                    <p:nvPr/>
                  </p:nvSpPr>
                  <p:spPr bwMode="auto">
                    <a:xfrm>
                      <a:off x="2652" y="3181"/>
                      <a:ext cx="127" cy="4"/>
                    </a:xfrm>
                    <a:prstGeom prst="rect">
                      <a:avLst/>
                    </a:prstGeom>
                    <a:solidFill>
                      <a:srgbClr val="5F3F1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2" name="Rectangle 788"/>
                    <p:cNvSpPr>
                      <a:spLocks noChangeArrowheads="1"/>
                    </p:cNvSpPr>
                    <p:nvPr/>
                  </p:nvSpPr>
                  <p:spPr bwMode="auto">
                    <a:xfrm>
                      <a:off x="2645" y="3189"/>
                      <a:ext cx="142" cy="6"/>
                    </a:xfrm>
                    <a:prstGeom prst="rect">
                      <a:avLst/>
                    </a:prstGeom>
                    <a:solidFill>
                      <a:srgbClr val="5F3F1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3" name="Rectangle 789"/>
                    <p:cNvSpPr>
                      <a:spLocks noChangeArrowheads="1"/>
                    </p:cNvSpPr>
                    <p:nvPr/>
                  </p:nvSpPr>
                  <p:spPr bwMode="auto">
                    <a:xfrm>
                      <a:off x="2639" y="3196"/>
                      <a:ext cx="154" cy="4"/>
                    </a:xfrm>
                    <a:prstGeom prst="rect">
                      <a:avLst/>
                    </a:prstGeom>
                    <a:solidFill>
                      <a:srgbClr val="5F3F1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4" name="Freeform 790"/>
                    <p:cNvSpPr>
                      <a:spLocks/>
                    </p:cNvSpPr>
                    <p:nvPr/>
                  </p:nvSpPr>
                  <p:spPr bwMode="auto">
                    <a:xfrm>
                      <a:off x="2670" y="3162"/>
                      <a:ext cx="93" cy="4"/>
                    </a:xfrm>
                    <a:custGeom>
                      <a:avLst/>
                      <a:gdLst/>
                      <a:ahLst/>
                      <a:cxnLst>
                        <a:cxn ang="0">
                          <a:pos x="0" y="9"/>
                        </a:cxn>
                        <a:cxn ang="0">
                          <a:pos x="13" y="0"/>
                        </a:cxn>
                        <a:cxn ang="0">
                          <a:pos x="173" y="0"/>
                        </a:cxn>
                        <a:cxn ang="0">
                          <a:pos x="185" y="9"/>
                        </a:cxn>
                        <a:cxn ang="0">
                          <a:pos x="0" y="9"/>
                        </a:cxn>
                      </a:cxnLst>
                      <a:rect l="0" t="0" r="r" b="b"/>
                      <a:pathLst>
                        <a:path w="185" h="9">
                          <a:moveTo>
                            <a:pt x="0" y="9"/>
                          </a:moveTo>
                          <a:lnTo>
                            <a:pt x="13" y="0"/>
                          </a:lnTo>
                          <a:lnTo>
                            <a:pt x="173" y="0"/>
                          </a:lnTo>
                          <a:lnTo>
                            <a:pt x="185" y="9"/>
                          </a:lnTo>
                          <a:lnTo>
                            <a:pt x="0" y="9"/>
                          </a:lnTo>
                          <a:close/>
                        </a:path>
                      </a:pathLst>
                    </a:custGeom>
                    <a:solidFill>
                      <a:srgbClr val="9F7F5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5" name="Freeform 791"/>
                    <p:cNvSpPr>
                      <a:spLocks/>
                    </p:cNvSpPr>
                    <p:nvPr/>
                  </p:nvSpPr>
                  <p:spPr bwMode="auto">
                    <a:xfrm>
                      <a:off x="2661" y="3171"/>
                      <a:ext cx="110" cy="2"/>
                    </a:xfrm>
                    <a:custGeom>
                      <a:avLst/>
                      <a:gdLst/>
                      <a:ahLst/>
                      <a:cxnLst>
                        <a:cxn ang="0">
                          <a:pos x="15" y="0"/>
                        </a:cxn>
                        <a:cxn ang="0">
                          <a:pos x="209" y="0"/>
                        </a:cxn>
                        <a:cxn ang="0">
                          <a:pos x="219" y="5"/>
                        </a:cxn>
                        <a:cxn ang="0">
                          <a:pos x="0" y="5"/>
                        </a:cxn>
                        <a:cxn ang="0">
                          <a:pos x="15" y="0"/>
                        </a:cxn>
                      </a:cxnLst>
                      <a:rect l="0" t="0" r="r" b="b"/>
                      <a:pathLst>
                        <a:path w="219" h="5">
                          <a:moveTo>
                            <a:pt x="15" y="0"/>
                          </a:moveTo>
                          <a:lnTo>
                            <a:pt x="209" y="0"/>
                          </a:lnTo>
                          <a:lnTo>
                            <a:pt x="219" y="5"/>
                          </a:lnTo>
                          <a:lnTo>
                            <a:pt x="0" y="5"/>
                          </a:lnTo>
                          <a:lnTo>
                            <a:pt x="15" y="0"/>
                          </a:lnTo>
                          <a:close/>
                        </a:path>
                      </a:pathLst>
                    </a:custGeom>
                    <a:solidFill>
                      <a:srgbClr val="9F7F5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6" name="Freeform 792"/>
                    <p:cNvSpPr>
                      <a:spLocks/>
                    </p:cNvSpPr>
                    <p:nvPr/>
                  </p:nvSpPr>
                  <p:spPr bwMode="auto">
                    <a:xfrm>
                      <a:off x="2654" y="3177"/>
                      <a:ext cx="124" cy="4"/>
                    </a:xfrm>
                    <a:custGeom>
                      <a:avLst/>
                      <a:gdLst/>
                      <a:ahLst/>
                      <a:cxnLst>
                        <a:cxn ang="0">
                          <a:pos x="14" y="0"/>
                        </a:cxn>
                        <a:cxn ang="0">
                          <a:pos x="238" y="0"/>
                        </a:cxn>
                        <a:cxn ang="0">
                          <a:pos x="247" y="7"/>
                        </a:cxn>
                        <a:cxn ang="0">
                          <a:pos x="0" y="7"/>
                        </a:cxn>
                        <a:cxn ang="0">
                          <a:pos x="14" y="0"/>
                        </a:cxn>
                      </a:cxnLst>
                      <a:rect l="0" t="0" r="r" b="b"/>
                      <a:pathLst>
                        <a:path w="247" h="7">
                          <a:moveTo>
                            <a:pt x="14" y="0"/>
                          </a:moveTo>
                          <a:lnTo>
                            <a:pt x="238" y="0"/>
                          </a:lnTo>
                          <a:lnTo>
                            <a:pt x="247" y="7"/>
                          </a:lnTo>
                          <a:lnTo>
                            <a:pt x="0" y="7"/>
                          </a:lnTo>
                          <a:lnTo>
                            <a:pt x="14" y="0"/>
                          </a:lnTo>
                          <a:close/>
                        </a:path>
                      </a:pathLst>
                    </a:custGeom>
                    <a:solidFill>
                      <a:srgbClr val="9F7F5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7" name="Freeform 793"/>
                    <p:cNvSpPr>
                      <a:spLocks/>
                    </p:cNvSpPr>
                    <p:nvPr/>
                  </p:nvSpPr>
                  <p:spPr bwMode="auto">
                    <a:xfrm>
                      <a:off x="2646" y="3185"/>
                      <a:ext cx="141" cy="4"/>
                    </a:xfrm>
                    <a:custGeom>
                      <a:avLst/>
                      <a:gdLst/>
                      <a:ahLst/>
                      <a:cxnLst>
                        <a:cxn ang="0">
                          <a:pos x="15" y="0"/>
                        </a:cxn>
                        <a:cxn ang="0">
                          <a:pos x="0" y="7"/>
                        </a:cxn>
                        <a:cxn ang="0">
                          <a:pos x="283" y="7"/>
                        </a:cxn>
                        <a:cxn ang="0">
                          <a:pos x="269" y="0"/>
                        </a:cxn>
                        <a:cxn ang="0">
                          <a:pos x="15" y="0"/>
                        </a:cxn>
                      </a:cxnLst>
                      <a:rect l="0" t="0" r="r" b="b"/>
                      <a:pathLst>
                        <a:path w="283" h="7">
                          <a:moveTo>
                            <a:pt x="15" y="0"/>
                          </a:moveTo>
                          <a:lnTo>
                            <a:pt x="0" y="7"/>
                          </a:lnTo>
                          <a:lnTo>
                            <a:pt x="283" y="7"/>
                          </a:lnTo>
                          <a:lnTo>
                            <a:pt x="269" y="0"/>
                          </a:lnTo>
                          <a:lnTo>
                            <a:pt x="15" y="0"/>
                          </a:lnTo>
                          <a:close/>
                        </a:path>
                      </a:pathLst>
                    </a:custGeom>
                    <a:solidFill>
                      <a:srgbClr val="9F7F5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8" name="Freeform 794"/>
                    <p:cNvSpPr>
                      <a:spLocks/>
                    </p:cNvSpPr>
                    <p:nvPr/>
                  </p:nvSpPr>
                  <p:spPr bwMode="auto">
                    <a:xfrm>
                      <a:off x="2639" y="3194"/>
                      <a:ext cx="155" cy="2"/>
                    </a:xfrm>
                    <a:custGeom>
                      <a:avLst/>
                      <a:gdLst/>
                      <a:ahLst/>
                      <a:cxnLst>
                        <a:cxn ang="0">
                          <a:pos x="12" y="0"/>
                        </a:cxn>
                        <a:cxn ang="0">
                          <a:pos x="0" y="5"/>
                        </a:cxn>
                        <a:cxn ang="0">
                          <a:pos x="311" y="5"/>
                        </a:cxn>
                        <a:cxn ang="0">
                          <a:pos x="297" y="0"/>
                        </a:cxn>
                        <a:cxn ang="0">
                          <a:pos x="12" y="0"/>
                        </a:cxn>
                      </a:cxnLst>
                      <a:rect l="0" t="0" r="r" b="b"/>
                      <a:pathLst>
                        <a:path w="311" h="5">
                          <a:moveTo>
                            <a:pt x="12" y="0"/>
                          </a:moveTo>
                          <a:lnTo>
                            <a:pt x="0" y="5"/>
                          </a:lnTo>
                          <a:lnTo>
                            <a:pt x="311" y="5"/>
                          </a:lnTo>
                          <a:lnTo>
                            <a:pt x="297" y="0"/>
                          </a:lnTo>
                          <a:lnTo>
                            <a:pt x="12" y="0"/>
                          </a:lnTo>
                          <a:close/>
                        </a:path>
                      </a:pathLst>
                    </a:custGeom>
                    <a:solidFill>
                      <a:srgbClr val="9F7F5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9" name="Rectangle 795"/>
                    <p:cNvSpPr>
                      <a:spLocks noChangeArrowheads="1"/>
                    </p:cNvSpPr>
                    <p:nvPr/>
                  </p:nvSpPr>
                  <p:spPr bwMode="auto">
                    <a:xfrm>
                      <a:off x="2791" y="3168"/>
                      <a:ext cx="4" cy="32"/>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20" name="Rectangle 796"/>
                    <p:cNvSpPr>
                      <a:spLocks noChangeArrowheads="1"/>
                    </p:cNvSpPr>
                    <p:nvPr/>
                  </p:nvSpPr>
                  <p:spPr bwMode="auto">
                    <a:xfrm>
                      <a:off x="2785" y="3162"/>
                      <a:ext cx="4" cy="32"/>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21" name="Rectangle 797"/>
                    <p:cNvSpPr>
                      <a:spLocks noChangeArrowheads="1"/>
                    </p:cNvSpPr>
                    <p:nvPr/>
                  </p:nvSpPr>
                  <p:spPr bwMode="auto">
                    <a:xfrm>
                      <a:off x="2778" y="3155"/>
                      <a:ext cx="3" cy="30"/>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22" name="Rectangle 798"/>
                    <p:cNvSpPr>
                      <a:spLocks noChangeArrowheads="1"/>
                    </p:cNvSpPr>
                    <p:nvPr/>
                  </p:nvSpPr>
                  <p:spPr bwMode="auto">
                    <a:xfrm>
                      <a:off x="2770" y="3149"/>
                      <a:ext cx="3" cy="28"/>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23" name="Rectangle 799"/>
                    <p:cNvSpPr>
                      <a:spLocks noChangeArrowheads="1"/>
                    </p:cNvSpPr>
                    <p:nvPr/>
                  </p:nvSpPr>
                  <p:spPr bwMode="auto">
                    <a:xfrm>
                      <a:off x="2763" y="3142"/>
                      <a:ext cx="3" cy="29"/>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1827" name="Group 803"/>
                    <p:cNvGrpSpPr>
                      <a:grpSpLocks/>
                    </p:cNvGrpSpPr>
                    <p:nvPr/>
                  </p:nvGrpSpPr>
                  <p:grpSpPr bwMode="auto">
                    <a:xfrm>
                      <a:off x="2758" y="3136"/>
                      <a:ext cx="38" cy="34"/>
                      <a:chOff x="2758" y="3136"/>
                      <a:chExt cx="38" cy="34"/>
                    </a:xfrm>
                  </p:grpSpPr>
                  <p:sp>
                    <p:nvSpPr>
                      <p:cNvPr id="1824" name="Freeform 800"/>
                      <p:cNvSpPr>
                        <a:spLocks/>
                      </p:cNvSpPr>
                      <p:nvPr/>
                    </p:nvSpPr>
                    <p:spPr bwMode="auto">
                      <a:xfrm>
                        <a:off x="2758" y="3137"/>
                        <a:ext cx="35" cy="33"/>
                      </a:xfrm>
                      <a:custGeom>
                        <a:avLst/>
                        <a:gdLst/>
                        <a:ahLst/>
                        <a:cxnLst>
                          <a:cxn ang="0">
                            <a:pos x="70" y="62"/>
                          </a:cxn>
                          <a:cxn ang="0">
                            <a:pos x="0" y="0"/>
                          </a:cxn>
                          <a:cxn ang="0">
                            <a:pos x="0" y="4"/>
                          </a:cxn>
                          <a:cxn ang="0">
                            <a:pos x="70" y="65"/>
                          </a:cxn>
                          <a:cxn ang="0">
                            <a:pos x="70" y="62"/>
                          </a:cxn>
                        </a:cxnLst>
                        <a:rect l="0" t="0" r="r" b="b"/>
                        <a:pathLst>
                          <a:path w="70" h="65">
                            <a:moveTo>
                              <a:pt x="70" y="62"/>
                            </a:moveTo>
                            <a:lnTo>
                              <a:pt x="0" y="0"/>
                            </a:lnTo>
                            <a:lnTo>
                              <a:pt x="0" y="4"/>
                            </a:lnTo>
                            <a:lnTo>
                              <a:pt x="70" y="65"/>
                            </a:lnTo>
                            <a:lnTo>
                              <a:pt x="70" y="62"/>
                            </a:lnTo>
                            <a:close/>
                          </a:path>
                        </a:pathLst>
                      </a:custGeom>
                      <a:solidFill>
                        <a:srgbClr val="3F1F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5" name="Freeform 801"/>
                      <p:cNvSpPr>
                        <a:spLocks/>
                      </p:cNvSpPr>
                      <p:nvPr/>
                    </p:nvSpPr>
                    <p:spPr bwMode="auto">
                      <a:xfrm>
                        <a:off x="2758" y="3136"/>
                        <a:ext cx="38" cy="32"/>
                      </a:xfrm>
                      <a:custGeom>
                        <a:avLst/>
                        <a:gdLst/>
                        <a:ahLst/>
                        <a:cxnLst>
                          <a:cxn ang="0">
                            <a:pos x="75" y="64"/>
                          </a:cxn>
                          <a:cxn ang="0">
                            <a:pos x="70" y="64"/>
                          </a:cxn>
                          <a:cxn ang="0">
                            <a:pos x="0" y="0"/>
                          </a:cxn>
                          <a:cxn ang="0">
                            <a:pos x="3" y="0"/>
                          </a:cxn>
                          <a:cxn ang="0">
                            <a:pos x="75" y="64"/>
                          </a:cxn>
                        </a:cxnLst>
                        <a:rect l="0" t="0" r="r" b="b"/>
                        <a:pathLst>
                          <a:path w="75" h="64">
                            <a:moveTo>
                              <a:pt x="75" y="64"/>
                            </a:moveTo>
                            <a:lnTo>
                              <a:pt x="70" y="64"/>
                            </a:lnTo>
                            <a:lnTo>
                              <a:pt x="0" y="0"/>
                            </a:lnTo>
                            <a:lnTo>
                              <a:pt x="3" y="0"/>
                            </a:lnTo>
                            <a:lnTo>
                              <a:pt x="75" y="64"/>
                            </a:lnTo>
                            <a:close/>
                          </a:path>
                        </a:pathLst>
                      </a:custGeom>
                      <a:solidFill>
                        <a:srgbClr val="5F3F1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6" name="Rectangle 802"/>
                      <p:cNvSpPr>
                        <a:spLocks noChangeArrowheads="1"/>
                      </p:cNvSpPr>
                      <p:nvPr/>
                    </p:nvSpPr>
                    <p:spPr bwMode="auto">
                      <a:xfrm>
                        <a:off x="2791" y="3168"/>
                        <a:ext cx="5" cy="2"/>
                      </a:xfrm>
                      <a:prstGeom prst="rect">
                        <a:avLst/>
                      </a:prstGeom>
                      <a:solidFill>
                        <a:srgbClr val="7F5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828" name="Rectangle 804"/>
                    <p:cNvSpPr>
                      <a:spLocks noChangeArrowheads="1"/>
                    </p:cNvSpPr>
                    <p:nvPr/>
                  </p:nvSpPr>
                  <p:spPr bwMode="auto">
                    <a:xfrm>
                      <a:off x="2638" y="3169"/>
                      <a:ext cx="3" cy="32"/>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29" name="Rectangle 805"/>
                    <p:cNvSpPr>
                      <a:spLocks noChangeArrowheads="1"/>
                    </p:cNvSpPr>
                    <p:nvPr/>
                  </p:nvSpPr>
                  <p:spPr bwMode="auto">
                    <a:xfrm>
                      <a:off x="2645" y="3164"/>
                      <a:ext cx="2" cy="31"/>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30" name="Rectangle 806"/>
                    <p:cNvSpPr>
                      <a:spLocks noChangeArrowheads="1"/>
                    </p:cNvSpPr>
                    <p:nvPr/>
                  </p:nvSpPr>
                  <p:spPr bwMode="auto">
                    <a:xfrm>
                      <a:off x="2652" y="3156"/>
                      <a:ext cx="3" cy="29"/>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31" name="Rectangle 807"/>
                    <p:cNvSpPr>
                      <a:spLocks noChangeArrowheads="1"/>
                    </p:cNvSpPr>
                    <p:nvPr/>
                  </p:nvSpPr>
                  <p:spPr bwMode="auto">
                    <a:xfrm>
                      <a:off x="2660" y="3149"/>
                      <a:ext cx="3" cy="28"/>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32" name="Rectangle 808"/>
                    <p:cNvSpPr>
                      <a:spLocks noChangeArrowheads="1"/>
                    </p:cNvSpPr>
                    <p:nvPr/>
                  </p:nvSpPr>
                  <p:spPr bwMode="auto">
                    <a:xfrm>
                      <a:off x="2669" y="3143"/>
                      <a:ext cx="2" cy="28"/>
                    </a:xfrm>
                    <a:prstGeom prst="rect">
                      <a:avLst/>
                    </a:prstGeom>
                    <a:solidFill>
                      <a:srgbClr val="BF7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33" name="Freeform 809"/>
                    <p:cNvSpPr>
                      <a:spLocks/>
                    </p:cNvSpPr>
                    <p:nvPr/>
                  </p:nvSpPr>
                  <p:spPr bwMode="auto">
                    <a:xfrm>
                      <a:off x="2641" y="3137"/>
                      <a:ext cx="34" cy="33"/>
                    </a:xfrm>
                    <a:custGeom>
                      <a:avLst/>
                      <a:gdLst/>
                      <a:ahLst/>
                      <a:cxnLst>
                        <a:cxn ang="0">
                          <a:pos x="0" y="62"/>
                        </a:cxn>
                        <a:cxn ang="0">
                          <a:pos x="67" y="0"/>
                        </a:cxn>
                        <a:cxn ang="0">
                          <a:pos x="67" y="4"/>
                        </a:cxn>
                        <a:cxn ang="0">
                          <a:pos x="0" y="65"/>
                        </a:cxn>
                        <a:cxn ang="0">
                          <a:pos x="0" y="62"/>
                        </a:cxn>
                      </a:cxnLst>
                      <a:rect l="0" t="0" r="r" b="b"/>
                      <a:pathLst>
                        <a:path w="67" h="65">
                          <a:moveTo>
                            <a:pt x="0" y="62"/>
                          </a:moveTo>
                          <a:lnTo>
                            <a:pt x="67" y="0"/>
                          </a:lnTo>
                          <a:lnTo>
                            <a:pt x="67" y="4"/>
                          </a:lnTo>
                          <a:lnTo>
                            <a:pt x="0" y="65"/>
                          </a:lnTo>
                          <a:lnTo>
                            <a:pt x="0" y="62"/>
                          </a:lnTo>
                          <a:close/>
                        </a:path>
                      </a:pathLst>
                    </a:custGeom>
                    <a:solidFill>
                      <a:srgbClr val="3F1F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4" name="Freeform 810"/>
                    <p:cNvSpPr>
                      <a:spLocks/>
                    </p:cNvSpPr>
                    <p:nvPr/>
                  </p:nvSpPr>
                  <p:spPr bwMode="auto">
                    <a:xfrm>
                      <a:off x="2638" y="3137"/>
                      <a:ext cx="38" cy="32"/>
                    </a:xfrm>
                    <a:custGeom>
                      <a:avLst/>
                      <a:gdLst/>
                      <a:ahLst/>
                      <a:cxnLst>
                        <a:cxn ang="0">
                          <a:pos x="0" y="64"/>
                        </a:cxn>
                        <a:cxn ang="0">
                          <a:pos x="6" y="64"/>
                        </a:cxn>
                        <a:cxn ang="0">
                          <a:pos x="77" y="0"/>
                        </a:cxn>
                        <a:cxn ang="0">
                          <a:pos x="72" y="0"/>
                        </a:cxn>
                        <a:cxn ang="0">
                          <a:pos x="0" y="64"/>
                        </a:cxn>
                      </a:cxnLst>
                      <a:rect l="0" t="0" r="r" b="b"/>
                      <a:pathLst>
                        <a:path w="77" h="64">
                          <a:moveTo>
                            <a:pt x="0" y="64"/>
                          </a:moveTo>
                          <a:lnTo>
                            <a:pt x="6" y="64"/>
                          </a:lnTo>
                          <a:lnTo>
                            <a:pt x="77" y="0"/>
                          </a:lnTo>
                          <a:lnTo>
                            <a:pt x="72" y="0"/>
                          </a:lnTo>
                          <a:lnTo>
                            <a:pt x="0" y="64"/>
                          </a:lnTo>
                          <a:close/>
                        </a:path>
                      </a:pathLst>
                    </a:custGeom>
                    <a:solidFill>
                      <a:srgbClr val="5F3F1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5" name="Rectangle 811"/>
                    <p:cNvSpPr>
                      <a:spLocks noChangeArrowheads="1"/>
                    </p:cNvSpPr>
                    <p:nvPr/>
                  </p:nvSpPr>
                  <p:spPr bwMode="auto">
                    <a:xfrm>
                      <a:off x="2638" y="3169"/>
                      <a:ext cx="4" cy="2"/>
                    </a:xfrm>
                    <a:prstGeom prst="rect">
                      <a:avLst/>
                    </a:prstGeom>
                    <a:solidFill>
                      <a:srgbClr val="7F5F3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grpSp>
        </p:grpSp>
        <p:grpSp>
          <p:nvGrpSpPr>
            <p:cNvPr id="2006" name="Group 982"/>
            <p:cNvGrpSpPr>
              <a:grpSpLocks/>
            </p:cNvGrpSpPr>
            <p:nvPr/>
          </p:nvGrpSpPr>
          <p:grpSpPr bwMode="auto">
            <a:xfrm>
              <a:off x="4558024" y="4252751"/>
              <a:ext cx="911225" cy="709613"/>
              <a:chOff x="2894" y="2747"/>
              <a:chExt cx="574" cy="447"/>
            </a:xfrm>
          </p:grpSpPr>
          <p:grpSp>
            <p:nvGrpSpPr>
              <p:cNvPr id="1851" name="Group 827"/>
              <p:cNvGrpSpPr>
                <a:grpSpLocks/>
              </p:cNvGrpSpPr>
              <p:nvPr/>
            </p:nvGrpSpPr>
            <p:grpSpPr bwMode="auto">
              <a:xfrm>
                <a:off x="3051" y="3007"/>
                <a:ext cx="387" cy="181"/>
                <a:chOff x="3051" y="3007"/>
                <a:chExt cx="387" cy="181"/>
              </a:xfrm>
            </p:grpSpPr>
            <p:grpSp>
              <p:nvGrpSpPr>
                <p:cNvPr id="1849" name="Group 825"/>
                <p:cNvGrpSpPr>
                  <a:grpSpLocks/>
                </p:cNvGrpSpPr>
                <p:nvPr/>
              </p:nvGrpSpPr>
              <p:grpSpPr bwMode="auto">
                <a:xfrm>
                  <a:off x="3051" y="3007"/>
                  <a:ext cx="387" cy="181"/>
                  <a:chOff x="3051" y="3007"/>
                  <a:chExt cx="387" cy="181"/>
                </a:xfrm>
              </p:grpSpPr>
              <p:grpSp>
                <p:nvGrpSpPr>
                  <p:cNvPr id="1845" name="Group 821"/>
                  <p:cNvGrpSpPr>
                    <a:grpSpLocks/>
                  </p:cNvGrpSpPr>
                  <p:nvPr/>
                </p:nvGrpSpPr>
                <p:grpSpPr bwMode="auto">
                  <a:xfrm>
                    <a:off x="3054" y="3007"/>
                    <a:ext cx="382" cy="181"/>
                    <a:chOff x="3054" y="3007"/>
                    <a:chExt cx="382" cy="181"/>
                  </a:xfrm>
                </p:grpSpPr>
                <p:sp>
                  <p:nvSpPr>
                    <p:cNvPr id="1840" name="Rectangle 816"/>
                    <p:cNvSpPr>
                      <a:spLocks noChangeArrowheads="1"/>
                    </p:cNvSpPr>
                    <p:nvPr/>
                  </p:nvSpPr>
                  <p:spPr bwMode="auto">
                    <a:xfrm>
                      <a:off x="3054" y="3007"/>
                      <a:ext cx="382" cy="181"/>
                    </a:xfrm>
                    <a:prstGeom prst="rect">
                      <a:avLst/>
                    </a:prstGeom>
                    <a:solidFill>
                      <a:srgbClr val="FF9F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1" name="Rectangle 817"/>
                    <p:cNvSpPr>
                      <a:spLocks noChangeArrowheads="1"/>
                    </p:cNvSpPr>
                    <p:nvPr/>
                  </p:nvSpPr>
                  <p:spPr bwMode="auto">
                    <a:xfrm>
                      <a:off x="3054" y="3038"/>
                      <a:ext cx="380" cy="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2" name="Rectangle 818"/>
                    <p:cNvSpPr>
                      <a:spLocks noChangeArrowheads="1"/>
                    </p:cNvSpPr>
                    <p:nvPr/>
                  </p:nvSpPr>
                  <p:spPr bwMode="auto">
                    <a:xfrm>
                      <a:off x="3054" y="3028"/>
                      <a:ext cx="380" cy="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3" name="Rectangle 819"/>
                    <p:cNvSpPr>
                      <a:spLocks noChangeArrowheads="1"/>
                    </p:cNvSpPr>
                    <p:nvPr/>
                  </p:nvSpPr>
                  <p:spPr bwMode="auto">
                    <a:xfrm>
                      <a:off x="3054" y="3031"/>
                      <a:ext cx="380" cy="2"/>
                    </a:xfrm>
                    <a:prstGeom prst="rect">
                      <a:avLst/>
                    </a:prstGeom>
                    <a:solidFill>
                      <a:srgbClr val="3F5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4" name="Rectangle 820"/>
                    <p:cNvSpPr>
                      <a:spLocks noChangeArrowheads="1"/>
                    </p:cNvSpPr>
                    <p:nvPr/>
                  </p:nvSpPr>
                  <p:spPr bwMode="auto">
                    <a:xfrm>
                      <a:off x="3054" y="3042"/>
                      <a:ext cx="380" cy="1"/>
                    </a:xfrm>
                    <a:prstGeom prst="rect">
                      <a:avLst/>
                    </a:prstGeom>
                    <a:solidFill>
                      <a:srgbClr val="3F5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846" name="Rectangle 822"/>
                  <p:cNvSpPr>
                    <a:spLocks noChangeArrowheads="1"/>
                  </p:cNvSpPr>
                  <p:nvPr/>
                </p:nvSpPr>
                <p:spPr bwMode="auto">
                  <a:xfrm>
                    <a:off x="3051" y="3159"/>
                    <a:ext cx="386" cy="5"/>
                  </a:xfrm>
                  <a:prstGeom prst="rect">
                    <a:avLst/>
                  </a:prstGeom>
                  <a:solidFill>
                    <a:srgbClr val="3F5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7" name="Rectangle 823"/>
                  <p:cNvSpPr>
                    <a:spLocks noChangeArrowheads="1"/>
                  </p:cNvSpPr>
                  <p:nvPr/>
                </p:nvSpPr>
                <p:spPr bwMode="auto">
                  <a:xfrm>
                    <a:off x="3051" y="3153"/>
                    <a:ext cx="387" cy="6"/>
                  </a:xfrm>
                  <a:prstGeom prst="rect">
                    <a:avLst/>
                  </a:prstGeom>
                  <a:solidFill>
                    <a:srgbClr val="3F5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8" name="Rectangle 824"/>
                  <p:cNvSpPr>
                    <a:spLocks noChangeArrowheads="1"/>
                  </p:cNvSpPr>
                  <p:nvPr/>
                </p:nvSpPr>
                <p:spPr bwMode="auto">
                  <a:xfrm>
                    <a:off x="3051" y="3165"/>
                    <a:ext cx="387" cy="3"/>
                  </a:xfrm>
                  <a:prstGeom prst="rect">
                    <a:avLst/>
                  </a:prstGeom>
                  <a:solidFill>
                    <a:srgbClr val="3F5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850" name="Rectangle 826"/>
                <p:cNvSpPr>
                  <a:spLocks noChangeArrowheads="1"/>
                </p:cNvSpPr>
                <p:nvPr/>
              </p:nvSpPr>
              <p:spPr bwMode="auto">
                <a:xfrm>
                  <a:off x="3053" y="3171"/>
                  <a:ext cx="383" cy="1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860" name="Group 836"/>
              <p:cNvGrpSpPr>
                <a:grpSpLocks/>
              </p:cNvGrpSpPr>
              <p:nvPr/>
            </p:nvGrpSpPr>
            <p:grpSpPr bwMode="auto">
              <a:xfrm>
                <a:off x="3023" y="2762"/>
                <a:ext cx="445" cy="210"/>
                <a:chOff x="3023" y="2762"/>
                <a:chExt cx="445" cy="210"/>
              </a:xfrm>
            </p:grpSpPr>
            <p:sp>
              <p:nvSpPr>
                <p:cNvPr id="1852" name="Freeform 828"/>
                <p:cNvSpPr>
                  <a:spLocks/>
                </p:cNvSpPr>
                <p:nvPr/>
              </p:nvSpPr>
              <p:spPr bwMode="auto">
                <a:xfrm>
                  <a:off x="3024" y="2762"/>
                  <a:ext cx="443" cy="67"/>
                </a:xfrm>
                <a:custGeom>
                  <a:avLst/>
                  <a:gdLst/>
                  <a:ahLst/>
                  <a:cxnLst>
                    <a:cxn ang="0">
                      <a:pos x="0" y="134"/>
                    </a:cxn>
                    <a:cxn ang="0">
                      <a:pos x="884" y="134"/>
                    </a:cxn>
                    <a:cxn ang="0">
                      <a:pos x="824" y="0"/>
                    </a:cxn>
                    <a:cxn ang="0">
                      <a:pos x="58" y="0"/>
                    </a:cxn>
                    <a:cxn ang="0">
                      <a:pos x="0" y="134"/>
                    </a:cxn>
                  </a:cxnLst>
                  <a:rect l="0" t="0" r="r" b="b"/>
                  <a:pathLst>
                    <a:path w="884" h="134">
                      <a:moveTo>
                        <a:pt x="0" y="134"/>
                      </a:moveTo>
                      <a:lnTo>
                        <a:pt x="884" y="134"/>
                      </a:lnTo>
                      <a:lnTo>
                        <a:pt x="824" y="0"/>
                      </a:lnTo>
                      <a:lnTo>
                        <a:pt x="58" y="0"/>
                      </a:lnTo>
                      <a:lnTo>
                        <a:pt x="0" y="134"/>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855" name="Group 831"/>
                <p:cNvGrpSpPr>
                  <a:grpSpLocks/>
                </p:cNvGrpSpPr>
                <p:nvPr/>
              </p:nvGrpSpPr>
              <p:grpSpPr bwMode="auto">
                <a:xfrm>
                  <a:off x="3023" y="2831"/>
                  <a:ext cx="441" cy="34"/>
                  <a:chOff x="3023" y="2831"/>
                  <a:chExt cx="441" cy="34"/>
                </a:xfrm>
              </p:grpSpPr>
              <p:sp>
                <p:nvSpPr>
                  <p:cNvPr id="1853" name="Freeform 829"/>
                  <p:cNvSpPr>
                    <a:spLocks/>
                  </p:cNvSpPr>
                  <p:nvPr/>
                </p:nvSpPr>
                <p:spPr bwMode="auto">
                  <a:xfrm>
                    <a:off x="3023" y="2831"/>
                    <a:ext cx="216" cy="34"/>
                  </a:xfrm>
                  <a:custGeom>
                    <a:avLst/>
                    <a:gdLst/>
                    <a:ahLst/>
                    <a:cxnLst>
                      <a:cxn ang="0">
                        <a:pos x="430" y="67"/>
                      </a:cxn>
                      <a:cxn ang="0">
                        <a:pos x="53" y="67"/>
                      </a:cxn>
                      <a:cxn ang="0">
                        <a:pos x="27" y="49"/>
                      </a:cxn>
                      <a:cxn ang="0">
                        <a:pos x="27" y="20"/>
                      </a:cxn>
                      <a:cxn ang="0">
                        <a:pos x="0" y="0"/>
                      </a:cxn>
                      <a:cxn ang="0">
                        <a:pos x="430" y="0"/>
                      </a:cxn>
                      <a:cxn ang="0">
                        <a:pos x="430" y="67"/>
                      </a:cxn>
                    </a:cxnLst>
                    <a:rect l="0" t="0" r="r" b="b"/>
                    <a:pathLst>
                      <a:path w="430" h="67">
                        <a:moveTo>
                          <a:pt x="430" y="67"/>
                        </a:moveTo>
                        <a:lnTo>
                          <a:pt x="53" y="67"/>
                        </a:lnTo>
                        <a:lnTo>
                          <a:pt x="27" y="49"/>
                        </a:lnTo>
                        <a:lnTo>
                          <a:pt x="27" y="20"/>
                        </a:lnTo>
                        <a:lnTo>
                          <a:pt x="0" y="0"/>
                        </a:lnTo>
                        <a:lnTo>
                          <a:pt x="430" y="0"/>
                        </a:lnTo>
                        <a:lnTo>
                          <a:pt x="430" y="6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4" name="Freeform 830"/>
                  <p:cNvSpPr>
                    <a:spLocks/>
                  </p:cNvSpPr>
                  <p:nvPr/>
                </p:nvSpPr>
                <p:spPr bwMode="auto">
                  <a:xfrm>
                    <a:off x="3232" y="2831"/>
                    <a:ext cx="232" cy="34"/>
                  </a:xfrm>
                  <a:custGeom>
                    <a:avLst/>
                    <a:gdLst/>
                    <a:ahLst/>
                    <a:cxnLst>
                      <a:cxn ang="0">
                        <a:pos x="0" y="67"/>
                      </a:cxn>
                      <a:cxn ang="0">
                        <a:pos x="406" y="67"/>
                      </a:cxn>
                      <a:cxn ang="0">
                        <a:pos x="435" y="49"/>
                      </a:cxn>
                      <a:cxn ang="0">
                        <a:pos x="435" y="20"/>
                      </a:cxn>
                      <a:cxn ang="0">
                        <a:pos x="464" y="0"/>
                      </a:cxn>
                      <a:cxn ang="0">
                        <a:pos x="0" y="0"/>
                      </a:cxn>
                      <a:cxn ang="0">
                        <a:pos x="0" y="67"/>
                      </a:cxn>
                    </a:cxnLst>
                    <a:rect l="0" t="0" r="r" b="b"/>
                    <a:pathLst>
                      <a:path w="464" h="67">
                        <a:moveTo>
                          <a:pt x="0" y="67"/>
                        </a:moveTo>
                        <a:lnTo>
                          <a:pt x="406" y="67"/>
                        </a:lnTo>
                        <a:lnTo>
                          <a:pt x="435" y="49"/>
                        </a:lnTo>
                        <a:lnTo>
                          <a:pt x="435" y="20"/>
                        </a:lnTo>
                        <a:lnTo>
                          <a:pt x="464" y="0"/>
                        </a:lnTo>
                        <a:lnTo>
                          <a:pt x="0" y="0"/>
                        </a:lnTo>
                        <a:lnTo>
                          <a:pt x="0" y="6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856" name="Rectangle 832"/>
                <p:cNvSpPr>
                  <a:spLocks noChangeArrowheads="1"/>
                </p:cNvSpPr>
                <p:nvPr/>
              </p:nvSpPr>
              <p:spPr bwMode="auto">
                <a:xfrm>
                  <a:off x="3037" y="2850"/>
                  <a:ext cx="412" cy="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57" name="Rectangle 833"/>
                <p:cNvSpPr>
                  <a:spLocks noChangeArrowheads="1"/>
                </p:cNvSpPr>
                <p:nvPr/>
              </p:nvSpPr>
              <p:spPr bwMode="auto">
                <a:xfrm>
                  <a:off x="3037" y="2842"/>
                  <a:ext cx="412" cy="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58" name="Rectangle 834"/>
                <p:cNvSpPr>
                  <a:spLocks noChangeArrowheads="1"/>
                </p:cNvSpPr>
                <p:nvPr/>
              </p:nvSpPr>
              <p:spPr bwMode="auto">
                <a:xfrm>
                  <a:off x="3023" y="2829"/>
                  <a:ext cx="445" cy="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59" name="Rectangle 835"/>
                <p:cNvSpPr>
                  <a:spLocks noChangeArrowheads="1"/>
                </p:cNvSpPr>
                <p:nvPr/>
              </p:nvSpPr>
              <p:spPr bwMode="auto">
                <a:xfrm>
                  <a:off x="3052" y="2864"/>
                  <a:ext cx="385" cy="108"/>
                </a:xfrm>
                <a:prstGeom prst="rect">
                  <a:avLst/>
                </a:prstGeom>
                <a:solidFill>
                  <a:srgbClr val="FF9F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873" name="Group 849"/>
              <p:cNvGrpSpPr>
                <a:grpSpLocks/>
              </p:cNvGrpSpPr>
              <p:nvPr/>
            </p:nvGrpSpPr>
            <p:grpSpPr bwMode="auto">
              <a:xfrm>
                <a:off x="3060" y="3047"/>
                <a:ext cx="370" cy="105"/>
                <a:chOff x="3060" y="3047"/>
                <a:chExt cx="370" cy="105"/>
              </a:xfrm>
            </p:grpSpPr>
            <p:grpSp>
              <p:nvGrpSpPr>
                <p:cNvPr id="1871" name="Group 847"/>
                <p:cNvGrpSpPr>
                  <a:grpSpLocks/>
                </p:cNvGrpSpPr>
                <p:nvPr/>
              </p:nvGrpSpPr>
              <p:grpSpPr bwMode="auto">
                <a:xfrm>
                  <a:off x="3060" y="3069"/>
                  <a:ext cx="370" cy="64"/>
                  <a:chOff x="3060" y="3069"/>
                  <a:chExt cx="370" cy="64"/>
                </a:xfrm>
              </p:grpSpPr>
              <p:grpSp>
                <p:nvGrpSpPr>
                  <p:cNvPr id="1865" name="Group 841"/>
                  <p:cNvGrpSpPr>
                    <a:grpSpLocks/>
                  </p:cNvGrpSpPr>
                  <p:nvPr/>
                </p:nvGrpSpPr>
                <p:grpSpPr bwMode="auto">
                  <a:xfrm>
                    <a:off x="3265" y="3069"/>
                    <a:ext cx="165" cy="64"/>
                    <a:chOff x="3265" y="3069"/>
                    <a:chExt cx="165" cy="64"/>
                  </a:xfrm>
                </p:grpSpPr>
                <p:sp>
                  <p:nvSpPr>
                    <p:cNvPr id="1861" name="Rectangle 837"/>
                    <p:cNvSpPr>
                      <a:spLocks noChangeArrowheads="1"/>
                    </p:cNvSpPr>
                    <p:nvPr/>
                  </p:nvSpPr>
                  <p:spPr bwMode="auto">
                    <a:xfrm>
                      <a:off x="3420" y="3109"/>
                      <a:ext cx="10" cy="24"/>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62" name="Rectangle 838"/>
                    <p:cNvSpPr>
                      <a:spLocks noChangeArrowheads="1"/>
                    </p:cNvSpPr>
                    <p:nvPr/>
                  </p:nvSpPr>
                  <p:spPr bwMode="auto">
                    <a:xfrm>
                      <a:off x="3420" y="3069"/>
                      <a:ext cx="10" cy="25"/>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63" name="Rectangle 839"/>
                    <p:cNvSpPr>
                      <a:spLocks noChangeArrowheads="1"/>
                    </p:cNvSpPr>
                    <p:nvPr/>
                  </p:nvSpPr>
                  <p:spPr bwMode="auto">
                    <a:xfrm>
                      <a:off x="3265" y="3109"/>
                      <a:ext cx="11" cy="24"/>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64" name="Rectangle 840"/>
                    <p:cNvSpPr>
                      <a:spLocks noChangeArrowheads="1"/>
                    </p:cNvSpPr>
                    <p:nvPr/>
                  </p:nvSpPr>
                  <p:spPr bwMode="auto">
                    <a:xfrm>
                      <a:off x="3265" y="3069"/>
                      <a:ext cx="11" cy="25"/>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870" name="Group 846"/>
                  <p:cNvGrpSpPr>
                    <a:grpSpLocks/>
                  </p:cNvGrpSpPr>
                  <p:nvPr/>
                </p:nvGrpSpPr>
                <p:grpSpPr bwMode="auto">
                  <a:xfrm>
                    <a:off x="3060" y="3069"/>
                    <a:ext cx="166" cy="64"/>
                    <a:chOff x="3060" y="3069"/>
                    <a:chExt cx="166" cy="64"/>
                  </a:xfrm>
                </p:grpSpPr>
                <p:sp>
                  <p:nvSpPr>
                    <p:cNvPr id="1866" name="Rectangle 842"/>
                    <p:cNvSpPr>
                      <a:spLocks noChangeArrowheads="1"/>
                    </p:cNvSpPr>
                    <p:nvPr/>
                  </p:nvSpPr>
                  <p:spPr bwMode="auto">
                    <a:xfrm>
                      <a:off x="3215" y="3109"/>
                      <a:ext cx="11" cy="24"/>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67" name="Rectangle 843"/>
                    <p:cNvSpPr>
                      <a:spLocks noChangeArrowheads="1"/>
                    </p:cNvSpPr>
                    <p:nvPr/>
                  </p:nvSpPr>
                  <p:spPr bwMode="auto">
                    <a:xfrm>
                      <a:off x="3215" y="3069"/>
                      <a:ext cx="11" cy="25"/>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68" name="Rectangle 844"/>
                    <p:cNvSpPr>
                      <a:spLocks noChangeArrowheads="1"/>
                    </p:cNvSpPr>
                    <p:nvPr/>
                  </p:nvSpPr>
                  <p:spPr bwMode="auto">
                    <a:xfrm>
                      <a:off x="3060" y="3109"/>
                      <a:ext cx="10" cy="24"/>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69" name="Rectangle 845"/>
                    <p:cNvSpPr>
                      <a:spLocks noChangeArrowheads="1"/>
                    </p:cNvSpPr>
                    <p:nvPr/>
                  </p:nvSpPr>
                  <p:spPr bwMode="auto">
                    <a:xfrm>
                      <a:off x="3060" y="3069"/>
                      <a:ext cx="10" cy="25"/>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872" name="Rectangle 848"/>
                <p:cNvSpPr>
                  <a:spLocks noChangeArrowheads="1"/>
                </p:cNvSpPr>
                <p:nvPr/>
              </p:nvSpPr>
              <p:spPr bwMode="auto">
                <a:xfrm>
                  <a:off x="3234" y="3047"/>
                  <a:ext cx="22" cy="105"/>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879" name="Group 855"/>
              <p:cNvGrpSpPr>
                <a:grpSpLocks/>
              </p:cNvGrpSpPr>
              <p:nvPr/>
            </p:nvGrpSpPr>
            <p:grpSpPr bwMode="auto">
              <a:xfrm>
                <a:off x="3049" y="2971"/>
                <a:ext cx="390" cy="51"/>
                <a:chOff x="3049" y="2971"/>
                <a:chExt cx="390" cy="51"/>
              </a:xfrm>
            </p:grpSpPr>
            <p:sp>
              <p:nvSpPr>
                <p:cNvPr id="1874" name="Rectangle 850"/>
                <p:cNvSpPr>
                  <a:spLocks noChangeArrowheads="1"/>
                </p:cNvSpPr>
                <p:nvPr/>
              </p:nvSpPr>
              <p:spPr bwMode="auto">
                <a:xfrm>
                  <a:off x="3053" y="2980"/>
                  <a:ext cx="383" cy="22"/>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75" name="Rectangle 851"/>
                <p:cNvSpPr>
                  <a:spLocks noChangeArrowheads="1"/>
                </p:cNvSpPr>
                <p:nvPr/>
              </p:nvSpPr>
              <p:spPr bwMode="auto">
                <a:xfrm>
                  <a:off x="3049" y="2971"/>
                  <a:ext cx="390" cy="11"/>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76" name="Rectangle 852"/>
                <p:cNvSpPr>
                  <a:spLocks noChangeArrowheads="1"/>
                </p:cNvSpPr>
                <p:nvPr/>
              </p:nvSpPr>
              <p:spPr bwMode="auto">
                <a:xfrm>
                  <a:off x="3051" y="2985"/>
                  <a:ext cx="387" cy="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77" name="Rectangle 853"/>
                <p:cNvSpPr>
                  <a:spLocks noChangeArrowheads="1"/>
                </p:cNvSpPr>
                <p:nvPr/>
              </p:nvSpPr>
              <p:spPr bwMode="auto">
                <a:xfrm>
                  <a:off x="3050" y="3001"/>
                  <a:ext cx="388"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78" name="Rectangle 854"/>
                <p:cNvSpPr>
                  <a:spLocks noChangeArrowheads="1"/>
                </p:cNvSpPr>
                <p:nvPr/>
              </p:nvSpPr>
              <p:spPr bwMode="auto">
                <a:xfrm>
                  <a:off x="3052" y="3014"/>
                  <a:ext cx="385"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987" name="Group 963"/>
              <p:cNvGrpSpPr>
                <a:grpSpLocks/>
              </p:cNvGrpSpPr>
              <p:nvPr/>
            </p:nvGrpSpPr>
            <p:grpSpPr bwMode="auto">
              <a:xfrm>
                <a:off x="3071" y="2747"/>
                <a:ext cx="348" cy="443"/>
                <a:chOff x="3071" y="2747"/>
                <a:chExt cx="348" cy="443"/>
              </a:xfrm>
            </p:grpSpPr>
            <p:grpSp>
              <p:nvGrpSpPr>
                <p:cNvPr id="1888" name="Group 864"/>
                <p:cNvGrpSpPr>
                  <a:grpSpLocks/>
                </p:cNvGrpSpPr>
                <p:nvPr/>
              </p:nvGrpSpPr>
              <p:grpSpPr bwMode="auto">
                <a:xfrm>
                  <a:off x="3281" y="3028"/>
                  <a:ext cx="133" cy="125"/>
                  <a:chOff x="3281" y="3028"/>
                  <a:chExt cx="133" cy="125"/>
                </a:xfrm>
              </p:grpSpPr>
              <p:sp>
                <p:nvSpPr>
                  <p:cNvPr id="1880" name="Freeform 856"/>
                  <p:cNvSpPr>
                    <a:spLocks/>
                  </p:cNvSpPr>
                  <p:nvPr/>
                </p:nvSpPr>
                <p:spPr bwMode="auto">
                  <a:xfrm>
                    <a:off x="3281" y="3028"/>
                    <a:ext cx="133" cy="125"/>
                  </a:xfrm>
                  <a:custGeom>
                    <a:avLst/>
                    <a:gdLst/>
                    <a:ahLst/>
                    <a:cxnLst>
                      <a:cxn ang="0">
                        <a:pos x="0" y="41"/>
                      </a:cxn>
                      <a:cxn ang="0">
                        <a:pos x="0" y="249"/>
                      </a:cxn>
                      <a:cxn ang="0">
                        <a:pos x="266" y="249"/>
                      </a:cxn>
                      <a:cxn ang="0">
                        <a:pos x="266" y="41"/>
                      </a:cxn>
                      <a:cxn ang="0">
                        <a:pos x="183" y="0"/>
                      </a:cxn>
                      <a:cxn ang="0">
                        <a:pos x="82" y="0"/>
                      </a:cxn>
                      <a:cxn ang="0">
                        <a:pos x="0" y="41"/>
                      </a:cxn>
                    </a:cxnLst>
                    <a:rect l="0" t="0" r="r" b="b"/>
                    <a:pathLst>
                      <a:path w="266" h="249">
                        <a:moveTo>
                          <a:pt x="0" y="41"/>
                        </a:moveTo>
                        <a:lnTo>
                          <a:pt x="0" y="249"/>
                        </a:lnTo>
                        <a:lnTo>
                          <a:pt x="266" y="249"/>
                        </a:lnTo>
                        <a:lnTo>
                          <a:pt x="266" y="41"/>
                        </a:lnTo>
                        <a:lnTo>
                          <a:pt x="183" y="0"/>
                        </a:lnTo>
                        <a:lnTo>
                          <a:pt x="82" y="0"/>
                        </a:lnTo>
                        <a:lnTo>
                          <a:pt x="0" y="41"/>
                        </a:lnTo>
                        <a:close/>
                      </a:path>
                    </a:pathLst>
                  </a:custGeom>
                  <a:solidFill>
                    <a:srgbClr val="3F5F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1" name="Rectangle 857"/>
                  <p:cNvSpPr>
                    <a:spLocks noChangeArrowheads="1"/>
                  </p:cNvSpPr>
                  <p:nvPr/>
                </p:nvSpPr>
                <p:spPr bwMode="auto">
                  <a:xfrm>
                    <a:off x="3304" y="3052"/>
                    <a:ext cx="90" cy="100"/>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82" name="Rectangle 858"/>
                  <p:cNvSpPr>
                    <a:spLocks noChangeArrowheads="1"/>
                  </p:cNvSpPr>
                  <p:nvPr/>
                </p:nvSpPr>
                <p:spPr bwMode="auto">
                  <a:xfrm>
                    <a:off x="3350" y="3056"/>
                    <a:ext cx="33" cy="94"/>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83" name="Rectangle 859"/>
                  <p:cNvSpPr>
                    <a:spLocks noChangeArrowheads="1"/>
                  </p:cNvSpPr>
                  <p:nvPr/>
                </p:nvSpPr>
                <p:spPr bwMode="auto">
                  <a:xfrm>
                    <a:off x="3314" y="3056"/>
                    <a:ext cx="32" cy="94"/>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84" name="Rectangle 860"/>
                  <p:cNvSpPr>
                    <a:spLocks noChangeArrowheads="1"/>
                  </p:cNvSpPr>
                  <p:nvPr/>
                </p:nvSpPr>
                <p:spPr bwMode="auto">
                  <a:xfrm>
                    <a:off x="3324" y="3063"/>
                    <a:ext cx="12" cy="39"/>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85" name="Rectangle 861"/>
                  <p:cNvSpPr>
                    <a:spLocks noChangeArrowheads="1"/>
                  </p:cNvSpPr>
                  <p:nvPr/>
                </p:nvSpPr>
                <p:spPr bwMode="auto">
                  <a:xfrm>
                    <a:off x="3360" y="3063"/>
                    <a:ext cx="15" cy="39"/>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86" name="Rectangle 862"/>
                  <p:cNvSpPr>
                    <a:spLocks noChangeArrowheads="1"/>
                  </p:cNvSpPr>
                  <p:nvPr/>
                </p:nvSpPr>
                <p:spPr bwMode="auto">
                  <a:xfrm>
                    <a:off x="3356" y="3141"/>
                    <a:ext cx="21" cy="3"/>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87" name="Oval 863"/>
                  <p:cNvSpPr>
                    <a:spLocks noChangeArrowheads="1"/>
                  </p:cNvSpPr>
                  <p:nvPr/>
                </p:nvSpPr>
                <p:spPr bwMode="auto">
                  <a:xfrm>
                    <a:off x="3336" y="3113"/>
                    <a:ext cx="6" cy="2"/>
                  </a:xfrm>
                  <a:prstGeom prst="ellipse">
                    <a:avLst/>
                  </a:pr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897" name="Group 873"/>
                <p:cNvGrpSpPr>
                  <a:grpSpLocks/>
                </p:cNvGrpSpPr>
                <p:nvPr/>
              </p:nvGrpSpPr>
              <p:grpSpPr bwMode="auto">
                <a:xfrm>
                  <a:off x="3075" y="3028"/>
                  <a:ext cx="134" cy="125"/>
                  <a:chOff x="3075" y="3028"/>
                  <a:chExt cx="134" cy="125"/>
                </a:xfrm>
              </p:grpSpPr>
              <p:sp>
                <p:nvSpPr>
                  <p:cNvPr id="1889" name="Freeform 865"/>
                  <p:cNvSpPr>
                    <a:spLocks/>
                  </p:cNvSpPr>
                  <p:nvPr/>
                </p:nvSpPr>
                <p:spPr bwMode="auto">
                  <a:xfrm>
                    <a:off x="3075" y="3028"/>
                    <a:ext cx="134" cy="125"/>
                  </a:xfrm>
                  <a:custGeom>
                    <a:avLst/>
                    <a:gdLst/>
                    <a:ahLst/>
                    <a:cxnLst>
                      <a:cxn ang="0">
                        <a:pos x="0" y="41"/>
                      </a:cxn>
                      <a:cxn ang="0">
                        <a:pos x="0" y="249"/>
                      </a:cxn>
                      <a:cxn ang="0">
                        <a:pos x="267" y="249"/>
                      </a:cxn>
                      <a:cxn ang="0">
                        <a:pos x="267" y="41"/>
                      </a:cxn>
                      <a:cxn ang="0">
                        <a:pos x="183" y="0"/>
                      </a:cxn>
                      <a:cxn ang="0">
                        <a:pos x="82" y="0"/>
                      </a:cxn>
                      <a:cxn ang="0">
                        <a:pos x="0" y="41"/>
                      </a:cxn>
                    </a:cxnLst>
                    <a:rect l="0" t="0" r="r" b="b"/>
                    <a:pathLst>
                      <a:path w="267" h="249">
                        <a:moveTo>
                          <a:pt x="0" y="41"/>
                        </a:moveTo>
                        <a:lnTo>
                          <a:pt x="0" y="249"/>
                        </a:lnTo>
                        <a:lnTo>
                          <a:pt x="267" y="249"/>
                        </a:lnTo>
                        <a:lnTo>
                          <a:pt x="267" y="41"/>
                        </a:lnTo>
                        <a:lnTo>
                          <a:pt x="183" y="0"/>
                        </a:lnTo>
                        <a:lnTo>
                          <a:pt x="82" y="0"/>
                        </a:lnTo>
                        <a:lnTo>
                          <a:pt x="0" y="41"/>
                        </a:lnTo>
                        <a:close/>
                      </a:path>
                    </a:pathLst>
                  </a:custGeom>
                  <a:solidFill>
                    <a:srgbClr val="3F5F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0" name="Rectangle 866"/>
                  <p:cNvSpPr>
                    <a:spLocks noChangeArrowheads="1"/>
                  </p:cNvSpPr>
                  <p:nvPr/>
                </p:nvSpPr>
                <p:spPr bwMode="auto">
                  <a:xfrm>
                    <a:off x="3098" y="3052"/>
                    <a:ext cx="89" cy="100"/>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91" name="Rectangle 867"/>
                  <p:cNvSpPr>
                    <a:spLocks noChangeArrowheads="1"/>
                  </p:cNvSpPr>
                  <p:nvPr/>
                </p:nvSpPr>
                <p:spPr bwMode="auto">
                  <a:xfrm>
                    <a:off x="3144" y="3056"/>
                    <a:ext cx="34" cy="94"/>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92" name="Rectangle 868"/>
                  <p:cNvSpPr>
                    <a:spLocks noChangeArrowheads="1"/>
                  </p:cNvSpPr>
                  <p:nvPr/>
                </p:nvSpPr>
                <p:spPr bwMode="auto">
                  <a:xfrm>
                    <a:off x="3108" y="3056"/>
                    <a:ext cx="33" cy="94"/>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93" name="Rectangle 869"/>
                  <p:cNvSpPr>
                    <a:spLocks noChangeArrowheads="1"/>
                  </p:cNvSpPr>
                  <p:nvPr/>
                </p:nvSpPr>
                <p:spPr bwMode="auto">
                  <a:xfrm>
                    <a:off x="3117" y="3063"/>
                    <a:ext cx="13" cy="39"/>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94" name="Rectangle 870"/>
                  <p:cNvSpPr>
                    <a:spLocks noChangeArrowheads="1"/>
                  </p:cNvSpPr>
                  <p:nvPr/>
                </p:nvSpPr>
                <p:spPr bwMode="auto">
                  <a:xfrm>
                    <a:off x="3154" y="3063"/>
                    <a:ext cx="14" cy="39"/>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95" name="Rectangle 871"/>
                  <p:cNvSpPr>
                    <a:spLocks noChangeArrowheads="1"/>
                  </p:cNvSpPr>
                  <p:nvPr/>
                </p:nvSpPr>
                <p:spPr bwMode="auto">
                  <a:xfrm>
                    <a:off x="3150" y="3141"/>
                    <a:ext cx="21" cy="3"/>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96" name="Oval 872"/>
                  <p:cNvSpPr>
                    <a:spLocks noChangeArrowheads="1"/>
                  </p:cNvSpPr>
                  <p:nvPr/>
                </p:nvSpPr>
                <p:spPr bwMode="auto">
                  <a:xfrm>
                    <a:off x="3130" y="3111"/>
                    <a:ext cx="7" cy="5"/>
                  </a:xfrm>
                  <a:prstGeom prst="ellipse">
                    <a:avLst/>
                  </a:pr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903" name="Group 879"/>
                <p:cNvGrpSpPr>
                  <a:grpSpLocks/>
                </p:cNvGrpSpPr>
                <p:nvPr/>
              </p:nvGrpSpPr>
              <p:grpSpPr bwMode="auto">
                <a:xfrm>
                  <a:off x="3299" y="2747"/>
                  <a:ext cx="85" cy="76"/>
                  <a:chOff x="3299" y="2747"/>
                  <a:chExt cx="85" cy="76"/>
                </a:xfrm>
              </p:grpSpPr>
              <p:sp>
                <p:nvSpPr>
                  <p:cNvPr id="1898" name="Rectangle 874"/>
                  <p:cNvSpPr>
                    <a:spLocks noChangeArrowheads="1"/>
                  </p:cNvSpPr>
                  <p:nvPr/>
                </p:nvSpPr>
                <p:spPr bwMode="auto">
                  <a:xfrm>
                    <a:off x="3308" y="2770"/>
                    <a:ext cx="68" cy="53"/>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99" name="Freeform 875"/>
                  <p:cNvSpPr>
                    <a:spLocks/>
                  </p:cNvSpPr>
                  <p:nvPr/>
                </p:nvSpPr>
                <p:spPr bwMode="auto">
                  <a:xfrm>
                    <a:off x="3299" y="2747"/>
                    <a:ext cx="85" cy="23"/>
                  </a:xfrm>
                  <a:custGeom>
                    <a:avLst/>
                    <a:gdLst/>
                    <a:ahLst/>
                    <a:cxnLst>
                      <a:cxn ang="0">
                        <a:pos x="0" y="47"/>
                      </a:cxn>
                      <a:cxn ang="0">
                        <a:pos x="170" y="47"/>
                      </a:cxn>
                      <a:cxn ang="0">
                        <a:pos x="170" y="23"/>
                      </a:cxn>
                      <a:cxn ang="0">
                        <a:pos x="111" y="0"/>
                      </a:cxn>
                      <a:cxn ang="0">
                        <a:pos x="55" y="0"/>
                      </a:cxn>
                      <a:cxn ang="0">
                        <a:pos x="0" y="23"/>
                      </a:cxn>
                      <a:cxn ang="0">
                        <a:pos x="0" y="47"/>
                      </a:cxn>
                    </a:cxnLst>
                    <a:rect l="0" t="0" r="r" b="b"/>
                    <a:pathLst>
                      <a:path w="170" h="47">
                        <a:moveTo>
                          <a:pt x="0" y="47"/>
                        </a:moveTo>
                        <a:lnTo>
                          <a:pt x="170" y="47"/>
                        </a:lnTo>
                        <a:lnTo>
                          <a:pt x="170" y="23"/>
                        </a:lnTo>
                        <a:lnTo>
                          <a:pt x="111" y="0"/>
                        </a:lnTo>
                        <a:lnTo>
                          <a:pt x="55" y="0"/>
                        </a:lnTo>
                        <a:lnTo>
                          <a:pt x="0" y="23"/>
                        </a:lnTo>
                        <a:lnTo>
                          <a:pt x="0" y="47"/>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0" name="Freeform 876"/>
                  <p:cNvSpPr>
                    <a:spLocks/>
                  </p:cNvSpPr>
                  <p:nvPr/>
                </p:nvSpPr>
                <p:spPr bwMode="auto">
                  <a:xfrm>
                    <a:off x="3308" y="2751"/>
                    <a:ext cx="69" cy="18"/>
                  </a:xfrm>
                  <a:custGeom>
                    <a:avLst/>
                    <a:gdLst/>
                    <a:ahLst/>
                    <a:cxnLst>
                      <a:cxn ang="0">
                        <a:pos x="0" y="34"/>
                      </a:cxn>
                      <a:cxn ang="0">
                        <a:pos x="139" y="34"/>
                      </a:cxn>
                      <a:cxn ang="0">
                        <a:pos x="139" y="17"/>
                      </a:cxn>
                      <a:cxn ang="0">
                        <a:pos x="91" y="0"/>
                      </a:cxn>
                      <a:cxn ang="0">
                        <a:pos x="46" y="0"/>
                      </a:cxn>
                      <a:cxn ang="0">
                        <a:pos x="0" y="17"/>
                      </a:cxn>
                      <a:cxn ang="0">
                        <a:pos x="0" y="34"/>
                      </a:cxn>
                    </a:cxnLst>
                    <a:rect l="0" t="0" r="r" b="b"/>
                    <a:pathLst>
                      <a:path w="139" h="34">
                        <a:moveTo>
                          <a:pt x="0" y="34"/>
                        </a:moveTo>
                        <a:lnTo>
                          <a:pt x="139" y="34"/>
                        </a:lnTo>
                        <a:lnTo>
                          <a:pt x="139" y="17"/>
                        </a:lnTo>
                        <a:lnTo>
                          <a:pt x="91" y="0"/>
                        </a:lnTo>
                        <a:lnTo>
                          <a:pt x="46" y="0"/>
                        </a:lnTo>
                        <a:lnTo>
                          <a:pt x="0" y="17"/>
                        </a:lnTo>
                        <a:lnTo>
                          <a:pt x="0" y="34"/>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1" name="Rectangle 877"/>
                  <p:cNvSpPr>
                    <a:spLocks noChangeArrowheads="1"/>
                  </p:cNvSpPr>
                  <p:nvPr/>
                </p:nvSpPr>
                <p:spPr bwMode="auto">
                  <a:xfrm>
                    <a:off x="3315" y="2801"/>
                    <a:ext cx="55" cy="17"/>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02" name="Rectangle 878"/>
                  <p:cNvSpPr>
                    <a:spLocks noChangeArrowheads="1"/>
                  </p:cNvSpPr>
                  <p:nvPr/>
                </p:nvSpPr>
                <p:spPr bwMode="auto">
                  <a:xfrm>
                    <a:off x="3315" y="2776"/>
                    <a:ext cx="55" cy="18"/>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909" name="Group 885"/>
                <p:cNvGrpSpPr>
                  <a:grpSpLocks/>
                </p:cNvGrpSpPr>
                <p:nvPr/>
              </p:nvGrpSpPr>
              <p:grpSpPr bwMode="auto">
                <a:xfrm>
                  <a:off x="3107" y="2747"/>
                  <a:ext cx="87" cy="76"/>
                  <a:chOff x="3107" y="2747"/>
                  <a:chExt cx="87" cy="76"/>
                </a:xfrm>
              </p:grpSpPr>
              <p:sp>
                <p:nvSpPr>
                  <p:cNvPr id="1904" name="Rectangle 880"/>
                  <p:cNvSpPr>
                    <a:spLocks noChangeArrowheads="1"/>
                  </p:cNvSpPr>
                  <p:nvPr/>
                </p:nvSpPr>
                <p:spPr bwMode="auto">
                  <a:xfrm>
                    <a:off x="3117" y="2770"/>
                    <a:ext cx="68" cy="53"/>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05" name="Freeform 881"/>
                  <p:cNvSpPr>
                    <a:spLocks/>
                  </p:cNvSpPr>
                  <p:nvPr/>
                </p:nvSpPr>
                <p:spPr bwMode="auto">
                  <a:xfrm>
                    <a:off x="3107" y="2747"/>
                    <a:ext cx="87" cy="23"/>
                  </a:xfrm>
                  <a:custGeom>
                    <a:avLst/>
                    <a:gdLst/>
                    <a:ahLst/>
                    <a:cxnLst>
                      <a:cxn ang="0">
                        <a:pos x="0" y="47"/>
                      </a:cxn>
                      <a:cxn ang="0">
                        <a:pos x="173" y="47"/>
                      </a:cxn>
                      <a:cxn ang="0">
                        <a:pos x="173" y="23"/>
                      </a:cxn>
                      <a:cxn ang="0">
                        <a:pos x="115" y="0"/>
                      </a:cxn>
                      <a:cxn ang="0">
                        <a:pos x="58" y="0"/>
                      </a:cxn>
                      <a:cxn ang="0">
                        <a:pos x="0" y="23"/>
                      </a:cxn>
                      <a:cxn ang="0">
                        <a:pos x="0" y="47"/>
                      </a:cxn>
                    </a:cxnLst>
                    <a:rect l="0" t="0" r="r" b="b"/>
                    <a:pathLst>
                      <a:path w="173" h="47">
                        <a:moveTo>
                          <a:pt x="0" y="47"/>
                        </a:moveTo>
                        <a:lnTo>
                          <a:pt x="173" y="47"/>
                        </a:lnTo>
                        <a:lnTo>
                          <a:pt x="173" y="23"/>
                        </a:lnTo>
                        <a:lnTo>
                          <a:pt x="115" y="0"/>
                        </a:lnTo>
                        <a:lnTo>
                          <a:pt x="58" y="0"/>
                        </a:lnTo>
                        <a:lnTo>
                          <a:pt x="0" y="23"/>
                        </a:lnTo>
                        <a:lnTo>
                          <a:pt x="0" y="47"/>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6" name="Freeform 882"/>
                  <p:cNvSpPr>
                    <a:spLocks/>
                  </p:cNvSpPr>
                  <p:nvPr/>
                </p:nvSpPr>
                <p:spPr bwMode="auto">
                  <a:xfrm>
                    <a:off x="3116" y="2752"/>
                    <a:ext cx="70" cy="17"/>
                  </a:xfrm>
                  <a:custGeom>
                    <a:avLst/>
                    <a:gdLst/>
                    <a:ahLst/>
                    <a:cxnLst>
                      <a:cxn ang="0">
                        <a:pos x="0" y="32"/>
                      </a:cxn>
                      <a:cxn ang="0">
                        <a:pos x="141" y="32"/>
                      </a:cxn>
                      <a:cxn ang="0">
                        <a:pos x="141" y="15"/>
                      </a:cxn>
                      <a:cxn ang="0">
                        <a:pos x="93" y="0"/>
                      </a:cxn>
                      <a:cxn ang="0">
                        <a:pos x="48" y="0"/>
                      </a:cxn>
                      <a:cxn ang="0">
                        <a:pos x="0" y="15"/>
                      </a:cxn>
                      <a:cxn ang="0">
                        <a:pos x="0" y="32"/>
                      </a:cxn>
                    </a:cxnLst>
                    <a:rect l="0" t="0" r="r" b="b"/>
                    <a:pathLst>
                      <a:path w="141" h="32">
                        <a:moveTo>
                          <a:pt x="0" y="32"/>
                        </a:moveTo>
                        <a:lnTo>
                          <a:pt x="141" y="32"/>
                        </a:lnTo>
                        <a:lnTo>
                          <a:pt x="141" y="15"/>
                        </a:lnTo>
                        <a:lnTo>
                          <a:pt x="93" y="0"/>
                        </a:lnTo>
                        <a:lnTo>
                          <a:pt x="48" y="0"/>
                        </a:lnTo>
                        <a:lnTo>
                          <a:pt x="0" y="15"/>
                        </a:lnTo>
                        <a:lnTo>
                          <a:pt x="0" y="32"/>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7" name="Rectangle 883"/>
                  <p:cNvSpPr>
                    <a:spLocks noChangeArrowheads="1"/>
                  </p:cNvSpPr>
                  <p:nvPr/>
                </p:nvSpPr>
                <p:spPr bwMode="auto">
                  <a:xfrm>
                    <a:off x="3123" y="2801"/>
                    <a:ext cx="56" cy="18"/>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08" name="Rectangle 884"/>
                  <p:cNvSpPr>
                    <a:spLocks noChangeArrowheads="1"/>
                  </p:cNvSpPr>
                  <p:nvPr/>
                </p:nvSpPr>
                <p:spPr bwMode="auto">
                  <a:xfrm>
                    <a:off x="3123" y="2776"/>
                    <a:ext cx="56" cy="18"/>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919" name="Group 895"/>
                <p:cNvGrpSpPr>
                  <a:grpSpLocks/>
                </p:cNvGrpSpPr>
                <p:nvPr/>
              </p:nvGrpSpPr>
              <p:grpSpPr bwMode="auto">
                <a:xfrm>
                  <a:off x="3276" y="2885"/>
                  <a:ext cx="129" cy="90"/>
                  <a:chOff x="3276" y="2885"/>
                  <a:chExt cx="129" cy="90"/>
                </a:xfrm>
              </p:grpSpPr>
              <p:grpSp>
                <p:nvGrpSpPr>
                  <p:cNvPr id="1917" name="Group 893"/>
                  <p:cNvGrpSpPr>
                    <a:grpSpLocks/>
                  </p:cNvGrpSpPr>
                  <p:nvPr/>
                </p:nvGrpSpPr>
                <p:grpSpPr bwMode="auto">
                  <a:xfrm>
                    <a:off x="3284" y="2885"/>
                    <a:ext cx="112" cy="86"/>
                    <a:chOff x="3284" y="2885"/>
                    <a:chExt cx="112" cy="86"/>
                  </a:xfrm>
                </p:grpSpPr>
                <p:sp>
                  <p:nvSpPr>
                    <p:cNvPr id="1910" name="Freeform 886"/>
                    <p:cNvSpPr>
                      <a:spLocks/>
                    </p:cNvSpPr>
                    <p:nvPr/>
                  </p:nvSpPr>
                  <p:spPr bwMode="auto">
                    <a:xfrm>
                      <a:off x="3284" y="2885"/>
                      <a:ext cx="112" cy="86"/>
                    </a:xfrm>
                    <a:custGeom>
                      <a:avLst/>
                      <a:gdLst/>
                      <a:ahLst/>
                      <a:cxnLst>
                        <a:cxn ang="0">
                          <a:pos x="24" y="0"/>
                        </a:cxn>
                        <a:cxn ang="0">
                          <a:pos x="204" y="0"/>
                        </a:cxn>
                        <a:cxn ang="0">
                          <a:pos x="204" y="153"/>
                        </a:cxn>
                        <a:cxn ang="0">
                          <a:pos x="225" y="174"/>
                        </a:cxn>
                        <a:cxn ang="0">
                          <a:pos x="0" y="174"/>
                        </a:cxn>
                        <a:cxn ang="0">
                          <a:pos x="24" y="153"/>
                        </a:cxn>
                        <a:cxn ang="0">
                          <a:pos x="24" y="0"/>
                        </a:cxn>
                      </a:cxnLst>
                      <a:rect l="0" t="0" r="r" b="b"/>
                      <a:pathLst>
                        <a:path w="225" h="174">
                          <a:moveTo>
                            <a:pt x="24" y="0"/>
                          </a:moveTo>
                          <a:lnTo>
                            <a:pt x="204" y="0"/>
                          </a:lnTo>
                          <a:lnTo>
                            <a:pt x="204" y="153"/>
                          </a:lnTo>
                          <a:lnTo>
                            <a:pt x="225" y="174"/>
                          </a:lnTo>
                          <a:lnTo>
                            <a:pt x="0" y="174"/>
                          </a:lnTo>
                          <a:lnTo>
                            <a:pt x="24" y="153"/>
                          </a:lnTo>
                          <a:lnTo>
                            <a:pt x="24" y="0"/>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916" name="Group 892"/>
                    <p:cNvGrpSpPr>
                      <a:grpSpLocks/>
                    </p:cNvGrpSpPr>
                    <p:nvPr/>
                  </p:nvGrpSpPr>
                  <p:grpSpPr bwMode="auto">
                    <a:xfrm>
                      <a:off x="3307" y="2893"/>
                      <a:ext cx="69" cy="72"/>
                      <a:chOff x="3307" y="2893"/>
                      <a:chExt cx="69" cy="72"/>
                    </a:xfrm>
                  </p:grpSpPr>
                  <p:sp>
                    <p:nvSpPr>
                      <p:cNvPr id="1911" name="Rectangle 887"/>
                      <p:cNvSpPr>
                        <a:spLocks noChangeArrowheads="1"/>
                      </p:cNvSpPr>
                      <p:nvPr/>
                    </p:nvSpPr>
                    <p:spPr bwMode="auto">
                      <a:xfrm>
                        <a:off x="3307" y="2893"/>
                        <a:ext cx="69" cy="72"/>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12" name="Rectangle 888"/>
                      <p:cNvSpPr>
                        <a:spLocks noChangeArrowheads="1"/>
                      </p:cNvSpPr>
                      <p:nvPr/>
                    </p:nvSpPr>
                    <p:spPr bwMode="auto">
                      <a:xfrm>
                        <a:off x="3345" y="2931"/>
                        <a:ext cx="26" cy="30"/>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13" name="Rectangle 889"/>
                      <p:cNvSpPr>
                        <a:spLocks noChangeArrowheads="1"/>
                      </p:cNvSpPr>
                      <p:nvPr/>
                    </p:nvSpPr>
                    <p:spPr bwMode="auto">
                      <a:xfrm>
                        <a:off x="3312" y="2931"/>
                        <a:ext cx="26" cy="30"/>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14" name="Rectangle 890"/>
                      <p:cNvSpPr>
                        <a:spLocks noChangeArrowheads="1"/>
                      </p:cNvSpPr>
                      <p:nvPr/>
                    </p:nvSpPr>
                    <p:spPr bwMode="auto">
                      <a:xfrm>
                        <a:off x="3345" y="2897"/>
                        <a:ext cx="26" cy="29"/>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15" name="Rectangle 891"/>
                      <p:cNvSpPr>
                        <a:spLocks noChangeArrowheads="1"/>
                      </p:cNvSpPr>
                      <p:nvPr/>
                    </p:nvSpPr>
                    <p:spPr bwMode="auto">
                      <a:xfrm>
                        <a:off x="3312" y="2897"/>
                        <a:ext cx="26" cy="29"/>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918" name="Rectangle 894"/>
                  <p:cNvSpPr>
                    <a:spLocks noChangeArrowheads="1"/>
                  </p:cNvSpPr>
                  <p:nvPr/>
                </p:nvSpPr>
                <p:spPr bwMode="auto">
                  <a:xfrm>
                    <a:off x="3276" y="2971"/>
                    <a:ext cx="129" cy="4"/>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929" name="Group 905"/>
                <p:cNvGrpSpPr>
                  <a:grpSpLocks/>
                </p:cNvGrpSpPr>
                <p:nvPr/>
              </p:nvGrpSpPr>
              <p:grpSpPr bwMode="auto">
                <a:xfrm>
                  <a:off x="3088" y="2885"/>
                  <a:ext cx="128" cy="90"/>
                  <a:chOff x="3088" y="2885"/>
                  <a:chExt cx="128" cy="90"/>
                </a:xfrm>
              </p:grpSpPr>
              <p:grpSp>
                <p:nvGrpSpPr>
                  <p:cNvPr id="1927" name="Group 903"/>
                  <p:cNvGrpSpPr>
                    <a:grpSpLocks/>
                  </p:cNvGrpSpPr>
                  <p:nvPr/>
                </p:nvGrpSpPr>
                <p:grpSpPr bwMode="auto">
                  <a:xfrm>
                    <a:off x="3095" y="2885"/>
                    <a:ext cx="113" cy="86"/>
                    <a:chOff x="3095" y="2885"/>
                    <a:chExt cx="113" cy="86"/>
                  </a:xfrm>
                </p:grpSpPr>
                <p:sp>
                  <p:nvSpPr>
                    <p:cNvPr id="1920" name="Freeform 896"/>
                    <p:cNvSpPr>
                      <a:spLocks/>
                    </p:cNvSpPr>
                    <p:nvPr/>
                  </p:nvSpPr>
                  <p:spPr bwMode="auto">
                    <a:xfrm>
                      <a:off x="3095" y="2885"/>
                      <a:ext cx="113" cy="86"/>
                    </a:xfrm>
                    <a:custGeom>
                      <a:avLst/>
                      <a:gdLst/>
                      <a:ahLst/>
                      <a:cxnLst>
                        <a:cxn ang="0">
                          <a:pos x="22" y="0"/>
                        </a:cxn>
                        <a:cxn ang="0">
                          <a:pos x="204" y="0"/>
                        </a:cxn>
                        <a:cxn ang="0">
                          <a:pos x="204" y="153"/>
                        </a:cxn>
                        <a:cxn ang="0">
                          <a:pos x="225" y="174"/>
                        </a:cxn>
                        <a:cxn ang="0">
                          <a:pos x="0" y="174"/>
                        </a:cxn>
                        <a:cxn ang="0">
                          <a:pos x="22" y="153"/>
                        </a:cxn>
                        <a:cxn ang="0">
                          <a:pos x="22" y="0"/>
                        </a:cxn>
                      </a:cxnLst>
                      <a:rect l="0" t="0" r="r" b="b"/>
                      <a:pathLst>
                        <a:path w="225" h="174">
                          <a:moveTo>
                            <a:pt x="22" y="0"/>
                          </a:moveTo>
                          <a:lnTo>
                            <a:pt x="204" y="0"/>
                          </a:lnTo>
                          <a:lnTo>
                            <a:pt x="204" y="153"/>
                          </a:lnTo>
                          <a:lnTo>
                            <a:pt x="225" y="174"/>
                          </a:lnTo>
                          <a:lnTo>
                            <a:pt x="0" y="174"/>
                          </a:lnTo>
                          <a:lnTo>
                            <a:pt x="22" y="153"/>
                          </a:lnTo>
                          <a:lnTo>
                            <a:pt x="22" y="0"/>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926" name="Group 902"/>
                    <p:cNvGrpSpPr>
                      <a:grpSpLocks/>
                    </p:cNvGrpSpPr>
                    <p:nvPr/>
                  </p:nvGrpSpPr>
                  <p:grpSpPr bwMode="auto">
                    <a:xfrm>
                      <a:off x="3118" y="2893"/>
                      <a:ext cx="69" cy="72"/>
                      <a:chOff x="3118" y="2893"/>
                      <a:chExt cx="69" cy="72"/>
                    </a:xfrm>
                  </p:grpSpPr>
                  <p:sp>
                    <p:nvSpPr>
                      <p:cNvPr id="1921" name="Rectangle 897"/>
                      <p:cNvSpPr>
                        <a:spLocks noChangeArrowheads="1"/>
                      </p:cNvSpPr>
                      <p:nvPr/>
                    </p:nvSpPr>
                    <p:spPr bwMode="auto">
                      <a:xfrm>
                        <a:off x="3118" y="2893"/>
                        <a:ext cx="69" cy="72"/>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22" name="Rectangle 898"/>
                      <p:cNvSpPr>
                        <a:spLocks noChangeArrowheads="1"/>
                      </p:cNvSpPr>
                      <p:nvPr/>
                    </p:nvSpPr>
                    <p:spPr bwMode="auto">
                      <a:xfrm>
                        <a:off x="3156" y="2931"/>
                        <a:ext cx="27" cy="30"/>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23" name="Rectangle 899"/>
                      <p:cNvSpPr>
                        <a:spLocks noChangeArrowheads="1"/>
                      </p:cNvSpPr>
                      <p:nvPr/>
                    </p:nvSpPr>
                    <p:spPr bwMode="auto">
                      <a:xfrm>
                        <a:off x="3123" y="2931"/>
                        <a:ext cx="26" cy="30"/>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24" name="Rectangle 900"/>
                      <p:cNvSpPr>
                        <a:spLocks noChangeArrowheads="1"/>
                      </p:cNvSpPr>
                      <p:nvPr/>
                    </p:nvSpPr>
                    <p:spPr bwMode="auto">
                      <a:xfrm>
                        <a:off x="3156" y="2897"/>
                        <a:ext cx="27" cy="29"/>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25" name="Rectangle 901"/>
                      <p:cNvSpPr>
                        <a:spLocks noChangeArrowheads="1"/>
                      </p:cNvSpPr>
                      <p:nvPr/>
                    </p:nvSpPr>
                    <p:spPr bwMode="auto">
                      <a:xfrm>
                        <a:off x="3123" y="2897"/>
                        <a:ext cx="26" cy="29"/>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928" name="Rectangle 904"/>
                  <p:cNvSpPr>
                    <a:spLocks noChangeArrowheads="1"/>
                  </p:cNvSpPr>
                  <p:nvPr/>
                </p:nvSpPr>
                <p:spPr bwMode="auto">
                  <a:xfrm>
                    <a:off x="3088" y="2971"/>
                    <a:ext cx="128" cy="4"/>
                  </a:xfrm>
                  <a:prstGeom prst="rect">
                    <a:avLst/>
                  </a:prstGeom>
                  <a:solidFill>
                    <a:srgbClr val="000000"/>
                  </a:solid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986" name="Group 962"/>
                <p:cNvGrpSpPr>
                  <a:grpSpLocks/>
                </p:cNvGrpSpPr>
                <p:nvPr/>
              </p:nvGrpSpPr>
              <p:grpSpPr bwMode="auto">
                <a:xfrm>
                  <a:off x="3071" y="3128"/>
                  <a:ext cx="348" cy="62"/>
                  <a:chOff x="3071" y="3128"/>
                  <a:chExt cx="348" cy="62"/>
                </a:xfrm>
              </p:grpSpPr>
              <p:grpSp>
                <p:nvGrpSpPr>
                  <p:cNvPr id="1957" name="Group 933"/>
                  <p:cNvGrpSpPr>
                    <a:grpSpLocks/>
                  </p:cNvGrpSpPr>
                  <p:nvPr/>
                </p:nvGrpSpPr>
                <p:grpSpPr bwMode="auto">
                  <a:xfrm>
                    <a:off x="3071" y="3128"/>
                    <a:ext cx="142" cy="62"/>
                    <a:chOff x="3071" y="3128"/>
                    <a:chExt cx="142" cy="62"/>
                  </a:xfrm>
                </p:grpSpPr>
                <p:sp>
                  <p:nvSpPr>
                    <p:cNvPr id="1930" name="Rectangle 906"/>
                    <p:cNvSpPr>
                      <a:spLocks noChangeArrowheads="1"/>
                    </p:cNvSpPr>
                    <p:nvPr/>
                  </p:nvSpPr>
                  <p:spPr bwMode="auto">
                    <a:xfrm>
                      <a:off x="3098" y="3157"/>
                      <a:ext cx="87" cy="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31" name="Rectangle 907"/>
                    <p:cNvSpPr>
                      <a:spLocks noChangeArrowheads="1"/>
                    </p:cNvSpPr>
                    <p:nvPr/>
                  </p:nvSpPr>
                  <p:spPr bwMode="auto">
                    <a:xfrm>
                      <a:off x="3091" y="3164"/>
                      <a:ext cx="101" cy="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32" name="Rectangle 908"/>
                    <p:cNvSpPr>
                      <a:spLocks noChangeArrowheads="1"/>
                    </p:cNvSpPr>
                    <p:nvPr/>
                  </p:nvSpPr>
                  <p:spPr bwMode="auto">
                    <a:xfrm>
                      <a:off x="3083" y="3171"/>
                      <a:ext cx="115" cy="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33" name="Rectangle 909"/>
                    <p:cNvSpPr>
                      <a:spLocks noChangeArrowheads="1"/>
                    </p:cNvSpPr>
                    <p:nvPr/>
                  </p:nvSpPr>
                  <p:spPr bwMode="auto">
                    <a:xfrm>
                      <a:off x="3076" y="3178"/>
                      <a:ext cx="130"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34" name="Rectangle 910"/>
                    <p:cNvSpPr>
                      <a:spLocks noChangeArrowheads="1"/>
                    </p:cNvSpPr>
                    <p:nvPr/>
                  </p:nvSpPr>
                  <p:spPr bwMode="auto">
                    <a:xfrm>
                      <a:off x="3072" y="3186"/>
                      <a:ext cx="138" cy="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35" name="Freeform 911"/>
                    <p:cNvSpPr>
                      <a:spLocks/>
                    </p:cNvSpPr>
                    <p:nvPr/>
                  </p:nvSpPr>
                  <p:spPr bwMode="auto">
                    <a:xfrm>
                      <a:off x="3100" y="3153"/>
                      <a:ext cx="85" cy="4"/>
                    </a:xfrm>
                    <a:custGeom>
                      <a:avLst/>
                      <a:gdLst/>
                      <a:ahLst/>
                      <a:cxnLst>
                        <a:cxn ang="0">
                          <a:pos x="0" y="9"/>
                        </a:cxn>
                        <a:cxn ang="0">
                          <a:pos x="10" y="0"/>
                        </a:cxn>
                        <a:cxn ang="0">
                          <a:pos x="159" y="0"/>
                        </a:cxn>
                        <a:cxn ang="0">
                          <a:pos x="169" y="9"/>
                        </a:cxn>
                        <a:cxn ang="0">
                          <a:pos x="0" y="9"/>
                        </a:cxn>
                      </a:cxnLst>
                      <a:rect l="0" t="0" r="r" b="b"/>
                      <a:pathLst>
                        <a:path w="169" h="9">
                          <a:moveTo>
                            <a:pt x="0" y="9"/>
                          </a:moveTo>
                          <a:lnTo>
                            <a:pt x="10" y="0"/>
                          </a:lnTo>
                          <a:lnTo>
                            <a:pt x="159" y="0"/>
                          </a:lnTo>
                          <a:lnTo>
                            <a:pt x="169" y="9"/>
                          </a:ln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6" name="Freeform 912"/>
                    <p:cNvSpPr>
                      <a:spLocks/>
                    </p:cNvSpPr>
                    <p:nvPr/>
                  </p:nvSpPr>
                  <p:spPr bwMode="auto">
                    <a:xfrm>
                      <a:off x="3091" y="3161"/>
                      <a:ext cx="100" cy="3"/>
                    </a:xfrm>
                    <a:custGeom>
                      <a:avLst/>
                      <a:gdLst/>
                      <a:ahLst/>
                      <a:cxnLst>
                        <a:cxn ang="0">
                          <a:pos x="14" y="0"/>
                        </a:cxn>
                        <a:cxn ang="0">
                          <a:pos x="189" y="0"/>
                        </a:cxn>
                        <a:cxn ang="0">
                          <a:pos x="199" y="5"/>
                        </a:cxn>
                        <a:cxn ang="0">
                          <a:pos x="0" y="5"/>
                        </a:cxn>
                        <a:cxn ang="0">
                          <a:pos x="14" y="0"/>
                        </a:cxn>
                      </a:cxnLst>
                      <a:rect l="0" t="0" r="r" b="b"/>
                      <a:pathLst>
                        <a:path w="199" h="5">
                          <a:moveTo>
                            <a:pt x="14" y="0"/>
                          </a:moveTo>
                          <a:lnTo>
                            <a:pt x="189" y="0"/>
                          </a:lnTo>
                          <a:lnTo>
                            <a:pt x="199" y="5"/>
                          </a:lnTo>
                          <a:lnTo>
                            <a:pt x="0" y="5"/>
                          </a:lnTo>
                          <a:lnTo>
                            <a:pt x="1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7" name="Freeform 913"/>
                    <p:cNvSpPr>
                      <a:spLocks/>
                    </p:cNvSpPr>
                    <p:nvPr/>
                  </p:nvSpPr>
                  <p:spPr bwMode="auto">
                    <a:xfrm>
                      <a:off x="3086" y="3168"/>
                      <a:ext cx="111" cy="3"/>
                    </a:xfrm>
                    <a:custGeom>
                      <a:avLst/>
                      <a:gdLst/>
                      <a:ahLst/>
                      <a:cxnLst>
                        <a:cxn ang="0">
                          <a:pos x="9" y="0"/>
                        </a:cxn>
                        <a:cxn ang="0">
                          <a:pos x="213" y="0"/>
                        </a:cxn>
                        <a:cxn ang="0">
                          <a:pos x="221" y="5"/>
                        </a:cxn>
                        <a:cxn ang="0">
                          <a:pos x="0" y="5"/>
                        </a:cxn>
                        <a:cxn ang="0">
                          <a:pos x="9" y="0"/>
                        </a:cxn>
                      </a:cxnLst>
                      <a:rect l="0" t="0" r="r" b="b"/>
                      <a:pathLst>
                        <a:path w="221" h="5">
                          <a:moveTo>
                            <a:pt x="9" y="0"/>
                          </a:moveTo>
                          <a:lnTo>
                            <a:pt x="213" y="0"/>
                          </a:lnTo>
                          <a:lnTo>
                            <a:pt x="221" y="5"/>
                          </a:lnTo>
                          <a:lnTo>
                            <a:pt x="0" y="5"/>
                          </a:lnTo>
                          <a:lnTo>
                            <a:pt x="9"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8" name="Freeform 914"/>
                    <p:cNvSpPr>
                      <a:spLocks/>
                    </p:cNvSpPr>
                    <p:nvPr/>
                  </p:nvSpPr>
                  <p:spPr bwMode="auto">
                    <a:xfrm>
                      <a:off x="3077" y="3176"/>
                      <a:ext cx="129" cy="2"/>
                    </a:xfrm>
                    <a:custGeom>
                      <a:avLst/>
                      <a:gdLst/>
                      <a:ahLst/>
                      <a:cxnLst>
                        <a:cxn ang="0">
                          <a:pos x="16" y="0"/>
                        </a:cxn>
                        <a:cxn ang="0">
                          <a:pos x="0" y="6"/>
                        </a:cxn>
                        <a:cxn ang="0">
                          <a:pos x="259" y="6"/>
                        </a:cxn>
                        <a:cxn ang="0">
                          <a:pos x="244" y="0"/>
                        </a:cxn>
                        <a:cxn ang="0">
                          <a:pos x="16" y="0"/>
                        </a:cxn>
                      </a:cxnLst>
                      <a:rect l="0" t="0" r="r" b="b"/>
                      <a:pathLst>
                        <a:path w="259" h="6">
                          <a:moveTo>
                            <a:pt x="16" y="0"/>
                          </a:moveTo>
                          <a:lnTo>
                            <a:pt x="0" y="6"/>
                          </a:lnTo>
                          <a:lnTo>
                            <a:pt x="259" y="6"/>
                          </a:lnTo>
                          <a:lnTo>
                            <a:pt x="244" y="0"/>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9" name="Freeform 915"/>
                    <p:cNvSpPr>
                      <a:spLocks/>
                    </p:cNvSpPr>
                    <p:nvPr/>
                  </p:nvSpPr>
                  <p:spPr bwMode="auto">
                    <a:xfrm>
                      <a:off x="3071" y="3183"/>
                      <a:ext cx="139" cy="3"/>
                    </a:xfrm>
                    <a:custGeom>
                      <a:avLst/>
                      <a:gdLst/>
                      <a:ahLst/>
                      <a:cxnLst>
                        <a:cxn ang="0">
                          <a:pos x="10" y="0"/>
                        </a:cxn>
                        <a:cxn ang="0">
                          <a:pos x="0" y="5"/>
                        </a:cxn>
                        <a:cxn ang="0">
                          <a:pos x="278" y="5"/>
                        </a:cxn>
                        <a:cxn ang="0">
                          <a:pos x="269" y="0"/>
                        </a:cxn>
                        <a:cxn ang="0">
                          <a:pos x="10" y="0"/>
                        </a:cxn>
                      </a:cxnLst>
                      <a:rect l="0" t="0" r="r" b="b"/>
                      <a:pathLst>
                        <a:path w="278" h="5">
                          <a:moveTo>
                            <a:pt x="10" y="0"/>
                          </a:moveTo>
                          <a:lnTo>
                            <a:pt x="0" y="5"/>
                          </a:lnTo>
                          <a:lnTo>
                            <a:pt x="278" y="5"/>
                          </a:lnTo>
                          <a:lnTo>
                            <a:pt x="269" y="0"/>
                          </a:lnTo>
                          <a:lnTo>
                            <a:pt x="1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0" name="Rectangle 916"/>
                    <p:cNvSpPr>
                      <a:spLocks noChangeArrowheads="1"/>
                    </p:cNvSpPr>
                    <p:nvPr/>
                  </p:nvSpPr>
                  <p:spPr bwMode="auto">
                    <a:xfrm>
                      <a:off x="3210" y="3159"/>
                      <a:ext cx="3" cy="3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1" name="Rectangle 917"/>
                    <p:cNvSpPr>
                      <a:spLocks noChangeArrowheads="1"/>
                    </p:cNvSpPr>
                    <p:nvPr/>
                  </p:nvSpPr>
                  <p:spPr bwMode="auto">
                    <a:xfrm>
                      <a:off x="3203" y="3153"/>
                      <a:ext cx="3" cy="3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2" name="Rectangle 918"/>
                    <p:cNvSpPr>
                      <a:spLocks noChangeArrowheads="1"/>
                    </p:cNvSpPr>
                    <p:nvPr/>
                  </p:nvSpPr>
                  <p:spPr bwMode="auto">
                    <a:xfrm>
                      <a:off x="3196" y="3147"/>
                      <a:ext cx="2" cy="2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3" name="Rectangle 919"/>
                    <p:cNvSpPr>
                      <a:spLocks noChangeArrowheads="1"/>
                    </p:cNvSpPr>
                    <p:nvPr/>
                  </p:nvSpPr>
                  <p:spPr bwMode="auto">
                    <a:xfrm>
                      <a:off x="3189" y="3141"/>
                      <a:ext cx="3" cy="2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4" name="Rectangle 920"/>
                    <p:cNvSpPr>
                      <a:spLocks noChangeArrowheads="1"/>
                    </p:cNvSpPr>
                    <p:nvPr/>
                  </p:nvSpPr>
                  <p:spPr bwMode="auto">
                    <a:xfrm>
                      <a:off x="3185" y="3134"/>
                      <a:ext cx="2" cy="2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1948" name="Group 924"/>
                    <p:cNvGrpSpPr>
                      <a:grpSpLocks/>
                    </p:cNvGrpSpPr>
                    <p:nvPr/>
                  </p:nvGrpSpPr>
                  <p:grpSpPr bwMode="auto">
                    <a:xfrm>
                      <a:off x="3178" y="3128"/>
                      <a:ext cx="35" cy="32"/>
                      <a:chOff x="3178" y="3128"/>
                      <a:chExt cx="35" cy="32"/>
                    </a:xfrm>
                  </p:grpSpPr>
                  <p:sp>
                    <p:nvSpPr>
                      <p:cNvPr id="1945" name="Freeform 921"/>
                      <p:cNvSpPr>
                        <a:spLocks/>
                      </p:cNvSpPr>
                      <p:nvPr/>
                    </p:nvSpPr>
                    <p:spPr bwMode="auto">
                      <a:xfrm>
                        <a:off x="3179" y="3128"/>
                        <a:ext cx="31" cy="32"/>
                      </a:xfrm>
                      <a:custGeom>
                        <a:avLst/>
                        <a:gdLst/>
                        <a:ahLst/>
                        <a:cxnLst>
                          <a:cxn ang="0">
                            <a:pos x="62" y="60"/>
                          </a:cxn>
                          <a:cxn ang="0">
                            <a:pos x="0" y="0"/>
                          </a:cxn>
                          <a:cxn ang="0">
                            <a:pos x="0" y="3"/>
                          </a:cxn>
                          <a:cxn ang="0">
                            <a:pos x="62" y="64"/>
                          </a:cxn>
                          <a:cxn ang="0">
                            <a:pos x="62" y="60"/>
                          </a:cxn>
                        </a:cxnLst>
                        <a:rect l="0" t="0" r="r" b="b"/>
                        <a:pathLst>
                          <a:path w="62" h="64">
                            <a:moveTo>
                              <a:pt x="62" y="60"/>
                            </a:moveTo>
                            <a:lnTo>
                              <a:pt x="0" y="0"/>
                            </a:lnTo>
                            <a:lnTo>
                              <a:pt x="0" y="3"/>
                            </a:lnTo>
                            <a:lnTo>
                              <a:pt x="62" y="64"/>
                            </a:lnTo>
                            <a:lnTo>
                              <a:pt x="62" y="6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6" name="Freeform 922"/>
                      <p:cNvSpPr>
                        <a:spLocks/>
                      </p:cNvSpPr>
                      <p:nvPr/>
                    </p:nvSpPr>
                    <p:spPr bwMode="auto">
                      <a:xfrm>
                        <a:off x="3178" y="3128"/>
                        <a:ext cx="35" cy="31"/>
                      </a:xfrm>
                      <a:custGeom>
                        <a:avLst/>
                        <a:gdLst/>
                        <a:ahLst/>
                        <a:cxnLst>
                          <a:cxn ang="0">
                            <a:pos x="70" y="62"/>
                          </a:cxn>
                          <a:cxn ang="0">
                            <a:pos x="65" y="62"/>
                          </a:cxn>
                          <a:cxn ang="0">
                            <a:pos x="0" y="0"/>
                          </a:cxn>
                          <a:cxn ang="0">
                            <a:pos x="5" y="0"/>
                          </a:cxn>
                          <a:cxn ang="0">
                            <a:pos x="70" y="62"/>
                          </a:cxn>
                        </a:cxnLst>
                        <a:rect l="0" t="0" r="r" b="b"/>
                        <a:pathLst>
                          <a:path w="70" h="62">
                            <a:moveTo>
                              <a:pt x="70" y="62"/>
                            </a:moveTo>
                            <a:lnTo>
                              <a:pt x="65" y="62"/>
                            </a:lnTo>
                            <a:lnTo>
                              <a:pt x="0" y="0"/>
                            </a:lnTo>
                            <a:lnTo>
                              <a:pt x="5" y="0"/>
                            </a:lnTo>
                            <a:lnTo>
                              <a:pt x="70" y="6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7" name="Rectangle 923"/>
                      <p:cNvSpPr>
                        <a:spLocks noChangeArrowheads="1"/>
                      </p:cNvSpPr>
                      <p:nvPr/>
                    </p:nvSpPr>
                    <p:spPr bwMode="auto">
                      <a:xfrm>
                        <a:off x="3210" y="3159"/>
                        <a:ext cx="3" cy="1"/>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949" name="Rectangle 925"/>
                    <p:cNvSpPr>
                      <a:spLocks noChangeArrowheads="1"/>
                    </p:cNvSpPr>
                    <p:nvPr/>
                  </p:nvSpPr>
                  <p:spPr bwMode="auto">
                    <a:xfrm>
                      <a:off x="3071" y="3159"/>
                      <a:ext cx="3" cy="31"/>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0" name="Rectangle 926"/>
                    <p:cNvSpPr>
                      <a:spLocks noChangeArrowheads="1"/>
                    </p:cNvSpPr>
                    <p:nvPr/>
                  </p:nvSpPr>
                  <p:spPr bwMode="auto">
                    <a:xfrm>
                      <a:off x="3076" y="3154"/>
                      <a:ext cx="3" cy="3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1" name="Rectangle 927"/>
                    <p:cNvSpPr>
                      <a:spLocks noChangeArrowheads="1"/>
                    </p:cNvSpPr>
                    <p:nvPr/>
                  </p:nvSpPr>
                  <p:spPr bwMode="auto">
                    <a:xfrm>
                      <a:off x="3083" y="3147"/>
                      <a:ext cx="3" cy="2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2" name="Rectangle 928"/>
                    <p:cNvSpPr>
                      <a:spLocks noChangeArrowheads="1"/>
                    </p:cNvSpPr>
                    <p:nvPr/>
                  </p:nvSpPr>
                  <p:spPr bwMode="auto">
                    <a:xfrm>
                      <a:off x="3090" y="3141"/>
                      <a:ext cx="4" cy="2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3" name="Rectangle 929"/>
                    <p:cNvSpPr>
                      <a:spLocks noChangeArrowheads="1"/>
                    </p:cNvSpPr>
                    <p:nvPr/>
                  </p:nvSpPr>
                  <p:spPr bwMode="auto">
                    <a:xfrm>
                      <a:off x="3097" y="3135"/>
                      <a:ext cx="4" cy="2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4" name="Freeform 930"/>
                    <p:cNvSpPr>
                      <a:spLocks/>
                    </p:cNvSpPr>
                    <p:nvPr/>
                  </p:nvSpPr>
                  <p:spPr bwMode="auto">
                    <a:xfrm>
                      <a:off x="3073" y="3128"/>
                      <a:ext cx="32" cy="32"/>
                    </a:xfrm>
                    <a:custGeom>
                      <a:avLst/>
                      <a:gdLst/>
                      <a:ahLst/>
                      <a:cxnLst>
                        <a:cxn ang="0">
                          <a:pos x="0" y="60"/>
                        </a:cxn>
                        <a:cxn ang="0">
                          <a:pos x="64" y="0"/>
                        </a:cxn>
                        <a:cxn ang="0">
                          <a:pos x="64" y="3"/>
                        </a:cxn>
                        <a:cxn ang="0">
                          <a:pos x="0" y="64"/>
                        </a:cxn>
                        <a:cxn ang="0">
                          <a:pos x="0" y="60"/>
                        </a:cxn>
                      </a:cxnLst>
                      <a:rect l="0" t="0" r="r" b="b"/>
                      <a:pathLst>
                        <a:path w="64" h="64">
                          <a:moveTo>
                            <a:pt x="0" y="60"/>
                          </a:moveTo>
                          <a:lnTo>
                            <a:pt x="64" y="0"/>
                          </a:lnTo>
                          <a:lnTo>
                            <a:pt x="64" y="3"/>
                          </a:lnTo>
                          <a:lnTo>
                            <a:pt x="0" y="64"/>
                          </a:lnTo>
                          <a:lnTo>
                            <a:pt x="0" y="6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5" name="Freeform 931"/>
                    <p:cNvSpPr>
                      <a:spLocks/>
                    </p:cNvSpPr>
                    <p:nvPr/>
                  </p:nvSpPr>
                  <p:spPr bwMode="auto">
                    <a:xfrm>
                      <a:off x="3071" y="3128"/>
                      <a:ext cx="34" cy="31"/>
                    </a:xfrm>
                    <a:custGeom>
                      <a:avLst/>
                      <a:gdLst/>
                      <a:ahLst/>
                      <a:cxnLst>
                        <a:cxn ang="0">
                          <a:pos x="0" y="62"/>
                        </a:cxn>
                        <a:cxn ang="0">
                          <a:pos x="5" y="62"/>
                        </a:cxn>
                        <a:cxn ang="0">
                          <a:pos x="69" y="0"/>
                        </a:cxn>
                        <a:cxn ang="0">
                          <a:pos x="65" y="0"/>
                        </a:cxn>
                        <a:cxn ang="0">
                          <a:pos x="0" y="62"/>
                        </a:cxn>
                      </a:cxnLst>
                      <a:rect l="0" t="0" r="r" b="b"/>
                      <a:pathLst>
                        <a:path w="69" h="62">
                          <a:moveTo>
                            <a:pt x="0" y="62"/>
                          </a:moveTo>
                          <a:lnTo>
                            <a:pt x="5" y="62"/>
                          </a:lnTo>
                          <a:lnTo>
                            <a:pt x="69" y="0"/>
                          </a:lnTo>
                          <a:lnTo>
                            <a:pt x="65" y="0"/>
                          </a:lnTo>
                          <a:lnTo>
                            <a:pt x="0" y="6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6" name="Rectangle 932"/>
                    <p:cNvSpPr>
                      <a:spLocks noChangeArrowheads="1"/>
                    </p:cNvSpPr>
                    <p:nvPr/>
                  </p:nvSpPr>
                  <p:spPr bwMode="auto">
                    <a:xfrm>
                      <a:off x="3071" y="3159"/>
                      <a:ext cx="3" cy="2"/>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985" name="Group 961"/>
                  <p:cNvGrpSpPr>
                    <a:grpSpLocks/>
                  </p:cNvGrpSpPr>
                  <p:nvPr/>
                </p:nvGrpSpPr>
                <p:grpSpPr bwMode="auto">
                  <a:xfrm>
                    <a:off x="3276" y="3128"/>
                    <a:ext cx="143" cy="62"/>
                    <a:chOff x="3276" y="3128"/>
                    <a:chExt cx="143" cy="62"/>
                  </a:xfrm>
                </p:grpSpPr>
                <p:sp>
                  <p:nvSpPr>
                    <p:cNvPr id="1958" name="Rectangle 934"/>
                    <p:cNvSpPr>
                      <a:spLocks noChangeArrowheads="1"/>
                    </p:cNvSpPr>
                    <p:nvPr/>
                  </p:nvSpPr>
                  <p:spPr bwMode="auto">
                    <a:xfrm>
                      <a:off x="3305" y="3157"/>
                      <a:ext cx="87" cy="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9" name="Rectangle 935"/>
                    <p:cNvSpPr>
                      <a:spLocks noChangeArrowheads="1"/>
                    </p:cNvSpPr>
                    <p:nvPr/>
                  </p:nvSpPr>
                  <p:spPr bwMode="auto">
                    <a:xfrm>
                      <a:off x="3297" y="3164"/>
                      <a:ext cx="102" cy="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60" name="Rectangle 936"/>
                    <p:cNvSpPr>
                      <a:spLocks noChangeArrowheads="1"/>
                    </p:cNvSpPr>
                    <p:nvPr/>
                  </p:nvSpPr>
                  <p:spPr bwMode="auto">
                    <a:xfrm>
                      <a:off x="3290" y="3171"/>
                      <a:ext cx="115" cy="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61" name="Rectangle 937"/>
                    <p:cNvSpPr>
                      <a:spLocks noChangeArrowheads="1"/>
                    </p:cNvSpPr>
                    <p:nvPr/>
                  </p:nvSpPr>
                  <p:spPr bwMode="auto">
                    <a:xfrm>
                      <a:off x="3282" y="3178"/>
                      <a:ext cx="130" cy="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62" name="Rectangle 938"/>
                    <p:cNvSpPr>
                      <a:spLocks noChangeArrowheads="1"/>
                    </p:cNvSpPr>
                    <p:nvPr/>
                  </p:nvSpPr>
                  <p:spPr bwMode="auto">
                    <a:xfrm>
                      <a:off x="3278" y="3186"/>
                      <a:ext cx="139" cy="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63" name="Freeform 939"/>
                    <p:cNvSpPr>
                      <a:spLocks/>
                    </p:cNvSpPr>
                    <p:nvPr/>
                  </p:nvSpPr>
                  <p:spPr bwMode="auto">
                    <a:xfrm>
                      <a:off x="3305" y="3153"/>
                      <a:ext cx="85" cy="4"/>
                    </a:xfrm>
                    <a:custGeom>
                      <a:avLst/>
                      <a:gdLst/>
                      <a:ahLst/>
                      <a:cxnLst>
                        <a:cxn ang="0">
                          <a:pos x="0" y="9"/>
                        </a:cxn>
                        <a:cxn ang="0">
                          <a:pos x="12" y="0"/>
                        </a:cxn>
                        <a:cxn ang="0">
                          <a:pos x="158" y="0"/>
                        </a:cxn>
                        <a:cxn ang="0">
                          <a:pos x="170" y="9"/>
                        </a:cxn>
                        <a:cxn ang="0">
                          <a:pos x="0" y="9"/>
                        </a:cxn>
                      </a:cxnLst>
                      <a:rect l="0" t="0" r="r" b="b"/>
                      <a:pathLst>
                        <a:path w="170" h="9">
                          <a:moveTo>
                            <a:pt x="0" y="9"/>
                          </a:moveTo>
                          <a:lnTo>
                            <a:pt x="12" y="0"/>
                          </a:lnTo>
                          <a:lnTo>
                            <a:pt x="158" y="0"/>
                          </a:lnTo>
                          <a:lnTo>
                            <a:pt x="170" y="9"/>
                          </a:ln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4" name="Freeform 940"/>
                    <p:cNvSpPr>
                      <a:spLocks/>
                    </p:cNvSpPr>
                    <p:nvPr/>
                  </p:nvSpPr>
                  <p:spPr bwMode="auto">
                    <a:xfrm>
                      <a:off x="3297" y="3161"/>
                      <a:ext cx="100" cy="3"/>
                    </a:xfrm>
                    <a:custGeom>
                      <a:avLst/>
                      <a:gdLst/>
                      <a:ahLst/>
                      <a:cxnLst>
                        <a:cxn ang="0">
                          <a:pos x="14" y="0"/>
                        </a:cxn>
                        <a:cxn ang="0">
                          <a:pos x="190" y="0"/>
                        </a:cxn>
                        <a:cxn ang="0">
                          <a:pos x="200" y="5"/>
                        </a:cxn>
                        <a:cxn ang="0">
                          <a:pos x="0" y="5"/>
                        </a:cxn>
                        <a:cxn ang="0">
                          <a:pos x="14" y="0"/>
                        </a:cxn>
                      </a:cxnLst>
                      <a:rect l="0" t="0" r="r" b="b"/>
                      <a:pathLst>
                        <a:path w="200" h="5">
                          <a:moveTo>
                            <a:pt x="14" y="0"/>
                          </a:moveTo>
                          <a:lnTo>
                            <a:pt x="190" y="0"/>
                          </a:lnTo>
                          <a:lnTo>
                            <a:pt x="200" y="5"/>
                          </a:lnTo>
                          <a:lnTo>
                            <a:pt x="0" y="5"/>
                          </a:lnTo>
                          <a:lnTo>
                            <a:pt x="1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5" name="Freeform 941"/>
                    <p:cNvSpPr>
                      <a:spLocks/>
                    </p:cNvSpPr>
                    <p:nvPr/>
                  </p:nvSpPr>
                  <p:spPr bwMode="auto">
                    <a:xfrm>
                      <a:off x="3292" y="3168"/>
                      <a:ext cx="110" cy="3"/>
                    </a:xfrm>
                    <a:custGeom>
                      <a:avLst/>
                      <a:gdLst/>
                      <a:ahLst/>
                      <a:cxnLst>
                        <a:cxn ang="0">
                          <a:pos x="10" y="0"/>
                        </a:cxn>
                        <a:cxn ang="0">
                          <a:pos x="214" y="0"/>
                        </a:cxn>
                        <a:cxn ang="0">
                          <a:pos x="221" y="5"/>
                        </a:cxn>
                        <a:cxn ang="0">
                          <a:pos x="0" y="5"/>
                        </a:cxn>
                        <a:cxn ang="0">
                          <a:pos x="10" y="0"/>
                        </a:cxn>
                      </a:cxnLst>
                      <a:rect l="0" t="0" r="r" b="b"/>
                      <a:pathLst>
                        <a:path w="221" h="5">
                          <a:moveTo>
                            <a:pt x="10" y="0"/>
                          </a:moveTo>
                          <a:lnTo>
                            <a:pt x="214" y="0"/>
                          </a:lnTo>
                          <a:lnTo>
                            <a:pt x="221" y="5"/>
                          </a:lnTo>
                          <a:lnTo>
                            <a:pt x="0" y="5"/>
                          </a:lnTo>
                          <a:lnTo>
                            <a:pt x="1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6" name="Freeform 942"/>
                    <p:cNvSpPr>
                      <a:spLocks/>
                    </p:cNvSpPr>
                    <p:nvPr/>
                  </p:nvSpPr>
                  <p:spPr bwMode="auto">
                    <a:xfrm>
                      <a:off x="3283" y="3176"/>
                      <a:ext cx="129" cy="2"/>
                    </a:xfrm>
                    <a:custGeom>
                      <a:avLst/>
                      <a:gdLst/>
                      <a:ahLst/>
                      <a:cxnLst>
                        <a:cxn ang="0">
                          <a:pos x="14" y="0"/>
                        </a:cxn>
                        <a:cxn ang="0">
                          <a:pos x="0" y="6"/>
                        </a:cxn>
                        <a:cxn ang="0">
                          <a:pos x="257" y="6"/>
                        </a:cxn>
                        <a:cxn ang="0">
                          <a:pos x="244" y="0"/>
                        </a:cxn>
                        <a:cxn ang="0">
                          <a:pos x="14" y="0"/>
                        </a:cxn>
                      </a:cxnLst>
                      <a:rect l="0" t="0" r="r" b="b"/>
                      <a:pathLst>
                        <a:path w="257" h="6">
                          <a:moveTo>
                            <a:pt x="14" y="0"/>
                          </a:moveTo>
                          <a:lnTo>
                            <a:pt x="0" y="6"/>
                          </a:lnTo>
                          <a:lnTo>
                            <a:pt x="257" y="6"/>
                          </a:lnTo>
                          <a:lnTo>
                            <a:pt x="244" y="0"/>
                          </a:lnTo>
                          <a:lnTo>
                            <a:pt x="1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7" name="Freeform 943"/>
                    <p:cNvSpPr>
                      <a:spLocks/>
                    </p:cNvSpPr>
                    <p:nvPr/>
                  </p:nvSpPr>
                  <p:spPr bwMode="auto">
                    <a:xfrm>
                      <a:off x="3278" y="3183"/>
                      <a:ext cx="139" cy="3"/>
                    </a:xfrm>
                    <a:custGeom>
                      <a:avLst/>
                      <a:gdLst/>
                      <a:ahLst/>
                      <a:cxnLst>
                        <a:cxn ang="0">
                          <a:pos x="9" y="0"/>
                        </a:cxn>
                        <a:cxn ang="0">
                          <a:pos x="0" y="5"/>
                        </a:cxn>
                        <a:cxn ang="0">
                          <a:pos x="278" y="5"/>
                        </a:cxn>
                        <a:cxn ang="0">
                          <a:pos x="267" y="0"/>
                        </a:cxn>
                        <a:cxn ang="0">
                          <a:pos x="9" y="0"/>
                        </a:cxn>
                      </a:cxnLst>
                      <a:rect l="0" t="0" r="r" b="b"/>
                      <a:pathLst>
                        <a:path w="278" h="5">
                          <a:moveTo>
                            <a:pt x="9" y="0"/>
                          </a:moveTo>
                          <a:lnTo>
                            <a:pt x="0" y="5"/>
                          </a:lnTo>
                          <a:lnTo>
                            <a:pt x="278" y="5"/>
                          </a:lnTo>
                          <a:lnTo>
                            <a:pt x="267" y="0"/>
                          </a:lnTo>
                          <a:lnTo>
                            <a:pt x="9"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8" name="Rectangle 944"/>
                    <p:cNvSpPr>
                      <a:spLocks noChangeArrowheads="1"/>
                    </p:cNvSpPr>
                    <p:nvPr/>
                  </p:nvSpPr>
                  <p:spPr bwMode="auto">
                    <a:xfrm>
                      <a:off x="3416" y="3159"/>
                      <a:ext cx="2" cy="3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69" name="Rectangle 945"/>
                    <p:cNvSpPr>
                      <a:spLocks noChangeArrowheads="1"/>
                    </p:cNvSpPr>
                    <p:nvPr/>
                  </p:nvSpPr>
                  <p:spPr bwMode="auto">
                    <a:xfrm>
                      <a:off x="3410" y="3153"/>
                      <a:ext cx="3" cy="3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70" name="Rectangle 946"/>
                    <p:cNvSpPr>
                      <a:spLocks noChangeArrowheads="1"/>
                    </p:cNvSpPr>
                    <p:nvPr/>
                  </p:nvSpPr>
                  <p:spPr bwMode="auto">
                    <a:xfrm>
                      <a:off x="3402" y="3147"/>
                      <a:ext cx="3" cy="2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71" name="Rectangle 947"/>
                    <p:cNvSpPr>
                      <a:spLocks noChangeArrowheads="1"/>
                    </p:cNvSpPr>
                    <p:nvPr/>
                  </p:nvSpPr>
                  <p:spPr bwMode="auto">
                    <a:xfrm>
                      <a:off x="3395" y="3141"/>
                      <a:ext cx="4" cy="2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72" name="Rectangle 948"/>
                    <p:cNvSpPr>
                      <a:spLocks noChangeArrowheads="1"/>
                    </p:cNvSpPr>
                    <p:nvPr/>
                  </p:nvSpPr>
                  <p:spPr bwMode="auto">
                    <a:xfrm>
                      <a:off x="3390" y="3134"/>
                      <a:ext cx="3" cy="2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1976" name="Group 952"/>
                    <p:cNvGrpSpPr>
                      <a:grpSpLocks/>
                    </p:cNvGrpSpPr>
                    <p:nvPr/>
                  </p:nvGrpSpPr>
                  <p:grpSpPr bwMode="auto">
                    <a:xfrm>
                      <a:off x="3384" y="3128"/>
                      <a:ext cx="35" cy="32"/>
                      <a:chOff x="3384" y="3128"/>
                      <a:chExt cx="35" cy="32"/>
                    </a:xfrm>
                  </p:grpSpPr>
                  <p:sp>
                    <p:nvSpPr>
                      <p:cNvPr id="1973" name="Freeform 949"/>
                      <p:cNvSpPr>
                        <a:spLocks/>
                      </p:cNvSpPr>
                      <p:nvPr/>
                    </p:nvSpPr>
                    <p:spPr bwMode="auto">
                      <a:xfrm>
                        <a:off x="3384" y="3128"/>
                        <a:ext cx="33" cy="32"/>
                      </a:xfrm>
                      <a:custGeom>
                        <a:avLst/>
                        <a:gdLst/>
                        <a:ahLst/>
                        <a:cxnLst>
                          <a:cxn ang="0">
                            <a:pos x="65" y="60"/>
                          </a:cxn>
                          <a:cxn ang="0">
                            <a:pos x="0" y="0"/>
                          </a:cxn>
                          <a:cxn ang="0">
                            <a:pos x="0" y="3"/>
                          </a:cxn>
                          <a:cxn ang="0">
                            <a:pos x="65" y="64"/>
                          </a:cxn>
                          <a:cxn ang="0">
                            <a:pos x="65" y="60"/>
                          </a:cxn>
                        </a:cxnLst>
                        <a:rect l="0" t="0" r="r" b="b"/>
                        <a:pathLst>
                          <a:path w="65" h="64">
                            <a:moveTo>
                              <a:pt x="65" y="60"/>
                            </a:moveTo>
                            <a:lnTo>
                              <a:pt x="0" y="0"/>
                            </a:lnTo>
                            <a:lnTo>
                              <a:pt x="0" y="3"/>
                            </a:lnTo>
                            <a:lnTo>
                              <a:pt x="65" y="64"/>
                            </a:lnTo>
                            <a:lnTo>
                              <a:pt x="65" y="6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4" name="Freeform 950"/>
                      <p:cNvSpPr>
                        <a:spLocks/>
                      </p:cNvSpPr>
                      <p:nvPr/>
                    </p:nvSpPr>
                    <p:spPr bwMode="auto">
                      <a:xfrm>
                        <a:off x="3384" y="3128"/>
                        <a:ext cx="35" cy="31"/>
                      </a:xfrm>
                      <a:custGeom>
                        <a:avLst/>
                        <a:gdLst/>
                        <a:ahLst/>
                        <a:cxnLst>
                          <a:cxn ang="0">
                            <a:pos x="70" y="62"/>
                          </a:cxn>
                          <a:cxn ang="0">
                            <a:pos x="65" y="62"/>
                          </a:cxn>
                          <a:cxn ang="0">
                            <a:pos x="0" y="0"/>
                          </a:cxn>
                          <a:cxn ang="0">
                            <a:pos x="5" y="0"/>
                          </a:cxn>
                          <a:cxn ang="0">
                            <a:pos x="70" y="62"/>
                          </a:cxn>
                        </a:cxnLst>
                        <a:rect l="0" t="0" r="r" b="b"/>
                        <a:pathLst>
                          <a:path w="70" h="62">
                            <a:moveTo>
                              <a:pt x="70" y="62"/>
                            </a:moveTo>
                            <a:lnTo>
                              <a:pt x="65" y="62"/>
                            </a:lnTo>
                            <a:lnTo>
                              <a:pt x="0" y="0"/>
                            </a:lnTo>
                            <a:lnTo>
                              <a:pt x="5" y="0"/>
                            </a:lnTo>
                            <a:lnTo>
                              <a:pt x="70" y="6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5" name="Rectangle 951"/>
                      <p:cNvSpPr>
                        <a:spLocks noChangeArrowheads="1"/>
                      </p:cNvSpPr>
                      <p:nvPr/>
                    </p:nvSpPr>
                    <p:spPr bwMode="auto">
                      <a:xfrm>
                        <a:off x="3416" y="3159"/>
                        <a:ext cx="3" cy="1"/>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977" name="Rectangle 953"/>
                    <p:cNvSpPr>
                      <a:spLocks noChangeArrowheads="1"/>
                    </p:cNvSpPr>
                    <p:nvPr/>
                  </p:nvSpPr>
                  <p:spPr bwMode="auto">
                    <a:xfrm>
                      <a:off x="3276" y="3159"/>
                      <a:ext cx="3" cy="31"/>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78" name="Rectangle 954"/>
                    <p:cNvSpPr>
                      <a:spLocks noChangeArrowheads="1"/>
                    </p:cNvSpPr>
                    <p:nvPr/>
                  </p:nvSpPr>
                  <p:spPr bwMode="auto">
                    <a:xfrm>
                      <a:off x="3282" y="3154"/>
                      <a:ext cx="3" cy="3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79" name="Rectangle 955"/>
                    <p:cNvSpPr>
                      <a:spLocks noChangeArrowheads="1"/>
                    </p:cNvSpPr>
                    <p:nvPr/>
                  </p:nvSpPr>
                  <p:spPr bwMode="auto">
                    <a:xfrm>
                      <a:off x="3290" y="3147"/>
                      <a:ext cx="3" cy="2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80" name="Rectangle 956"/>
                    <p:cNvSpPr>
                      <a:spLocks noChangeArrowheads="1"/>
                    </p:cNvSpPr>
                    <p:nvPr/>
                  </p:nvSpPr>
                  <p:spPr bwMode="auto">
                    <a:xfrm>
                      <a:off x="3296" y="3141"/>
                      <a:ext cx="3" cy="2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81" name="Rectangle 957"/>
                    <p:cNvSpPr>
                      <a:spLocks noChangeArrowheads="1"/>
                    </p:cNvSpPr>
                    <p:nvPr/>
                  </p:nvSpPr>
                  <p:spPr bwMode="auto">
                    <a:xfrm>
                      <a:off x="3304" y="3135"/>
                      <a:ext cx="3" cy="2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82" name="Freeform 958"/>
                    <p:cNvSpPr>
                      <a:spLocks/>
                    </p:cNvSpPr>
                    <p:nvPr/>
                  </p:nvSpPr>
                  <p:spPr bwMode="auto">
                    <a:xfrm>
                      <a:off x="3279" y="3128"/>
                      <a:ext cx="32" cy="32"/>
                    </a:xfrm>
                    <a:custGeom>
                      <a:avLst/>
                      <a:gdLst/>
                      <a:ahLst/>
                      <a:cxnLst>
                        <a:cxn ang="0">
                          <a:pos x="0" y="60"/>
                        </a:cxn>
                        <a:cxn ang="0">
                          <a:pos x="63" y="0"/>
                        </a:cxn>
                        <a:cxn ang="0">
                          <a:pos x="63" y="3"/>
                        </a:cxn>
                        <a:cxn ang="0">
                          <a:pos x="0" y="64"/>
                        </a:cxn>
                        <a:cxn ang="0">
                          <a:pos x="0" y="60"/>
                        </a:cxn>
                      </a:cxnLst>
                      <a:rect l="0" t="0" r="r" b="b"/>
                      <a:pathLst>
                        <a:path w="63" h="64">
                          <a:moveTo>
                            <a:pt x="0" y="60"/>
                          </a:moveTo>
                          <a:lnTo>
                            <a:pt x="63" y="0"/>
                          </a:lnTo>
                          <a:lnTo>
                            <a:pt x="63" y="3"/>
                          </a:lnTo>
                          <a:lnTo>
                            <a:pt x="0" y="64"/>
                          </a:lnTo>
                          <a:lnTo>
                            <a:pt x="0" y="6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3" name="Freeform 959"/>
                    <p:cNvSpPr>
                      <a:spLocks/>
                    </p:cNvSpPr>
                    <p:nvPr/>
                  </p:nvSpPr>
                  <p:spPr bwMode="auto">
                    <a:xfrm>
                      <a:off x="3276" y="3128"/>
                      <a:ext cx="35" cy="31"/>
                    </a:xfrm>
                    <a:custGeom>
                      <a:avLst/>
                      <a:gdLst/>
                      <a:ahLst/>
                      <a:cxnLst>
                        <a:cxn ang="0">
                          <a:pos x="0" y="62"/>
                        </a:cxn>
                        <a:cxn ang="0">
                          <a:pos x="5" y="62"/>
                        </a:cxn>
                        <a:cxn ang="0">
                          <a:pos x="70" y="0"/>
                        </a:cxn>
                        <a:cxn ang="0">
                          <a:pos x="65" y="0"/>
                        </a:cxn>
                        <a:cxn ang="0">
                          <a:pos x="0" y="62"/>
                        </a:cxn>
                      </a:cxnLst>
                      <a:rect l="0" t="0" r="r" b="b"/>
                      <a:pathLst>
                        <a:path w="70" h="62">
                          <a:moveTo>
                            <a:pt x="0" y="62"/>
                          </a:moveTo>
                          <a:lnTo>
                            <a:pt x="5" y="62"/>
                          </a:lnTo>
                          <a:lnTo>
                            <a:pt x="70" y="0"/>
                          </a:lnTo>
                          <a:lnTo>
                            <a:pt x="65" y="0"/>
                          </a:lnTo>
                          <a:lnTo>
                            <a:pt x="0" y="6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4" name="Rectangle 960"/>
                    <p:cNvSpPr>
                      <a:spLocks noChangeArrowheads="1"/>
                    </p:cNvSpPr>
                    <p:nvPr/>
                  </p:nvSpPr>
                  <p:spPr bwMode="auto">
                    <a:xfrm>
                      <a:off x="3276" y="3159"/>
                      <a:ext cx="4" cy="2"/>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grpSp>
          <p:sp>
            <p:nvSpPr>
              <p:cNvPr id="1988" name="Rectangle 964"/>
              <p:cNvSpPr>
                <a:spLocks noChangeArrowheads="1"/>
              </p:cNvSpPr>
              <p:nvPr/>
            </p:nvSpPr>
            <p:spPr bwMode="auto">
              <a:xfrm>
                <a:off x="2905" y="3100"/>
                <a:ext cx="77" cy="94"/>
              </a:xfrm>
              <a:prstGeom prst="rect">
                <a:avLst/>
              </a:prstGeom>
              <a:solidFill>
                <a:srgbClr val="FFC020"/>
              </a:solidFill>
              <a:ln w="6350">
                <a:solidFill>
                  <a:srgbClr val="80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89" name="Rectangle 965"/>
              <p:cNvSpPr>
                <a:spLocks noChangeArrowheads="1"/>
              </p:cNvSpPr>
              <p:nvPr/>
            </p:nvSpPr>
            <p:spPr bwMode="auto">
              <a:xfrm>
                <a:off x="2947" y="3103"/>
                <a:ext cx="26" cy="91"/>
              </a:xfrm>
              <a:prstGeom prst="rect">
                <a:avLst/>
              </a:prstGeom>
              <a:solidFill>
                <a:srgbClr val="C08040"/>
              </a:solidFill>
              <a:ln w="6350">
                <a:solidFill>
                  <a:srgbClr val="80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90" name="Rectangle 966"/>
              <p:cNvSpPr>
                <a:spLocks noChangeArrowheads="1"/>
              </p:cNvSpPr>
              <p:nvPr/>
            </p:nvSpPr>
            <p:spPr bwMode="auto">
              <a:xfrm>
                <a:off x="2913" y="3103"/>
                <a:ext cx="27" cy="91"/>
              </a:xfrm>
              <a:prstGeom prst="rect">
                <a:avLst/>
              </a:prstGeom>
              <a:solidFill>
                <a:srgbClr val="C08040"/>
              </a:solidFill>
              <a:ln w="6350">
                <a:solidFill>
                  <a:srgbClr val="80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91" name="Rectangle 967"/>
              <p:cNvSpPr>
                <a:spLocks noChangeArrowheads="1"/>
              </p:cNvSpPr>
              <p:nvPr/>
            </p:nvSpPr>
            <p:spPr bwMode="auto">
              <a:xfrm>
                <a:off x="2922" y="3110"/>
                <a:ext cx="9" cy="35"/>
              </a:xfrm>
              <a:prstGeom prst="rect">
                <a:avLst/>
              </a:prstGeom>
              <a:solidFill>
                <a:srgbClr val="FFC060"/>
              </a:solidFill>
              <a:ln w="6350">
                <a:solidFill>
                  <a:srgbClr val="FFC06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92" name="Rectangle 968"/>
              <p:cNvSpPr>
                <a:spLocks noChangeArrowheads="1"/>
              </p:cNvSpPr>
              <p:nvPr/>
            </p:nvSpPr>
            <p:spPr bwMode="auto">
              <a:xfrm>
                <a:off x="2956" y="3110"/>
                <a:ext cx="9" cy="35"/>
              </a:xfrm>
              <a:prstGeom prst="rect">
                <a:avLst/>
              </a:prstGeom>
              <a:solidFill>
                <a:srgbClr val="FFC060"/>
              </a:solidFill>
              <a:ln w="6350">
                <a:solidFill>
                  <a:srgbClr val="FFC06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93" name="Rectangle 969"/>
              <p:cNvSpPr>
                <a:spLocks noChangeArrowheads="1"/>
              </p:cNvSpPr>
              <p:nvPr/>
            </p:nvSpPr>
            <p:spPr bwMode="auto">
              <a:xfrm>
                <a:off x="2953" y="3187"/>
                <a:ext cx="15" cy="1"/>
              </a:xfrm>
              <a:prstGeom prst="rect">
                <a:avLst/>
              </a:prstGeom>
              <a:solidFill>
                <a:srgbClr val="804000"/>
              </a:solidFill>
              <a:ln w="6350">
                <a:solidFill>
                  <a:srgbClr val="80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94" name="Oval 970"/>
              <p:cNvSpPr>
                <a:spLocks noChangeArrowheads="1"/>
              </p:cNvSpPr>
              <p:nvPr/>
            </p:nvSpPr>
            <p:spPr bwMode="auto">
              <a:xfrm>
                <a:off x="2935" y="3160"/>
                <a:ext cx="2" cy="1"/>
              </a:xfrm>
              <a:prstGeom prst="ellipse">
                <a:avLst/>
              </a:prstGeom>
              <a:solidFill>
                <a:srgbClr val="FFC080"/>
              </a:solidFill>
              <a:ln w="6350">
                <a:solidFill>
                  <a:srgbClr val="FFC08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002" name="Group 978"/>
              <p:cNvGrpSpPr>
                <a:grpSpLocks/>
              </p:cNvGrpSpPr>
              <p:nvPr/>
            </p:nvGrpSpPr>
            <p:grpSpPr bwMode="auto">
              <a:xfrm>
                <a:off x="2901" y="2850"/>
                <a:ext cx="103" cy="88"/>
                <a:chOff x="2901" y="2850"/>
                <a:chExt cx="103" cy="88"/>
              </a:xfrm>
            </p:grpSpPr>
            <p:sp>
              <p:nvSpPr>
                <p:cNvPr id="1995" name="Freeform 971"/>
                <p:cNvSpPr>
                  <a:spLocks/>
                </p:cNvSpPr>
                <p:nvPr/>
              </p:nvSpPr>
              <p:spPr bwMode="auto">
                <a:xfrm>
                  <a:off x="2901" y="2850"/>
                  <a:ext cx="103" cy="88"/>
                </a:xfrm>
                <a:custGeom>
                  <a:avLst/>
                  <a:gdLst/>
                  <a:ahLst/>
                  <a:cxnLst>
                    <a:cxn ang="0">
                      <a:pos x="22" y="0"/>
                    </a:cxn>
                    <a:cxn ang="0">
                      <a:pos x="188" y="0"/>
                    </a:cxn>
                    <a:cxn ang="0">
                      <a:pos x="188" y="155"/>
                    </a:cxn>
                    <a:cxn ang="0">
                      <a:pos x="206" y="176"/>
                    </a:cxn>
                    <a:cxn ang="0">
                      <a:pos x="0" y="176"/>
                    </a:cxn>
                    <a:cxn ang="0">
                      <a:pos x="22" y="155"/>
                    </a:cxn>
                    <a:cxn ang="0">
                      <a:pos x="22" y="0"/>
                    </a:cxn>
                  </a:cxnLst>
                  <a:rect l="0" t="0" r="r" b="b"/>
                  <a:pathLst>
                    <a:path w="206" h="176">
                      <a:moveTo>
                        <a:pt x="22" y="0"/>
                      </a:moveTo>
                      <a:lnTo>
                        <a:pt x="188" y="0"/>
                      </a:lnTo>
                      <a:lnTo>
                        <a:pt x="188" y="155"/>
                      </a:lnTo>
                      <a:lnTo>
                        <a:pt x="206" y="176"/>
                      </a:lnTo>
                      <a:lnTo>
                        <a:pt x="0" y="176"/>
                      </a:lnTo>
                      <a:lnTo>
                        <a:pt x="22" y="155"/>
                      </a:lnTo>
                      <a:lnTo>
                        <a:pt x="22" y="0"/>
                      </a:lnTo>
                      <a:close/>
                    </a:path>
                  </a:pathLst>
                </a:custGeom>
                <a:solidFill>
                  <a:srgbClr val="C08040"/>
                </a:solidFill>
                <a:ln w="6350">
                  <a:solidFill>
                    <a:srgbClr val="804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001" name="Group 977"/>
                <p:cNvGrpSpPr>
                  <a:grpSpLocks/>
                </p:cNvGrpSpPr>
                <p:nvPr/>
              </p:nvGrpSpPr>
              <p:grpSpPr bwMode="auto">
                <a:xfrm>
                  <a:off x="2924" y="2861"/>
                  <a:ext cx="59" cy="67"/>
                  <a:chOff x="2924" y="2861"/>
                  <a:chExt cx="59" cy="67"/>
                </a:xfrm>
              </p:grpSpPr>
              <p:sp>
                <p:nvSpPr>
                  <p:cNvPr id="1996" name="Rectangle 972"/>
                  <p:cNvSpPr>
                    <a:spLocks noChangeArrowheads="1"/>
                  </p:cNvSpPr>
                  <p:nvPr/>
                </p:nvSpPr>
                <p:spPr bwMode="auto">
                  <a:xfrm>
                    <a:off x="2924" y="2861"/>
                    <a:ext cx="59" cy="67"/>
                  </a:xfrm>
                  <a:prstGeom prst="rect">
                    <a:avLst/>
                  </a:prstGeom>
                  <a:solidFill>
                    <a:srgbClr val="FFA020"/>
                  </a:solidFill>
                  <a:ln w="6350">
                    <a:solidFill>
                      <a:srgbClr val="80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97" name="Rectangle 973"/>
                  <p:cNvSpPr>
                    <a:spLocks noChangeArrowheads="1"/>
                  </p:cNvSpPr>
                  <p:nvPr/>
                </p:nvSpPr>
                <p:spPr bwMode="auto">
                  <a:xfrm>
                    <a:off x="2959" y="2899"/>
                    <a:ext cx="20" cy="26"/>
                  </a:xfrm>
                  <a:prstGeom prst="rect">
                    <a:avLst/>
                  </a:prstGeom>
                  <a:solidFill>
                    <a:srgbClr val="FFC060"/>
                  </a:solidFill>
                  <a:ln w="6350">
                    <a:solidFill>
                      <a:srgbClr val="80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98" name="Rectangle 974"/>
                  <p:cNvSpPr>
                    <a:spLocks noChangeArrowheads="1"/>
                  </p:cNvSpPr>
                  <p:nvPr/>
                </p:nvSpPr>
                <p:spPr bwMode="auto">
                  <a:xfrm>
                    <a:off x="2927" y="2899"/>
                    <a:ext cx="22" cy="26"/>
                  </a:xfrm>
                  <a:prstGeom prst="rect">
                    <a:avLst/>
                  </a:prstGeom>
                  <a:solidFill>
                    <a:srgbClr val="FFC060"/>
                  </a:solidFill>
                  <a:ln w="6350">
                    <a:solidFill>
                      <a:srgbClr val="80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99" name="Rectangle 975"/>
                  <p:cNvSpPr>
                    <a:spLocks noChangeArrowheads="1"/>
                  </p:cNvSpPr>
                  <p:nvPr/>
                </p:nvSpPr>
                <p:spPr bwMode="auto">
                  <a:xfrm>
                    <a:off x="2959" y="2865"/>
                    <a:ext cx="20" cy="25"/>
                  </a:xfrm>
                  <a:prstGeom prst="rect">
                    <a:avLst/>
                  </a:prstGeom>
                  <a:solidFill>
                    <a:srgbClr val="FFC060"/>
                  </a:solidFill>
                  <a:ln w="6350">
                    <a:solidFill>
                      <a:srgbClr val="80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00" name="Rectangle 976"/>
                  <p:cNvSpPr>
                    <a:spLocks noChangeArrowheads="1"/>
                  </p:cNvSpPr>
                  <p:nvPr/>
                </p:nvSpPr>
                <p:spPr bwMode="auto">
                  <a:xfrm>
                    <a:off x="2927" y="2865"/>
                    <a:ext cx="22" cy="25"/>
                  </a:xfrm>
                  <a:prstGeom prst="rect">
                    <a:avLst/>
                  </a:prstGeom>
                  <a:solidFill>
                    <a:srgbClr val="FFC060"/>
                  </a:solidFill>
                  <a:ln w="6350">
                    <a:solidFill>
                      <a:srgbClr val="804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2003" name="Rectangle 979"/>
              <p:cNvSpPr>
                <a:spLocks noChangeArrowheads="1"/>
              </p:cNvSpPr>
              <p:nvPr/>
            </p:nvSpPr>
            <p:spPr bwMode="auto">
              <a:xfrm>
                <a:off x="2894" y="2939"/>
                <a:ext cx="116" cy="1"/>
              </a:xfrm>
              <a:prstGeom prst="rect">
                <a:avLst/>
              </a:prstGeom>
              <a:solidFill>
                <a:srgbClr val="E0A080"/>
              </a:solidFill>
              <a:ln w="6350">
                <a:solidFill>
                  <a:srgbClr val="E0A08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04" name="Freeform 980"/>
              <p:cNvSpPr>
                <a:spLocks/>
              </p:cNvSpPr>
              <p:nvPr/>
            </p:nvSpPr>
            <p:spPr bwMode="auto">
              <a:xfrm>
                <a:off x="3011" y="2889"/>
                <a:ext cx="144" cy="31"/>
              </a:xfrm>
              <a:custGeom>
                <a:avLst/>
                <a:gdLst/>
                <a:ahLst/>
                <a:cxnLst>
                  <a:cxn ang="0">
                    <a:pos x="2" y="0"/>
                  </a:cxn>
                  <a:cxn ang="0">
                    <a:pos x="0" y="17"/>
                  </a:cxn>
                  <a:cxn ang="0">
                    <a:pos x="288" y="62"/>
                  </a:cxn>
                  <a:cxn ang="0">
                    <a:pos x="290" y="44"/>
                  </a:cxn>
                  <a:cxn ang="0">
                    <a:pos x="2" y="0"/>
                  </a:cxn>
                </a:cxnLst>
                <a:rect l="0" t="0" r="r" b="b"/>
                <a:pathLst>
                  <a:path w="290" h="62">
                    <a:moveTo>
                      <a:pt x="2" y="0"/>
                    </a:moveTo>
                    <a:lnTo>
                      <a:pt x="0" y="17"/>
                    </a:lnTo>
                    <a:lnTo>
                      <a:pt x="288" y="62"/>
                    </a:lnTo>
                    <a:lnTo>
                      <a:pt x="290" y="44"/>
                    </a:lnTo>
                    <a:lnTo>
                      <a:pt x="2" y="0"/>
                    </a:lnTo>
                    <a:close/>
                  </a:path>
                </a:pathLst>
              </a:custGeom>
              <a:solidFill>
                <a:srgbClr val="F4011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5" name="Freeform 981"/>
              <p:cNvSpPr>
                <a:spLocks/>
              </p:cNvSpPr>
              <p:nvPr/>
            </p:nvSpPr>
            <p:spPr bwMode="auto">
              <a:xfrm>
                <a:off x="2995" y="3117"/>
                <a:ext cx="144" cy="31"/>
              </a:xfrm>
              <a:custGeom>
                <a:avLst/>
                <a:gdLst/>
                <a:ahLst/>
                <a:cxnLst>
                  <a:cxn ang="0">
                    <a:pos x="288" y="15"/>
                  </a:cxn>
                  <a:cxn ang="0">
                    <a:pos x="287" y="0"/>
                  </a:cxn>
                  <a:cxn ang="0">
                    <a:pos x="0" y="46"/>
                  </a:cxn>
                  <a:cxn ang="0">
                    <a:pos x="2" y="61"/>
                  </a:cxn>
                  <a:cxn ang="0">
                    <a:pos x="288" y="15"/>
                  </a:cxn>
                </a:cxnLst>
                <a:rect l="0" t="0" r="r" b="b"/>
                <a:pathLst>
                  <a:path w="288" h="61">
                    <a:moveTo>
                      <a:pt x="288" y="15"/>
                    </a:moveTo>
                    <a:lnTo>
                      <a:pt x="287" y="0"/>
                    </a:lnTo>
                    <a:lnTo>
                      <a:pt x="0" y="46"/>
                    </a:lnTo>
                    <a:lnTo>
                      <a:pt x="2" y="61"/>
                    </a:lnTo>
                    <a:lnTo>
                      <a:pt x="288" y="15"/>
                    </a:lnTo>
                    <a:close/>
                  </a:path>
                </a:pathLst>
              </a:custGeom>
              <a:solidFill>
                <a:srgbClr val="F4011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07" name="Rectangle 983"/>
            <p:cNvSpPr>
              <a:spLocks noChangeArrowheads="1"/>
            </p:cNvSpPr>
            <p:nvPr/>
          </p:nvSpPr>
          <p:spPr bwMode="auto">
            <a:xfrm>
              <a:off x="7313924" y="2500151"/>
              <a:ext cx="1051255" cy="2319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effectLst/>
                  <a:latin typeface="Arial" pitchFamily="34" charset="0"/>
                  <a:cs typeface="Arial" pitchFamily="34" charset="0"/>
                </a:rPr>
                <a:t>developers</a:t>
              </a:r>
              <a:endParaRPr kumimoji="0" lang="en-US" sz="1800" b="0" i="0" u="none" strike="noStrike" cap="none" normalizeH="0" baseline="0" smtClean="0">
                <a:ln>
                  <a:noFill/>
                </a:ln>
                <a:effectLst/>
                <a:latin typeface="Arial" pitchFamily="34" charset="0"/>
                <a:cs typeface="Arial" pitchFamily="34" charset="0"/>
              </a:endParaRPr>
            </a:p>
          </p:txBody>
        </p:sp>
        <p:sp>
          <p:nvSpPr>
            <p:cNvPr id="2008" name="Rectangle 984"/>
            <p:cNvSpPr>
              <a:spLocks noChangeArrowheads="1"/>
            </p:cNvSpPr>
            <p:nvPr/>
          </p:nvSpPr>
          <p:spPr bwMode="auto">
            <a:xfrm>
              <a:off x="979799" y="5419563"/>
              <a:ext cx="1161979" cy="46383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effectLst/>
                  <a:latin typeface="Arial" pitchFamily="34" charset="0"/>
                  <a:cs typeface="Arial" pitchFamily="34" charset="0"/>
                </a:rPr>
                <a:t>appearance,</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t>behavior</a:t>
              </a:r>
              <a:endParaRPr kumimoji="0" lang="en-US" sz="1800" b="0" i="0" u="none" strike="noStrike" cap="none" normalizeH="0" baseline="0" dirty="0" smtClean="0">
                <a:ln>
                  <a:noFill/>
                </a:ln>
                <a:effectLst/>
                <a:latin typeface="Arial" pitchFamily="34" charset="0"/>
                <a:cs typeface="Arial" pitchFamily="34" charset="0"/>
              </a:endParaRPr>
            </a:p>
          </p:txBody>
        </p:sp>
        <p:sp>
          <p:nvSpPr>
            <p:cNvPr id="2010" name="Rectangle 986"/>
            <p:cNvSpPr>
              <a:spLocks noChangeArrowheads="1"/>
            </p:cNvSpPr>
            <p:nvPr/>
          </p:nvSpPr>
          <p:spPr bwMode="auto">
            <a:xfrm>
              <a:off x="7193273" y="5419563"/>
              <a:ext cx="1260941" cy="46383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effectLst/>
                  <a:latin typeface="Arial" pitchFamily="34" charset="0"/>
                  <a:cs typeface="Arial" pitchFamily="34" charset="0"/>
                </a:rPr>
                <a:t>construction,</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t>cooperation</a:t>
              </a:r>
              <a:endParaRPr kumimoji="0" lang="en-US" sz="1800" b="0" i="0" u="none" strike="noStrike" cap="none" normalizeH="0" baseline="0" dirty="0" smtClean="0">
                <a:ln>
                  <a:noFill/>
                </a:ln>
                <a:effectLst/>
                <a:latin typeface="Arial" pitchFamily="34" charset="0"/>
                <a:cs typeface="Arial" pitchFamily="34" charset="0"/>
              </a:endParaRPr>
            </a:p>
          </p:txBody>
        </p:sp>
        <p:sp>
          <p:nvSpPr>
            <p:cNvPr id="2012" name="Rectangle 988"/>
            <p:cNvSpPr>
              <a:spLocks noChangeArrowheads="1"/>
            </p:cNvSpPr>
            <p:nvPr/>
          </p:nvSpPr>
          <p:spPr bwMode="auto">
            <a:xfrm>
              <a:off x="3996048" y="5419563"/>
              <a:ext cx="1892919" cy="2319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t>a</a:t>
              </a:r>
              <a:r>
                <a:rPr kumimoji="0" lang="en-US" sz="1600" b="1" i="0" u="none" strike="noStrike" cap="none" normalizeH="0" baseline="0" dirty="0" smtClean="0">
                  <a:ln>
                    <a:noFill/>
                  </a:ln>
                  <a:effectLst/>
                  <a:latin typeface="Arial" pitchFamily="34" charset="0"/>
                  <a:cs typeface="Arial" pitchFamily="34" charset="0"/>
                </a:rPr>
                <a:t>rchitectural design</a:t>
              </a:r>
              <a:endParaRPr kumimoji="0" lang="en-US" sz="1800" b="0" i="0" u="none" strike="noStrike" cap="none" normalizeH="0" baseline="0" dirty="0" smtClean="0">
                <a:ln>
                  <a:noFill/>
                </a:ln>
                <a:effectLst/>
                <a:latin typeface="Arial" pitchFamily="34" charset="0"/>
                <a:cs typeface="Arial" pitchFamily="34" charset="0"/>
              </a:endParaRPr>
            </a:p>
          </p:txBody>
        </p:sp>
        <p:sp>
          <p:nvSpPr>
            <p:cNvPr id="2014" name="Freeform 990"/>
            <p:cNvSpPr>
              <a:spLocks/>
            </p:cNvSpPr>
            <p:nvPr/>
          </p:nvSpPr>
          <p:spPr bwMode="auto">
            <a:xfrm>
              <a:off x="2138673" y="4409914"/>
              <a:ext cx="1306513" cy="669925"/>
            </a:xfrm>
            <a:custGeom>
              <a:avLst/>
              <a:gdLst/>
              <a:ahLst/>
              <a:cxnLst>
                <a:cxn ang="0">
                  <a:pos x="412" y="0"/>
                </a:cxn>
                <a:cxn ang="0">
                  <a:pos x="412" y="211"/>
                </a:cxn>
                <a:cxn ang="0">
                  <a:pos x="1646" y="211"/>
                </a:cxn>
                <a:cxn ang="0">
                  <a:pos x="1646" y="632"/>
                </a:cxn>
                <a:cxn ang="0">
                  <a:pos x="412" y="632"/>
                </a:cxn>
                <a:cxn ang="0">
                  <a:pos x="412" y="843"/>
                </a:cxn>
                <a:cxn ang="0">
                  <a:pos x="0" y="421"/>
                </a:cxn>
                <a:cxn ang="0">
                  <a:pos x="412" y="0"/>
                </a:cxn>
              </a:cxnLst>
              <a:rect l="0" t="0" r="r" b="b"/>
              <a:pathLst>
                <a:path w="1646" h="843">
                  <a:moveTo>
                    <a:pt x="412" y="0"/>
                  </a:moveTo>
                  <a:lnTo>
                    <a:pt x="412" y="211"/>
                  </a:lnTo>
                  <a:lnTo>
                    <a:pt x="1646" y="211"/>
                  </a:lnTo>
                  <a:lnTo>
                    <a:pt x="1646" y="632"/>
                  </a:lnTo>
                  <a:lnTo>
                    <a:pt x="412" y="632"/>
                  </a:lnTo>
                  <a:lnTo>
                    <a:pt x="412" y="843"/>
                  </a:lnTo>
                  <a:lnTo>
                    <a:pt x="0" y="421"/>
                  </a:lnTo>
                  <a:lnTo>
                    <a:pt x="412" y="0"/>
                  </a:lnTo>
                  <a:close/>
                </a:path>
              </a:pathLst>
            </a:custGeom>
            <a:solidFill>
              <a:srgbClr val="F3DEA1"/>
            </a:solidFill>
            <a:ln w="9525">
              <a:noFill/>
              <a:round/>
              <a:headEnd/>
              <a:tailEnd/>
            </a:ln>
          </p:spPr>
          <p:txBody>
            <a:bodyPr vert="horz" wrap="square" lIns="91440" tIns="45720" rIns="91440" bIns="45720" numCol="1" anchor="ctr" anchorCtr="0" compatLnSpc="1">
              <a:prstTxWarp prst="textNoShape">
                <a:avLst/>
              </a:prstTxWarp>
            </a:bodyPr>
            <a:lstStyle/>
            <a:p>
              <a:pPr algn="ctr"/>
              <a:r>
                <a:rPr lang="en-US" sz="1800" dirty="0" smtClean="0">
                  <a:solidFill>
                    <a:schemeClr val="bg1"/>
                  </a:solidFill>
                </a:rPr>
                <a:t>visualize</a:t>
              </a:r>
              <a:endParaRPr lang="en-US" dirty="0">
                <a:solidFill>
                  <a:schemeClr val="bg1"/>
                </a:solidFill>
              </a:endParaRPr>
            </a:p>
          </p:txBody>
        </p:sp>
        <p:sp>
          <p:nvSpPr>
            <p:cNvPr id="2016" name="Freeform 992"/>
            <p:cNvSpPr>
              <a:spLocks/>
            </p:cNvSpPr>
            <p:nvPr/>
          </p:nvSpPr>
          <p:spPr bwMode="auto">
            <a:xfrm>
              <a:off x="5861362" y="4384513"/>
              <a:ext cx="1306513" cy="668338"/>
            </a:xfrm>
            <a:custGeom>
              <a:avLst/>
              <a:gdLst/>
              <a:ahLst/>
              <a:cxnLst>
                <a:cxn ang="0">
                  <a:pos x="1234" y="0"/>
                </a:cxn>
                <a:cxn ang="0">
                  <a:pos x="1234" y="211"/>
                </a:cxn>
                <a:cxn ang="0">
                  <a:pos x="0" y="211"/>
                </a:cxn>
                <a:cxn ang="0">
                  <a:pos x="0" y="632"/>
                </a:cxn>
                <a:cxn ang="0">
                  <a:pos x="1234" y="632"/>
                </a:cxn>
                <a:cxn ang="0">
                  <a:pos x="1234" y="844"/>
                </a:cxn>
                <a:cxn ang="0">
                  <a:pos x="1646" y="421"/>
                </a:cxn>
                <a:cxn ang="0">
                  <a:pos x="1234" y="0"/>
                </a:cxn>
              </a:cxnLst>
              <a:rect l="0" t="0" r="r" b="b"/>
              <a:pathLst>
                <a:path w="1646" h="844">
                  <a:moveTo>
                    <a:pt x="1234" y="0"/>
                  </a:moveTo>
                  <a:lnTo>
                    <a:pt x="1234" y="211"/>
                  </a:lnTo>
                  <a:lnTo>
                    <a:pt x="0" y="211"/>
                  </a:lnTo>
                  <a:lnTo>
                    <a:pt x="0" y="632"/>
                  </a:lnTo>
                  <a:lnTo>
                    <a:pt x="1234" y="632"/>
                  </a:lnTo>
                  <a:lnTo>
                    <a:pt x="1234" y="844"/>
                  </a:lnTo>
                  <a:lnTo>
                    <a:pt x="1646" y="421"/>
                  </a:lnTo>
                  <a:lnTo>
                    <a:pt x="1234" y="0"/>
                  </a:lnTo>
                  <a:close/>
                </a:path>
              </a:pathLst>
            </a:custGeom>
            <a:solidFill>
              <a:srgbClr val="F3DEA1"/>
            </a:solidFill>
            <a:ln w="9525">
              <a:noFill/>
              <a:round/>
              <a:headEnd/>
              <a:tailEnd/>
            </a:ln>
          </p:spPr>
          <p:txBody>
            <a:bodyPr vert="horz" wrap="square" lIns="91440" tIns="45720" rIns="91440" bIns="45720" numCol="1" anchor="ctr" anchorCtr="0" compatLnSpc="1">
              <a:prstTxWarp prst="textNoShape">
                <a:avLst/>
              </a:prstTxWarp>
            </a:bodyPr>
            <a:lstStyle/>
            <a:p>
              <a:pPr algn="ctr"/>
              <a:r>
                <a:rPr lang="en-US" sz="1800" dirty="0" smtClean="0">
                  <a:solidFill>
                    <a:schemeClr val="bg1"/>
                  </a:solidFill>
                </a:rPr>
                <a:t>prescribe</a:t>
              </a:r>
              <a:endParaRPr lang="en-US" dirty="0">
                <a:solidFill>
                  <a:schemeClr val="bg1"/>
                </a:solidFill>
              </a:endParaRPr>
            </a:p>
          </p:txBody>
        </p:sp>
        <p:sp>
          <p:nvSpPr>
            <p:cNvPr id="2018" name="Freeform 994"/>
            <p:cNvSpPr>
              <a:spLocks/>
            </p:cNvSpPr>
            <p:nvPr/>
          </p:nvSpPr>
          <p:spPr bwMode="auto">
            <a:xfrm>
              <a:off x="1889437" y="1765138"/>
              <a:ext cx="1985963" cy="669925"/>
            </a:xfrm>
            <a:custGeom>
              <a:avLst/>
              <a:gdLst/>
              <a:ahLst/>
              <a:cxnLst>
                <a:cxn ang="0">
                  <a:pos x="0" y="421"/>
                </a:cxn>
                <a:cxn ang="0">
                  <a:pos x="500" y="843"/>
                </a:cxn>
                <a:cxn ang="0">
                  <a:pos x="500" y="632"/>
                </a:cxn>
                <a:cxn ang="0">
                  <a:pos x="2000" y="632"/>
                </a:cxn>
                <a:cxn ang="0">
                  <a:pos x="2000" y="843"/>
                </a:cxn>
                <a:cxn ang="0">
                  <a:pos x="2501" y="421"/>
                </a:cxn>
                <a:cxn ang="0">
                  <a:pos x="2000" y="0"/>
                </a:cxn>
                <a:cxn ang="0">
                  <a:pos x="2000" y="211"/>
                </a:cxn>
                <a:cxn ang="0">
                  <a:pos x="500" y="211"/>
                </a:cxn>
                <a:cxn ang="0">
                  <a:pos x="500" y="0"/>
                </a:cxn>
                <a:cxn ang="0">
                  <a:pos x="0" y="421"/>
                </a:cxn>
              </a:cxnLst>
              <a:rect l="0" t="0" r="r" b="b"/>
              <a:pathLst>
                <a:path w="2501" h="843">
                  <a:moveTo>
                    <a:pt x="0" y="421"/>
                  </a:moveTo>
                  <a:lnTo>
                    <a:pt x="500" y="843"/>
                  </a:lnTo>
                  <a:lnTo>
                    <a:pt x="500" y="632"/>
                  </a:lnTo>
                  <a:lnTo>
                    <a:pt x="2000" y="632"/>
                  </a:lnTo>
                  <a:lnTo>
                    <a:pt x="2000" y="843"/>
                  </a:lnTo>
                  <a:lnTo>
                    <a:pt x="2501" y="421"/>
                  </a:lnTo>
                  <a:lnTo>
                    <a:pt x="2000" y="0"/>
                  </a:lnTo>
                  <a:lnTo>
                    <a:pt x="2000" y="211"/>
                  </a:lnTo>
                  <a:lnTo>
                    <a:pt x="500" y="211"/>
                  </a:lnTo>
                  <a:lnTo>
                    <a:pt x="500" y="0"/>
                  </a:lnTo>
                  <a:lnTo>
                    <a:pt x="0" y="421"/>
                  </a:lnTo>
                  <a:close/>
                </a:path>
              </a:pathLst>
            </a:custGeom>
            <a:solidFill>
              <a:srgbClr val="F3DEA1"/>
            </a:solidFill>
            <a:ln w="9525">
              <a:noFill/>
              <a:round/>
              <a:headEnd/>
              <a:tailEnd/>
            </a:ln>
          </p:spPr>
          <p:txBody>
            <a:bodyPr vert="horz" wrap="square" lIns="91440" tIns="45720" rIns="91440" bIns="45720" numCol="1" anchor="ctr" anchorCtr="0" compatLnSpc="1">
              <a:prstTxWarp prst="textNoShape">
                <a:avLst/>
              </a:prstTxWarp>
            </a:bodyPr>
            <a:lstStyle/>
            <a:p>
              <a:pPr algn="ctr"/>
              <a:r>
                <a:rPr lang="en-US" sz="1800" dirty="0" smtClean="0">
                  <a:solidFill>
                    <a:schemeClr val="bg1"/>
                  </a:solidFill>
                </a:rPr>
                <a:t>requirements</a:t>
              </a:r>
              <a:endParaRPr lang="en-US" sz="1800" dirty="0">
                <a:solidFill>
                  <a:schemeClr val="bg1"/>
                </a:solidFill>
              </a:endParaRPr>
            </a:p>
          </p:txBody>
        </p:sp>
        <p:sp>
          <p:nvSpPr>
            <p:cNvPr id="2020" name="Freeform 996"/>
            <p:cNvSpPr>
              <a:spLocks/>
            </p:cNvSpPr>
            <p:nvPr/>
          </p:nvSpPr>
          <p:spPr bwMode="auto">
            <a:xfrm>
              <a:off x="5170799" y="1765139"/>
              <a:ext cx="1984375" cy="669925"/>
            </a:xfrm>
            <a:custGeom>
              <a:avLst/>
              <a:gdLst/>
              <a:ahLst/>
              <a:cxnLst>
                <a:cxn ang="0">
                  <a:pos x="0" y="421"/>
                </a:cxn>
                <a:cxn ang="0">
                  <a:pos x="500" y="843"/>
                </a:cxn>
                <a:cxn ang="0">
                  <a:pos x="500" y="632"/>
                </a:cxn>
                <a:cxn ang="0">
                  <a:pos x="2000" y="632"/>
                </a:cxn>
                <a:cxn ang="0">
                  <a:pos x="2000" y="843"/>
                </a:cxn>
                <a:cxn ang="0">
                  <a:pos x="2500" y="421"/>
                </a:cxn>
                <a:cxn ang="0">
                  <a:pos x="2000" y="0"/>
                </a:cxn>
                <a:cxn ang="0">
                  <a:pos x="2000" y="211"/>
                </a:cxn>
                <a:cxn ang="0">
                  <a:pos x="500" y="211"/>
                </a:cxn>
                <a:cxn ang="0">
                  <a:pos x="500" y="0"/>
                </a:cxn>
                <a:cxn ang="0">
                  <a:pos x="0" y="421"/>
                </a:cxn>
              </a:cxnLst>
              <a:rect l="0" t="0" r="r" b="b"/>
              <a:pathLst>
                <a:path w="2500" h="843">
                  <a:moveTo>
                    <a:pt x="0" y="421"/>
                  </a:moveTo>
                  <a:lnTo>
                    <a:pt x="500" y="843"/>
                  </a:lnTo>
                  <a:lnTo>
                    <a:pt x="500" y="632"/>
                  </a:lnTo>
                  <a:lnTo>
                    <a:pt x="2000" y="632"/>
                  </a:lnTo>
                  <a:lnTo>
                    <a:pt x="2000" y="843"/>
                  </a:lnTo>
                  <a:lnTo>
                    <a:pt x="2500" y="421"/>
                  </a:lnTo>
                  <a:lnTo>
                    <a:pt x="2000" y="0"/>
                  </a:lnTo>
                  <a:lnTo>
                    <a:pt x="2000" y="211"/>
                  </a:lnTo>
                  <a:lnTo>
                    <a:pt x="500" y="211"/>
                  </a:lnTo>
                  <a:lnTo>
                    <a:pt x="500" y="0"/>
                  </a:lnTo>
                  <a:lnTo>
                    <a:pt x="0" y="421"/>
                  </a:lnTo>
                  <a:close/>
                </a:path>
              </a:pathLst>
            </a:custGeom>
            <a:solidFill>
              <a:srgbClr val="F3DEA1"/>
            </a:solidFill>
            <a:ln w="9525">
              <a:noFill/>
              <a:round/>
              <a:headEnd/>
              <a:tailEnd/>
            </a:ln>
          </p:spPr>
          <p:txBody>
            <a:bodyPr vert="horz" wrap="square" lIns="91440" tIns="45720" rIns="91440" bIns="45720" numCol="1" anchor="ctr" anchorCtr="0" compatLnSpc="1">
              <a:prstTxWarp prst="textNoShape">
                <a:avLst/>
              </a:prstTxWarp>
            </a:bodyPr>
            <a:lstStyle/>
            <a:p>
              <a:pPr algn="ctr"/>
              <a:r>
                <a:rPr lang="en-US" sz="1800" dirty="0" smtClean="0">
                  <a:solidFill>
                    <a:schemeClr val="bg1"/>
                  </a:solidFill>
                </a:rPr>
                <a:t>solutions</a:t>
              </a:r>
              <a:endParaRPr lang="en-US" dirty="0">
                <a:solidFill>
                  <a:schemeClr val="bg1"/>
                </a:solidFill>
              </a:endParaRPr>
            </a:p>
          </p:txBody>
        </p:sp>
        <p:sp>
          <p:nvSpPr>
            <p:cNvPr id="2022" name="Freeform 998"/>
            <p:cNvSpPr>
              <a:spLocks/>
            </p:cNvSpPr>
            <p:nvPr/>
          </p:nvSpPr>
          <p:spPr bwMode="auto">
            <a:xfrm>
              <a:off x="3827773" y="2870039"/>
              <a:ext cx="1520825" cy="800100"/>
            </a:xfrm>
            <a:custGeom>
              <a:avLst/>
              <a:gdLst/>
              <a:ahLst/>
              <a:cxnLst>
                <a:cxn ang="0">
                  <a:pos x="0" y="756"/>
                </a:cxn>
                <a:cxn ang="0">
                  <a:pos x="478" y="756"/>
                </a:cxn>
                <a:cxn ang="0">
                  <a:pos x="478" y="0"/>
                </a:cxn>
                <a:cxn ang="0">
                  <a:pos x="1436" y="0"/>
                </a:cxn>
                <a:cxn ang="0">
                  <a:pos x="1436" y="756"/>
                </a:cxn>
                <a:cxn ang="0">
                  <a:pos x="1916" y="756"/>
                </a:cxn>
                <a:cxn ang="0">
                  <a:pos x="958" y="1009"/>
                </a:cxn>
                <a:cxn ang="0">
                  <a:pos x="0" y="756"/>
                </a:cxn>
              </a:cxnLst>
              <a:rect l="0" t="0" r="r" b="b"/>
              <a:pathLst>
                <a:path w="1916" h="1009">
                  <a:moveTo>
                    <a:pt x="0" y="756"/>
                  </a:moveTo>
                  <a:lnTo>
                    <a:pt x="478" y="756"/>
                  </a:lnTo>
                  <a:lnTo>
                    <a:pt x="478" y="0"/>
                  </a:lnTo>
                  <a:lnTo>
                    <a:pt x="1436" y="0"/>
                  </a:lnTo>
                  <a:lnTo>
                    <a:pt x="1436" y="756"/>
                  </a:lnTo>
                  <a:lnTo>
                    <a:pt x="1916" y="756"/>
                  </a:lnTo>
                  <a:lnTo>
                    <a:pt x="958" y="1009"/>
                  </a:lnTo>
                  <a:lnTo>
                    <a:pt x="0" y="756"/>
                  </a:lnTo>
                  <a:close/>
                </a:path>
              </a:pathLst>
            </a:custGeom>
            <a:solidFill>
              <a:srgbClr val="F3DEA1"/>
            </a:solidFill>
            <a:ln w="9525">
              <a:noFill/>
              <a:round/>
              <a:headEnd/>
              <a:tailEnd/>
            </a:ln>
          </p:spPr>
          <p:txBody>
            <a:bodyPr vert="horz" wrap="square" lIns="91440" tIns="45720" rIns="91440" bIns="45720" numCol="1" anchor="ctr" anchorCtr="0" compatLnSpc="1">
              <a:prstTxWarp prst="textNoShape">
                <a:avLst/>
              </a:prstTxWarp>
            </a:bodyPr>
            <a:lstStyle/>
            <a:p>
              <a:pPr algn="ctr"/>
              <a:r>
                <a:rPr lang="en-US" sz="1800" dirty="0" smtClean="0">
                  <a:solidFill>
                    <a:schemeClr val="bg1"/>
                  </a:solidFill>
                </a:rPr>
                <a:t>creates</a:t>
              </a:r>
              <a:endParaRPr lang="en-US" dirty="0">
                <a:solidFill>
                  <a:schemeClr val="bg1"/>
                </a:solidFill>
              </a:endParaRPr>
            </a:p>
          </p:txBody>
        </p:sp>
        <p:sp>
          <p:nvSpPr>
            <p:cNvPr id="2026" name="Freeform 1002"/>
            <p:cNvSpPr>
              <a:spLocks/>
            </p:cNvSpPr>
            <p:nvPr/>
          </p:nvSpPr>
          <p:spPr bwMode="auto">
            <a:xfrm>
              <a:off x="6972612" y="2871629"/>
              <a:ext cx="1762125" cy="800100"/>
            </a:xfrm>
            <a:custGeom>
              <a:avLst/>
              <a:gdLst/>
              <a:ahLst/>
              <a:cxnLst>
                <a:cxn ang="0">
                  <a:pos x="1111" y="0"/>
                </a:cxn>
                <a:cxn ang="0">
                  <a:pos x="2222" y="201"/>
                </a:cxn>
                <a:cxn ang="0">
                  <a:pos x="1666" y="201"/>
                </a:cxn>
                <a:cxn ang="0">
                  <a:pos x="1666" y="807"/>
                </a:cxn>
                <a:cxn ang="0">
                  <a:pos x="2222" y="807"/>
                </a:cxn>
                <a:cxn ang="0">
                  <a:pos x="1111" y="1008"/>
                </a:cxn>
                <a:cxn ang="0">
                  <a:pos x="0" y="807"/>
                </a:cxn>
                <a:cxn ang="0">
                  <a:pos x="555" y="807"/>
                </a:cxn>
                <a:cxn ang="0">
                  <a:pos x="555" y="201"/>
                </a:cxn>
                <a:cxn ang="0">
                  <a:pos x="0" y="201"/>
                </a:cxn>
                <a:cxn ang="0">
                  <a:pos x="1111" y="0"/>
                </a:cxn>
              </a:cxnLst>
              <a:rect l="0" t="0" r="r" b="b"/>
              <a:pathLst>
                <a:path w="2222" h="1008">
                  <a:moveTo>
                    <a:pt x="1111" y="0"/>
                  </a:moveTo>
                  <a:lnTo>
                    <a:pt x="2222" y="201"/>
                  </a:lnTo>
                  <a:lnTo>
                    <a:pt x="1666" y="201"/>
                  </a:lnTo>
                  <a:lnTo>
                    <a:pt x="1666" y="807"/>
                  </a:lnTo>
                  <a:lnTo>
                    <a:pt x="2222" y="807"/>
                  </a:lnTo>
                  <a:lnTo>
                    <a:pt x="1111" y="1008"/>
                  </a:lnTo>
                  <a:lnTo>
                    <a:pt x="0" y="807"/>
                  </a:lnTo>
                  <a:lnTo>
                    <a:pt x="555" y="807"/>
                  </a:lnTo>
                  <a:lnTo>
                    <a:pt x="555" y="201"/>
                  </a:lnTo>
                  <a:lnTo>
                    <a:pt x="0" y="201"/>
                  </a:lnTo>
                  <a:lnTo>
                    <a:pt x="1111" y="0"/>
                  </a:lnTo>
                  <a:close/>
                </a:path>
              </a:pathLst>
            </a:custGeom>
            <a:solidFill>
              <a:srgbClr val="F3DEA1"/>
            </a:solidFill>
            <a:ln w="9525">
              <a:noFill/>
              <a:round/>
              <a:headEnd/>
              <a:tailEnd/>
            </a:ln>
          </p:spPr>
          <p:txBody>
            <a:bodyPr vert="horz" wrap="square" lIns="91440" tIns="45720" rIns="91440" bIns="45720" numCol="1" anchor="ctr" anchorCtr="0" compatLnSpc="1">
              <a:prstTxWarp prst="textNoShape">
                <a:avLst/>
              </a:prstTxWarp>
            </a:bodyPr>
            <a:lstStyle/>
            <a:p>
              <a:pPr algn="ctr"/>
              <a:r>
                <a:rPr lang="en-US" sz="1800" dirty="0" smtClean="0">
                  <a:solidFill>
                    <a:schemeClr val="bg1"/>
                  </a:solidFill>
                </a:rPr>
                <a:t>assess</a:t>
              </a:r>
              <a:endParaRPr lang="en-US" dirty="0">
                <a:solidFill>
                  <a:schemeClr val="bg1"/>
                </a:solidFill>
              </a:endParaRPr>
            </a:p>
          </p:txBody>
        </p:sp>
        <p:sp>
          <p:nvSpPr>
            <p:cNvPr id="1007" name="Freeform 1002"/>
            <p:cNvSpPr>
              <a:spLocks/>
            </p:cNvSpPr>
            <p:nvPr/>
          </p:nvSpPr>
          <p:spPr bwMode="auto">
            <a:xfrm>
              <a:off x="613631" y="3032956"/>
              <a:ext cx="1762125" cy="800100"/>
            </a:xfrm>
            <a:custGeom>
              <a:avLst/>
              <a:gdLst/>
              <a:ahLst/>
              <a:cxnLst>
                <a:cxn ang="0">
                  <a:pos x="1111" y="0"/>
                </a:cxn>
                <a:cxn ang="0">
                  <a:pos x="2222" y="201"/>
                </a:cxn>
                <a:cxn ang="0">
                  <a:pos x="1666" y="201"/>
                </a:cxn>
                <a:cxn ang="0">
                  <a:pos x="1666" y="807"/>
                </a:cxn>
                <a:cxn ang="0">
                  <a:pos x="2222" y="807"/>
                </a:cxn>
                <a:cxn ang="0">
                  <a:pos x="1111" y="1008"/>
                </a:cxn>
                <a:cxn ang="0">
                  <a:pos x="0" y="807"/>
                </a:cxn>
                <a:cxn ang="0">
                  <a:pos x="555" y="807"/>
                </a:cxn>
                <a:cxn ang="0">
                  <a:pos x="555" y="201"/>
                </a:cxn>
                <a:cxn ang="0">
                  <a:pos x="0" y="201"/>
                </a:cxn>
                <a:cxn ang="0">
                  <a:pos x="1111" y="0"/>
                </a:cxn>
              </a:cxnLst>
              <a:rect l="0" t="0" r="r" b="b"/>
              <a:pathLst>
                <a:path w="2222" h="1008">
                  <a:moveTo>
                    <a:pt x="1111" y="0"/>
                  </a:moveTo>
                  <a:lnTo>
                    <a:pt x="2222" y="201"/>
                  </a:lnTo>
                  <a:lnTo>
                    <a:pt x="1666" y="201"/>
                  </a:lnTo>
                  <a:lnTo>
                    <a:pt x="1666" y="807"/>
                  </a:lnTo>
                  <a:lnTo>
                    <a:pt x="2222" y="807"/>
                  </a:lnTo>
                  <a:lnTo>
                    <a:pt x="1111" y="1008"/>
                  </a:lnTo>
                  <a:lnTo>
                    <a:pt x="0" y="807"/>
                  </a:lnTo>
                  <a:lnTo>
                    <a:pt x="555" y="807"/>
                  </a:lnTo>
                  <a:lnTo>
                    <a:pt x="555" y="201"/>
                  </a:lnTo>
                  <a:lnTo>
                    <a:pt x="0" y="201"/>
                  </a:lnTo>
                  <a:lnTo>
                    <a:pt x="1111" y="0"/>
                  </a:lnTo>
                  <a:close/>
                </a:path>
              </a:pathLst>
            </a:custGeom>
            <a:solidFill>
              <a:srgbClr val="F3DEA1"/>
            </a:solidFill>
            <a:ln w="9525">
              <a:noFill/>
              <a:round/>
              <a:headEnd/>
              <a:tailEnd/>
            </a:ln>
          </p:spPr>
          <p:txBody>
            <a:bodyPr vert="horz" wrap="square" lIns="91440" tIns="45720" rIns="91440" bIns="45720" numCol="1" anchor="ctr" anchorCtr="0" compatLnSpc="1">
              <a:prstTxWarp prst="textNoShape">
                <a:avLst/>
              </a:prstTxWarp>
            </a:bodyPr>
            <a:lstStyle/>
            <a:p>
              <a:pPr algn="ctr"/>
              <a:r>
                <a:rPr lang="en-US" sz="1800" dirty="0" smtClean="0">
                  <a:solidFill>
                    <a:schemeClr val="bg1"/>
                  </a:solidFill>
                </a:rPr>
                <a:t>assess</a:t>
              </a:r>
              <a:endParaRPr lang="en-US" dirty="0">
                <a:solidFill>
                  <a:schemeClr val="bg1"/>
                </a:solidFill>
              </a:endParaRPr>
            </a:p>
          </p:txBody>
        </p:sp>
      </p:grpSp>
      <p:sp>
        <p:nvSpPr>
          <p:cNvPr id="2" name="Title 1"/>
          <p:cNvSpPr>
            <a:spLocks noGrp="1"/>
          </p:cNvSpPr>
          <p:nvPr>
            <p:ph type="title"/>
          </p:nvPr>
        </p:nvSpPr>
        <p:spPr>
          <a:xfrm>
            <a:off x="611560" y="116632"/>
            <a:ext cx="8280920" cy="914400"/>
          </a:xfrm>
        </p:spPr>
        <p:txBody>
          <a:bodyPr/>
          <a:lstStyle/>
          <a:p>
            <a:r>
              <a:rPr lang="en-US" dirty="0" smtClean="0"/>
              <a:t>The role of software architect</a:t>
            </a:r>
            <a:endParaRPr lang="en-US" dirty="0"/>
          </a:p>
        </p:txBody>
      </p:sp>
    </p:spTree>
    <p:extLst>
      <p:ext uri="{BB962C8B-B14F-4D97-AF65-F5344CB8AC3E}">
        <p14:creationId xmlns:p14="http://schemas.microsoft.com/office/powerpoint/2010/main" val="1277403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871663" y="3086100"/>
            <a:ext cx="2590800" cy="1604963"/>
            <a:chOff x="2832" y="1944"/>
            <a:chExt cx="1632" cy="1011"/>
          </a:xfrm>
        </p:grpSpPr>
        <p:sp>
          <p:nvSpPr>
            <p:cNvPr id="596995" name="Rectangle 3"/>
            <p:cNvSpPr>
              <a:spLocks noChangeArrowheads="1"/>
            </p:cNvSpPr>
            <p:nvPr/>
          </p:nvSpPr>
          <p:spPr bwMode="auto">
            <a:xfrm>
              <a:off x="2832" y="1944"/>
              <a:ext cx="1632" cy="1011"/>
            </a:xfrm>
            <a:prstGeom prst="rect">
              <a:avLst/>
            </a:prstGeom>
            <a:solidFill>
              <a:srgbClr val="FFFFFF"/>
            </a:solidFill>
            <a:ln w="9525">
              <a:noFill/>
              <a:miter lim="800000"/>
              <a:headEnd/>
              <a:tailEnd/>
            </a:ln>
          </p:spPr>
          <p:txBody>
            <a:bodyPr/>
            <a:lstStyle/>
            <a:p>
              <a:endParaRPr lang="en-US"/>
            </a:p>
          </p:txBody>
        </p:sp>
        <p:sp>
          <p:nvSpPr>
            <p:cNvPr id="596996" name="Rectangle 4"/>
            <p:cNvSpPr>
              <a:spLocks noChangeArrowheads="1"/>
            </p:cNvSpPr>
            <p:nvPr/>
          </p:nvSpPr>
          <p:spPr bwMode="auto">
            <a:xfrm>
              <a:off x="2832" y="1944"/>
              <a:ext cx="1632" cy="1011"/>
            </a:xfrm>
            <a:prstGeom prst="rect">
              <a:avLst/>
            </a:prstGeom>
            <a:noFill/>
            <a:ln w="12700">
              <a:solidFill>
                <a:srgbClr val="5F5F5F"/>
              </a:solidFill>
              <a:miter lim="800000"/>
              <a:headEnd/>
              <a:tailEnd/>
            </a:ln>
          </p:spPr>
          <p:txBody>
            <a:bodyPr/>
            <a:lstStyle/>
            <a:p>
              <a:endParaRPr lang="en-US"/>
            </a:p>
          </p:txBody>
        </p:sp>
      </p:grpSp>
      <p:grpSp>
        <p:nvGrpSpPr>
          <p:cNvPr id="3" name="Group 5"/>
          <p:cNvGrpSpPr>
            <a:grpSpLocks/>
          </p:cNvGrpSpPr>
          <p:nvPr/>
        </p:nvGrpSpPr>
        <p:grpSpPr bwMode="auto">
          <a:xfrm>
            <a:off x="1871663" y="4724400"/>
            <a:ext cx="2590800" cy="1604963"/>
            <a:chOff x="2832" y="1944"/>
            <a:chExt cx="1632" cy="1011"/>
          </a:xfrm>
        </p:grpSpPr>
        <p:sp>
          <p:nvSpPr>
            <p:cNvPr id="596998" name="Rectangle 6"/>
            <p:cNvSpPr>
              <a:spLocks noChangeArrowheads="1"/>
            </p:cNvSpPr>
            <p:nvPr/>
          </p:nvSpPr>
          <p:spPr bwMode="auto">
            <a:xfrm>
              <a:off x="2832" y="1944"/>
              <a:ext cx="1632" cy="1011"/>
            </a:xfrm>
            <a:prstGeom prst="rect">
              <a:avLst/>
            </a:prstGeom>
            <a:solidFill>
              <a:srgbClr val="FFFFFF"/>
            </a:solidFill>
            <a:ln w="9525">
              <a:noFill/>
              <a:miter lim="800000"/>
              <a:headEnd/>
              <a:tailEnd/>
            </a:ln>
          </p:spPr>
          <p:txBody>
            <a:bodyPr/>
            <a:lstStyle/>
            <a:p>
              <a:endParaRPr lang="en-US"/>
            </a:p>
          </p:txBody>
        </p:sp>
        <p:sp>
          <p:nvSpPr>
            <p:cNvPr id="596999" name="Rectangle 7"/>
            <p:cNvSpPr>
              <a:spLocks noChangeArrowheads="1"/>
            </p:cNvSpPr>
            <p:nvPr/>
          </p:nvSpPr>
          <p:spPr bwMode="auto">
            <a:xfrm>
              <a:off x="2832" y="1944"/>
              <a:ext cx="1632" cy="1011"/>
            </a:xfrm>
            <a:prstGeom prst="rect">
              <a:avLst/>
            </a:prstGeom>
            <a:noFill/>
            <a:ln w="12700">
              <a:solidFill>
                <a:srgbClr val="5F5F5F"/>
              </a:solidFill>
              <a:miter lim="800000"/>
              <a:headEnd/>
              <a:tailEnd/>
            </a:ln>
          </p:spPr>
          <p:txBody>
            <a:bodyPr/>
            <a:lstStyle/>
            <a:p>
              <a:endParaRPr lang="en-US"/>
            </a:p>
          </p:txBody>
        </p:sp>
      </p:grpSp>
      <p:grpSp>
        <p:nvGrpSpPr>
          <p:cNvPr id="4" name="Group 8"/>
          <p:cNvGrpSpPr>
            <a:grpSpLocks/>
          </p:cNvGrpSpPr>
          <p:nvPr/>
        </p:nvGrpSpPr>
        <p:grpSpPr bwMode="auto">
          <a:xfrm>
            <a:off x="4495800" y="4724400"/>
            <a:ext cx="2590800" cy="1604963"/>
            <a:chOff x="2832" y="1944"/>
            <a:chExt cx="1632" cy="1011"/>
          </a:xfrm>
        </p:grpSpPr>
        <p:sp>
          <p:nvSpPr>
            <p:cNvPr id="597001" name="Rectangle 9"/>
            <p:cNvSpPr>
              <a:spLocks noChangeArrowheads="1"/>
            </p:cNvSpPr>
            <p:nvPr/>
          </p:nvSpPr>
          <p:spPr bwMode="auto">
            <a:xfrm>
              <a:off x="2832" y="1944"/>
              <a:ext cx="1632" cy="1011"/>
            </a:xfrm>
            <a:prstGeom prst="rect">
              <a:avLst/>
            </a:prstGeom>
            <a:solidFill>
              <a:srgbClr val="FFFFFF"/>
            </a:solidFill>
            <a:ln w="9525">
              <a:noFill/>
              <a:miter lim="800000"/>
              <a:headEnd/>
              <a:tailEnd/>
            </a:ln>
          </p:spPr>
          <p:txBody>
            <a:bodyPr/>
            <a:lstStyle/>
            <a:p>
              <a:endParaRPr lang="en-US"/>
            </a:p>
          </p:txBody>
        </p:sp>
        <p:sp>
          <p:nvSpPr>
            <p:cNvPr id="597002" name="Rectangle 10"/>
            <p:cNvSpPr>
              <a:spLocks noChangeArrowheads="1"/>
            </p:cNvSpPr>
            <p:nvPr/>
          </p:nvSpPr>
          <p:spPr bwMode="auto">
            <a:xfrm>
              <a:off x="2832" y="1944"/>
              <a:ext cx="1632" cy="1011"/>
            </a:xfrm>
            <a:prstGeom prst="rect">
              <a:avLst/>
            </a:prstGeom>
            <a:noFill/>
            <a:ln w="12700">
              <a:solidFill>
                <a:srgbClr val="5F5F5F"/>
              </a:solidFill>
              <a:miter lim="800000"/>
              <a:headEnd/>
              <a:tailEnd/>
            </a:ln>
          </p:spPr>
          <p:txBody>
            <a:bodyPr/>
            <a:lstStyle/>
            <a:p>
              <a:endParaRPr lang="en-US"/>
            </a:p>
          </p:txBody>
        </p:sp>
      </p:grpSp>
      <p:sp>
        <p:nvSpPr>
          <p:cNvPr id="597003" name="Rectangle 11"/>
          <p:cNvSpPr>
            <a:spLocks noGrp="1" noChangeArrowheads="1"/>
          </p:cNvSpPr>
          <p:nvPr>
            <p:ph type="title"/>
          </p:nvPr>
        </p:nvSpPr>
        <p:spPr>
          <a:xfrm>
            <a:off x="899592" y="0"/>
            <a:ext cx="7772400" cy="914400"/>
          </a:xfrm>
        </p:spPr>
        <p:txBody>
          <a:bodyPr/>
          <a:lstStyle/>
          <a:p>
            <a:r>
              <a:rPr lang="en-US" altLang="zh-CN" dirty="0" smtClean="0">
                <a:ea typeface="宋体" pitchFamily="2" charset="-122"/>
              </a:rPr>
              <a:t>Review: 4+1 Views</a:t>
            </a:r>
            <a:endParaRPr lang="en-US" altLang="zh-CN" dirty="0">
              <a:ea typeface="宋体" pitchFamily="2" charset="-122"/>
            </a:endParaRPr>
          </a:p>
        </p:txBody>
      </p:sp>
      <p:sp>
        <p:nvSpPr>
          <p:cNvPr id="597004" name="Rectangle 12"/>
          <p:cNvSpPr>
            <a:spLocks noGrp="1" noChangeArrowheads="1"/>
          </p:cNvSpPr>
          <p:nvPr>
            <p:ph idx="1"/>
          </p:nvPr>
        </p:nvSpPr>
        <p:spPr>
          <a:xfrm>
            <a:off x="361950" y="1052513"/>
            <a:ext cx="8477250" cy="1919287"/>
          </a:xfrm>
        </p:spPr>
        <p:txBody>
          <a:bodyPr>
            <a:normAutofit fontScale="92500" lnSpcReduction="10000"/>
          </a:bodyPr>
          <a:lstStyle/>
          <a:p>
            <a:r>
              <a:rPr lang="en-US" altLang="zh-CN" sz="2800" dirty="0" smtClean="0">
                <a:ea typeface="宋体" pitchFamily="2" charset="-122"/>
              </a:rPr>
              <a:t>Architecture is all about capturing the strategic aspects of the high-level concept of a system.</a:t>
            </a:r>
            <a:endParaRPr lang="en-US" altLang="zh-CN" sz="2800" dirty="0">
              <a:ea typeface="宋体" pitchFamily="2" charset="-122"/>
            </a:endParaRPr>
          </a:p>
          <a:p>
            <a:pPr lvl="1"/>
            <a:r>
              <a:rPr lang="en-US" altLang="zh-CN" sz="2400" dirty="0" smtClean="0">
                <a:ea typeface="宋体" pitchFamily="2" charset="-122"/>
              </a:rPr>
              <a:t>4+1 view</a:t>
            </a:r>
          </a:p>
          <a:p>
            <a:pPr lvl="1"/>
            <a:r>
              <a:rPr lang="en-US" altLang="zh-CN" sz="2400" dirty="0" smtClean="0">
                <a:ea typeface="宋体" pitchFamily="2" charset="-122"/>
              </a:rPr>
              <a:t>Create </a:t>
            </a:r>
            <a:r>
              <a:rPr lang="en-US" altLang="zh-CN" sz="2400" dirty="0">
                <a:ea typeface="宋体" pitchFamily="2" charset="-122"/>
              </a:rPr>
              <a:t>models that can be built and studied separately, but are still interrelated.</a:t>
            </a:r>
          </a:p>
        </p:txBody>
      </p:sp>
      <p:grpSp>
        <p:nvGrpSpPr>
          <p:cNvPr id="5" name="Group 13"/>
          <p:cNvGrpSpPr>
            <a:grpSpLocks/>
          </p:cNvGrpSpPr>
          <p:nvPr/>
        </p:nvGrpSpPr>
        <p:grpSpPr bwMode="auto">
          <a:xfrm>
            <a:off x="4495800" y="3086100"/>
            <a:ext cx="2590800" cy="1604963"/>
            <a:chOff x="2832" y="1944"/>
            <a:chExt cx="1632" cy="1011"/>
          </a:xfrm>
        </p:grpSpPr>
        <p:sp>
          <p:nvSpPr>
            <p:cNvPr id="597006" name="Rectangle 14"/>
            <p:cNvSpPr>
              <a:spLocks noChangeArrowheads="1"/>
            </p:cNvSpPr>
            <p:nvPr/>
          </p:nvSpPr>
          <p:spPr bwMode="auto">
            <a:xfrm>
              <a:off x="2832" y="1944"/>
              <a:ext cx="1632" cy="1011"/>
            </a:xfrm>
            <a:prstGeom prst="rect">
              <a:avLst/>
            </a:prstGeom>
            <a:solidFill>
              <a:srgbClr val="FFFFFF"/>
            </a:solidFill>
            <a:ln w="9525">
              <a:noFill/>
              <a:miter lim="800000"/>
              <a:headEnd/>
              <a:tailEnd/>
            </a:ln>
          </p:spPr>
          <p:txBody>
            <a:bodyPr/>
            <a:lstStyle/>
            <a:p>
              <a:endParaRPr lang="en-US"/>
            </a:p>
          </p:txBody>
        </p:sp>
        <p:sp>
          <p:nvSpPr>
            <p:cNvPr id="597007" name="Rectangle 15"/>
            <p:cNvSpPr>
              <a:spLocks noChangeArrowheads="1"/>
            </p:cNvSpPr>
            <p:nvPr/>
          </p:nvSpPr>
          <p:spPr bwMode="auto">
            <a:xfrm>
              <a:off x="2832" y="1944"/>
              <a:ext cx="1632" cy="1011"/>
            </a:xfrm>
            <a:prstGeom prst="rect">
              <a:avLst/>
            </a:prstGeom>
            <a:noFill/>
            <a:ln w="12700">
              <a:solidFill>
                <a:srgbClr val="5F5F5F"/>
              </a:solidFill>
              <a:miter lim="800000"/>
              <a:headEnd/>
              <a:tailEnd/>
            </a:ln>
          </p:spPr>
          <p:txBody>
            <a:bodyPr/>
            <a:lstStyle/>
            <a:p>
              <a:endParaRPr lang="en-US"/>
            </a:p>
          </p:txBody>
        </p:sp>
      </p:grpSp>
      <p:sp>
        <p:nvSpPr>
          <p:cNvPr id="597008" name="Rectangle 16"/>
          <p:cNvSpPr>
            <a:spLocks noChangeArrowheads="1"/>
          </p:cNvSpPr>
          <p:nvPr/>
        </p:nvSpPr>
        <p:spPr bwMode="auto">
          <a:xfrm>
            <a:off x="2998788" y="5321300"/>
            <a:ext cx="1144587"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ea typeface="宋体" pitchFamily="2" charset="-122"/>
              </a:rPr>
              <a:t>Process View</a:t>
            </a:r>
            <a:endParaRPr lang="en-US" altLang="zh-CN">
              <a:ea typeface="宋体" pitchFamily="2" charset="-122"/>
            </a:endParaRPr>
          </a:p>
        </p:txBody>
      </p:sp>
      <p:sp>
        <p:nvSpPr>
          <p:cNvPr id="597009" name="Rectangle 17"/>
          <p:cNvSpPr>
            <a:spLocks noChangeArrowheads="1"/>
          </p:cNvSpPr>
          <p:nvPr/>
        </p:nvSpPr>
        <p:spPr bwMode="auto">
          <a:xfrm>
            <a:off x="4784725" y="5321300"/>
            <a:ext cx="1468438"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ea typeface="宋体" pitchFamily="2" charset="-122"/>
              </a:rPr>
              <a:t>Deployment View</a:t>
            </a:r>
            <a:endParaRPr lang="en-US" altLang="zh-CN">
              <a:ea typeface="宋体" pitchFamily="2" charset="-122"/>
            </a:endParaRPr>
          </a:p>
        </p:txBody>
      </p:sp>
      <p:sp>
        <p:nvSpPr>
          <p:cNvPr id="597010" name="Rectangle 18"/>
          <p:cNvSpPr>
            <a:spLocks noChangeArrowheads="1"/>
          </p:cNvSpPr>
          <p:nvPr/>
        </p:nvSpPr>
        <p:spPr bwMode="auto">
          <a:xfrm>
            <a:off x="2998788" y="3706813"/>
            <a:ext cx="1073150"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ea typeface="宋体" pitchFamily="2" charset="-122"/>
              </a:rPr>
              <a:t>Logical View</a:t>
            </a:r>
            <a:endParaRPr lang="en-US" altLang="zh-CN">
              <a:ea typeface="宋体" pitchFamily="2" charset="-122"/>
            </a:endParaRPr>
          </a:p>
        </p:txBody>
      </p:sp>
      <p:sp>
        <p:nvSpPr>
          <p:cNvPr id="597011" name="Freeform 19"/>
          <p:cNvSpPr>
            <a:spLocks/>
          </p:cNvSpPr>
          <p:nvPr/>
        </p:nvSpPr>
        <p:spPr bwMode="auto">
          <a:xfrm>
            <a:off x="3471863" y="4095750"/>
            <a:ext cx="2011362" cy="1187450"/>
          </a:xfrm>
          <a:custGeom>
            <a:avLst/>
            <a:gdLst/>
            <a:ahLst/>
            <a:cxnLst>
              <a:cxn ang="0">
                <a:pos x="1265" y="392"/>
              </a:cxn>
              <a:cxn ang="0">
                <a:pos x="1260" y="430"/>
              </a:cxn>
              <a:cxn ang="0">
                <a:pos x="1246" y="466"/>
              </a:cxn>
              <a:cxn ang="0">
                <a:pos x="1229" y="502"/>
              </a:cxn>
              <a:cxn ang="0">
                <a:pos x="1204" y="536"/>
              </a:cxn>
              <a:cxn ang="0">
                <a:pos x="1175" y="568"/>
              </a:cxn>
              <a:cxn ang="0">
                <a:pos x="1121" y="610"/>
              </a:cxn>
              <a:cxn ang="0">
                <a:pos x="1037" y="661"/>
              </a:cxn>
              <a:cxn ang="0">
                <a:pos x="935" y="702"/>
              </a:cxn>
              <a:cxn ang="0">
                <a:pos x="822" y="731"/>
              </a:cxn>
              <a:cxn ang="0">
                <a:pos x="699" y="746"/>
              </a:cxn>
              <a:cxn ang="0">
                <a:pos x="569" y="746"/>
              </a:cxn>
              <a:cxn ang="0">
                <a:pos x="446" y="731"/>
              </a:cxn>
              <a:cxn ang="0">
                <a:pos x="332" y="702"/>
              </a:cxn>
              <a:cxn ang="0">
                <a:pos x="231" y="661"/>
              </a:cxn>
              <a:cxn ang="0">
                <a:pos x="146" y="610"/>
              </a:cxn>
              <a:cxn ang="0">
                <a:pos x="92" y="568"/>
              </a:cxn>
              <a:cxn ang="0">
                <a:pos x="64" y="536"/>
              </a:cxn>
              <a:cxn ang="0">
                <a:pos x="39" y="502"/>
              </a:cxn>
              <a:cxn ang="0">
                <a:pos x="20" y="466"/>
              </a:cxn>
              <a:cxn ang="0">
                <a:pos x="8" y="430"/>
              </a:cxn>
              <a:cxn ang="0">
                <a:pos x="0" y="392"/>
              </a:cxn>
              <a:cxn ang="0">
                <a:pos x="0" y="354"/>
              </a:cxn>
              <a:cxn ang="0">
                <a:pos x="8" y="316"/>
              </a:cxn>
              <a:cxn ang="0">
                <a:pos x="20" y="280"/>
              </a:cxn>
              <a:cxn ang="0">
                <a:pos x="39" y="246"/>
              </a:cxn>
              <a:cxn ang="0">
                <a:pos x="64" y="212"/>
              </a:cxn>
              <a:cxn ang="0">
                <a:pos x="92" y="180"/>
              </a:cxn>
              <a:cxn ang="0">
                <a:pos x="146" y="136"/>
              </a:cxn>
              <a:cxn ang="0">
                <a:pos x="231" y="85"/>
              </a:cxn>
              <a:cxn ang="0">
                <a:pos x="332" y="44"/>
              </a:cxn>
              <a:cxn ang="0">
                <a:pos x="446" y="17"/>
              </a:cxn>
              <a:cxn ang="0">
                <a:pos x="569" y="0"/>
              </a:cxn>
              <a:cxn ang="0">
                <a:pos x="699" y="0"/>
              </a:cxn>
              <a:cxn ang="0">
                <a:pos x="822" y="17"/>
              </a:cxn>
              <a:cxn ang="0">
                <a:pos x="935" y="44"/>
              </a:cxn>
              <a:cxn ang="0">
                <a:pos x="1037" y="85"/>
              </a:cxn>
              <a:cxn ang="0">
                <a:pos x="1121" y="136"/>
              </a:cxn>
              <a:cxn ang="0">
                <a:pos x="1175" y="180"/>
              </a:cxn>
              <a:cxn ang="0">
                <a:pos x="1204" y="212"/>
              </a:cxn>
              <a:cxn ang="0">
                <a:pos x="1229" y="246"/>
              </a:cxn>
              <a:cxn ang="0">
                <a:pos x="1246" y="280"/>
              </a:cxn>
              <a:cxn ang="0">
                <a:pos x="1260" y="316"/>
              </a:cxn>
              <a:cxn ang="0">
                <a:pos x="1265" y="354"/>
              </a:cxn>
            </a:cxnLst>
            <a:rect l="0" t="0" r="r" b="b"/>
            <a:pathLst>
              <a:path w="1267" h="748">
                <a:moveTo>
                  <a:pt x="1267" y="373"/>
                </a:moveTo>
                <a:lnTo>
                  <a:pt x="1265" y="392"/>
                </a:lnTo>
                <a:lnTo>
                  <a:pt x="1263" y="411"/>
                </a:lnTo>
                <a:lnTo>
                  <a:pt x="1260" y="430"/>
                </a:lnTo>
                <a:lnTo>
                  <a:pt x="1254" y="449"/>
                </a:lnTo>
                <a:lnTo>
                  <a:pt x="1246" y="466"/>
                </a:lnTo>
                <a:lnTo>
                  <a:pt x="1238" y="485"/>
                </a:lnTo>
                <a:lnTo>
                  <a:pt x="1229" y="502"/>
                </a:lnTo>
                <a:lnTo>
                  <a:pt x="1217" y="519"/>
                </a:lnTo>
                <a:lnTo>
                  <a:pt x="1204" y="536"/>
                </a:lnTo>
                <a:lnTo>
                  <a:pt x="1190" y="551"/>
                </a:lnTo>
                <a:lnTo>
                  <a:pt x="1175" y="568"/>
                </a:lnTo>
                <a:lnTo>
                  <a:pt x="1158" y="583"/>
                </a:lnTo>
                <a:lnTo>
                  <a:pt x="1121" y="610"/>
                </a:lnTo>
                <a:lnTo>
                  <a:pt x="1081" y="638"/>
                </a:lnTo>
                <a:lnTo>
                  <a:pt x="1037" y="661"/>
                </a:lnTo>
                <a:lnTo>
                  <a:pt x="987" y="682"/>
                </a:lnTo>
                <a:lnTo>
                  <a:pt x="935" y="702"/>
                </a:lnTo>
                <a:lnTo>
                  <a:pt x="879" y="719"/>
                </a:lnTo>
                <a:lnTo>
                  <a:pt x="822" y="731"/>
                </a:lnTo>
                <a:lnTo>
                  <a:pt x="760" y="740"/>
                </a:lnTo>
                <a:lnTo>
                  <a:pt x="699" y="746"/>
                </a:lnTo>
                <a:lnTo>
                  <a:pt x="634" y="748"/>
                </a:lnTo>
                <a:lnTo>
                  <a:pt x="569" y="746"/>
                </a:lnTo>
                <a:lnTo>
                  <a:pt x="507" y="740"/>
                </a:lnTo>
                <a:lnTo>
                  <a:pt x="446" y="731"/>
                </a:lnTo>
                <a:lnTo>
                  <a:pt x="388" y="719"/>
                </a:lnTo>
                <a:lnTo>
                  <a:pt x="332" y="702"/>
                </a:lnTo>
                <a:lnTo>
                  <a:pt x="281" y="682"/>
                </a:lnTo>
                <a:lnTo>
                  <a:pt x="231" y="661"/>
                </a:lnTo>
                <a:lnTo>
                  <a:pt x="187" y="638"/>
                </a:lnTo>
                <a:lnTo>
                  <a:pt x="146" y="610"/>
                </a:lnTo>
                <a:lnTo>
                  <a:pt x="110" y="583"/>
                </a:lnTo>
                <a:lnTo>
                  <a:pt x="92" y="568"/>
                </a:lnTo>
                <a:lnTo>
                  <a:pt x="77" y="551"/>
                </a:lnTo>
                <a:lnTo>
                  <a:pt x="64" y="536"/>
                </a:lnTo>
                <a:lnTo>
                  <a:pt x="50" y="519"/>
                </a:lnTo>
                <a:lnTo>
                  <a:pt x="39" y="502"/>
                </a:lnTo>
                <a:lnTo>
                  <a:pt x="29" y="485"/>
                </a:lnTo>
                <a:lnTo>
                  <a:pt x="20" y="466"/>
                </a:lnTo>
                <a:lnTo>
                  <a:pt x="14" y="449"/>
                </a:lnTo>
                <a:lnTo>
                  <a:pt x="8" y="430"/>
                </a:lnTo>
                <a:lnTo>
                  <a:pt x="4" y="411"/>
                </a:lnTo>
                <a:lnTo>
                  <a:pt x="0" y="392"/>
                </a:lnTo>
                <a:lnTo>
                  <a:pt x="0" y="373"/>
                </a:lnTo>
                <a:lnTo>
                  <a:pt x="0" y="354"/>
                </a:lnTo>
                <a:lnTo>
                  <a:pt x="4" y="335"/>
                </a:lnTo>
                <a:lnTo>
                  <a:pt x="8" y="316"/>
                </a:lnTo>
                <a:lnTo>
                  <a:pt x="14" y="299"/>
                </a:lnTo>
                <a:lnTo>
                  <a:pt x="20" y="280"/>
                </a:lnTo>
                <a:lnTo>
                  <a:pt x="29" y="263"/>
                </a:lnTo>
                <a:lnTo>
                  <a:pt x="39" y="246"/>
                </a:lnTo>
                <a:lnTo>
                  <a:pt x="50" y="229"/>
                </a:lnTo>
                <a:lnTo>
                  <a:pt x="64" y="212"/>
                </a:lnTo>
                <a:lnTo>
                  <a:pt x="77" y="195"/>
                </a:lnTo>
                <a:lnTo>
                  <a:pt x="92" y="180"/>
                </a:lnTo>
                <a:lnTo>
                  <a:pt x="110" y="165"/>
                </a:lnTo>
                <a:lnTo>
                  <a:pt x="146" y="136"/>
                </a:lnTo>
                <a:lnTo>
                  <a:pt x="187" y="108"/>
                </a:lnTo>
                <a:lnTo>
                  <a:pt x="231" y="85"/>
                </a:lnTo>
                <a:lnTo>
                  <a:pt x="281" y="63"/>
                </a:lnTo>
                <a:lnTo>
                  <a:pt x="332" y="44"/>
                </a:lnTo>
                <a:lnTo>
                  <a:pt x="388" y="27"/>
                </a:lnTo>
                <a:lnTo>
                  <a:pt x="446" y="17"/>
                </a:lnTo>
                <a:lnTo>
                  <a:pt x="507" y="6"/>
                </a:lnTo>
                <a:lnTo>
                  <a:pt x="569" y="0"/>
                </a:lnTo>
                <a:lnTo>
                  <a:pt x="634" y="0"/>
                </a:lnTo>
                <a:lnTo>
                  <a:pt x="699" y="0"/>
                </a:lnTo>
                <a:lnTo>
                  <a:pt x="760" y="6"/>
                </a:lnTo>
                <a:lnTo>
                  <a:pt x="822" y="17"/>
                </a:lnTo>
                <a:lnTo>
                  <a:pt x="879" y="27"/>
                </a:lnTo>
                <a:lnTo>
                  <a:pt x="935" y="44"/>
                </a:lnTo>
                <a:lnTo>
                  <a:pt x="987" y="63"/>
                </a:lnTo>
                <a:lnTo>
                  <a:pt x="1037" y="85"/>
                </a:lnTo>
                <a:lnTo>
                  <a:pt x="1081" y="108"/>
                </a:lnTo>
                <a:lnTo>
                  <a:pt x="1121" y="136"/>
                </a:lnTo>
                <a:lnTo>
                  <a:pt x="1158" y="165"/>
                </a:lnTo>
                <a:lnTo>
                  <a:pt x="1175" y="180"/>
                </a:lnTo>
                <a:lnTo>
                  <a:pt x="1190" y="195"/>
                </a:lnTo>
                <a:lnTo>
                  <a:pt x="1204" y="212"/>
                </a:lnTo>
                <a:lnTo>
                  <a:pt x="1217" y="229"/>
                </a:lnTo>
                <a:lnTo>
                  <a:pt x="1229" y="246"/>
                </a:lnTo>
                <a:lnTo>
                  <a:pt x="1238" y="263"/>
                </a:lnTo>
                <a:lnTo>
                  <a:pt x="1246" y="280"/>
                </a:lnTo>
                <a:lnTo>
                  <a:pt x="1254" y="299"/>
                </a:lnTo>
                <a:lnTo>
                  <a:pt x="1260" y="316"/>
                </a:lnTo>
                <a:lnTo>
                  <a:pt x="1263" y="335"/>
                </a:lnTo>
                <a:lnTo>
                  <a:pt x="1265" y="354"/>
                </a:lnTo>
                <a:lnTo>
                  <a:pt x="1267" y="373"/>
                </a:lnTo>
                <a:close/>
              </a:path>
            </a:pathLst>
          </a:custGeom>
          <a:solidFill>
            <a:srgbClr val="FFFF99"/>
          </a:solidFill>
          <a:ln w="9525">
            <a:noFill/>
            <a:round/>
            <a:headEnd/>
            <a:tailEnd/>
          </a:ln>
        </p:spPr>
        <p:txBody>
          <a:bodyPr/>
          <a:lstStyle/>
          <a:p>
            <a:endParaRPr lang="en-US"/>
          </a:p>
        </p:txBody>
      </p:sp>
      <p:sp>
        <p:nvSpPr>
          <p:cNvPr id="597012" name="Freeform 20"/>
          <p:cNvSpPr>
            <a:spLocks/>
          </p:cNvSpPr>
          <p:nvPr/>
        </p:nvSpPr>
        <p:spPr bwMode="auto">
          <a:xfrm>
            <a:off x="3486150" y="4090988"/>
            <a:ext cx="2011363" cy="1187450"/>
          </a:xfrm>
          <a:custGeom>
            <a:avLst/>
            <a:gdLst/>
            <a:ahLst/>
            <a:cxnLst>
              <a:cxn ang="0">
                <a:pos x="1265" y="392"/>
              </a:cxn>
              <a:cxn ang="0">
                <a:pos x="1260" y="430"/>
              </a:cxn>
              <a:cxn ang="0">
                <a:pos x="1246" y="466"/>
              </a:cxn>
              <a:cxn ang="0">
                <a:pos x="1229" y="502"/>
              </a:cxn>
              <a:cxn ang="0">
                <a:pos x="1204" y="536"/>
              </a:cxn>
              <a:cxn ang="0">
                <a:pos x="1175" y="568"/>
              </a:cxn>
              <a:cxn ang="0">
                <a:pos x="1121" y="610"/>
              </a:cxn>
              <a:cxn ang="0">
                <a:pos x="1037" y="661"/>
              </a:cxn>
              <a:cxn ang="0">
                <a:pos x="935" y="702"/>
              </a:cxn>
              <a:cxn ang="0">
                <a:pos x="822" y="731"/>
              </a:cxn>
              <a:cxn ang="0">
                <a:pos x="699" y="746"/>
              </a:cxn>
              <a:cxn ang="0">
                <a:pos x="569" y="746"/>
              </a:cxn>
              <a:cxn ang="0">
                <a:pos x="446" y="731"/>
              </a:cxn>
              <a:cxn ang="0">
                <a:pos x="332" y="702"/>
              </a:cxn>
              <a:cxn ang="0">
                <a:pos x="231" y="661"/>
              </a:cxn>
              <a:cxn ang="0">
                <a:pos x="146" y="610"/>
              </a:cxn>
              <a:cxn ang="0">
                <a:pos x="92" y="568"/>
              </a:cxn>
              <a:cxn ang="0">
                <a:pos x="64" y="536"/>
              </a:cxn>
              <a:cxn ang="0">
                <a:pos x="39" y="502"/>
              </a:cxn>
              <a:cxn ang="0">
                <a:pos x="20" y="466"/>
              </a:cxn>
              <a:cxn ang="0">
                <a:pos x="8" y="430"/>
              </a:cxn>
              <a:cxn ang="0">
                <a:pos x="0" y="392"/>
              </a:cxn>
              <a:cxn ang="0">
                <a:pos x="0" y="354"/>
              </a:cxn>
              <a:cxn ang="0">
                <a:pos x="8" y="316"/>
              </a:cxn>
              <a:cxn ang="0">
                <a:pos x="20" y="280"/>
              </a:cxn>
              <a:cxn ang="0">
                <a:pos x="39" y="246"/>
              </a:cxn>
              <a:cxn ang="0">
                <a:pos x="64" y="212"/>
              </a:cxn>
              <a:cxn ang="0">
                <a:pos x="92" y="180"/>
              </a:cxn>
              <a:cxn ang="0">
                <a:pos x="146" y="136"/>
              </a:cxn>
              <a:cxn ang="0">
                <a:pos x="231" y="85"/>
              </a:cxn>
              <a:cxn ang="0">
                <a:pos x="332" y="44"/>
              </a:cxn>
              <a:cxn ang="0">
                <a:pos x="446" y="17"/>
              </a:cxn>
              <a:cxn ang="0">
                <a:pos x="569" y="0"/>
              </a:cxn>
              <a:cxn ang="0">
                <a:pos x="699" y="0"/>
              </a:cxn>
              <a:cxn ang="0">
                <a:pos x="822" y="17"/>
              </a:cxn>
              <a:cxn ang="0">
                <a:pos x="935" y="44"/>
              </a:cxn>
              <a:cxn ang="0">
                <a:pos x="1037" y="85"/>
              </a:cxn>
              <a:cxn ang="0">
                <a:pos x="1121" y="136"/>
              </a:cxn>
              <a:cxn ang="0">
                <a:pos x="1175" y="180"/>
              </a:cxn>
              <a:cxn ang="0">
                <a:pos x="1204" y="212"/>
              </a:cxn>
              <a:cxn ang="0">
                <a:pos x="1229" y="246"/>
              </a:cxn>
              <a:cxn ang="0">
                <a:pos x="1246" y="280"/>
              </a:cxn>
              <a:cxn ang="0">
                <a:pos x="1260" y="316"/>
              </a:cxn>
              <a:cxn ang="0">
                <a:pos x="1265" y="354"/>
              </a:cxn>
            </a:cxnLst>
            <a:rect l="0" t="0" r="r" b="b"/>
            <a:pathLst>
              <a:path w="1267" h="748">
                <a:moveTo>
                  <a:pt x="1267" y="373"/>
                </a:moveTo>
                <a:lnTo>
                  <a:pt x="1265" y="392"/>
                </a:lnTo>
                <a:lnTo>
                  <a:pt x="1263" y="411"/>
                </a:lnTo>
                <a:lnTo>
                  <a:pt x="1260" y="430"/>
                </a:lnTo>
                <a:lnTo>
                  <a:pt x="1254" y="449"/>
                </a:lnTo>
                <a:lnTo>
                  <a:pt x="1246" y="466"/>
                </a:lnTo>
                <a:lnTo>
                  <a:pt x="1238" y="485"/>
                </a:lnTo>
                <a:lnTo>
                  <a:pt x="1229" y="502"/>
                </a:lnTo>
                <a:lnTo>
                  <a:pt x="1217" y="519"/>
                </a:lnTo>
                <a:lnTo>
                  <a:pt x="1204" y="536"/>
                </a:lnTo>
                <a:lnTo>
                  <a:pt x="1190" y="551"/>
                </a:lnTo>
                <a:lnTo>
                  <a:pt x="1175" y="568"/>
                </a:lnTo>
                <a:lnTo>
                  <a:pt x="1158" y="583"/>
                </a:lnTo>
                <a:lnTo>
                  <a:pt x="1121" y="610"/>
                </a:lnTo>
                <a:lnTo>
                  <a:pt x="1081" y="638"/>
                </a:lnTo>
                <a:lnTo>
                  <a:pt x="1037" y="661"/>
                </a:lnTo>
                <a:lnTo>
                  <a:pt x="987" y="682"/>
                </a:lnTo>
                <a:lnTo>
                  <a:pt x="935" y="702"/>
                </a:lnTo>
                <a:lnTo>
                  <a:pt x="879" y="719"/>
                </a:lnTo>
                <a:lnTo>
                  <a:pt x="822" y="731"/>
                </a:lnTo>
                <a:lnTo>
                  <a:pt x="760" y="740"/>
                </a:lnTo>
                <a:lnTo>
                  <a:pt x="699" y="746"/>
                </a:lnTo>
                <a:lnTo>
                  <a:pt x="634" y="748"/>
                </a:lnTo>
                <a:lnTo>
                  <a:pt x="569" y="746"/>
                </a:lnTo>
                <a:lnTo>
                  <a:pt x="507" y="740"/>
                </a:lnTo>
                <a:lnTo>
                  <a:pt x="446" y="731"/>
                </a:lnTo>
                <a:lnTo>
                  <a:pt x="388" y="719"/>
                </a:lnTo>
                <a:lnTo>
                  <a:pt x="332" y="702"/>
                </a:lnTo>
                <a:lnTo>
                  <a:pt x="281" y="682"/>
                </a:lnTo>
                <a:lnTo>
                  <a:pt x="231" y="661"/>
                </a:lnTo>
                <a:lnTo>
                  <a:pt x="187" y="638"/>
                </a:lnTo>
                <a:lnTo>
                  <a:pt x="146" y="610"/>
                </a:lnTo>
                <a:lnTo>
                  <a:pt x="110" y="583"/>
                </a:lnTo>
                <a:lnTo>
                  <a:pt x="92" y="568"/>
                </a:lnTo>
                <a:lnTo>
                  <a:pt x="77" y="551"/>
                </a:lnTo>
                <a:lnTo>
                  <a:pt x="64" y="536"/>
                </a:lnTo>
                <a:lnTo>
                  <a:pt x="50" y="519"/>
                </a:lnTo>
                <a:lnTo>
                  <a:pt x="39" y="502"/>
                </a:lnTo>
                <a:lnTo>
                  <a:pt x="29" y="485"/>
                </a:lnTo>
                <a:lnTo>
                  <a:pt x="20" y="466"/>
                </a:lnTo>
                <a:lnTo>
                  <a:pt x="14" y="449"/>
                </a:lnTo>
                <a:lnTo>
                  <a:pt x="8" y="430"/>
                </a:lnTo>
                <a:lnTo>
                  <a:pt x="4" y="411"/>
                </a:lnTo>
                <a:lnTo>
                  <a:pt x="0" y="392"/>
                </a:lnTo>
                <a:lnTo>
                  <a:pt x="0" y="373"/>
                </a:lnTo>
                <a:lnTo>
                  <a:pt x="0" y="354"/>
                </a:lnTo>
                <a:lnTo>
                  <a:pt x="4" y="335"/>
                </a:lnTo>
                <a:lnTo>
                  <a:pt x="8" y="316"/>
                </a:lnTo>
                <a:lnTo>
                  <a:pt x="14" y="299"/>
                </a:lnTo>
                <a:lnTo>
                  <a:pt x="20" y="280"/>
                </a:lnTo>
                <a:lnTo>
                  <a:pt x="29" y="263"/>
                </a:lnTo>
                <a:lnTo>
                  <a:pt x="39" y="246"/>
                </a:lnTo>
                <a:lnTo>
                  <a:pt x="50" y="229"/>
                </a:lnTo>
                <a:lnTo>
                  <a:pt x="64" y="212"/>
                </a:lnTo>
                <a:lnTo>
                  <a:pt x="77" y="195"/>
                </a:lnTo>
                <a:lnTo>
                  <a:pt x="92" y="180"/>
                </a:lnTo>
                <a:lnTo>
                  <a:pt x="110" y="165"/>
                </a:lnTo>
                <a:lnTo>
                  <a:pt x="146" y="136"/>
                </a:lnTo>
                <a:lnTo>
                  <a:pt x="187" y="108"/>
                </a:lnTo>
                <a:lnTo>
                  <a:pt x="231" y="85"/>
                </a:lnTo>
                <a:lnTo>
                  <a:pt x="281" y="63"/>
                </a:lnTo>
                <a:lnTo>
                  <a:pt x="332" y="44"/>
                </a:lnTo>
                <a:lnTo>
                  <a:pt x="388" y="27"/>
                </a:lnTo>
                <a:lnTo>
                  <a:pt x="446" y="17"/>
                </a:lnTo>
                <a:lnTo>
                  <a:pt x="507" y="6"/>
                </a:lnTo>
                <a:lnTo>
                  <a:pt x="569" y="0"/>
                </a:lnTo>
                <a:lnTo>
                  <a:pt x="634" y="0"/>
                </a:lnTo>
                <a:lnTo>
                  <a:pt x="699" y="0"/>
                </a:lnTo>
                <a:lnTo>
                  <a:pt x="760" y="6"/>
                </a:lnTo>
                <a:lnTo>
                  <a:pt x="822" y="17"/>
                </a:lnTo>
                <a:lnTo>
                  <a:pt x="879" y="27"/>
                </a:lnTo>
                <a:lnTo>
                  <a:pt x="935" y="44"/>
                </a:lnTo>
                <a:lnTo>
                  <a:pt x="987" y="63"/>
                </a:lnTo>
                <a:lnTo>
                  <a:pt x="1037" y="85"/>
                </a:lnTo>
                <a:lnTo>
                  <a:pt x="1081" y="108"/>
                </a:lnTo>
                <a:lnTo>
                  <a:pt x="1121" y="136"/>
                </a:lnTo>
                <a:lnTo>
                  <a:pt x="1158" y="165"/>
                </a:lnTo>
                <a:lnTo>
                  <a:pt x="1175" y="180"/>
                </a:lnTo>
                <a:lnTo>
                  <a:pt x="1190" y="195"/>
                </a:lnTo>
                <a:lnTo>
                  <a:pt x="1204" y="212"/>
                </a:lnTo>
                <a:lnTo>
                  <a:pt x="1217" y="229"/>
                </a:lnTo>
                <a:lnTo>
                  <a:pt x="1229" y="246"/>
                </a:lnTo>
                <a:lnTo>
                  <a:pt x="1238" y="263"/>
                </a:lnTo>
                <a:lnTo>
                  <a:pt x="1246" y="280"/>
                </a:lnTo>
                <a:lnTo>
                  <a:pt x="1254" y="299"/>
                </a:lnTo>
                <a:lnTo>
                  <a:pt x="1260" y="316"/>
                </a:lnTo>
                <a:lnTo>
                  <a:pt x="1263" y="335"/>
                </a:lnTo>
                <a:lnTo>
                  <a:pt x="1265" y="354"/>
                </a:lnTo>
                <a:lnTo>
                  <a:pt x="1267" y="373"/>
                </a:lnTo>
              </a:path>
            </a:pathLst>
          </a:custGeom>
          <a:noFill/>
          <a:ln w="12700">
            <a:solidFill>
              <a:srgbClr val="5F5F5F"/>
            </a:solidFill>
            <a:prstDash val="solid"/>
            <a:round/>
            <a:headEnd/>
            <a:tailEnd/>
          </a:ln>
        </p:spPr>
        <p:txBody>
          <a:bodyPr/>
          <a:lstStyle/>
          <a:p>
            <a:endParaRPr lang="en-US"/>
          </a:p>
        </p:txBody>
      </p:sp>
      <p:sp>
        <p:nvSpPr>
          <p:cNvPr id="597013" name="Rectangle 21"/>
          <p:cNvSpPr>
            <a:spLocks noChangeArrowheads="1"/>
          </p:cNvSpPr>
          <p:nvPr/>
        </p:nvSpPr>
        <p:spPr bwMode="auto">
          <a:xfrm>
            <a:off x="3848100" y="4579938"/>
            <a:ext cx="1262063"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ea typeface="宋体" pitchFamily="2" charset="-122"/>
              </a:rPr>
              <a:t>Use-Case View</a:t>
            </a:r>
            <a:endParaRPr lang="en-US" altLang="zh-CN">
              <a:ea typeface="宋体" pitchFamily="2" charset="-122"/>
            </a:endParaRPr>
          </a:p>
        </p:txBody>
      </p:sp>
      <p:sp>
        <p:nvSpPr>
          <p:cNvPr id="597014" name="Freeform 22"/>
          <p:cNvSpPr>
            <a:spLocks/>
          </p:cNvSpPr>
          <p:nvPr/>
        </p:nvSpPr>
        <p:spPr bwMode="auto">
          <a:xfrm>
            <a:off x="4005263" y="4286250"/>
            <a:ext cx="63500" cy="69850"/>
          </a:xfrm>
          <a:custGeom>
            <a:avLst/>
            <a:gdLst/>
            <a:ahLst/>
            <a:cxnLst>
              <a:cxn ang="0">
                <a:pos x="21" y="0"/>
              </a:cxn>
              <a:cxn ang="0">
                <a:pos x="28" y="2"/>
              </a:cxn>
              <a:cxn ang="0">
                <a:pos x="34" y="8"/>
              </a:cxn>
              <a:cxn ang="0">
                <a:pos x="38" y="14"/>
              </a:cxn>
              <a:cxn ang="0">
                <a:pos x="40" y="23"/>
              </a:cxn>
              <a:cxn ang="0">
                <a:pos x="38" y="31"/>
              </a:cxn>
              <a:cxn ang="0">
                <a:pos x="34" y="38"/>
              </a:cxn>
              <a:cxn ang="0">
                <a:pos x="28" y="42"/>
              </a:cxn>
              <a:cxn ang="0">
                <a:pos x="21" y="44"/>
              </a:cxn>
              <a:cxn ang="0">
                <a:pos x="13" y="42"/>
              </a:cxn>
              <a:cxn ang="0">
                <a:pos x="5" y="38"/>
              </a:cxn>
              <a:cxn ang="0">
                <a:pos x="2" y="31"/>
              </a:cxn>
              <a:cxn ang="0">
                <a:pos x="0" y="23"/>
              </a:cxn>
              <a:cxn ang="0">
                <a:pos x="2" y="14"/>
              </a:cxn>
              <a:cxn ang="0">
                <a:pos x="5" y="8"/>
              </a:cxn>
              <a:cxn ang="0">
                <a:pos x="13" y="2"/>
              </a:cxn>
              <a:cxn ang="0">
                <a:pos x="21" y="0"/>
              </a:cxn>
            </a:cxnLst>
            <a:rect l="0" t="0" r="r" b="b"/>
            <a:pathLst>
              <a:path w="40" h="44">
                <a:moveTo>
                  <a:pt x="21" y="0"/>
                </a:moveTo>
                <a:lnTo>
                  <a:pt x="28" y="2"/>
                </a:lnTo>
                <a:lnTo>
                  <a:pt x="34" y="8"/>
                </a:lnTo>
                <a:lnTo>
                  <a:pt x="38" y="14"/>
                </a:lnTo>
                <a:lnTo>
                  <a:pt x="40" y="23"/>
                </a:lnTo>
                <a:lnTo>
                  <a:pt x="38" y="31"/>
                </a:lnTo>
                <a:lnTo>
                  <a:pt x="34" y="38"/>
                </a:lnTo>
                <a:lnTo>
                  <a:pt x="28" y="42"/>
                </a:lnTo>
                <a:lnTo>
                  <a:pt x="21" y="44"/>
                </a:lnTo>
                <a:lnTo>
                  <a:pt x="13" y="42"/>
                </a:lnTo>
                <a:lnTo>
                  <a:pt x="5" y="38"/>
                </a:lnTo>
                <a:lnTo>
                  <a:pt x="2" y="31"/>
                </a:lnTo>
                <a:lnTo>
                  <a:pt x="0" y="23"/>
                </a:lnTo>
                <a:lnTo>
                  <a:pt x="2" y="14"/>
                </a:lnTo>
                <a:lnTo>
                  <a:pt x="5" y="8"/>
                </a:lnTo>
                <a:lnTo>
                  <a:pt x="13" y="2"/>
                </a:lnTo>
                <a:lnTo>
                  <a:pt x="21" y="0"/>
                </a:lnTo>
              </a:path>
            </a:pathLst>
          </a:custGeom>
          <a:noFill/>
          <a:ln w="3175">
            <a:solidFill>
              <a:srgbClr val="000000"/>
            </a:solidFill>
            <a:prstDash val="solid"/>
            <a:round/>
            <a:headEnd/>
            <a:tailEnd/>
          </a:ln>
        </p:spPr>
        <p:txBody>
          <a:bodyPr/>
          <a:lstStyle/>
          <a:p>
            <a:endParaRPr lang="en-US"/>
          </a:p>
        </p:txBody>
      </p:sp>
      <p:sp>
        <p:nvSpPr>
          <p:cNvPr id="597015" name="Freeform 23"/>
          <p:cNvSpPr>
            <a:spLocks/>
          </p:cNvSpPr>
          <p:nvPr/>
        </p:nvSpPr>
        <p:spPr bwMode="auto">
          <a:xfrm>
            <a:off x="3976688" y="4362450"/>
            <a:ext cx="63500" cy="134938"/>
          </a:xfrm>
          <a:custGeom>
            <a:avLst/>
            <a:gdLst/>
            <a:ahLst/>
            <a:cxnLst>
              <a:cxn ang="0">
                <a:pos x="40" y="0"/>
              </a:cxn>
              <a:cxn ang="0">
                <a:pos x="40" y="40"/>
              </a:cxn>
              <a:cxn ang="0">
                <a:pos x="0" y="85"/>
              </a:cxn>
            </a:cxnLst>
            <a:rect l="0" t="0" r="r" b="b"/>
            <a:pathLst>
              <a:path w="40" h="85">
                <a:moveTo>
                  <a:pt x="40" y="0"/>
                </a:moveTo>
                <a:lnTo>
                  <a:pt x="40" y="40"/>
                </a:lnTo>
                <a:lnTo>
                  <a:pt x="0" y="85"/>
                </a:lnTo>
              </a:path>
            </a:pathLst>
          </a:custGeom>
          <a:noFill/>
          <a:ln w="3175">
            <a:solidFill>
              <a:srgbClr val="000000"/>
            </a:solidFill>
            <a:prstDash val="solid"/>
            <a:round/>
            <a:headEnd/>
            <a:tailEnd/>
          </a:ln>
        </p:spPr>
        <p:txBody>
          <a:bodyPr/>
          <a:lstStyle/>
          <a:p>
            <a:endParaRPr lang="en-US"/>
          </a:p>
        </p:txBody>
      </p:sp>
      <p:sp>
        <p:nvSpPr>
          <p:cNvPr id="597016" name="Line 24"/>
          <p:cNvSpPr>
            <a:spLocks noChangeShapeType="1"/>
          </p:cNvSpPr>
          <p:nvPr/>
        </p:nvSpPr>
        <p:spPr bwMode="auto">
          <a:xfrm>
            <a:off x="4052888" y="4438650"/>
            <a:ext cx="63500" cy="74613"/>
          </a:xfrm>
          <a:prstGeom prst="line">
            <a:avLst/>
          </a:prstGeom>
          <a:noFill/>
          <a:ln w="3175">
            <a:solidFill>
              <a:srgbClr val="000000"/>
            </a:solidFill>
            <a:round/>
            <a:headEnd/>
            <a:tailEnd/>
          </a:ln>
        </p:spPr>
        <p:txBody>
          <a:bodyPr/>
          <a:lstStyle/>
          <a:p>
            <a:endParaRPr lang="en-US"/>
          </a:p>
        </p:txBody>
      </p:sp>
      <p:grpSp>
        <p:nvGrpSpPr>
          <p:cNvPr id="6" name="Group 25"/>
          <p:cNvGrpSpPr>
            <a:grpSpLocks/>
          </p:cNvGrpSpPr>
          <p:nvPr/>
        </p:nvGrpSpPr>
        <p:grpSpPr bwMode="auto">
          <a:xfrm>
            <a:off x="4295775" y="4116388"/>
            <a:ext cx="669925" cy="427037"/>
            <a:chOff x="2736" y="2410"/>
            <a:chExt cx="422" cy="269"/>
          </a:xfrm>
        </p:grpSpPr>
        <p:sp>
          <p:nvSpPr>
            <p:cNvPr id="597018" name="Line 26"/>
            <p:cNvSpPr>
              <a:spLocks noChangeShapeType="1"/>
            </p:cNvSpPr>
            <p:nvPr/>
          </p:nvSpPr>
          <p:spPr bwMode="auto">
            <a:xfrm>
              <a:off x="2883" y="2520"/>
              <a:ext cx="31" cy="27"/>
            </a:xfrm>
            <a:prstGeom prst="line">
              <a:avLst/>
            </a:prstGeom>
            <a:noFill/>
            <a:ln w="3175">
              <a:solidFill>
                <a:srgbClr val="CCCCCC"/>
              </a:solidFill>
              <a:round/>
              <a:headEnd/>
              <a:tailEnd/>
            </a:ln>
          </p:spPr>
          <p:txBody>
            <a:bodyPr/>
            <a:lstStyle/>
            <a:p>
              <a:endParaRPr lang="en-US"/>
            </a:p>
          </p:txBody>
        </p:sp>
        <p:sp>
          <p:nvSpPr>
            <p:cNvPr id="597019" name="Line 27"/>
            <p:cNvSpPr>
              <a:spLocks noChangeShapeType="1"/>
            </p:cNvSpPr>
            <p:nvPr/>
          </p:nvSpPr>
          <p:spPr bwMode="auto">
            <a:xfrm flipH="1">
              <a:off x="2991" y="2518"/>
              <a:ext cx="29" cy="29"/>
            </a:xfrm>
            <a:prstGeom prst="line">
              <a:avLst/>
            </a:prstGeom>
            <a:noFill/>
            <a:ln w="3175">
              <a:solidFill>
                <a:srgbClr val="CCCCCC"/>
              </a:solidFill>
              <a:round/>
              <a:headEnd/>
              <a:tailEnd/>
            </a:ln>
          </p:spPr>
          <p:txBody>
            <a:bodyPr/>
            <a:lstStyle/>
            <a:p>
              <a:endParaRPr lang="en-US"/>
            </a:p>
          </p:txBody>
        </p:sp>
        <p:sp>
          <p:nvSpPr>
            <p:cNvPr id="597020" name="Freeform 28"/>
            <p:cNvSpPr>
              <a:spLocks/>
            </p:cNvSpPr>
            <p:nvPr/>
          </p:nvSpPr>
          <p:spPr bwMode="auto">
            <a:xfrm>
              <a:off x="2862" y="2425"/>
              <a:ext cx="177" cy="80"/>
            </a:xfrm>
            <a:custGeom>
              <a:avLst/>
              <a:gdLst/>
              <a:ahLst/>
              <a:cxnLst>
                <a:cxn ang="0">
                  <a:pos x="96" y="0"/>
                </a:cxn>
                <a:cxn ang="0">
                  <a:pos x="110" y="2"/>
                </a:cxn>
                <a:cxn ang="0">
                  <a:pos x="123" y="4"/>
                </a:cxn>
                <a:cxn ang="0">
                  <a:pos x="133" y="6"/>
                </a:cxn>
                <a:cxn ang="0">
                  <a:pos x="144" y="10"/>
                </a:cxn>
                <a:cxn ang="0">
                  <a:pos x="154" y="14"/>
                </a:cxn>
                <a:cxn ang="0">
                  <a:pos x="162" y="19"/>
                </a:cxn>
                <a:cxn ang="0">
                  <a:pos x="167" y="23"/>
                </a:cxn>
                <a:cxn ang="0">
                  <a:pos x="173" y="29"/>
                </a:cxn>
                <a:cxn ang="0">
                  <a:pos x="175" y="33"/>
                </a:cxn>
                <a:cxn ang="0">
                  <a:pos x="177" y="40"/>
                </a:cxn>
                <a:cxn ang="0">
                  <a:pos x="175" y="46"/>
                </a:cxn>
                <a:cxn ang="0">
                  <a:pos x="173" y="53"/>
                </a:cxn>
                <a:cxn ang="0">
                  <a:pos x="167" y="57"/>
                </a:cxn>
                <a:cxn ang="0">
                  <a:pos x="162" y="63"/>
                </a:cxn>
                <a:cxn ang="0">
                  <a:pos x="154" y="67"/>
                </a:cxn>
                <a:cxn ang="0">
                  <a:pos x="144" y="72"/>
                </a:cxn>
                <a:cxn ang="0">
                  <a:pos x="133" y="74"/>
                </a:cxn>
                <a:cxn ang="0">
                  <a:pos x="123" y="78"/>
                </a:cxn>
                <a:cxn ang="0">
                  <a:pos x="110" y="80"/>
                </a:cxn>
                <a:cxn ang="0">
                  <a:pos x="96" y="80"/>
                </a:cxn>
                <a:cxn ang="0">
                  <a:pos x="83" y="80"/>
                </a:cxn>
                <a:cxn ang="0">
                  <a:pos x="69" y="80"/>
                </a:cxn>
                <a:cxn ang="0">
                  <a:pos x="58" y="78"/>
                </a:cxn>
                <a:cxn ang="0">
                  <a:pos x="46" y="76"/>
                </a:cxn>
                <a:cxn ang="0">
                  <a:pos x="35" y="72"/>
                </a:cxn>
                <a:cxn ang="0">
                  <a:pos x="25" y="69"/>
                </a:cxn>
                <a:cxn ang="0">
                  <a:pos x="18" y="65"/>
                </a:cxn>
                <a:cxn ang="0">
                  <a:pos x="10" y="59"/>
                </a:cxn>
                <a:cxn ang="0">
                  <a:pos x="4" y="55"/>
                </a:cxn>
                <a:cxn ang="0">
                  <a:pos x="2" y="48"/>
                </a:cxn>
                <a:cxn ang="0">
                  <a:pos x="0" y="42"/>
                </a:cxn>
                <a:cxn ang="0">
                  <a:pos x="0" y="36"/>
                </a:cxn>
                <a:cxn ang="0">
                  <a:pos x="4" y="29"/>
                </a:cxn>
                <a:cxn ang="0">
                  <a:pos x="8" y="23"/>
                </a:cxn>
                <a:cxn ang="0">
                  <a:pos x="16" y="19"/>
                </a:cxn>
                <a:cxn ang="0">
                  <a:pos x="23" y="14"/>
                </a:cxn>
                <a:cxn ang="0">
                  <a:pos x="31" y="10"/>
                </a:cxn>
                <a:cxn ang="0">
                  <a:pos x="43" y="6"/>
                </a:cxn>
                <a:cxn ang="0">
                  <a:pos x="54" y="4"/>
                </a:cxn>
                <a:cxn ang="0">
                  <a:pos x="66" y="2"/>
                </a:cxn>
                <a:cxn ang="0">
                  <a:pos x="79" y="0"/>
                </a:cxn>
              </a:cxnLst>
              <a:rect l="0" t="0" r="r" b="b"/>
              <a:pathLst>
                <a:path w="177" h="80">
                  <a:moveTo>
                    <a:pt x="89" y="0"/>
                  </a:moveTo>
                  <a:lnTo>
                    <a:pt x="92" y="0"/>
                  </a:lnTo>
                  <a:lnTo>
                    <a:pt x="96" y="0"/>
                  </a:lnTo>
                  <a:lnTo>
                    <a:pt x="102" y="2"/>
                  </a:lnTo>
                  <a:lnTo>
                    <a:pt x="106" y="2"/>
                  </a:lnTo>
                  <a:lnTo>
                    <a:pt x="110" y="2"/>
                  </a:lnTo>
                  <a:lnTo>
                    <a:pt x="114" y="2"/>
                  </a:lnTo>
                  <a:lnTo>
                    <a:pt x="117" y="4"/>
                  </a:lnTo>
                  <a:lnTo>
                    <a:pt x="123" y="4"/>
                  </a:lnTo>
                  <a:lnTo>
                    <a:pt x="127" y="4"/>
                  </a:lnTo>
                  <a:lnTo>
                    <a:pt x="131" y="6"/>
                  </a:lnTo>
                  <a:lnTo>
                    <a:pt x="133" y="6"/>
                  </a:lnTo>
                  <a:lnTo>
                    <a:pt x="137" y="8"/>
                  </a:lnTo>
                  <a:lnTo>
                    <a:pt x="140" y="8"/>
                  </a:lnTo>
                  <a:lnTo>
                    <a:pt x="144" y="10"/>
                  </a:lnTo>
                  <a:lnTo>
                    <a:pt x="148" y="10"/>
                  </a:lnTo>
                  <a:lnTo>
                    <a:pt x="150" y="12"/>
                  </a:lnTo>
                  <a:lnTo>
                    <a:pt x="154" y="14"/>
                  </a:lnTo>
                  <a:lnTo>
                    <a:pt x="156" y="14"/>
                  </a:lnTo>
                  <a:lnTo>
                    <a:pt x="158" y="16"/>
                  </a:lnTo>
                  <a:lnTo>
                    <a:pt x="162" y="19"/>
                  </a:lnTo>
                  <a:lnTo>
                    <a:pt x="163" y="19"/>
                  </a:lnTo>
                  <a:lnTo>
                    <a:pt x="165" y="21"/>
                  </a:lnTo>
                  <a:lnTo>
                    <a:pt x="167" y="23"/>
                  </a:lnTo>
                  <a:lnTo>
                    <a:pt x="169" y="25"/>
                  </a:lnTo>
                  <a:lnTo>
                    <a:pt x="171" y="27"/>
                  </a:lnTo>
                  <a:lnTo>
                    <a:pt x="173" y="29"/>
                  </a:lnTo>
                  <a:lnTo>
                    <a:pt x="173" y="31"/>
                  </a:lnTo>
                  <a:lnTo>
                    <a:pt x="175" y="31"/>
                  </a:lnTo>
                  <a:lnTo>
                    <a:pt x="175" y="33"/>
                  </a:lnTo>
                  <a:lnTo>
                    <a:pt x="175" y="36"/>
                  </a:lnTo>
                  <a:lnTo>
                    <a:pt x="177" y="38"/>
                  </a:lnTo>
                  <a:lnTo>
                    <a:pt x="177" y="40"/>
                  </a:lnTo>
                  <a:lnTo>
                    <a:pt x="177" y="42"/>
                  </a:lnTo>
                  <a:lnTo>
                    <a:pt x="175" y="44"/>
                  </a:lnTo>
                  <a:lnTo>
                    <a:pt x="175" y="46"/>
                  </a:lnTo>
                  <a:lnTo>
                    <a:pt x="175" y="48"/>
                  </a:lnTo>
                  <a:lnTo>
                    <a:pt x="173" y="50"/>
                  </a:lnTo>
                  <a:lnTo>
                    <a:pt x="173" y="53"/>
                  </a:lnTo>
                  <a:lnTo>
                    <a:pt x="171" y="55"/>
                  </a:lnTo>
                  <a:lnTo>
                    <a:pt x="169" y="57"/>
                  </a:lnTo>
                  <a:lnTo>
                    <a:pt x="167" y="57"/>
                  </a:lnTo>
                  <a:lnTo>
                    <a:pt x="165" y="59"/>
                  </a:lnTo>
                  <a:lnTo>
                    <a:pt x="163" y="61"/>
                  </a:lnTo>
                  <a:lnTo>
                    <a:pt x="162" y="63"/>
                  </a:lnTo>
                  <a:lnTo>
                    <a:pt x="158" y="65"/>
                  </a:lnTo>
                  <a:lnTo>
                    <a:pt x="156" y="65"/>
                  </a:lnTo>
                  <a:lnTo>
                    <a:pt x="154" y="67"/>
                  </a:lnTo>
                  <a:lnTo>
                    <a:pt x="150" y="69"/>
                  </a:lnTo>
                  <a:lnTo>
                    <a:pt x="148" y="69"/>
                  </a:lnTo>
                  <a:lnTo>
                    <a:pt x="144" y="72"/>
                  </a:lnTo>
                  <a:lnTo>
                    <a:pt x="140" y="72"/>
                  </a:lnTo>
                  <a:lnTo>
                    <a:pt x="137" y="74"/>
                  </a:lnTo>
                  <a:lnTo>
                    <a:pt x="133" y="74"/>
                  </a:lnTo>
                  <a:lnTo>
                    <a:pt x="131" y="76"/>
                  </a:lnTo>
                  <a:lnTo>
                    <a:pt x="127" y="76"/>
                  </a:lnTo>
                  <a:lnTo>
                    <a:pt x="123" y="78"/>
                  </a:lnTo>
                  <a:lnTo>
                    <a:pt x="117" y="78"/>
                  </a:lnTo>
                  <a:lnTo>
                    <a:pt x="114" y="78"/>
                  </a:lnTo>
                  <a:lnTo>
                    <a:pt x="110" y="80"/>
                  </a:lnTo>
                  <a:lnTo>
                    <a:pt x="106" y="80"/>
                  </a:lnTo>
                  <a:lnTo>
                    <a:pt x="102" y="80"/>
                  </a:lnTo>
                  <a:lnTo>
                    <a:pt x="96" y="80"/>
                  </a:lnTo>
                  <a:lnTo>
                    <a:pt x="92" y="80"/>
                  </a:lnTo>
                  <a:lnTo>
                    <a:pt x="89" y="80"/>
                  </a:lnTo>
                  <a:lnTo>
                    <a:pt x="83" y="80"/>
                  </a:lnTo>
                  <a:lnTo>
                    <a:pt x="79" y="80"/>
                  </a:lnTo>
                  <a:lnTo>
                    <a:pt x="75" y="80"/>
                  </a:lnTo>
                  <a:lnTo>
                    <a:pt x="69" y="80"/>
                  </a:lnTo>
                  <a:lnTo>
                    <a:pt x="66" y="80"/>
                  </a:lnTo>
                  <a:lnTo>
                    <a:pt x="62" y="78"/>
                  </a:lnTo>
                  <a:lnTo>
                    <a:pt x="58" y="78"/>
                  </a:lnTo>
                  <a:lnTo>
                    <a:pt x="54" y="78"/>
                  </a:lnTo>
                  <a:lnTo>
                    <a:pt x="50" y="76"/>
                  </a:lnTo>
                  <a:lnTo>
                    <a:pt x="46" y="76"/>
                  </a:lnTo>
                  <a:lnTo>
                    <a:pt x="43" y="74"/>
                  </a:lnTo>
                  <a:lnTo>
                    <a:pt x="39" y="74"/>
                  </a:lnTo>
                  <a:lnTo>
                    <a:pt x="35" y="72"/>
                  </a:lnTo>
                  <a:lnTo>
                    <a:pt x="31" y="72"/>
                  </a:lnTo>
                  <a:lnTo>
                    <a:pt x="29" y="69"/>
                  </a:lnTo>
                  <a:lnTo>
                    <a:pt x="25" y="69"/>
                  </a:lnTo>
                  <a:lnTo>
                    <a:pt x="23" y="67"/>
                  </a:lnTo>
                  <a:lnTo>
                    <a:pt x="19" y="65"/>
                  </a:lnTo>
                  <a:lnTo>
                    <a:pt x="18" y="65"/>
                  </a:lnTo>
                  <a:lnTo>
                    <a:pt x="16" y="63"/>
                  </a:lnTo>
                  <a:lnTo>
                    <a:pt x="12" y="61"/>
                  </a:lnTo>
                  <a:lnTo>
                    <a:pt x="10" y="59"/>
                  </a:lnTo>
                  <a:lnTo>
                    <a:pt x="8" y="57"/>
                  </a:lnTo>
                  <a:lnTo>
                    <a:pt x="6" y="57"/>
                  </a:lnTo>
                  <a:lnTo>
                    <a:pt x="4" y="55"/>
                  </a:lnTo>
                  <a:lnTo>
                    <a:pt x="4" y="53"/>
                  </a:lnTo>
                  <a:lnTo>
                    <a:pt x="2" y="50"/>
                  </a:lnTo>
                  <a:lnTo>
                    <a:pt x="2" y="48"/>
                  </a:lnTo>
                  <a:lnTo>
                    <a:pt x="0" y="46"/>
                  </a:lnTo>
                  <a:lnTo>
                    <a:pt x="0" y="44"/>
                  </a:lnTo>
                  <a:lnTo>
                    <a:pt x="0" y="42"/>
                  </a:lnTo>
                  <a:lnTo>
                    <a:pt x="0" y="40"/>
                  </a:lnTo>
                  <a:lnTo>
                    <a:pt x="0" y="38"/>
                  </a:lnTo>
                  <a:lnTo>
                    <a:pt x="0" y="36"/>
                  </a:lnTo>
                  <a:lnTo>
                    <a:pt x="0" y="33"/>
                  </a:lnTo>
                  <a:lnTo>
                    <a:pt x="2" y="31"/>
                  </a:lnTo>
                  <a:lnTo>
                    <a:pt x="4" y="29"/>
                  </a:lnTo>
                  <a:lnTo>
                    <a:pt x="4" y="27"/>
                  </a:lnTo>
                  <a:lnTo>
                    <a:pt x="6" y="25"/>
                  </a:lnTo>
                  <a:lnTo>
                    <a:pt x="8" y="23"/>
                  </a:lnTo>
                  <a:lnTo>
                    <a:pt x="10" y="21"/>
                  </a:lnTo>
                  <a:lnTo>
                    <a:pt x="12" y="19"/>
                  </a:lnTo>
                  <a:lnTo>
                    <a:pt x="16" y="19"/>
                  </a:lnTo>
                  <a:lnTo>
                    <a:pt x="18" y="16"/>
                  </a:lnTo>
                  <a:lnTo>
                    <a:pt x="19" y="14"/>
                  </a:lnTo>
                  <a:lnTo>
                    <a:pt x="23" y="14"/>
                  </a:lnTo>
                  <a:lnTo>
                    <a:pt x="25" y="12"/>
                  </a:lnTo>
                  <a:lnTo>
                    <a:pt x="29" y="10"/>
                  </a:lnTo>
                  <a:lnTo>
                    <a:pt x="31" y="10"/>
                  </a:lnTo>
                  <a:lnTo>
                    <a:pt x="35" y="8"/>
                  </a:lnTo>
                  <a:lnTo>
                    <a:pt x="39" y="8"/>
                  </a:lnTo>
                  <a:lnTo>
                    <a:pt x="43" y="6"/>
                  </a:lnTo>
                  <a:lnTo>
                    <a:pt x="46" y="6"/>
                  </a:lnTo>
                  <a:lnTo>
                    <a:pt x="50" y="4"/>
                  </a:lnTo>
                  <a:lnTo>
                    <a:pt x="54" y="4"/>
                  </a:lnTo>
                  <a:lnTo>
                    <a:pt x="58" y="4"/>
                  </a:lnTo>
                  <a:lnTo>
                    <a:pt x="62" y="2"/>
                  </a:lnTo>
                  <a:lnTo>
                    <a:pt x="66" y="2"/>
                  </a:lnTo>
                  <a:lnTo>
                    <a:pt x="69" y="2"/>
                  </a:lnTo>
                  <a:lnTo>
                    <a:pt x="75" y="2"/>
                  </a:lnTo>
                  <a:lnTo>
                    <a:pt x="79" y="0"/>
                  </a:lnTo>
                  <a:lnTo>
                    <a:pt x="83" y="0"/>
                  </a:lnTo>
                  <a:lnTo>
                    <a:pt x="89" y="0"/>
                  </a:lnTo>
                  <a:close/>
                </a:path>
              </a:pathLst>
            </a:custGeom>
            <a:solidFill>
              <a:srgbClr val="CCCCCC"/>
            </a:solidFill>
            <a:ln w="9525">
              <a:noFill/>
              <a:round/>
              <a:headEnd/>
              <a:tailEnd/>
            </a:ln>
          </p:spPr>
          <p:txBody>
            <a:bodyPr/>
            <a:lstStyle/>
            <a:p>
              <a:endParaRPr lang="en-US"/>
            </a:p>
          </p:txBody>
        </p:sp>
        <p:sp>
          <p:nvSpPr>
            <p:cNvPr id="597021" name="Freeform 29"/>
            <p:cNvSpPr>
              <a:spLocks/>
            </p:cNvSpPr>
            <p:nvPr/>
          </p:nvSpPr>
          <p:spPr bwMode="auto">
            <a:xfrm>
              <a:off x="2862" y="2425"/>
              <a:ext cx="177" cy="80"/>
            </a:xfrm>
            <a:custGeom>
              <a:avLst/>
              <a:gdLst/>
              <a:ahLst/>
              <a:cxnLst>
                <a:cxn ang="0">
                  <a:pos x="89" y="0"/>
                </a:cxn>
                <a:cxn ang="0">
                  <a:pos x="106" y="2"/>
                </a:cxn>
                <a:cxn ang="0">
                  <a:pos x="123" y="4"/>
                </a:cxn>
                <a:cxn ang="0">
                  <a:pos x="137" y="8"/>
                </a:cxn>
                <a:cxn ang="0">
                  <a:pos x="150" y="12"/>
                </a:cxn>
                <a:cxn ang="0">
                  <a:pos x="162" y="19"/>
                </a:cxn>
                <a:cxn ang="0">
                  <a:pos x="169" y="25"/>
                </a:cxn>
                <a:cxn ang="0">
                  <a:pos x="175" y="31"/>
                </a:cxn>
                <a:cxn ang="0">
                  <a:pos x="177" y="40"/>
                </a:cxn>
                <a:cxn ang="0">
                  <a:pos x="175" y="48"/>
                </a:cxn>
                <a:cxn ang="0">
                  <a:pos x="169" y="57"/>
                </a:cxn>
                <a:cxn ang="0">
                  <a:pos x="162" y="63"/>
                </a:cxn>
                <a:cxn ang="0">
                  <a:pos x="150" y="69"/>
                </a:cxn>
                <a:cxn ang="0">
                  <a:pos x="137" y="74"/>
                </a:cxn>
                <a:cxn ang="0">
                  <a:pos x="123" y="78"/>
                </a:cxn>
                <a:cxn ang="0">
                  <a:pos x="106" y="80"/>
                </a:cxn>
                <a:cxn ang="0">
                  <a:pos x="89" y="80"/>
                </a:cxn>
                <a:cxn ang="0">
                  <a:pos x="69" y="80"/>
                </a:cxn>
                <a:cxn ang="0">
                  <a:pos x="54" y="78"/>
                </a:cxn>
                <a:cxn ang="0">
                  <a:pos x="39" y="74"/>
                </a:cxn>
                <a:cxn ang="0">
                  <a:pos x="25" y="69"/>
                </a:cxn>
                <a:cxn ang="0">
                  <a:pos x="16" y="63"/>
                </a:cxn>
                <a:cxn ang="0">
                  <a:pos x="6" y="57"/>
                </a:cxn>
                <a:cxn ang="0">
                  <a:pos x="2" y="48"/>
                </a:cxn>
                <a:cxn ang="0">
                  <a:pos x="0" y="40"/>
                </a:cxn>
                <a:cxn ang="0">
                  <a:pos x="2" y="31"/>
                </a:cxn>
                <a:cxn ang="0">
                  <a:pos x="6" y="25"/>
                </a:cxn>
                <a:cxn ang="0">
                  <a:pos x="16" y="19"/>
                </a:cxn>
                <a:cxn ang="0">
                  <a:pos x="25" y="12"/>
                </a:cxn>
                <a:cxn ang="0">
                  <a:pos x="39" y="8"/>
                </a:cxn>
                <a:cxn ang="0">
                  <a:pos x="54" y="4"/>
                </a:cxn>
                <a:cxn ang="0">
                  <a:pos x="69" y="2"/>
                </a:cxn>
                <a:cxn ang="0">
                  <a:pos x="89" y="0"/>
                </a:cxn>
              </a:cxnLst>
              <a:rect l="0" t="0" r="r" b="b"/>
              <a:pathLst>
                <a:path w="177" h="80">
                  <a:moveTo>
                    <a:pt x="89" y="0"/>
                  </a:moveTo>
                  <a:lnTo>
                    <a:pt x="106" y="2"/>
                  </a:lnTo>
                  <a:lnTo>
                    <a:pt x="123" y="4"/>
                  </a:lnTo>
                  <a:lnTo>
                    <a:pt x="137" y="8"/>
                  </a:lnTo>
                  <a:lnTo>
                    <a:pt x="150" y="12"/>
                  </a:lnTo>
                  <a:lnTo>
                    <a:pt x="162" y="19"/>
                  </a:lnTo>
                  <a:lnTo>
                    <a:pt x="169" y="25"/>
                  </a:lnTo>
                  <a:lnTo>
                    <a:pt x="175" y="31"/>
                  </a:lnTo>
                  <a:lnTo>
                    <a:pt x="177" y="40"/>
                  </a:lnTo>
                  <a:lnTo>
                    <a:pt x="175" y="48"/>
                  </a:lnTo>
                  <a:lnTo>
                    <a:pt x="169" y="57"/>
                  </a:lnTo>
                  <a:lnTo>
                    <a:pt x="162" y="63"/>
                  </a:lnTo>
                  <a:lnTo>
                    <a:pt x="150" y="69"/>
                  </a:lnTo>
                  <a:lnTo>
                    <a:pt x="137" y="74"/>
                  </a:lnTo>
                  <a:lnTo>
                    <a:pt x="123" y="78"/>
                  </a:lnTo>
                  <a:lnTo>
                    <a:pt x="106" y="80"/>
                  </a:lnTo>
                  <a:lnTo>
                    <a:pt x="89" y="80"/>
                  </a:lnTo>
                  <a:lnTo>
                    <a:pt x="69" y="80"/>
                  </a:lnTo>
                  <a:lnTo>
                    <a:pt x="54" y="78"/>
                  </a:lnTo>
                  <a:lnTo>
                    <a:pt x="39" y="74"/>
                  </a:lnTo>
                  <a:lnTo>
                    <a:pt x="25" y="69"/>
                  </a:lnTo>
                  <a:lnTo>
                    <a:pt x="16" y="63"/>
                  </a:lnTo>
                  <a:lnTo>
                    <a:pt x="6" y="57"/>
                  </a:lnTo>
                  <a:lnTo>
                    <a:pt x="2" y="48"/>
                  </a:lnTo>
                  <a:lnTo>
                    <a:pt x="0" y="40"/>
                  </a:lnTo>
                  <a:lnTo>
                    <a:pt x="2" y="31"/>
                  </a:lnTo>
                  <a:lnTo>
                    <a:pt x="6" y="25"/>
                  </a:lnTo>
                  <a:lnTo>
                    <a:pt x="16" y="19"/>
                  </a:lnTo>
                  <a:lnTo>
                    <a:pt x="25" y="12"/>
                  </a:lnTo>
                  <a:lnTo>
                    <a:pt x="39" y="8"/>
                  </a:lnTo>
                  <a:lnTo>
                    <a:pt x="54" y="4"/>
                  </a:lnTo>
                  <a:lnTo>
                    <a:pt x="69" y="2"/>
                  </a:lnTo>
                  <a:lnTo>
                    <a:pt x="89" y="0"/>
                  </a:lnTo>
                </a:path>
              </a:pathLst>
            </a:custGeom>
            <a:noFill/>
            <a:ln w="3175">
              <a:solidFill>
                <a:srgbClr val="CCCCCC"/>
              </a:solidFill>
              <a:prstDash val="solid"/>
              <a:round/>
              <a:headEnd/>
              <a:tailEnd/>
            </a:ln>
          </p:spPr>
          <p:txBody>
            <a:bodyPr/>
            <a:lstStyle/>
            <a:p>
              <a:endParaRPr lang="en-US"/>
            </a:p>
          </p:txBody>
        </p:sp>
        <p:sp>
          <p:nvSpPr>
            <p:cNvPr id="597022" name="Freeform 30"/>
            <p:cNvSpPr>
              <a:spLocks/>
            </p:cNvSpPr>
            <p:nvPr/>
          </p:nvSpPr>
          <p:spPr bwMode="auto">
            <a:xfrm>
              <a:off x="2883" y="2507"/>
              <a:ext cx="37" cy="43"/>
            </a:xfrm>
            <a:custGeom>
              <a:avLst/>
              <a:gdLst/>
              <a:ahLst/>
              <a:cxnLst>
                <a:cxn ang="0">
                  <a:pos x="0" y="13"/>
                </a:cxn>
                <a:cxn ang="0">
                  <a:pos x="37" y="0"/>
                </a:cxn>
                <a:cxn ang="0">
                  <a:pos x="31" y="43"/>
                </a:cxn>
              </a:cxnLst>
              <a:rect l="0" t="0" r="r" b="b"/>
              <a:pathLst>
                <a:path w="37" h="43">
                  <a:moveTo>
                    <a:pt x="0" y="13"/>
                  </a:moveTo>
                  <a:lnTo>
                    <a:pt x="37" y="0"/>
                  </a:lnTo>
                  <a:lnTo>
                    <a:pt x="31" y="43"/>
                  </a:lnTo>
                </a:path>
              </a:pathLst>
            </a:custGeom>
            <a:noFill/>
            <a:ln w="3175">
              <a:solidFill>
                <a:srgbClr val="CCCCCC"/>
              </a:solidFill>
              <a:prstDash val="solid"/>
              <a:round/>
              <a:headEnd/>
              <a:tailEnd/>
            </a:ln>
          </p:spPr>
          <p:txBody>
            <a:bodyPr/>
            <a:lstStyle/>
            <a:p>
              <a:endParaRPr lang="en-US"/>
            </a:p>
          </p:txBody>
        </p:sp>
        <p:sp>
          <p:nvSpPr>
            <p:cNvPr id="597023" name="Line 31"/>
            <p:cNvSpPr>
              <a:spLocks noChangeShapeType="1"/>
            </p:cNvSpPr>
            <p:nvPr/>
          </p:nvSpPr>
          <p:spPr bwMode="auto">
            <a:xfrm flipH="1" flipV="1">
              <a:off x="2987" y="2514"/>
              <a:ext cx="94" cy="112"/>
            </a:xfrm>
            <a:prstGeom prst="line">
              <a:avLst/>
            </a:prstGeom>
            <a:noFill/>
            <a:ln w="3175">
              <a:solidFill>
                <a:srgbClr val="CCCCCC"/>
              </a:solidFill>
              <a:round/>
              <a:headEnd/>
              <a:tailEnd/>
            </a:ln>
          </p:spPr>
          <p:txBody>
            <a:bodyPr/>
            <a:lstStyle/>
            <a:p>
              <a:endParaRPr lang="en-US"/>
            </a:p>
          </p:txBody>
        </p:sp>
        <p:sp>
          <p:nvSpPr>
            <p:cNvPr id="597024" name="Freeform 32"/>
            <p:cNvSpPr>
              <a:spLocks/>
            </p:cNvSpPr>
            <p:nvPr/>
          </p:nvSpPr>
          <p:spPr bwMode="auto">
            <a:xfrm>
              <a:off x="2983" y="2507"/>
              <a:ext cx="37" cy="43"/>
            </a:xfrm>
            <a:custGeom>
              <a:avLst/>
              <a:gdLst/>
              <a:ahLst/>
              <a:cxnLst>
                <a:cxn ang="0">
                  <a:pos x="6" y="43"/>
                </a:cxn>
                <a:cxn ang="0">
                  <a:pos x="0" y="0"/>
                </a:cxn>
                <a:cxn ang="0">
                  <a:pos x="37" y="11"/>
                </a:cxn>
              </a:cxnLst>
              <a:rect l="0" t="0" r="r" b="b"/>
              <a:pathLst>
                <a:path w="37" h="43">
                  <a:moveTo>
                    <a:pt x="6" y="43"/>
                  </a:moveTo>
                  <a:lnTo>
                    <a:pt x="0" y="0"/>
                  </a:lnTo>
                  <a:lnTo>
                    <a:pt x="37" y="11"/>
                  </a:lnTo>
                </a:path>
              </a:pathLst>
            </a:custGeom>
            <a:noFill/>
            <a:ln w="3175">
              <a:solidFill>
                <a:srgbClr val="CCCCCC"/>
              </a:solidFill>
              <a:prstDash val="solid"/>
              <a:round/>
              <a:headEnd/>
              <a:tailEnd/>
            </a:ln>
          </p:spPr>
          <p:txBody>
            <a:bodyPr/>
            <a:lstStyle/>
            <a:p>
              <a:endParaRPr lang="en-US"/>
            </a:p>
          </p:txBody>
        </p:sp>
        <p:sp>
          <p:nvSpPr>
            <p:cNvPr id="597025" name="Freeform 33"/>
            <p:cNvSpPr>
              <a:spLocks/>
            </p:cNvSpPr>
            <p:nvPr/>
          </p:nvSpPr>
          <p:spPr bwMode="auto">
            <a:xfrm>
              <a:off x="2983" y="2594"/>
              <a:ext cx="175" cy="81"/>
            </a:xfrm>
            <a:custGeom>
              <a:avLst/>
              <a:gdLst/>
              <a:ahLst/>
              <a:cxnLst>
                <a:cxn ang="0">
                  <a:pos x="92" y="0"/>
                </a:cxn>
                <a:cxn ang="0">
                  <a:pos x="102" y="0"/>
                </a:cxn>
                <a:cxn ang="0">
                  <a:pos x="110" y="0"/>
                </a:cxn>
                <a:cxn ang="0">
                  <a:pos x="117" y="2"/>
                </a:cxn>
                <a:cxn ang="0">
                  <a:pos x="125" y="4"/>
                </a:cxn>
                <a:cxn ang="0">
                  <a:pos x="133" y="4"/>
                </a:cxn>
                <a:cxn ang="0">
                  <a:pos x="140" y="6"/>
                </a:cxn>
                <a:cxn ang="0">
                  <a:pos x="146" y="11"/>
                </a:cxn>
                <a:cxn ang="0">
                  <a:pos x="154" y="13"/>
                </a:cxn>
                <a:cxn ang="0">
                  <a:pos x="158" y="15"/>
                </a:cxn>
                <a:cxn ang="0">
                  <a:pos x="163" y="19"/>
                </a:cxn>
                <a:cxn ang="0">
                  <a:pos x="167" y="21"/>
                </a:cxn>
                <a:cxn ang="0">
                  <a:pos x="171" y="26"/>
                </a:cxn>
                <a:cxn ang="0">
                  <a:pos x="173" y="30"/>
                </a:cxn>
                <a:cxn ang="0">
                  <a:pos x="175" y="34"/>
                </a:cxn>
                <a:cxn ang="0">
                  <a:pos x="175" y="38"/>
                </a:cxn>
                <a:cxn ang="0">
                  <a:pos x="175" y="43"/>
                </a:cxn>
                <a:cxn ang="0">
                  <a:pos x="175" y="47"/>
                </a:cxn>
                <a:cxn ang="0">
                  <a:pos x="171" y="51"/>
                </a:cxn>
                <a:cxn ang="0">
                  <a:pos x="169" y="55"/>
                </a:cxn>
                <a:cxn ang="0">
                  <a:pos x="165" y="59"/>
                </a:cxn>
                <a:cxn ang="0">
                  <a:pos x="161" y="62"/>
                </a:cxn>
                <a:cxn ang="0">
                  <a:pos x="156" y="66"/>
                </a:cxn>
                <a:cxn ang="0">
                  <a:pos x="150" y="68"/>
                </a:cxn>
                <a:cxn ang="0">
                  <a:pos x="144" y="70"/>
                </a:cxn>
                <a:cxn ang="0">
                  <a:pos x="137" y="72"/>
                </a:cxn>
                <a:cxn ang="0">
                  <a:pos x="129" y="74"/>
                </a:cxn>
                <a:cxn ang="0">
                  <a:pos x="121" y="76"/>
                </a:cxn>
                <a:cxn ang="0">
                  <a:pos x="113" y="79"/>
                </a:cxn>
                <a:cxn ang="0">
                  <a:pos x="106" y="79"/>
                </a:cxn>
                <a:cxn ang="0">
                  <a:pos x="96" y="79"/>
                </a:cxn>
                <a:cxn ang="0">
                  <a:pos x="89" y="81"/>
                </a:cxn>
                <a:cxn ang="0">
                  <a:pos x="79" y="79"/>
                </a:cxn>
                <a:cxn ang="0">
                  <a:pos x="69" y="79"/>
                </a:cxn>
                <a:cxn ang="0">
                  <a:pos x="62" y="79"/>
                </a:cxn>
                <a:cxn ang="0">
                  <a:pos x="54" y="76"/>
                </a:cxn>
                <a:cxn ang="0">
                  <a:pos x="46" y="74"/>
                </a:cxn>
                <a:cxn ang="0">
                  <a:pos x="39" y="72"/>
                </a:cxn>
                <a:cxn ang="0">
                  <a:pos x="31" y="70"/>
                </a:cxn>
                <a:cxn ang="0">
                  <a:pos x="25" y="68"/>
                </a:cxn>
                <a:cxn ang="0">
                  <a:pos x="19" y="66"/>
                </a:cxn>
                <a:cxn ang="0">
                  <a:pos x="14" y="62"/>
                </a:cxn>
                <a:cxn ang="0">
                  <a:pos x="10" y="59"/>
                </a:cxn>
                <a:cxn ang="0">
                  <a:pos x="6" y="55"/>
                </a:cxn>
                <a:cxn ang="0">
                  <a:pos x="4" y="51"/>
                </a:cxn>
                <a:cxn ang="0">
                  <a:pos x="2" y="47"/>
                </a:cxn>
                <a:cxn ang="0">
                  <a:pos x="0" y="43"/>
                </a:cxn>
                <a:cxn ang="0">
                  <a:pos x="0" y="38"/>
                </a:cxn>
                <a:cxn ang="0">
                  <a:pos x="0" y="34"/>
                </a:cxn>
                <a:cxn ang="0">
                  <a:pos x="2" y="30"/>
                </a:cxn>
                <a:cxn ang="0">
                  <a:pos x="4" y="26"/>
                </a:cxn>
                <a:cxn ang="0">
                  <a:pos x="8" y="21"/>
                </a:cxn>
                <a:cxn ang="0">
                  <a:pos x="12" y="19"/>
                </a:cxn>
                <a:cxn ang="0">
                  <a:pos x="18" y="15"/>
                </a:cxn>
                <a:cxn ang="0">
                  <a:pos x="23" y="13"/>
                </a:cxn>
                <a:cxn ang="0">
                  <a:pos x="29" y="11"/>
                </a:cxn>
                <a:cxn ang="0">
                  <a:pos x="35" y="6"/>
                </a:cxn>
                <a:cxn ang="0">
                  <a:pos x="42" y="4"/>
                </a:cxn>
                <a:cxn ang="0">
                  <a:pos x="50" y="4"/>
                </a:cxn>
                <a:cxn ang="0">
                  <a:pos x="58" y="2"/>
                </a:cxn>
                <a:cxn ang="0">
                  <a:pos x="65" y="0"/>
                </a:cxn>
                <a:cxn ang="0">
                  <a:pos x="75" y="0"/>
                </a:cxn>
                <a:cxn ang="0">
                  <a:pos x="83" y="0"/>
                </a:cxn>
              </a:cxnLst>
              <a:rect l="0" t="0" r="r" b="b"/>
              <a:pathLst>
                <a:path w="175" h="81">
                  <a:moveTo>
                    <a:pt x="89" y="0"/>
                  </a:moveTo>
                  <a:lnTo>
                    <a:pt x="92" y="0"/>
                  </a:lnTo>
                  <a:lnTo>
                    <a:pt x="96" y="0"/>
                  </a:lnTo>
                  <a:lnTo>
                    <a:pt x="102" y="0"/>
                  </a:lnTo>
                  <a:lnTo>
                    <a:pt x="106" y="0"/>
                  </a:lnTo>
                  <a:lnTo>
                    <a:pt x="110" y="0"/>
                  </a:lnTo>
                  <a:lnTo>
                    <a:pt x="113" y="2"/>
                  </a:lnTo>
                  <a:lnTo>
                    <a:pt x="117" y="2"/>
                  </a:lnTo>
                  <a:lnTo>
                    <a:pt x="121" y="2"/>
                  </a:lnTo>
                  <a:lnTo>
                    <a:pt x="125" y="4"/>
                  </a:lnTo>
                  <a:lnTo>
                    <a:pt x="129" y="4"/>
                  </a:lnTo>
                  <a:lnTo>
                    <a:pt x="133" y="4"/>
                  </a:lnTo>
                  <a:lnTo>
                    <a:pt x="137" y="6"/>
                  </a:lnTo>
                  <a:lnTo>
                    <a:pt x="140" y="6"/>
                  </a:lnTo>
                  <a:lnTo>
                    <a:pt x="144" y="9"/>
                  </a:lnTo>
                  <a:lnTo>
                    <a:pt x="146" y="11"/>
                  </a:lnTo>
                  <a:lnTo>
                    <a:pt x="150" y="11"/>
                  </a:lnTo>
                  <a:lnTo>
                    <a:pt x="154" y="13"/>
                  </a:lnTo>
                  <a:lnTo>
                    <a:pt x="156" y="15"/>
                  </a:lnTo>
                  <a:lnTo>
                    <a:pt x="158" y="15"/>
                  </a:lnTo>
                  <a:lnTo>
                    <a:pt x="161" y="17"/>
                  </a:lnTo>
                  <a:lnTo>
                    <a:pt x="163" y="19"/>
                  </a:lnTo>
                  <a:lnTo>
                    <a:pt x="165" y="21"/>
                  </a:lnTo>
                  <a:lnTo>
                    <a:pt x="167" y="21"/>
                  </a:lnTo>
                  <a:lnTo>
                    <a:pt x="169" y="23"/>
                  </a:lnTo>
                  <a:lnTo>
                    <a:pt x="171" y="26"/>
                  </a:lnTo>
                  <a:lnTo>
                    <a:pt x="171" y="28"/>
                  </a:lnTo>
                  <a:lnTo>
                    <a:pt x="173" y="30"/>
                  </a:lnTo>
                  <a:lnTo>
                    <a:pt x="175" y="32"/>
                  </a:lnTo>
                  <a:lnTo>
                    <a:pt x="175" y="34"/>
                  </a:lnTo>
                  <a:lnTo>
                    <a:pt x="175" y="36"/>
                  </a:lnTo>
                  <a:lnTo>
                    <a:pt x="175" y="38"/>
                  </a:lnTo>
                  <a:lnTo>
                    <a:pt x="175" y="40"/>
                  </a:lnTo>
                  <a:lnTo>
                    <a:pt x="175" y="43"/>
                  </a:lnTo>
                  <a:lnTo>
                    <a:pt x="175" y="45"/>
                  </a:lnTo>
                  <a:lnTo>
                    <a:pt x="175" y="47"/>
                  </a:lnTo>
                  <a:lnTo>
                    <a:pt x="173" y="49"/>
                  </a:lnTo>
                  <a:lnTo>
                    <a:pt x="171" y="51"/>
                  </a:lnTo>
                  <a:lnTo>
                    <a:pt x="171" y="53"/>
                  </a:lnTo>
                  <a:lnTo>
                    <a:pt x="169" y="55"/>
                  </a:lnTo>
                  <a:lnTo>
                    <a:pt x="167" y="57"/>
                  </a:lnTo>
                  <a:lnTo>
                    <a:pt x="165" y="59"/>
                  </a:lnTo>
                  <a:lnTo>
                    <a:pt x="163" y="59"/>
                  </a:lnTo>
                  <a:lnTo>
                    <a:pt x="161" y="62"/>
                  </a:lnTo>
                  <a:lnTo>
                    <a:pt x="158" y="64"/>
                  </a:lnTo>
                  <a:lnTo>
                    <a:pt x="156" y="66"/>
                  </a:lnTo>
                  <a:lnTo>
                    <a:pt x="154" y="66"/>
                  </a:lnTo>
                  <a:lnTo>
                    <a:pt x="150" y="68"/>
                  </a:lnTo>
                  <a:lnTo>
                    <a:pt x="146" y="70"/>
                  </a:lnTo>
                  <a:lnTo>
                    <a:pt x="144" y="70"/>
                  </a:lnTo>
                  <a:lnTo>
                    <a:pt x="140" y="72"/>
                  </a:lnTo>
                  <a:lnTo>
                    <a:pt x="137" y="72"/>
                  </a:lnTo>
                  <a:lnTo>
                    <a:pt x="133" y="74"/>
                  </a:lnTo>
                  <a:lnTo>
                    <a:pt x="129" y="74"/>
                  </a:lnTo>
                  <a:lnTo>
                    <a:pt x="125" y="76"/>
                  </a:lnTo>
                  <a:lnTo>
                    <a:pt x="121" y="76"/>
                  </a:lnTo>
                  <a:lnTo>
                    <a:pt x="117" y="76"/>
                  </a:lnTo>
                  <a:lnTo>
                    <a:pt x="113" y="79"/>
                  </a:lnTo>
                  <a:lnTo>
                    <a:pt x="110" y="79"/>
                  </a:lnTo>
                  <a:lnTo>
                    <a:pt x="106" y="79"/>
                  </a:lnTo>
                  <a:lnTo>
                    <a:pt x="102" y="79"/>
                  </a:lnTo>
                  <a:lnTo>
                    <a:pt x="96" y="79"/>
                  </a:lnTo>
                  <a:lnTo>
                    <a:pt x="92" y="79"/>
                  </a:lnTo>
                  <a:lnTo>
                    <a:pt x="89" y="81"/>
                  </a:lnTo>
                  <a:lnTo>
                    <a:pt x="83" y="79"/>
                  </a:lnTo>
                  <a:lnTo>
                    <a:pt x="79" y="79"/>
                  </a:lnTo>
                  <a:lnTo>
                    <a:pt x="75" y="79"/>
                  </a:lnTo>
                  <a:lnTo>
                    <a:pt x="69" y="79"/>
                  </a:lnTo>
                  <a:lnTo>
                    <a:pt x="65" y="79"/>
                  </a:lnTo>
                  <a:lnTo>
                    <a:pt x="62" y="79"/>
                  </a:lnTo>
                  <a:lnTo>
                    <a:pt x="58" y="76"/>
                  </a:lnTo>
                  <a:lnTo>
                    <a:pt x="54" y="76"/>
                  </a:lnTo>
                  <a:lnTo>
                    <a:pt x="50" y="76"/>
                  </a:lnTo>
                  <a:lnTo>
                    <a:pt x="46" y="74"/>
                  </a:lnTo>
                  <a:lnTo>
                    <a:pt x="42" y="74"/>
                  </a:lnTo>
                  <a:lnTo>
                    <a:pt x="39" y="72"/>
                  </a:lnTo>
                  <a:lnTo>
                    <a:pt x="35" y="72"/>
                  </a:lnTo>
                  <a:lnTo>
                    <a:pt x="31" y="70"/>
                  </a:lnTo>
                  <a:lnTo>
                    <a:pt x="29" y="70"/>
                  </a:lnTo>
                  <a:lnTo>
                    <a:pt x="25" y="68"/>
                  </a:lnTo>
                  <a:lnTo>
                    <a:pt x="23" y="66"/>
                  </a:lnTo>
                  <a:lnTo>
                    <a:pt x="19" y="66"/>
                  </a:lnTo>
                  <a:lnTo>
                    <a:pt x="18" y="64"/>
                  </a:lnTo>
                  <a:lnTo>
                    <a:pt x="14" y="62"/>
                  </a:lnTo>
                  <a:lnTo>
                    <a:pt x="12" y="59"/>
                  </a:lnTo>
                  <a:lnTo>
                    <a:pt x="10" y="59"/>
                  </a:lnTo>
                  <a:lnTo>
                    <a:pt x="8" y="57"/>
                  </a:lnTo>
                  <a:lnTo>
                    <a:pt x="6" y="55"/>
                  </a:lnTo>
                  <a:lnTo>
                    <a:pt x="4" y="53"/>
                  </a:lnTo>
                  <a:lnTo>
                    <a:pt x="4" y="51"/>
                  </a:lnTo>
                  <a:lnTo>
                    <a:pt x="2" y="49"/>
                  </a:lnTo>
                  <a:lnTo>
                    <a:pt x="2" y="47"/>
                  </a:lnTo>
                  <a:lnTo>
                    <a:pt x="0" y="45"/>
                  </a:lnTo>
                  <a:lnTo>
                    <a:pt x="0" y="43"/>
                  </a:lnTo>
                  <a:lnTo>
                    <a:pt x="0" y="40"/>
                  </a:lnTo>
                  <a:lnTo>
                    <a:pt x="0" y="38"/>
                  </a:lnTo>
                  <a:lnTo>
                    <a:pt x="0" y="36"/>
                  </a:lnTo>
                  <a:lnTo>
                    <a:pt x="0" y="34"/>
                  </a:lnTo>
                  <a:lnTo>
                    <a:pt x="2" y="32"/>
                  </a:lnTo>
                  <a:lnTo>
                    <a:pt x="2" y="30"/>
                  </a:lnTo>
                  <a:lnTo>
                    <a:pt x="4" y="28"/>
                  </a:lnTo>
                  <a:lnTo>
                    <a:pt x="4" y="26"/>
                  </a:lnTo>
                  <a:lnTo>
                    <a:pt x="6" y="23"/>
                  </a:lnTo>
                  <a:lnTo>
                    <a:pt x="8" y="21"/>
                  </a:lnTo>
                  <a:lnTo>
                    <a:pt x="10" y="21"/>
                  </a:lnTo>
                  <a:lnTo>
                    <a:pt x="12" y="19"/>
                  </a:lnTo>
                  <a:lnTo>
                    <a:pt x="14" y="17"/>
                  </a:lnTo>
                  <a:lnTo>
                    <a:pt x="18" y="15"/>
                  </a:lnTo>
                  <a:lnTo>
                    <a:pt x="19" y="15"/>
                  </a:lnTo>
                  <a:lnTo>
                    <a:pt x="23" y="13"/>
                  </a:lnTo>
                  <a:lnTo>
                    <a:pt x="25" y="11"/>
                  </a:lnTo>
                  <a:lnTo>
                    <a:pt x="29" y="11"/>
                  </a:lnTo>
                  <a:lnTo>
                    <a:pt x="31" y="9"/>
                  </a:lnTo>
                  <a:lnTo>
                    <a:pt x="35" y="6"/>
                  </a:lnTo>
                  <a:lnTo>
                    <a:pt x="39" y="6"/>
                  </a:lnTo>
                  <a:lnTo>
                    <a:pt x="42" y="4"/>
                  </a:lnTo>
                  <a:lnTo>
                    <a:pt x="46" y="4"/>
                  </a:lnTo>
                  <a:lnTo>
                    <a:pt x="50" y="4"/>
                  </a:lnTo>
                  <a:lnTo>
                    <a:pt x="54" y="2"/>
                  </a:lnTo>
                  <a:lnTo>
                    <a:pt x="58" y="2"/>
                  </a:lnTo>
                  <a:lnTo>
                    <a:pt x="62" y="2"/>
                  </a:lnTo>
                  <a:lnTo>
                    <a:pt x="65" y="0"/>
                  </a:lnTo>
                  <a:lnTo>
                    <a:pt x="69" y="0"/>
                  </a:lnTo>
                  <a:lnTo>
                    <a:pt x="75" y="0"/>
                  </a:lnTo>
                  <a:lnTo>
                    <a:pt x="79" y="0"/>
                  </a:lnTo>
                  <a:lnTo>
                    <a:pt x="83" y="0"/>
                  </a:lnTo>
                  <a:lnTo>
                    <a:pt x="89" y="0"/>
                  </a:lnTo>
                  <a:close/>
                </a:path>
              </a:pathLst>
            </a:custGeom>
            <a:solidFill>
              <a:srgbClr val="CCCCCC"/>
            </a:solidFill>
            <a:ln w="9525">
              <a:noFill/>
              <a:round/>
              <a:headEnd/>
              <a:tailEnd/>
            </a:ln>
          </p:spPr>
          <p:txBody>
            <a:bodyPr/>
            <a:lstStyle/>
            <a:p>
              <a:endParaRPr lang="en-US"/>
            </a:p>
          </p:txBody>
        </p:sp>
        <p:sp>
          <p:nvSpPr>
            <p:cNvPr id="597026" name="Freeform 34"/>
            <p:cNvSpPr>
              <a:spLocks/>
            </p:cNvSpPr>
            <p:nvPr/>
          </p:nvSpPr>
          <p:spPr bwMode="auto">
            <a:xfrm>
              <a:off x="2983" y="2594"/>
              <a:ext cx="175" cy="81"/>
            </a:xfrm>
            <a:custGeom>
              <a:avLst/>
              <a:gdLst/>
              <a:ahLst/>
              <a:cxnLst>
                <a:cxn ang="0">
                  <a:pos x="89" y="0"/>
                </a:cxn>
                <a:cxn ang="0">
                  <a:pos x="106" y="0"/>
                </a:cxn>
                <a:cxn ang="0">
                  <a:pos x="121" y="2"/>
                </a:cxn>
                <a:cxn ang="0">
                  <a:pos x="137" y="6"/>
                </a:cxn>
                <a:cxn ang="0">
                  <a:pos x="150" y="11"/>
                </a:cxn>
                <a:cxn ang="0">
                  <a:pos x="161" y="17"/>
                </a:cxn>
                <a:cxn ang="0">
                  <a:pos x="169" y="23"/>
                </a:cxn>
                <a:cxn ang="0">
                  <a:pos x="175" y="32"/>
                </a:cxn>
                <a:cxn ang="0">
                  <a:pos x="175" y="40"/>
                </a:cxn>
                <a:cxn ang="0">
                  <a:pos x="175" y="47"/>
                </a:cxn>
                <a:cxn ang="0">
                  <a:pos x="169" y="55"/>
                </a:cxn>
                <a:cxn ang="0">
                  <a:pos x="161" y="62"/>
                </a:cxn>
                <a:cxn ang="0">
                  <a:pos x="150" y="68"/>
                </a:cxn>
                <a:cxn ang="0">
                  <a:pos x="137" y="72"/>
                </a:cxn>
                <a:cxn ang="0">
                  <a:pos x="121" y="76"/>
                </a:cxn>
                <a:cxn ang="0">
                  <a:pos x="106" y="79"/>
                </a:cxn>
                <a:cxn ang="0">
                  <a:pos x="89" y="81"/>
                </a:cxn>
                <a:cxn ang="0">
                  <a:pos x="69" y="79"/>
                </a:cxn>
                <a:cxn ang="0">
                  <a:pos x="54" y="76"/>
                </a:cxn>
                <a:cxn ang="0">
                  <a:pos x="39" y="72"/>
                </a:cxn>
                <a:cxn ang="0">
                  <a:pos x="25" y="68"/>
                </a:cxn>
                <a:cxn ang="0">
                  <a:pos x="14" y="62"/>
                </a:cxn>
                <a:cxn ang="0">
                  <a:pos x="6" y="55"/>
                </a:cxn>
                <a:cxn ang="0">
                  <a:pos x="2" y="47"/>
                </a:cxn>
                <a:cxn ang="0">
                  <a:pos x="0" y="40"/>
                </a:cxn>
                <a:cxn ang="0">
                  <a:pos x="2" y="32"/>
                </a:cxn>
                <a:cxn ang="0">
                  <a:pos x="6" y="23"/>
                </a:cxn>
                <a:cxn ang="0">
                  <a:pos x="14" y="17"/>
                </a:cxn>
                <a:cxn ang="0">
                  <a:pos x="25" y="11"/>
                </a:cxn>
                <a:cxn ang="0">
                  <a:pos x="39" y="6"/>
                </a:cxn>
                <a:cxn ang="0">
                  <a:pos x="54" y="2"/>
                </a:cxn>
                <a:cxn ang="0">
                  <a:pos x="69" y="0"/>
                </a:cxn>
                <a:cxn ang="0">
                  <a:pos x="89" y="0"/>
                </a:cxn>
              </a:cxnLst>
              <a:rect l="0" t="0" r="r" b="b"/>
              <a:pathLst>
                <a:path w="175" h="81">
                  <a:moveTo>
                    <a:pt x="89" y="0"/>
                  </a:moveTo>
                  <a:lnTo>
                    <a:pt x="106" y="0"/>
                  </a:lnTo>
                  <a:lnTo>
                    <a:pt x="121" y="2"/>
                  </a:lnTo>
                  <a:lnTo>
                    <a:pt x="137" y="6"/>
                  </a:lnTo>
                  <a:lnTo>
                    <a:pt x="150" y="11"/>
                  </a:lnTo>
                  <a:lnTo>
                    <a:pt x="161" y="17"/>
                  </a:lnTo>
                  <a:lnTo>
                    <a:pt x="169" y="23"/>
                  </a:lnTo>
                  <a:lnTo>
                    <a:pt x="175" y="32"/>
                  </a:lnTo>
                  <a:lnTo>
                    <a:pt x="175" y="40"/>
                  </a:lnTo>
                  <a:lnTo>
                    <a:pt x="175" y="47"/>
                  </a:lnTo>
                  <a:lnTo>
                    <a:pt x="169" y="55"/>
                  </a:lnTo>
                  <a:lnTo>
                    <a:pt x="161" y="62"/>
                  </a:lnTo>
                  <a:lnTo>
                    <a:pt x="150" y="68"/>
                  </a:lnTo>
                  <a:lnTo>
                    <a:pt x="137" y="72"/>
                  </a:lnTo>
                  <a:lnTo>
                    <a:pt x="121" y="76"/>
                  </a:lnTo>
                  <a:lnTo>
                    <a:pt x="106" y="79"/>
                  </a:lnTo>
                  <a:lnTo>
                    <a:pt x="89" y="81"/>
                  </a:lnTo>
                  <a:lnTo>
                    <a:pt x="69" y="79"/>
                  </a:lnTo>
                  <a:lnTo>
                    <a:pt x="54" y="76"/>
                  </a:lnTo>
                  <a:lnTo>
                    <a:pt x="39" y="72"/>
                  </a:lnTo>
                  <a:lnTo>
                    <a:pt x="25" y="68"/>
                  </a:lnTo>
                  <a:lnTo>
                    <a:pt x="14" y="62"/>
                  </a:lnTo>
                  <a:lnTo>
                    <a:pt x="6" y="55"/>
                  </a:lnTo>
                  <a:lnTo>
                    <a:pt x="2" y="47"/>
                  </a:lnTo>
                  <a:lnTo>
                    <a:pt x="0" y="40"/>
                  </a:lnTo>
                  <a:lnTo>
                    <a:pt x="2" y="32"/>
                  </a:lnTo>
                  <a:lnTo>
                    <a:pt x="6" y="23"/>
                  </a:lnTo>
                  <a:lnTo>
                    <a:pt x="14" y="17"/>
                  </a:lnTo>
                  <a:lnTo>
                    <a:pt x="25" y="11"/>
                  </a:lnTo>
                  <a:lnTo>
                    <a:pt x="39" y="6"/>
                  </a:lnTo>
                  <a:lnTo>
                    <a:pt x="54" y="2"/>
                  </a:lnTo>
                  <a:lnTo>
                    <a:pt x="69" y="0"/>
                  </a:lnTo>
                  <a:lnTo>
                    <a:pt x="89" y="0"/>
                  </a:lnTo>
                </a:path>
              </a:pathLst>
            </a:custGeom>
            <a:noFill/>
            <a:ln w="3175">
              <a:solidFill>
                <a:srgbClr val="CCCCCC"/>
              </a:solidFill>
              <a:prstDash val="solid"/>
              <a:round/>
              <a:headEnd/>
              <a:tailEnd/>
            </a:ln>
          </p:spPr>
          <p:txBody>
            <a:bodyPr/>
            <a:lstStyle/>
            <a:p>
              <a:endParaRPr lang="en-US"/>
            </a:p>
          </p:txBody>
        </p:sp>
        <p:sp>
          <p:nvSpPr>
            <p:cNvPr id="597027" name="Freeform 35"/>
            <p:cNvSpPr>
              <a:spLocks/>
            </p:cNvSpPr>
            <p:nvPr/>
          </p:nvSpPr>
          <p:spPr bwMode="auto">
            <a:xfrm>
              <a:off x="2741" y="2594"/>
              <a:ext cx="177" cy="81"/>
            </a:xfrm>
            <a:custGeom>
              <a:avLst/>
              <a:gdLst/>
              <a:ahLst/>
              <a:cxnLst>
                <a:cxn ang="0">
                  <a:pos x="96" y="0"/>
                </a:cxn>
                <a:cxn ang="0">
                  <a:pos x="110" y="0"/>
                </a:cxn>
                <a:cxn ang="0">
                  <a:pos x="123" y="2"/>
                </a:cxn>
                <a:cxn ang="0">
                  <a:pos x="135" y="4"/>
                </a:cxn>
                <a:cxn ang="0">
                  <a:pos x="144" y="9"/>
                </a:cxn>
                <a:cxn ang="0">
                  <a:pos x="154" y="13"/>
                </a:cxn>
                <a:cxn ang="0">
                  <a:pos x="162" y="17"/>
                </a:cxn>
                <a:cxn ang="0">
                  <a:pos x="167" y="21"/>
                </a:cxn>
                <a:cxn ang="0">
                  <a:pos x="173" y="28"/>
                </a:cxn>
                <a:cxn ang="0">
                  <a:pos x="175" y="34"/>
                </a:cxn>
                <a:cxn ang="0">
                  <a:pos x="177" y="40"/>
                </a:cxn>
                <a:cxn ang="0">
                  <a:pos x="175" y="45"/>
                </a:cxn>
                <a:cxn ang="0">
                  <a:pos x="173" y="51"/>
                </a:cxn>
                <a:cxn ang="0">
                  <a:pos x="167" y="57"/>
                </a:cxn>
                <a:cxn ang="0">
                  <a:pos x="162" y="62"/>
                </a:cxn>
                <a:cxn ang="0">
                  <a:pos x="154" y="66"/>
                </a:cxn>
                <a:cxn ang="0">
                  <a:pos x="144" y="70"/>
                </a:cxn>
                <a:cxn ang="0">
                  <a:pos x="135" y="74"/>
                </a:cxn>
                <a:cxn ang="0">
                  <a:pos x="123" y="76"/>
                </a:cxn>
                <a:cxn ang="0">
                  <a:pos x="110" y="79"/>
                </a:cxn>
                <a:cxn ang="0">
                  <a:pos x="96" y="79"/>
                </a:cxn>
                <a:cxn ang="0">
                  <a:pos x="83" y="79"/>
                </a:cxn>
                <a:cxn ang="0">
                  <a:pos x="71" y="79"/>
                </a:cxn>
                <a:cxn ang="0">
                  <a:pos x="58" y="76"/>
                </a:cxn>
                <a:cxn ang="0">
                  <a:pos x="46" y="74"/>
                </a:cxn>
                <a:cxn ang="0">
                  <a:pos x="35" y="72"/>
                </a:cxn>
                <a:cxn ang="0">
                  <a:pos x="25" y="68"/>
                </a:cxn>
                <a:cxn ang="0">
                  <a:pos x="18" y="64"/>
                </a:cxn>
                <a:cxn ang="0">
                  <a:pos x="10" y="59"/>
                </a:cxn>
                <a:cxn ang="0">
                  <a:pos x="6" y="53"/>
                </a:cxn>
                <a:cxn ang="0">
                  <a:pos x="2" y="47"/>
                </a:cxn>
                <a:cxn ang="0">
                  <a:pos x="0" y="40"/>
                </a:cxn>
                <a:cxn ang="0">
                  <a:pos x="0" y="34"/>
                </a:cxn>
                <a:cxn ang="0">
                  <a:pos x="4" y="28"/>
                </a:cxn>
                <a:cxn ang="0">
                  <a:pos x="8" y="21"/>
                </a:cxn>
                <a:cxn ang="0">
                  <a:pos x="16" y="17"/>
                </a:cxn>
                <a:cxn ang="0">
                  <a:pos x="23" y="13"/>
                </a:cxn>
                <a:cxn ang="0">
                  <a:pos x="33" y="9"/>
                </a:cxn>
                <a:cxn ang="0">
                  <a:pos x="43" y="4"/>
                </a:cxn>
                <a:cxn ang="0">
                  <a:pos x="54" y="2"/>
                </a:cxn>
                <a:cxn ang="0">
                  <a:pos x="66" y="0"/>
                </a:cxn>
                <a:cxn ang="0">
                  <a:pos x="79" y="0"/>
                </a:cxn>
              </a:cxnLst>
              <a:rect l="0" t="0" r="r" b="b"/>
              <a:pathLst>
                <a:path w="177" h="81">
                  <a:moveTo>
                    <a:pt x="89" y="0"/>
                  </a:moveTo>
                  <a:lnTo>
                    <a:pt x="93" y="0"/>
                  </a:lnTo>
                  <a:lnTo>
                    <a:pt x="96" y="0"/>
                  </a:lnTo>
                  <a:lnTo>
                    <a:pt x="102" y="0"/>
                  </a:lnTo>
                  <a:lnTo>
                    <a:pt x="106" y="0"/>
                  </a:lnTo>
                  <a:lnTo>
                    <a:pt x="110" y="0"/>
                  </a:lnTo>
                  <a:lnTo>
                    <a:pt x="114" y="2"/>
                  </a:lnTo>
                  <a:lnTo>
                    <a:pt x="119" y="2"/>
                  </a:lnTo>
                  <a:lnTo>
                    <a:pt x="123" y="2"/>
                  </a:lnTo>
                  <a:lnTo>
                    <a:pt x="127" y="4"/>
                  </a:lnTo>
                  <a:lnTo>
                    <a:pt x="131" y="4"/>
                  </a:lnTo>
                  <a:lnTo>
                    <a:pt x="135" y="4"/>
                  </a:lnTo>
                  <a:lnTo>
                    <a:pt x="137" y="6"/>
                  </a:lnTo>
                  <a:lnTo>
                    <a:pt x="140" y="6"/>
                  </a:lnTo>
                  <a:lnTo>
                    <a:pt x="144" y="9"/>
                  </a:lnTo>
                  <a:lnTo>
                    <a:pt x="148" y="11"/>
                  </a:lnTo>
                  <a:lnTo>
                    <a:pt x="150" y="11"/>
                  </a:lnTo>
                  <a:lnTo>
                    <a:pt x="154" y="13"/>
                  </a:lnTo>
                  <a:lnTo>
                    <a:pt x="156" y="15"/>
                  </a:lnTo>
                  <a:lnTo>
                    <a:pt x="160" y="15"/>
                  </a:lnTo>
                  <a:lnTo>
                    <a:pt x="162" y="17"/>
                  </a:lnTo>
                  <a:lnTo>
                    <a:pt x="164" y="19"/>
                  </a:lnTo>
                  <a:lnTo>
                    <a:pt x="165" y="21"/>
                  </a:lnTo>
                  <a:lnTo>
                    <a:pt x="167" y="21"/>
                  </a:lnTo>
                  <a:lnTo>
                    <a:pt x="169" y="23"/>
                  </a:lnTo>
                  <a:lnTo>
                    <a:pt x="171" y="26"/>
                  </a:lnTo>
                  <a:lnTo>
                    <a:pt x="173" y="28"/>
                  </a:lnTo>
                  <a:lnTo>
                    <a:pt x="173" y="30"/>
                  </a:lnTo>
                  <a:lnTo>
                    <a:pt x="175" y="32"/>
                  </a:lnTo>
                  <a:lnTo>
                    <a:pt x="175" y="34"/>
                  </a:lnTo>
                  <a:lnTo>
                    <a:pt x="177" y="36"/>
                  </a:lnTo>
                  <a:lnTo>
                    <a:pt x="177" y="38"/>
                  </a:lnTo>
                  <a:lnTo>
                    <a:pt x="177" y="40"/>
                  </a:lnTo>
                  <a:lnTo>
                    <a:pt x="177" y="43"/>
                  </a:lnTo>
                  <a:lnTo>
                    <a:pt x="177" y="45"/>
                  </a:lnTo>
                  <a:lnTo>
                    <a:pt x="175" y="45"/>
                  </a:lnTo>
                  <a:lnTo>
                    <a:pt x="175" y="47"/>
                  </a:lnTo>
                  <a:lnTo>
                    <a:pt x="173" y="49"/>
                  </a:lnTo>
                  <a:lnTo>
                    <a:pt x="173" y="51"/>
                  </a:lnTo>
                  <a:lnTo>
                    <a:pt x="171" y="53"/>
                  </a:lnTo>
                  <a:lnTo>
                    <a:pt x="169" y="55"/>
                  </a:lnTo>
                  <a:lnTo>
                    <a:pt x="167" y="57"/>
                  </a:lnTo>
                  <a:lnTo>
                    <a:pt x="165" y="59"/>
                  </a:lnTo>
                  <a:lnTo>
                    <a:pt x="164" y="59"/>
                  </a:lnTo>
                  <a:lnTo>
                    <a:pt x="162" y="62"/>
                  </a:lnTo>
                  <a:lnTo>
                    <a:pt x="160" y="64"/>
                  </a:lnTo>
                  <a:lnTo>
                    <a:pt x="156" y="66"/>
                  </a:lnTo>
                  <a:lnTo>
                    <a:pt x="154" y="66"/>
                  </a:lnTo>
                  <a:lnTo>
                    <a:pt x="150" y="68"/>
                  </a:lnTo>
                  <a:lnTo>
                    <a:pt x="148" y="70"/>
                  </a:lnTo>
                  <a:lnTo>
                    <a:pt x="144" y="70"/>
                  </a:lnTo>
                  <a:lnTo>
                    <a:pt x="140" y="72"/>
                  </a:lnTo>
                  <a:lnTo>
                    <a:pt x="137" y="72"/>
                  </a:lnTo>
                  <a:lnTo>
                    <a:pt x="135" y="74"/>
                  </a:lnTo>
                  <a:lnTo>
                    <a:pt x="131" y="74"/>
                  </a:lnTo>
                  <a:lnTo>
                    <a:pt x="127" y="76"/>
                  </a:lnTo>
                  <a:lnTo>
                    <a:pt x="123" y="76"/>
                  </a:lnTo>
                  <a:lnTo>
                    <a:pt x="119" y="76"/>
                  </a:lnTo>
                  <a:lnTo>
                    <a:pt x="114" y="79"/>
                  </a:lnTo>
                  <a:lnTo>
                    <a:pt x="110" y="79"/>
                  </a:lnTo>
                  <a:lnTo>
                    <a:pt x="106" y="79"/>
                  </a:lnTo>
                  <a:lnTo>
                    <a:pt x="102" y="79"/>
                  </a:lnTo>
                  <a:lnTo>
                    <a:pt x="96" y="79"/>
                  </a:lnTo>
                  <a:lnTo>
                    <a:pt x="93" y="79"/>
                  </a:lnTo>
                  <a:lnTo>
                    <a:pt x="89" y="81"/>
                  </a:lnTo>
                  <a:lnTo>
                    <a:pt x="83" y="79"/>
                  </a:lnTo>
                  <a:lnTo>
                    <a:pt x="79" y="79"/>
                  </a:lnTo>
                  <a:lnTo>
                    <a:pt x="75" y="79"/>
                  </a:lnTo>
                  <a:lnTo>
                    <a:pt x="71" y="79"/>
                  </a:lnTo>
                  <a:lnTo>
                    <a:pt x="66" y="79"/>
                  </a:lnTo>
                  <a:lnTo>
                    <a:pt x="62" y="79"/>
                  </a:lnTo>
                  <a:lnTo>
                    <a:pt x="58" y="76"/>
                  </a:lnTo>
                  <a:lnTo>
                    <a:pt x="54" y="76"/>
                  </a:lnTo>
                  <a:lnTo>
                    <a:pt x="50" y="76"/>
                  </a:lnTo>
                  <a:lnTo>
                    <a:pt x="46" y="74"/>
                  </a:lnTo>
                  <a:lnTo>
                    <a:pt x="43" y="74"/>
                  </a:lnTo>
                  <a:lnTo>
                    <a:pt x="39" y="72"/>
                  </a:lnTo>
                  <a:lnTo>
                    <a:pt x="35" y="72"/>
                  </a:lnTo>
                  <a:lnTo>
                    <a:pt x="33" y="70"/>
                  </a:lnTo>
                  <a:lnTo>
                    <a:pt x="29" y="70"/>
                  </a:lnTo>
                  <a:lnTo>
                    <a:pt x="25" y="68"/>
                  </a:lnTo>
                  <a:lnTo>
                    <a:pt x="23" y="66"/>
                  </a:lnTo>
                  <a:lnTo>
                    <a:pt x="20" y="66"/>
                  </a:lnTo>
                  <a:lnTo>
                    <a:pt x="18" y="64"/>
                  </a:lnTo>
                  <a:lnTo>
                    <a:pt x="16" y="62"/>
                  </a:lnTo>
                  <a:lnTo>
                    <a:pt x="12" y="59"/>
                  </a:lnTo>
                  <a:lnTo>
                    <a:pt x="10" y="59"/>
                  </a:lnTo>
                  <a:lnTo>
                    <a:pt x="8" y="57"/>
                  </a:lnTo>
                  <a:lnTo>
                    <a:pt x="6" y="55"/>
                  </a:lnTo>
                  <a:lnTo>
                    <a:pt x="6" y="53"/>
                  </a:lnTo>
                  <a:lnTo>
                    <a:pt x="4" y="51"/>
                  </a:lnTo>
                  <a:lnTo>
                    <a:pt x="2" y="49"/>
                  </a:lnTo>
                  <a:lnTo>
                    <a:pt x="2" y="47"/>
                  </a:lnTo>
                  <a:lnTo>
                    <a:pt x="0" y="45"/>
                  </a:lnTo>
                  <a:lnTo>
                    <a:pt x="0" y="43"/>
                  </a:lnTo>
                  <a:lnTo>
                    <a:pt x="0" y="40"/>
                  </a:lnTo>
                  <a:lnTo>
                    <a:pt x="0" y="38"/>
                  </a:lnTo>
                  <a:lnTo>
                    <a:pt x="0" y="36"/>
                  </a:lnTo>
                  <a:lnTo>
                    <a:pt x="0" y="34"/>
                  </a:lnTo>
                  <a:lnTo>
                    <a:pt x="2" y="32"/>
                  </a:lnTo>
                  <a:lnTo>
                    <a:pt x="2" y="30"/>
                  </a:lnTo>
                  <a:lnTo>
                    <a:pt x="4" y="28"/>
                  </a:lnTo>
                  <a:lnTo>
                    <a:pt x="6" y="26"/>
                  </a:lnTo>
                  <a:lnTo>
                    <a:pt x="6" y="23"/>
                  </a:lnTo>
                  <a:lnTo>
                    <a:pt x="8" y="21"/>
                  </a:lnTo>
                  <a:lnTo>
                    <a:pt x="10" y="21"/>
                  </a:lnTo>
                  <a:lnTo>
                    <a:pt x="12" y="19"/>
                  </a:lnTo>
                  <a:lnTo>
                    <a:pt x="16" y="17"/>
                  </a:lnTo>
                  <a:lnTo>
                    <a:pt x="18" y="15"/>
                  </a:lnTo>
                  <a:lnTo>
                    <a:pt x="20" y="15"/>
                  </a:lnTo>
                  <a:lnTo>
                    <a:pt x="23" y="13"/>
                  </a:lnTo>
                  <a:lnTo>
                    <a:pt x="25" y="11"/>
                  </a:lnTo>
                  <a:lnTo>
                    <a:pt x="29" y="11"/>
                  </a:lnTo>
                  <a:lnTo>
                    <a:pt x="33" y="9"/>
                  </a:lnTo>
                  <a:lnTo>
                    <a:pt x="35" y="6"/>
                  </a:lnTo>
                  <a:lnTo>
                    <a:pt x="39" y="6"/>
                  </a:lnTo>
                  <a:lnTo>
                    <a:pt x="43" y="4"/>
                  </a:lnTo>
                  <a:lnTo>
                    <a:pt x="46" y="4"/>
                  </a:lnTo>
                  <a:lnTo>
                    <a:pt x="50" y="4"/>
                  </a:lnTo>
                  <a:lnTo>
                    <a:pt x="54" y="2"/>
                  </a:lnTo>
                  <a:lnTo>
                    <a:pt x="58" y="2"/>
                  </a:lnTo>
                  <a:lnTo>
                    <a:pt x="62" y="2"/>
                  </a:lnTo>
                  <a:lnTo>
                    <a:pt x="66" y="0"/>
                  </a:lnTo>
                  <a:lnTo>
                    <a:pt x="71" y="0"/>
                  </a:lnTo>
                  <a:lnTo>
                    <a:pt x="75" y="0"/>
                  </a:lnTo>
                  <a:lnTo>
                    <a:pt x="79" y="0"/>
                  </a:lnTo>
                  <a:lnTo>
                    <a:pt x="83" y="0"/>
                  </a:lnTo>
                  <a:lnTo>
                    <a:pt x="89" y="0"/>
                  </a:lnTo>
                  <a:close/>
                </a:path>
              </a:pathLst>
            </a:custGeom>
            <a:solidFill>
              <a:srgbClr val="CCCCCC"/>
            </a:solidFill>
            <a:ln w="9525">
              <a:noFill/>
              <a:round/>
              <a:headEnd/>
              <a:tailEnd/>
            </a:ln>
          </p:spPr>
          <p:txBody>
            <a:bodyPr/>
            <a:lstStyle/>
            <a:p>
              <a:endParaRPr lang="en-US"/>
            </a:p>
          </p:txBody>
        </p:sp>
        <p:sp>
          <p:nvSpPr>
            <p:cNvPr id="597028" name="Freeform 36"/>
            <p:cNvSpPr>
              <a:spLocks/>
            </p:cNvSpPr>
            <p:nvPr/>
          </p:nvSpPr>
          <p:spPr bwMode="auto">
            <a:xfrm>
              <a:off x="2741" y="2594"/>
              <a:ext cx="177" cy="81"/>
            </a:xfrm>
            <a:custGeom>
              <a:avLst/>
              <a:gdLst/>
              <a:ahLst/>
              <a:cxnLst>
                <a:cxn ang="0">
                  <a:pos x="89" y="0"/>
                </a:cxn>
                <a:cxn ang="0">
                  <a:pos x="106" y="0"/>
                </a:cxn>
                <a:cxn ang="0">
                  <a:pos x="123" y="2"/>
                </a:cxn>
                <a:cxn ang="0">
                  <a:pos x="137" y="6"/>
                </a:cxn>
                <a:cxn ang="0">
                  <a:pos x="150" y="11"/>
                </a:cxn>
                <a:cxn ang="0">
                  <a:pos x="162" y="17"/>
                </a:cxn>
                <a:cxn ang="0">
                  <a:pos x="169" y="23"/>
                </a:cxn>
                <a:cxn ang="0">
                  <a:pos x="175" y="32"/>
                </a:cxn>
                <a:cxn ang="0">
                  <a:pos x="177" y="40"/>
                </a:cxn>
                <a:cxn ang="0">
                  <a:pos x="175" y="47"/>
                </a:cxn>
                <a:cxn ang="0">
                  <a:pos x="169" y="55"/>
                </a:cxn>
                <a:cxn ang="0">
                  <a:pos x="162" y="62"/>
                </a:cxn>
                <a:cxn ang="0">
                  <a:pos x="150" y="68"/>
                </a:cxn>
                <a:cxn ang="0">
                  <a:pos x="137" y="72"/>
                </a:cxn>
                <a:cxn ang="0">
                  <a:pos x="123" y="76"/>
                </a:cxn>
                <a:cxn ang="0">
                  <a:pos x="106" y="79"/>
                </a:cxn>
                <a:cxn ang="0">
                  <a:pos x="89" y="81"/>
                </a:cxn>
                <a:cxn ang="0">
                  <a:pos x="71" y="79"/>
                </a:cxn>
                <a:cxn ang="0">
                  <a:pos x="54" y="76"/>
                </a:cxn>
                <a:cxn ang="0">
                  <a:pos x="39" y="72"/>
                </a:cxn>
                <a:cxn ang="0">
                  <a:pos x="25" y="68"/>
                </a:cxn>
                <a:cxn ang="0">
                  <a:pos x="16" y="62"/>
                </a:cxn>
                <a:cxn ang="0">
                  <a:pos x="6" y="55"/>
                </a:cxn>
                <a:cxn ang="0">
                  <a:pos x="2" y="47"/>
                </a:cxn>
                <a:cxn ang="0">
                  <a:pos x="0" y="40"/>
                </a:cxn>
                <a:cxn ang="0">
                  <a:pos x="2" y="32"/>
                </a:cxn>
                <a:cxn ang="0">
                  <a:pos x="6" y="23"/>
                </a:cxn>
                <a:cxn ang="0">
                  <a:pos x="16" y="17"/>
                </a:cxn>
                <a:cxn ang="0">
                  <a:pos x="25" y="11"/>
                </a:cxn>
                <a:cxn ang="0">
                  <a:pos x="39" y="6"/>
                </a:cxn>
                <a:cxn ang="0">
                  <a:pos x="54" y="2"/>
                </a:cxn>
                <a:cxn ang="0">
                  <a:pos x="71" y="0"/>
                </a:cxn>
                <a:cxn ang="0">
                  <a:pos x="89" y="0"/>
                </a:cxn>
              </a:cxnLst>
              <a:rect l="0" t="0" r="r" b="b"/>
              <a:pathLst>
                <a:path w="177" h="81">
                  <a:moveTo>
                    <a:pt x="89" y="0"/>
                  </a:moveTo>
                  <a:lnTo>
                    <a:pt x="106" y="0"/>
                  </a:lnTo>
                  <a:lnTo>
                    <a:pt x="123" y="2"/>
                  </a:lnTo>
                  <a:lnTo>
                    <a:pt x="137" y="6"/>
                  </a:lnTo>
                  <a:lnTo>
                    <a:pt x="150" y="11"/>
                  </a:lnTo>
                  <a:lnTo>
                    <a:pt x="162" y="17"/>
                  </a:lnTo>
                  <a:lnTo>
                    <a:pt x="169" y="23"/>
                  </a:lnTo>
                  <a:lnTo>
                    <a:pt x="175" y="32"/>
                  </a:lnTo>
                  <a:lnTo>
                    <a:pt x="177" y="40"/>
                  </a:lnTo>
                  <a:lnTo>
                    <a:pt x="175" y="47"/>
                  </a:lnTo>
                  <a:lnTo>
                    <a:pt x="169" y="55"/>
                  </a:lnTo>
                  <a:lnTo>
                    <a:pt x="162" y="62"/>
                  </a:lnTo>
                  <a:lnTo>
                    <a:pt x="150" y="68"/>
                  </a:lnTo>
                  <a:lnTo>
                    <a:pt x="137" y="72"/>
                  </a:lnTo>
                  <a:lnTo>
                    <a:pt x="123" y="76"/>
                  </a:lnTo>
                  <a:lnTo>
                    <a:pt x="106" y="79"/>
                  </a:lnTo>
                  <a:lnTo>
                    <a:pt x="89" y="81"/>
                  </a:lnTo>
                  <a:lnTo>
                    <a:pt x="71" y="79"/>
                  </a:lnTo>
                  <a:lnTo>
                    <a:pt x="54" y="76"/>
                  </a:lnTo>
                  <a:lnTo>
                    <a:pt x="39" y="72"/>
                  </a:lnTo>
                  <a:lnTo>
                    <a:pt x="25" y="68"/>
                  </a:lnTo>
                  <a:lnTo>
                    <a:pt x="16" y="62"/>
                  </a:lnTo>
                  <a:lnTo>
                    <a:pt x="6" y="55"/>
                  </a:lnTo>
                  <a:lnTo>
                    <a:pt x="2" y="47"/>
                  </a:lnTo>
                  <a:lnTo>
                    <a:pt x="0" y="40"/>
                  </a:lnTo>
                  <a:lnTo>
                    <a:pt x="2" y="32"/>
                  </a:lnTo>
                  <a:lnTo>
                    <a:pt x="6" y="23"/>
                  </a:lnTo>
                  <a:lnTo>
                    <a:pt x="16" y="17"/>
                  </a:lnTo>
                  <a:lnTo>
                    <a:pt x="25" y="11"/>
                  </a:lnTo>
                  <a:lnTo>
                    <a:pt x="39" y="6"/>
                  </a:lnTo>
                  <a:lnTo>
                    <a:pt x="54" y="2"/>
                  </a:lnTo>
                  <a:lnTo>
                    <a:pt x="71" y="0"/>
                  </a:lnTo>
                  <a:lnTo>
                    <a:pt x="89" y="0"/>
                  </a:lnTo>
                </a:path>
              </a:pathLst>
            </a:custGeom>
            <a:noFill/>
            <a:ln w="3175">
              <a:solidFill>
                <a:srgbClr val="CCCCCC"/>
              </a:solidFill>
              <a:prstDash val="solid"/>
              <a:round/>
              <a:headEnd/>
              <a:tailEnd/>
            </a:ln>
          </p:spPr>
          <p:txBody>
            <a:bodyPr/>
            <a:lstStyle/>
            <a:p>
              <a:endParaRPr lang="en-US"/>
            </a:p>
          </p:txBody>
        </p:sp>
        <p:sp>
          <p:nvSpPr>
            <p:cNvPr id="597029" name="Freeform 37"/>
            <p:cNvSpPr>
              <a:spLocks/>
            </p:cNvSpPr>
            <p:nvPr/>
          </p:nvSpPr>
          <p:spPr bwMode="auto">
            <a:xfrm>
              <a:off x="2850" y="2412"/>
              <a:ext cx="177" cy="80"/>
            </a:xfrm>
            <a:custGeom>
              <a:avLst/>
              <a:gdLst/>
              <a:ahLst/>
              <a:cxnLst>
                <a:cxn ang="0">
                  <a:pos x="92" y="0"/>
                </a:cxn>
                <a:cxn ang="0">
                  <a:pos x="102" y="0"/>
                </a:cxn>
                <a:cxn ang="0">
                  <a:pos x="111" y="0"/>
                </a:cxn>
                <a:cxn ang="0">
                  <a:pos x="119" y="2"/>
                </a:cxn>
                <a:cxn ang="0">
                  <a:pos x="127" y="4"/>
                </a:cxn>
                <a:cxn ang="0">
                  <a:pos x="134" y="6"/>
                </a:cxn>
                <a:cxn ang="0">
                  <a:pos x="142" y="8"/>
                </a:cxn>
                <a:cxn ang="0">
                  <a:pos x="148" y="10"/>
                </a:cxn>
                <a:cxn ang="0">
                  <a:pos x="154" y="12"/>
                </a:cxn>
                <a:cxn ang="0">
                  <a:pos x="159" y="15"/>
                </a:cxn>
                <a:cxn ang="0">
                  <a:pos x="163" y="19"/>
                </a:cxn>
                <a:cxn ang="0">
                  <a:pos x="169" y="23"/>
                </a:cxn>
                <a:cxn ang="0">
                  <a:pos x="173" y="27"/>
                </a:cxn>
                <a:cxn ang="0">
                  <a:pos x="175" y="31"/>
                </a:cxn>
                <a:cxn ang="0">
                  <a:pos x="177" y="36"/>
                </a:cxn>
                <a:cxn ang="0">
                  <a:pos x="177" y="40"/>
                </a:cxn>
                <a:cxn ang="0">
                  <a:pos x="177" y="44"/>
                </a:cxn>
                <a:cxn ang="0">
                  <a:pos x="175" y="48"/>
                </a:cxn>
                <a:cxn ang="0">
                  <a:pos x="171" y="53"/>
                </a:cxn>
                <a:cxn ang="0">
                  <a:pos x="169" y="57"/>
                </a:cxn>
                <a:cxn ang="0">
                  <a:pos x="163" y="61"/>
                </a:cxn>
                <a:cxn ang="0">
                  <a:pos x="159" y="63"/>
                </a:cxn>
                <a:cxn ang="0">
                  <a:pos x="154" y="65"/>
                </a:cxn>
                <a:cxn ang="0">
                  <a:pos x="148" y="70"/>
                </a:cxn>
                <a:cxn ang="0">
                  <a:pos x="142" y="72"/>
                </a:cxn>
                <a:cxn ang="0">
                  <a:pos x="134" y="74"/>
                </a:cxn>
                <a:cxn ang="0">
                  <a:pos x="127" y="76"/>
                </a:cxn>
                <a:cxn ang="0">
                  <a:pos x="119" y="78"/>
                </a:cxn>
                <a:cxn ang="0">
                  <a:pos x="111" y="78"/>
                </a:cxn>
                <a:cxn ang="0">
                  <a:pos x="102" y="78"/>
                </a:cxn>
                <a:cxn ang="0">
                  <a:pos x="92" y="80"/>
                </a:cxn>
                <a:cxn ang="0">
                  <a:pos x="84" y="80"/>
                </a:cxn>
                <a:cxn ang="0">
                  <a:pos x="75" y="78"/>
                </a:cxn>
                <a:cxn ang="0">
                  <a:pos x="67" y="78"/>
                </a:cxn>
                <a:cxn ang="0">
                  <a:pos x="58" y="78"/>
                </a:cxn>
                <a:cxn ang="0">
                  <a:pos x="50" y="76"/>
                </a:cxn>
                <a:cxn ang="0">
                  <a:pos x="42" y="74"/>
                </a:cxn>
                <a:cxn ang="0">
                  <a:pos x="36" y="72"/>
                </a:cxn>
                <a:cxn ang="0">
                  <a:pos x="29" y="70"/>
                </a:cxn>
                <a:cxn ang="0">
                  <a:pos x="23" y="65"/>
                </a:cxn>
                <a:cxn ang="0">
                  <a:pos x="17" y="63"/>
                </a:cxn>
                <a:cxn ang="0">
                  <a:pos x="13" y="61"/>
                </a:cxn>
                <a:cxn ang="0">
                  <a:pos x="10" y="57"/>
                </a:cxn>
                <a:cxn ang="0">
                  <a:pos x="6" y="53"/>
                </a:cxn>
                <a:cxn ang="0">
                  <a:pos x="4" y="48"/>
                </a:cxn>
                <a:cxn ang="0">
                  <a:pos x="2" y="46"/>
                </a:cxn>
                <a:cxn ang="0">
                  <a:pos x="0" y="42"/>
                </a:cxn>
                <a:cxn ang="0">
                  <a:pos x="0" y="38"/>
                </a:cxn>
                <a:cxn ang="0">
                  <a:pos x="2" y="34"/>
                </a:cxn>
                <a:cxn ang="0">
                  <a:pos x="4" y="29"/>
                </a:cxn>
                <a:cxn ang="0">
                  <a:pos x="6" y="25"/>
                </a:cxn>
                <a:cxn ang="0">
                  <a:pos x="10" y="23"/>
                </a:cxn>
                <a:cxn ang="0">
                  <a:pos x="13" y="19"/>
                </a:cxn>
                <a:cxn ang="0">
                  <a:pos x="17" y="15"/>
                </a:cxn>
                <a:cxn ang="0">
                  <a:pos x="23" y="12"/>
                </a:cxn>
                <a:cxn ang="0">
                  <a:pos x="29" y="10"/>
                </a:cxn>
                <a:cxn ang="0">
                  <a:pos x="36" y="8"/>
                </a:cxn>
                <a:cxn ang="0">
                  <a:pos x="42" y="6"/>
                </a:cxn>
                <a:cxn ang="0">
                  <a:pos x="50" y="4"/>
                </a:cxn>
                <a:cxn ang="0">
                  <a:pos x="58" y="2"/>
                </a:cxn>
                <a:cxn ang="0">
                  <a:pos x="67" y="0"/>
                </a:cxn>
                <a:cxn ang="0">
                  <a:pos x="75" y="0"/>
                </a:cxn>
                <a:cxn ang="0">
                  <a:pos x="84" y="0"/>
                </a:cxn>
              </a:cxnLst>
              <a:rect l="0" t="0" r="r" b="b"/>
              <a:pathLst>
                <a:path w="177" h="80">
                  <a:moveTo>
                    <a:pt x="88" y="0"/>
                  </a:moveTo>
                  <a:lnTo>
                    <a:pt x="92" y="0"/>
                  </a:lnTo>
                  <a:lnTo>
                    <a:pt x="98" y="0"/>
                  </a:lnTo>
                  <a:lnTo>
                    <a:pt x="102" y="0"/>
                  </a:lnTo>
                  <a:lnTo>
                    <a:pt x="106" y="0"/>
                  </a:lnTo>
                  <a:lnTo>
                    <a:pt x="111" y="0"/>
                  </a:lnTo>
                  <a:lnTo>
                    <a:pt x="115" y="2"/>
                  </a:lnTo>
                  <a:lnTo>
                    <a:pt x="119" y="2"/>
                  </a:lnTo>
                  <a:lnTo>
                    <a:pt x="123" y="2"/>
                  </a:lnTo>
                  <a:lnTo>
                    <a:pt x="127" y="4"/>
                  </a:lnTo>
                  <a:lnTo>
                    <a:pt x="130" y="4"/>
                  </a:lnTo>
                  <a:lnTo>
                    <a:pt x="134" y="6"/>
                  </a:lnTo>
                  <a:lnTo>
                    <a:pt x="138" y="6"/>
                  </a:lnTo>
                  <a:lnTo>
                    <a:pt x="142" y="8"/>
                  </a:lnTo>
                  <a:lnTo>
                    <a:pt x="144" y="8"/>
                  </a:lnTo>
                  <a:lnTo>
                    <a:pt x="148" y="10"/>
                  </a:lnTo>
                  <a:lnTo>
                    <a:pt x="152" y="10"/>
                  </a:lnTo>
                  <a:lnTo>
                    <a:pt x="154" y="12"/>
                  </a:lnTo>
                  <a:lnTo>
                    <a:pt x="157" y="15"/>
                  </a:lnTo>
                  <a:lnTo>
                    <a:pt x="159" y="15"/>
                  </a:lnTo>
                  <a:lnTo>
                    <a:pt x="161" y="17"/>
                  </a:lnTo>
                  <a:lnTo>
                    <a:pt x="163" y="19"/>
                  </a:lnTo>
                  <a:lnTo>
                    <a:pt x="167" y="21"/>
                  </a:lnTo>
                  <a:lnTo>
                    <a:pt x="169" y="23"/>
                  </a:lnTo>
                  <a:lnTo>
                    <a:pt x="171" y="25"/>
                  </a:lnTo>
                  <a:lnTo>
                    <a:pt x="173" y="27"/>
                  </a:lnTo>
                  <a:lnTo>
                    <a:pt x="175" y="29"/>
                  </a:lnTo>
                  <a:lnTo>
                    <a:pt x="175" y="31"/>
                  </a:lnTo>
                  <a:lnTo>
                    <a:pt x="177" y="34"/>
                  </a:lnTo>
                  <a:lnTo>
                    <a:pt x="177" y="36"/>
                  </a:lnTo>
                  <a:lnTo>
                    <a:pt x="177" y="38"/>
                  </a:lnTo>
                  <a:lnTo>
                    <a:pt x="177" y="40"/>
                  </a:lnTo>
                  <a:lnTo>
                    <a:pt x="177" y="42"/>
                  </a:lnTo>
                  <a:lnTo>
                    <a:pt x="177" y="44"/>
                  </a:lnTo>
                  <a:lnTo>
                    <a:pt x="177" y="46"/>
                  </a:lnTo>
                  <a:lnTo>
                    <a:pt x="175" y="48"/>
                  </a:lnTo>
                  <a:lnTo>
                    <a:pt x="173" y="51"/>
                  </a:lnTo>
                  <a:lnTo>
                    <a:pt x="171" y="53"/>
                  </a:lnTo>
                  <a:lnTo>
                    <a:pt x="169" y="55"/>
                  </a:lnTo>
                  <a:lnTo>
                    <a:pt x="169" y="57"/>
                  </a:lnTo>
                  <a:lnTo>
                    <a:pt x="167" y="59"/>
                  </a:lnTo>
                  <a:lnTo>
                    <a:pt x="163" y="61"/>
                  </a:lnTo>
                  <a:lnTo>
                    <a:pt x="161" y="61"/>
                  </a:lnTo>
                  <a:lnTo>
                    <a:pt x="159" y="63"/>
                  </a:lnTo>
                  <a:lnTo>
                    <a:pt x="157" y="65"/>
                  </a:lnTo>
                  <a:lnTo>
                    <a:pt x="154" y="65"/>
                  </a:lnTo>
                  <a:lnTo>
                    <a:pt x="152" y="68"/>
                  </a:lnTo>
                  <a:lnTo>
                    <a:pt x="148" y="70"/>
                  </a:lnTo>
                  <a:lnTo>
                    <a:pt x="144" y="70"/>
                  </a:lnTo>
                  <a:lnTo>
                    <a:pt x="142" y="72"/>
                  </a:lnTo>
                  <a:lnTo>
                    <a:pt x="138" y="72"/>
                  </a:lnTo>
                  <a:lnTo>
                    <a:pt x="134" y="74"/>
                  </a:lnTo>
                  <a:lnTo>
                    <a:pt x="130" y="74"/>
                  </a:lnTo>
                  <a:lnTo>
                    <a:pt x="127" y="76"/>
                  </a:lnTo>
                  <a:lnTo>
                    <a:pt x="123" y="76"/>
                  </a:lnTo>
                  <a:lnTo>
                    <a:pt x="119" y="78"/>
                  </a:lnTo>
                  <a:lnTo>
                    <a:pt x="115" y="78"/>
                  </a:lnTo>
                  <a:lnTo>
                    <a:pt x="111" y="78"/>
                  </a:lnTo>
                  <a:lnTo>
                    <a:pt x="106" y="78"/>
                  </a:lnTo>
                  <a:lnTo>
                    <a:pt x="102" y="78"/>
                  </a:lnTo>
                  <a:lnTo>
                    <a:pt x="98" y="80"/>
                  </a:lnTo>
                  <a:lnTo>
                    <a:pt x="92" y="80"/>
                  </a:lnTo>
                  <a:lnTo>
                    <a:pt x="88" y="80"/>
                  </a:lnTo>
                  <a:lnTo>
                    <a:pt x="84" y="80"/>
                  </a:lnTo>
                  <a:lnTo>
                    <a:pt x="79" y="80"/>
                  </a:lnTo>
                  <a:lnTo>
                    <a:pt x="75" y="78"/>
                  </a:lnTo>
                  <a:lnTo>
                    <a:pt x="71" y="78"/>
                  </a:lnTo>
                  <a:lnTo>
                    <a:pt x="67" y="78"/>
                  </a:lnTo>
                  <a:lnTo>
                    <a:pt x="61" y="78"/>
                  </a:lnTo>
                  <a:lnTo>
                    <a:pt x="58" y="78"/>
                  </a:lnTo>
                  <a:lnTo>
                    <a:pt x="54" y="76"/>
                  </a:lnTo>
                  <a:lnTo>
                    <a:pt x="50" y="76"/>
                  </a:lnTo>
                  <a:lnTo>
                    <a:pt x="46" y="74"/>
                  </a:lnTo>
                  <a:lnTo>
                    <a:pt x="42" y="74"/>
                  </a:lnTo>
                  <a:lnTo>
                    <a:pt x="38" y="72"/>
                  </a:lnTo>
                  <a:lnTo>
                    <a:pt x="36" y="72"/>
                  </a:lnTo>
                  <a:lnTo>
                    <a:pt x="33" y="70"/>
                  </a:lnTo>
                  <a:lnTo>
                    <a:pt x="29" y="70"/>
                  </a:lnTo>
                  <a:lnTo>
                    <a:pt x="27" y="68"/>
                  </a:lnTo>
                  <a:lnTo>
                    <a:pt x="23" y="65"/>
                  </a:lnTo>
                  <a:lnTo>
                    <a:pt x="21" y="65"/>
                  </a:lnTo>
                  <a:lnTo>
                    <a:pt x="17" y="63"/>
                  </a:lnTo>
                  <a:lnTo>
                    <a:pt x="15" y="61"/>
                  </a:lnTo>
                  <a:lnTo>
                    <a:pt x="13" y="61"/>
                  </a:lnTo>
                  <a:lnTo>
                    <a:pt x="11" y="59"/>
                  </a:lnTo>
                  <a:lnTo>
                    <a:pt x="10" y="57"/>
                  </a:lnTo>
                  <a:lnTo>
                    <a:pt x="8" y="55"/>
                  </a:lnTo>
                  <a:lnTo>
                    <a:pt x="6" y="53"/>
                  </a:lnTo>
                  <a:lnTo>
                    <a:pt x="4" y="51"/>
                  </a:lnTo>
                  <a:lnTo>
                    <a:pt x="4" y="48"/>
                  </a:lnTo>
                  <a:lnTo>
                    <a:pt x="2" y="48"/>
                  </a:lnTo>
                  <a:lnTo>
                    <a:pt x="2" y="46"/>
                  </a:lnTo>
                  <a:lnTo>
                    <a:pt x="0" y="44"/>
                  </a:lnTo>
                  <a:lnTo>
                    <a:pt x="0" y="42"/>
                  </a:lnTo>
                  <a:lnTo>
                    <a:pt x="0" y="40"/>
                  </a:lnTo>
                  <a:lnTo>
                    <a:pt x="0" y="38"/>
                  </a:lnTo>
                  <a:lnTo>
                    <a:pt x="0" y="36"/>
                  </a:lnTo>
                  <a:lnTo>
                    <a:pt x="2" y="34"/>
                  </a:lnTo>
                  <a:lnTo>
                    <a:pt x="2" y="31"/>
                  </a:lnTo>
                  <a:lnTo>
                    <a:pt x="4" y="29"/>
                  </a:lnTo>
                  <a:lnTo>
                    <a:pt x="4" y="27"/>
                  </a:lnTo>
                  <a:lnTo>
                    <a:pt x="6" y="25"/>
                  </a:lnTo>
                  <a:lnTo>
                    <a:pt x="8" y="23"/>
                  </a:lnTo>
                  <a:lnTo>
                    <a:pt x="10" y="23"/>
                  </a:lnTo>
                  <a:lnTo>
                    <a:pt x="11" y="21"/>
                  </a:lnTo>
                  <a:lnTo>
                    <a:pt x="13" y="19"/>
                  </a:lnTo>
                  <a:lnTo>
                    <a:pt x="15" y="17"/>
                  </a:lnTo>
                  <a:lnTo>
                    <a:pt x="17" y="15"/>
                  </a:lnTo>
                  <a:lnTo>
                    <a:pt x="21" y="15"/>
                  </a:lnTo>
                  <a:lnTo>
                    <a:pt x="23" y="12"/>
                  </a:lnTo>
                  <a:lnTo>
                    <a:pt x="27" y="10"/>
                  </a:lnTo>
                  <a:lnTo>
                    <a:pt x="29" y="10"/>
                  </a:lnTo>
                  <a:lnTo>
                    <a:pt x="33" y="8"/>
                  </a:lnTo>
                  <a:lnTo>
                    <a:pt x="36" y="8"/>
                  </a:lnTo>
                  <a:lnTo>
                    <a:pt x="38" y="6"/>
                  </a:lnTo>
                  <a:lnTo>
                    <a:pt x="42" y="6"/>
                  </a:lnTo>
                  <a:lnTo>
                    <a:pt x="46" y="4"/>
                  </a:lnTo>
                  <a:lnTo>
                    <a:pt x="50" y="4"/>
                  </a:lnTo>
                  <a:lnTo>
                    <a:pt x="54" y="2"/>
                  </a:lnTo>
                  <a:lnTo>
                    <a:pt x="58" y="2"/>
                  </a:lnTo>
                  <a:lnTo>
                    <a:pt x="61" y="2"/>
                  </a:lnTo>
                  <a:lnTo>
                    <a:pt x="67" y="0"/>
                  </a:lnTo>
                  <a:lnTo>
                    <a:pt x="71" y="0"/>
                  </a:lnTo>
                  <a:lnTo>
                    <a:pt x="75" y="0"/>
                  </a:lnTo>
                  <a:lnTo>
                    <a:pt x="79" y="0"/>
                  </a:lnTo>
                  <a:lnTo>
                    <a:pt x="84" y="0"/>
                  </a:lnTo>
                  <a:lnTo>
                    <a:pt x="88" y="0"/>
                  </a:lnTo>
                  <a:close/>
                </a:path>
              </a:pathLst>
            </a:custGeom>
            <a:solidFill>
              <a:srgbClr val="669999"/>
            </a:solidFill>
            <a:ln w="9525">
              <a:noFill/>
              <a:round/>
              <a:headEnd/>
              <a:tailEnd/>
            </a:ln>
          </p:spPr>
          <p:txBody>
            <a:bodyPr/>
            <a:lstStyle/>
            <a:p>
              <a:endParaRPr lang="en-US"/>
            </a:p>
          </p:txBody>
        </p:sp>
        <p:sp>
          <p:nvSpPr>
            <p:cNvPr id="597030" name="Freeform 38"/>
            <p:cNvSpPr>
              <a:spLocks/>
            </p:cNvSpPr>
            <p:nvPr/>
          </p:nvSpPr>
          <p:spPr bwMode="auto">
            <a:xfrm>
              <a:off x="2847" y="2410"/>
              <a:ext cx="177" cy="80"/>
            </a:xfrm>
            <a:custGeom>
              <a:avLst/>
              <a:gdLst/>
              <a:ahLst/>
              <a:cxnLst>
                <a:cxn ang="0">
                  <a:pos x="88" y="0"/>
                </a:cxn>
                <a:cxn ang="0">
                  <a:pos x="106" y="0"/>
                </a:cxn>
                <a:cxn ang="0">
                  <a:pos x="123" y="2"/>
                </a:cxn>
                <a:cxn ang="0">
                  <a:pos x="138" y="6"/>
                </a:cxn>
                <a:cxn ang="0">
                  <a:pos x="152" y="10"/>
                </a:cxn>
                <a:cxn ang="0">
                  <a:pos x="161" y="17"/>
                </a:cxn>
                <a:cxn ang="0">
                  <a:pos x="169" y="23"/>
                </a:cxn>
                <a:cxn ang="0">
                  <a:pos x="175" y="31"/>
                </a:cxn>
                <a:cxn ang="0">
                  <a:pos x="177" y="40"/>
                </a:cxn>
                <a:cxn ang="0">
                  <a:pos x="175" y="48"/>
                </a:cxn>
                <a:cxn ang="0">
                  <a:pos x="169" y="55"/>
                </a:cxn>
                <a:cxn ang="0">
                  <a:pos x="161" y="61"/>
                </a:cxn>
                <a:cxn ang="0">
                  <a:pos x="152" y="68"/>
                </a:cxn>
                <a:cxn ang="0">
                  <a:pos x="138" y="72"/>
                </a:cxn>
                <a:cxn ang="0">
                  <a:pos x="123" y="76"/>
                </a:cxn>
                <a:cxn ang="0">
                  <a:pos x="106" y="78"/>
                </a:cxn>
                <a:cxn ang="0">
                  <a:pos x="88" y="80"/>
                </a:cxn>
                <a:cxn ang="0">
                  <a:pos x="71" y="78"/>
                </a:cxn>
                <a:cxn ang="0">
                  <a:pos x="54" y="76"/>
                </a:cxn>
                <a:cxn ang="0">
                  <a:pos x="38" y="72"/>
                </a:cxn>
                <a:cxn ang="0">
                  <a:pos x="27" y="68"/>
                </a:cxn>
                <a:cxn ang="0">
                  <a:pos x="15" y="61"/>
                </a:cxn>
                <a:cxn ang="0">
                  <a:pos x="8" y="55"/>
                </a:cxn>
                <a:cxn ang="0">
                  <a:pos x="2" y="48"/>
                </a:cxn>
                <a:cxn ang="0">
                  <a:pos x="0" y="40"/>
                </a:cxn>
                <a:cxn ang="0">
                  <a:pos x="2" y="31"/>
                </a:cxn>
                <a:cxn ang="0">
                  <a:pos x="8" y="23"/>
                </a:cxn>
                <a:cxn ang="0">
                  <a:pos x="15" y="17"/>
                </a:cxn>
                <a:cxn ang="0">
                  <a:pos x="27" y="10"/>
                </a:cxn>
                <a:cxn ang="0">
                  <a:pos x="38" y="6"/>
                </a:cxn>
                <a:cxn ang="0">
                  <a:pos x="54" y="2"/>
                </a:cxn>
                <a:cxn ang="0">
                  <a:pos x="71" y="0"/>
                </a:cxn>
                <a:cxn ang="0">
                  <a:pos x="88" y="0"/>
                </a:cxn>
              </a:cxnLst>
              <a:rect l="0" t="0" r="r" b="b"/>
              <a:pathLst>
                <a:path w="177" h="80">
                  <a:moveTo>
                    <a:pt x="88" y="0"/>
                  </a:moveTo>
                  <a:lnTo>
                    <a:pt x="106" y="0"/>
                  </a:lnTo>
                  <a:lnTo>
                    <a:pt x="123" y="2"/>
                  </a:lnTo>
                  <a:lnTo>
                    <a:pt x="138" y="6"/>
                  </a:lnTo>
                  <a:lnTo>
                    <a:pt x="152" y="10"/>
                  </a:lnTo>
                  <a:lnTo>
                    <a:pt x="161" y="17"/>
                  </a:lnTo>
                  <a:lnTo>
                    <a:pt x="169" y="23"/>
                  </a:lnTo>
                  <a:lnTo>
                    <a:pt x="175" y="31"/>
                  </a:lnTo>
                  <a:lnTo>
                    <a:pt x="177" y="40"/>
                  </a:lnTo>
                  <a:lnTo>
                    <a:pt x="175" y="48"/>
                  </a:lnTo>
                  <a:lnTo>
                    <a:pt x="169" y="55"/>
                  </a:lnTo>
                  <a:lnTo>
                    <a:pt x="161" y="61"/>
                  </a:lnTo>
                  <a:lnTo>
                    <a:pt x="152" y="68"/>
                  </a:lnTo>
                  <a:lnTo>
                    <a:pt x="138" y="72"/>
                  </a:lnTo>
                  <a:lnTo>
                    <a:pt x="123" y="76"/>
                  </a:lnTo>
                  <a:lnTo>
                    <a:pt x="106" y="78"/>
                  </a:lnTo>
                  <a:lnTo>
                    <a:pt x="88" y="80"/>
                  </a:lnTo>
                  <a:lnTo>
                    <a:pt x="71" y="78"/>
                  </a:lnTo>
                  <a:lnTo>
                    <a:pt x="54" y="76"/>
                  </a:lnTo>
                  <a:lnTo>
                    <a:pt x="38" y="72"/>
                  </a:lnTo>
                  <a:lnTo>
                    <a:pt x="27" y="68"/>
                  </a:lnTo>
                  <a:lnTo>
                    <a:pt x="15" y="61"/>
                  </a:lnTo>
                  <a:lnTo>
                    <a:pt x="8" y="55"/>
                  </a:lnTo>
                  <a:lnTo>
                    <a:pt x="2" y="48"/>
                  </a:lnTo>
                  <a:lnTo>
                    <a:pt x="0" y="40"/>
                  </a:lnTo>
                  <a:lnTo>
                    <a:pt x="2" y="31"/>
                  </a:lnTo>
                  <a:lnTo>
                    <a:pt x="8" y="23"/>
                  </a:lnTo>
                  <a:lnTo>
                    <a:pt x="15" y="17"/>
                  </a:lnTo>
                  <a:lnTo>
                    <a:pt x="27" y="10"/>
                  </a:lnTo>
                  <a:lnTo>
                    <a:pt x="38" y="6"/>
                  </a:lnTo>
                  <a:lnTo>
                    <a:pt x="54" y="2"/>
                  </a:lnTo>
                  <a:lnTo>
                    <a:pt x="71" y="0"/>
                  </a:lnTo>
                  <a:lnTo>
                    <a:pt x="88" y="0"/>
                  </a:lnTo>
                </a:path>
              </a:pathLst>
            </a:custGeom>
            <a:noFill/>
            <a:ln w="3175">
              <a:solidFill>
                <a:srgbClr val="000000"/>
              </a:solidFill>
              <a:prstDash val="solid"/>
              <a:round/>
              <a:headEnd/>
              <a:tailEnd/>
            </a:ln>
          </p:spPr>
          <p:txBody>
            <a:bodyPr/>
            <a:lstStyle/>
            <a:p>
              <a:endParaRPr lang="en-US"/>
            </a:p>
          </p:txBody>
        </p:sp>
        <p:sp>
          <p:nvSpPr>
            <p:cNvPr id="597031" name="Line 39"/>
            <p:cNvSpPr>
              <a:spLocks noChangeShapeType="1"/>
            </p:cNvSpPr>
            <p:nvPr/>
          </p:nvSpPr>
          <p:spPr bwMode="auto">
            <a:xfrm flipV="1">
              <a:off x="2816" y="2497"/>
              <a:ext cx="85" cy="108"/>
            </a:xfrm>
            <a:prstGeom prst="line">
              <a:avLst/>
            </a:prstGeom>
            <a:noFill/>
            <a:ln w="3175">
              <a:solidFill>
                <a:srgbClr val="000000"/>
              </a:solidFill>
              <a:round/>
              <a:headEnd/>
              <a:tailEnd/>
            </a:ln>
          </p:spPr>
          <p:txBody>
            <a:bodyPr/>
            <a:lstStyle/>
            <a:p>
              <a:endParaRPr lang="en-US"/>
            </a:p>
          </p:txBody>
        </p:sp>
        <p:sp>
          <p:nvSpPr>
            <p:cNvPr id="597032" name="Freeform 40"/>
            <p:cNvSpPr>
              <a:spLocks/>
            </p:cNvSpPr>
            <p:nvPr/>
          </p:nvSpPr>
          <p:spPr bwMode="auto">
            <a:xfrm>
              <a:off x="2868" y="2492"/>
              <a:ext cx="37" cy="41"/>
            </a:xfrm>
            <a:custGeom>
              <a:avLst/>
              <a:gdLst/>
              <a:ahLst/>
              <a:cxnLst>
                <a:cxn ang="0">
                  <a:pos x="0" y="11"/>
                </a:cxn>
                <a:cxn ang="0">
                  <a:pos x="37" y="0"/>
                </a:cxn>
                <a:cxn ang="0">
                  <a:pos x="31" y="41"/>
                </a:cxn>
              </a:cxnLst>
              <a:rect l="0" t="0" r="r" b="b"/>
              <a:pathLst>
                <a:path w="37" h="41">
                  <a:moveTo>
                    <a:pt x="0" y="11"/>
                  </a:moveTo>
                  <a:lnTo>
                    <a:pt x="37" y="0"/>
                  </a:lnTo>
                  <a:lnTo>
                    <a:pt x="31" y="41"/>
                  </a:lnTo>
                </a:path>
              </a:pathLst>
            </a:custGeom>
            <a:noFill/>
            <a:ln w="3175">
              <a:solidFill>
                <a:srgbClr val="000000"/>
              </a:solidFill>
              <a:prstDash val="solid"/>
              <a:round/>
              <a:headEnd/>
              <a:tailEnd/>
            </a:ln>
          </p:spPr>
          <p:txBody>
            <a:bodyPr/>
            <a:lstStyle/>
            <a:p>
              <a:endParaRPr lang="en-US"/>
            </a:p>
          </p:txBody>
        </p:sp>
        <p:sp>
          <p:nvSpPr>
            <p:cNvPr id="597033" name="Freeform 41"/>
            <p:cNvSpPr>
              <a:spLocks/>
            </p:cNvSpPr>
            <p:nvPr/>
          </p:nvSpPr>
          <p:spPr bwMode="auto">
            <a:xfrm>
              <a:off x="2980" y="2589"/>
              <a:ext cx="176" cy="81"/>
            </a:xfrm>
            <a:custGeom>
              <a:avLst/>
              <a:gdLst/>
              <a:ahLst/>
              <a:cxnLst>
                <a:cxn ang="0">
                  <a:pos x="98" y="0"/>
                </a:cxn>
                <a:cxn ang="0">
                  <a:pos x="109" y="2"/>
                </a:cxn>
                <a:cxn ang="0">
                  <a:pos x="123" y="4"/>
                </a:cxn>
                <a:cxn ang="0">
                  <a:pos x="134" y="7"/>
                </a:cxn>
                <a:cxn ang="0">
                  <a:pos x="144" y="9"/>
                </a:cxn>
                <a:cxn ang="0">
                  <a:pos x="153" y="13"/>
                </a:cxn>
                <a:cxn ang="0">
                  <a:pos x="161" y="17"/>
                </a:cxn>
                <a:cxn ang="0">
                  <a:pos x="167" y="23"/>
                </a:cxn>
                <a:cxn ang="0">
                  <a:pos x="173" y="28"/>
                </a:cxn>
                <a:cxn ang="0">
                  <a:pos x="175" y="34"/>
                </a:cxn>
                <a:cxn ang="0">
                  <a:pos x="176" y="40"/>
                </a:cxn>
                <a:cxn ang="0">
                  <a:pos x="175" y="47"/>
                </a:cxn>
                <a:cxn ang="0">
                  <a:pos x="173" y="53"/>
                </a:cxn>
                <a:cxn ang="0">
                  <a:pos x="167" y="57"/>
                </a:cxn>
                <a:cxn ang="0">
                  <a:pos x="161" y="64"/>
                </a:cxn>
                <a:cxn ang="0">
                  <a:pos x="153" y="68"/>
                </a:cxn>
                <a:cxn ang="0">
                  <a:pos x="144" y="72"/>
                </a:cxn>
                <a:cxn ang="0">
                  <a:pos x="134" y="74"/>
                </a:cxn>
                <a:cxn ang="0">
                  <a:pos x="123" y="76"/>
                </a:cxn>
                <a:cxn ang="0">
                  <a:pos x="109" y="79"/>
                </a:cxn>
                <a:cxn ang="0">
                  <a:pos x="98" y="81"/>
                </a:cxn>
                <a:cxn ang="0">
                  <a:pos x="84" y="81"/>
                </a:cxn>
                <a:cxn ang="0">
                  <a:pos x="71" y="81"/>
                </a:cxn>
                <a:cxn ang="0">
                  <a:pos x="57" y="79"/>
                </a:cxn>
                <a:cxn ang="0">
                  <a:pos x="46" y="76"/>
                </a:cxn>
                <a:cxn ang="0">
                  <a:pos x="36" y="72"/>
                </a:cxn>
                <a:cxn ang="0">
                  <a:pos x="27" y="68"/>
                </a:cxn>
                <a:cxn ang="0">
                  <a:pos x="17" y="64"/>
                </a:cxn>
                <a:cxn ang="0">
                  <a:pos x="11" y="60"/>
                </a:cxn>
                <a:cxn ang="0">
                  <a:pos x="6" y="55"/>
                </a:cxn>
                <a:cxn ang="0">
                  <a:pos x="2" y="49"/>
                </a:cxn>
                <a:cxn ang="0">
                  <a:pos x="0" y="43"/>
                </a:cxn>
                <a:cxn ang="0">
                  <a:pos x="0" y="36"/>
                </a:cxn>
                <a:cxn ang="0">
                  <a:pos x="2" y="30"/>
                </a:cxn>
                <a:cxn ang="0">
                  <a:pos x="8" y="26"/>
                </a:cxn>
                <a:cxn ang="0">
                  <a:pos x="13" y="19"/>
                </a:cxn>
                <a:cxn ang="0">
                  <a:pos x="21" y="15"/>
                </a:cxn>
                <a:cxn ang="0">
                  <a:pos x="29" y="11"/>
                </a:cxn>
                <a:cxn ang="0">
                  <a:pos x="38" y="7"/>
                </a:cxn>
                <a:cxn ang="0">
                  <a:pos x="50" y="4"/>
                </a:cxn>
                <a:cxn ang="0">
                  <a:pos x="61" y="2"/>
                </a:cxn>
                <a:cxn ang="0">
                  <a:pos x="75" y="0"/>
                </a:cxn>
                <a:cxn ang="0">
                  <a:pos x="88" y="0"/>
                </a:cxn>
              </a:cxnLst>
              <a:rect l="0" t="0" r="r" b="b"/>
              <a:pathLst>
                <a:path w="176" h="81">
                  <a:moveTo>
                    <a:pt x="88" y="0"/>
                  </a:moveTo>
                  <a:lnTo>
                    <a:pt x="92" y="0"/>
                  </a:lnTo>
                  <a:lnTo>
                    <a:pt x="98" y="0"/>
                  </a:lnTo>
                  <a:lnTo>
                    <a:pt x="102" y="0"/>
                  </a:lnTo>
                  <a:lnTo>
                    <a:pt x="105" y="2"/>
                  </a:lnTo>
                  <a:lnTo>
                    <a:pt x="109" y="2"/>
                  </a:lnTo>
                  <a:lnTo>
                    <a:pt x="115" y="2"/>
                  </a:lnTo>
                  <a:lnTo>
                    <a:pt x="119" y="2"/>
                  </a:lnTo>
                  <a:lnTo>
                    <a:pt x="123" y="4"/>
                  </a:lnTo>
                  <a:lnTo>
                    <a:pt x="127" y="4"/>
                  </a:lnTo>
                  <a:lnTo>
                    <a:pt x="130" y="4"/>
                  </a:lnTo>
                  <a:lnTo>
                    <a:pt x="134" y="7"/>
                  </a:lnTo>
                  <a:lnTo>
                    <a:pt x="138" y="7"/>
                  </a:lnTo>
                  <a:lnTo>
                    <a:pt x="140" y="9"/>
                  </a:lnTo>
                  <a:lnTo>
                    <a:pt x="144" y="9"/>
                  </a:lnTo>
                  <a:lnTo>
                    <a:pt x="148" y="11"/>
                  </a:lnTo>
                  <a:lnTo>
                    <a:pt x="150" y="13"/>
                  </a:lnTo>
                  <a:lnTo>
                    <a:pt x="153" y="13"/>
                  </a:lnTo>
                  <a:lnTo>
                    <a:pt x="155" y="15"/>
                  </a:lnTo>
                  <a:lnTo>
                    <a:pt x="159" y="17"/>
                  </a:lnTo>
                  <a:lnTo>
                    <a:pt x="161" y="17"/>
                  </a:lnTo>
                  <a:lnTo>
                    <a:pt x="163" y="19"/>
                  </a:lnTo>
                  <a:lnTo>
                    <a:pt x="165" y="21"/>
                  </a:lnTo>
                  <a:lnTo>
                    <a:pt x="167" y="23"/>
                  </a:lnTo>
                  <a:lnTo>
                    <a:pt x="169" y="26"/>
                  </a:lnTo>
                  <a:lnTo>
                    <a:pt x="171" y="28"/>
                  </a:lnTo>
                  <a:lnTo>
                    <a:pt x="173" y="28"/>
                  </a:lnTo>
                  <a:lnTo>
                    <a:pt x="175" y="30"/>
                  </a:lnTo>
                  <a:lnTo>
                    <a:pt x="175" y="32"/>
                  </a:lnTo>
                  <a:lnTo>
                    <a:pt x="175" y="34"/>
                  </a:lnTo>
                  <a:lnTo>
                    <a:pt x="176" y="36"/>
                  </a:lnTo>
                  <a:lnTo>
                    <a:pt x="176" y="38"/>
                  </a:lnTo>
                  <a:lnTo>
                    <a:pt x="176" y="40"/>
                  </a:lnTo>
                  <a:lnTo>
                    <a:pt x="176" y="43"/>
                  </a:lnTo>
                  <a:lnTo>
                    <a:pt x="176" y="45"/>
                  </a:lnTo>
                  <a:lnTo>
                    <a:pt x="175" y="47"/>
                  </a:lnTo>
                  <a:lnTo>
                    <a:pt x="175" y="49"/>
                  </a:lnTo>
                  <a:lnTo>
                    <a:pt x="175" y="51"/>
                  </a:lnTo>
                  <a:lnTo>
                    <a:pt x="173" y="53"/>
                  </a:lnTo>
                  <a:lnTo>
                    <a:pt x="171" y="55"/>
                  </a:lnTo>
                  <a:lnTo>
                    <a:pt x="169" y="55"/>
                  </a:lnTo>
                  <a:lnTo>
                    <a:pt x="167" y="57"/>
                  </a:lnTo>
                  <a:lnTo>
                    <a:pt x="165" y="60"/>
                  </a:lnTo>
                  <a:lnTo>
                    <a:pt x="163" y="62"/>
                  </a:lnTo>
                  <a:lnTo>
                    <a:pt x="161" y="64"/>
                  </a:lnTo>
                  <a:lnTo>
                    <a:pt x="159" y="64"/>
                  </a:lnTo>
                  <a:lnTo>
                    <a:pt x="155" y="66"/>
                  </a:lnTo>
                  <a:lnTo>
                    <a:pt x="153" y="68"/>
                  </a:lnTo>
                  <a:lnTo>
                    <a:pt x="150" y="68"/>
                  </a:lnTo>
                  <a:lnTo>
                    <a:pt x="148" y="70"/>
                  </a:lnTo>
                  <a:lnTo>
                    <a:pt x="144" y="72"/>
                  </a:lnTo>
                  <a:lnTo>
                    <a:pt x="140" y="72"/>
                  </a:lnTo>
                  <a:lnTo>
                    <a:pt x="138" y="74"/>
                  </a:lnTo>
                  <a:lnTo>
                    <a:pt x="134" y="74"/>
                  </a:lnTo>
                  <a:lnTo>
                    <a:pt x="130" y="76"/>
                  </a:lnTo>
                  <a:lnTo>
                    <a:pt x="127" y="76"/>
                  </a:lnTo>
                  <a:lnTo>
                    <a:pt x="123" y="76"/>
                  </a:lnTo>
                  <a:lnTo>
                    <a:pt x="119" y="79"/>
                  </a:lnTo>
                  <a:lnTo>
                    <a:pt x="115" y="79"/>
                  </a:lnTo>
                  <a:lnTo>
                    <a:pt x="109" y="79"/>
                  </a:lnTo>
                  <a:lnTo>
                    <a:pt x="105" y="81"/>
                  </a:lnTo>
                  <a:lnTo>
                    <a:pt x="102" y="81"/>
                  </a:lnTo>
                  <a:lnTo>
                    <a:pt x="98" y="81"/>
                  </a:lnTo>
                  <a:lnTo>
                    <a:pt x="92" y="81"/>
                  </a:lnTo>
                  <a:lnTo>
                    <a:pt x="88" y="81"/>
                  </a:lnTo>
                  <a:lnTo>
                    <a:pt x="84" y="81"/>
                  </a:lnTo>
                  <a:lnTo>
                    <a:pt x="79" y="81"/>
                  </a:lnTo>
                  <a:lnTo>
                    <a:pt x="75" y="81"/>
                  </a:lnTo>
                  <a:lnTo>
                    <a:pt x="71" y="81"/>
                  </a:lnTo>
                  <a:lnTo>
                    <a:pt x="67" y="79"/>
                  </a:lnTo>
                  <a:lnTo>
                    <a:pt x="61" y="79"/>
                  </a:lnTo>
                  <a:lnTo>
                    <a:pt x="57" y="79"/>
                  </a:lnTo>
                  <a:lnTo>
                    <a:pt x="54" y="76"/>
                  </a:lnTo>
                  <a:lnTo>
                    <a:pt x="50" y="76"/>
                  </a:lnTo>
                  <a:lnTo>
                    <a:pt x="46" y="76"/>
                  </a:lnTo>
                  <a:lnTo>
                    <a:pt x="42" y="74"/>
                  </a:lnTo>
                  <a:lnTo>
                    <a:pt x="38" y="74"/>
                  </a:lnTo>
                  <a:lnTo>
                    <a:pt x="36" y="72"/>
                  </a:lnTo>
                  <a:lnTo>
                    <a:pt x="33" y="72"/>
                  </a:lnTo>
                  <a:lnTo>
                    <a:pt x="29" y="70"/>
                  </a:lnTo>
                  <a:lnTo>
                    <a:pt x="27" y="68"/>
                  </a:lnTo>
                  <a:lnTo>
                    <a:pt x="23" y="68"/>
                  </a:lnTo>
                  <a:lnTo>
                    <a:pt x="21" y="66"/>
                  </a:lnTo>
                  <a:lnTo>
                    <a:pt x="17" y="64"/>
                  </a:lnTo>
                  <a:lnTo>
                    <a:pt x="15" y="64"/>
                  </a:lnTo>
                  <a:lnTo>
                    <a:pt x="13" y="62"/>
                  </a:lnTo>
                  <a:lnTo>
                    <a:pt x="11" y="60"/>
                  </a:lnTo>
                  <a:lnTo>
                    <a:pt x="9" y="57"/>
                  </a:lnTo>
                  <a:lnTo>
                    <a:pt x="8" y="55"/>
                  </a:lnTo>
                  <a:lnTo>
                    <a:pt x="6" y="55"/>
                  </a:lnTo>
                  <a:lnTo>
                    <a:pt x="4" y="53"/>
                  </a:lnTo>
                  <a:lnTo>
                    <a:pt x="2" y="51"/>
                  </a:lnTo>
                  <a:lnTo>
                    <a:pt x="2" y="49"/>
                  </a:lnTo>
                  <a:lnTo>
                    <a:pt x="2" y="47"/>
                  </a:lnTo>
                  <a:lnTo>
                    <a:pt x="0" y="45"/>
                  </a:lnTo>
                  <a:lnTo>
                    <a:pt x="0" y="43"/>
                  </a:lnTo>
                  <a:lnTo>
                    <a:pt x="0" y="40"/>
                  </a:lnTo>
                  <a:lnTo>
                    <a:pt x="0" y="38"/>
                  </a:lnTo>
                  <a:lnTo>
                    <a:pt x="0" y="36"/>
                  </a:lnTo>
                  <a:lnTo>
                    <a:pt x="2" y="34"/>
                  </a:lnTo>
                  <a:lnTo>
                    <a:pt x="2" y="32"/>
                  </a:lnTo>
                  <a:lnTo>
                    <a:pt x="2" y="30"/>
                  </a:lnTo>
                  <a:lnTo>
                    <a:pt x="4" y="28"/>
                  </a:lnTo>
                  <a:lnTo>
                    <a:pt x="6" y="28"/>
                  </a:lnTo>
                  <a:lnTo>
                    <a:pt x="8" y="26"/>
                  </a:lnTo>
                  <a:lnTo>
                    <a:pt x="9" y="23"/>
                  </a:lnTo>
                  <a:lnTo>
                    <a:pt x="11" y="21"/>
                  </a:lnTo>
                  <a:lnTo>
                    <a:pt x="13" y="19"/>
                  </a:lnTo>
                  <a:lnTo>
                    <a:pt x="15" y="17"/>
                  </a:lnTo>
                  <a:lnTo>
                    <a:pt x="17" y="17"/>
                  </a:lnTo>
                  <a:lnTo>
                    <a:pt x="21" y="15"/>
                  </a:lnTo>
                  <a:lnTo>
                    <a:pt x="23" y="13"/>
                  </a:lnTo>
                  <a:lnTo>
                    <a:pt x="27" y="13"/>
                  </a:lnTo>
                  <a:lnTo>
                    <a:pt x="29" y="11"/>
                  </a:lnTo>
                  <a:lnTo>
                    <a:pt x="33" y="9"/>
                  </a:lnTo>
                  <a:lnTo>
                    <a:pt x="36" y="9"/>
                  </a:lnTo>
                  <a:lnTo>
                    <a:pt x="38" y="7"/>
                  </a:lnTo>
                  <a:lnTo>
                    <a:pt x="42" y="7"/>
                  </a:lnTo>
                  <a:lnTo>
                    <a:pt x="46" y="4"/>
                  </a:lnTo>
                  <a:lnTo>
                    <a:pt x="50" y="4"/>
                  </a:lnTo>
                  <a:lnTo>
                    <a:pt x="54" y="4"/>
                  </a:lnTo>
                  <a:lnTo>
                    <a:pt x="57" y="2"/>
                  </a:lnTo>
                  <a:lnTo>
                    <a:pt x="61" y="2"/>
                  </a:lnTo>
                  <a:lnTo>
                    <a:pt x="67" y="2"/>
                  </a:lnTo>
                  <a:lnTo>
                    <a:pt x="71" y="2"/>
                  </a:lnTo>
                  <a:lnTo>
                    <a:pt x="75" y="0"/>
                  </a:lnTo>
                  <a:lnTo>
                    <a:pt x="79" y="0"/>
                  </a:lnTo>
                  <a:lnTo>
                    <a:pt x="84" y="0"/>
                  </a:lnTo>
                  <a:lnTo>
                    <a:pt x="88" y="0"/>
                  </a:lnTo>
                  <a:close/>
                </a:path>
              </a:pathLst>
            </a:custGeom>
            <a:solidFill>
              <a:srgbClr val="669999"/>
            </a:solidFill>
            <a:ln w="9525">
              <a:noFill/>
              <a:round/>
              <a:headEnd/>
              <a:tailEnd/>
            </a:ln>
          </p:spPr>
          <p:txBody>
            <a:bodyPr/>
            <a:lstStyle/>
            <a:p>
              <a:endParaRPr lang="en-US"/>
            </a:p>
          </p:txBody>
        </p:sp>
        <p:sp>
          <p:nvSpPr>
            <p:cNvPr id="597034" name="Freeform 42"/>
            <p:cNvSpPr>
              <a:spLocks/>
            </p:cNvSpPr>
            <p:nvPr/>
          </p:nvSpPr>
          <p:spPr bwMode="auto">
            <a:xfrm>
              <a:off x="2974" y="2583"/>
              <a:ext cx="176" cy="81"/>
            </a:xfrm>
            <a:custGeom>
              <a:avLst/>
              <a:gdLst/>
              <a:ahLst/>
              <a:cxnLst>
                <a:cxn ang="0">
                  <a:pos x="88" y="0"/>
                </a:cxn>
                <a:cxn ang="0">
                  <a:pos x="105" y="2"/>
                </a:cxn>
                <a:cxn ang="0">
                  <a:pos x="123" y="4"/>
                </a:cxn>
                <a:cxn ang="0">
                  <a:pos x="138" y="7"/>
                </a:cxn>
                <a:cxn ang="0">
                  <a:pos x="150" y="13"/>
                </a:cxn>
                <a:cxn ang="0">
                  <a:pos x="161" y="17"/>
                </a:cxn>
                <a:cxn ang="0">
                  <a:pos x="169" y="26"/>
                </a:cxn>
                <a:cxn ang="0">
                  <a:pos x="175" y="32"/>
                </a:cxn>
                <a:cxn ang="0">
                  <a:pos x="176" y="40"/>
                </a:cxn>
                <a:cxn ang="0">
                  <a:pos x="175" y="49"/>
                </a:cxn>
                <a:cxn ang="0">
                  <a:pos x="169" y="55"/>
                </a:cxn>
                <a:cxn ang="0">
                  <a:pos x="161" y="64"/>
                </a:cxn>
                <a:cxn ang="0">
                  <a:pos x="150" y="68"/>
                </a:cxn>
                <a:cxn ang="0">
                  <a:pos x="138" y="74"/>
                </a:cxn>
                <a:cxn ang="0">
                  <a:pos x="123" y="76"/>
                </a:cxn>
                <a:cxn ang="0">
                  <a:pos x="105" y="81"/>
                </a:cxn>
                <a:cxn ang="0">
                  <a:pos x="88" y="81"/>
                </a:cxn>
                <a:cxn ang="0">
                  <a:pos x="71" y="81"/>
                </a:cxn>
                <a:cxn ang="0">
                  <a:pos x="54" y="76"/>
                </a:cxn>
                <a:cxn ang="0">
                  <a:pos x="38" y="74"/>
                </a:cxn>
                <a:cxn ang="0">
                  <a:pos x="27" y="68"/>
                </a:cxn>
                <a:cxn ang="0">
                  <a:pos x="15" y="64"/>
                </a:cxn>
                <a:cxn ang="0">
                  <a:pos x="8" y="55"/>
                </a:cxn>
                <a:cxn ang="0">
                  <a:pos x="2" y="49"/>
                </a:cxn>
                <a:cxn ang="0">
                  <a:pos x="0" y="40"/>
                </a:cxn>
                <a:cxn ang="0">
                  <a:pos x="2" y="32"/>
                </a:cxn>
                <a:cxn ang="0">
                  <a:pos x="8" y="26"/>
                </a:cxn>
                <a:cxn ang="0">
                  <a:pos x="15" y="17"/>
                </a:cxn>
                <a:cxn ang="0">
                  <a:pos x="27" y="13"/>
                </a:cxn>
                <a:cxn ang="0">
                  <a:pos x="38" y="7"/>
                </a:cxn>
                <a:cxn ang="0">
                  <a:pos x="54" y="4"/>
                </a:cxn>
                <a:cxn ang="0">
                  <a:pos x="71" y="2"/>
                </a:cxn>
                <a:cxn ang="0">
                  <a:pos x="88" y="0"/>
                </a:cxn>
              </a:cxnLst>
              <a:rect l="0" t="0" r="r" b="b"/>
              <a:pathLst>
                <a:path w="176" h="81">
                  <a:moveTo>
                    <a:pt x="88" y="0"/>
                  </a:moveTo>
                  <a:lnTo>
                    <a:pt x="105" y="2"/>
                  </a:lnTo>
                  <a:lnTo>
                    <a:pt x="123" y="4"/>
                  </a:lnTo>
                  <a:lnTo>
                    <a:pt x="138" y="7"/>
                  </a:lnTo>
                  <a:lnTo>
                    <a:pt x="150" y="13"/>
                  </a:lnTo>
                  <a:lnTo>
                    <a:pt x="161" y="17"/>
                  </a:lnTo>
                  <a:lnTo>
                    <a:pt x="169" y="26"/>
                  </a:lnTo>
                  <a:lnTo>
                    <a:pt x="175" y="32"/>
                  </a:lnTo>
                  <a:lnTo>
                    <a:pt x="176" y="40"/>
                  </a:lnTo>
                  <a:lnTo>
                    <a:pt x="175" y="49"/>
                  </a:lnTo>
                  <a:lnTo>
                    <a:pt x="169" y="55"/>
                  </a:lnTo>
                  <a:lnTo>
                    <a:pt x="161" y="64"/>
                  </a:lnTo>
                  <a:lnTo>
                    <a:pt x="150" y="68"/>
                  </a:lnTo>
                  <a:lnTo>
                    <a:pt x="138" y="74"/>
                  </a:lnTo>
                  <a:lnTo>
                    <a:pt x="123" y="76"/>
                  </a:lnTo>
                  <a:lnTo>
                    <a:pt x="105" y="81"/>
                  </a:lnTo>
                  <a:lnTo>
                    <a:pt x="88" y="81"/>
                  </a:lnTo>
                  <a:lnTo>
                    <a:pt x="71" y="81"/>
                  </a:lnTo>
                  <a:lnTo>
                    <a:pt x="54" y="76"/>
                  </a:lnTo>
                  <a:lnTo>
                    <a:pt x="38" y="74"/>
                  </a:lnTo>
                  <a:lnTo>
                    <a:pt x="27" y="68"/>
                  </a:lnTo>
                  <a:lnTo>
                    <a:pt x="15" y="64"/>
                  </a:lnTo>
                  <a:lnTo>
                    <a:pt x="8" y="55"/>
                  </a:lnTo>
                  <a:lnTo>
                    <a:pt x="2" y="49"/>
                  </a:lnTo>
                  <a:lnTo>
                    <a:pt x="0" y="40"/>
                  </a:lnTo>
                  <a:lnTo>
                    <a:pt x="2" y="32"/>
                  </a:lnTo>
                  <a:lnTo>
                    <a:pt x="8" y="26"/>
                  </a:lnTo>
                  <a:lnTo>
                    <a:pt x="15" y="17"/>
                  </a:lnTo>
                  <a:lnTo>
                    <a:pt x="27" y="13"/>
                  </a:lnTo>
                  <a:lnTo>
                    <a:pt x="38" y="7"/>
                  </a:lnTo>
                  <a:lnTo>
                    <a:pt x="54" y="4"/>
                  </a:lnTo>
                  <a:lnTo>
                    <a:pt x="71" y="2"/>
                  </a:lnTo>
                  <a:lnTo>
                    <a:pt x="88" y="0"/>
                  </a:lnTo>
                </a:path>
              </a:pathLst>
            </a:custGeom>
            <a:noFill/>
            <a:ln w="3175">
              <a:solidFill>
                <a:srgbClr val="000000"/>
              </a:solidFill>
              <a:prstDash val="solid"/>
              <a:round/>
              <a:headEnd/>
              <a:tailEnd/>
            </a:ln>
          </p:spPr>
          <p:txBody>
            <a:bodyPr/>
            <a:lstStyle/>
            <a:p>
              <a:endParaRPr lang="en-US"/>
            </a:p>
          </p:txBody>
        </p:sp>
        <p:sp>
          <p:nvSpPr>
            <p:cNvPr id="597035" name="Freeform 43"/>
            <p:cNvSpPr>
              <a:spLocks/>
            </p:cNvSpPr>
            <p:nvPr/>
          </p:nvSpPr>
          <p:spPr bwMode="auto">
            <a:xfrm>
              <a:off x="2748" y="2598"/>
              <a:ext cx="177" cy="81"/>
            </a:xfrm>
            <a:custGeom>
              <a:avLst/>
              <a:gdLst/>
              <a:ahLst/>
              <a:cxnLst>
                <a:cxn ang="0">
                  <a:pos x="98" y="0"/>
                </a:cxn>
                <a:cxn ang="0">
                  <a:pos x="111" y="2"/>
                </a:cxn>
                <a:cxn ang="0">
                  <a:pos x="123" y="4"/>
                </a:cxn>
                <a:cxn ang="0">
                  <a:pos x="134" y="7"/>
                </a:cxn>
                <a:cxn ang="0">
                  <a:pos x="144" y="9"/>
                </a:cxn>
                <a:cxn ang="0">
                  <a:pos x="154" y="13"/>
                </a:cxn>
                <a:cxn ang="0">
                  <a:pos x="161" y="17"/>
                </a:cxn>
                <a:cxn ang="0">
                  <a:pos x="169" y="23"/>
                </a:cxn>
                <a:cxn ang="0">
                  <a:pos x="173" y="28"/>
                </a:cxn>
                <a:cxn ang="0">
                  <a:pos x="177" y="34"/>
                </a:cxn>
                <a:cxn ang="0">
                  <a:pos x="177" y="40"/>
                </a:cxn>
                <a:cxn ang="0">
                  <a:pos x="177" y="47"/>
                </a:cxn>
                <a:cxn ang="0">
                  <a:pos x="173" y="53"/>
                </a:cxn>
                <a:cxn ang="0">
                  <a:pos x="167" y="60"/>
                </a:cxn>
                <a:cxn ang="0">
                  <a:pos x="159" y="64"/>
                </a:cxn>
                <a:cxn ang="0">
                  <a:pos x="152" y="68"/>
                </a:cxn>
                <a:cxn ang="0">
                  <a:pos x="142" y="72"/>
                </a:cxn>
                <a:cxn ang="0">
                  <a:pos x="131" y="76"/>
                </a:cxn>
                <a:cxn ang="0">
                  <a:pos x="119" y="79"/>
                </a:cxn>
                <a:cxn ang="0">
                  <a:pos x="106" y="81"/>
                </a:cxn>
                <a:cxn ang="0">
                  <a:pos x="94" y="81"/>
                </a:cxn>
                <a:cxn ang="0">
                  <a:pos x="81" y="81"/>
                </a:cxn>
                <a:cxn ang="0">
                  <a:pos x="67" y="79"/>
                </a:cxn>
                <a:cxn ang="0">
                  <a:pos x="54" y="76"/>
                </a:cxn>
                <a:cxn ang="0">
                  <a:pos x="42" y="74"/>
                </a:cxn>
                <a:cxn ang="0">
                  <a:pos x="33" y="72"/>
                </a:cxn>
                <a:cxn ang="0">
                  <a:pos x="23" y="68"/>
                </a:cxn>
                <a:cxn ang="0">
                  <a:pos x="15" y="64"/>
                </a:cxn>
                <a:cxn ang="0">
                  <a:pos x="10" y="57"/>
                </a:cxn>
                <a:cxn ang="0">
                  <a:pos x="4" y="53"/>
                </a:cxn>
                <a:cxn ang="0">
                  <a:pos x="2" y="47"/>
                </a:cxn>
                <a:cxn ang="0">
                  <a:pos x="0" y="40"/>
                </a:cxn>
                <a:cxn ang="0">
                  <a:pos x="2" y="34"/>
                </a:cxn>
                <a:cxn ang="0">
                  <a:pos x="4" y="28"/>
                </a:cxn>
                <a:cxn ang="0">
                  <a:pos x="10" y="23"/>
                </a:cxn>
                <a:cxn ang="0">
                  <a:pos x="15" y="17"/>
                </a:cxn>
                <a:cxn ang="0">
                  <a:pos x="23" y="13"/>
                </a:cxn>
                <a:cxn ang="0">
                  <a:pos x="33" y="9"/>
                </a:cxn>
                <a:cxn ang="0">
                  <a:pos x="42" y="7"/>
                </a:cxn>
                <a:cxn ang="0">
                  <a:pos x="54" y="4"/>
                </a:cxn>
                <a:cxn ang="0">
                  <a:pos x="67" y="2"/>
                </a:cxn>
                <a:cxn ang="0">
                  <a:pos x="81" y="0"/>
                </a:cxn>
              </a:cxnLst>
              <a:rect l="0" t="0" r="r" b="b"/>
              <a:pathLst>
                <a:path w="177" h="81">
                  <a:moveTo>
                    <a:pt x="88" y="0"/>
                  </a:moveTo>
                  <a:lnTo>
                    <a:pt x="94" y="0"/>
                  </a:lnTo>
                  <a:lnTo>
                    <a:pt x="98" y="0"/>
                  </a:lnTo>
                  <a:lnTo>
                    <a:pt x="102" y="0"/>
                  </a:lnTo>
                  <a:lnTo>
                    <a:pt x="106" y="2"/>
                  </a:lnTo>
                  <a:lnTo>
                    <a:pt x="111" y="2"/>
                  </a:lnTo>
                  <a:lnTo>
                    <a:pt x="115" y="2"/>
                  </a:lnTo>
                  <a:lnTo>
                    <a:pt x="119" y="2"/>
                  </a:lnTo>
                  <a:lnTo>
                    <a:pt x="123" y="4"/>
                  </a:lnTo>
                  <a:lnTo>
                    <a:pt x="127" y="4"/>
                  </a:lnTo>
                  <a:lnTo>
                    <a:pt x="131" y="4"/>
                  </a:lnTo>
                  <a:lnTo>
                    <a:pt x="134" y="7"/>
                  </a:lnTo>
                  <a:lnTo>
                    <a:pt x="138" y="7"/>
                  </a:lnTo>
                  <a:lnTo>
                    <a:pt x="142" y="9"/>
                  </a:lnTo>
                  <a:lnTo>
                    <a:pt x="144" y="9"/>
                  </a:lnTo>
                  <a:lnTo>
                    <a:pt x="148" y="11"/>
                  </a:lnTo>
                  <a:lnTo>
                    <a:pt x="152" y="13"/>
                  </a:lnTo>
                  <a:lnTo>
                    <a:pt x="154" y="13"/>
                  </a:lnTo>
                  <a:lnTo>
                    <a:pt x="157" y="15"/>
                  </a:lnTo>
                  <a:lnTo>
                    <a:pt x="159" y="17"/>
                  </a:lnTo>
                  <a:lnTo>
                    <a:pt x="161" y="17"/>
                  </a:lnTo>
                  <a:lnTo>
                    <a:pt x="165" y="19"/>
                  </a:lnTo>
                  <a:lnTo>
                    <a:pt x="167" y="21"/>
                  </a:lnTo>
                  <a:lnTo>
                    <a:pt x="169" y="23"/>
                  </a:lnTo>
                  <a:lnTo>
                    <a:pt x="171" y="26"/>
                  </a:lnTo>
                  <a:lnTo>
                    <a:pt x="171" y="28"/>
                  </a:lnTo>
                  <a:lnTo>
                    <a:pt x="173" y="28"/>
                  </a:lnTo>
                  <a:lnTo>
                    <a:pt x="175" y="30"/>
                  </a:lnTo>
                  <a:lnTo>
                    <a:pt x="175" y="32"/>
                  </a:lnTo>
                  <a:lnTo>
                    <a:pt x="177" y="34"/>
                  </a:lnTo>
                  <a:lnTo>
                    <a:pt x="177" y="36"/>
                  </a:lnTo>
                  <a:lnTo>
                    <a:pt x="177" y="38"/>
                  </a:lnTo>
                  <a:lnTo>
                    <a:pt x="177" y="40"/>
                  </a:lnTo>
                  <a:lnTo>
                    <a:pt x="177" y="43"/>
                  </a:lnTo>
                  <a:lnTo>
                    <a:pt x="177" y="45"/>
                  </a:lnTo>
                  <a:lnTo>
                    <a:pt x="177" y="47"/>
                  </a:lnTo>
                  <a:lnTo>
                    <a:pt x="175" y="49"/>
                  </a:lnTo>
                  <a:lnTo>
                    <a:pt x="175" y="51"/>
                  </a:lnTo>
                  <a:lnTo>
                    <a:pt x="173" y="53"/>
                  </a:lnTo>
                  <a:lnTo>
                    <a:pt x="171" y="55"/>
                  </a:lnTo>
                  <a:lnTo>
                    <a:pt x="169" y="57"/>
                  </a:lnTo>
                  <a:lnTo>
                    <a:pt x="167" y="60"/>
                  </a:lnTo>
                  <a:lnTo>
                    <a:pt x="165" y="62"/>
                  </a:lnTo>
                  <a:lnTo>
                    <a:pt x="161" y="64"/>
                  </a:lnTo>
                  <a:lnTo>
                    <a:pt x="159" y="64"/>
                  </a:lnTo>
                  <a:lnTo>
                    <a:pt x="157" y="66"/>
                  </a:lnTo>
                  <a:lnTo>
                    <a:pt x="154" y="68"/>
                  </a:lnTo>
                  <a:lnTo>
                    <a:pt x="152" y="68"/>
                  </a:lnTo>
                  <a:lnTo>
                    <a:pt x="148" y="70"/>
                  </a:lnTo>
                  <a:lnTo>
                    <a:pt x="144" y="72"/>
                  </a:lnTo>
                  <a:lnTo>
                    <a:pt x="142" y="72"/>
                  </a:lnTo>
                  <a:lnTo>
                    <a:pt x="138" y="74"/>
                  </a:lnTo>
                  <a:lnTo>
                    <a:pt x="134" y="74"/>
                  </a:lnTo>
                  <a:lnTo>
                    <a:pt x="131" y="76"/>
                  </a:lnTo>
                  <a:lnTo>
                    <a:pt x="127" y="76"/>
                  </a:lnTo>
                  <a:lnTo>
                    <a:pt x="123" y="76"/>
                  </a:lnTo>
                  <a:lnTo>
                    <a:pt x="119" y="79"/>
                  </a:lnTo>
                  <a:lnTo>
                    <a:pt x="115" y="79"/>
                  </a:lnTo>
                  <a:lnTo>
                    <a:pt x="111" y="79"/>
                  </a:lnTo>
                  <a:lnTo>
                    <a:pt x="106" y="81"/>
                  </a:lnTo>
                  <a:lnTo>
                    <a:pt x="102" y="81"/>
                  </a:lnTo>
                  <a:lnTo>
                    <a:pt x="98" y="81"/>
                  </a:lnTo>
                  <a:lnTo>
                    <a:pt x="94" y="81"/>
                  </a:lnTo>
                  <a:lnTo>
                    <a:pt x="88" y="81"/>
                  </a:lnTo>
                  <a:lnTo>
                    <a:pt x="84" y="81"/>
                  </a:lnTo>
                  <a:lnTo>
                    <a:pt x="81" y="81"/>
                  </a:lnTo>
                  <a:lnTo>
                    <a:pt x="75" y="81"/>
                  </a:lnTo>
                  <a:lnTo>
                    <a:pt x="71" y="81"/>
                  </a:lnTo>
                  <a:lnTo>
                    <a:pt x="67" y="79"/>
                  </a:lnTo>
                  <a:lnTo>
                    <a:pt x="63" y="79"/>
                  </a:lnTo>
                  <a:lnTo>
                    <a:pt x="58" y="79"/>
                  </a:lnTo>
                  <a:lnTo>
                    <a:pt x="54" y="76"/>
                  </a:lnTo>
                  <a:lnTo>
                    <a:pt x="50" y="76"/>
                  </a:lnTo>
                  <a:lnTo>
                    <a:pt x="46" y="76"/>
                  </a:lnTo>
                  <a:lnTo>
                    <a:pt x="42" y="74"/>
                  </a:lnTo>
                  <a:lnTo>
                    <a:pt x="40" y="74"/>
                  </a:lnTo>
                  <a:lnTo>
                    <a:pt x="36" y="72"/>
                  </a:lnTo>
                  <a:lnTo>
                    <a:pt x="33" y="72"/>
                  </a:lnTo>
                  <a:lnTo>
                    <a:pt x="29" y="70"/>
                  </a:lnTo>
                  <a:lnTo>
                    <a:pt x="27" y="68"/>
                  </a:lnTo>
                  <a:lnTo>
                    <a:pt x="23" y="68"/>
                  </a:lnTo>
                  <a:lnTo>
                    <a:pt x="21" y="66"/>
                  </a:lnTo>
                  <a:lnTo>
                    <a:pt x="17" y="64"/>
                  </a:lnTo>
                  <a:lnTo>
                    <a:pt x="15" y="64"/>
                  </a:lnTo>
                  <a:lnTo>
                    <a:pt x="13" y="62"/>
                  </a:lnTo>
                  <a:lnTo>
                    <a:pt x="12" y="60"/>
                  </a:lnTo>
                  <a:lnTo>
                    <a:pt x="10" y="57"/>
                  </a:lnTo>
                  <a:lnTo>
                    <a:pt x="8" y="55"/>
                  </a:lnTo>
                  <a:lnTo>
                    <a:pt x="6" y="55"/>
                  </a:lnTo>
                  <a:lnTo>
                    <a:pt x="4" y="53"/>
                  </a:lnTo>
                  <a:lnTo>
                    <a:pt x="4" y="51"/>
                  </a:lnTo>
                  <a:lnTo>
                    <a:pt x="2" y="49"/>
                  </a:lnTo>
                  <a:lnTo>
                    <a:pt x="2" y="47"/>
                  </a:lnTo>
                  <a:lnTo>
                    <a:pt x="2" y="45"/>
                  </a:lnTo>
                  <a:lnTo>
                    <a:pt x="0" y="43"/>
                  </a:lnTo>
                  <a:lnTo>
                    <a:pt x="0" y="40"/>
                  </a:lnTo>
                  <a:lnTo>
                    <a:pt x="0" y="38"/>
                  </a:lnTo>
                  <a:lnTo>
                    <a:pt x="2" y="36"/>
                  </a:lnTo>
                  <a:lnTo>
                    <a:pt x="2" y="34"/>
                  </a:lnTo>
                  <a:lnTo>
                    <a:pt x="2" y="32"/>
                  </a:lnTo>
                  <a:lnTo>
                    <a:pt x="4" y="30"/>
                  </a:lnTo>
                  <a:lnTo>
                    <a:pt x="4" y="28"/>
                  </a:lnTo>
                  <a:lnTo>
                    <a:pt x="6" y="28"/>
                  </a:lnTo>
                  <a:lnTo>
                    <a:pt x="8" y="26"/>
                  </a:lnTo>
                  <a:lnTo>
                    <a:pt x="10" y="23"/>
                  </a:lnTo>
                  <a:lnTo>
                    <a:pt x="12" y="21"/>
                  </a:lnTo>
                  <a:lnTo>
                    <a:pt x="13" y="19"/>
                  </a:lnTo>
                  <a:lnTo>
                    <a:pt x="15" y="17"/>
                  </a:lnTo>
                  <a:lnTo>
                    <a:pt x="17" y="17"/>
                  </a:lnTo>
                  <a:lnTo>
                    <a:pt x="21" y="15"/>
                  </a:lnTo>
                  <a:lnTo>
                    <a:pt x="23" y="13"/>
                  </a:lnTo>
                  <a:lnTo>
                    <a:pt x="27" y="13"/>
                  </a:lnTo>
                  <a:lnTo>
                    <a:pt x="29" y="11"/>
                  </a:lnTo>
                  <a:lnTo>
                    <a:pt x="33" y="9"/>
                  </a:lnTo>
                  <a:lnTo>
                    <a:pt x="36" y="9"/>
                  </a:lnTo>
                  <a:lnTo>
                    <a:pt x="40" y="7"/>
                  </a:lnTo>
                  <a:lnTo>
                    <a:pt x="42" y="7"/>
                  </a:lnTo>
                  <a:lnTo>
                    <a:pt x="46" y="4"/>
                  </a:lnTo>
                  <a:lnTo>
                    <a:pt x="50" y="4"/>
                  </a:lnTo>
                  <a:lnTo>
                    <a:pt x="54" y="4"/>
                  </a:lnTo>
                  <a:lnTo>
                    <a:pt x="58" y="2"/>
                  </a:lnTo>
                  <a:lnTo>
                    <a:pt x="63" y="2"/>
                  </a:lnTo>
                  <a:lnTo>
                    <a:pt x="67" y="2"/>
                  </a:lnTo>
                  <a:lnTo>
                    <a:pt x="71" y="2"/>
                  </a:lnTo>
                  <a:lnTo>
                    <a:pt x="75" y="0"/>
                  </a:lnTo>
                  <a:lnTo>
                    <a:pt x="81" y="0"/>
                  </a:lnTo>
                  <a:lnTo>
                    <a:pt x="84" y="0"/>
                  </a:lnTo>
                  <a:lnTo>
                    <a:pt x="88" y="0"/>
                  </a:lnTo>
                  <a:close/>
                </a:path>
              </a:pathLst>
            </a:custGeom>
            <a:solidFill>
              <a:srgbClr val="669999"/>
            </a:solidFill>
            <a:ln w="9525">
              <a:noFill/>
              <a:round/>
              <a:headEnd/>
              <a:tailEnd/>
            </a:ln>
          </p:spPr>
          <p:txBody>
            <a:bodyPr/>
            <a:lstStyle/>
            <a:p>
              <a:endParaRPr lang="en-US"/>
            </a:p>
          </p:txBody>
        </p:sp>
        <p:sp>
          <p:nvSpPr>
            <p:cNvPr id="597036" name="Freeform 44"/>
            <p:cNvSpPr>
              <a:spLocks/>
            </p:cNvSpPr>
            <p:nvPr/>
          </p:nvSpPr>
          <p:spPr bwMode="auto">
            <a:xfrm>
              <a:off x="2736" y="2592"/>
              <a:ext cx="177" cy="81"/>
            </a:xfrm>
            <a:custGeom>
              <a:avLst/>
              <a:gdLst/>
              <a:ahLst/>
              <a:cxnLst>
                <a:cxn ang="0">
                  <a:pos x="88" y="0"/>
                </a:cxn>
                <a:cxn ang="0">
                  <a:pos x="106" y="2"/>
                </a:cxn>
                <a:cxn ang="0">
                  <a:pos x="123" y="4"/>
                </a:cxn>
                <a:cxn ang="0">
                  <a:pos x="138" y="7"/>
                </a:cxn>
                <a:cxn ang="0">
                  <a:pos x="152" y="13"/>
                </a:cxn>
                <a:cxn ang="0">
                  <a:pos x="161" y="17"/>
                </a:cxn>
                <a:cxn ang="0">
                  <a:pos x="171" y="26"/>
                </a:cxn>
                <a:cxn ang="0">
                  <a:pos x="175" y="32"/>
                </a:cxn>
                <a:cxn ang="0">
                  <a:pos x="177" y="40"/>
                </a:cxn>
                <a:cxn ang="0">
                  <a:pos x="175" y="49"/>
                </a:cxn>
                <a:cxn ang="0">
                  <a:pos x="171" y="55"/>
                </a:cxn>
                <a:cxn ang="0">
                  <a:pos x="161" y="64"/>
                </a:cxn>
                <a:cxn ang="0">
                  <a:pos x="152" y="68"/>
                </a:cxn>
                <a:cxn ang="0">
                  <a:pos x="138" y="74"/>
                </a:cxn>
                <a:cxn ang="0">
                  <a:pos x="123" y="76"/>
                </a:cxn>
                <a:cxn ang="0">
                  <a:pos x="106" y="81"/>
                </a:cxn>
                <a:cxn ang="0">
                  <a:pos x="88" y="81"/>
                </a:cxn>
                <a:cxn ang="0">
                  <a:pos x="71" y="81"/>
                </a:cxn>
                <a:cxn ang="0">
                  <a:pos x="54" y="76"/>
                </a:cxn>
                <a:cxn ang="0">
                  <a:pos x="40" y="74"/>
                </a:cxn>
                <a:cxn ang="0">
                  <a:pos x="27" y="68"/>
                </a:cxn>
                <a:cxn ang="0">
                  <a:pos x="15" y="64"/>
                </a:cxn>
                <a:cxn ang="0">
                  <a:pos x="8" y="55"/>
                </a:cxn>
                <a:cxn ang="0">
                  <a:pos x="2" y="49"/>
                </a:cxn>
                <a:cxn ang="0">
                  <a:pos x="0" y="40"/>
                </a:cxn>
                <a:cxn ang="0">
                  <a:pos x="2" y="32"/>
                </a:cxn>
                <a:cxn ang="0">
                  <a:pos x="8" y="26"/>
                </a:cxn>
                <a:cxn ang="0">
                  <a:pos x="15" y="17"/>
                </a:cxn>
                <a:cxn ang="0">
                  <a:pos x="27" y="13"/>
                </a:cxn>
                <a:cxn ang="0">
                  <a:pos x="40" y="7"/>
                </a:cxn>
                <a:cxn ang="0">
                  <a:pos x="54" y="4"/>
                </a:cxn>
                <a:cxn ang="0">
                  <a:pos x="71" y="2"/>
                </a:cxn>
                <a:cxn ang="0">
                  <a:pos x="88" y="0"/>
                </a:cxn>
              </a:cxnLst>
              <a:rect l="0" t="0" r="r" b="b"/>
              <a:pathLst>
                <a:path w="177" h="81">
                  <a:moveTo>
                    <a:pt x="88" y="0"/>
                  </a:moveTo>
                  <a:lnTo>
                    <a:pt x="106" y="2"/>
                  </a:lnTo>
                  <a:lnTo>
                    <a:pt x="123" y="4"/>
                  </a:lnTo>
                  <a:lnTo>
                    <a:pt x="138" y="7"/>
                  </a:lnTo>
                  <a:lnTo>
                    <a:pt x="152" y="13"/>
                  </a:lnTo>
                  <a:lnTo>
                    <a:pt x="161" y="17"/>
                  </a:lnTo>
                  <a:lnTo>
                    <a:pt x="171" y="26"/>
                  </a:lnTo>
                  <a:lnTo>
                    <a:pt x="175" y="32"/>
                  </a:lnTo>
                  <a:lnTo>
                    <a:pt x="177" y="40"/>
                  </a:lnTo>
                  <a:lnTo>
                    <a:pt x="175" y="49"/>
                  </a:lnTo>
                  <a:lnTo>
                    <a:pt x="171" y="55"/>
                  </a:lnTo>
                  <a:lnTo>
                    <a:pt x="161" y="64"/>
                  </a:lnTo>
                  <a:lnTo>
                    <a:pt x="152" y="68"/>
                  </a:lnTo>
                  <a:lnTo>
                    <a:pt x="138" y="74"/>
                  </a:lnTo>
                  <a:lnTo>
                    <a:pt x="123" y="76"/>
                  </a:lnTo>
                  <a:lnTo>
                    <a:pt x="106" y="81"/>
                  </a:lnTo>
                  <a:lnTo>
                    <a:pt x="88" y="81"/>
                  </a:lnTo>
                  <a:lnTo>
                    <a:pt x="71" y="81"/>
                  </a:lnTo>
                  <a:lnTo>
                    <a:pt x="54" y="76"/>
                  </a:lnTo>
                  <a:lnTo>
                    <a:pt x="40" y="74"/>
                  </a:lnTo>
                  <a:lnTo>
                    <a:pt x="27" y="68"/>
                  </a:lnTo>
                  <a:lnTo>
                    <a:pt x="15" y="64"/>
                  </a:lnTo>
                  <a:lnTo>
                    <a:pt x="8" y="55"/>
                  </a:lnTo>
                  <a:lnTo>
                    <a:pt x="2" y="49"/>
                  </a:lnTo>
                  <a:lnTo>
                    <a:pt x="0" y="40"/>
                  </a:lnTo>
                  <a:lnTo>
                    <a:pt x="2" y="32"/>
                  </a:lnTo>
                  <a:lnTo>
                    <a:pt x="8" y="26"/>
                  </a:lnTo>
                  <a:lnTo>
                    <a:pt x="15" y="17"/>
                  </a:lnTo>
                  <a:lnTo>
                    <a:pt x="27" y="13"/>
                  </a:lnTo>
                  <a:lnTo>
                    <a:pt x="40" y="7"/>
                  </a:lnTo>
                  <a:lnTo>
                    <a:pt x="54" y="4"/>
                  </a:lnTo>
                  <a:lnTo>
                    <a:pt x="71" y="2"/>
                  </a:lnTo>
                  <a:lnTo>
                    <a:pt x="88" y="0"/>
                  </a:lnTo>
                </a:path>
              </a:pathLst>
            </a:custGeom>
            <a:noFill/>
            <a:ln w="3175">
              <a:solidFill>
                <a:srgbClr val="000000"/>
              </a:solidFill>
              <a:prstDash val="solid"/>
              <a:round/>
              <a:headEnd/>
              <a:tailEnd/>
            </a:ln>
          </p:spPr>
          <p:txBody>
            <a:bodyPr/>
            <a:lstStyle/>
            <a:p>
              <a:endParaRPr lang="en-US"/>
            </a:p>
          </p:txBody>
        </p:sp>
        <p:sp>
          <p:nvSpPr>
            <p:cNvPr id="597037" name="Line 45"/>
            <p:cNvSpPr>
              <a:spLocks noChangeShapeType="1"/>
            </p:cNvSpPr>
            <p:nvPr/>
          </p:nvSpPr>
          <p:spPr bwMode="auto">
            <a:xfrm>
              <a:off x="2870" y="2503"/>
              <a:ext cx="29" cy="30"/>
            </a:xfrm>
            <a:prstGeom prst="line">
              <a:avLst/>
            </a:prstGeom>
            <a:noFill/>
            <a:ln w="3175">
              <a:solidFill>
                <a:srgbClr val="000000"/>
              </a:solidFill>
              <a:round/>
              <a:headEnd/>
              <a:tailEnd/>
            </a:ln>
          </p:spPr>
          <p:txBody>
            <a:bodyPr/>
            <a:lstStyle/>
            <a:p>
              <a:endParaRPr lang="en-US"/>
            </a:p>
          </p:txBody>
        </p:sp>
        <p:sp>
          <p:nvSpPr>
            <p:cNvPr id="597038" name="Line 46"/>
            <p:cNvSpPr>
              <a:spLocks noChangeShapeType="1"/>
            </p:cNvSpPr>
            <p:nvPr/>
          </p:nvSpPr>
          <p:spPr bwMode="auto">
            <a:xfrm flipH="1">
              <a:off x="2974" y="2501"/>
              <a:ext cx="30" cy="30"/>
            </a:xfrm>
            <a:prstGeom prst="line">
              <a:avLst/>
            </a:prstGeom>
            <a:noFill/>
            <a:ln w="3175">
              <a:solidFill>
                <a:srgbClr val="000000"/>
              </a:solidFill>
              <a:round/>
              <a:headEnd/>
              <a:tailEnd/>
            </a:ln>
          </p:spPr>
          <p:txBody>
            <a:bodyPr/>
            <a:lstStyle/>
            <a:p>
              <a:endParaRPr lang="en-US"/>
            </a:p>
          </p:txBody>
        </p:sp>
        <p:sp>
          <p:nvSpPr>
            <p:cNvPr id="597039" name="Freeform 47"/>
            <p:cNvSpPr>
              <a:spLocks/>
            </p:cNvSpPr>
            <p:nvPr/>
          </p:nvSpPr>
          <p:spPr bwMode="auto">
            <a:xfrm>
              <a:off x="2876" y="2499"/>
              <a:ext cx="23" cy="23"/>
            </a:xfrm>
            <a:custGeom>
              <a:avLst/>
              <a:gdLst/>
              <a:ahLst/>
              <a:cxnLst>
                <a:cxn ang="0">
                  <a:pos x="0" y="6"/>
                </a:cxn>
                <a:cxn ang="0">
                  <a:pos x="23" y="0"/>
                </a:cxn>
                <a:cxn ang="0">
                  <a:pos x="19" y="23"/>
                </a:cxn>
                <a:cxn ang="0">
                  <a:pos x="0" y="6"/>
                </a:cxn>
              </a:cxnLst>
              <a:rect l="0" t="0" r="r" b="b"/>
              <a:pathLst>
                <a:path w="23" h="23">
                  <a:moveTo>
                    <a:pt x="0" y="6"/>
                  </a:moveTo>
                  <a:lnTo>
                    <a:pt x="23" y="0"/>
                  </a:lnTo>
                  <a:lnTo>
                    <a:pt x="19" y="23"/>
                  </a:lnTo>
                  <a:lnTo>
                    <a:pt x="0" y="6"/>
                  </a:lnTo>
                  <a:close/>
                </a:path>
              </a:pathLst>
            </a:custGeom>
            <a:solidFill>
              <a:srgbClr val="FFFFFF"/>
            </a:solidFill>
            <a:ln w="9525">
              <a:noFill/>
              <a:round/>
              <a:headEnd/>
              <a:tailEnd/>
            </a:ln>
          </p:spPr>
          <p:txBody>
            <a:bodyPr/>
            <a:lstStyle/>
            <a:p>
              <a:endParaRPr lang="en-US"/>
            </a:p>
          </p:txBody>
        </p:sp>
        <p:sp>
          <p:nvSpPr>
            <p:cNvPr id="597040" name="Freeform 48"/>
            <p:cNvSpPr>
              <a:spLocks/>
            </p:cNvSpPr>
            <p:nvPr/>
          </p:nvSpPr>
          <p:spPr bwMode="auto">
            <a:xfrm>
              <a:off x="2876" y="2499"/>
              <a:ext cx="23" cy="23"/>
            </a:xfrm>
            <a:custGeom>
              <a:avLst/>
              <a:gdLst/>
              <a:ahLst/>
              <a:cxnLst>
                <a:cxn ang="0">
                  <a:pos x="0" y="6"/>
                </a:cxn>
                <a:cxn ang="0">
                  <a:pos x="23" y="0"/>
                </a:cxn>
                <a:cxn ang="0">
                  <a:pos x="19" y="23"/>
                </a:cxn>
                <a:cxn ang="0">
                  <a:pos x="0" y="6"/>
                </a:cxn>
              </a:cxnLst>
              <a:rect l="0" t="0" r="r" b="b"/>
              <a:pathLst>
                <a:path w="23" h="23">
                  <a:moveTo>
                    <a:pt x="0" y="6"/>
                  </a:moveTo>
                  <a:lnTo>
                    <a:pt x="23" y="0"/>
                  </a:lnTo>
                  <a:lnTo>
                    <a:pt x="19" y="23"/>
                  </a:lnTo>
                  <a:lnTo>
                    <a:pt x="0" y="6"/>
                  </a:lnTo>
                </a:path>
              </a:pathLst>
            </a:custGeom>
            <a:noFill/>
            <a:ln w="3175">
              <a:solidFill>
                <a:srgbClr val="FFFFFF"/>
              </a:solidFill>
              <a:prstDash val="solid"/>
              <a:round/>
              <a:headEnd/>
              <a:tailEnd/>
            </a:ln>
          </p:spPr>
          <p:txBody>
            <a:bodyPr/>
            <a:lstStyle/>
            <a:p>
              <a:endParaRPr lang="en-US"/>
            </a:p>
          </p:txBody>
        </p:sp>
        <p:sp>
          <p:nvSpPr>
            <p:cNvPr id="597041" name="Freeform 49"/>
            <p:cNvSpPr>
              <a:spLocks/>
            </p:cNvSpPr>
            <p:nvPr/>
          </p:nvSpPr>
          <p:spPr bwMode="auto">
            <a:xfrm>
              <a:off x="2903" y="2511"/>
              <a:ext cx="15" cy="34"/>
            </a:xfrm>
            <a:custGeom>
              <a:avLst/>
              <a:gdLst/>
              <a:ahLst/>
              <a:cxnLst>
                <a:cxn ang="0">
                  <a:pos x="3" y="5"/>
                </a:cxn>
                <a:cxn ang="0">
                  <a:pos x="15" y="0"/>
                </a:cxn>
                <a:cxn ang="0">
                  <a:pos x="11" y="34"/>
                </a:cxn>
                <a:cxn ang="0">
                  <a:pos x="0" y="26"/>
                </a:cxn>
                <a:cxn ang="0">
                  <a:pos x="3" y="5"/>
                </a:cxn>
              </a:cxnLst>
              <a:rect l="0" t="0" r="r" b="b"/>
              <a:pathLst>
                <a:path w="15" h="34">
                  <a:moveTo>
                    <a:pt x="3" y="5"/>
                  </a:moveTo>
                  <a:lnTo>
                    <a:pt x="15" y="0"/>
                  </a:lnTo>
                  <a:lnTo>
                    <a:pt x="11" y="34"/>
                  </a:lnTo>
                  <a:lnTo>
                    <a:pt x="0" y="26"/>
                  </a:lnTo>
                  <a:lnTo>
                    <a:pt x="3" y="5"/>
                  </a:lnTo>
                  <a:close/>
                </a:path>
              </a:pathLst>
            </a:custGeom>
            <a:solidFill>
              <a:srgbClr val="CCCCCC"/>
            </a:solidFill>
            <a:ln w="9525">
              <a:noFill/>
              <a:round/>
              <a:headEnd/>
              <a:tailEnd/>
            </a:ln>
          </p:spPr>
          <p:txBody>
            <a:bodyPr/>
            <a:lstStyle/>
            <a:p>
              <a:endParaRPr lang="en-US"/>
            </a:p>
          </p:txBody>
        </p:sp>
        <p:sp>
          <p:nvSpPr>
            <p:cNvPr id="597042" name="Freeform 50"/>
            <p:cNvSpPr>
              <a:spLocks/>
            </p:cNvSpPr>
            <p:nvPr/>
          </p:nvSpPr>
          <p:spPr bwMode="auto">
            <a:xfrm>
              <a:off x="2903" y="2511"/>
              <a:ext cx="15" cy="34"/>
            </a:xfrm>
            <a:custGeom>
              <a:avLst/>
              <a:gdLst/>
              <a:ahLst/>
              <a:cxnLst>
                <a:cxn ang="0">
                  <a:pos x="3" y="5"/>
                </a:cxn>
                <a:cxn ang="0">
                  <a:pos x="15" y="0"/>
                </a:cxn>
                <a:cxn ang="0">
                  <a:pos x="11" y="34"/>
                </a:cxn>
                <a:cxn ang="0">
                  <a:pos x="0" y="26"/>
                </a:cxn>
                <a:cxn ang="0">
                  <a:pos x="3" y="5"/>
                </a:cxn>
              </a:cxnLst>
              <a:rect l="0" t="0" r="r" b="b"/>
              <a:pathLst>
                <a:path w="15" h="34">
                  <a:moveTo>
                    <a:pt x="3" y="5"/>
                  </a:moveTo>
                  <a:lnTo>
                    <a:pt x="15" y="0"/>
                  </a:lnTo>
                  <a:lnTo>
                    <a:pt x="11" y="34"/>
                  </a:lnTo>
                  <a:lnTo>
                    <a:pt x="0" y="26"/>
                  </a:lnTo>
                  <a:lnTo>
                    <a:pt x="3" y="5"/>
                  </a:lnTo>
                </a:path>
              </a:pathLst>
            </a:custGeom>
            <a:noFill/>
            <a:ln w="3175">
              <a:solidFill>
                <a:srgbClr val="CCCCCC"/>
              </a:solidFill>
              <a:prstDash val="solid"/>
              <a:round/>
              <a:headEnd/>
              <a:tailEnd/>
            </a:ln>
          </p:spPr>
          <p:txBody>
            <a:bodyPr/>
            <a:lstStyle/>
            <a:p>
              <a:endParaRPr lang="en-US"/>
            </a:p>
          </p:txBody>
        </p:sp>
        <p:sp>
          <p:nvSpPr>
            <p:cNvPr id="597043" name="Freeform 51"/>
            <p:cNvSpPr>
              <a:spLocks/>
            </p:cNvSpPr>
            <p:nvPr/>
          </p:nvSpPr>
          <p:spPr bwMode="auto">
            <a:xfrm>
              <a:off x="2985" y="2514"/>
              <a:ext cx="33" cy="31"/>
            </a:xfrm>
            <a:custGeom>
              <a:avLst/>
              <a:gdLst/>
              <a:ahLst/>
              <a:cxnLst>
                <a:cxn ang="0">
                  <a:pos x="12" y="0"/>
                </a:cxn>
                <a:cxn ang="0">
                  <a:pos x="0" y="12"/>
                </a:cxn>
                <a:cxn ang="0">
                  <a:pos x="4" y="31"/>
                </a:cxn>
                <a:cxn ang="0">
                  <a:pos x="33" y="4"/>
                </a:cxn>
                <a:cxn ang="0">
                  <a:pos x="12" y="0"/>
                </a:cxn>
              </a:cxnLst>
              <a:rect l="0" t="0" r="r" b="b"/>
              <a:pathLst>
                <a:path w="33" h="31">
                  <a:moveTo>
                    <a:pt x="12" y="0"/>
                  </a:moveTo>
                  <a:lnTo>
                    <a:pt x="0" y="12"/>
                  </a:lnTo>
                  <a:lnTo>
                    <a:pt x="4" y="31"/>
                  </a:lnTo>
                  <a:lnTo>
                    <a:pt x="33" y="4"/>
                  </a:lnTo>
                  <a:lnTo>
                    <a:pt x="12" y="0"/>
                  </a:lnTo>
                  <a:close/>
                </a:path>
              </a:pathLst>
            </a:custGeom>
            <a:solidFill>
              <a:srgbClr val="CCCCCC"/>
            </a:solidFill>
            <a:ln w="9525">
              <a:noFill/>
              <a:round/>
              <a:headEnd/>
              <a:tailEnd/>
            </a:ln>
          </p:spPr>
          <p:txBody>
            <a:bodyPr/>
            <a:lstStyle/>
            <a:p>
              <a:endParaRPr lang="en-US"/>
            </a:p>
          </p:txBody>
        </p:sp>
        <p:sp>
          <p:nvSpPr>
            <p:cNvPr id="597044" name="Freeform 52"/>
            <p:cNvSpPr>
              <a:spLocks/>
            </p:cNvSpPr>
            <p:nvPr/>
          </p:nvSpPr>
          <p:spPr bwMode="auto">
            <a:xfrm>
              <a:off x="2985" y="2514"/>
              <a:ext cx="33" cy="31"/>
            </a:xfrm>
            <a:custGeom>
              <a:avLst/>
              <a:gdLst/>
              <a:ahLst/>
              <a:cxnLst>
                <a:cxn ang="0">
                  <a:pos x="12" y="0"/>
                </a:cxn>
                <a:cxn ang="0">
                  <a:pos x="0" y="12"/>
                </a:cxn>
                <a:cxn ang="0">
                  <a:pos x="4" y="31"/>
                </a:cxn>
                <a:cxn ang="0">
                  <a:pos x="33" y="4"/>
                </a:cxn>
                <a:cxn ang="0">
                  <a:pos x="12" y="0"/>
                </a:cxn>
              </a:cxnLst>
              <a:rect l="0" t="0" r="r" b="b"/>
              <a:pathLst>
                <a:path w="33" h="31">
                  <a:moveTo>
                    <a:pt x="12" y="0"/>
                  </a:moveTo>
                  <a:lnTo>
                    <a:pt x="0" y="12"/>
                  </a:lnTo>
                  <a:lnTo>
                    <a:pt x="4" y="31"/>
                  </a:lnTo>
                  <a:lnTo>
                    <a:pt x="33" y="4"/>
                  </a:lnTo>
                  <a:lnTo>
                    <a:pt x="12" y="0"/>
                  </a:lnTo>
                </a:path>
              </a:pathLst>
            </a:custGeom>
            <a:noFill/>
            <a:ln w="3175">
              <a:solidFill>
                <a:srgbClr val="CCCCCC"/>
              </a:solidFill>
              <a:prstDash val="solid"/>
              <a:round/>
              <a:headEnd/>
              <a:tailEnd/>
            </a:ln>
          </p:spPr>
          <p:txBody>
            <a:bodyPr/>
            <a:lstStyle/>
            <a:p>
              <a:endParaRPr lang="en-US"/>
            </a:p>
          </p:txBody>
        </p:sp>
        <p:sp>
          <p:nvSpPr>
            <p:cNvPr id="597045" name="Line 53"/>
            <p:cNvSpPr>
              <a:spLocks noChangeShapeType="1"/>
            </p:cNvSpPr>
            <p:nvPr/>
          </p:nvSpPr>
          <p:spPr bwMode="auto">
            <a:xfrm flipH="1" flipV="1">
              <a:off x="2974" y="2497"/>
              <a:ext cx="63" cy="80"/>
            </a:xfrm>
            <a:prstGeom prst="line">
              <a:avLst/>
            </a:prstGeom>
            <a:noFill/>
            <a:ln w="3175">
              <a:solidFill>
                <a:srgbClr val="000000"/>
              </a:solidFill>
              <a:round/>
              <a:headEnd/>
              <a:tailEnd/>
            </a:ln>
          </p:spPr>
          <p:txBody>
            <a:bodyPr/>
            <a:lstStyle/>
            <a:p>
              <a:endParaRPr lang="en-US"/>
            </a:p>
          </p:txBody>
        </p:sp>
        <p:sp>
          <p:nvSpPr>
            <p:cNvPr id="597046" name="Freeform 54"/>
            <p:cNvSpPr>
              <a:spLocks/>
            </p:cNvSpPr>
            <p:nvPr/>
          </p:nvSpPr>
          <p:spPr bwMode="auto">
            <a:xfrm>
              <a:off x="2970" y="2492"/>
              <a:ext cx="36" cy="41"/>
            </a:xfrm>
            <a:custGeom>
              <a:avLst/>
              <a:gdLst/>
              <a:ahLst/>
              <a:cxnLst>
                <a:cxn ang="0">
                  <a:pos x="6" y="41"/>
                </a:cxn>
                <a:cxn ang="0">
                  <a:pos x="0" y="0"/>
                </a:cxn>
                <a:cxn ang="0">
                  <a:pos x="36" y="11"/>
                </a:cxn>
              </a:cxnLst>
              <a:rect l="0" t="0" r="r" b="b"/>
              <a:pathLst>
                <a:path w="36" h="41">
                  <a:moveTo>
                    <a:pt x="6" y="41"/>
                  </a:moveTo>
                  <a:lnTo>
                    <a:pt x="0" y="0"/>
                  </a:lnTo>
                  <a:lnTo>
                    <a:pt x="36" y="11"/>
                  </a:lnTo>
                </a:path>
              </a:pathLst>
            </a:custGeom>
            <a:noFill/>
            <a:ln w="3175">
              <a:solidFill>
                <a:srgbClr val="000000"/>
              </a:solidFill>
              <a:prstDash val="solid"/>
              <a:round/>
              <a:headEnd/>
              <a:tailEnd/>
            </a:ln>
          </p:spPr>
          <p:txBody>
            <a:bodyPr/>
            <a:lstStyle/>
            <a:p>
              <a:endParaRPr lang="en-US"/>
            </a:p>
          </p:txBody>
        </p:sp>
        <p:sp>
          <p:nvSpPr>
            <p:cNvPr id="597047" name="Freeform 55"/>
            <p:cNvSpPr>
              <a:spLocks/>
            </p:cNvSpPr>
            <p:nvPr/>
          </p:nvSpPr>
          <p:spPr bwMode="auto">
            <a:xfrm>
              <a:off x="2974" y="2499"/>
              <a:ext cx="21" cy="23"/>
            </a:xfrm>
            <a:custGeom>
              <a:avLst/>
              <a:gdLst/>
              <a:ahLst/>
              <a:cxnLst>
                <a:cxn ang="0">
                  <a:pos x="0" y="0"/>
                </a:cxn>
                <a:cxn ang="0">
                  <a:pos x="3" y="23"/>
                </a:cxn>
                <a:cxn ang="0">
                  <a:pos x="21" y="6"/>
                </a:cxn>
                <a:cxn ang="0">
                  <a:pos x="0" y="0"/>
                </a:cxn>
              </a:cxnLst>
              <a:rect l="0" t="0" r="r" b="b"/>
              <a:pathLst>
                <a:path w="21" h="23">
                  <a:moveTo>
                    <a:pt x="0" y="0"/>
                  </a:moveTo>
                  <a:lnTo>
                    <a:pt x="3" y="23"/>
                  </a:lnTo>
                  <a:lnTo>
                    <a:pt x="21" y="6"/>
                  </a:lnTo>
                  <a:lnTo>
                    <a:pt x="0" y="0"/>
                  </a:lnTo>
                  <a:close/>
                </a:path>
              </a:pathLst>
            </a:custGeom>
            <a:solidFill>
              <a:srgbClr val="FFFFFF"/>
            </a:solidFill>
            <a:ln w="9525">
              <a:noFill/>
              <a:round/>
              <a:headEnd/>
              <a:tailEnd/>
            </a:ln>
          </p:spPr>
          <p:txBody>
            <a:bodyPr/>
            <a:lstStyle/>
            <a:p>
              <a:endParaRPr lang="en-US"/>
            </a:p>
          </p:txBody>
        </p:sp>
        <p:sp>
          <p:nvSpPr>
            <p:cNvPr id="597048" name="Freeform 56"/>
            <p:cNvSpPr>
              <a:spLocks/>
            </p:cNvSpPr>
            <p:nvPr/>
          </p:nvSpPr>
          <p:spPr bwMode="auto">
            <a:xfrm>
              <a:off x="2974" y="2499"/>
              <a:ext cx="21" cy="23"/>
            </a:xfrm>
            <a:custGeom>
              <a:avLst/>
              <a:gdLst/>
              <a:ahLst/>
              <a:cxnLst>
                <a:cxn ang="0">
                  <a:pos x="0" y="0"/>
                </a:cxn>
                <a:cxn ang="0">
                  <a:pos x="3" y="23"/>
                </a:cxn>
                <a:cxn ang="0">
                  <a:pos x="21" y="6"/>
                </a:cxn>
                <a:cxn ang="0">
                  <a:pos x="0" y="0"/>
                </a:cxn>
              </a:cxnLst>
              <a:rect l="0" t="0" r="r" b="b"/>
              <a:pathLst>
                <a:path w="21" h="23">
                  <a:moveTo>
                    <a:pt x="0" y="0"/>
                  </a:moveTo>
                  <a:lnTo>
                    <a:pt x="3" y="23"/>
                  </a:lnTo>
                  <a:lnTo>
                    <a:pt x="21" y="6"/>
                  </a:lnTo>
                  <a:lnTo>
                    <a:pt x="0" y="0"/>
                  </a:lnTo>
                </a:path>
              </a:pathLst>
            </a:custGeom>
            <a:noFill/>
            <a:ln w="3175">
              <a:solidFill>
                <a:srgbClr val="FFFFFF"/>
              </a:solidFill>
              <a:prstDash val="solid"/>
              <a:round/>
              <a:headEnd/>
              <a:tailEnd/>
            </a:ln>
          </p:spPr>
          <p:txBody>
            <a:bodyPr/>
            <a:lstStyle/>
            <a:p>
              <a:endParaRPr lang="en-US"/>
            </a:p>
          </p:txBody>
        </p:sp>
      </p:grpSp>
      <p:sp>
        <p:nvSpPr>
          <p:cNvPr id="597049" name="Rectangle 57"/>
          <p:cNvSpPr>
            <a:spLocks noChangeArrowheads="1"/>
          </p:cNvSpPr>
          <p:nvPr/>
        </p:nvSpPr>
        <p:spPr bwMode="auto">
          <a:xfrm>
            <a:off x="4784725" y="3706813"/>
            <a:ext cx="1763713"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ea typeface="宋体" pitchFamily="2" charset="-122"/>
              </a:rPr>
              <a:t>Implementation View</a:t>
            </a:r>
            <a:endParaRPr lang="en-US" altLang="zh-CN">
              <a:ea typeface="宋体" pitchFamily="2" charset="-122"/>
            </a:endParaRPr>
          </a:p>
        </p:txBody>
      </p:sp>
      <p:sp>
        <p:nvSpPr>
          <p:cNvPr id="597050" name="Rectangle 58"/>
          <p:cNvSpPr>
            <a:spLocks noChangeArrowheads="1"/>
          </p:cNvSpPr>
          <p:nvPr/>
        </p:nvSpPr>
        <p:spPr bwMode="auto">
          <a:xfrm>
            <a:off x="4206875" y="4846638"/>
            <a:ext cx="606425" cy="168275"/>
          </a:xfrm>
          <a:prstGeom prst="rect">
            <a:avLst/>
          </a:prstGeom>
          <a:noFill/>
          <a:ln w="9525">
            <a:noFill/>
            <a:miter lim="800000"/>
            <a:headEnd/>
            <a:tailEnd/>
          </a:ln>
        </p:spPr>
        <p:txBody>
          <a:bodyPr wrap="none" lIns="0" tIns="0" rIns="0" bIns="0">
            <a:spAutoFit/>
          </a:bodyPr>
          <a:lstStyle/>
          <a:p>
            <a:r>
              <a:rPr lang="en-US" altLang="zh-CN" sz="1100" b="1">
                <a:solidFill>
                  <a:srgbClr val="FF3300"/>
                </a:solidFill>
                <a:ea typeface="宋体" pitchFamily="2" charset="-122"/>
              </a:rPr>
              <a:t>End-user</a:t>
            </a:r>
            <a:endParaRPr lang="en-US" altLang="zh-CN">
              <a:ea typeface="宋体" pitchFamily="2" charset="-122"/>
            </a:endParaRPr>
          </a:p>
        </p:txBody>
      </p:sp>
      <p:sp>
        <p:nvSpPr>
          <p:cNvPr id="597051" name="Rectangle 59"/>
          <p:cNvSpPr>
            <a:spLocks noChangeArrowheads="1"/>
          </p:cNvSpPr>
          <p:nvPr/>
        </p:nvSpPr>
        <p:spPr bwMode="auto">
          <a:xfrm>
            <a:off x="4076700" y="5014913"/>
            <a:ext cx="868363" cy="168275"/>
          </a:xfrm>
          <a:prstGeom prst="rect">
            <a:avLst/>
          </a:prstGeom>
          <a:noFill/>
          <a:ln w="9525">
            <a:noFill/>
            <a:miter lim="800000"/>
            <a:headEnd/>
            <a:tailEnd/>
          </a:ln>
        </p:spPr>
        <p:txBody>
          <a:bodyPr wrap="none" lIns="0" tIns="0" rIns="0" bIns="0">
            <a:spAutoFit/>
          </a:bodyPr>
          <a:lstStyle/>
          <a:p>
            <a:r>
              <a:rPr lang="en-US" altLang="zh-CN" sz="1100" b="1" i="1">
                <a:solidFill>
                  <a:srgbClr val="000000"/>
                </a:solidFill>
                <a:ea typeface="宋体" pitchFamily="2" charset="-122"/>
              </a:rPr>
              <a:t>Functionality</a:t>
            </a:r>
            <a:endParaRPr lang="en-US" altLang="zh-CN">
              <a:ea typeface="宋体" pitchFamily="2" charset="-122"/>
            </a:endParaRPr>
          </a:p>
        </p:txBody>
      </p:sp>
      <p:sp>
        <p:nvSpPr>
          <p:cNvPr id="597052" name="Rectangle 60"/>
          <p:cNvSpPr>
            <a:spLocks noChangeArrowheads="1"/>
          </p:cNvSpPr>
          <p:nvPr/>
        </p:nvSpPr>
        <p:spPr bwMode="auto">
          <a:xfrm>
            <a:off x="6096000" y="3933056"/>
            <a:ext cx="908050" cy="168275"/>
          </a:xfrm>
          <a:prstGeom prst="rect">
            <a:avLst/>
          </a:prstGeom>
          <a:noFill/>
          <a:ln w="9525">
            <a:noFill/>
            <a:miter lim="800000"/>
            <a:headEnd/>
            <a:tailEnd/>
          </a:ln>
        </p:spPr>
        <p:txBody>
          <a:bodyPr wrap="none" lIns="0" tIns="0" rIns="0" bIns="0">
            <a:spAutoFit/>
          </a:bodyPr>
          <a:lstStyle/>
          <a:p>
            <a:r>
              <a:rPr lang="en-US" altLang="zh-CN" sz="1100" b="1" dirty="0">
                <a:solidFill>
                  <a:srgbClr val="FF3300"/>
                </a:solidFill>
                <a:ea typeface="宋体" pitchFamily="2" charset="-122"/>
              </a:rPr>
              <a:t>Programmers</a:t>
            </a:r>
            <a:endParaRPr lang="en-US" altLang="zh-CN" dirty="0">
              <a:ea typeface="宋体" pitchFamily="2" charset="-122"/>
            </a:endParaRPr>
          </a:p>
        </p:txBody>
      </p:sp>
      <p:sp>
        <p:nvSpPr>
          <p:cNvPr id="597053" name="Rectangle 61"/>
          <p:cNvSpPr>
            <a:spLocks noChangeArrowheads="1"/>
          </p:cNvSpPr>
          <p:nvPr/>
        </p:nvSpPr>
        <p:spPr bwMode="auto">
          <a:xfrm>
            <a:off x="5148064" y="4365684"/>
            <a:ext cx="1944588" cy="215444"/>
          </a:xfrm>
          <a:prstGeom prst="rect">
            <a:avLst/>
          </a:prstGeom>
          <a:noFill/>
          <a:ln w="9525">
            <a:noFill/>
            <a:miter lim="800000"/>
            <a:headEnd/>
            <a:tailEnd/>
          </a:ln>
        </p:spPr>
        <p:txBody>
          <a:bodyPr wrap="none" lIns="0" tIns="0" rIns="0" bIns="0">
            <a:spAutoFit/>
          </a:bodyPr>
          <a:lstStyle/>
          <a:p>
            <a:r>
              <a:rPr lang="en-US" altLang="zh-CN" sz="1400" b="1" i="1" dirty="0">
                <a:solidFill>
                  <a:srgbClr val="000000"/>
                </a:solidFill>
                <a:ea typeface="宋体" pitchFamily="2" charset="-122"/>
              </a:rPr>
              <a:t>Software management</a:t>
            </a:r>
            <a:endParaRPr lang="en-US" altLang="zh-CN" sz="1400" dirty="0">
              <a:ea typeface="宋体" pitchFamily="2" charset="-122"/>
            </a:endParaRPr>
          </a:p>
        </p:txBody>
      </p:sp>
      <p:sp>
        <p:nvSpPr>
          <p:cNvPr id="597054" name="Rectangle 62"/>
          <p:cNvSpPr>
            <a:spLocks noChangeArrowheads="1"/>
          </p:cNvSpPr>
          <p:nvPr/>
        </p:nvSpPr>
        <p:spPr bwMode="auto">
          <a:xfrm>
            <a:off x="1979712" y="5805264"/>
            <a:ext cx="2367285" cy="430887"/>
          </a:xfrm>
          <a:prstGeom prst="rect">
            <a:avLst/>
          </a:prstGeom>
          <a:noFill/>
          <a:ln w="9525">
            <a:noFill/>
            <a:miter lim="800000"/>
            <a:headEnd/>
            <a:tailEnd/>
          </a:ln>
        </p:spPr>
        <p:txBody>
          <a:bodyPr wrap="square" lIns="0" tIns="0" rIns="0" bIns="0">
            <a:spAutoFit/>
          </a:bodyPr>
          <a:lstStyle/>
          <a:p>
            <a:r>
              <a:rPr lang="en-US" altLang="zh-CN" sz="1400" b="1" i="1" dirty="0">
                <a:solidFill>
                  <a:srgbClr val="000000"/>
                </a:solidFill>
                <a:ea typeface="宋体" pitchFamily="2" charset="-122"/>
              </a:rPr>
              <a:t>Performance, scalability, throughput</a:t>
            </a:r>
          </a:p>
        </p:txBody>
      </p:sp>
      <p:sp>
        <p:nvSpPr>
          <p:cNvPr id="597055" name="Rectangle 63"/>
          <p:cNvSpPr>
            <a:spLocks noChangeArrowheads="1"/>
          </p:cNvSpPr>
          <p:nvPr/>
        </p:nvSpPr>
        <p:spPr bwMode="auto">
          <a:xfrm>
            <a:off x="1962150" y="5661248"/>
            <a:ext cx="1263650" cy="168275"/>
          </a:xfrm>
          <a:prstGeom prst="rect">
            <a:avLst/>
          </a:prstGeom>
          <a:noFill/>
          <a:ln w="9525">
            <a:noFill/>
            <a:miter lim="800000"/>
            <a:headEnd/>
            <a:tailEnd/>
          </a:ln>
        </p:spPr>
        <p:txBody>
          <a:bodyPr wrap="none" lIns="0" tIns="0" rIns="0" bIns="0">
            <a:spAutoFit/>
          </a:bodyPr>
          <a:lstStyle/>
          <a:p>
            <a:r>
              <a:rPr lang="en-US" altLang="zh-CN" sz="1100" b="1" dirty="0">
                <a:solidFill>
                  <a:srgbClr val="FF3300"/>
                </a:solidFill>
                <a:ea typeface="宋体" pitchFamily="2" charset="-122"/>
              </a:rPr>
              <a:t>System integrators</a:t>
            </a:r>
            <a:endParaRPr lang="en-US" altLang="zh-CN" dirty="0">
              <a:ea typeface="宋体" pitchFamily="2" charset="-122"/>
            </a:endParaRPr>
          </a:p>
        </p:txBody>
      </p:sp>
      <p:sp>
        <p:nvSpPr>
          <p:cNvPr id="597056" name="Rectangle 64"/>
          <p:cNvSpPr>
            <a:spLocks noChangeArrowheads="1"/>
          </p:cNvSpPr>
          <p:nvPr/>
        </p:nvSpPr>
        <p:spPr bwMode="auto">
          <a:xfrm>
            <a:off x="4633913" y="5881688"/>
            <a:ext cx="2370137" cy="430887"/>
          </a:xfrm>
          <a:prstGeom prst="rect">
            <a:avLst/>
          </a:prstGeom>
          <a:noFill/>
          <a:ln w="9525">
            <a:noFill/>
            <a:miter lim="800000"/>
            <a:headEnd/>
            <a:tailEnd/>
          </a:ln>
        </p:spPr>
        <p:txBody>
          <a:bodyPr lIns="0" tIns="0" rIns="0" bIns="0">
            <a:spAutoFit/>
          </a:bodyPr>
          <a:lstStyle/>
          <a:p>
            <a:pPr algn="r"/>
            <a:r>
              <a:rPr lang="en-US" altLang="zh-CN" sz="1400" b="1" i="1" dirty="0">
                <a:solidFill>
                  <a:srgbClr val="000000"/>
                </a:solidFill>
                <a:ea typeface="宋体" pitchFamily="2" charset="-122"/>
              </a:rPr>
              <a:t>System topology, delivery, </a:t>
            </a:r>
          </a:p>
          <a:p>
            <a:pPr algn="r"/>
            <a:r>
              <a:rPr lang="en-US" altLang="zh-CN" sz="1400" b="1" i="1" dirty="0">
                <a:solidFill>
                  <a:srgbClr val="000000"/>
                </a:solidFill>
                <a:ea typeface="宋体" pitchFamily="2" charset="-122"/>
              </a:rPr>
              <a:t>installation, communication</a:t>
            </a:r>
            <a:endParaRPr lang="en-US" altLang="zh-CN" sz="1400" dirty="0">
              <a:ea typeface="宋体" pitchFamily="2" charset="-122"/>
            </a:endParaRPr>
          </a:p>
        </p:txBody>
      </p:sp>
      <p:sp>
        <p:nvSpPr>
          <p:cNvPr id="597057" name="Rectangle 65"/>
          <p:cNvSpPr>
            <a:spLocks noChangeArrowheads="1"/>
          </p:cNvSpPr>
          <p:nvPr/>
        </p:nvSpPr>
        <p:spPr bwMode="auto">
          <a:xfrm>
            <a:off x="5652120" y="5707063"/>
            <a:ext cx="1327150" cy="168275"/>
          </a:xfrm>
          <a:prstGeom prst="rect">
            <a:avLst/>
          </a:prstGeom>
          <a:noFill/>
          <a:ln w="9525">
            <a:noFill/>
            <a:miter lim="800000"/>
            <a:headEnd/>
            <a:tailEnd/>
          </a:ln>
        </p:spPr>
        <p:txBody>
          <a:bodyPr wrap="none" lIns="0" tIns="0" rIns="0" bIns="0">
            <a:spAutoFit/>
          </a:bodyPr>
          <a:lstStyle/>
          <a:p>
            <a:r>
              <a:rPr lang="en-US" altLang="zh-CN" sz="1100" b="1" dirty="0">
                <a:solidFill>
                  <a:srgbClr val="FF3300"/>
                </a:solidFill>
                <a:ea typeface="宋体" pitchFamily="2" charset="-122"/>
              </a:rPr>
              <a:t>System engineering</a:t>
            </a:r>
            <a:endParaRPr lang="en-US" altLang="zh-CN" dirty="0">
              <a:ea typeface="宋体" pitchFamily="2" charset="-122"/>
            </a:endParaRPr>
          </a:p>
        </p:txBody>
      </p:sp>
      <p:sp>
        <p:nvSpPr>
          <p:cNvPr id="597058" name="Rectangle 66"/>
          <p:cNvSpPr>
            <a:spLocks noChangeArrowheads="1"/>
          </p:cNvSpPr>
          <p:nvPr/>
        </p:nvSpPr>
        <p:spPr bwMode="auto">
          <a:xfrm>
            <a:off x="1981200" y="4191000"/>
            <a:ext cx="1296988" cy="168275"/>
          </a:xfrm>
          <a:prstGeom prst="rect">
            <a:avLst/>
          </a:prstGeom>
          <a:noFill/>
          <a:ln w="9525">
            <a:noFill/>
            <a:miter lim="800000"/>
            <a:headEnd/>
            <a:tailEnd/>
          </a:ln>
        </p:spPr>
        <p:txBody>
          <a:bodyPr wrap="none" lIns="0" tIns="0" rIns="0" bIns="0">
            <a:spAutoFit/>
          </a:bodyPr>
          <a:lstStyle/>
          <a:p>
            <a:r>
              <a:rPr lang="en-US" altLang="zh-CN" sz="1100" b="1">
                <a:solidFill>
                  <a:srgbClr val="FF0033"/>
                </a:solidFill>
                <a:ea typeface="宋体" pitchFamily="2" charset="-122"/>
              </a:rPr>
              <a:t>Analysts/Designers</a:t>
            </a:r>
            <a:endParaRPr lang="en-US" altLang="zh-CN">
              <a:ea typeface="宋体" pitchFamily="2" charset="-122"/>
            </a:endParaRPr>
          </a:p>
        </p:txBody>
      </p:sp>
      <p:sp>
        <p:nvSpPr>
          <p:cNvPr id="597059" name="Rectangle 67"/>
          <p:cNvSpPr>
            <a:spLocks noChangeArrowheads="1"/>
          </p:cNvSpPr>
          <p:nvPr/>
        </p:nvSpPr>
        <p:spPr bwMode="auto">
          <a:xfrm>
            <a:off x="1952625" y="4386262"/>
            <a:ext cx="1395239" cy="215444"/>
          </a:xfrm>
          <a:prstGeom prst="rect">
            <a:avLst/>
          </a:prstGeom>
          <a:noFill/>
          <a:ln w="9525">
            <a:noFill/>
            <a:miter lim="800000"/>
            <a:headEnd/>
            <a:tailEnd/>
          </a:ln>
        </p:spPr>
        <p:txBody>
          <a:bodyPr wrap="square" lIns="0" tIns="0" rIns="0" bIns="0">
            <a:spAutoFit/>
          </a:bodyPr>
          <a:lstStyle/>
          <a:p>
            <a:r>
              <a:rPr lang="en-US" altLang="zh-CN" sz="1400" b="1" i="1" dirty="0">
                <a:solidFill>
                  <a:srgbClr val="000000"/>
                </a:solidFill>
                <a:ea typeface="宋体" pitchFamily="2" charset="-122"/>
              </a:rPr>
              <a:t>Structure</a:t>
            </a:r>
            <a:endParaRPr lang="en-US" altLang="zh-CN" sz="1400" dirty="0">
              <a:ea typeface="宋体" pitchFamily="2" charset="-122"/>
            </a:endParaRPr>
          </a:p>
        </p:txBody>
      </p:sp>
      <p:sp>
        <p:nvSpPr>
          <p:cNvPr id="597060" name="Line 68"/>
          <p:cNvSpPr>
            <a:spLocks noChangeShapeType="1"/>
          </p:cNvSpPr>
          <p:nvPr/>
        </p:nvSpPr>
        <p:spPr bwMode="auto">
          <a:xfrm>
            <a:off x="3976688" y="4400550"/>
            <a:ext cx="152400" cy="0"/>
          </a:xfrm>
          <a:prstGeom prst="line">
            <a:avLst/>
          </a:prstGeom>
          <a:noFill/>
          <a:ln w="9525">
            <a:solidFill>
              <a:schemeClr val="bg2"/>
            </a:solidFill>
            <a:round/>
            <a:headEnd/>
            <a:tailEnd/>
          </a:ln>
          <a:effectLst/>
        </p:spPr>
        <p:txBody>
          <a:bodyPr lIns="107950" tIns="53975" rIns="107950" bIns="53975"/>
          <a:lstStyle/>
          <a:p>
            <a:endParaRPr lang="en-US"/>
          </a:p>
        </p:txBody>
      </p:sp>
      <p:sp>
        <p:nvSpPr>
          <p:cNvPr id="597061" name="Line 69"/>
          <p:cNvSpPr>
            <a:spLocks noChangeShapeType="1"/>
          </p:cNvSpPr>
          <p:nvPr/>
        </p:nvSpPr>
        <p:spPr bwMode="auto">
          <a:xfrm flipV="1">
            <a:off x="2252663" y="5108575"/>
            <a:ext cx="177800" cy="73025"/>
          </a:xfrm>
          <a:prstGeom prst="line">
            <a:avLst/>
          </a:prstGeom>
          <a:noFill/>
          <a:ln w="3175">
            <a:solidFill>
              <a:srgbClr val="000000"/>
            </a:solidFill>
            <a:round/>
            <a:headEnd/>
            <a:tailEnd/>
          </a:ln>
        </p:spPr>
        <p:txBody>
          <a:bodyPr/>
          <a:lstStyle/>
          <a:p>
            <a:endParaRPr lang="en-US"/>
          </a:p>
        </p:txBody>
      </p:sp>
      <p:sp>
        <p:nvSpPr>
          <p:cNvPr id="597062" name="Line 70"/>
          <p:cNvSpPr>
            <a:spLocks noChangeShapeType="1"/>
          </p:cNvSpPr>
          <p:nvPr/>
        </p:nvSpPr>
        <p:spPr bwMode="auto">
          <a:xfrm flipH="1">
            <a:off x="2454275" y="5181600"/>
            <a:ext cx="36513" cy="203200"/>
          </a:xfrm>
          <a:prstGeom prst="line">
            <a:avLst/>
          </a:prstGeom>
          <a:noFill/>
          <a:ln w="3175">
            <a:solidFill>
              <a:srgbClr val="000000"/>
            </a:solidFill>
            <a:round/>
            <a:headEnd/>
            <a:tailEnd/>
          </a:ln>
        </p:spPr>
        <p:txBody>
          <a:bodyPr/>
          <a:lstStyle/>
          <a:p>
            <a:endParaRPr lang="en-US"/>
          </a:p>
        </p:txBody>
      </p:sp>
      <p:sp>
        <p:nvSpPr>
          <p:cNvPr id="597063" name="Line 71"/>
          <p:cNvSpPr>
            <a:spLocks noChangeShapeType="1"/>
          </p:cNvSpPr>
          <p:nvPr/>
        </p:nvSpPr>
        <p:spPr bwMode="auto">
          <a:xfrm>
            <a:off x="2208213" y="5265738"/>
            <a:ext cx="147637" cy="123825"/>
          </a:xfrm>
          <a:prstGeom prst="line">
            <a:avLst/>
          </a:prstGeom>
          <a:noFill/>
          <a:ln w="3175">
            <a:solidFill>
              <a:srgbClr val="000000"/>
            </a:solidFill>
            <a:round/>
            <a:headEnd/>
            <a:tailEnd/>
          </a:ln>
        </p:spPr>
        <p:txBody>
          <a:bodyPr/>
          <a:lstStyle/>
          <a:p>
            <a:endParaRPr lang="en-US"/>
          </a:p>
        </p:txBody>
      </p:sp>
      <p:sp>
        <p:nvSpPr>
          <p:cNvPr id="597064" name="Line 72"/>
          <p:cNvSpPr>
            <a:spLocks noChangeShapeType="1"/>
          </p:cNvSpPr>
          <p:nvPr/>
        </p:nvSpPr>
        <p:spPr bwMode="auto">
          <a:xfrm flipV="1">
            <a:off x="2498725" y="5399088"/>
            <a:ext cx="153988" cy="71437"/>
          </a:xfrm>
          <a:prstGeom prst="line">
            <a:avLst/>
          </a:prstGeom>
          <a:noFill/>
          <a:ln w="3175">
            <a:solidFill>
              <a:srgbClr val="000000"/>
            </a:solidFill>
            <a:round/>
            <a:headEnd/>
            <a:tailEnd/>
          </a:ln>
        </p:spPr>
        <p:txBody>
          <a:bodyPr/>
          <a:lstStyle/>
          <a:p>
            <a:endParaRPr lang="en-US"/>
          </a:p>
        </p:txBody>
      </p:sp>
      <p:sp>
        <p:nvSpPr>
          <p:cNvPr id="597065" name="Rectangle 73"/>
          <p:cNvSpPr>
            <a:spLocks noChangeArrowheads="1"/>
          </p:cNvSpPr>
          <p:nvPr/>
        </p:nvSpPr>
        <p:spPr bwMode="auto">
          <a:xfrm>
            <a:off x="2122488" y="5143500"/>
            <a:ext cx="100012" cy="96838"/>
          </a:xfrm>
          <a:prstGeom prst="rect">
            <a:avLst/>
          </a:prstGeom>
          <a:solidFill>
            <a:srgbClr val="669999"/>
          </a:solidFill>
          <a:ln w="9525">
            <a:noFill/>
            <a:miter lim="800000"/>
            <a:headEnd/>
            <a:tailEnd/>
          </a:ln>
        </p:spPr>
        <p:txBody>
          <a:bodyPr/>
          <a:lstStyle/>
          <a:p>
            <a:endParaRPr lang="en-US"/>
          </a:p>
        </p:txBody>
      </p:sp>
      <p:sp>
        <p:nvSpPr>
          <p:cNvPr id="597066" name="Rectangle 74"/>
          <p:cNvSpPr>
            <a:spLocks noChangeArrowheads="1"/>
          </p:cNvSpPr>
          <p:nvPr/>
        </p:nvSpPr>
        <p:spPr bwMode="auto">
          <a:xfrm>
            <a:off x="2122488" y="5143500"/>
            <a:ext cx="100012" cy="96838"/>
          </a:xfrm>
          <a:prstGeom prst="rect">
            <a:avLst/>
          </a:prstGeom>
          <a:noFill/>
          <a:ln w="3175">
            <a:solidFill>
              <a:srgbClr val="000000"/>
            </a:solidFill>
            <a:miter lim="800000"/>
            <a:headEnd/>
            <a:tailEnd/>
          </a:ln>
        </p:spPr>
        <p:txBody>
          <a:bodyPr/>
          <a:lstStyle/>
          <a:p>
            <a:endParaRPr lang="en-US"/>
          </a:p>
        </p:txBody>
      </p:sp>
      <p:sp>
        <p:nvSpPr>
          <p:cNvPr id="597067" name="Line 75"/>
          <p:cNvSpPr>
            <a:spLocks noChangeShapeType="1"/>
          </p:cNvSpPr>
          <p:nvPr/>
        </p:nvSpPr>
        <p:spPr bwMode="auto">
          <a:xfrm>
            <a:off x="2122488" y="5180013"/>
            <a:ext cx="100012" cy="1587"/>
          </a:xfrm>
          <a:prstGeom prst="line">
            <a:avLst/>
          </a:prstGeom>
          <a:noFill/>
          <a:ln w="3175">
            <a:solidFill>
              <a:srgbClr val="000000"/>
            </a:solidFill>
            <a:round/>
            <a:headEnd/>
            <a:tailEnd/>
          </a:ln>
        </p:spPr>
        <p:txBody>
          <a:bodyPr/>
          <a:lstStyle/>
          <a:p>
            <a:endParaRPr lang="en-US"/>
          </a:p>
        </p:txBody>
      </p:sp>
      <p:sp>
        <p:nvSpPr>
          <p:cNvPr id="597068" name="Line 76"/>
          <p:cNvSpPr>
            <a:spLocks noChangeShapeType="1"/>
          </p:cNvSpPr>
          <p:nvPr/>
        </p:nvSpPr>
        <p:spPr bwMode="auto">
          <a:xfrm>
            <a:off x="2122488" y="5203825"/>
            <a:ext cx="100012" cy="1588"/>
          </a:xfrm>
          <a:prstGeom prst="line">
            <a:avLst/>
          </a:prstGeom>
          <a:noFill/>
          <a:ln w="3175">
            <a:solidFill>
              <a:srgbClr val="000000"/>
            </a:solidFill>
            <a:round/>
            <a:headEnd/>
            <a:tailEnd/>
          </a:ln>
        </p:spPr>
        <p:txBody>
          <a:bodyPr/>
          <a:lstStyle/>
          <a:p>
            <a:endParaRPr lang="en-US"/>
          </a:p>
        </p:txBody>
      </p:sp>
      <p:sp>
        <p:nvSpPr>
          <p:cNvPr id="597069" name="Rectangle 77"/>
          <p:cNvSpPr>
            <a:spLocks noChangeArrowheads="1"/>
          </p:cNvSpPr>
          <p:nvPr/>
        </p:nvSpPr>
        <p:spPr bwMode="auto">
          <a:xfrm>
            <a:off x="2667000" y="5338763"/>
            <a:ext cx="106363" cy="96837"/>
          </a:xfrm>
          <a:prstGeom prst="rect">
            <a:avLst/>
          </a:prstGeom>
          <a:solidFill>
            <a:srgbClr val="669999"/>
          </a:solidFill>
          <a:ln w="9525">
            <a:noFill/>
            <a:miter lim="800000"/>
            <a:headEnd/>
            <a:tailEnd/>
          </a:ln>
        </p:spPr>
        <p:txBody>
          <a:bodyPr/>
          <a:lstStyle/>
          <a:p>
            <a:endParaRPr lang="en-US"/>
          </a:p>
        </p:txBody>
      </p:sp>
      <p:sp>
        <p:nvSpPr>
          <p:cNvPr id="597070" name="Rectangle 78"/>
          <p:cNvSpPr>
            <a:spLocks noChangeArrowheads="1"/>
          </p:cNvSpPr>
          <p:nvPr/>
        </p:nvSpPr>
        <p:spPr bwMode="auto">
          <a:xfrm>
            <a:off x="2667000" y="5338763"/>
            <a:ext cx="106363" cy="96837"/>
          </a:xfrm>
          <a:prstGeom prst="rect">
            <a:avLst/>
          </a:prstGeom>
          <a:noFill/>
          <a:ln w="3175">
            <a:solidFill>
              <a:srgbClr val="000000"/>
            </a:solidFill>
            <a:miter lim="800000"/>
            <a:headEnd/>
            <a:tailEnd/>
          </a:ln>
        </p:spPr>
        <p:txBody>
          <a:bodyPr/>
          <a:lstStyle/>
          <a:p>
            <a:endParaRPr lang="en-US"/>
          </a:p>
        </p:txBody>
      </p:sp>
      <p:sp>
        <p:nvSpPr>
          <p:cNvPr id="597071" name="Line 79"/>
          <p:cNvSpPr>
            <a:spLocks noChangeShapeType="1"/>
          </p:cNvSpPr>
          <p:nvPr/>
        </p:nvSpPr>
        <p:spPr bwMode="auto">
          <a:xfrm>
            <a:off x="2667000" y="5378450"/>
            <a:ext cx="106363" cy="1588"/>
          </a:xfrm>
          <a:prstGeom prst="line">
            <a:avLst/>
          </a:prstGeom>
          <a:noFill/>
          <a:ln w="3175">
            <a:solidFill>
              <a:srgbClr val="000000"/>
            </a:solidFill>
            <a:round/>
            <a:headEnd/>
            <a:tailEnd/>
          </a:ln>
        </p:spPr>
        <p:txBody>
          <a:bodyPr/>
          <a:lstStyle/>
          <a:p>
            <a:endParaRPr lang="en-US"/>
          </a:p>
        </p:txBody>
      </p:sp>
      <p:sp>
        <p:nvSpPr>
          <p:cNvPr id="597072" name="Line 80"/>
          <p:cNvSpPr>
            <a:spLocks noChangeShapeType="1"/>
          </p:cNvSpPr>
          <p:nvPr/>
        </p:nvSpPr>
        <p:spPr bwMode="auto">
          <a:xfrm>
            <a:off x="2667000" y="5399088"/>
            <a:ext cx="106363" cy="1587"/>
          </a:xfrm>
          <a:prstGeom prst="line">
            <a:avLst/>
          </a:prstGeom>
          <a:noFill/>
          <a:ln w="3175">
            <a:solidFill>
              <a:srgbClr val="000000"/>
            </a:solidFill>
            <a:round/>
            <a:headEnd/>
            <a:tailEnd/>
          </a:ln>
        </p:spPr>
        <p:txBody>
          <a:bodyPr/>
          <a:lstStyle/>
          <a:p>
            <a:endParaRPr lang="en-US"/>
          </a:p>
        </p:txBody>
      </p:sp>
      <p:sp>
        <p:nvSpPr>
          <p:cNvPr id="597073" name="Rectangle 81"/>
          <p:cNvSpPr>
            <a:spLocks noChangeArrowheads="1"/>
          </p:cNvSpPr>
          <p:nvPr/>
        </p:nvSpPr>
        <p:spPr bwMode="auto">
          <a:xfrm>
            <a:off x="2374900" y="5408613"/>
            <a:ext cx="103188" cy="101600"/>
          </a:xfrm>
          <a:prstGeom prst="rect">
            <a:avLst/>
          </a:prstGeom>
          <a:solidFill>
            <a:srgbClr val="669999"/>
          </a:solidFill>
          <a:ln w="9525">
            <a:noFill/>
            <a:miter lim="800000"/>
            <a:headEnd/>
            <a:tailEnd/>
          </a:ln>
        </p:spPr>
        <p:txBody>
          <a:bodyPr/>
          <a:lstStyle/>
          <a:p>
            <a:endParaRPr lang="en-US"/>
          </a:p>
        </p:txBody>
      </p:sp>
      <p:sp>
        <p:nvSpPr>
          <p:cNvPr id="597074" name="Rectangle 82"/>
          <p:cNvSpPr>
            <a:spLocks noChangeArrowheads="1"/>
          </p:cNvSpPr>
          <p:nvPr/>
        </p:nvSpPr>
        <p:spPr bwMode="auto">
          <a:xfrm>
            <a:off x="2374900" y="5408613"/>
            <a:ext cx="103188" cy="101600"/>
          </a:xfrm>
          <a:prstGeom prst="rect">
            <a:avLst/>
          </a:prstGeom>
          <a:noFill/>
          <a:ln w="3175">
            <a:solidFill>
              <a:srgbClr val="000000"/>
            </a:solidFill>
            <a:miter lim="800000"/>
            <a:headEnd/>
            <a:tailEnd/>
          </a:ln>
        </p:spPr>
        <p:txBody>
          <a:bodyPr/>
          <a:lstStyle/>
          <a:p>
            <a:endParaRPr lang="en-US"/>
          </a:p>
        </p:txBody>
      </p:sp>
      <p:sp>
        <p:nvSpPr>
          <p:cNvPr id="597075" name="Line 83"/>
          <p:cNvSpPr>
            <a:spLocks noChangeShapeType="1"/>
          </p:cNvSpPr>
          <p:nvPr/>
        </p:nvSpPr>
        <p:spPr bwMode="auto">
          <a:xfrm>
            <a:off x="2374900" y="5445125"/>
            <a:ext cx="103188" cy="1588"/>
          </a:xfrm>
          <a:prstGeom prst="line">
            <a:avLst/>
          </a:prstGeom>
          <a:noFill/>
          <a:ln w="3175">
            <a:solidFill>
              <a:srgbClr val="000000"/>
            </a:solidFill>
            <a:round/>
            <a:headEnd/>
            <a:tailEnd/>
          </a:ln>
        </p:spPr>
        <p:txBody>
          <a:bodyPr/>
          <a:lstStyle/>
          <a:p>
            <a:endParaRPr lang="en-US"/>
          </a:p>
        </p:txBody>
      </p:sp>
      <p:sp>
        <p:nvSpPr>
          <p:cNvPr id="597076" name="Line 84"/>
          <p:cNvSpPr>
            <a:spLocks noChangeShapeType="1"/>
          </p:cNvSpPr>
          <p:nvPr/>
        </p:nvSpPr>
        <p:spPr bwMode="auto">
          <a:xfrm>
            <a:off x="2374900" y="5468938"/>
            <a:ext cx="103188" cy="1587"/>
          </a:xfrm>
          <a:prstGeom prst="line">
            <a:avLst/>
          </a:prstGeom>
          <a:noFill/>
          <a:ln w="3175">
            <a:solidFill>
              <a:srgbClr val="000000"/>
            </a:solidFill>
            <a:round/>
            <a:headEnd/>
            <a:tailEnd/>
          </a:ln>
        </p:spPr>
        <p:txBody>
          <a:bodyPr/>
          <a:lstStyle/>
          <a:p>
            <a:endParaRPr lang="en-US"/>
          </a:p>
        </p:txBody>
      </p:sp>
      <p:sp>
        <p:nvSpPr>
          <p:cNvPr id="597077" name="Rectangle 85"/>
          <p:cNvSpPr>
            <a:spLocks noChangeArrowheads="1"/>
          </p:cNvSpPr>
          <p:nvPr/>
        </p:nvSpPr>
        <p:spPr bwMode="auto">
          <a:xfrm>
            <a:off x="2451100" y="5056188"/>
            <a:ext cx="103188" cy="100012"/>
          </a:xfrm>
          <a:prstGeom prst="rect">
            <a:avLst/>
          </a:prstGeom>
          <a:solidFill>
            <a:srgbClr val="669999"/>
          </a:solidFill>
          <a:ln w="9525">
            <a:noFill/>
            <a:miter lim="800000"/>
            <a:headEnd/>
            <a:tailEnd/>
          </a:ln>
        </p:spPr>
        <p:txBody>
          <a:bodyPr/>
          <a:lstStyle/>
          <a:p>
            <a:endParaRPr lang="en-US"/>
          </a:p>
        </p:txBody>
      </p:sp>
      <p:sp>
        <p:nvSpPr>
          <p:cNvPr id="597078" name="Rectangle 86"/>
          <p:cNvSpPr>
            <a:spLocks noChangeArrowheads="1"/>
          </p:cNvSpPr>
          <p:nvPr/>
        </p:nvSpPr>
        <p:spPr bwMode="auto">
          <a:xfrm>
            <a:off x="2451100" y="5056188"/>
            <a:ext cx="103188" cy="100012"/>
          </a:xfrm>
          <a:prstGeom prst="rect">
            <a:avLst/>
          </a:prstGeom>
          <a:noFill/>
          <a:ln w="3175">
            <a:solidFill>
              <a:srgbClr val="000000"/>
            </a:solidFill>
            <a:miter lim="800000"/>
            <a:headEnd/>
            <a:tailEnd/>
          </a:ln>
        </p:spPr>
        <p:txBody>
          <a:bodyPr/>
          <a:lstStyle/>
          <a:p>
            <a:endParaRPr lang="en-US"/>
          </a:p>
        </p:txBody>
      </p:sp>
      <p:sp>
        <p:nvSpPr>
          <p:cNvPr id="597079" name="Line 87"/>
          <p:cNvSpPr>
            <a:spLocks noChangeShapeType="1"/>
          </p:cNvSpPr>
          <p:nvPr/>
        </p:nvSpPr>
        <p:spPr bwMode="auto">
          <a:xfrm>
            <a:off x="2451100" y="5095875"/>
            <a:ext cx="103188" cy="1588"/>
          </a:xfrm>
          <a:prstGeom prst="line">
            <a:avLst/>
          </a:prstGeom>
          <a:noFill/>
          <a:ln w="3175">
            <a:solidFill>
              <a:srgbClr val="000000"/>
            </a:solidFill>
            <a:round/>
            <a:headEnd/>
            <a:tailEnd/>
          </a:ln>
        </p:spPr>
        <p:txBody>
          <a:bodyPr/>
          <a:lstStyle/>
          <a:p>
            <a:endParaRPr lang="en-US"/>
          </a:p>
        </p:txBody>
      </p:sp>
      <p:sp>
        <p:nvSpPr>
          <p:cNvPr id="597080" name="Line 88"/>
          <p:cNvSpPr>
            <a:spLocks noChangeShapeType="1"/>
          </p:cNvSpPr>
          <p:nvPr/>
        </p:nvSpPr>
        <p:spPr bwMode="auto">
          <a:xfrm>
            <a:off x="2451100" y="5119688"/>
            <a:ext cx="103188" cy="1587"/>
          </a:xfrm>
          <a:prstGeom prst="line">
            <a:avLst/>
          </a:prstGeom>
          <a:noFill/>
          <a:ln w="3175">
            <a:solidFill>
              <a:srgbClr val="000000"/>
            </a:solidFill>
            <a:round/>
            <a:headEnd/>
            <a:tailEnd/>
          </a:ln>
        </p:spPr>
        <p:txBody>
          <a:bodyPr/>
          <a:lstStyle/>
          <a:p>
            <a:endParaRPr lang="en-US"/>
          </a:p>
        </p:txBody>
      </p:sp>
      <p:sp>
        <p:nvSpPr>
          <p:cNvPr id="597081" name="Line 89"/>
          <p:cNvSpPr>
            <a:spLocks noChangeShapeType="1"/>
          </p:cNvSpPr>
          <p:nvPr/>
        </p:nvSpPr>
        <p:spPr bwMode="auto">
          <a:xfrm flipV="1">
            <a:off x="2239963" y="3405188"/>
            <a:ext cx="190500" cy="79375"/>
          </a:xfrm>
          <a:prstGeom prst="line">
            <a:avLst/>
          </a:prstGeom>
          <a:noFill/>
          <a:ln w="3175">
            <a:solidFill>
              <a:srgbClr val="000000"/>
            </a:solidFill>
            <a:round/>
            <a:headEnd/>
            <a:tailEnd/>
          </a:ln>
        </p:spPr>
        <p:txBody>
          <a:bodyPr/>
          <a:lstStyle/>
          <a:p>
            <a:endParaRPr lang="en-US"/>
          </a:p>
        </p:txBody>
      </p:sp>
      <p:sp>
        <p:nvSpPr>
          <p:cNvPr id="597082" name="Line 90"/>
          <p:cNvSpPr>
            <a:spLocks noChangeShapeType="1"/>
          </p:cNvSpPr>
          <p:nvPr/>
        </p:nvSpPr>
        <p:spPr bwMode="auto">
          <a:xfrm flipH="1">
            <a:off x="2454275" y="3475038"/>
            <a:ext cx="39688" cy="206375"/>
          </a:xfrm>
          <a:prstGeom prst="line">
            <a:avLst/>
          </a:prstGeom>
          <a:noFill/>
          <a:ln w="3175">
            <a:solidFill>
              <a:srgbClr val="000000"/>
            </a:solidFill>
            <a:round/>
            <a:headEnd/>
            <a:tailEnd/>
          </a:ln>
        </p:spPr>
        <p:txBody>
          <a:bodyPr/>
          <a:lstStyle/>
          <a:p>
            <a:endParaRPr lang="en-US"/>
          </a:p>
        </p:txBody>
      </p:sp>
      <p:sp>
        <p:nvSpPr>
          <p:cNvPr id="597083" name="Line 91"/>
          <p:cNvSpPr>
            <a:spLocks noChangeShapeType="1"/>
          </p:cNvSpPr>
          <p:nvPr/>
        </p:nvSpPr>
        <p:spPr bwMode="auto">
          <a:xfrm>
            <a:off x="2189163" y="3549650"/>
            <a:ext cx="166687" cy="136525"/>
          </a:xfrm>
          <a:prstGeom prst="line">
            <a:avLst/>
          </a:prstGeom>
          <a:noFill/>
          <a:ln w="3175">
            <a:solidFill>
              <a:srgbClr val="000000"/>
            </a:solidFill>
            <a:round/>
            <a:headEnd/>
            <a:tailEnd/>
          </a:ln>
        </p:spPr>
        <p:txBody>
          <a:bodyPr/>
          <a:lstStyle/>
          <a:p>
            <a:endParaRPr lang="en-US"/>
          </a:p>
        </p:txBody>
      </p:sp>
      <p:sp>
        <p:nvSpPr>
          <p:cNvPr id="597084" name="Line 92"/>
          <p:cNvSpPr>
            <a:spLocks noChangeShapeType="1"/>
          </p:cNvSpPr>
          <p:nvPr/>
        </p:nvSpPr>
        <p:spPr bwMode="auto">
          <a:xfrm flipV="1">
            <a:off x="2495550" y="3695700"/>
            <a:ext cx="157163" cy="71438"/>
          </a:xfrm>
          <a:prstGeom prst="line">
            <a:avLst/>
          </a:prstGeom>
          <a:noFill/>
          <a:ln w="3175">
            <a:solidFill>
              <a:srgbClr val="000000"/>
            </a:solidFill>
            <a:round/>
            <a:headEnd/>
            <a:tailEnd/>
          </a:ln>
        </p:spPr>
        <p:txBody>
          <a:bodyPr/>
          <a:lstStyle/>
          <a:p>
            <a:endParaRPr lang="en-US"/>
          </a:p>
        </p:txBody>
      </p:sp>
      <p:sp>
        <p:nvSpPr>
          <p:cNvPr id="597085" name="Rectangle 93"/>
          <p:cNvSpPr>
            <a:spLocks noChangeArrowheads="1"/>
          </p:cNvSpPr>
          <p:nvPr/>
        </p:nvSpPr>
        <p:spPr bwMode="auto">
          <a:xfrm>
            <a:off x="2122488" y="3440113"/>
            <a:ext cx="100012" cy="96837"/>
          </a:xfrm>
          <a:prstGeom prst="rect">
            <a:avLst/>
          </a:prstGeom>
          <a:solidFill>
            <a:srgbClr val="669999"/>
          </a:solidFill>
          <a:ln w="9525">
            <a:noFill/>
            <a:miter lim="800000"/>
            <a:headEnd/>
            <a:tailEnd/>
          </a:ln>
        </p:spPr>
        <p:txBody>
          <a:bodyPr/>
          <a:lstStyle/>
          <a:p>
            <a:endParaRPr lang="en-US"/>
          </a:p>
        </p:txBody>
      </p:sp>
      <p:sp>
        <p:nvSpPr>
          <p:cNvPr id="597086" name="Rectangle 94"/>
          <p:cNvSpPr>
            <a:spLocks noChangeArrowheads="1"/>
          </p:cNvSpPr>
          <p:nvPr/>
        </p:nvSpPr>
        <p:spPr bwMode="auto">
          <a:xfrm>
            <a:off x="2122488" y="3440113"/>
            <a:ext cx="100012" cy="96837"/>
          </a:xfrm>
          <a:prstGeom prst="rect">
            <a:avLst/>
          </a:prstGeom>
          <a:noFill/>
          <a:ln w="3175">
            <a:solidFill>
              <a:srgbClr val="000000"/>
            </a:solidFill>
            <a:miter lim="800000"/>
            <a:headEnd/>
            <a:tailEnd/>
          </a:ln>
        </p:spPr>
        <p:txBody>
          <a:bodyPr/>
          <a:lstStyle/>
          <a:p>
            <a:endParaRPr lang="en-US"/>
          </a:p>
        </p:txBody>
      </p:sp>
      <p:sp>
        <p:nvSpPr>
          <p:cNvPr id="597087" name="Line 95"/>
          <p:cNvSpPr>
            <a:spLocks noChangeShapeType="1"/>
          </p:cNvSpPr>
          <p:nvPr/>
        </p:nvSpPr>
        <p:spPr bwMode="auto">
          <a:xfrm>
            <a:off x="2122488" y="3476625"/>
            <a:ext cx="100012" cy="1588"/>
          </a:xfrm>
          <a:prstGeom prst="line">
            <a:avLst/>
          </a:prstGeom>
          <a:noFill/>
          <a:ln w="3175">
            <a:solidFill>
              <a:srgbClr val="000000"/>
            </a:solidFill>
            <a:round/>
            <a:headEnd/>
            <a:tailEnd/>
          </a:ln>
        </p:spPr>
        <p:txBody>
          <a:bodyPr/>
          <a:lstStyle/>
          <a:p>
            <a:endParaRPr lang="en-US"/>
          </a:p>
        </p:txBody>
      </p:sp>
      <p:sp>
        <p:nvSpPr>
          <p:cNvPr id="597088" name="Line 96"/>
          <p:cNvSpPr>
            <a:spLocks noChangeShapeType="1"/>
          </p:cNvSpPr>
          <p:nvPr/>
        </p:nvSpPr>
        <p:spPr bwMode="auto">
          <a:xfrm>
            <a:off x="2122488" y="3500438"/>
            <a:ext cx="100012" cy="1587"/>
          </a:xfrm>
          <a:prstGeom prst="line">
            <a:avLst/>
          </a:prstGeom>
          <a:noFill/>
          <a:ln w="3175">
            <a:solidFill>
              <a:srgbClr val="000000"/>
            </a:solidFill>
            <a:round/>
            <a:headEnd/>
            <a:tailEnd/>
          </a:ln>
        </p:spPr>
        <p:txBody>
          <a:bodyPr/>
          <a:lstStyle/>
          <a:p>
            <a:endParaRPr lang="en-US"/>
          </a:p>
        </p:txBody>
      </p:sp>
      <p:sp>
        <p:nvSpPr>
          <p:cNvPr id="597089" name="Rectangle 97"/>
          <p:cNvSpPr>
            <a:spLocks noChangeArrowheads="1"/>
          </p:cNvSpPr>
          <p:nvPr/>
        </p:nvSpPr>
        <p:spPr bwMode="auto">
          <a:xfrm>
            <a:off x="2667000" y="3635375"/>
            <a:ext cx="106363" cy="96838"/>
          </a:xfrm>
          <a:prstGeom prst="rect">
            <a:avLst/>
          </a:prstGeom>
          <a:solidFill>
            <a:srgbClr val="669999"/>
          </a:solidFill>
          <a:ln w="9525">
            <a:noFill/>
            <a:miter lim="800000"/>
            <a:headEnd/>
            <a:tailEnd/>
          </a:ln>
        </p:spPr>
        <p:txBody>
          <a:bodyPr/>
          <a:lstStyle/>
          <a:p>
            <a:endParaRPr lang="en-US"/>
          </a:p>
        </p:txBody>
      </p:sp>
      <p:sp>
        <p:nvSpPr>
          <p:cNvPr id="597090" name="Rectangle 98"/>
          <p:cNvSpPr>
            <a:spLocks noChangeArrowheads="1"/>
          </p:cNvSpPr>
          <p:nvPr/>
        </p:nvSpPr>
        <p:spPr bwMode="auto">
          <a:xfrm>
            <a:off x="2667000" y="3635375"/>
            <a:ext cx="106363" cy="96838"/>
          </a:xfrm>
          <a:prstGeom prst="rect">
            <a:avLst/>
          </a:prstGeom>
          <a:noFill/>
          <a:ln w="3175">
            <a:solidFill>
              <a:srgbClr val="000000"/>
            </a:solidFill>
            <a:miter lim="800000"/>
            <a:headEnd/>
            <a:tailEnd/>
          </a:ln>
        </p:spPr>
        <p:txBody>
          <a:bodyPr/>
          <a:lstStyle/>
          <a:p>
            <a:endParaRPr lang="en-US"/>
          </a:p>
        </p:txBody>
      </p:sp>
      <p:sp>
        <p:nvSpPr>
          <p:cNvPr id="597091" name="Line 99"/>
          <p:cNvSpPr>
            <a:spLocks noChangeShapeType="1"/>
          </p:cNvSpPr>
          <p:nvPr/>
        </p:nvSpPr>
        <p:spPr bwMode="auto">
          <a:xfrm>
            <a:off x="2667000" y="3675063"/>
            <a:ext cx="106363" cy="1587"/>
          </a:xfrm>
          <a:prstGeom prst="line">
            <a:avLst/>
          </a:prstGeom>
          <a:noFill/>
          <a:ln w="3175">
            <a:solidFill>
              <a:srgbClr val="000000"/>
            </a:solidFill>
            <a:round/>
            <a:headEnd/>
            <a:tailEnd/>
          </a:ln>
        </p:spPr>
        <p:txBody>
          <a:bodyPr/>
          <a:lstStyle/>
          <a:p>
            <a:endParaRPr lang="en-US"/>
          </a:p>
        </p:txBody>
      </p:sp>
      <p:sp>
        <p:nvSpPr>
          <p:cNvPr id="597092" name="Line 100"/>
          <p:cNvSpPr>
            <a:spLocks noChangeShapeType="1"/>
          </p:cNvSpPr>
          <p:nvPr/>
        </p:nvSpPr>
        <p:spPr bwMode="auto">
          <a:xfrm>
            <a:off x="2667000" y="3695700"/>
            <a:ext cx="106363" cy="1588"/>
          </a:xfrm>
          <a:prstGeom prst="line">
            <a:avLst/>
          </a:prstGeom>
          <a:noFill/>
          <a:ln w="3175">
            <a:solidFill>
              <a:srgbClr val="000000"/>
            </a:solidFill>
            <a:round/>
            <a:headEnd/>
            <a:tailEnd/>
          </a:ln>
        </p:spPr>
        <p:txBody>
          <a:bodyPr/>
          <a:lstStyle/>
          <a:p>
            <a:endParaRPr lang="en-US"/>
          </a:p>
        </p:txBody>
      </p:sp>
      <p:sp>
        <p:nvSpPr>
          <p:cNvPr id="597093" name="Rectangle 101"/>
          <p:cNvSpPr>
            <a:spLocks noChangeArrowheads="1"/>
          </p:cNvSpPr>
          <p:nvPr/>
        </p:nvSpPr>
        <p:spPr bwMode="auto">
          <a:xfrm>
            <a:off x="2374900" y="3705225"/>
            <a:ext cx="103188" cy="101600"/>
          </a:xfrm>
          <a:prstGeom prst="rect">
            <a:avLst/>
          </a:prstGeom>
          <a:solidFill>
            <a:srgbClr val="669999"/>
          </a:solidFill>
          <a:ln w="9525">
            <a:noFill/>
            <a:miter lim="800000"/>
            <a:headEnd/>
            <a:tailEnd/>
          </a:ln>
        </p:spPr>
        <p:txBody>
          <a:bodyPr/>
          <a:lstStyle/>
          <a:p>
            <a:endParaRPr lang="en-US"/>
          </a:p>
        </p:txBody>
      </p:sp>
      <p:sp>
        <p:nvSpPr>
          <p:cNvPr id="597094" name="Rectangle 102"/>
          <p:cNvSpPr>
            <a:spLocks noChangeArrowheads="1"/>
          </p:cNvSpPr>
          <p:nvPr/>
        </p:nvSpPr>
        <p:spPr bwMode="auto">
          <a:xfrm>
            <a:off x="2374900" y="3705225"/>
            <a:ext cx="103188" cy="101600"/>
          </a:xfrm>
          <a:prstGeom prst="rect">
            <a:avLst/>
          </a:prstGeom>
          <a:noFill/>
          <a:ln w="3175">
            <a:solidFill>
              <a:srgbClr val="000000"/>
            </a:solidFill>
            <a:miter lim="800000"/>
            <a:headEnd/>
            <a:tailEnd/>
          </a:ln>
        </p:spPr>
        <p:txBody>
          <a:bodyPr/>
          <a:lstStyle/>
          <a:p>
            <a:endParaRPr lang="en-US"/>
          </a:p>
        </p:txBody>
      </p:sp>
      <p:sp>
        <p:nvSpPr>
          <p:cNvPr id="597095" name="Line 103"/>
          <p:cNvSpPr>
            <a:spLocks noChangeShapeType="1"/>
          </p:cNvSpPr>
          <p:nvPr/>
        </p:nvSpPr>
        <p:spPr bwMode="auto">
          <a:xfrm>
            <a:off x="2374900" y="3741738"/>
            <a:ext cx="103188" cy="1587"/>
          </a:xfrm>
          <a:prstGeom prst="line">
            <a:avLst/>
          </a:prstGeom>
          <a:noFill/>
          <a:ln w="3175">
            <a:solidFill>
              <a:srgbClr val="000000"/>
            </a:solidFill>
            <a:round/>
            <a:headEnd/>
            <a:tailEnd/>
          </a:ln>
        </p:spPr>
        <p:txBody>
          <a:bodyPr/>
          <a:lstStyle/>
          <a:p>
            <a:endParaRPr lang="en-US"/>
          </a:p>
        </p:txBody>
      </p:sp>
      <p:sp>
        <p:nvSpPr>
          <p:cNvPr id="597096" name="Line 104"/>
          <p:cNvSpPr>
            <a:spLocks noChangeShapeType="1"/>
          </p:cNvSpPr>
          <p:nvPr/>
        </p:nvSpPr>
        <p:spPr bwMode="auto">
          <a:xfrm>
            <a:off x="2374900" y="3765550"/>
            <a:ext cx="103188" cy="1588"/>
          </a:xfrm>
          <a:prstGeom prst="line">
            <a:avLst/>
          </a:prstGeom>
          <a:noFill/>
          <a:ln w="3175">
            <a:solidFill>
              <a:srgbClr val="000000"/>
            </a:solidFill>
            <a:round/>
            <a:headEnd/>
            <a:tailEnd/>
          </a:ln>
        </p:spPr>
        <p:txBody>
          <a:bodyPr/>
          <a:lstStyle/>
          <a:p>
            <a:endParaRPr lang="en-US"/>
          </a:p>
        </p:txBody>
      </p:sp>
      <p:sp>
        <p:nvSpPr>
          <p:cNvPr id="597097" name="Rectangle 105"/>
          <p:cNvSpPr>
            <a:spLocks noChangeArrowheads="1"/>
          </p:cNvSpPr>
          <p:nvPr/>
        </p:nvSpPr>
        <p:spPr bwMode="auto">
          <a:xfrm>
            <a:off x="2451100" y="3352800"/>
            <a:ext cx="103188" cy="100013"/>
          </a:xfrm>
          <a:prstGeom prst="rect">
            <a:avLst/>
          </a:prstGeom>
          <a:solidFill>
            <a:srgbClr val="669999"/>
          </a:solidFill>
          <a:ln w="9525">
            <a:noFill/>
            <a:miter lim="800000"/>
            <a:headEnd/>
            <a:tailEnd/>
          </a:ln>
        </p:spPr>
        <p:txBody>
          <a:bodyPr/>
          <a:lstStyle/>
          <a:p>
            <a:endParaRPr lang="en-US"/>
          </a:p>
        </p:txBody>
      </p:sp>
      <p:sp>
        <p:nvSpPr>
          <p:cNvPr id="597098" name="Rectangle 106"/>
          <p:cNvSpPr>
            <a:spLocks noChangeArrowheads="1"/>
          </p:cNvSpPr>
          <p:nvPr/>
        </p:nvSpPr>
        <p:spPr bwMode="auto">
          <a:xfrm>
            <a:off x="2451100" y="3352800"/>
            <a:ext cx="103188" cy="100013"/>
          </a:xfrm>
          <a:prstGeom prst="rect">
            <a:avLst/>
          </a:prstGeom>
          <a:noFill/>
          <a:ln w="3175">
            <a:solidFill>
              <a:srgbClr val="000000"/>
            </a:solidFill>
            <a:miter lim="800000"/>
            <a:headEnd/>
            <a:tailEnd/>
          </a:ln>
        </p:spPr>
        <p:txBody>
          <a:bodyPr/>
          <a:lstStyle/>
          <a:p>
            <a:endParaRPr lang="en-US"/>
          </a:p>
        </p:txBody>
      </p:sp>
      <p:sp>
        <p:nvSpPr>
          <p:cNvPr id="597099" name="Line 107"/>
          <p:cNvSpPr>
            <a:spLocks noChangeShapeType="1"/>
          </p:cNvSpPr>
          <p:nvPr/>
        </p:nvSpPr>
        <p:spPr bwMode="auto">
          <a:xfrm>
            <a:off x="2451100" y="3392488"/>
            <a:ext cx="103188" cy="1587"/>
          </a:xfrm>
          <a:prstGeom prst="line">
            <a:avLst/>
          </a:prstGeom>
          <a:noFill/>
          <a:ln w="3175">
            <a:solidFill>
              <a:srgbClr val="000000"/>
            </a:solidFill>
            <a:round/>
            <a:headEnd/>
            <a:tailEnd/>
          </a:ln>
        </p:spPr>
        <p:txBody>
          <a:bodyPr/>
          <a:lstStyle/>
          <a:p>
            <a:endParaRPr lang="en-US"/>
          </a:p>
        </p:txBody>
      </p:sp>
      <p:sp>
        <p:nvSpPr>
          <p:cNvPr id="597100" name="Line 108"/>
          <p:cNvSpPr>
            <a:spLocks noChangeShapeType="1"/>
          </p:cNvSpPr>
          <p:nvPr/>
        </p:nvSpPr>
        <p:spPr bwMode="auto">
          <a:xfrm>
            <a:off x="2451100" y="3416300"/>
            <a:ext cx="103188" cy="1588"/>
          </a:xfrm>
          <a:prstGeom prst="line">
            <a:avLst/>
          </a:prstGeom>
          <a:noFill/>
          <a:ln w="3175">
            <a:solidFill>
              <a:srgbClr val="000000"/>
            </a:solidFill>
            <a:round/>
            <a:headEnd/>
            <a:tailEnd/>
          </a:ln>
        </p:spPr>
        <p:txBody>
          <a:bodyPr/>
          <a:lstStyle/>
          <a:p>
            <a:endParaRPr lang="en-US"/>
          </a:p>
        </p:txBody>
      </p:sp>
      <p:grpSp>
        <p:nvGrpSpPr>
          <p:cNvPr id="7" name="Group 109"/>
          <p:cNvGrpSpPr>
            <a:grpSpLocks/>
          </p:cNvGrpSpPr>
          <p:nvPr/>
        </p:nvGrpSpPr>
        <p:grpSpPr bwMode="auto">
          <a:xfrm>
            <a:off x="6269038" y="3209925"/>
            <a:ext cx="655637" cy="457200"/>
            <a:chOff x="4248" y="1194"/>
            <a:chExt cx="509" cy="355"/>
          </a:xfrm>
        </p:grpSpPr>
        <p:sp>
          <p:nvSpPr>
            <p:cNvPr id="597102" name="Line 110"/>
            <p:cNvSpPr>
              <a:spLocks noChangeShapeType="1"/>
            </p:cNvSpPr>
            <p:nvPr/>
          </p:nvSpPr>
          <p:spPr bwMode="auto">
            <a:xfrm flipV="1">
              <a:off x="4343" y="1235"/>
              <a:ext cx="146" cy="58"/>
            </a:xfrm>
            <a:prstGeom prst="line">
              <a:avLst/>
            </a:prstGeom>
            <a:noFill/>
            <a:ln w="3175">
              <a:solidFill>
                <a:srgbClr val="000000"/>
              </a:solidFill>
              <a:round/>
              <a:headEnd/>
              <a:tailEnd/>
            </a:ln>
          </p:spPr>
          <p:txBody>
            <a:bodyPr/>
            <a:lstStyle/>
            <a:p>
              <a:endParaRPr lang="en-US"/>
            </a:p>
          </p:txBody>
        </p:sp>
        <p:sp>
          <p:nvSpPr>
            <p:cNvPr id="597103" name="Line 111"/>
            <p:cNvSpPr>
              <a:spLocks noChangeShapeType="1"/>
            </p:cNvSpPr>
            <p:nvPr/>
          </p:nvSpPr>
          <p:spPr bwMode="auto">
            <a:xfrm flipH="1">
              <a:off x="4508" y="1289"/>
              <a:ext cx="32" cy="162"/>
            </a:xfrm>
            <a:prstGeom prst="line">
              <a:avLst/>
            </a:prstGeom>
            <a:noFill/>
            <a:ln w="3175">
              <a:solidFill>
                <a:srgbClr val="000000"/>
              </a:solidFill>
              <a:round/>
              <a:headEnd/>
              <a:tailEnd/>
            </a:ln>
          </p:spPr>
          <p:txBody>
            <a:bodyPr/>
            <a:lstStyle/>
            <a:p>
              <a:endParaRPr lang="en-US"/>
            </a:p>
          </p:txBody>
        </p:sp>
        <p:sp>
          <p:nvSpPr>
            <p:cNvPr id="597104" name="Line 112"/>
            <p:cNvSpPr>
              <a:spLocks noChangeShapeType="1"/>
            </p:cNvSpPr>
            <p:nvPr/>
          </p:nvSpPr>
          <p:spPr bwMode="auto">
            <a:xfrm>
              <a:off x="4307" y="1353"/>
              <a:ext cx="124" cy="102"/>
            </a:xfrm>
            <a:prstGeom prst="line">
              <a:avLst/>
            </a:prstGeom>
            <a:noFill/>
            <a:ln w="3175">
              <a:solidFill>
                <a:srgbClr val="000000"/>
              </a:solidFill>
              <a:round/>
              <a:headEnd/>
              <a:tailEnd/>
            </a:ln>
          </p:spPr>
          <p:txBody>
            <a:bodyPr/>
            <a:lstStyle/>
            <a:p>
              <a:endParaRPr lang="en-US"/>
            </a:p>
          </p:txBody>
        </p:sp>
        <p:sp>
          <p:nvSpPr>
            <p:cNvPr id="597105" name="Line 113"/>
            <p:cNvSpPr>
              <a:spLocks noChangeShapeType="1"/>
            </p:cNvSpPr>
            <p:nvPr/>
          </p:nvSpPr>
          <p:spPr bwMode="auto">
            <a:xfrm flipV="1">
              <a:off x="4543" y="1462"/>
              <a:ext cx="120" cy="57"/>
            </a:xfrm>
            <a:prstGeom prst="line">
              <a:avLst/>
            </a:prstGeom>
            <a:noFill/>
            <a:ln w="3175">
              <a:solidFill>
                <a:srgbClr val="000000"/>
              </a:solidFill>
              <a:round/>
              <a:headEnd/>
              <a:tailEnd/>
            </a:ln>
          </p:spPr>
          <p:txBody>
            <a:bodyPr/>
            <a:lstStyle/>
            <a:p>
              <a:endParaRPr lang="en-US"/>
            </a:p>
          </p:txBody>
        </p:sp>
        <p:sp>
          <p:nvSpPr>
            <p:cNvPr id="597106" name="Rectangle 114"/>
            <p:cNvSpPr>
              <a:spLocks noChangeArrowheads="1"/>
            </p:cNvSpPr>
            <p:nvPr/>
          </p:nvSpPr>
          <p:spPr bwMode="auto">
            <a:xfrm>
              <a:off x="4248" y="1262"/>
              <a:ext cx="78" cy="76"/>
            </a:xfrm>
            <a:prstGeom prst="rect">
              <a:avLst/>
            </a:prstGeom>
            <a:solidFill>
              <a:srgbClr val="669999"/>
            </a:solidFill>
            <a:ln w="9525">
              <a:noFill/>
              <a:miter lim="800000"/>
              <a:headEnd/>
              <a:tailEnd/>
            </a:ln>
          </p:spPr>
          <p:txBody>
            <a:bodyPr/>
            <a:lstStyle/>
            <a:p>
              <a:endParaRPr lang="en-US"/>
            </a:p>
          </p:txBody>
        </p:sp>
        <p:sp>
          <p:nvSpPr>
            <p:cNvPr id="597107" name="Rectangle 115"/>
            <p:cNvSpPr>
              <a:spLocks noChangeArrowheads="1"/>
            </p:cNvSpPr>
            <p:nvPr/>
          </p:nvSpPr>
          <p:spPr bwMode="auto">
            <a:xfrm>
              <a:off x="4248" y="1262"/>
              <a:ext cx="78" cy="76"/>
            </a:xfrm>
            <a:prstGeom prst="rect">
              <a:avLst/>
            </a:prstGeom>
            <a:noFill/>
            <a:ln w="3175">
              <a:solidFill>
                <a:srgbClr val="000000"/>
              </a:solidFill>
              <a:miter lim="800000"/>
              <a:headEnd/>
              <a:tailEnd/>
            </a:ln>
          </p:spPr>
          <p:txBody>
            <a:bodyPr/>
            <a:lstStyle/>
            <a:p>
              <a:endParaRPr lang="en-US"/>
            </a:p>
          </p:txBody>
        </p:sp>
        <p:sp>
          <p:nvSpPr>
            <p:cNvPr id="597108" name="Rectangle 116"/>
            <p:cNvSpPr>
              <a:spLocks noChangeArrowheads="1"/>
            </p:cNvSpPr>
            <p:nvPr/>
          </p:nvSpPr>
          <p:spPr bwMode="auto">
            <a:xfrm>
              <a:off x="4674" y="1415"/>
              <a:ext cx="83" cy="76"/>
            </a:xfrm>
            <a:prstGeom prst="rect">
              <a:avLst/>
            </a:prstGeom>
            <a:solidFill>
              <a:srgbClr val="669999"/>
            </a:solidFill>
            <a:ln w="9525">
              <a:noFill/>
              <a:miter lim="800000"/>
              <a:headEnd/>
              <a:tailEnd/>
            </a:ln>
          </p:spPr>
          <p:txBody>
            <a:bodyPr/>
            <a:lstStyle/>
            <a:p>
              <a:endParaRPr lang="en-US"/>
            </a:p>
          </p:txBody>
        </p:sp>
        <p:sp>
          <p:nvSpPr>
            <p:cNvPr id="597109" name="Rectangle 117"/>
            <p:cNvSpPr>
              <a:spLocks noChangeArrowheads="1"/>
            </p:cNvSpPr>
            <p:nvPr/>
          </p:nvSpPr>
          <p:spPr bwMode="auto">
            <a:xfrm>
              <a:off x="4674" y="1415"/>
              <a:ext cx="83" cy="76"/>
            </a:xfrm>
            <a:prstGeom prst="rect">
              <a:avLst/>
            </a:prstGeom>
            <a:noFill/>
            <a:ln w="3175">
              <a:solidFill>
                <a:srgbClr val="000000"/>
              </a:solidFill>
              <a:miter lim="800000"/>
              <a:headEnd/>
              <a:tailEnd/>
            </a:ln>
          </p:spPr>
          <p:txBody>
            <a:bodyPr/>
            <a:lstStyle/>
            <a:p>
              <a:endParaRPr lang="en-US"/>
            </a:p>
          </p:txBody>
        </p:sp>
        <p:sp>
          <p:nvSpPr>
            <p:cNvPr id="597110" name="Rectangle 118"/>
            <p:cNvSpPr>
              <a:spLocks noChangeArrowheads="1"/>
            </p:cNvSpPr>
            <p:nvPr/>
          </p:nvSpPr>
          <p:spPr bwMode="auto">
            <a:xfrm>
              <a:off x="4445" y="1470"/>
              <a:ext cx="81" cy="79"/>
            </a:xfrm>
            <a:prstGeom prst="rect">
              <a:avLst/>
            </a:prstGeom>
            <a:solidFill>
              <a:srgbClr val="669999"/>
            </a:solidFill>
            <a:ln w="9525">
              <a:noFill/>
              <a:miter lim="800000"/>
              <a:headEnd/>
              <a:tailEnd/>
            </a:ln>
          </p:spPr>
          <p:txBody>
            <a:bodyPr/>
            <a:lstStyle/>
            <a:p>
              <a:endParaRPr lang="en-US"/>
            </a:p>
          </p:txBody>
        </p:sp>
        <p:sp>
          <p:nvSpPr>
            <p:cNvPr id="597111" name="Rectangle 119"/>
            <p:cNvSpPr>
              <a:spLocks noChangeArrowheads="1"/>
            </p:cNvSpPr>
            <p:nvPr/>
          </p:nvSpPr>
          <p:spPr bwMode="auto">
            <a:xfrm>
              <a:off x="4445" y="1470"/>
              <a:ext cx="81" cy="79"/>
            </a:xfrm>
            <a:prstGeom prst="rect">
              <a:avLst/>
            </a:prstGeom>
            <a:noFill/>
            <a:ln w="3175">
              <a:solidFill>
                <a:srgbClr val="000000"/>
              </a:solidFill>
              <a:miter lim="800000"/>
              <a:headEnd/>
              <a:tailEnd/>
            </a:ln>
          </p:spPr>
          <p:txBody>
            <a:bodyPr/>
            <a:lstStyle/>
            <a:p>
              <a:endParaRPr lang="en-US"/>
            </a:p>
          </p:txBody>
        </p:sp>
        <p:sp>
          <p:nvSpPr>
            <p:cNvPr id="597112" name="Rectangle 120"/>
            <p:cNvSpPr>
              <a:spLocks noChangeArrowheads="1"/>
            </p:cNvSpPr>
            <p:nvPr/>
          </p:nvSpPr>
          <p:spPr bwMode="auto">
            <a:xfrm>
              <a:off x="4505" y="1194"/>
              <a:ext cx="81" cy="78"/>
            </a:xfrm>
            <a:prstGeom prst="rect">
              <a:avLst/>
            </a:prstGeom>
            <a:solidFill>
              <a:srgbClr val="669999"/>
            </a:solidFill>
            <a:ln w="9525">
              <a:noFill/>
              <a:miter lim="800000"/>
              <a:headEnd/>
              <a:tailEnd/>
            </a:ln>
          </p:spPr>
          <p:txBody>
            <a:bodyPr/>
            <a:lstStyle/>
            <a:p>
              <a:endParaRPr lang="en-US"/>
            </a:p>
          </p:txBody>
        </p:sp>
        <p:sp>
          <p:nvSpPr>
            <p:cNvPr id="597113" name="Rectangle 121"/>
            <p:cNvSpPr>
              <a:spLocks noChangeArrowheads="1"/>
            </p:cNvSpPr>
            <p:nvPr/>
          </p:nvSpPr>
          <p:spPr bwMode="auto">
            <a:xfrm>
              <a:off x="4505" y="1194"/>
              <a:ext cx="81" cy="78"/>
            </a:xfrm>
            <a:prstGeom prst="rect">
              <a:avLst/>
            </a:prstGeom>
            <a:noFill/>
            <a:ln w="3175">
              <a:solidFill>
                <a:srgbClr val="000000"/>
              </a:solidFill>
              <a:miter lim="800000"/>
              <a:headEnd/>
              <a:tailEnd/>
            </a:ln>
          </p:spPr>
          <p:txBody>
            <a:bodyPr/>
            <a:lstStyle/>
            <a:p>
              <a:endParaRPr lang="en-US"/>
            </a:p>
          </p:txBody>
        </p:sp>
      </p:grpSp>
      <p:grpSp>
        <p:nvGrpSpPr>
          <p:cNvPr id="8" name="Group 122"/>
          <p:cNvGrpSpPr>
            <a:grpSpLocks/>
          </p:cNvGrpSpPr>
          <p:nvPr/>
        </p:nvGrpSpPr>
        <p:grpSpPr bwMode="auto">
          <a:xfrm>
            <a:off x="6248400" y="4924425"/>
            <a:ext cx="661988" cy="519113"/>
            <a:chOff x="4255" y="2481"/>
            <a:chExt cx="495" cy="388"/>
          </a:xfrm>
        </p:grpSpPr>
        <p:sp>
          <p:nvSpPr>
            <p:cNvPr id="597115" name="Line 123"/>
            <p:cNvSpPr>
              <a:spLocks noChangeShapeType="1"/>
            </p:cNvSpPr>
            <p:nvPr/>
          </p:nvSpPr>
          <p:spPr bwMode="auto">
            <a:xfrm flipV="1">
              <a:off x="4397" y="2527"/>
              <a:ext cx="106" cy="42"/>
            </a:xfrm>
            <a:prstGeom prst="line">
              <a:avLst/>
            </a:prstGeom>
            <a:noFill/>
            <a:ln w="3175">
              <a:solidFill>
                <a:srgbClr val="000000"/>
              </a:solidFill>
              <a:round/>
              <a:headEnd/>
              <a:tailEnd/>
            </a:ln>
          </p:spPr>
          <p:txBody>
            <a:bodyPr/>
            <a:lstStyle/>
            <a:p>
              <a:endParaRPr lang="en-US"/>
            </a:p>
          </p:txBody>
        </p:sp>
        <p:sp>
          <p:nvSpPr>
            <p:cNvPr id="597116" name="Line 124"/>
            <p:cNvSpPr>
              <a:spLocks noChangeShapeType="1"/>
            </p:cNvSpPr>
            <p:nvPr/>
          </p:nvSpPr>
          <p:spPr bwMode="auto">
            <a:xfrm flipH="1">
              <a:off x="4522" y="2593"/>
              <a:ext cx="30" cy="150"/>
            </a:xfrm>
            <a:prstGeom prst="line">
              <a:avLst/>
            </a:prstGeom>
            <a:noFill/>
            <a:ln w="3175">
              <a:solidFill>
                <a:srgbClr val="000000"/>
              </a:solidFill>
              <a:round/>
              <a:headEnd/>
              <a:tailEnd/>
            </a:ln>
          </p:spPr>
          <p:txBody>
            <a:bodyPr/>
            <a:lstStyle/>
            <a:p>
              <a:endParaRPr lang="en-US"/>
            </a:p>
          </p:txBody>
        </p:sp>
        <p:sp>
          <p:nvSpPr>
            <p:cNvPr id="597117" name="Line 125"/>
            <p:cNvSpPr>
              <a:spLocks noChangeShapeType="1"/>
            </p:cNvSpPr>
            <p:nvPr/>
          </p:nvSpPr>
          <p:spPr bwMode="auto">
            <a:xfrm>
              <a:off x="4355" y="2673"/>
              <a:ext cx="90" cy="74"/>
            </a:xfrm>
            <a:prstGeom prst="line">
              <a:avLst/>
            </a:prstGeom>
            <a:noFill/>
            <a:ln w="3175">
              <a:solidFill>
                <a:srgbClr val="000000"/>
              </a:solidFill>
              <a:round/>
              <a:headEnd/>
              <a:tailEnd/>
            </a:ln>
          </p:spPr>
          <p:txBody>
            <a:bodyPr/>
            <a:lstStyle/>
            <a:p>
              <a:endParaRPr lang="en-US"/>
            </a:p>
          </p:txBody>
        </p:sp>
        <p:sp>
          <p:nvSpPr>
            <p:cNvPr id="597118" name="Line 126"/>
            <p:cNvSpPr>
              <a:spLocks noChangeShapeType="1"/>
            </p:cNvSpPr>
            <p:nvPr/>
          </p:nvSpPr>
          <p:spPr bwMode="auto">
            <a:xfrm flipV="1">
              <a:off x="4567" y="2762"/>
              <a:ext cx="92" cy="45"/>
            </a:xfrm>
            <a:prstGeom prst="line">
              <a:avLst/>
            </a:prstGeom>
            <a:noFill/>
            <a:ln w="3175">
              <a:solidFill>
                <a:srgbClr val="000000"/>
              </a:solidFill>
              <a:round/>
              <a:headEnd/>
              <a:tailEnd/>
            </a:ln>
          </p:spPr>
          <p:txBody>
            <a:bodyPr/>
            <a:lstStyle/>
            <a:p>
              <a:endParaRPr lang="en-US"/>
            </a:p>
          </p:txBody>
        </p:sp>
        <p:sp>
          <p:nvSpPr>
            <p:cNvPr id="597119" name="Rectangle 127"/>
            <p:cNvSpPr>
              <a:spLocks noChangeArrowheads="1"/>
            </p:cNvSpPr>
            <p:nvPr/>
          </p:nvSpPr>
          <p:spPr bwMode="auto">
            <a:xfrm>
              <a:off x="4255" y="2573"/>
              <a:ext cx="81" cy="94"/>
            </a:xfrm>
            <a:prstGeom prst="rect">
              <a:avLst/>
            </a:prstGeom>
            <a:solidFill>
              <a:srgbClr val="000000"/>
            </a:solidFill>
            <a:ln w="9525">
              <a:noFill/>
              <a:miter lim="800000"/>
              <a:headEnd/>
              <a:tailEnd/>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en-US"/>
            </a:p>
          </p:txBody>
        </p:sp>
        <p:sp>
          <p:nvSpPr>
            <p:cNvPr id="597120" name="Rectangle 128"/>
            <p:cNvSpPr>
              <a:spLocks noChangeArrowheads="1"/>
            </p:cNvSpPr>
            <p:nvPr/>
          </p:nvSpPr>
          <p:spPr bwMode="auto">
            <a:xfrm>
              <a:off x="4429" y="2775"/>
              <a:ext cx="81" cy="94"/>
            </a:xfrm>
            <a:prstGeom prst="rect">
              <a:avLst/>
            </a:prstGeom>
            <a:solidFill>
              <a:srgbClr val="000000"/>
            </a:solidFill>
            <a:ln w="9525">
              <a:noFill/>
              <a:miter lim="800000"/>
              <a:headEnd/>
              <a:tailEnd/>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en-US"/>
            </a:p>
          </p:txBody>
        </p:sp>
        <p:sp>
          <p:nvSpPr>
            <p:cNvPr id="597121" name="Rectangle 129"/>
            <p:cNvSpPr>
              <a:spLocks noChangeArrowheads="1"/>
            </p:cNvSpPr>
            <p:nvPr/>
          </p:nvSpPr>
          <p:spPr bwMode="auto">
            <a:xfrm>
              <a:off x="4519" y="2481"/>
              <a:ext cx="81" cy="94"/>
            </a:xfrm>
            <a:prstGeom prst="rect">
              <a:avLst/>
            </a:prstGeom>
            <a:solidFill>
              <a:srgbClr val="000000"/>
            </a:solidFill>
            <a:ln w="9525">
              <a:noFill/>
              <a:miter lim="800000"/>
              <a:headEnd/>
              <a:tailEnd/>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en-US"/>
            </a:p>
          </p:txBody>
        </p:sp>
        <p:sp>
          <p:nvSpPr>
            <p:cNvPr id="597122" name="Rectangle 130"/>
            <p:cNvSpPr>
              <a:spLocks noChangeArrowheads="1"/>
            </p:cNvSpPr>
            <p:nvPr/>
          </p:nvSpPr>
          <p:spPr bwMode="auto">
            <a:xfrm>
              <a:off x="4669" y="2663"/>
              <a:ext cx="81" cy="94"/>
            </a:xfrm>
            <a:prstGeom prst="rect">
              <a:avLst/>
            </a:prstGeom>
            <a:solidFill>
              <a:srgbClr val="000000"/>
            </a:solidFill>
            <a:ln w="9525">
              <a:noFill/>
              <a:miter lim="800000"/>
              <a:headEnd/>
              <a:tailEnd/>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en-US"/>
            </a:p>
          </p:txBody>
        </p:sp>
      </p:grpSp>
    </p:spTree>
    <p:extLst>
      <p:ext uri="{BB962C8B-B14F-4D97-AF65-F5344CB8AC3E}">
        <p14:creationId xmlns:p14="http://schemas.microsoft.com/office/powerpoint/2010/main" val="284753461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a:xfrm>
            <a:off x="883096" y="357188"/>
            <a:ext cx="8153400" cy="633412"/>
          </a:xfrm>
        </p:spPr>
        <p:txBody>
          <a:bodyPr/>
          <a:lstStyle/>
          <a:p>
            <a:r>
              <a:rPr lang="en-US" sz="3200" dirty="0" smtClean="0"/>
              <a:t>UML Architectural Views</a:t>
            </a:r>
            <a:endParaRPr lang="en-US" sz="3200" dirty="0"/>
          </a:p>
        </p:txBody>
      </p:sp>
      <p:sp>
        <p:nvSpPr>
          <p:cNvPr id="503811" name="Rectangle 3"/>
          <p:cNvSpPr>
            <a:spLocks noGrp="1" noChangeArrowheads="1"/>
          </p:cNvSpPr>
          <p:nvPr>
            <p:ph type="body" idx="1"/>
          </p:nvPr>
        </p:nvSpPr>
        <p:spPr>
          <a:xfrm>
            <a:off x="894184" y="1295400"/>
            <a:ext cx="5334000" cy="4953000"/>
          </a:xfrm>
        </p:spPr>
        <p:txBody>
          <a:bodyPr/>
          <a:lstStyle/>
          <a:p>
            <a:r>
              <a:rPr lang="en-US" sz="2400" b="1" dirty="0">
                <a:solidFill>
                  <a:schemeClr val="accent3">
                    <a:lumMod val="40000"/>
                    <a:lumOff val="60000"/>
                  </a:schemeClr>
                </a:solidFill>
              </a:rPr>
              <a:t>Logical </a:t>
            </a:r>
            <a:r>
              <a:rPr lang="en-US" sz="2400" b="1" dirty="0" smtClean="0">
                <a:solidFill>
                  <a:schemeClr val="accent3">
                    <a:lumMod val="40000"/>
                    <a:lumOff val="60000"/>
                  </a:schemeClr>
                </a:solidFill>
              </a:rPr>
              <a:t>Architecture </a:t>
            </a:r>
            <a:r>
              <a:rPr lang="en-US" sz="2400" dirty="0"/>
              <a:t>– describes the system in terms of its organization in layers, packages, classes, interfaces </a:t>
            </a:r>
            <a:r>
              <a:rPr lang="en-US" sz="2400" dirty="0" smtClean="0"/>
              <a:t>and subsystems</a:t>
            </a:r>
          </a:p>
          <a:p>
            <a:pPr lvl="1"/>
            <a:r>
              <a:rPr lang="en-US" sz="2000" dirty="0" smtClean="0"/>
              <a:t>To be followed shortly by an “action view” of this…</a:t>
            </a:r>
            <a:br>
              <a:rPr lang="en-US" sz="2000" dirty="0" smtClean="0"/>
            </a:br>
            <a:endParaRPr lang="en-US" sz="2000" dirty="0" smtClean="0"/>
          </a:p>
          <a:p>
            <a:r>
              <a:rPr lang="en-US" sz="2400" b="1" dirty="0">
                <a:solidFill>
                  <a:srgbClr val="FFE39D"/>
                </a:solidFill>
              </a:rPr>
              <a:t>Deployment </a:t>
            </a:r>
            <a:r>
              <a:rPr lang="en-US" sz="2400" b="1" dirty="0" smtClean="0">
                <a:solidFill>
                  <a:srgbClr val="FFE39D"/>
                </a:solidFill>
              </a:rPr>
              <a:t>Architecture </a:t>
            </a:r>
            <a:r>
              <a:rPr lang="en-US" sz="2400" dirty="0"/>
              <a:t>– describes the system in terms of the allocation of processes to processing units and network </a:t>
            </a:r>
            <a:r>
              <a:rPr lang="en-US" sz="2400" dirty="0" smtClean="0"/>
              <a:t>configurations</a:t>
            </a:r>
            <a:endParaRPr lang="en-US" sz="2400" dirty="0"/>
          </a:p>
        </p:txBody>
      </p:sp>
      <p:sp>
        <p:nvSpPr>
          <p:cNvPr id="2" name="TextBox 1"/>
          <p:cNvSpPr txBox="1"/>
          <p:nvPr/>
        </p:nvSpPr>
        <p:spPr>
          <a:xfrm>
            <a:off x="6568603" y="2433935"/>
            <a:ext cx="1197939" cy="369332"/>
          </a:xfrm>
          <a:prstGeom prst="rect">
            <a:avLst/>
          </a:prstGeom>
          <a:solidFill>
            <a:srgbClr val="CCFFCC"/>
          </a:solidFill>
        </p:spPr>
        <p:txBody>
          <a:bodyPr wrap="none" rtlCol="0">
            <a:spAutoFit/>
          </a:bodyPr>
          <a:lstStyle/>
          <a:p>
            <a:r>
              <a:rPr lang="en-US" dirty="0" smtClean="0">
                <a:solidFill>
                  <a:schemeClr val="bg1"/>
                </a:solidFill>
              </a:rPr>
              <a:t>What it is.</a:t>
            </a:r>
            <a:endParaRPr lang="en-US" dirty="0">
              <a:solidFill>
                <a:schemeClr val="bg1"/>
              </a:solidFill>
            </a:endParaRPr>
          </a:p>
        </p:txBody>
      </p:sp>
      <p:sp>
        <p:nvSpPr>
          <p:cNvPr id="6" name="TextBox 5"/>
          <p:cNvSpPr txBox="1"/>
          <p:nvPr/>
        </p:nvSpPr>
        <p:spPr>
          <a:xfrm>
            <a:off x="6568603" y="3272135"/>
            <a:ext cx="1531789" cy="369332"/>
          </a:xfrm>
          <a:prstGeom prst="rect">
            <a:avLst/>
          </a:prstGeom>
          <a:solidFill>
            <a:srgbClr val="CCFFCC"/>
          </a:solidFill>
        </p:spPr>
        <p:txBody>
          <a:bodyPr wrap="none" rtlCol="0">
            <a:spAutoFit/>
          </a:bodyPr>
          <a:lstStyle/>
          <a:p>
            <a:r>
              <a:rPr lang="en-US" dirty="0" smtClean="0">
                <a:solidFill>
                  <a:schemeClr val="bg1"/>
                </a:solidFill>
              </a:rPr>
              <a:t>What it does.</a:t>
            </a:r>
            <a:endParaRPr lang="en-US" dirty="0">
              <a:solidFill>
                <a:schemeClr val="bg1"/>
              </a:solidFill>
            </a:endParaRPr>
          </a:p>
        </p:txBody>
      </p:sp>
      <p:sp>
        <p:nvSpPr>
          <p:cNvPr id="7" name="TextBox 6"/>
          <p:cNvSpPr txBox="1"/>
          <p:nvPr/>
        </p:nvSpPr>
        <p:spPr>
          <a:xfrm>
            <a:off x="6568603" y="4643735"/>
            <a:ext cx="1493130" cy="369332"/>
          </a:xfrm>
          <a:prstGeom prst="rect">
            <a:avLst/>
          </a:prstGeom>
          <a:solidFill>
            <a:srgbClr val="CCFFCC"/>
          </a:solidFill>
        </p:spPr>
        <p:txBody>
          <a:bodyPr wrap="none" rtlCol="0">
            <a:spAutoFit/>
          </a:bodyPr>
          <a:lstStyle/>
          <a:p>
            <a:r>
              <a:rPr lang="en-US" dirty="0" smtClean="0">
                <a:solidFill>
                  <a:schemeClr val="bg1"/>
                </a:solidFill>
              </a:rPr>
              <a:t>How it looks.</a:t>
            </a:r>
            <a:endParaRPr lang="en-US" dirty="0">
              <a:solidFill>
                <a:schemeClr val="bg1"/>
              </a:solidFill>
            </a:endParaRPr>
          </a:p>
        </p:txBody>
      </p:sp>
    </p:spTree>
    <p:extLst>
      <p:ext uri="{BB962C8B-B14F-4D97-AF65-F5344CB8AC3E}">
        <p14:creationId xmlns:p14="http://schemas.microsoft.com/office/powerpoint/2010/main" val="331487689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38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1" grpId="0" build="p"/>
      <p:bldP spid="2"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4624"/>
            <a:ext cx="7560840" cy="864096"/>
          </a:xfrm>
        </p:spPr>
        <p:txBody>
          <a:bodyPr/>
          <a:lstStyle/>
          <a:p>
            <a:r>
              <a:rPr lang="en-US" dirty="0" smtClean="0"/>
              <a:t>Logical Architecture: Examples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4972" y="787438"/>
            <a:ext cx="6336704" cy="607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99638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67544" y="116632"/>
            <a:ext cx="8229600" cy="792163"/>
          </a:xfrm>
        </p:spPr>
        <p:txBody>
          <a:bodyPr/>
          <a:lstStyle/>
          <a:p>
            <a:pPr>
              <a:defRPr/>
            </a:pPr>
            <a:r>
              <a:rPr lang="en-US" altLang="zh-TW" sz="3200" dirty="0"/>
              <a:t>UML Diagrams of </a:t>
            </a:r>
            <a:r>
              <a:rPr lang="en-US" altLang="zh-TW" sz="3200" b="1" dirty="0">
                <a:solidFill>
                  <a:schemeClr val="accent3"/>
                </a:solidFill>
              </a:rPr>
              <a:t>Package</a:t>
            </a:r>
            <a:r>
              <a:rPr lang="en-US" altLang="zh-TW" sz="3200" dirty="0"/>
              <a:t> Design</a:t>
            </a:r>
            <a:br>
              <a:rPr lang="en-US" altLang="zh-TW" sz="3200" dirty="0"/>
            </a:br>
            <a:r>
              <a:rPr lang="en-US" altLang="zh-TW" sz="3200" dirty="0"/>
              <a:t>for grouping of related entities</a:t>
            </a:r>
            <a:endParaRPr lang="en-US" sz="3200" dirty="0"/>
          </a:p>
        </p:txBody>
      </p:sp>
      <p:sp>
        <p:nvSpPr>
          <p:cNvPr id="21527" name="Rectangle 23"/>
          <p:cNvSpPr>
            <a:spLocks noChangeArrowheads="1"/>
          </p:cNvSpPr>
          <p:nvPr/>
        </p:nvSpPr>
        <p:spPr bwMode="auto">
          <a:xfrm>
            <a:off x="622176" y="6393904"/>
            <a:ext cx="1295400" cy="457200"/>
          </a:xfrm>
          <a:prstGeom prst="rect">
            <a:avLst/>
          </a:prstGeom>
          <a:solidFill>
            <a:schemeClr val="bg1"/>
          </a:solidFill>
          <a:ln w="222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b="1">
                <a:cs typeface="+mn-cs"/>
              </a:rPr>
              <a:t>financial</a:t>
            </a:r>
          </a:p>
        </p:txBody>
      </p:sp>
      <p:sp>
        <p:nvSpPr>
          <p:cNvPr id="21528" name="Rectangle 24"/>
          <p:cNvSpPr>
            <a:spLocks noChangeArrowheads="1"/>
          </p:cNvSpPr>
          <p:nvPr/>
        </p:nvSpPr>
        <p:spPr bwMode="auto">
          <a:xfrm>
            <a:off x="622176" y="6165304"/>
            <a:ext cx="533400" cy="228600"/>
          </a:xfrm>
          <a:prstGeom prst="rect">
            <a:avLst/>
          </a:prstGeom>
          <a:solidFill>
            <a:schemeClr val="bg1"/>
          </a:solidFill>
          <a:ln w="222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TW" b="1" dirty="0">
                <a:ea typeface="新細明體" charset="0"/>
                <a:cs typeface="新細明體" charset="0"/>
              </a:rPr>
              <a:t>A</a:t>
            </a:r>
            <a:endParaRPr lang="en-US" b="1" dirty="0">
              <a:cs typeface="+mn-cs"/>
            </a:endParaRPr>
          </a:p>
        </p:txBody>
      </p:sp>
      <p:sp>
        <p:nvSpPr>
          <p:cNvPr id="21529" name="Rectangle 25"/>
          <p:cNvSpPr>
            <a:spLocks noChangeArrowheads="1"/>
          </p:cNvSpPr>
          <p:nvPr/>
        </p:nvSpPr>
        <p:spPr bwMode="auto">
          <a:xfrm>
            <a:off x="3060576" y="6393904"/>
            <a:ext cx="1295400" cy="457200"/>
          </a:xfrm>
          <a:prstGeom prst="rect">
            <a:avLst/>
          </a:prstGeom>
          <a:solidFill>
            <a:schemeClr val="bg1"/>
          </a:solidFill>
          <a:ln w="222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b="1">
                <a:cs typeface="+mn-cs"/>
              </a:rPr>
              <a:t>regulatory</a:t>
            </a:r>
          </a:p>
        </p:txBody>
      </p:sp>
      <p:sp>
        <p:nvSpPr>
          <p:cNvPr id="21530" name="Rectangle 26"/>
          <p:cNvSpPr>
            <a:spLocks noChangeArrowheads="1"/>
          </p:cNvSpPr>
          <p:nvPr/>
        </p:nvSpPr>
        <p:spPr bwMode="auto">
          <a:xfrm>
            <a:off x="3060576" y="6165304"/>
            <a:ext cx="533400" cy="228600"/>
          </a:xfrm>
          <a:prstGeom prst="rect">
            <a:avLst/>
          </a:prstGeom>
          <a:solidFill>
            <a:schemeClr val="bg1"/>
          </a:solidFill>
          <a:ln w="222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TW" b="1">
                <a:ea typeface="新細明體" charset="0"/>
                <a:cs typeface="新細明體" charset="0"/>
              </a:rPr>
              <a:t>K</a:t>
            </a:r>
            <a:endParaRPr lang="en-US" b="1">
              <a:cs typeface="+mn-cs"/>
            </a:endParaRPr>
          </a:p>
        </p:txBody>
      </p:sp>
      <p:sp>
        <p:nvSpPr>
          <p:cNvPr id="21531" name="Line 27"/>
          <p:cNvSpPr>
            <a:spLocks noChangeShapeType="1"/>
          </p:cNvSpPr>
          <p:nvPr/>
        </p:nvSpPr>
        <p:spPr bwMode="auto">
          <a:xfrm>
            <a:off x="1917576" y="6622504"/>
            <a:ext cx="1143000" cy="0"/>
          </a:xfrm>
          <a:prstGeom prst="line">
            <a:avLst/>
          </a:prstGeom>
          <a:noFill/>
          <a:ln w="222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1535" name="Text Box 31"/>
          <p:cNvSpPr txBox="1">
            <a:spLocks noChangeArrowheads="1"/>
          </p:cNvSpPr>
          <p:nvPr/>
        </p:nvSpPr>
        <p:spPr bwMode="auto">
          <a:xfrm>
            <a:off x="2054101" y="6252617"/>
            <a:ext cx="1000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zh-TW" sz="1400" b="1">
                <a:ea typeface="新細明體" charset="0"/>
                <a:cs typeface="新細明體" charset="0"/>
              </a:rPr>
              <a:t>&lt;&lt;uses&gt;&gt;</a:t>
            </a:r>
            <a:endParaRPr lang="en-US" sz="1400" b="1">
              <a:cs typeface="+mn-cs"/>
            </a:endParaRPr>
          </a:p>
        </p:txBody>
      </p:sp>
      <p:pic>
        <p:nvPicPr>
          <p:cNvPr id="70" name="Picture 4"/>
          <p:cNvPicPr>
            <a:picLocks noChangeAspect="1" noChangeArrowheads="1"/>
          </p:cNvPicPr>
          <p:nvPr/>
        </p:nvPicPr>
        <p:blipFill>
          <a:blip r:embed="rId2"/>
          <a:srcRect/>
          <a:stretch>
            <a:fillRect/>
          </a:stretch>
        </p:blipFill>
        <p:spPr bwMode="auto">
          <a:xfrm>
            <a:off x="539552" y="1205556"/>
            <a:ext cx="8138089" cy="4815732"/>
          </a:xfrm>
          <a:prstGeom prst="rect">
            <a:avLst/>
          </a:prstGeom>
          <a:solidFill>
            <a:schemeClr val="tx1"/>
          </a:solidFill>
          <a:ln>
            <a:headEnd/>
            <a:tailEnd/>
          </a:ln>
        </p:spPr>
        <p:style>
          <a:lnRef idx="1">
            <a:schemeClr val="accent3"/>
          </a:lnRef>
          <a:fillRef idx="3">
            <a:schemeClr val="accent3"/>
          </a:fillRef>
          <a:effectRef idx="2">
            <a:schemeClr val="accent3"/>
          </a:effectRef>
          <a:fontRef idx="minor">
            <a:schemeClr val="lt1"/>
          </a:fontRef>
        </p:style>
      </p:pic>
      <p:sp>
        <p:nvSpPr>
          <p:cNvPr id="71" name="TextBox 70"/>
          <p:cNvSpPr txBox="1"/>
          <p:nvPr/>
        </p:nvSpPr>
        <p:spPr>
          <a:xfrm>
            <a:off x="457200" y="3048000"/>
            <a:ext cx="3243033" cy="369332"/>
          </a:xfrm>
          <a:prstGeom prst="rect">
            <a:avLst/>
          </a:prstGeom>
          <a:noFill/>
        </p:spPr>
        <p:txBody>
          <a:bodyPr wrap="none" rtlCol="0">
            <a:spAutoFit/>
          </a:bodyPr>
          <a:lstStyle/>
          <a:p>
            <a:r>
              <a:rPr lang="en-US" sz="1800" i="1" dirty="0" smtClean="0">
                <a:solidFill>
                  <a:srgbClr val="800000"/>
                </a:solidFill>
                <a:latin typeface="+mj-lt"/>
              </a:rPr>
              <a:t>Fully-Qualified Notation</a:t>
            </a:r>
            <a:endParaRPr lang="en-US" sz="1800" i="1" dirty="0">
              <a:solidFill>
                <a:srgbClr val="800000"/>
              </a:solidFill>
              <a:latin typeface="+mj-lt"/>
            </a:endParaRPr>
          </a:p>
        </p:txBody>
      </p:sp>
      <p:sp>
        <p:nvSpPr>
          <p:cNvPr id="72" name="TextBox 71"/>
          <p:cNvSpPr txBox="1"/>
          <p:nvPr/>
        </p:nvSpPr>
        <p:spPr>
          <a:xfrm>
            <a:off x="5921306" y="2924944"/>
            <a:ext cx="2971174" cy="369332"/>
          </a:xfrm>
          <a:prstGeom prst="rect">
            <a:avLst/>
          </a:prstGeom>
          <a:noFill/>
        </p:spPr>
        <p:txBody>
          <a:bodyPr wrap="none" rtlCol="0">
            <a:spAutoFit/>
          </a:bodyPr>
          <a:lstStyle/>
          <a:p>
            <a:r>
              <a:rPr lang="en-US" sz="1800" i="1" dirty="0" smtClean="0">
                <a:solidFill>
                  <a:srgbClr val="800000"/>
                </a:solidFill>
                <a:latin typeface="+mj-lt"/>
              </a:rPr>
              <a:t>Cross-Circle Notation</a:t>
            </a:r>
            <a:endParaRPr lang="en-US" sz="1800" i="1" dirty="0">
              <a:solidFill>
                <a:srgbClr val="800000"/>
              </a:solidFill>
              <a:latin typeface="+mj-lt"/>
            </a:endParaRPr>
          </a:p>
        </p:txBody>
      </p:sp>
      <p:sp>
        <p:nvSpPr>
          <p:cNvPr id="73" name="TextBox 72"/>
          <p:cNvSpPr txBox="1"/>
          <p:nvPr/>
        </p:nvSpPr>
        <p:spPr>
          <a:xfrm>
            <a:off x="1486152" y="1187460"/>
            <a:ext cx="3771648" cy="369332"/>
          </a:xfrm>
          <a:prstGeom prst="rect">
            <a:avLst/>
          </a:prstGeom>
          <a:noFill/>
        </p:spPr>
        <p:txBody>
          <a:bodyPr wrap="none" rtlCol="0">
            <a:spAutoFit/>
          </a:bodyPr>
          <a:lstStyle/>
          <a:p>
            <a:r>
              <a:rPr lang="en-US" sz="1800" i="1" dirty="0" smtClean="0">
                <a:solidFill>
                  <a:srgbClr val="800000"/>
                </a:solidFill>
                <a:latin typeface="+mj-lt"/>
              </a:rPr>
              <a:t>Traditional Nested Notation</a:t>
            </a:r>
            <a:endParaRPr lang="en-US" sz="1800" i="1" dirty="0">
              <a:solidFill>
                <a:srgbClr val="800000"/>
              </a:solidFill>
              <a:latin typeface="+mj-lt"/>
            </a:endParaRPr>
          </a:p>
        </p:txBody>
      </p:sp>
    </p:spTree>
    <p:extLst>
      <p:ext uri="{BB962C8B-B14F-4D97-AF65-F5344CB8AC3E}">
        <p14:creationId xmlns:p14="http://schemas.microsoft.com/office/powerpoint/2010/main" val="306094851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88640"/>
            <a:ext cx="7772400" cy="914400"/>
          </a:xfrm>
        </p:spPr>
        <p:txBody>
          <a:bodyPr/>
          <a:lstStyle/>
          <a:p>
            <a:r>
              <a:rPr lang="en-US" dirty="0" smtClean="0"/>
              <a:t>Package Diagram Example: </a:t>
            </a:r>
            <a:br>
              <a:rPr lang="en-US" dirty="0" smtClean="0"/>
            </a:br>
            <a:r>
              <a:rPr lang="en-US" sz="2000" dirty="0" smtClean="0"/>
              <a:t>Application Layer Context of a Course Registration System</a:t>
            </a:r>
            <a:endParaRPr lang="en-US" sz="2000" dirty="0"/>
          </a:p>
        </p:txBody>
      </p:sp>
      <p:sp>
        <p:nvSpPr>
          <p:cNvPr id="3" name="Rectangle 37"/>
          <p:cNvSpPr>
            <a:spLocks noChangeArrowheads="1"/>
          </p:cNvSpPr>
          <p:nvPr/>
        </p:nvSpPr>
        <p:spPr bwMode="auto">
          <a:xfrm>
            <a:off x="958552" y="3588469"/>
            <a:ext cx="6781800" cy="2936875"/>
          </a:xfrm>
          <a:prstGeom prst="rect">
            <a:avLst/>
          </a:prstGeom>
          <a:solidFill>
            <a:srgbClr val="FFFFCC"/>
          </a:solidFill>
          <a:ln w="0">
            <a:solidFill>
              <a:srgbClr val="8A0E5E"/>
            </a:solidFill>
            <a:miter lim="800000"/>
            <a:headEnd/>
            <a:tailEnd/>
          </a:ln>
        </p:spPr>
        <p:txBody>
          <a:bodyPr/>
          <a:lstStyle/>
          <a:p>
            <a:endParaRPr lang="en-US"/>
          </a:p>
        </p:txBody>
      </p:sp>
      <p:sp>
        <p:nvSpPr>
          <p:cNvPr id="4" name="Rectangle 38"/>
          <p:cNvSpPr>
            <a:spLocks noChangeArrowheads="1"/>
          </p:cNvSpPr>
          <p:nvPr/>
        </p:nvSpPr>
        <p:spPr bwMode="auto">
          <a:xfrm>
            <a:off x="958552" y="3109044"/>
            <a:ext cx="1400175" cy="479425"/>
          </a:xfrm>
          <a:prstGeom prst="rect">
            <a:avLst/>
          </a:prstGeom>
          <a:solidFill>
            <a:srgbClr val="FFFFCC"/>
          </a:solidFill>
          <a:ln w="0">
            <a:solidFill>
              <a:srgbClr val="8A0E5E"/>
            </a:solidFill>
            <a:miter lim="800000"/>
            <a:headEnd/>
            <a:tailEnd/>
          </a:ln>
        </p:spPr>
        <p:txBody>
          <a:bodyPr/>
          <a:lstStyle/>
          <a:p>
            <a:endParaRPr lang="en-US"/>
          </a:p>
        </p:txBody>
      </p:sp>
      <p:grpSp>
        <p:nvGrpSpPr>
          <p:cNvPr id="5" name="Group 51"/>
          <p:cNvGrpSpPr>
            <a:grpSpLocks/>
          </p:cNvGrpSpPr>
          <p:nvPr/>
        </p:nvGrpSpPr>
        <p:grpSpPr bwMode="auto">
          <a:xfrm>
            <a:off x="4555827" y="4560019"/>
            <a:ext cx="2968625" cy="1676400"/>
            <a:chOff x="2658" y="2602"/>
            <a:chExt cx="1870" cy="1056"/>
          </a:xfrm>
        </p:grpSpPr>
        <p:sp>
          <p:nvSpPr>
            <p:cNvPr id="6" name="Rectangle 13"/>
            <p:cNvSpPr>
              <a:spLocks noChangeArrowheads="1"/>
            </p:cNvSpPr>
            <p:nvPr/>
          </p:nvSpPr>
          <p:spPr bwMode="auto">
            <a:xfrm>
              <a:off x="2658" y="2721"/>
              <a:ext cx="1870" cy="937"/>
            </a:xfrm>
            <a:prstGeom prst="rect">
              <a:avLst/>
            </a:prstGeom>
            <a:solidFill>
              <a:srgbClr val="FFFFCC"/>
            </a:solidFill>
            <a:ln w="0">
              <a:solidFill>
                <a:srgbClr val="8A0E5E"/>
              </a:solidFill>
              <a:miter lim="800000"/>
              <a:headEnd/>
              <a:tailEnd/>
            </a:ln>
          </p:spPr>
          <p:txBody>
            <a:bodyPr/>
            <a:lstStyle/>
            <a:p>
              <a:endParaRPr lang="en-US"/>
            </a:p>
          </p:txBody>
        </p:sp>
        <p:sp>
          <p:nvSpPr>
            <p:cNvPr id="7" name="Rectangle 14"/>
            <p:cNvSpPr>
              <a:spLocks noChangeArrowheads="1"/>
            </p:cNvSpPr>
            <p:nvPr/>
          </p:nvSpPr>
          <p:spPr bwMode="auto">
            <a:xfrm>
              <a:off x="2658" y="2602"/>
              <a:ext cx="750" cy="119"/>
            </a:xfrm>
            <a:prstGeom prst="rect">
              <a:avLst/>
            </a:prstGeom>
            <a:solidFill>
              <a:srgbClr val="FFFFCC"/>
            </a:solidFill>
            <a:ln w="0">
              <a:solidFill>
                <a:srgbClr val="8A0E5E"/>
              </a:solidFill>
              <a:miter lim="800000"/>
              <a:headEnd/>
              <a:tailEnd/>
            </a:ln>
          </p:spPr>
          <p:txBody>
            <a:bodyPr/>
            <a:lstStyle/>
            <a:p>
              <a:endParaRPr lang="en-US"/>
            </a:p>
          </p:txBody>
        </p:sp>
        <p:sp>
          <p:nvSpPr>
            <p:cNvPr id="8" name="Rectangle 15"/>
            <p:cNvSpPr>
              <a:spLocks noChangeArrowheads="1"/>
            </p:cNvSpPr>
            <p:nvPr/>
          </p:nvSpPr>
          <p:spPr bwMode="auto">
            <a:xfrm>
              <a:off x="3347" y="2735"/>
              <a:ext cx="346" cy="115"/>
            </a:xfrm>
            <a:prstGeom prst="rect">
              <a:avLst/>
            </a:prstGeom>
            <a:noFill/>
            <a:ln w="9525">
              <a:noFill/>
              <a:miter lim="800000"/>
              <a:headEnd/>
              <a:tailEnd/>
            </a:ln>
          </p:spPr>
          <p:txBody>
            <a:bodyPr wrap="none" lIns="0" tIns="0" rIns="0" bIns="0">
              <a:spAutoFit/>
            </a:bodyPr>
            <a:lstStyle/>
            <a:p>
              <a:r>
                <a:rPr lang="en-US" altLang="zh-CN" sz="1200">
                  <a:solidFill>
                    <a:schemeClr val="bg2"/>
                  </a:solidFill>
                  <a:ea typeface="宋体" charset="-122"/>
                </a:rPr>
                <a:t>Security</a:t>
              </a:r>
              <a:endParaRPr lang="en-US" altLang="zh-CN">
                <a:solidFill>
                  <a:schemeClr val="bg2"/>
                </a:solidFill>
                <a:latin typeface="ZapfHumnst BT" pitchFamily="34" charset="0"/>
                <a:ea typeface="宋体" charset="-122"/>
              </a:endParaRPr>
            </a:p>
          </p:txBody>
        </p:sp>
        <p:sp>
          <p:nvSpPr>
            <p:cNvPr id="9" name="Rectangle 20"/>
            <p:cNvSpPr>
              <a:spLocks noChangeArrowheads="1"/>
            </p:cNvSpPr>
            <p:nvPr/>
          </p:nvSpPr>
          <p:spPr bwMode="auto">
            <a:xfrm>
              <a:off x="3688" y="3169"/>
              <a:ext cx="761" cy="411"/>
            </a:xfrm>
            <a:prstGeom prst="rect">
              <a:avLst/>
            </a:prstGeom>
            <a:solidFill>
              <a:srgbClr val="FFFFCC"/>
            </a:solidFill>
            <a:ln w="0">
              <a:solidFill>
                <a:srgbClr val="8A0E5E"/>
              </a:solidFill>
              <a:miter lim="800000"/>
              <a:headEnd/>
              <a:tailEnd/>
            </a:ln>
          </p:spPr>
          <p:txBody>
            <a:bodyPr/>
            <a:lstStyle/>
            <a:p>
              <a:endParaRPr lang="en-US"/>
            </a:p>
          </p:txBody>
        </p:sp>
        <p:sp>
          <p:nvSpPr>
            <p:cNvPr id="10" name="Rectangle 21"/>
            <p:cNvSpPr>
              <a:spLocks noChangeArrowheads="1"/>
            </p:cNvSpPr>
            <p:nvPr/>
          </p:nvSpPr>
          <p:spPr bwMode="auto">
            <a:xfrm>
              <a:off x="3688" y="3049"/>
              <a:ext cx="277" cy="120"/>
            </a:xfrm>
            <a:prstGeom prst="rect">
              <a:avLst/>
            </a:prstGeom>
            <a:solidFill>
              <a:srgbClr val="FFFFCC"/>
            </a:solidFill>
            <a:ln w="0">
              <a:solidFill>
                <a:srgbClr val="8A0E5E"/>
              </a:solidFill>
              <a:miter lim="800000"/>
              <a:headEnd/>
              <a:tailEnd/>
            </a:ln>
          </p:spPr>
          <p:txBody>
            <a:bodyPr/>
            <a:lstStyle/>
            <a:p>
              <a:endParaRPr lang="en-US"/>
            </a:p>
          </p:txBody>
        </p:sp>
        <p:sp>
          <p:nvSpPr>
            <p:cNvPr id="11" name="Rectangle 22"/>
            <p:cNvSpPr>
              <a:spLocks noChangeArrowheads="1"/>
            </p:cNvSpPr>
            <p:nvPr/>
          </p:nvSpPr>
          <p:spPr bwMode="auto">
            <a:xfrm>
              <a:off x="3709" y="3190"/>
              <a:ext cx="677" cy="115"/>
            </a:xfrm>
            <a:prstGeom prst="rect">
              <a:avLst/>
            </a:prstGeom>
            <a:noFill/>
            <a:ln w="9525">
              <a:noFill/>
              <a:miter lim="800000"/>
              <a:headEnd/>
              <a:tailEnd/>
            </a:ln>
          </p:spPr>
          <p:txBody>
            <a:bodyPr wrap="none" lIns="0" tIns="0" rIns="0" bIns="0">
              <a:spAutoFit/>
            </a:bodyPr>
            <a:lstStyle/>
            <a:p>
              <a:r>
                <a:rPr lang="en-US" altLang="zh-CN" sz="1200">
                  <a:solidFill>
                    <a:schemeClr val="bg2"/>
                  </a:solidFill>
                  <a:ea typeface="宋体" charset="-122"/>
                </a:rPr>
                <a:t>GUI Framework</a:t>
              </a:r>
              <a:endParaRPr lang="en-US" altLang="zh-CN">
                <a:solidFill>
                  <a:schemeClr val="bg2"/>
                </a:solidFill>
                <a:latin typeface="ZapfHumnst BT" pitchFamily="34" charset="0"/>
                <a:ea typeface="宋体" charset="-122"/>
              </a:endParaRPr>
            </a:p>
          </p:txBody>
        </p:sp>
        <p:sp>
          <p:nvSpPr>
            <p:cNvPr id="12" name="Rectangle 40"/>
            <p:cNvSpPr>
              <a:spLocks noChangeArrowheads="1"/>
            </p:cNvSpPr>
            <p:nvPr/>
          </p:nvSpPr>
          <p:spPr bwMode="auto">
            <a:xfrm>
              <a:off x="2742" y="3156"/>
              <a:ext cx="816" cy="409"/>
            </a:xfrm>
            <a:prstGeom prst="rect">
              <a:avLst/>
            </a:prstGeom>
            <a:solidFill>
              <a:srgbClr val="FFFFCC"/>
            </a:solidFill>
            <a:ln w="0">
              <a:solidFill>
                <a:srgbClr val="8A0E5E"/>
              </a:solidFill>
              <a:miter lim="800000"/>
              <a:headEnd/>
              <a:tailEnd/>
            </a:ln>
          </p:spPr>
          <p:txBody>
            <a:bodyPr/>
            <a:lstStyle/>
            <a:p>
              <a:endParaRPr lang="en-US"/>
            </a:p>
          </p:txBody>
        </p:sp>
        <p:sp>
          <p:nvSpPr>
            <p:cNvPr id="13" name="Rectangle 41"/>
            <p:cNvSpPr>
              <a:spLocks noChangeArrowheads="1"/>
            </p:cNvSpPr>
            <p:nvPr/>
          </p:nvSpPr>
          <p:spPr bwMode="auto">
            <a:xfrm>
              <a:off x="2742" y="3037"/>
              <a:ext cx="332" cy="119"/>
            </a:xfrm>
            <a:prstGeom prst="rect">
              <a:avLst/>
            </a:prstGeom>
            <a:solidFill>
              <a:srgbClr val="FFFFCC"/>
            </a:solidFill>
            <a:ln w="0">
              <a:solidFill>
                <a:srgbClr val="8A0E5E"/>
              </a:solidFill>
              <a:miter lim="800000"/>
              <a:headEnd/>
              <a:tailEnd/>
            </a:ln>
          </p:spPr>
          <p:txBody>
            <a:bodyPr/>
            <a:lstStyle/>
            <a:p>
              <a:endParaRPr lang="en-US"/>
            </a:p>
          </p:txBody>
        </p:sp>
        <p:sp>
          <p:nvSpPr>
            <p:cNvPr id="14" name="Rectangle 42"/>
            <p:cNvSpPr>
              <a:spLocks noChangeArrowheads="1"/>
            </p:cNvSpPr>
            <p:nvPr/>
          </p:nvSpPr>
          <p:spPr bwMode="auto">
            <a:xfrm>
              <a:off x="2767" y="3177"/>
              <a:ext cx="751" cy="115"/>
            </a:xfrm>
            <a:prstGeom prst="rect">
              <a:avLst/>
            </a:prstGeom>
            <a:noFill/>
            <a:ln w="9525">
              <a:noFill/>
              <a:miter lim="800000"/>
              <a:headEnd/>
              <a:tailEnd/>
            </a:ln>
          </p:spPr>
          <p:txBody>
            <a:bodyPr wrap="none" lIns="0" tIns="0" rIns="0" bIns="0">
              <a:spAutoFit/>
            </a:bodyPr>
            <a:lstStyle/>
            <a:p>
              <a:r>
                <a:rPr lang="en-US" altLang="zh-CN" sz="1200">
                  <a:solidFill>
                    <a:schemeClr val="bg2"/>
                  </a:solidFill>
                  <a:ea typeface="宋体" charset="-122"/>
                </a:rPr>
                <a:t>Secure Interfaces</a:t>
              </a:r>
              <a:endParaRPr lang="en-US" altLang="zh-CN">
                <a:solidFill>
                  <a:schemeClr val="bg2"/>
                </a:solidFill>
                <a:latin typeface="ZapfHumnst BT" pitchFamily="34" charset="0"/>
                <a:ea typeface="宋体" charset="-122"/>
              </a:endParaRPr>
            </a:p>
          </p:txBody>
        </p:sp>
      </p:grpSp>
      <p:sp>
        <p:nvSpPr>
          <p:cNvPr id="15" name="Rectangle 34"/>
          <p:cNvSpPr>
            <a:spLocks noChangeArrowheads="1"/>
          </p:cNvSpPr>
          <p:nvPr/>
        </p:nvSpPr>
        <p:spPr bwMode="auto">
          <a:xfrm>
            <a:off x="2846090" y="1683469"/>
            <a:ext cx="2595562" cy="1663700"/>
          </a:xfrm>
          <a:prstGeom prst="rect">
            <a:avLst/>
          </a:prstGeom>
          <a:solidFill>
            <a:srgbClr val="FFFFCC"/>
          </a:solidFill>
          <a:ln w="0">
            <a:solidFill>
              <a:srgbClr val="8A0E5E"/>
            </a:solidFill>
            <a:miter lim="800000"/>
            <a:headEnd/>
            <a:tailEnd/>
          </a:ln>
        </p:spPr>
        <p:txBody>
          <a:bodyPr/>
          <a:lstStyle/>
          <a:p>
            <a:endParaRPr lang="en-US"/>
          </a:p>
        </p:txBody>
      </p:sp>
      <p:sp>
        <p:nvSpPr>
          <p:cNvPr id="16" name="Line 27"/>
          <p:cNvSpPr>
            <a:spLocks noChangeShapeType="1"/>
          </p:cNvSpPr>
          <p:nvPr/>
        </p:nvSpPr>
        <p:spPr bwMode="auto">
          <a:xfrm>
            <a:off x="4300240" y="2956644"/>
            <a:ext cx="1225550" cy="2446338"/>
          </a:xfrm>
          <a:prstGeom prst="line">
            <a:avLst/>
          </a:prstGeom>
          <a:noFill/>
          <a:ln w="28575">
            <a:solidFill>
              <a:srgbClr val="8A0E5E"/>
            </a:solidFill>
            <a:prstDash val="lgDash"/>
            <a:round/>
            <a:headEnd/>
            <a:tailEnd type="arrow" w="lg" len="lg"/>
          </a:ln>
        </p:spPr>
        <p:txBody>
          <a:bodyPr/>
          <a:lstStyle/>
          <a:p>
            <a:endParaRPr lang="en-US"/>
          </a:p>
        </p:txBody>
      </p:sp>
      <p:sp>
        <p:nvSpPr>
          <p:cNvPr id="17" name="Line 28"/>
          <p:cNvSpPr>
            <a:spLocks noChangeShapeType="1"/>
          </p:cNvSpPr>
          <p:nvPr/>
        </p:nvSpPr>
        <p:spPr bwMode="auto">
          <a:xfrm flipH="1">
            <a:off x="3943052" y="2931244"/>
            <a:ext cx="14288" cy="1104900"/>
          </a:xfrm>
          <a:prstGeom prst="line">
            <a:avLst/>
          </a:prstGeom>
          <a:noFill/>
          <a:ln w="28575">
            <a:solidFill>
              <a:srgbClr val="8A0E5E"/>
            </a:solidFill>
            <a:prstDash val="lgDash"/>
            <a:round/>
            <a:headEnd/>
            <a:tailEnd type="arrow" w="lg" len="lg"/>
          </a:ln>
        </p:spPr>
        <p:txBody>
          <a:bodyPr/>
          <a:lstStyle/>
          <a:p>
            <a:endParaRPr lang="en-US"/>
          </a:p>
        </p:txBody>
      </p:sp>
      <p:sp>
        <p:nvSpPr>
          <p:cNvPr id="18" name="Line 32"/>
          <p:cNvSpPr>
            <a:spLocks noChangeShapeType="1"/>
          </p:cNvSpPr>
          <p:nvPr/>
        </p:nvSpPr>
        <p:spPr bwMode="auto">
          <a:xfrm flipH="1">
            <a:off x="2020590" y="2994744"/>
            <a:ext cx="1504950" cy="2327275"/>
          </a:xfrm>
          <a:prstGeom prst="line">
            <a:avLst/>
          </a:prstGeom>
          <a:noFill/>
          <a:ln w="28575">
            <a:solidFill>
              <a:srgbClr val="8A0E5E"/>
            </a:solidFill>
            <a:prstDash val="lgDash"/>
            <a:round/>
            <a:headEnd/>
            <a:tailEnd type="arrow" w="lg" len="lg"/>
          </a:ln>
        </p:spPr>
        <p:txBody>
          <a:bodyPr/>
          <a:lstStyle/>
          <a:p>
            <a:endParaRPr lang="en-US"/>
          </a:p>
        </p:txBody>
      </p:sp>
      <p:sp>
        <p:nvSpPr>
          <p:cNvPr id="19" name="Line 33"/>
          <p:cNvSpPr>
            <a:spLocks noChangeShapeType="1"/>
          </p:cNvSpPr>
          <p:nvPr/>
        </p:nvSpPr>
        <p:spPr bwMode="auto">
          <a:xfrm flipH="1">
            <a:off x="2468265" y="4698132"/>
            <a:ext cx="647700" cy="609600"/>
          </a:xfrm>
          <a:prstGeom prst="line">
            <a:avLst/>
          </a:prstGeom>
          <a:noFill/>
          <a:ln w="28575">
            <a:solidFill>
              <a:srgbClr val="8A0E5E"/>
            </a:solidFill>
            <a:prstDash val="lgDash"/>
            <a:round/>
            <a:headEnd/>
            <a:tailEnd type="arrow" w="lg" len="lg"/>
          </a:ln>
        </p:spPr>
        <p:txBody>
          <a:bodyPr/>
          <a:lstStyle/>
          <a:p>
            <a:endParaRPr lang="en-US"/>
          </a:p>
        </p:txBody>
      </p:sp>
      <p:sp>
        <p:nvSpPr>
          <p:cNvPr id="20" name="Rectangle 35"/>
          <p:cNvSpPr>
            <a:spLocks noChangeArrowheads="1"/>
          </p:cNvSpPr>
          <p:nvPr/>
        </p:nvSpPr>
        <p:spPr bwMode="auto">
          <a:xfrm>
            <a:off x="2846090" y="1343744"/>
            <a:ext cx="866775" cy="339725"/>
          </a:xfrm>
          <a:prstGeom prst="rect">
            <a:avLst/>
          </a:prstGeom>
          <a:solidFill>
            <a:srgbClr val="FFFFCC"/>
          </a:solidFill>
          <a:ln w="0">
            <a:solidFill>
              <a:srgbClr val="8A0E5E"/>
            </a:solidFill>
            <a:miter lim="800000"/>
            <a:headEnd/>
            <a:tailEnd/>
          </a:ln>
        </p:spPr>
        <p:txBody>
          <a:bodyPr/>
          <a:lstStyle/>
          <a:p>
            <a:endParaRPr lang="en-US"/>
          </a:p>
        </p:txBody>
      </p:sp>
      <p:sp>
        <p:nvSpPr>
          <p:cNvPr id="21" name="Rectangle 36"/>
          <p:cNvSpPr>
            <a:spLocks noChangeArrowheads="1"/>
          </p:cNvSpPr>
          <p:nvPr/>
        </p:nvSpPr>
        <p:spPr bwMode="auto">
          <a:xfrm>
            <a:off x="3754140" y="1735857"/>
            <a:ext cx="741362" cy="365125"/>
          </a:xfrm>
          <a:prstGeom prst="rect">
            <a:avLst/>
          </a:prstGeom>
          <a:noFill/>
          <a:ln w="9525">
            <a:noFill/>
            <a:miter lim="800000"/>
            <a:headEnd/>
            <a:tailEnd/>
          </a:ln>
        </p:spPr>
        <p:txBody>
          <a:bodyPr wrap="none" lIns="0" tIns="0" rIns="0" bIns="0">
            <a:spAutoFit/>
          </a:bodyPr>
          <a:lstStyle/>
          <a:p>
            <a:pPr algn="ctr"/>
            <a:r>
              <a:rPr lang="en-US" altLang="zh-CN" sz="1200">
                <a:solidFill>
                  <a:schemeClr val="bg2"/>
                </a:solidFill>
                <a:ea typeface="宋体" charset="-122"/>
              </a:rPr>
              <a:t>&lt;&lt;layer&gt;&gt;</a:t>
            </a:r>
          </a:p>
          <a:p>
            <a:pPr algn="ctr"/>
            <a:r>
              <a:rPr lang="en-US" altLang="zh-CN" sz="1200">
                <a:solidFill>
                  <a:schemeClr val="bg2"/>
                </a:solidFill>
                <a:ea typeface="宋体" charset="-122"/>
              </a:rPr>
              <a:t>Application</a:t>
            </a:r>
            <a:endParaRPr lang="en-US" altLang="zh-CN" sz="1200">
              <a:solidFill>
                <a:schemeClr val="bg2"/>
              </a:solidFill>
              <a:latin typeface="ZapfHumnst BT" pitchFamily="34" charset="0"/>
              <a:ea typeface="宋体" charset="-122"/>
            </a:endParaRPr>
          </a:p>
        </p:txBody>
      </p:sp>
      <p:sp>
        <p:nvSpPr>
          <p:cNvPr id="22" name="Rectangle 39"/>
          <p:cNvSpPr>
            <a:spLocks noChangeArrowheads="1"/>
          </p:cNvSpPr>
          <p:nvPr/>
        </p:nvSpPr>
        <p:spPr bwMode="auto">
          <a:xfrm>
            <a:off x="1172865" y="3653557"/>
            <a:ext cx="1241425" cy="365125"/>
          </a:xfrm>
          <a:prstGeom prst="rect">
            <a:avLst/>
          </a:prstGeom>
          <a:noFill/>
          <a:ln w="9525">
            <a:noFill/>
            <a:miter lim="800000"/>
            <a:headEnd/>
            <a:tailEnd/>
          </a:ln>
        </p:spPr>
        <p:txBody>
          <a:bodyPr wrap="none" lIns="0" tIns="0" rIns="0" bIns="0">
            <a:spAutoFit/>
          </a:bodyPr>
          <a:lstStyle/>
          <a:p>
            <a:pPr algn="ctr"/>
            <a:r>
              <a:rPr lang="en-US" altLang="zh-CN" sz="1200">
                <a:solidFill>
                  <a:schemeClr val="bg2"/>
                </a:solidFill>
                <a:ea typeface="宋体" charset="-122"/>
              </a:rPr>
              <a:t>&lt;&lt;layer&gt;&gt;</a:t>
            </a:r>
          </a:p>
          <a:p>
            <a:pPr algn="ctr"/>
            <a:r>
              <a:rPr lang="en-US" altLang="zh-CN" sz="1200">
                <a:solidFill>
                  <a:schemeClr val="bg2"/>
                </a:solidFill>
                <a:ea typeface="宋体" charset="-122"/>
              </a:rPr>
              <a:t>Business Services</a:t>
            </a:r>
            <a:endParaRPr lang="en-US" altLang="zh-CN" sz="1200">
              <a:solidFill>
                <a:schemeClr val="bg2"/>
              </a:solidFill>
              <a:latin typeface="ZapfHumnst BT" pitchFamily="34" charset="0"/>
              <a:ea typeface="宋体" charset="-122"/>
            </a:endParaRPr>
          </a:p>
        </p:txBody>
      </p:sp>
      <p:sp>
        <p:nvSpPr>
          <p:cNvPr id="23" name="Line 43"/>
          <p:cNvSpPr>
            <a:spLocks noChangeShapeType="1"/>
          </p:cNvSpPr>
          <p:nvPr/>
        </p:nvSpPr>
        <p:spPr bwMode="auto">
          <a:xfrm>
            <a:off x="4743152" y="2956644"/>
            <a:ext cx="2179638" cy="2482850"/>
          </a:xfrm>
          <a:prstGeom prst="line">
            <a:avLst/>
          </a:prstGeom>
          <a:noFill/>
          <a:ln w="28575">
            <a:solidFill>
              <a:srgbClr val="8A0E5E"/>
            </a:solidFill>
            <a:prstDash val="lgDash"/>
            <a:round/>
            <a:headEnd/>
            <a:tailEnd type="arrow" w="lg" len="lg"/>
          </a:ln>
          <a:effectLst/>
        </p:spPr>
        <p:txBody>
          <a:bodyPr wrap="none" lIns="107950" tIns="53975" rIns="107950" bIns="53975" anchor="ctr"/>
          <a:lstStyle/>
          <a:p>
            <a:endParaRPr lang="en-US"/>
          </a:p>
        </p:txBody>
      </p:sp>
      <p:sp>
        <p:nvSpPr>
          <p:cNvPr id="24" name="Line 44"/>
          <p:cNvSpPr>
            <a:spLocks noChangeShapeType="1"/>
          </p:cNvSpPr>
          <p:nvPr/>
        </p:nvSpPr>
        <p:spPr bwMode="auto">
          <a:xfrm>
            <a:off x="2519065" y="5753819"/>
            <a:ext cx="1938337" cy="1588"/>
          </a:xfrm>
          <a:prstGeom prst="line">
            <a:avLst/>
          </a:prstGeom>
          <a:noFill/>
          <a:ln w="28575">
            <a:solidFill>
              <a:srgbClr val="8A0E5E"/>
            </a:solidFill>
            <a:prstDash val="lgDash"/>
            <a:round/>
            <a:headEnd/>
            <a:tailEnd type="arrow" w="lg" len="lg"/>
          </a:ln>
          <a:effectLst/>
        </p:spPr>
        <p:txBody>
          <a:bodyPr wrap="none" lIns="107950" tIns="53975" rIns="107950" bIns="53975" anchor="ctr"/>
          <a:lstStyle/>
          <a:p>
            <a:endParaRPr lang="en-US"/>
          </a:p>
        </p:txBody>
      </p:sp>
      <p:grpSp>
        <p:nvGrpSpPr>
          <p:cNvPr id="25" name="Group 50"/>
          <p:cNvGrpSpPr>
            <a:grpSpLocks/>
          </p:cNvGrpSpPr>
          <p:nvPr/>
        </p:nvGrpSpPr>
        <p:grpSpPr bwMode="auto">
          <a:xfrm>
            <a:off x="1145877" y="5180732"/>
            <a:ext cx="1666875" cy="831850"/>
            <a:chOff x="318" y="2993"/>
            <a:chExt cx="1050" cy="524"/>
          </a:xfrm>
        </p:grpSpPr>
        <p:sp>
          <p:nvSpPr>
            <p:cNvPr id="26" name="Rectangle 29"/>
            <p:cNvSpPr>
              <a:spLocks noChangeArrowheads="1"/>
            </p:cNvSpPr>
            <p:nvPr/>
          </p:nvSpPr>
          <p:spPr bwMode="auto">
            <a:xfrm>
              <a:off x="318" y="3113"/>
              <a:ext cx="1050" cy="404"/>
            </a:xfrm>
            <a:prstGeom prst="rect">
              <a:avLst/>
            </a:prstGeom>
            <a:solidFill>
              <a:srgbClr val="FFFFCC"/>
            </a:solidFill>
            <a:ln w="0">
              <a:solidFill>
                <a:srgbClr val="8A0E5E"/>
              </a:solidFill>
              <a:miter lim="800000"/>
              <a:headEnd/>
              <a:tailEnd/>
            </a:ln>
          </p:spPr>
          <p:txBody>
            <a:bodyPr/>
            <a:lstStyle/>
            <a:p>
              <a:endParaRPr lang="en-US"/>
            </a:p>
          </p:txBody>
        </p:sp>
        <p:sp>
          <p:nvSpPr>
            <p:cNvPr id="27" name="Rectangle 30"/>
            <p:cNvSpPr>
              <a:spLocks noChangeArrowheads="1"/>
            </p:cNvSpPr>
            <p:nvPr/>
          </p:nvSpPr>
          <p:spPr bwMode="auto">
            <a:xfrm>
              <a:off x="318" y="2993"/>
              <a:ext cx="419" cy="120"/>
            </a:xfrm>
            <a:prstGeom prst="rect">
              <a:avLst/>
            </a:prstGeom>
            <a:solidFill>
              <a:srgbClr val="FFFFCC"/>
            </a:solidFill>
            <a:ln w="0">
              <a:solidFill>
                <a:srgbClr val="8A0E5E"/>
              </a:solidFill>
              <a:miter lim="800000"/>
              <a:headEnd/>
              <a:tailEnd/>
            </a:ln>
          </p:spPr>
          <p:txBody>
            <a:bodyPr/>
            <a:lstStyle/>
            <a:p>
              <a:endParaRPr lang="en-US"/>
            </a:p>
          </p:txBody>
        </p:sp>
        <p:sp>
          <p:nvSpPr>
            <p:cNvPr id="28" name="Rectangle 31"/>
            <p:cNvSpPr>
              <a:spLocks noChangeArrowheads="1"/>
            </p:cNvSpPr>
            <p:nvPr/>
          </p:nvSpPr>
          <p:spPr bwMode="auto">
            <a:xfrm>
              <a:off x="460" y="3127"/>
              <a:ext cx="794" cy="115"/>
            </a:xfrm>
            <a:prstGeom prst="rect">
              <a:avLst/>
            </a:prstGeom>
            <a:noFill/>
            <a:ln w="9525">
              <a:noFill/>
              <a:miter lim="800000"/>
              <a:headEnd/>
              <a:tailEnd/>
            </a:ln>
          </p:spPr>
          <p:txBody>
            <a:bodyPr wrap="none" lIns="0" tIns="0" rIns="0" bIns="0">
              <a:spAutoFit/>
            </a:bodyPr>
            <a:lstStyle/>
            <a:p>
              <a:r>
                <a:rPr lang="en-US" altLang="zh-CN" sz="1200">
                  <a:solidFill>
                    <a:schemeClr val="bg2"/>
                  </a:solidFill>
                  <a:ea typeface="宋体" charset="-122"/>
                </a:rPr>
                <a:t>University Artifacts</a:t>
              </a:r>
              <a:endParaRPr lang="en-US" altLang="zh-CN">
                <a:solidFill>
                  <a:schemeClr val="bg2"/>
                </a:solidFill>
                <a:latin typeface="ZapfHumnst BT" pitchFamily="34" charset="0"/>
                <a:ea typeface="宋体" charset="-122"/>
              </a:endParaRPr>
            </a:p>
          </p:txBody>
        </p:sp>
      </p:grpSp>
      <p:sp>
        <p:nvSpPr>
          <p:cNvPr id="29" name="Rectangle 17"/>
          <p:cNvSpPr>
            <a:spLocks noChangeArrowheads="1"/>
          </p:cNvSpPr>
          <p:nvPr/>
        </p:nvSpPr>
        <p:spPr bwMode="auto">
          <a:xfrm>
            <a:off x="3512840" y="2361332"/>
            <a:ext cx="1260475" cy="650875"/>
          </a:xfrm>
          <a:prstGeom prst="rect">
            <a:avLst/>
          </a:prstGeom>
          <a:solidFill>
            <a:srgbClr val="FFFFCC"/>
          </a:solidFill>
          <a:ln w="0">
            <a:solidFill>
              <a:srgbClr val="8A0E5E"/>
            </a:solidFill>
            <a:miter lim="800000"/>
            <a:headEnd/>
            <a:tailEnd/>
          </a:ln>
        </p:spPr>
        <p:txBody>
          <a:bodyPr/>
          <a:lstStyle/>
          <a:p>
            <a:endParaRPr lang="en-US"/>
          </a:p>
        </p:txBody>
      </p:sp>
      <p:sp>
        <p:nvSpPr>
          <p:cNvPr id="30" name="Rectangle 18"/>
          <p:cNvSpPr>
            <a:spLocks noChangeArrowheads="1"/>
          </p:cNvSpPr>
          <p:nvPr/>
        </p:nvSpPr>
        <p:spPr bwMode="auto">
          <a:xfrm>
            <a:off x="3512840" y="2169244"/>
            <a:ext cx="506412" cy="192088"/>
          </a:xfrm>
          <a:prstGeom prst="rect">
            <a:avLst/>
          </a:prstGeom>
          <a:solidFill>
            <a:srgbClr val="FFFFCC"/>
          </a:solidFill>
          <a:ln w="0">
            <a:solidFill>
              <a:srgbClr val="8A0E5E"/>
            </a:solidFill>
            <a:miter lim="800000"/>
            <a:headEnd/>
            <a:tailEnd/>
          </a:ln>
        </p:spPr>
        <p:txBody>
          <a:bodyPr/>
          <a:lstStyle/>
          <a:p>
            <a:endParaRPr lang="en-US"/>
          </a:p>
        </p:txBody>
      </p:sp>
      <p:sp>
        <p:nvSpPr>
          <p:cNvPr id="31" name="Rectangle 19"/>
          <p:cNvSpPr>
            <a:spLocks noChangeArrowheads="1"/>
          </p:cNvSpPr>
          <p:nvPr/>
        </p:nvSpPr>
        <p:spPr bwMode="auto">
          <a:xfrm>
            <a:off x="3760490" y="2383557"/>
            <a:ext cx="809625" cy="182562"/>
          </a:xfrm>
          <a:prstGeom prst="rect">
            <a:avLst/>
          </a:prstGeom>
          <a:solidFill>
            <a:srgbClr val="FFFFCC"/>
          </a:solidFill>
          <a:ln w="9525">
            <a:noFill/>
            <a:miter lim="800000"/>
            <a:headEnd/>
            <a:tailEnd/>
          </a:ln>
        </p:spPr>
        <p:txBody>
          <a:bodyPr wrap="none" lIns="0" tIns="0" rIns="0" bIns="0">
            <a:spAutoFit/>
          </a:bodyPr>
          <a:lstStyle/>
          <a:p>
            <a:pPr algn="ctr"/>
            <a:r>
              <a:rPr lang="en-US" altLang="zh-CN" sz="1200">
                <a:solidFill>
                  <a:schemeClr val="bg2"/>
                </a:solidFill>
                <a:ea typeface="宋体" charset="-122"/>
              </a:rPr>
              <a:t>Registration</a:t>
            </a:r>
            <a:endParaRPr lang="en-US" altLang="zh-CN">
              <a:solidFill>
                <a:schemeClr val="bg2"/>
              </a:solidFill>
              <a:latin typeface="ZapfHumnst BT" pitchFamily="34" charset="0"/>
              <a:ea typeface="宋体" charset="-122"/>
            </a:endParaRPr>
          </a:p>
        </p:txBody>
      </p:sp>
      <p:grpSp>
        <p:nvGrpSpPr>
          <p:cNvPr id="32" name="Group 49"/>
          <p:cNvGrpSpPr>
            <a:grpSpLocks/>
          </p:cNvGrpSpPr>
          <p:nvPr/>
        </p:nvGrpSpPr>
        <p:grpSpPr bwMode="auto">
          <a:xfrm>
            <a:off x="3065165" y="3905969"/>
            <a:ext cx="1398587" cy="842963"/>
            <a:chOff x="1575" y="2190"/>
            <a:chExt cx="881" cy="531"/>
          </a:xfrm>
        </p:grpSpPr>
        <p:sp>
          <p:nvSpPr>
            <p:cNvPr id="33" name="Rectangle 23"/>
            <p:cNvSpPr>
              <a:spLocks noChangeArrowheads="1"/>
            </p:cNvSpPr>
            <p:nvPr/>
          </p:nvSpPr>
          <p:spPr bwMode="auto">
            <a:xfrm>
              <a:off x="1575" y="2310"/>
              <a:ext cx="881" cy="411"/>
            </a:xfrm>
            <a:prstGeom prst="rect">
              <a:avLst/>
            </a:prstGeom>
            <a:solidFill>
              <a:srgbClr val="FFFFCC"/>
            </a:solidFill>
            <a:ln w="0">
              <a:solidFill>
                <a:srgbClr val="8A0E5E"/>
              </a:solidFill>
              <a:miter lim="800000"/>
              <a:headEnd/>
              <a:tailEnd/>
            </a:ln>
          </p:spPr>
          <p:txBody>
            <a:bodyPr/>
            <a:lstStyle/>
            <a:p>
              <a:endParaRPr lang="en-US"/>
            </a:p>
          </p:txBody>
        </p:sp>
        <p:sp>
          <p:nvSpPr>
            <p:cNvPr id="34" name="Rectangle 24"/>
            <p:cNvSpPr>
              <a:spLocks noChangeArrowheads="1"/>
            </p:cNvSpPr>
            <p:nvPr/>
          </p:nvSpPr>
          <p:spPr bwMode="auto">
            <a:xfrm>
              <a:off x="1575" y="2190"/>
              <a:ext cx="369" cy="120"/>
            </a:xfrm>
            <a:prstGeom prst="rect">
              <a:avLst/>
            </a:prstGeom>
            <a:solidFill>
              <a:srgbClr val="FFFFCC"/>
            </a:solidFill>
            <a:ln w="0">
              <a:solidFill>
                <a:srgbClr val="8A0E5E"/>
              </a:solidFill>
              <a:miter lim="800000"/>
              <a:headEnd/>
              <a:tailEnd/>
            </a:ln>
          </p:spPr>
          <p:txBody>
            <a:bodyPr/>
            <a:lstStyle/>
            <a:p>
              <a:endParaRPr lang="en-US"/>
            </a:p>
          </p:txBody>
        </p:sp>
        <p:sp>
          <p:nvSpPr>
            <p:cNvPr id="35" name="Rectangle 25"/>
            <p:cNvSpPr>
              <a:spLocks noChangeArrowheads="1"/>
            </p:cNvSpPr>
            <p:nvPr/>
          </p:nvSpPr>
          <p:spPr bwMode="auto">
            <a:xfrm>
              <a:off x="1670" y="2332"/>
              <a:ext cx="725" cy="115"/>
            </a:xfrm>
            <a:prstGeom prst="rect">
              <a:avLst/>
            </a:prstGeom>
            <a:noFill/>
            <a:ln w="9525">
              <a:noFill/>
              <a:miter lim="800000"/>
              <a:headEnd/>
              <a:tailEnd/>
            </a:ln>
          </p:spPr>
          <p:txBody>
            <a:bodyPr wrap="none" lIns="0" tIns="0" rIns="0" bIns="0">
              <a:spAutoFit/>
            </a:bodyPr>
            <a:lstStyle/>
            <a:p>
              <a:r>
                <a:rPr lang="en-US" altLang="zh-CN" sz="1200">
                  <a:solidFill>
                    <a:schemeClr val="bg2"/>
                  </a:solidFill>
                  <a:ea typeface="宋体" charset="-122"/>
                </a:rPr>
                <a:t>External System </a:t>
              </a:r>
            </a:p>
          </p:txBody>
        </p:sp>
        <p:sp>
          <p:nvSpPr>
            <p:cNvPr id="36" name="Rectangle 26"/>
            <p:cNvSpPr>
              <a:spLocks noChangeArrowheads="1"/>
            </p:cNvSpPr>
            <p:nvPr/>
          </p:nvSpPr>
          <p:spPr bwMode="auto">
            <a:xfrm>
              <a:off x="1804" y="2453"/>
              <a:ext cx="421" cy="115"/>
            </a:xfrm>
            <a:prstGeom prst="rect">
              <a:avLst/>
            </a:prstGeom>
            <a:noFill/>
            <a:ln w="9525">
              <a:noFill/>
              <a:miter lim="800000"/>
              <a:headEnd/>
              <a:tailEnd/>
            </a:ln>
          </p:spPr>
          <p:txBody>
            <a:bodyPr wrap="none" lIns="0" tIns="0" rIns="0" bIns="0">
              <a:spAutoFit/>
            </a:bodyPr>
            <a:lstStyle/>
            <a:p>
              <a:r>
                <a:rPr lang="en-US" altLang="zh-CN" sz="1200">
                  <a:solidFill>
                    <a:schemeClr val="bg2"/>
                  </a:solidFill>
                  <a:ea typeface="宋体" charset="-122"/>
                </a:rPr>
                <a:t>Interfaces</a:t>
              </a:r>
              <a:endParaRPr lang="en-US" altLang="zh-CN">
                <a:solidFill>
                  <a:schemeClr val="bg2"/>
                </a:solidFill>
                <a:latin typeface="ZapfHumnst BT" pitchFamily="34" charset="0"/>
                <a:ea typeface="宋体" charset="-122"/>
              </a:endParaRPr>
            </a:p>
          </p:txBody>
        </p:sp>
      </p:grpSp>
    </p:spTree>
    <p:extLst>
      <p:ext uri="{BB962C8B-B14F-4D97-AF65-F5344CB8AC3E}">
        <p14:creationId xmlns:p14="http://schemas.microsoft.com/office/powerpoint/2010/main" val="301951402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6632"/>
            <a:ext cx="7772400" cy="914400"/>
          </a:xfrm>
        </p:spPr>
        <p:txBody>
          <a:bodyPr/>
          <a:lstStyle/>
          <a:p>
            <a:r>
              <a:rPr lang="en-US" dirty="0" smtClean="0"/>
              <a:t>Example: </a:t>
            </a:r>
            <a:r>
              <a:rPr lang="en-US" sz="3200" dirty="0" smtClean="0"/>
              <a:t>Business Layer Context</a:t>
            </a:r>
            <a:endParaRPr lang="en-US" sz="3200" dirty="0"/>
          </a:p>
        </p:txBody>
      </p:sp>
      <p:sp>
        <p:nvSpPr>
          <p:cNvPr id="3" name="Rectangle 21"/>
          <p:cNvSpPr>
            <a:spLocks noChangeArrowheads="1"/>
          </p:cNvSpPr>
          <p:nvPr/>
        </p:nvSpPr>
        <p:spPr bwMode="auto">
          <a:xfrm>
            <a:off x="1115268" y="5088607"/>
            <a:ext cx="1122363" cy="182563"/>
          </a:xfrm>
          <a:prstGeom prst="rect">
            <a:avLst/>
          </a:prstGeom>
          <a:solidFill>
            <a:srgbClr val="FFFFCC"/>
          </a:solidFill>
          <a:ln w="12700">
            <a:solidFill>
              <a:srgbClr val="8A0E5E"/>
            </a:solidFill>
            <a:miter lim="800000"/>
            <a:headEnd/>
            <a:tailEnd/>
          </a:ln>
          <a:effectLst/>
        </p:spPr>
        <p:txBody>
          <a:bodyPr wrap="none" lIns="107950" tIns="53975" rIns="107950" bIns="53975" anchor="ctr"/>
          <a:lstStyle/>
          <a:p>
            <a:endParaRPr lang="en-US"/>
          </a:p>
        </p:txBody>
      </p:sp>
      <p:sp>
        <p:nvSpPr>
          <p:cNvPr id="4" name="Rectangle 64"/>
          <p:cNvSpPr>
            <a:spLocks noChangeArrowheads="1"/>
          </p:cNvSpPr>
          <p:nvPr/>
        </p:nvSpPr>
        <p:spPr bwMode="auto">
          <a:xfrm>
            <a:off x="1115268" y="1129382"/>
            <a:ext cx="6769100" cy="3886200"/>
          </a:xfrm>
          <a:prstGeom prst="rect">
            <a:avLst/>
          </a:prstGeom>
          <a:solidFill>
            <a:srgbClr val="FFFFCC"/>
          </a:solidFill>
          <a:ln w="12700">
            <a:solidFill>
              <a:srgbClr val="8A0E5E"/>
            </a:solidFill>
            <a:miter lim="800000"/>
            <a:headEnd/>
            <a:tailEnd/>
          </a:ln>
          <a:effectLst/>
        </p:spPr>
        <p:txBody>
          <a:bodyPr wrap="none" lIns="107950" tIns="53975" rIns="107950" bIns="53975" anchor="ctr"/>
          <a:lstStyle/>
          <a:p>
            <a:endParaRPr lang="en-US"/>
          </a:p>
        </p:txBody>
      </p:sp>
      <p:sp>
        <p:nvSpPr>
          <p:cNvPr id="5" name="Rectangle 77"/>
          <p:cNvSpPr>
            <a:spLocks noChangeArrowheads="1"/>
          </p:cNvSpPr>
          <p:nvPr/>
        </p:nvSpPr>
        <p:spPr bwMode="auto">
          <a:xfrm>
            <a:off x="4518868" y="3143920"/>
            <a:ext cx="3173413" cy="1754187"/>
          </a:xfrm>
          <a:prstGeom prst="rect">
            <a:avLst/>
          </a:prstGeom>
          <a:solidFill>
            <a:srgbClr val="FFFFCC"/>
          </a:solidFill>
          <a:ln w="12700">
            <a:solidFill>
              <a:srgbClr val="8A0E5E"/>
            </a:solidFill>
            <a:miter lim="800000"/>
            <a:headEnd/>
            <a:tailEnd/>
          </a:ln>
        </p:spPr>
        <p:txBody>
          <a:bodyPr/>
          <a:lstStyle/>
          <a:p>
            <a:endParaRPr lang="en-US"/>
          </a:p>
        </p:txBody>
      </p:sp>
      <p:sp>
        <p:nvSpPr>
          <p:cNvPr id="6" name="Rectangle 20"/>
          <p:cNvSpPr>
            <a:spLocks noChangeArrowheads="1"/>
          </p:cNvSpPr>
          <p:nvPr/>
        </p:nvSpPr>
        <p:spPr bwMode="auto">
          <a:xfrm>
            <a:off x="1115268" y="5271170"/>
            <a:ext cx="2970213" cy="1420812"/>
          </a:xfrm>
          <a:prstGeom prst="rect">
            <a:avLst/>
          </a:prstGeom>
          <a:solidFill>
            <a:srgbClr val="FFFFCC"/>
          </a:solidFill>
          <a:ln w="12700">
            <a:solidFill>
              <a:srgbClr val="8A0E5E"/>
            </a:solidFill>
            <a:miter lim="800000"/>
            <a:headEnd/>
            <a:tailEnd/>
          </a:ln>
          <a:effectLst/>
        </p:spPr>
        <p:txBody>
          <a:bodyPr wrap="none" lIns="107950" tIns="53975" rIns="107950" bIns="53975" anchor="ctr"/>
          <a:lstStyle/>
          <a:p>
            <a:endParaRPr lang="en-US"/>
          </a:p>
        </p:txBody>
      </p:sp>
      <p:sp>
        <p:nvSpPr>
          <p:cNvPr id="7" name="Rectangle 13"/>
          <p:cNvSpPr>
            <a:spLocks noChangeArrowheads="1"/>
          </p:cNvSpPr>
          <p:nvPr/>
        </p:nvSpPr>
        <p:spPr bwMode="auto">
          <a:xfrm>
            <a:off x="2639268" y="5964907"/>
            <a:ext cx="1100138" cy="608013"/>
          </a:xfrm>
          <a:prstGeom prst="rect">
            <a:avLst/>
          </a:prstGeom>
          <a:solidFill>
            <a:srgbClr val="FFFFCC"/>
          </a:solidFill>
          <a:ln w="12700">
            <a:solidFill>
              <a:srgbClr val="8A0E5E"/>
            </a:solidFill>
            <a:miter lim="800000"/>
            <a:headEnd/>
            <a:tailEnd/>
          </a:ln>
        </p:spPr>
        <p:txBody>
          <a:bodyPr/>
          <a:lstStyle/>
          <a:p>
            <a:endParaRPr lang="en-US"/>
          </a:p>
        </p:txBody>
      </p:sp>
      <p:sp>
        <p:nvSpPr>
          <p:cNvPr id="8" name="Rectangle 14"/>
          <p:cNvSpPr>
            <a:spLocks noChangeArrowheads="1"/>
          </p:cNvSpPr>
          <p:nvPr/>
        </p:nvSpPr>
        <p:spPr bwMode="auto">
          <a:xfrm>
            <a:off x="2639268" y="5785520"/>
            <a:ext cx="436563" cy="179387"/>
          </a:xfrm>
          <a:prstGeom prst="rect">
            <a:avLst/>
          </a:prstGeom>
          <a:solidFill>
            <a:srgbClr val="FFFFCC"/>
          </a:solidFill>
          <a:ln w="12700">
            <a:solidFill>
              <a:srgbClr val="8A0E5E"/>
            </a:solidFill>
            <a:miter lim="800000"/>
            <a:headEnd/>
            <a:tailEnd/>
          </a:ln>
        </p:spPr>
        <p:txBody>
          <a:bodyPr/>
          <a:lstStyle/>
          <a:p>
            <a:endParaRPr lang="en-US"/>
          </a:p>
        </p:txBody>
      </p:sp>
      <p:sp>
        <p:nvSpPr>
          <p:cNvPr id="9" name="Rectangle 15"/>
          <p:cNvSpPr>
            <a:spLocks noChangeArrowheads="1"/>
          </p:cNvSpPr>
          <p:nvPr/>
        </p:nvSpPr>
        <p:spPr bwMode="auto">
          <a:xfrm>
            <a:off x="2971056" y="5988720"/>
            <a:ext cx="514350" cy="182562"/>
          </a:xfrm>
          <a:prstGeom prst="rect">
            <a:avLst/>
          </a:prstGeom>
          <a:noFill/>
          <a:ln w="9525">
            <a:noFill/>
            <a:miter lim="800000"/>
            <a:headEnd/>
            <a:tailEnd/>
          </a:ln>
        </p:spPr>
        <p:txBody>
          <a:bodyPr wrap="none" lIns="0" tIns="0" rIns="0" bIns="0">
            <a:spAutoFit/>
          </a:bodyPr>
          <a:lstStyle/>
          <a:p>
            <a:r>
              <a:rPr lang="en-US" altLang="zh-CN" sz="1200">
                <a:solidFill>
                  <a:schemeClr val="bg2"/>
                </a:solidFill>
                <a:ea typeface="宋体" charset="-122"/>
              </a:rPr>
              <a:t>java.sql</a:t>
            </a:r>
            <a:endParaRPr lang="en-US" altLang="zh-CN">
              <a:solidFill>
                <a:schemeClr val="bg2"/>
              </a:solidFill>
              <a:latin typeface="ZapfHumnst BT" pitchFamily="34" charset="0"/>
              <a:ea typeface="宋体" charset="-122"/>
            </a:endParaRPr>
          </a:p>
        </p:txBody>
      </p:sp>
      <p:sp>
        <p:nvSpPr>
          <p:cNvPr id="10" name="Rectangle 16"/>
          <p:cNvSpPr>
            <a:spLocks noChangeArrowheads="1"/>
          </p:cNvSpPr>
          <p:nvPr/>
        </p:nvSpPr>
        <p:spPr bwMode="auto">
          <a:xfrm>
            <a:off x="1343868" y="5964907"/>
            <a:ext cx="1100138" cy="608013"/>
          </a:xfrm>
          <a:prstGeom prst="rect">
            <a:avLst/>
          </a:prstGeom>
          <a:solidFill>
            <a:srgbClr val="FFFFCC"/>
          </a:solidFill>
          <a:ln w="12700">
            <a:solidFill>
              <a:srgbClr val="8A0E5E"/>
            </a:solidFill>
            <a:miter lim="800000"/>
            <a:headEnd/>
            <a:tailEnd/>
          </a:ln>
        </p:spPr>
        <p:txBody>
          <a:bodyPr/>
          <a:lstStyle/>
          <a:p>
            <a:endParaRPr lang="en-US"/>
          </a:p>
        </p:txBody>
      </p:sp>
      <p:sp>
        <p:nvSpPr>
          <p:cNvPr id="11" name="Rectangle 17"/>
          <p:cNvSpPr>
            <a:spLocks noChangeArrowheads="1"/>
          </p:cNvSpPr>
          <p:nvPr/>
        </p:nvSpPr>
        <p:spPr bwMode="auto">
          <a:xfrm>
            <a:off x="1343868" y="5785520"/>
            <a:ext cx="444500" cy="179387"/>
          </a:xfrm>
          <a:prstGeom prst="rect">
            <a:avLst/>
          </a:prstGeom>
          <a:solidFill>
            <a:srgbClr val="FFFFCC"/>
          </a:solidFill>
          <a:ln w="12700">
            <a:solidFill>
              <a:srgbClr val="8A0E5E"/>
            </a:solidFill>
            <a:miter lim="800000"/>
            <a:headEnd/>
            <a:tailEnd/>
          </a:ln>
        </p:spPr>
        <p:txBody>
          <a:bodyPr/>
          <a:lstStyle/>
          <a:p>
            <a:endParaRPr lang="en-US"/>
          </a:p>
        </p:txBody>
      </p:sp>
      <p:sp>
        <p:nvSpPr>
          <p:cNvPr id="12" name="Rectangle 18"/>
          <p:cNvSpPr>
            <a:spLocks noChangeArrowheads="1"/>
          </p:cNvSpPr>
          <p:nvPr/>
        </p:nvSpPr>
        <p:spPr bwMode="auto">
          <a:xfrm>
            <a:off x="1655018" y="5988720"/>
            <a:ext cx="531813" cy="182562"/>
          </a:xfrm>
          <a:prstGeom prst="rect">
            <a:avLst/>
          </a:prstGeom>
          <a:noFill/>
          <a:ln w="9525">
            <a:noFill/>
            <a:miter lim="800000"/>
            <a:headEnd/>
            <a:tailEnd/>
          </a:ln>
        </p:spPr>
        <p:txBody>
          <a:bodyPr wrap="none" lIns="0" tIns="0" rIns="0" bIns="0">
            <a:spAutoFit/>
          </a:bodyPr>
          <a:lstStyle/>
          <a:p>
            <a:r>
              <a:rPr lang="en-US" altLang="zh-CN" sz="1200">
                <a:solidFill>
                  <a:schemeClr val="bg2"/>
                </a:solidFill>
                <a:ea typeface="宋体" charset="-122"/>
              </a:rPr>
              <a:t>com.odi</a:t>
            </a:r>
            <a:endParaRPr lang="en-US" altLang="zh-CN">
              <a:solidFill>
                <a:schemeClr val="bg2"/>
              </a:solidFill>
              <a:latin typeface="ZapfHumnst BT" pitchFamily="34" charset="0"/>
              <a:ea typeface="宋体" charset="-122"/>
            </a:endParaRPr>
          </a:p>
        </p:txBody>
      </p:sp>
      <p:sp>
        <p:nvSpPr>
          <p:cNvPr id="13" name="Line 19"/>
          <p:cNvSpPr>
            <a:spLocks noChangeShapeType="1"/>
          </p:cNvSpPr>
          <p:nvPr/>
        </p:nvSpPr>
        <p:spPr bwMode="auto">
          <a:xfrm flipH="1">
            <a:off x="1628031" y="4028157"/>
            <a:ext cx="0" cy="1706563"/>
          </a:xfrm>
          <a:prstGeom prst="line">
            <a:avLst/>
          </a:prstGeom>
          <a:noFill/>
          <a:ln w="28575">
            <a:solidFill>
              <a:srgbClr val="8A0E5E"/>
            </a:solidFill>
            <a:prstDash val="lgDash"/>
            <a:round/>
            <a:headEnd/>
            <a:tailEnd type="arrow" w="med" len="med"/>
          </a:ln>
        </p:spPr>
        <p:txBody>
          <a:bodyPr/>
          <a:lstStyle/>
          <a:p>
            <a:endParaRPr lang="en-US"/>
          </a:p>
        </p:txBody>
      </p:sp>
      <p:sp>
        <p:nvSpPr>
          <p:cNvPr id="14" name="Text Box 22"/>
          <p:cNvSpPr txBox="1">
            <a:spLocks noChangeArrowheads="1"/>
          </p:cNvSpPr>
          <p:nvPr/>
        </p:nvSpPr>
        <p:spPr bwMode="auto">
          <a:xfrm>
            <a:off x="1758206" y="5236245"/>
            <a:ext cx="1771650" cy="565150"/>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altLang="zh-CN" sz="1500">
                <a:solidFill>
                  <a:schemeClr val="bg2"/>
                </a:solidFill>
                <a:ea typeface="宋体" charset="-122"/>
              </a:rPr>
              <a:t>&lt;&lt;layer&gt;&gt;</a:t>
            </a:r>
            <a:br>
              <a:rPr lang="en-US" altLang="zh-CN" sz="1500">
                <a:solidFill>
                  <a:schemeClr val="bg2"/>
                </a:solidFill>
                <a:ea typeface="宋体" charset="-122"/>
              </a:rPr>
            </a:br>
            <a:r>
              <a:rPr lang="en-US" altLang="zh-CN" sz="1500">
                <a:solidFill>
                  <a:schemeClr val="bg2"/>
                </a:solidFill>
                <a:ea typeface="宋体" charset="-122"/>
              </a:rPr>
              <a:t>Middleware</a:t>
            </a:r>
          </a:p>
        </p:txBody>
      </p:sp>
      <p:sp>
        <p:nvSpPr>
          <p:cNvPr id="15" name="Rectangle 24"/>
          <p:cNvSpPr>
            <a:spLocks noChangeArrowheads="1"/>
          </p:cNvSpPr>
          <p:nvPr/>
        </p:nvSpPr>
        <p:spPr bwMode="auto">
          <a:xfrm>
            <a:off x="1310531" y="1435770"/>
            <a:ext cx="1160462" cy="617537"/>
          </a:xfrm>
          <a:prstGeom prst="rect">
            <a:avLst/>
          </a:prstGeom>
          <a:solidFill>
            <a:srgbClr val="FFFFCC"/>
          </a:solidFill>
          <a:ln w="12700">
            <a:solidFill>
              <a:srgbClr val="8A0E5E"/>
            </a:solidFill>
            <a:miter lim="800000"/>
            <a:headEnd/>
            <a:tailEnd/>
          </a:ln>
        </p:spPr>
        <p:txBody>
          <a:bodyPr/>
          <a:lstStyle/>
          <a:p>
            <a:endParaRPr lang="en-US"/>
          </a:p>
        </p:txBody>
      </p:sp>
      <p:sp>
        <p:nvSpPr>
          <p:cNvPr id="16" name="Rectangle 25"/>
          <p:cNvSpPr>
            <a:spLocks noChangeArrowheads="1"/>
          </p:cNvSpPr>
          <p:nvPr/>
        </p:nvSpPr>
        <p:spPr bwMode="auto">
          <a:xfrm>
            <a:off x="1310531" y="1243682"/>
            <a:ext cx="425450" cy="192088"/>
          </a:xfrm>
          <a:prstGeom prst="rect">
            <a:avLst/>
          </a:prstGeom>
          <a:solidFill>
            <a:srgbClr val="FFFFCC"/>
          </a:solidFill>
          <a:ln w="12700">
            <a:solidFill>
              <a:srgbClr val="8A0E5E"/>
            </a:solidFill>
            <a:miter lim="800000"/>
            <a:headEnd/>
            <a:tailEnd/>
          </a:ln>
        </p:spPr>
        <p:txBody>
          <a:bodyPr/>
          <a:lstStyle/>
          <a:p>
            <a:endParaRPr lang="en-US"/>
          </a:p>
        </p:txBody>
      </p:sp>
      <p:sp>
        <p:nvSpPr>
          <p:cNvPr id="17" name="Rectangle 26"/>
          <p:cNvSpPr>
            <a:spLocks noChangeArrowheads="1"/>
          </p:cNvSpPr>
          <p:nvPr/>
        </p:nvSpPr>
        <p:spPr bwMode="auto">
          <a:xfrm>
            <a:off x="1410543" y="1627857"/>
            <a:ext cx="911225" cy="182563"/>
          </a:xfrm>
          <a:prstGeom prst="rect">
            <a:avLst/>
          </a:prstGeom>
          <a:noFill/>
          <a:ln w="9525">
            <a:noFill/>
            <a:miter lim="800000"/>
            <a:headEnd/>
            <a:tailEnd/>
          </a:ln>
        </p:spPr>
        <p:txBody>
          <a:bodyPr wrap="none" lIns="0" tIns="0" rIns="0" bIns="0">
            <a:spAutoFit/>
          </a:bodyPr>
          <a:lstStyle/>
          <a:p>
            <a:r>
              <a:rPr lang="en-US" altLang="zh-CN" sz="1200">
                <a:solidFill>
                  <a:schemeClr val="bg2"/>
                </a:solidFill>
                <a:ea typeface="宋体" charset="-122"/>
              </a:rPr>
              <a:t>BillingSystem</a:t>
            </a:r>
            <a:endParaRPr lang="en-US" altLang="zh-CN">
              <a:solidFill>
                <a:schemeClr val="bg2"/>
              </a:solidFill>
              <a:latin typeface="ZapfHumnst BT" pitchFamily="34" charset="0"/>
              <a:ea typeface="宋体" charset="-122"/>
            </a:endParaRPr>
          </a:p>
        </p:txBody>
      </p:sp>
      <p:sp>
        <p:nvSpPr>
          <p:cNvPr id="18" name="Rectangle 27"/>
          <p:cNvSpPr>
            <a:spLocks noChangeArrowheads="1"/>
          </p:cNvSpPr>
          <p:nvPr/>
        </p:nvSpPr>
        <p:spPr bwMode="auto">
          <a:xfrm>
            <a:off x="1340693" y="1456407"/>
            <a:ext cx="1082675" cy="182563"/>
          </a:xfrm>
          <a:prstGeom prst="rect">
            <a:avLst/>
          </a:prstGeom>
          <a:noFill/>
          <a:ln w="9525">
            <a:noFill/>
            <a:miter lim="800000"/>
            <a:headEnd/>
            <a:tailEnd/>
          </a:ln>
        </p:spPr>
        <p:txBody>
          <a:bodyPr wrap="none" lIns="0" tIns="0" rIns="0" bIns="0">
            <a:spAutoFit/>
          </a:bodyPr>
          <a:lstStyle/>
          <a:p>
            <a:r>
              <a:rPr lang="en-US" altLang="zh-CN" sz="1200">
                <a:solidFill>
                  <a:schemeClr val="bg2"/>
                </a:solidFill>
                <a:ea typeface="宋体" charset="-122"/>
              </a:rPr>
              <a:t>&lt;&lt;subsystem&gt;&gt;</a:t>
            </a:r>
            <a:endParaRPr lang="en-US" altLang="zh-CN">
              <a:solidFill>
                <a:schemeClr val="bg2"/>
              </a:solidFill>
              <a:latin typeface="ZapfHumnst BT" pitchFamily="34" charset="0"/>
              <a:ea typeface="宋体" charset="-122"/>
            </a:endParaRPr>
          </a:p>
        </p:txBody>
      </p:sp>
      <p:sp>
        <p:nvSpPr>
          <p:cNvPr id="19" name="Rectangle 28"/>
          <p:cNvSpPr>
            <a:spLocks noChangeArrowheads="1"/>
          </p:cNvSpPr>
          <p:nvPr/>
        </p:nvSpPr>
        <p:spPr bwMode="auto">
          <a:xfrm>
            <a:off x="4377581" y="1421482"/>
            <a:ext cx="1658937" cy="608013"/>
          </a:xfrm>
          <a:prstGeom prst="rect">
            <a:avLst/>
          </a:prstGeom>
          <a:solidFill>
            <a:srgbClr val="FFFFCC"/>
          </a:solidFill>
          <a:ln w="12700">
            <a:solidFill>
              <a:srgbClr val="8A0E5E"/>
            </a:solidFill>
            <a:miter lim="800000"/>
            <a:headEnd/>
            <a:tailEnd/>
          </a:ln>
        </p:spPr>
        <p:txBody>
          <a:bodyPr/>
          <a:lstStyle/>
          <a:p>
            <a:endParaRPr lang="en-US"/>
          </a:p>
        </p:txBody>
      </p:sp>
      <p:sp>
        <p:nvSpPr>
          <p:cNvPr id="20" name="Rectangle 29"/>
          <p:cNvSpPr>
            <a:spLocks noChangeArrowheads="1"/>
          </p:cNvSpPr>
          <p:nvPr/>
        </p:nvSpPr>
        <p:spPr bwMode="auto">
          <a:xfrm>
            <a:off x="4377581" y="1242095"/>
            <a:ext cx="663575" cy="179387"/>
          </a:xfrm>
          <a:prstGeom prst="rect">
            <a:avLst/>
          </a:prstGeom>
          <a:solidFill>
            <a:srgbClr val="FFFFCC"/>
          </a:solidFill>
          <a:ln w="12700">
            <a:solidFill>
              <a:srgbClr val="8A0E5E"/>
            </a:solidFill>
            <a:miter lim="800000"/>
            <a:headEnd/>
            <a:tailEnd/>
          </a:ln>
        </p:spPr>
        <p:txBody>
          <a:bodyPr/>
          <a:lstStyle/>
          <a:p>
            <a:endParaRPr lang="en-US"/>
          </a:p>
        </p:txBody>
      </p:sp>
      <p:sp>
        <p:nvSpPr>
          <p:cNvPr id="21" name="Rectangle 30"/>
          <p:cNvSpPr>
            <a:spLocks noChangeArrowheads="1"/>
          </p:cNvSpPr>
          <p:nvPr/>
        </p:nvSpPr>
        <p:spPr bwMode="auto">
          <a:xfrm>
            <a:off x="4420443" y="1626270"/>
            <a:ext cx="1519238" cy="182562"/>
          </a:xfrm>
          <a:prstGeom prst="rect">
            <a:avLst/>
          </a:prstGeom>
          <a:noFill/>
          <a:ln w="9525">
            <a:noFill/>
            <a:miter lim="800000"/>
            <a:headEnd/>
            <a:tailEnd/>
          </a:ln>
        </p:spPr>
        <p:txBody>
          <a:bodyPr wrap="none" lIns="0" tIns="0" rIns="0" bIns="0">
            <a:spAutoFit/>
          </a:bodyPr>
          <a:lstStyle/>
          <a:p>
            <a:r>
              <a:rPr lang="en-US" altLang="zh-CN" sz="1200">
                <a:solidFill>
                  <a:schemeClr val="bg2"/>
                </a:solidFill>
                <a:ea typeface="宋体" charset="-122"/>
              </a:rPr>
              <a:t>CourseCatalogSystem</a:t>
            </a:r>
            <a:endParaRPr lang="en-US" altLang="zh-CN">
              <a:solidFill>
                <a:schemeClr val="bg2"/>
              </a:solidFill>
              <a:latin typeface="ZapfHumnst BT" pitchFamily="34" charset="0"/>
              <a:ea typeface="宋体" charset="-122"/>
            </a:endParaRPr>
          </a:p>
        </p:txBody>
      </p:sp>
      <p:sp>
        <p:nvSpPr>
          <p:cNvPr id="22" name="Rectangle 31"/>
          <p:cNvSpPr>
            <a:spLocks noChangeArrowheads="1"/>
          </p:cNvSpPr>
          <p:nvPr/>
        </p:nvSpPr>
        <p:spPr bwMode="auto">
          <a:xfrm>
            <a:off x="4596656" y="1456407"/>
            <a:ext cx="1082675" cy="182563"/>
          </a:xfrm>
          <a:prstGeom prst="rect">
            <a:avLst/>
          </a:prstGeom>
          <a:noFill/>
          <a:ln w="9525">
            <a:noFill/>
            <a:miter lim="800000"/>
            <a:headEnd/>
            <a:tailEnd/>
          </a:ln>
        </p:spPr>
        <p:txBody>
          <a:bodyPr wrap="none" lIns="0" tIns="0" rIns="0" bIns="0">
            <a:spAutoFit/>
          </a:bodyPr>
          <a:lstStyle/>
          <a:p>
            <a:r>
              <a:rPr lang="en-US" altLang="zh-CN" sz="1200">
                <a:solidFill>
                  <a:schemeClr val="bg2"/>
                </a:solidFill>
                <a:ea typeface="宋体" charset="-122"/>
              </a:rPr>
              <a:t>&lt;&lt;subsystem&gt;&gt;</a:t>
            </a:r>
            <a:endParaRPr lang="en-US" altLang="zh-CN">
              <a:solidFill>
                <a:schemeClr val="bg2"/>
              </a:solidFill>
              <a:latin typeface="ZapfHumnst BT" pitchFamily="34" charset="0"/>
              <a:ea typeface="宋体" charset="-122"/>
            </a:endParaRPr>
          </a:p>
        </p:txBody>
      </p:sp>
      <p:sp>
        <p:nvSpPr>
          <p:cNvPr id="23" name="Rectangle 32"/>
          <p:cNvSpPr>
            <a:spLocks noChangeArrowheads="1"/>
          </p:cNvSpPr>
          <p:nvPr/>
        </p:nvSpPr>
        <p:spPr bwMode="auto">
          <a:xfrm>
            <a:off x="2937718" y="2681957"/>
            <a:ext cx="1209675" cy="617538"/>
          </a:xfrm>
          <a:prstGeom prst="rect">
            <a:avLst/>
          </a:prstGeom>
          <a:solidFill>
            <a:srgbClr val="FFFFCC"/>
          </a:solidFill>
          <a:ln w="12700">
            <a:solidFill>
              <a:srgbClr val="8A0E5E"/>
            </a:solidFill>
            <a:miter lim="800000"/>
            <a:headEnd/>
            <a:tailEnd/>
          </a:ln>
        </p:spPr>
        <p:txBody>
          <a:bodyPr/>
          <a:lstStyle/>
          <a:p>
            <a:endParaRPr lang="en-US"/>
          </a:p>
        </p:txBody>
      </p:sp>
      <p:sp>
        <p:nvSpPr>
          <p:cNvPr id="24" name="Rectangle 33"/>
          <p:cNvSpPr>
            <a:spLocks noChangeArrowheads="1"/>
          </p:cNvSpPr>
          <p:nvPr/>
        </p:nvSpPr>
        <p:spPr bwMode="auto">
          <a:xfrm>
            <a:off x="2937718" y="2489870"/>
            <a:ext cx="446088" cy="192087"/>
          </a:xfrm>
          <a:prstGeom prst="rect">
            <a:avLst/>
          </a:prstGeom>
          <a:solidFill>
            <a:srgbClr val="FFFFCC"/>
          </a:solidFill>
          <a:ln w="12700">
            <a:solidFill>
              <a:srgbClr val="8A0E5E"/>
            </a:solidFill>
            <a:miter lim="800000"/>
            <a:headEnd/>
            <a:tailEnd/>
          </a:ln>
        </p:spPr>
        <p:txBody>
          <a:bodyPr/>
          <a:lstStyle/>
          <a:p>
            <a:endParaRPr lang="en-US"/>
          </a:p>
        </p:txBody>
      </p:sp>
      <p:sp>
        <p:nvSpPr>
          <p:cNvPr id="25" name="Rectangle 34"/>
          <p:cNvSpPr>
            <a:spLocks noChangeArrowheads="1"/>
          </p:cNvSpPr>
          <p:nvPr/>
        </p:nvSpPr>
        <p:spPr bwMode="auto">
          <a:xfrm>
            <a:off x="2985343" y="2702595"/>
            <a:ext cx="1150938" cy="182562"/>
          </a:xfrm>
          <a:prstGeom prst="rect">
            <a:avLst/>
          </a:prstGeom>
          <a:noFill/>
          <a:ln w="9525">
            <a:noFill/>
            <a:miter lim="800000"/>
            <a:headEnd/>
            <a:tailEnd/>
          </a:ln>
        </p:spPr>
        <p:txBody>
          <a:bodyPr wrap="none" lIns="0" tIns="0" rIns="0" bIns="0">
            <a:spAutoFit/>
          </a:bodyPr>
          <a:lstStyle/>
          <a:p>
            <a:r>
              <a:rPr lang="en-US" altLang="zh-CN" sz="1200">
                <a:solidFill>
                  <a:schemeClr val="bg2"/>
                </a:solidFill>
                <a:ea typeface="宋体" charset="-122"/>
              </a:rPr>
              <a:t>External System </a:t>
            </a:r>
            <a:endParaRPr lang="en-US" altLang="zh-CN">
              <a:solidFill>
                <a:schemeClr val="bg2"/>
              </a:solidFill>
              <a:latin typeface="ZapfHumnst BT" pitchFamily="34" charset="0"/>
              <a:ea typeface="宋体" charset="-122"/>
            </a:endParaRPr>
          </a:p>
        </p:txBody>
      </p:sp>
      <p:sp>
        <p:nvSpPr>
          <p:cNvPr id="26" name="Rectangle 35"/>
          <p:cNvSpPr>
            <a:spLocks noChangeArrowheads="1"/>
          </p:cNvSpPr>
          <p:nvPr/>
        </p:nvSpPr>
        <p:spPr bwMode="auto">
          <a:xfrm>
            <a:off x="3206006" y="2872457"/>
            <a:ext cx="668337" cy="182563"/>
          </a:xfrm>
          <a:prstGeom prst="rect">
            <a:avLst/>
          </a:prstGeom>
          <a:noFill/>
          <a:ln w="9525">
            <a:noFill/>
            <a:miter lim="800000"/>
            <a:headEnd/>
            <a:tailEnd/>
          </a:ln>
        </p:spPr>
        <p:txBody>
          <a:bodyPr wrap="none" lIns="0" tIns="0" rIns="0" bIns="0">
            <a:spAutoFit/>
          </a:bodyPr>
          <a:lstStyle/>
          <a:p>
            <a:r>
              <a:rPr lang="en-US" altLang="zh-CN" sz="1200">
                <a:solidFill>
                  <a:schemeClr val="bg2"/>
                </a:solidFill>
                <a:ea typeface="宋体" charset="-122"/>
              </a:rPr>
              <a:t>Interfaces</a:t>
            </a:r>
            <a:endParaRPr lang="en-US" altLang="zh-CN">
              <a:solidFill>
                <a:schemeClr val="bg2"/>
              </a:solidFill>
              <a:latin typeface="ZapfHumnst BT" pitchFamily="34" charset="0"/>
              <a:ea typeface="宋体" charset="-122"/>
            </a:endParaRPr>
          </a:p>
        </p:txBody>
      </p:sp>
      <p:sp>
        <p:nvSpPr>
          <p:cNvPr id="27" name="Line 36"/>
          <p:cNvSpPr>
            <a:spLocks noChangeShapeType="1"/>
          </p:cNvSpPr>
          <p:nvPr/>
        </p:nvSpPr>
        <p:spPr bwMode="auto">
          <a:xfrm>
            <a:off x="2356693" y="2053307"/>
            <a:ext cx="542925" cy="438150"/>
          </a:xfrm>
          <a:prstGeom prst="line">
            <a:avLst/>
          </a:prstGeom>
          <a:noFill/>
          <a:ln w="28575">
            <a:solidFill>
              <a:srgbClr val="8A0E5E"/>
            </a:solidFill>
            <a:prstDash val="lgDash"/>
            <a:round/>
            <a:headEnd/>
            <a:tailEnd type="arrow" w="lg" len="lg"/>
          </a:ln>
        </p:spPr>
        <p:txBody>
          <a:bodyPr/>
          <a:lstStyle/>
          <a:p>
            <a:endParaRPr lang="en-US"/>
          </a:p>
        </p:txBody>
      </p:sp>
      <p:sp>
        <p:nvSpPr>
          <p:cNvPr id="28" name="Line 39"/>
          <p:cNvSpPr>
            <a:spLocks noChangeShapeType="1"/>
          </p:cNvSpPr>
          <p:nvPr/>
        </p:nvSpPr>
        <p:spPr bwMode="auto">
          <a:xfrm flipH="1">
            <a:off x="4109293" y="2042195"/>
            <a:ext cx="601663" cy="654050"/>
          </a:xfrm>
          <a:prstGeom prst="line">
            <a:avLst/>
          </a:prstGeom>
          <a:noFill/>
          <a:ln w="28575">
            <a:solidFill>
              <a:srgbClr val="8A0E5E"/>
            </a:solidFill>
            <a:prstDash val="lgDash"/>
            <a:round/>
            <a:headEnd/>
            <a:tailEnd type="arrow" w="lg" len="lg"/>
          </a:ln>
        </p:spPr>
        <p:txBody>
          <a:bodyPr/>
          <a:lstStyle/>
          <a:p>
            <a:endParaRPr lang="en-US"/>
          </a:p>
        </p:txBody>
      </p:sp>
      <p:sp>
        <p:nvSpPr>
          <p:cNvPr id="29" name="Rectangle 42"/>
          <p:cNvSpPr>
            <a:spLocks noChangeArrowheads="1"/>
          </p:cNvSpPr>
          <p:nvPr/>
        </p:nvSpPr>
        <p:spPr bwMode="auto">
          <a:xfrm>
            <a:off x="3050431" y="4269457"/>
            <a:ext cx="995362" cy="608013"/>
          </a:xfrm>
          <a:prstGeom prst="rect">
            <a:avLst/>
          </a:prstGeom>
          <a:solidFill>
            <a:srgbClr val="FFFFCC"/>
          </a:solidFill>
          <a:ln w="12700">
            <a:solidFill>
              <a:srgbClr val="8A0E5E"/>
            </a:solidFill>
            <a:miter lim="800000"/>
            <a:headEnd/>
            <a:tailEnd/>
          </a:ln>
        </p:spPr>
        <p:txBody>
          <a:bodyPr/>
          <a:lstStyle/>
          <a:p>
            <a:endParaRPr lang="en-US"/>
          </a:p>
        </p:txBody>
      </p:sp>
      <p:sp>
        <p:nvSpPr>
          <p:cNvPr id="30" name="Rectangle 43"/>
          <p:cNvSpPr>
            <a:spLocks noChangeArrowheads="1"/>
          </p:cNvSpPr>
          <p:nvPr/>
        </p:nvSpPr>
        <p:spPr bwMode="auto">
          <a:xfrm>
            <a:off x="3050431" y="4088482"/>
            <a:ext cx="404812" cy="180975"/>
          </a:xfrm>
          <a:prstGeom prst="rect">
            <a:avLst/>
          </a:prstGeom>
          <a:solidFill>
            <a:srgbClr val="FFFFCC"/>
          </a:solidFill>
          <a:ln w="12700">
            <a:solidFill>
              <a:srgbClr val="8A0E5E"/>
            </a:solidFill>
            <a:miter lim="800000"/>
            <a:headEnd/>
            <a:tailEnd/>
          </a:ln>
        </p:spPr>
        <p:txBody>
          <a:bodyPr/>
          <a:lstStyle/>
          <a:p>
            <a:endParaRPr lang="en-US"/>
          </a:p>
        </p:txBody>
      </p:sp>
      <p:sp>
        <p:nvSpPr>
          <p:cNvPr id="31" name="Rectangle 44"/>
          <p:cNvSpPr>
            <a:spLocks noChangeArrowheads="1"/>
          </p:cNvSpPr>
          <p:nvPr/>
        </p:nvSpPr>
        <p:spPr bwMode="auto">
          <a:xfrm>
            <a:off x="3236168" y="4290095"/>
            <a:ext cx="709613" cy="182562"/>
          </a:xfrm>
          <a:prstGeom prst="rect">
            <a:avLst/>
          </a:prstGeom>
          <a:noFill/>
          <a:ln w="9525">
            <a:noFill/>
            <a:miter lim="800000"/>
            <a:headEnd/>
            <a:tailEnd/>
          </a:ln>
        </p:spPr>
        <p:txBody>
          <a:bodyPr wrap="none" lIns="0" tIns="0" rIns="0" bIns="0">
            <a:spAutoFit/>
          </a:bodyPr>
          <a:lstStyle/>
          <a:p>
            <a:r>
              <a:rPr lang="en-US" altLang="zh-CN" sz="1200">
                <a:solidFill>
                  <a:schemeClr val="bg2"/>
                </a:solidFill>
                <a:ea typeface="宋体" charset="-122"/>
              </a:rPr>
              <a:t>University </a:t>
            </a:r>
            <a:endParaRPr lang="en-US" altLang="zh-CN">
              <a:solidFill>
                <a:schemeClr val="bg2"/>
              </a:solidFill>
              <a:latin typeface="ZapfHumnst BT" pitchFamily="34" charset="0"/>
              <a:ea typeface="宋体" charset="-122"/>
            </a:endParaRPr>
          </a:p>
        </p:txBody>
      </p:sp>
      <p:sp>
        <p:nvSpPr>
          <p:cNvPr id="32" name="Rectangle 45"/>
          <p:cNvSpPr>
            <a:spLocks noChangeArrowheads="1"/>
          </p:cNvSpPr>
          <p:nvPr/>
        </p:nvSpPr>
        <p:spPr bwMode="auto">
          <a:xfrm>
            <a:off x="3301256" y="4461545"/>
            <a:ext cx="550862" cy="182562"/>
          </a:xfrm>
          <a:prstGeom prst="rect">
            <a:avLst/>
          </a:prstGeom>
          <a:noFill/>
          <a:ln w="9525">
            <a:noFill/>
            <a:miter lim="800000"/>
            <a:headEnd/>
            <a:tailEnd/>
          </a:ln>
        </p:spPr>
        <p:txBody>
          <a:bodyPr wrap="none" lIns="0" tIns="0" rIns="0" bIns="0">
            <a:spAutoFit/>
          </a:bodyPr>
          <a:lstStyle/>
          <a:p>
            <a:r>
              <a:rPr lang="en-US" altLang="zh-CN" sz="1200">
                <a:solidFill>
                  <a:schemeClr val="bg2"/>
                </a:solidFill>
                <a:ea typeface="宋体" charset="-122"/>
              </a:rPr>
              <a:t>Artifacts</a:t>
            </a:r>
            <a:endParaRPr lang="en-US" altLang="zh-CN">
              <a:solidFill>
                <a:schemeClr val="bg2"/>
              </a:solidFill>
              <a:latin typeface="ZapfHumnst BT" pitchFamily="34" charset="0"/>
              <a:ea typeface="宋体" charset="-122"/>
            </a:endParaRPr>
          </a:p>
        </p:txBody>
      </p:sp>
      <p:sp>
        <p:nvSpPr>
          <p:cNvPr id="33" name="Line 46"/>
          <p:cNvSpPr>
            <a:spLocks noChangeShapeType="1"/>
          </p:cNvSpPr>
          <p:nvPr/>
        </p:nvSpPr>
        <p:spPr bwMode="auto">
          <a:xfrm>
            <a:off x="2134443" y="2056482"/>
            <a:ext cx="1120775" cy="1995488"/>
          </a:xfrm>
          <a:prstGeom prst="line">
            <a:avLst/>
          </a:prstGeom>
          <a:noFill/>
          <a:ln w="28575">
            <a:solidFill>
              <a:srgbClr val="8A0E5E"/>
            </a:solidFill>
            <a:prstDash val="lgDash"/>
            <a:round/>
            <a:headEnd/>
            <a:tailEnd type="arrow" w="lg" len="lg"/>
          </a:ln>
        </p:spPr>
        <p:txBody>
          <a:bodyPr/>
          <a:lstStyle/>
          <a:p>
            <a:endParaRPr lang="en-US"/>
          </a:p>
        </p:txBody>
      </p:sp>
      <p:sp>
        <p:nvSpPr>
          <p:cNvPr id="34" name="Line 49"/>
          <p:cNvSpPr>
            <a:spLocks noChangeShapeType="1"/>
          </p:cNvSpPr>
          <p:nvPr/>
        </p:nvSpPr>
        <p:spPr bwMode="auto">
          <a:xfrm flipH="1">
            <a:off x="3717181" y="2042195"/>
            <a:ext cx="1201737" cy="2200275"/>
          </a:xfrm>
          <a:prstGeom prst="line">
            <a:avLst/>
          </a:prstGeom>
          <a:noFill/>
          <a:ln w="28575">
            <a:solidFill>
              <a:srgbClr val="8A0E5E"/>
            </a:solidFill>
            <a:prstDash val="lgDash"/>
            <a:round/>
            <a:headEnd/>
            <a:tailEnd type="arrow" w="lg" len="lg"/>
          </a:ln>
        </p:spPr>
        <p:txBody>
          <a:bodyPr/>
          <a:lstStyle/>
          <a:p>
            <a:endParaRPr lang="en-US"/>
          </a:p>
        </p:txBody>
      </p:sp>
      <p:sp>
        <p:nvSpPr>
          <p:cNvPr id="35" name="Line 52"/>
          <p:cNvSpPr>
            <a:spLocks noChangeShapeType="1"/>
          </p:cNvSpPr>
          <p:nvPr/>
        </p:nvSpPr>
        <p:spPr bwMode="auto">
          <a:xfrm>
            <a:off x="3548906" y="3299495"/>
            <a:ext cx="1587" cy="841375"/>
          </a:xfrm>
          <a:prstGeom prst="line">
            <a:avLst/>
          </a:prstGeom>
          <a:noFill/>
          <a:ln w="28575">
            <a:solidFill>
              <a:srgbClr val="8A0E5E"/>
            </a:solidFill>
            <a:prstDash val="lgDash"/>
            <a:round/>
            <a:headEnd/>
            <a:tailEnd type="arrow" w="lg" len="lg"/>
          </a:ln>
        </p:spPr>
        <p:txBody>
          <a:bodyPr/>
          <a:lstStyle/>
          <a:p>
            <a:endParaRPr lang="en-US"/>
          </a:p>
        </p:txBody>
      </p:sp>
      <p:sp>
        <p:nvSpPr>
          <p:cNvPr id="36" name="Rectangle 56"/>
          <p:cNvSpPr>
            <a:spLocks noChangeArrowheads="1"/>
          </p:cNvSpPr>
          <p:nvPr/>
        </p:nvSpPr>
        <p:spPr bwMode="auto">
          <a:xfrm>
            <a:off x="1464518" y="3396332"/>
            <a:ext cx="984250" cy="606425"/>
          </a:xfrm>
          <a:prstGeom prst="rect">
            <a:avLst/>
          </a:prstGeom>
          <a:solidFill>
            <a:srgbClr val="FFFFCC"/>
          </a:solidFill>
          <a:ln w="12700">
            <a:solidFill>
              <a:srgbClr val="8A0E5E"/>
            </a:solidFill>
            <a:miter lim="800000"/>
            <a:headEnd/>
            <a:tailEnd/>
          </a:ln>
        </p:spPr>
        <p:txBody>
          <a:bodyPr/>
          <a:lstStyle/>
          <a:p>
            <a:endParaRPr lang="en-US"/>
          </a:p>
        </p:txBody>
      </p:sp>
      <p:sp>
        <p:nvSpPr>
          <p:cNvPr id="37" name="Rectangle 57"/>
          <p:cNvSpPr>
            <a:spLocks noChangeArrowheads="1"/>
          </p:cNvSpPr>
          <p:nvPr/>
        </p:nvSpPr>
        <p:spPr bwMode="auto">
          <a:xfrm>
            <a:off x="1464518" y="3213770"/>
            <a:ext cx="392113" cy="182562"/>
          </a:xfrm>
          <a:prstGeom prst="rect">
            <a:avLst/>
          </a:prstGeom>
          <a:solidFill>
            <a:srgbClr val="FFFFCC"/>
          </a:solidFill>
          <a:ln w="12700">
            <a:solidFill>
              <a:srgbClr val="8A0E5E"/>
            </a:solidFill>
            <a:miter lim="800000"/>
            <a:headEnd/>
            <a:tailEnd/>
          </a:ln>
        </p:spPr>
        <p:txBody>
          <a:bodyPr/>
          <a:lstStyle/>
          <a:p>
            <a:endParaRPr lang="en-US"/>
          </a:p>
        </p:txBody>
      </p:sp>
      <p:sp>
        <p:nvSpPr>
          <p:cNvPr id="38" name="Rectangle 58"/>
          <p:cNvSpPr>
            <a:spLocks noChangeArrowheads="1"/>
          </p:cNvSpPr>
          <p:nvPr/>
        </p:nvSpPr>
        <p:spPr bwMode="auto">
          <a:xfrm>
            <a:off x="1578818" y="3415382"/>
            <a:ext cx="846138" cy="182563"/>
          </a:xfrm>
          <a:prstGeom prst="rect">
            <a:avLst/>
          </a:prstGeom>
          <a:noFill/>
          <a:ln w="9525">
            <a:noFill/>
            <a:miter lim="800000"/>
            <a:headEnd/>
            <a:tailEnd/>
          </a:ln>
        </p:spPr>
        <p:txBody>
          <a:bodyPr wrap="none" lIns="0" tIns="0" rIns="0" bIns="0">
            <a:spAutoFit/>
          </a:bodyPr>
          <a:lstStyle/>
          <a:p>
            <a:r>
              <a:rPr lang="en-US" altLang="zh-CN" sz="1200">
                <a:solidFill>
                  <a:schemeClr val="bg2"/>
                </a:solidFill>
                <a:ea typeface="宋体" charset="-122"/>
              </a:rPr>
              <a:t>ObjectStore</a:t>
            </a:r>
            <a:r>
              <a:rPr lang="en-US" altLang="zh-CN" sz="1200">
                <a:ea typeface="宋体" charset="-122"/>
              </a:rPr>
              <a:t> </a:t>
            </a:r>
            <a:endParaRPr lang="en-US" altLang="zh-CN">
              <a:latin typeface="ZapfHumnst BT" pitchFamily="34" charset="0"/>
              <a:ea typeface="宋体" charset="-122"/>
            </a:endParaRPr>
          </a:p>
        </p:txBody>
      </p:sp>
      <p:sp>
        <p:nvSpPr>
          <p:cNvPr id="39" name="Rectangle 59"/>
          <p:cNvSpPr>
            <a:spLocks noChangeArrowheads="1"/>
          </p:cNvSpPr>
          <p:nvPr/>
        </p:nvSpPr>
        <p:spPr bwMode="auto">
          <a:xfrm>
            <a:off x="1723281" y="3585245"/>
            <a:ext cx="531812" cy="182562"/>
          </a:xfrm>
          <a:prstGeom prst="rect">
            <a:avLst/>
          </a:prstGeom>
          <a:noFill/>
          <a:ln w="9525">
            <a:noFill/>
            <a:miter lim="800000"/>
            <a:headEnd/>
            <a:tailEnd/>
          </a:ln>
        </p:spPr>
        <p:txBody>
          <a:bodyPr wrap="none" lIns="0" tIns="0" rIns="0" bIns="0">
            <a:spAutoFit/>
          </a:bodyPr>
          <a:lstStyle/>
          <a:p>
            <a:r>
              <a:rPr lang="en-US" altLang="zh-CN" sz="1200">
                <a:solidFill>
                  <a:schemeClr val="bg2"/>
                </a:solidFill>
                <a:ea typeface="宋体" charset="-122"/>
              </a:rPr>
              <a:t>Support</a:t>
            </a:r>
            <a:endParaRPr lang="en-US" altLang="zh-CN">
              <a:solidFill>
                <a:schemeClr val="bg2"/>
              </a:solidFill>
              <a:latin typeface="ZapfHumnst BT" pitchFamily="34" charset="0"/>
              <a:ea typeface="宋体" charset="-122"/>
            </a:endParaRPr>
          </a:p>
        </p:txBody>
      </p:sp>
      <p:sp>
        <p:nvSpPr>
          <p:cNvPr id="40" name="Line 60"/>
          <p:cNvSpPr>
            <a:spLocks noChangeShapeType="1"/>
          </p:cNvSpPr>
          <p:nvPr/>
        </p:nvSpPr>
        <p:spPr bwMode="auto">
          <a:xfrm>
            <a:off x="2434481" y="3996407"/>
            <a:ext cx="590550" cy="330200"/>
          </a:xfrm>
          <a:prstGeom prst="line">
            <a:avLst/>
          </a:prstGeom>
          <a:noFill/>
          <a:ln w="28575">
            <a:solidFill>
              <a:srgbClr val="8A0E5E"/>
            </a:solidFill>
            <a:prstDash val="dash"/>
            <a:round/>
            <a:headEnd/>
            <a:tailEnd type="arrow" w="lg" len="lg"/>
          </a:ln>
        </p:spPr>
        <p:txBody>
          <a:bodyPr/>
          <a:lstStyle/>
          <a:p>
            <a:endParaRPr lang="en-US"/>
          </a:p>
        </p:txBody>
      </p:sp>
      <p:sp>
        <p:nvSpPr>
          <p:cNvPr id="41" name="Line 63"/>
          <p:cNvSpPr>
            <a:spLocks noChangeShapeType="1"/>
          </p:cNvSpPr>
          <p:nvPr/>
        </p:nvSpPr>
        <p:spPr bwMode="auto">
          <a:xfrm>
            <a:off x="4061668" y="4540920"/>
            <a:ext cx="1600200" cy="0"/>
          </a:xfrm>
          <a:prstGeom prst="line">
            <a:avLst/>
          </a:prstGeom>
          <a:noFill/>
          <a:ln w="28575">
            <a:solidFill>
              <a:srgbClr val="8A0E5E"/>
            </a:solidFill>
            <a:prstDash val="lgDash"/>
            <a:round/>
            <a:headEnd/>
            <a:tailEnd type="arrow" w="lg" len="lg"/>
          </a:ln>
        </p:spPr>
        <p:txBody>
          <a:bodyPr/>
          <a:lstStyle/>
          <a:p>
            <a:endParaRPr lang="en-US"/>
          </a:p>
        </p:txBody>
      </p:sp>
      <p:sp>
        <p:nvSpPr>
          <p:cNvPr id="42" name="Rectangle 65"/>
          <p:cNvSpPr>
            <a:spLocks noChangeArrowheads="1"/>
          </p:cNvSpPr>
          <p:nvPr/>
        </p:nvSpPr>
        <p:spPr bwMode="auto">
          <a:xfrm>
            <a:off x="1115268" y="908720"/>
            <a:ext cx="1122363" cy="220662"/>
          </a:xfrm>
          <a:prstGeom prst="rect">
            <a:avLst/>
          </a:prstGeom>
          <a:solidFill>
            <a:srgbClr val="FFFFCC"/>
          </a:solidFill>
          <a:ln w="12700">
            <a:solidFill>
              <a:srgbClr val="8A0E5E"/>
            </a:solidFill>
            <a:miter lim="800000"/>
            <a:headEnd/>
            <a:tailEnd/>
          </a:ln>
          <a:effectLst/>
        </p:spPr>
        <p:txBody>
          <a:bodyPr wrap="none" lIns="107950" tIns="53975" rIns="107950" bIns="53975" anchor="ctr"/>
          <a:lstStyle/>
          <a:p>
            <a:endParaRPr lang="en-US"/>
          </a:p>
        </p:txBody>
      </p:sp>
      <p:sp>
        <p:nvSpPr>
          <p:cNvPr id="43" name="Text Box 66"/>
          <p:cNvSpPr txBox="1">
            <a:spLocks noChangeArrowheads="1"/>
          </p:cNvSpPr>
          <p:nvPr/>
        </p:nvSpPr>
        <p:spPr bwMode="auto">
          <a:xfrm>
            <a:off x="2207468" y="1129382"/>
            <a:ext cx="2393950" cy="565150"/>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altLang="zh-CN" sz="1500">
                <a:solidFill>
                  <a:schemeClr val="bg2"/>
                </a:solidFill>
                <a:ea typeface="宋体" charset="-122"/>
              </a:rPr>
              <a:t>&lt;&lt;layer&gt;&gt;</a:t>
            </a:r>
            <a:br>
              <a:rPr lang="en-US" altLang="zh-CN" sz="1500">
                <a:solidFill>
                  <a:schemeClr val="bg2"/>
                </a:solidFill>
                <a:ea typeface="宋体" charset="-122"/>
              </a:rPr>
            </a:br>
            <a:r>
              <a:rPr lang="en-US" altLang="zh-CN" sz="1500">
                <a:solidFill>
                  <a:schemeClr val="bg2"/>
                </a:solidFill>
                <a:ea typeface="宋体" charset="-122"/>
              </a:rPr>
              <a:t>Business Services</a:t>
            </a:r>
          </a:p>
        </p:txBody>
      </p:sp>
      <p:sp>
        <p:nvSpPr>
          <p:cNvPr id="44" name="Rectangle 69"/>
          <p:cNvSpPr>
            <a:spLocks noChangeArrowheads="1"/>
          </p:cNvSpPr>
          <p:nvPr/>
        </p:nvSpPr>
        <p:spPr bwMode="auto">
          <a:xfrm>
            <a:off x="4776043" y="3470945"/>
            <a:ext cx="1089025" cy="533400"/>
          </a:xfrm>
          <a:prstGeom prst="rect">
            <a:avLst/>
          </a:prstGeom>
          <a:solidFill>
            <a:srgbClr val="FFFFCC"/>
          </a:solidFill>
          <a:ln w="12700">
            <a:solidFill>
              <a:srgbClr val="8A0E5E"/>
            </a:solidFill>
            <a:miter lim="800000"/>
            <a:headEnd/>
            <a:tailEnd/>
          </a:ln>
        </p:spPr>
        <p:txBody>
          <a:bodyPr/>
          <a:lstStyle/>
          <a:p>
            <a:endParaRPr lang="en-US"/>
          </a:p>
        </p:txBody>
      </p:sp>
      <p:sp>
        <p:nvSpPr>
          <p:cNvPr id="45" name="Rectangle 70"/>
          <p:cNvSpPr>
            <a:spLocks noChangeArrowheads="1"/>
          </p:cNvSpPr>
          <p:nvPr/>
        </p:nvSpPr>
        <p:spPr bwMode="auto">
          <a:xfrm>
            <a:off x="4776043" y="3315370"/>
            <a:ext cx="430213" cy="155575"/>
          </a:xfrm>
          <a:prstGeom prst="rect">
            <a:avLst/>
          </a:prstGeom>
          <a:solidFill>
            <a:srgbClr val="FFFFCC"/>
          </a:solidFill>
          <a:ln w="12700">
            <a:solidFill>
              <a:srgbClr val="8A0E5E"/>
            </a:solidFill>
            <a:miter lim="800000"/>
            <a:headEnd/>
            <a:tailEnd/>
          </a:ln>
        </p:spPr>
        <p:txBody>
          <a:bodyPr/>
          <a:lstStyle/>
          <a:p>
            <a:endParaRPr lang="en-US"/>
          </a:p>
        </p:txBody>
      </p:sp>
      <p:sp>
        <p:nvSpPr>
          <p:cNvPr id="46" name="Rectangle 71"/>
          <p:cNvSpPr>
            <a:spLocks noChangeArrowheads="1"/>
          </p:cNvSpPr>
          <p:nvPr/>
        </p:nvSpPr>
        <p:spPr bwMode="auto">
          <a:xfrm>
            <a:off x="4941143" y="3497932"/>
            <a:ext cx="760413" cy="365125"/>
          </a:xfrm>
          <a:prstGeom prst="rect">
            <a:avLst/>
          </a:prstGeom>
          <a:noFill/>
          <a:ln w="9525">
            <a:noFill/>
            <a:miter lim="800000"/>
            <a:headEnd/>
            <a:tailEnd/>
          </a:ln>
        </p:spPr>
        <p:txBody>
          <a:bodyPr wrap="none" lIns="0" tIns="0" rIns="0" bIns="0">
            <a:spAutoFit/>
          </a:bodyPr>
          <a:lstStyle/>
          <a:p>
            <a:pPr algn="ctr"/>
            <a:r>
              <a:rPr lang="en-US" altLang="zh-CN" sz="1200">
                <a:solidFill>
                  <a:schemeClr val="bg2"/>
                </a:solidFill>
                <a:ea typeface="宋体" charset="-122"/>
              </a:rPr>
              <a:t>GUI</a:t>
            </a:r>
          </a:p>
          <a:p>
            <a:pPr algn="ctr"/>
            <a:r>
              <a:rPr lang="en-US" altLang="zh-CN" sz="1200">
                <a:solidFill>
                  <a:schemeClr val="bg2"/>
                </a:solidFill>
                <a:ea typeface="宋体" charset="-122"/>
              </a:rPr>
              <a:t>Framework</a:t>
            </a:r>
            <a:endParaRPr lang="en-US" altLang="zh-CN" sz="1200">
              <a:solidFill>
                <a:schemeClr val="bg2"/>
              </a:solidFill>
              <a:latin typeface="ZapfHumnst BT" pitchFamily="34" charset="0"/>
              <a:ea typeface="宋体" charset="-122"/>
            </a:endParaRPr>
          </a:p>
        </p:txBody>
      </p:sp>
      <p:grpSp>
        <p:nvGrpSpPr>
          <p:cNvPr id="47" name="Group 73"/>
          <p:cNvGrpSpPr>
            <a:grpSpLocks/>
          </p:cNvGrpSpPr>
          <p:nvPr/>
        </p:nvGrpSpPr>
        <p:grpSpPr bwMode="auto">
          <a:xfrm>
            <a:off x="5687268" y="4115470"/>
            <a:ext cx="915988" cy="687387"/>
            <a:chOff x="2458" y="2951"/>
            <a:chExt cx="894" cy="699"/>
          </a:xfrm>
        </p:grpSpPr>
        <p:sp>
          <p:nvSpPr>
            <p:cNvPr id="48" name="Rectangle 74"/>
            <p:cNvSpPr>
              <a:spLocks noChangeArrowheads="1"/>
            </p:cNvSpPr>
            <p:nvPr/>
          </p:nvSpPr>
          <p:spPr bwMode="auto">
            <a:xfrm>
              <a:off x="2458" y="3109"/>
              <a:ext cx="894" cy="541"/>
            </a:xfrm>
            <a:prstGeom prst="rect">
              <a:avLst/>
            </a:prstGeom>
            <a:solidFill>
              <a:srgbClr val="FFFFCC"/>
            </a:solidFill>
            <a:ln w="12700">
              <a:solidFill>
                <a:srgbClr val="8A0E5E"/>
              </a:solidFill>
              <a:miter lim="800000"/>
              <a:headEnd/>
              <a:tailEnd/>
            </a:ln>
          </p:spPr>
          <p:txBody>
            <a:bodyPr/>
            <a:lstStyle/>
            <a:p>
              <a:endParaRPr lang="en-US"/>
            </a:p>
          </p:txBody>
        </p:sp>
        <p:sp>
          <p:nvSpPr>
            <p:cNvPr id="49" name="Rectangle 75"/>
            <p:cNvSpPr>
              <a:spLocks noChangeArrowheads="1"/>
            </p:cNvSpPr>
            <p:nvPr/>
          </p:nvSpPr>
          <p:spPr bwMode="auto">
            <a:xfrm>
              <a:off x="2458" y="2951"/>
              <a:ext cx="353" cy="158"/>
            </a:xfrm>
            <a:prstGeom prst="rect">
              <a:avLst/>
            </a:prstGeom>
            <a:solidFill>
              <a:srgbClr val="FFFFCC"/>
            </a:solidFill>
            <a:ln w="12700">
              <a:solidFill>
                <a:srgbClr val="8A0E5E"/>
              </a:solidFill>
              <a:miter lim="800000"/>
              <a:headEnd/>
              <a:tailEnd/>
            </a:ln>
          </p:spPr>
          <p:txBody>
            <a:bodyPr/>
            <a:lstStyle/>
            <a:p>
              <a:endParaRPr lang="en-US"/>
            </a:p>
          </p:txBody>
        </p:sp>
      </p:grpSp>
      <p:sp>
        <p:nvSpPr>
          <p:cNvPr id="50" name="Rectangle 76"/>
          <p:cNvSpPr>
            <a:spLocks noChangeArrowheads="1"/>
          </p:cNvSpPr>
          <p:nvPr/>
        </p:nvSpPr>
        <p:spPr bwMode="auto">
          <a:xfrm>
            <a:off x="5811093" y="4298032"/>
            <a:ext cx="668338" cy="365125"/>
          </a:xfrm>
          <a:prstGeom prst="rect">
            <a:avLst/>
          </a:prstGeom>
          <a:noFill/>
          <a:ln w="9525">
            <a:noFill/>
            <a:miter lim="800000"/>
            <a:headEnd/>
            <a:tailEnd/>
          </a:ln>
        </p:spPr>
        <p:txBody>
          <a:bodyPr wrap="none" lIns="0" tIns="0" rIns="0" bIns="0">
            <a:spAutoFit/>
          </a:bodyPr>
          <a:lstStyle/>
          <a:p>
            <a:pPr algn="ctr"/>
            <a:r>
              <a:rPr lang="en-US" altLang="zh-CN" sz="1200">
                <a:solidFill>
                  <a:schemeClr val="bg2"/>
                </a:solidFill>
                <a:ea typeface="宋体" charset="-122"/>
              </a:rPr>
              <a:t>Secure</a:t>
            </a:r>
          </a:p>
          <a:p>
            <a:pPr algn="ctr"/>
            <a:r>
              <a:rPr lang="en-US" altLang="zh-CN" sz="1200">
                <a:solidFill>
                  <a:schemeClr val="bg2"/>
                </a:solidFill>
                <a:ea typeface="宋体" charset="-122"/>
              </a:rPr>
              <a:t>Interfaces</a:t>
            </a:r>
            <a:endParaRPr lang="en-US" altLang="zh-CN" sz="1200">
              <a:solidFill>
                <a:schemeClr val="bg2"/>
              </a:solidFill>
              <a:latin typeface="ZapfHumnst BT" pitchFamily="34" charset="0"/>
              <a:ea typeface="宋体" charset="-122"/>
            </a:endParaRPr>
          </a:p>
        </p:txBody>
      </p:sp>
      <p:sp>
        <p:nvSpPr>
          <p:cNvPr id="51" name="Rectangle 78"/>
          <p:cNvSpPr>
            <a:spLocks noChangeArrowheads="1"/>
          </p:cNvSpPr>
          <p:nvPr/>
        </p:nvSpPr>
        <p:spPr bwMode="auto">
          <a:xfrm>
            <a:off x="4518868" y="2839120"/>
            <a:ext cx="1252538" cy="304800"/>
          </a:xfrm>
          <a:prstGeom prst="rect">
            <a:avLst/>
          </a:prstGeom>
          <a:solidFill>
            <a:srgbClr val="FFFFCC"/>
          </a:solidFill>
          <a:ln w="12700">
            <a:solidFill>
              <a:srgbClr val="8A0E5E"/>
            </a:solidFill>
            <a:miter lim="800000"/>
            <a:headEnd/>
            <a:tailEnd/>
          </a:ln>
        </p:spPr>
        <p:txBody>
          <a:bodyPr/>
          <a:lstStyle/>
          <a:p>
            <a:endParaRPr lang="en-US"/>
          </a:p>
        </p:txBody>
      </p:sp>
      <p:sp>
        <p:nvSpPr>
          <p:cNvPr id="52" name="Rectangle 79"/>
          <p:cNvSpPr>
            <a:spLocks noChangeArrowheads="1"/>
          </p:cNvSpPr>
          <p:nvPr/>
        </p:nvSpPr>
        <p:spPr bwMode="auto">
          <a:xfrm>
            <a:off x="5645993" y="3169320"/>
            <a:ext cx="549275" cy="182562"/>
          </a:xfrm>
          <a:prstGeom prst="rect">
            <a:avLst/>
          </a:prstGeom>
          <a:noFill/>
          <a:ln w="9525">
            <a:noFill/>
            <a:miter lim="800000"/>
            <a:headEnd/>
            <a:tailEnd/>
          </a:ln>
        </p:spPr>
        <p:txBody>
          <a:bodyPr wrap="none" lIns="0" tIns="0" rIns="0" bIns="0">
            <a:spAutoFit/>
          </a:bodyPr>
          <a:lstStyle/>
          <a:p>
            <a:r>
              <a:rPr lang="en-US" altLang="zh-CN" sz="1200">
                <a:solidFill>
                  <a:schemeClr val="bg2"/>
                </a:solidFill>
                <a:ea typeface="宋体" charset="-122"/>
              </a:rPr>
              <a:t>Security</a:t>
            </a:r>
            <a:endParaRPr lang="en-US" altLang="zh-CN" sz="1200">
              <a:solidFill>
                <a:schemeClr val="bg2"/>
              </a:solidFill>
              <a:latin typeface="ZapfHumnst BT" pitchFamily="34" charset="0"/>
              <a:ea typeface="宋体" charset="-122"/>
            </a:endParaRPr>
          </a:p>
        </p:txBody>
      </p:sp>
      <p:grpSp>
        <p:nvGrpSpPr>
          <p:cNvPr id="53" name="Group 81"/>
          <p:cNvGrpSpPr>
            <a:grpSpLocks/>
          </p:cNvGrpSpPr>
          <p:nvPr/>
        </p:nvGrpSpPr>
        <p:grpSpPr bwMode="auto">
          <a:xfrm>
            <a:off x="6173043" y="3348707"/>
            <a:ext cx="1192213" cy="688975"/>
            <a:chOff x="2458" y="2951"/>
            <a:chExt cx="894" cy="699"/>
          </a:xfrm>
        </p:grpSpPr>
        <p:sp>
          <p:nvSpPr>
            <p:cNvPr id="54" name="Rectangle 82"/>
            <p:cNvSpPr>
              <a:spLocks noChangeArrowheads="1"/>
            </p:cNvSpPr>
            <p:nvPr/>
          </p:nvSpPr>
          <p:spPr bwMode="auto">
            <a:xfrm>
              <a:off x="2458" y="3109"/>
              <a:ext cx="894" cy="541"/>
            </a:xfrm>
            <a:prstGeom prst="rect">
              <a:avLst/>
            </a:prstGeom>
            <a:solidFill>
              <a:srgbClr val="FFFFCC"/>
            </a:solidFill>
            <a:ln w="12700">
              <a:solidFill>
                <a:srgbClr val="8A0E5E"/>
              </a:solidFill>
              <a:miter lim="800000"/>
              <a:headEnd/>
              <a:tailEnd/>
            </a:ln>
          </p:spPr>
          <p:txBody>
            <a:bodyPr/>
            <a:lstStyle/>
            <a:p>
              <a:endParaRPr lang="en-US"/>
            </a:p>
          </p:txBody>
        </p:sp>
        <p:sp>
          <p:nvSpPr>
            <p:cNvPr id="55" name="Rectangle 83"/>
            <p:cNvSpPr>
              <a:spLocks noChangeArrowheads="1"/>
            </p:cNvSpPr>
            <p:nvPr/>
          </p:nvSpPr>
          <p:spPr bwMode="auto">
            <a:xfrm>
              <a:off x="2458" y="2951"/>
              <a:ext cx="353" cy="158"/>
            </a:xfrm>
            <a:prstGeom prst="rect">
              <a:avLst/>
            </a:prstGeom>
            <a:solidFill>
              <a:srgbClr val="FFFFCC"/>
            </a:solidFill>
            <a:ln w="12700">
              <a:solidFill>
                <a:srgbClr val="8A0E5E"/>
              </a:solidFill>
              <a:miter lim="800000"/>
              <a:headEnd/>
              <a:tailEnd/>
            </a:ln>
          </p:spPr>
          <p:txBody>
            <a:bodyPr/>
            <a:lstStyle/>
            <a:p>
              <a:endParaRPr lang="en-US"/>
            </a:p>
          </p:txBody>
        </p:sp>
      </p:grpSp>
      <p:sp>
        <p:nvSpPr>
          <p:cNvPr id="56" name="Rectangle 84"/>
          <p:cNvSpPr>
            <a:spLocks noChangeArrowheads="1"/>
          </p:cNvSpPr>
          <p:nvPr/>
        </p:nvSpPr>
        <p:spPr bwMode="auto">
          <a:xfrm>
            <a:off x="6233368" y="3505870"/>
            <a:ext cx="1082675" cy="530225"/>
          </a:xfrm>
          <a:prstGeom prst="rect">
            <a:avLst/>
          </a:prstGeom>
          <a:noFill/>
          <a:ln w="9525">
            <a:noFill/>
            <a:miter lim="800000"/>
            <a:headEnd/>
            <a:tailEnd/>
          </a:ln>
        </p:spPr>
        <p:txBody>
          <a:bodyPr wrap="none" lIns="0" tIns="0" rIns="0" bIns="0">
            <a:spAutoFit/>
          </a:bodyPr>
          <a:lstStyle/>
          <a:p>
            <a:pPr algn="ctr"/>
            <a:r>
              <a:rPr lang="en-US" altLang="zh-CN" sz="1200">
                <a:solidFill>
                  <a:schemeClr val="bg2"/>
                </a:solidFill>
                <a:ea typeface="宋体" charset="-122"/>
              </a:rPr>
              <a:t>&lt;&lt;subsystem&gt;&gt;</a:t>
            </a:r>
          </a:p>
          <a:p>
            <a:pPr algn="ctr"/>
            <a:r>
              <a:rPr lang="en-US" altLang="zh-CN" sz="1200">
                <a:solidFill>
                  <a:schemeClr val="bg2"/>
                </a:solidFill>
                <a:ea typeface="宋体" charset="-122"/>
              </a:rPr>
              <a:t>Security</a:t>
            </a:r>
          </a:p>
          <a:p>
            <a:pPr algn="ctr">
              <a:lnSpc>
                <a:spcPct val="90000"/>
              </a:lnSpc>
            </a:pPr>
            <a:r>
              <a:rPr lang="en-US" altLang="zh-CN" sz="1200">
                <a:solidFill>
                  <a:schemeClr val="bg2"/>
                </a:solidFill>
                <a:ea typeface="宋体" charset="-122"/>
              </a:rPr>
              <a:t>Manager</a:t>
            </a:r>
            <a:endParaRPr lang="en-US" altLang="zh-CN" sz="1200">
              <a:solidFill>
                <a:schemeClr val="bg2"/>
              </a:solidFill>
              <a:latin typeface="ZapfHumnst BT" pitchFamily="34" charset="0"/>
              <a:ea typeface="宋体" charset="-122"/>
            </a:endParaRPr>
          </a:p>
        </p:txBody>
      </p:sp>
      <p:sp>
        <p:nvSpPr>
          <p:cNvPr id="57" name="Line 85"/>
          <p:cNvSpPr>
            <a:spLocks noChangeShapeType="1"/>
          </p:cNvSpPr>
          <p:nvPr/>
        </p:nvSpPr>
        <p:spPr bwMode="auto">
          <a:xfrm>
            <a:off x="5180856" y="4004345"/>
            <a:ext cx="481012" cy="374650"/>
          </a:xfrm>
          <a:prstGeom prst="line">
            <a:avLst/>
          </a:prstGeom>
          <a:noFill/>
          <a:ln w="28575">
            <a:solidFill>
              <a:srgbClr val="8A0E5E"/>
            </a:solidFill>
            <a:prstDash val="lgDash"/>
            <a:round/>
            <a:headEnd/>
            <a:tailEnd type="arrow" w="lg" len="lg"/>
          </a:ln>
          <a:effectLst/>
        </p:spPr>
        <p:txBody>
          <a:bodyPr wrap="none" lIns="107950" tIns="53975" rIns="107950" bIns="53975" anchor="ctr"/>
          <a:lstStyle/>
          <a:p>
            <a:endParaRPr lang="en-US"/>
          </a:p>
        </p:txBody>
      </p:sp>
      <p:sp>
        <p:nvSpPr>
          <p:cNvPr id="58" name="Line 86"/>
          <p:cNvSpPr>
            <a:spLocks noChangeShapeType="1"/>
          </p:cNvSpPr>
          <p:nvPr/>
        </p:nvSpPr>
        <p:spPr bwMode="auto">
          <a:xfrm flipH="1">
            <a:off x="6641356" y="4037682"/>
            <a:ext cx="317500" cy="374650"/>
          </a:xfrm>
          <a:prstGeom prst="line">
            <a:avLst/>
          </a:prstGeom>
          <a:noFill/>
          <a:ln w="28575">
            <a:solidFill>
              <a:srgbClr val="8A0E5E"/>
            </a:solidFill>
            <a:prstDash val="lgDash"/>
            <a:round/>
            <a:headEnd/>
            <a:tailEnd type="arrow" w="lg" len="lg"/>
          </a:ln>
          <a:effectLst/>
        </p:spPr>
        <p:txBody>
          <a:bodyPr wrap="none" lIns="107950" tIns="53975" rIns="107950" bIns="53975" anchor="ctr"/>
          <a:lstStyle/>
          <a:p>
            <a:endParaRPr lang="en-US"/>
          </a:p>
        </p:txBody>
      </p:sp>
      <p:sp>
        <p:nvSpPr>
          <p:cNvPr id="59" name="Line 88"/>
          <p:cNvSpPr>
            <a:spLocks noChangeShapeType="1"/>
          </p:cNvSpPr>
          <p:nvPr/>
        </p:nvSpPr>
        <p:spPr bwMode="auto">
          <a:xfrm flipH="1">
            <a:off x="3667968" y="2056482"/>
            <a:ext cx="1417638" cy="3860800"/>
          </a:xfrm>
          <a:prstGeom prst="line">
            <a:avLst/>
          </a:prstGeom>
          <a:noFill/>
          <a:ln w="28575">
            <a:solidFill>
              <a:srgbClr val="8A0E5E"/>
            </a:solidFill>
            <a:prstDash val="lgDash"/>
            <a:round/>
            <a:headEnd/>
            <a:tailEnd type="arrow" w="lg" len="lg"/>
          </a:ln>
        </p:spPr>
        <p:txBody>
          <a:bodyPr/>
          <a:lstStyle/>
          <a:p>
            <a:endParaRPr lang="en-US"/>
          </a:p>
        </p:txBody>
      </p:sp>
    </p:spTree>
    <p:extLst>
      <p:ext uri="{BB962C8B-B14F-4D97-AF65-F5344CB8AC3E}">
        <p14:creationId xmlns:p14="http://schemas.microsoft.com/office/powerpoint/2010/main" val="381453010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title"/>
          </p:nvPr>
        </p:nvSpPr>
        <p:spPr>
          <a:xfrm>
            <a:off x="457200" y="274638"/>
            <a:ext cx="8229600" cy="1020762"/>
          </a:xfrm>
        </p:spPr>
        <p:txBody>
          <a:bodyPr/>
          <a:lstStyle/>
          <a:p>
            <a:pPr eaLnBrk="1" hangingPunct="1">
              <a:defRPr/>
            </a:pPr>
            <a:r>
              <a:rPr lang="en-US" altLang="zh-TW" sz="2800" dirty="0" smtClean="0">
                <a:latin typeface="Corbel"/>
                <a:ea typeface="新細明體" charset="0"/>
                <a:cs typeface="Corbel"/>
              </a:rPr>
              <a:t>UML Diagram of  </a:t>
            </a:r>
            <a:r>
              <a:rPr lang="en-US" altLang="zh-TW" sz="2800" b="1" dirty="0" smtClean="0">
                <a:solidFill>
                  <a:schemeClr val="accent3"/>
                </a:solidFill>
                <a:latin typeface="Corbel"/>
                <a:ea typeface="新細明體" charset="0"/>
                <a:cs typeface="Corbel"/>
              </a:rPr>
              <a:t>Component</a:t>
            </a:r>
            <a:r>
              <a:rPr lang="en-US" altLang="zh-TW" sz="2800" b="1" dirty="0" smtClean="0">
                <a:latin typeface="Corbel"/>
                <a:ea typeface="新細明體" charset="0"/>
                <a:cs typeface="Corbel"/>
              </a:rPr>
              <a:t> </a:t>
            </a:r>
            <a:r>
              <a:rPr lang="en-US" altLang="zh-TW" sz="2800" dirty="0" smtClean="0">
                <a:latin typeface="Corbel"/>
                <a:ea typeface="新細明體" charset="0"/>
                <a:cs typeface="Corbel"/>
              </a:rPr>
              <a:t> Design</a:t>
            </a:r>
            <a:br>
              <a:rPr lang="en-US" altLang="zh-TW" sz="2800" dirty="0" smtClean="0">
                <a:latin typeface="Corbel"/>
                <a:ea typeface="新細明體" charset="0"/>
                <a:cs typeface="Corbel"/>
              </a:rPr>
            </a:br>
            <a:r>
              <a:rPr lang="en-US" altLang="zh-TW" sz="2800" dirty="0">
                <a:latin typeface="Corbel"/>
                <a:ea typeface="新細明體" charset="0"/>
                <a:cs typeface="Corbel"/>
              </a:rPr>
              <a:t>for   Reusable and/or  Replaceable </a:t>
            </a:r>
            <a:r>
              <a:rPr lang="en-US" altLang="zh-TW" sz="2800" dirty="0" smtClean="0">
                <a:latin typeface="Corbel"/>
                <a:ea typeface="新細明體" charset="0"/>
                <a:cs typeface="Corbel"/>
              </a:rPr>
              <a:t>Component</a:t>
            </a:r>
            <a:endParaRPr lang="en-US" sz="2800" dirty="0" smtClean="0">
              <a:latin typeface="Corbel"/>
              <a:cs typeface="Corbel"/>
            </a:endParaRPr>
          </a:p>
        </p:txBody>
      </p:sp>
      <p:sp>
        <p:nvSpPr>
          <p:cNvPr id="23557" name="Rectangle 5"/>
          <p:cNvSpPr>
            <a:spLocks noChangeArrowheads="1"/>
          </p:cNvSpPr>
          <p:nvPr/>
        </p:nvSpPr>
        <p:spPr bwMode="auto">
          <a:xfrm>
            <a:off x="609600" y="1676400"/>
            <a:ext cx="1752600" cy="533400"/>
          </a:xfrm>
          <a:prstGeom prst="rect">
            <a:avLst/>
          </a:prstGeom>
          <a:solidFill>
            <a:schemeClr val="bg1"/>
          </a:solidFill>
          <a:ln w="222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TW" sz="1400" b="1">
                <a:ea typeface="新細明體" charset="0"/>
                <a:cs typeface="新細明體" charset="0"/>
              </a:rPr>
              <a:t>&lt;&lt;component&gt;&gt;</a:t>
            </a:r>
          </a:p>
          <a:p>
            <a:pPr algn="ctr">
              <a:defRPr/>
            </a:pPr>
            <a:r>
              <a:rPr lang="en-US" altLang="zh-TW" sz="1400" b="1">
                <a:ea typeface="新細明體" charset="0"/>
                <a:cs typeface="新細明體" charset="0"/>
              </a:rPr>
              <a:t>MathPack</a:t>
            </a:r>
            <a:endParaRPr lang="en-US" sz="1400" b="1">
              <a:cs typeface="+mn-cs"/>
            </a:endParaRPr>
          </a:p>
        </p:txBody>
      </p:sp>
      <p:sp>
        <p:nvSpPr>
          <p:cNvPr id="23559" name="Rectangle 7"/>
          <p:cNvSpPr>
            <a:spLocks noChangeArrowheads="1"/>
          </p:cNvSpPr>
          <p:nvPr/>
        </p:nvSpPr>
        <p:spPr bwMode="auto">
          <a:xfrm>
            <a:off x="2667000" y="1676400"/>
            <a:ext cx="1676400" cy="533400"/>
          </a:xfrm>
          <a:prstGeom prst="rect">
            <a:avLst/>
          </a:prstGeom>
          <a:solidFill>
            <a:schemeClr val="bg1"/>
          </a:solidFill>
          <a:ln w="222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tLang="zh-TW" sz="1400" b="1">
              <a:ea typeface="新細明體" charset="0"/>
              <a:cs typeface="新細明體" charset="0"/>
            </a:endParaRPr>
          </a:p>
          <a:p>
            <a:pPr algn="ctr">
              <a:defRPr/>
            </a:pPr>
            <a:r>
              <a:rPr lang="en-US" altLang="zh-TW" sz="1400" b="1">
                <a:ea typeface="新細明體" charset="0"/>
                <a:cs typeface="新細明體" charset="0"/>
              </a:rPr>
              <a:t>MathPack</a:t>
            </a:r>
            <a:endParaRPr lang="en-US" sz="1400" b="1">
              <a:cs typeface="+mn-cs"/>
            </a:endParaRPr>
          </a:p>
        </p:txBody>
      </p:sp>
      <p:sp>
        <p:nvSpPr>
          <p:cNvPr id="23560" name="Rectangle 8"/>
          <p:cNvSpPr>
            <a:spLocks noChangeArrowheads="1"/>
          </p:cNvSpPr>
          <p:nvPr/>
        </p:nvSpPr>
        <p:spPr bwMode="auto">
          <a:xfrm>
            <a:off x="3962400" y="1752600"/>
            <a:ext cx="228600" cy="76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61" name="Rectangle 9"/>
          <p:cNvSpPr>
            <a:spLocks noChangeArrowheads="1"/>
          </p:cNvSpPr>
          <p:nvPr/>
        </p:nvSpPr>
        <p:spPr bwMode="auto">
          <a:xfrm>
            <a:off x="3962400" y="1905000"/>
            <a:ext cx="228600" cy="76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63" name="Line 11"/>
          <p:cNvSpPr>
            <a:spLocks noChangeShapeType="1"/>
          </p:cNvSpPr>
          <p:nvPr/>
        </p:nvSpPr>
        <p:spPr bwMode="auto">
          <a:xfrm>
            <a:off x="4038600" y="198120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3564" name="Line 12"/>
          <p:cNvSpPr>
            <a:spLocks noChangeShapeType="1"/>
          </p:cNvSpPr>
          <p:nvPr/>
        </p:nvSpPr>
        <p:spPr bwMode="auto">
          <a:xfrm>
            <a:off x="4038600" y="182880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3565" name="Line 13"/>
          <p:cNvSpPr>
            <a:spLocks noChangeShapeType="1"/>
          </p:cNvSpPr>
          <p:nvPr/>
        </p:nvSpPr>
        <p:spPr bwMode="auto">
          <a:xfrm>
            <a:off x="4038600" y="167640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3566" name="Line 14"/>
          <p:cNvSpPr>
            <a:spLocks noChangeShapeType="1"/>
          </p:cNvSpPr>
          <p:nvPr/>
        </p:nvSpPr>
        <p:spPr bwMode="auto">
          <a:xfrm>
            <a:off x="4038600" y="20574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3567" name="Line 15"/>
          <p:cNvSpPr>
            <a:spLocks noChangeShapeType="1"/>
          </p:cNvSpPr>
          <p:nvPr/>
        </p:nvSpPr>
        <p:spPr bwMode="auto">
          <a:xfrm>
            <a:off x="4267200" y="1676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3568" name="Line 16"/>
          <p:cNvSpPr>
            <a:spLocks noChangeShapeType="1"/>
          </p:cNvSpPr>
          <p:nvPr/>
        </p:nvSpPr>
        <p:spPr bwMode="auto">
          <a:xfrm>
            <a:off x="4038600" y="16764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3569" name="Rectangle 17"/>
          <p:cNvSpPr>
            <a:spLocks noChangeArrowheads="1"/>
          </p:cNvSpPr>
          <p:nvPr/>
        </p:nvSpPr>
        <p:spPr bwMode="auto">
          <a:xfrm>
            <a:off x="685800" y="3124200"/>
            <a:ext cx="1752600" cy="533400"/>
          </a:xfrm>
          <a:prstGeom prst="rect">
            <a:avLst/>
          </a:prstGeom>
          <a:solidFill>
            <a:schemeClr val="bg1"/>
          </a:solidFill>
          <a:ln w="222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TW" sz="1400" b="1">
                <a:ea typeface="新細明體" charset="0"/>
                <a:cs typeface="新細明體" charset="0"/>
              </a:rPr>
              <a:t>&lt;&lt;component&gt;&gt;</a:t>
            </a:r>
          </a:p>
          <a:p>
            <a:pPr algn="ctr">
              <a:defRPr/>
            </a:pPr>
            <a:r>
              <a:rPr lang="en-US" altLang="zh-TW" sz="1400" b="1">
                <a:ea typeface="新細明體" charset="0"/>
                <a:cs typeface="新細明體" charset="0"/>
              </a:rPr>
              <a:t>StatsPack</a:t>
            </a:r>
            <a:endParaRPr lang="en-US" sz="1400" b="1">
              <a:cs typeface="+mn-cs"/>
            </a:endParaRPr>
          </a:p>
        </p:txBody>
      </p:sp>
      <p:sp>
        <p:nvSpPr>
          <p:cNvPr id="23570" name="Line 18"/>
          <p:cNvSpPr>
            <a:spLocks noChangeShapeType="1"/>
          </p:cNvSpPr>
          <p:nvPr/>
        </p:nvSpPr>
        <p:spPr bwMode="auto">
          <a:xfrm>
            <a:off x="838200" y="2819400"/>
            <a:ext cx="0" cy="3048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3571" name="Oval 19"/>
          <p:cNvSpPr>
            <a:spLocks noChangeArrowheads="1"/>
          </p:cNvSpPr>
          <p:nvPr/>
        </p:nvSpPr>
        <p:spPr bwMode="auto">
          <a:xfrm>
            <a:off x="762000" y="2590800"/>
            <a:ext cx="228600" cy="2286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72" name="Rectangle 20"/>
          <p:cNvSpPr>
            <a:spLocks noChangeArrowheads="1"/>
          </p:cNvSpPr>
          <p:nvPr/>
        </p:nvSpPr>
        <p:spPr bwMode="auto">
          <a:xfrm>
            <a:off x="685800" y="4419600"/>
            <a:ext cx="1752600" cy="533400"/>
          </a:xfrm>
          <a:prstGeom prst="rect">
            <a:avLst/>
          </a:prstGeom>
          <a:solidFill>
            <a:schemeClr val="bg1"/>
          </a:solidFill>
          <a:ln w="222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TW" sz="1400" b="1">
                <a:ea typeface="新細明體" charset="0"/>
                <a:cs typeface="新細明體" charset="0"/>
              </a:rPr>
              <a:t>&lt;&lt;component&gt;&gt;</a:t>
            </a:r>
          </a:p>
          <a:p>
            <a:pPr algn="ctr">
              <a:defRPr/>
            </a:pPr>
            <a:r>
              <a:rPr lang="en-US" altLang="zh-TW" sz="1400" b="1">
                <a:ea typeface="新細明體" charset="0"/>
                <a:cs typeface="新細明體" charset="0"/>
              </a:rPr>
              <a:t>MathPack</a:t>
            </a:r>
            <a:endParaRPr lang="en-US" sz="1400" b="1">
              <a:cs typeface="+mn-cs"/>
            </a:endParaRPr>
          </a:p>
        </p:txBody>
      </p:sp>
      <p:sp>
        <p:nvSpPr>
          <p:cNvPr id="23573" name="Line 21"/>
          <p:cNvSpPr>
            <a:spLocks noChangeShapeType="1"/>
          </p:cNvSpPr>
          <p:nvPr/>
        </p:nvSpPr>
        <p:spPr bwMode="auto">
          <a:xfrm>
            <a:off x="838200" y="4038600"/>
            <a:ext cx="0" cy="3810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3575" name="Text Box 23"/>
          <p:cNvSpPr txBox="1">
            <a:spLocks noChangeArrowheads="1"/>
          </p:cNvSpPr>
          <p:nvPr/>
        </p:nvSpPr>
        <p:spPr bwMode="auto">
          <a:xfrm>
            <a:off x="1584325" y="54467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sz="1800">
              <a:cs typeface="+mn-cs"/>
            </a:endParaRPr>
          </a:p>
        </p:txBody>
      </p:sp>
      <p:sp>
        <p:nvSpPr>
          <p:cNvPr id="23576" name="AutoShape 24"/>
          <p:cNvSpPr>
            <a:spLocks noChangeArrowheads="1"/>
          </p:cNvSpPr>
          <p:nvPr/>
        </p:nvSpPr>
        <p:spPr bwMode="auto">
          <a:xfrm rot="-32137899">
            <a:off x="685800" y="3352800"/>
            <a:ext cx="457200" cy="685800"/>
          </a:xfrm>
          <a:custGeom>
            <a:avLst/>
            <a:gdLst>
              <a:gd name="G0" fmla="+- 9349 0 0"/>
              <a:gd name="G1" fmla="+- -9677689 0 0"/>
              <a:gd name="G2" fmla="+- 0 0 -9677689"/>
              <a:gd name="T0" fmla="*/ 0 256 1"/>
              <a:gd name="T1" fmla="*/ 180 256 1"/>
              <a:gd name="G3" fmla="+- -9677689 T0 T1"/>
              <a:gd name="T2" fmla="*/ 0 256 1"/>
              <a:gd name="T3" fmla="*/ 90 256 1"/>
              <a:gd name="G4" fmla="+- -9677689 T2 T3"/>
              <a:gd name="G5" fmla="*/ G4 2 1"/>
              <a:gd name="T4" fmla="*/ 90 256 1"/>
              <a:gd name="T5" fmla="*/ 0 256 1"/>
              <a:gd name="G6" fmla="+- -9677689 T4 T5"/>
              <a:gd name="G7" fmla="*/ G6 2 1"/>
              <a:gd name="G8" fmla="abs -967768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349"/>
              <a:gd name="G18" fmla="*/ 9349 1 2"/>
              <a:gd name="G19" fmla="+- G18 5400 0"/>
              <a:gd name="G20" fmla="cos G19 -9677689"/>
              <a:gd name="G21" fmla="sin G19 -9677689"/>
              <a:gd name="G22" fmla="+- G20 10800 0"/>
              <a:gd name="G23" fmla="+- G21 10800 0"/>
              <a:gd name="G24" fmla="+- 10800 0 G20"/>
              <a:gd name="G25" fmla="+- 9349 10800 0"/>
              <a:gd name="G26" fmla="?: G9 G17 G25"/>
              <a:gd name="G27" fmla="?: G9 0 21600"/>
              <a:gd name="G28" fmla="cos 10800 -9677689"/>
              <a:gd name="G29" fmla="sin 10800 -9677689"/>
              <a:gd name="G30" fmla="sin 9349 -9677689"/>
              <a:gd name="G31" fmla="+- G28 10800 0"/>
              <a:gd name="G32" fmla="+- G29 10800 0"/>
              <a:gd name="G33" fmla="+- G30 10800 0"/>
              <a:gd name="G34" fmla="?: G4 0 G31"/>
              <a:gd name="G35" fmla="?: -9677689 G34 0"/>
              <a:gd name="G36" fmla="?: G6 G35 G31"/>
              <a:gd name="G37" fmla="+- 21600 0 G36"/>
              <a:gd name="G38" fmla="?: G4 0 G33"/>
              <a:gd name="G39" fmla="?: -9677689 G38 G32"/>
              <a:gd name="G40" fmla="?: G6 G39 0"/>
              <a:gd name="G41" fmla="?: G4 G32 21600"/>
              <a:gd name="G42" fmla="?: G6 G41 G33"/>
              <a:gd name="T12" fmla="*/ 10800 w 21600"/>
              <a:gd name="T13" fmla="*/ 0 h 21600"/>
              <a:gd name="T14" fmla="*/ 2286 w 21600"/>
              <a:gd name="T15" fmla="*/ 5411 h 21600"/>
              <a:gd name="T16" fmla="*/ 10800 w 21600"/>
              <a:gd name="T17" fmla="*/ 1451 h 21600"/>
              <a:gd name="T18" fmla="*/ 19314 w 21600"/>
              <a:gd name="T19" fmla="*/ 5411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00" y="5800"/>
                </a:moveTo>
                <a:cubicBezTo>
                  <a:pt x="4614" y="3092"/>
                  <a:pt x="7595" y="1450"/>
                  <a:pt x="10800" y="1450"/>
                </a:cubicBezTo>
                <a:cubicBezTo>
                  <a:pt x="14004" y="1450"/>
                  <a:pt x="16985" y="3092"/>
                  <a:pt x="18699" y="5800"/>
                </a:cubicBezTo>
                <a:lnTo>
                  <a:pt x="19925" y="5024"/>
                </a:lnTo>
                <a:cubicBezTo>
                  <a:pt x="17945" y="1896"/>
                  <a:pt x="14501" y="0"/>
                  <a:pt x="10799" y="0"/>
                </a:cubicBezTo>
                <a:cubicBezTo>
                  <a:pt x="7098" y="0"/>
                  <a:pt x="3654" y="1896"/>
                  <a:pt x="1674" y="5024"/>
                </a:cubicBezTo>
                <a:close/>
              </a:path>
            </a:pathLst>
          </a:cu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77" name="Rectangle 25"/>
          <p:cNvSpPr>
            <a:spLocks noChangeArrowheads="1"/>
          </p:cNvSpPr>
          <p:nvPr/>
        </p:nvSpPr>
        <p:spPr bwMode="auto">
          <a:xfrm>
            <a:off x="685800" y="5715000"/>
            <a:ext cx="1752600" cy="533400"/>
          </a:xfrm>
          <a:prstGeom prst="rect">
            <a:avLst/>
          </a:prstGeom>
          <a:solidFill>
            <a:schemeClr val="bg1"/>
          </a:solidFill>
          <a:ln w="222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TW" sz="1400" b="1">
                <a:ea typeface="新細明體" charset="0"/>
                <a:cs typeface="新細明體" charset="0"/>
              </a:rPr>
              <a:t>&lt;&lt;component&gt;&gt;</a:t>
            </a:r>
          </a:p>
          <a:p>
            <a:pPr algn="ctr">
              <a:defRPr/>
            </a:pPr>
            <a:r>
              <a:rPr lang="en-US" altLang="zh-TW" sz="1400" b="1">
                <a:ea typeface="新細明體" charset="0"/>
                <a:cs typeface="新細明體" charset="0"/>
              </a:rPr>
              <a:t>MathPack</a:t>
            </a:r>
            <a:endParaRPr lang="en-US" sz="1400" b="1">
              <a:cs typeface="+mn-cs"/>
            </a:endParaRPr>
          </a:p>
        </p:txBody>
      </p:sp>
      <p:sp>
        <p:nvSpPr>
          <p:cNvPr id="23578" name="Rectangle 26"/>
          <p:cNvSpPr>
            <a:spLocks noChangeArrowheads="1"/>
          </p:cNvSpPr>
          <p:nvPr/>
        </p:nvSpPr>
        <p:spPr bwMode="auto">
          <a:xfrm>
            <a:off x="3962400" y="5715000"/>
            <a:ext cx="1752600" cy="533400"/>
          </a:xfrm>
          <a:prstGeom prst="rect">
            <a:avLst/>
          </a:prstGeom>
          <a:solidFill>
            <a:schemeClr val="bg1"/>
          </a:solidFill>
          <a:ln w="222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TW" sz="1400" b="1">
                <a:ea typeface="新細明體" charset="0"/>
                <a:cs typeface="新細明體" charset="0"/>
              </a:rPr>
              <a:t>&lt;&lt;component&gt;&gt;</a:t>
            </a:r>
          </a:p>
          <a:p>
            <a:pPr algn="ctr">
              <a:defRPr/>
            </a:pPr>
            <a:r>
              <a:rPr lang="en-US" altLang="zh-TW" sz="1400" b="1">
                <a:ea typeface="新細明體" charset="0"/>
                <a:cs typeface="新細明體" charset="0"/>
              </a:rPr>
              <a:t>StatsPack</a:t>
            </a:r>
            <a:endParaRPr lang="en-US" sz="1400" b="1">
              <a:cs typeface="+mn-cs"/>
            </a:endParaRPr>
          </a:p>
        </p:txBody>
      </p:sp>
      <p:sp>
        <p:nvSpPr>
          <p:cNvPr id="23579" name="Line 27"/>
          <p:cNvSpPr>
            <a:spLocks noChangeShapeType="1"/>
          </p:cNvSpPr>
          <p:nvPr/>
        </p:nvSpPr>
        <p:spPr bwMode="auto">
          <a:xfrm flipH="1" flipV="1">
            <a:off x="2438400" y="6019800"/>
            <a:ext cx="5334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3580" name="Line 28"/>
          <p:cNvSpPr>
            <a:spLocks noChangeShapeType="1"/>
          </p:cNvSpPr>
          <p:nvPr/>
        </p:nvSpPr>
        <p:spPr bwMode="auto">
          <a:xfrm flipH="1" flipV="1">
            <a:off x="3429000" y="6019800"/>
            <a:ext cx="5334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3581" name="Oval 29"/>
          <p:cNvSpPr>
            <a:spLocks noChangeArrowheads="1"/>
          </p:cNvSpPr>
          <p:nvPr/>
        </p:nvSpPr>
        <p:spPr bwMode="auto">
          <a:xfrm>
            <a:off x="3200400" y="5867400"/>
            <a:ext cx="228600" cy="2286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82" name="AutoShape 30"/>
          <p:cNvSpPr>
            <a:spLocks noChangeArrowheads="1"/>
          </p:cNvSpPr>
          <p:nvPr/>
        </p:nvSpPr>
        <p:spPr bwMode="auto">
          <a:xfrm rot="-48794718">
            <a:off x="3086100" y="5676900"/>
            <a:ext cx="457200" cy="685800"/>
          </a:xfrm>
          <a:custGeom>
            <a:avLst/>
            <a:gdLst>
              <a:gd name="G0" fmla="+- 9349 0 0"/>
              <a:gd name="G1" fmla="+- -9677689 0 0"/>
              <a:gd name="G2" fmla="+- 0 0 -9677689"/>
              <a:gd name="T0" fmla="*/ 0 256 1"/>
              <a:gd name="T1" fmla="*/ 180 256 1"/>
              <a:gd name="G3" fmla="+- -9677689 T0 T1"/>
              <a:gd name="T2" fmla="*/ 0 256 1"/>
              <a:gd name="T3" fmla="*/ 90 256 1"/>
              <a:gd name="G4" fmla="+- -9677689 T2 T3"/>
              <a:gd name="G5" fmla="*/ G4 2 1"/>
              <a:gd name="T4" fmla="*/ 90 256 1"/>
              <a:gd name="T5" fmla="*/ 0 256 1"/>
              <a:gd name="G6" fmla="+- -9677689 T4 T5"/>
              <a:gd name="G7" fmla="*/ G6 2 1"/>
              <a:gd name="G8" fmla="abs -967768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349"/>
              <a:gd name="G18" fmla="*/ 9349 1 2"/>
              <a:gd name="G19" fmla="+- G18 5400 0"/>
              <a:gd name="G20" fmla="cos G19 -9677689"/>
              <a:gd name="G21" fmla="sin G19 -9677689"/>
              <a:gd name="G22" fmla="+- G20 10800 0"/>
              <a:gd name="G23" fmla="+- G21 10800 0"/>
              <a:gd name="G24" fmla="+- 10800 0 G20"/>
              <a:gd name="G25" fmla="+- 9349 10800 0"/>
              <a:gd name="G26" fmla="?: G9 G17 G25"/>
              <a:gd name="G27" fmla="?: G9 0 21600"/>
              <a:gd name="G28" fmla="cos 10800 -9677689"/>
              <a:gd name="G29" fmla="sin 10800 -9677689"/>
              <a:gd name="G30" fmla="sin 9349 -9677689"/>
              <a:gd name="G31" fmla="+- G28 10800 0"/>
              <a:gd name="G32" fmla="+- G29 10800 0"/>
              <a:gd name="G33" fmla="+- G30 10800 0"/>
              <a:gd name="G34" fmla="?: G4 0 G31"/>
              <a:gd name="G35" fmla="?: -9677689 G34 0"/>
              <a:gd name="G36" fmla="?: G6 G35 G31"/>
              <a:gd name="G37" fmla="+- 21600 0 G36"/>
              <a:gd name="G38" fmla="?: G4 0 G33"/>
              <a:gd name="G39" fmla="?: -9677689 G38 G32"/>
              <a:gd name="G40" fmla="?: G6 G39 0"/>
              <a:gd name="G41" fmla="?: G4 G32 21600"/>
              <a:gd name="G42" fmla="?: G6 G41 G33"/>
              <a:gd name="T12" fmla="*/ 10800 w 21600"/>
              <a:gd name="T13" fmla="*/ 0 h 21600"/>
              <a:gd name="T14" fmla="*/ 2286 w 21600"/>
              <a:gd name="T15" fmla="*/ 5411 h 21600"/>
              <a:gd name="T16" fmla="*/ 10800 w 21600"/>
              <a:gd name="T17" fmla="*/ 1451 h 21600"/>
              <a:gd name="T18" fmla="*/ 19314 w 21600"/>
              <a:gd name="T19" fmla="*/ 5411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00" y="5800"/>
                </a:moveTo>
                <a:cubicBezTo>
                  <a:pt x="4614" y="3092"/>
                  <a:pt x="7595" y="1450"/>
                  <a:pt x="10800" y="1450"/>
                </a:cubicBezTo>
                <a:cubicBezTo>
                  <a:pt x="14004" y="1450"/>
                  <a:pt x="16985" y="3092"/>
                  <a:pt x="18699" y="5800"/>
                </a:cubicBezTo>
                <a:lnTo>
                  <a:pt x="19925" y="5024"/>
                </a:lnTo>
                <a:cubicBezTo>
                  <a:pt x="17945" y="1896"/>
                  <a:pt x="14501" y="0"/>
                  <a:pt x="10799" y="0"/>
                </a:cubicBezTo>
                <a:cubicBezTo>
                  <a:pt x="7098" y="0"/>
                  <a:pt x="3654" y="1896"/>
                  <a:pt x="1674" y="5024"/>
                </a:cubicBezTo>
                <a:close/>
              </a:path>
            </a:pathLst>
          </a:cu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83" name="Text Box 31"/>
          <p:cNvSpPr txBox="1">
            <a:spLocks noChangeArrowheads="1"/>
          </p:cNvSpPr>
          <p:nvPr/>
        </p:nvSpPr>
        <p:spPr bwMode="auto">
          <a:xfrm>
            <a:off x="4800600" y="1828800"/>
            <a:ext cx="3731840" cy="376064"/>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altLang="zh-TW" b="1" dirty="0">
                <a:solidFill>
                  <a:schemeClr val="bg1"/>
                </a:solidFill>
                <a:ea typeface="新細明體" charset="0"/>
                <a:cs typeface="新細明體" charset="0"/>
              </a:rPr>
              <a:t>Two ways to denote component</a:t>
            </a:r>
            <a:endParaRPr lang="en-US" b="1" dirty="0">
              <a:solidFill>
                <a:schemeClr val="bg1"/>
              </a:solidFill>
            </a:endParaRPr>
          </a:p>
        </p:txBody>
      </p:sp>
      <p:sp>
        <p:nvSpPr>
          <p:cNvPr id="23584" name="Text Box 32"/>
          <p:cNvSpPr txBox="1">
            <a:spLocks noChangeArrowheads="1"/>
          </p:cNvSpPr>
          <p:nvPr/>
        </p:nvSpPr>
        <p:spPr bwMode="auto">
          <a:xfrm>
            <a:off x="3048000" y="3284984"/>
            <a:ext cx="4908376" cy="36933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altLang="zh-TW" b="1">
                <a:solidFill>
                  <a:schemeClr val="bg1"/>
                </a:solidFill>
                <a:ea typeface="新細明體" charset="0"/>
                <a:cs typeface="新細明體" charset="0"/>
              </a:rPr>
              <a:t>Provided interface to be “called” by others</a:t>
            </a:r>
            <a:endParaRPr lang="en-US" b="1">
              <a:solidFill>
                <a:schemeClr val="bg1"/>
              </a:solidFill>
            </a:endParaRPr>
          </a:p>
        </p:txBody>
      </p:sp>
      <p:sp>
        <p:nvSpPr>
          <p:cNvPr id="23585" name="Text Box 33"/>
          <p:cNvSpPr txBox="1">
            <a:spLocks noChangeArrowheads="1"/>
          </p:cNvSpPr>
          <p:nvPr/>
        </p:nvSpPr>
        <p:spPr bwMode="auto">
          <a:xfrm>
            <a:off x="3124200" y="4581128"/>
            <a:ext cx="4112096" cy="36933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altLang="zh-TW" b="1">
                <a:solidFill>
                  <a:schemeClr val="bg1"/>
                </a:solidFill>
                <a:ea typeface="新細明體" charset="0"/>
                <a:cs typeface="新細明體" charset="0"/>
              </a:rPr>
              <a:t>Required interface to “call” others</a:t>
            </a:r>
            <a:endParaRPr lang="en-US" b="1">
              <a:solidFill>
                <a:schemeClr val="bg1"/>
              </a:solidFill>
            </a:endParaRPr>
          </a:p>
        </p:txBody>
      </p:sp>
      <p:sp>
        <p:nvSpPr>
          <p:cNvPr id="23586" name="Text Box 34"/>
          <p:cNvSpPr txBox="1">
            <a:spLocks noChangeArrowheads="1"/>
          </p:cNvSpPr>
          <p:nvPr/>
        </p:nvSpPr>
        <p:spPr bwMode="auto">
          <a:xfrm>
            <a:off x="6019800" y="5301208"/>
            <a:ext cx="2944688" cy="149964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altLang="zh-TW" b="1">
                <a:solidFill>
                  <a:schemeClr val="bg1"/>
                </a:solidFill>
                <a:ea typeface="新細明體" charset="0"/>
                <a:cs typeface="新細明體" charset="0"/>
              </a:rPr>
              <a:t>component MathPack uses the </a:t>
            </a:r>
            <a:r>
              <a:rPr lang="en-US" altLang="zh-TW" b="1" i="1">
                <a:solidFill>
                  <a:schemeClr val="bg1"/>
                </a:solidFill>
                <a:ea typeface="新細明體" charset="0"/>
                <a:cs typeface="新細明體" charset="0"/>
              </a:rPr>
              <a:t>required interface</a:t>
            </a:r>
            <a:r>
              <a:rPr lang="en-US" altLang="zh-TW" b="1">
                <a:solidFill>
                  <a:schemeClr val="bg1"/>
                </a:solidFill>
                <a:ea typeface="新細明體" charset="0"/>
                <a:cs typeface="新細明體" charset="0"/>
              </a:rPr>
              <a:t> to access the </a:t>
            </a:r>
            <a:r>
              <a:rPr lang="en-US" altLang="zh-TW" b="1" i="1">
                <a:solidFill>
                  <a:schemeClr val="bg1"/>
                </a:solidFill>
                <a:ea typeface="新細明體" charset="0"/>
                <a:cs typeface="新細明體" charset="0"/>
              </a:rPr>
              <a:t>provided interface</a:t>
            </a:r>
            <a:r>
              <a:rPr lang="en-US" altLang="zh-TW" b="1">
                <a:solidFill>
                  <a:schemeClr val="bg1"/>
                </a:solidFill>
                <a:ea typeface="新細明體" charset="0"/>
                <a:cs typeface="新細明體" charset="0"/>
              </a:rPr>
              <a:t> of StatsPack component</a:t>
            </a:r>
            <a:endParaRPr lang="en-US" b="1">
              <a:solidFill>
                <a:schemeClr val="bg1"/>
              </a:solidFill>
            </a:endParaRPr>
          </a:p>
        </p:txBody>
      </p:sp>
    </p:spTree>
    <p:extLst>
      <p:ext uri="{BB962C8B-B14F-4D97-AF65-F5344CB8AC3E}">
        <p14:creationId xmlns:p14="http://schemas.microsoft.com/office/powerpoint/2010/main" val="146498035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14400" y="188640"/>
            <a:ext cx="7772400" cy="914400"/>
          </a:xfrm>
        </p:spPr>
        <p:txBody>
          <a:bodyPr/>
          <a:lstStyle/>
          <a:p>
            <a:pPr eaLnBrk="1" hangingPunct="1">
              <a:defRPr/>
            </a:pPr>
            <a:r>
              <a:rPr lang="en-US" altLang="zh-TW" sz="3200" dirty="0" smtClean="0">
                <a:latin typeface="Corbel"/>
                <a:ea typeface="新細明體" charset="0"/>
                <a:cs typeface="Corbel"/>
              </a:rPr>
              <a:t>Modeling the composition of a Component</a:t>
            </a:r>
            <a:endParaRPr lang="en-US" sz="3200" dirty="0" smtClean="0">
              <a:latin typeface="Corbel"/>
              <a:cs typeface="Corbel"/>
            </a:endParaRPr>
          </a:p>
        </p:txBody>
      </p:sp>
      <p:sp>
        <p:nvSpPr>
          <p:cNvPr id="25604" name="Rectangle 4"/>
          <p:cNvSpPr>
            <a:spLocks noChangeArrowheads="1"/>
          </p:cNvSpPr>
          <p:nvPr/>
        </p:nvSpPr>
        <p:spPr bwMode="auto">
          <a:xfrm>
            <a:off x="1905000" y="1724000"/>
            <a:ext cx="4648200" cy="35052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1800">
              <a:cs typeface="+mn-cs"/>
            </a:endParaRPr>
          </a:p>
        </p:txBody>
      </p:sp>
      <p:sp>
        <p:nvSpPr>
          <p:cNvPr id="25606" name="Text Box 6"/>
          <p:cNvSpPr txBox="1">
            <a:spLocks noChangeArrowheads="1"/>
          </p:cNvSpPr>
          <p:nvPr/>
        </p:nvSpPr>
        <p:spPr bwMode="auto">
          <a:xfrm>
            <a:off x="3276600" y="1752600"/>
            <a:ext cx="155098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zh-TW" sz="1400" b="1">
                <a:ea typeface="新細明體" charset="0"/>
                <a:cs typeface="新細明體" charset="0"/>
              </a:rPr>
              <a:t>&lt;&lt;component&gt;&gt;</a:t>
            </a:r>
          </a:p>
          <a:p>
            <a:pPr>
              <a:defRPr/>
            </a:pPr>
            <a:r>
              <a:rPr lang="en-US" altLang="zh-TW" sz="1400" b="1">
                <a:ea typeface="新細明體" charset="0"/>
                <a:cs typeface="新細明體" charset="0"/>
              </a:rPr>
              <a:t>    DrawFigures</a:t>
            </a:r>
            <a:endParaRPr lang="en-US" sz="1400" b="1">
              <a:cs typeface="+mn-cs"/>
            </a:endParaRPr>
          </a:p>
        </p:txBody>
      </p:sp>
      <p:sp>
        <p:nvSpPr>
          <p:cNvPr id="25607" name="Rectangle 7"/>
          <p:cNvSpPr>
            <a:spLocks noChangeArrowheads="1"/>
          </p:cNvSpPr>
          <p:nvPr/>
        </p:nvSpPr>
        <p:spPr bwMode="auto">
          <a:xfrm>
            <a:off x="2667000" y="4572000"/>
            <a:ext cx="2895600" cy="3810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TW" b="1">
                <a:ea typeface="新細明體" charset="0"/>
                <a:cs typeface="新細明體" charset="0"/>
              </a:rPr>
              <a:t>UnZipData</a:t>
            </a:r>
            <a:endParaRPr lang="en-US" b="1">
              <a:cs typeface="+mn-cs"/>
            </a:endParaRPr>
          </a:p>
        </p:txBody>
      </p:sp>
      <p:sp>
        <p:nvSpPr>
          <p:cNvPr id="25609" name="Rectangle 9"/>
          <p:cNvSpPr>
            <a:spLocks noChangeArrowheads="1"/>
          </p:cNvSpPr>
          <p:nvPr/>
        </p:nvSpPr>
        <p:spPr bwMode="auto">
          <a:xfrm>
            <a:off x="2286000" y="2819400"/>
            <a:ext cx="1828800" cy="3810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TW" b="1">
                <a:ea typeface="新細明體" charset="0"/>
                <a:cs typeface="新細明體" charset="0"/>
              </a:rPr>
              <a:t>Draw2D</a:t>
            </a:r>
            <a:endParaRPr lang="en-US" b="1">
              <a:cs typeface="+mn-cs"/>
            </a:endParaRPr>
          </a:p>
        </p:txBody>
      </p:sp>
      <p:sp>
        <p:nvSpPr>
          <p:cNvPr id="25610" name="Rectangle 10"/>
          <p:cNvSpPr>
            <a:spLocks noChangeArrowheads="1"/>
          </p:cNvSpPr>
          <p:nvPr/>
        </p:nvSpPr>
        <p:spPr bwMode="auto">
          <a:xfrm>
            <a:off x="4419600" y="2819400"/>
            <a:ext cx="1524000" cy="3810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TW" b="1">
                <a:ea typeface="新細明體" charset="0"/>
                <a:cs typeface="新細明體" charset="0"/>
              </a:rPr>
              <a:t>Draw3D</a:t>
            </a:r>
            <a:endParaRPr lang="en-US" b="1">
              <a:cs typeface="+mn-cs"/>
            </a:endParaRPr>
          </a:p>
        </p:txBody>
      </p:sp>
      <p:sp>
        <p:nvSpPr>
          <p:cNvPr id="25612" name="Oval 12"/>
          <p:cNvSpPr>
            <a:spLocks noChangeArrowheads="1"/>
          </p:cNvSpPr>
          <p:nvPr/>
        </p:nvSpPr>
        <p:spPr bwMode="auto">
          <a:xfrm>
            <a:off x="1066800" y="4572000"/>
            <a:ext cx="228600" cy="2286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613" name="Line 13"/>
          <p:cNvSpPr>
            <a:spLocks noChangeShapeType="1"/>
          </p:cNvSpPr>
          <p:nvPr/>
        </p:nvSpPr>
        <p:spPr bwMode="auto">
          <a:xfrm>
            <a:off x="1295400" y="4724400"/>
            <a:ext cx="12954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14" name="Text Box 14"/>
          <p:cNvSpPr txBox="1">
            <a:spLocks noChangeArrowheads="1"/>
          </p:cNvSpPr>
          <p:nvPr/>
        </p:nvSpPr>
        <p:spPr bwMode="auto">
          <a:xfrm>
            <a:off x="381000" y="4800600"/>
            <a:ext cx="11477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zh-TW" sz="1400" b="1">
                <a:ea typeface="新細明體" charset="0"/>
                <a:cs typeface="新細明體" charset="0"/>
              </a:rPr>
              <a:t>ZippedData</a:t>
            </a:r>
            <a:endParaRPr lang="en-US" sz="1400" b="1">
              <a:cs typeface="+mn-cs"/>
            </a:endParaRPr>
          </a:p>
        </p:txBody>
      </p:sp>
      <p:sp>
        <p:nvSpPr>
          <p:cNvPr id="25617" name="Line 17"/>
          <p:cNvSpPr>
            <a:spLocks noChangeShapeType="1"/>
          </p:cNvSpPr>
          <p:nvPr/>
        </p:nvSpPr>
        <p:spPr bwMode="auto">
          <a:xfrm>
            <a:off x="5029200" y="4038600"/>
            <a:ext cx="0" cy="5334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18" name="Line 18"/>
          <p:cNvSpPr>
            <a:spLocks noChangeShapeType="1"/>
          </p:cNvSpPr>
          <p:nvPr/>
        </p:nvSpPr>
        <p:spPr bwMode="auto">
          <a:xfrm>
            <a:off x="3200400" y="4038600"/>
            <a:ext cx="0" cy="5334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19" name="Line 19"/>
          <p:cNvSpPr>
            <a:spLocks noChangeShapeType="1"/>
          </p:cNvSpPr>
          <p:nvPr/>
        </p:nvSpPr>
        <p:spPr bwMode="auto">
          <a:xfrm>
            <a:off x="3200400" y="3200400"/>
            <a:ext cx="0" cy="3810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20" name="Line 20"/>
          <p:cNvSpPr>
            <a:spLocks noChangeShapeType="1"/>
          </p:cNvSpPr>
          <p:nvPr/>
        </p:nvSpPr>
        <p:spPr bwMode="auto">
          <a:xfrm>
            <a:off x="4953000" y="3200400"/>
            <a:ext cx="0" cy="3810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21" name="Oval 21"/>
          <p:cNvSpPr>
            <a:spLocks noChangeArrowheads="1"/>
          </p:cNvSpPr>
          <p:nvPr/>
        </p:nvSpPr>
        <p:spPr bwMode="auto">
          <a:xfrm>
            <a:off x="3048000" y="3581400"/>
            <a:ext cx="228600" cy="2286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622" name="Oval 22"/>
          <p:cNvSpPr>
            <a:spLocks noChangeArrowheads="1"/>
          </p:cNvSpPr>
          <p:nvPr/>
        </p:nvSpPr>
        <p:spPr bwMode="auto">
          <a:xfrm>
            <a:off x="4876800" y="3581400"/>
            <a:ext cx="228600" cy="2286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623" name="AutoShape 23"/>
          <p:cNvSpPr>
            <a:spLocks noChangeArrowheads="1"/>
          </p:cNvSpPr>
          <p:nvPr/>
        </p:nvSpPr>
        <p:spPr bwMode="auto">
          <a:xfrm rot="-32217832">
            <a:off x="2971800" y="3352800"/>
            <a:ext cx="457200" cy="685800"/>
          </a:xfrm>
          <a:custGeom>
            <a:avLst/>
            <a:gdLst>
              <a:gd name="G0" fmla="+- 9349 0 0"/>
              <a:gd name="G1" fmla="+- -9677689 0 0"/>
              <a:gd name="G2" fmla="+- 0 0 -9677689"/>
              <a:gd name="T0" fmla="*/ 0 256 1"/>
              <a:gd name="T1" fmla="*/ 180 256 1"/>
              <a:gd name="G3" fmla="+- -9677689 T0 T1"/>
              <a:gd name="T2" fmla="*/ 0 256 1"/>
              <a:gd name="T3" fmla="*/ 90 256 1"/>
              <a:gd name="G4" fmla="+- -9677689 T2 T3"/>
              <a:gd name="G5" fmla="*/ G4 2 1"/>
              <a:gd name="T4" fmla="*/ 90 256 1"/>
              <a:gd name="T5" fmla="*/ 0 256 1"/>
              <a:gd name="G6" fmla="+- -9677689 T4 T5"/>
              <a:gd name="G7" fmla="*/ G6 2 1"/>
              <a:gd name="G8" fmla="abs -967768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349"/>
              <a:gd name="G18" fmla="*/ 9349 1 2"/>
              <a:gd name="G19" fmla="+- G18 5400 0"/>
              <a:gd name="G20" fmla="cos G19 -9677689"/>
              <a:gd name="G21" fmla="sin G19 -9677689"/>
              <a:gd name="G22" fmla="+- G20 10800 0"/>
              <a:gd name="G23" fmla="+- G21 10800 0"/>
              <a:gd name="G24" fmla="+- 10800 0 G20"/>
              <a:gd name="G25" fmla="+- 9349 10800 0"/>
              <a:gd name="G26" fmla="?: G9 G17 G25"/>
              <a:gd name="G27" fmla="?: G9 0 21600"/>
              <a:gd name="G28" fmla="cos 10800 -9677689"/>
              <a:gd name="G29" fmla="sin 10800 -9677689"/>
              <a:gd name="G30" fmla="sin 9349 -9677689"/>
              <a:gd name="G31" fmla="+- G28 10800 0"/>
              <a:gd name="G32" fmla="+- G29 10800 0"/>
              <a:gd name="G33" fmla="+- G30 10800 0"/>
              <a:gd name="G34" fmla="?: G4 0 G31"/>
              <a:gd name="G35" fmla="?: -9677689 G34 0"/>
              <a:gd name="G36" fmla="?: G6 G35 G31"/>
              <a:gd name="G37" fmla="+- 21600 0 G36"/>
              <a:gd name="G38" fmla="?: G4 0 G33"/>
              <a:gd name="G39" fmla="?: -9677689 G38 G32"/>
              <a:gd name="G40" fmla="?: G6 G39 0"/>
              <a:gd name="G41" fmla="?: G4 G32 21600"/>
              <a:gd name="G42" fmla="?: G6 G41 G33"/>
              <a:gd name="T12" fmla="*/ 10800 w 21600"/>
              <a:gd name="T13" fmla="*/ 0 h 21600"/>
              <a:gd name="T14" fmla="*/ 2286 w 21600"/>
              <a:gd name="T15" fmla="*/ 5411 h 21600"/>
              <a:gd name="T16" fmla="*/ 10800 w 21600"/>
              <a:gd name="T17" fmla="*/ 1451 h 21600"/>
              <a:gd name="T18" fmla="*/ 19314 w 21600"/>
              <a:gd name="T19" fmla="*/ 5411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00" y="5800"/>
                </a:moveTo>
                <a:cubicBezTo>
                  <a:pt x="4614" y="3092"/>
                  <a:pt x="7595" y="1450"/>
                  <a:pt x="10800" y="1450"/>
                </a:cubicBezTo>
                <a:cubicBezTo>
                  <a:pt x="14004" y="1450"/>
                  <a:pt x="16985" y="3092"/>
                  <a:pt x="18699" y="5800"/>
                </a:cubicBezTo>
                <a:lnTo>
                  <a:pt x="19925" y="5024"/>
                </a:lnTo>
                <a:cubicBezTo>
                  <a:pt x="17945" y="1896"/>
                  <a:pt x="14501" y="0"/>
                  <a:pt x="10799" y="0"/>
                </a:cubicBezTo>
                <a:cubicBezTo>
                  <a:pt x="7098" y="0"/>
                  <a:pt x="3654" y="1896"/>
                  <a:pt x="1674" y="5024"/>
                </a:cubicBezTo>
                <a:close/>
              </a:path>
            </a:pathLst>
          </a:cu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624" name="AutoShape 24"/>
          <p:cNvSpPr>
            <a:spLocks noChangeArrowheads="1"/>
          </p:cNvSpPr>
          <p:nvPr/>
        </p:nvSpPr>
        <p:spPr bwMode="auto">
          <a:xfrm rot="-32217832">
            <a:off x="4800600" y="3352800"/>
            <a:ext cx="457200" cy="685800"/>
          </a:xfrm>
          <a:custGeom>
            <a:avLst/>
            <a:gdLst>
              <a:gd name="G0" fmla="+- 9349 0 0"/>
              <a:gd name="G1" fmla="+- -9677689 0 0"/>
              <a:gd name="G2" fmla="+- 0 0 -9677689"/>
              <a:gd name="T0" fmla="*/ 0 256 1"/>
              <a:gd name="T1" fmla="*/ 180 256 1"/>
              <a:gd name="G3" fmla="+- -9677689 T0 T1"/>
              <a:gd name="T2" fmla="*/ 0 256 1"/>
              <a:gd name="T3" fmla="*/ 90 256 1"/>
              <a:gd name="G4" fmla="+- -9677689 T2 T3"/>
              <a:gd name="G5" fmla="*/ G4 2 1"/>
              <a:gd name="T4" fmla="*/ 90 256 1"/>
              <a:gd name="T5" fmla="*/ 0 256 1"/>
              <a:gd name="G6" fmla="+- -9677689 T4 T5"/>
              <a:gd name="G7" fmla="*/ G6 2 1"/>
              <a:gd name="G8" fmla="abs -967768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349"/>
              <a:gd name="G18" fmla="*/ 9349 1 2"/>
              <a:gd name="G19" fmla="+- G18 5400 0"/>
              <a:gd name="G20" fmla="cos G19 -9677689"/>
              <a:gd name="G21" fmla="sin G19 -9677689"/>
              <a:gd name="G22" fmla="+- G20 10800 0"/>
              <a:gd name="G23" fmla="+- G21 10800 0"/>
              <a:gd name="G24" fmla="+- 10800 0 G20"/>
              <a:gd name="G25" fmla="+- 9349 10800 0"/>
              <a:gd name="G26" fmla="?: G9 G17 G25"/>
              <a:gd name="G27" fmla="?: G9 0 21600"/>
              <a:gd name="G28" fmla="cos 10800 -9677689"/>
              <a:gd name="G29" fmla="sin 10800 -9677689"/>
              <a:gd name="G30" fmla="sin 9349 -9677689"/>
              <a:gd name="G31" fmla="+- G28 10800 0"/>
              <a:gd name="G32" fmla="+- G29 10800 0"/>
              <a:gd name="G33" fmla="+- G30 10800 0"/>
              <a:gd name="G34" fmla="?: G4 0 G31"/>
              <a:gd name="G35" fmla="?: -9677689 G34 0"/>
              <a:gd name="G36" fmla="?: G6 G35 G31"/>
              <a:gd name="G37" fmla="+- 21600 0 G36"/>
              <a:gd name="G38" fmla="?: G4 0 G33"/>
              <a:gd name="G39" fmla="?: -9677689 G38 G32"/>
              <a:gd name="G40" fmla="?: G6 G39 0"/>
              <a:gd name="G41" fmla="?: G4 G32 21600"/>
              <a:gd name="G42" fmla="?: G6 G41 G33"/>
              <a:gd name="T12" fmla="*/ 10800 w 21600"/>
              <a:gd name="T13" fmla="*/ 0 h 21600"/>
              <a:gd name="T14" fmla="*/ 2286 w 21600"/>
              <a:gd name="T15" fmla="*/ 5411 h 21600"/>
              <a:gd name="T16" fmla="*/ 10800 w 21600"/>
              <a:gd name="T17" fmla="*/ 1451 h 21600"/>
              <a:gd name="T18" fmla="*/ 19314 w 21600"/>
              <a:gd name="T19" fmla="*/ 5411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00" y="5800"/>
                </a:moveTo>
                <a:cubicBezTo>
                  <a:pt x="4614" y="3092"/>
                  <a:pt x="7595" y="1450"/>
                  <a:pt x="10800" y="1450"/>
                </a:cubicBezTo>
                <a:cubicBezTo>
                  <a:pt x="14004" y="1450"/>
                  <a:pt x="16985" y="3092"/>
                  <a:pt x="18699" y="5800"/>
                </a:cubicBezTo>
                <a:lnTo>
                  <a:pt x="19925" y="5024"/>
                </a:lnTo>
                <a:cubicBezTo>
                  <a:pt x="17945" y="1896"/>
                  <a:pt x="14501" y="0"/>
                  <a:pt x="10799" y="0"/>
                </a:cubicBezTo>
                <a:cubicBezTo>
                  <a:pt x="7098" y="0"/>
                  <a:pt x="3654" y="1896"/>
                  <a:pt x="1674" y="5024"/>
                </a:cubicBezTo>
                <a:close/>
              </a:path>
            </a:pathLst>
          </a:cu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626" name="Line 26"/>
          <p:cNvSpPr>
            <a:spLocks noChangeShapeType="1"/>
          </p:cNvSpPr>
          <p:nvPr/>
        </p:nvSpPr>
        <p:spPr bwMode="auto">
          <a:xfrm>
            <a:off x="5943600" y="2971800"/>
            <a:ext cx="15240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27" name="Line 27"/>
          <p:cNvSpPr>
            <a:spLocks noChangeShapeType="1"/>
          </p:cNvSpPr>
          <p:nvPr/>
        </p:nvSpPr>
        <p:spPr bwMode="auto">
          <a:xfrm flipV="1">
            <a:off x="3200400" y="2590800"/>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28" name="Line 28"/>
          <p:cNvSpPr>
            <a:spLocks noChangeShapeType="1"/>
          </p:cNvSpPr>
          <p:nvPr/>
        </p:nvSpPr>
        <p:spPr bwMode="auto">
          <a:xfrm>
            <a:off x="3200400" y="2590800"/>
            <a:ext cx="29718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29" name="Line 29"/>
          <p:cNvSpPr>
            <a:spLocks noChangeShapeType="1"/>
          </p:cNvSpPr>
          <p:nvPr/>
        </p:nvSpPr>
        <p:spPr bwMode="auto">
          <a:xfrm>
            <a:off x="6172200" y="2590800"/>
            <a:ext cx="0"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630" name="AutoShape 30"/>
          <p:cNvSpPr>
            <a:spLocks noChangeArrowheads="1"/>
          </p:cNvSpPr>
          <p:nvPr/>
        </p:nvSpPr>
        <p:spPr bwMode="auto">
          <a:xfrm rot="-48794718">
            <a:off x="7658100" y="2628900"/>
            <a:ext cx="457200" cy="685800"/>
          </a:xfrm>
          <a:custGeom>
            <a:avLst/>
            <a:gdLst>
              <a:gd name="G0" fmla="+- 9349 0 0"/>
              <a:gd name="G1" fmla="+- -9677689 0 0"/>
              <a:gd name="G2" fmla="+- 0 0 -9677689"/>
              <a:gd name="T0" fmla="*/ 0 256 1"/>
              <a:gd name="T1" fmla="*/ 180 256 1"/>
              <a:gd name="G3" fmla="+- -9677689 T0 T1"/>
              <a:gd name="T2" fmla="*/ 0 256 1"/>
              <a:gd name="T3" fmla="*/ 90 256 1"/>
              <a:gd name="G4" fmla="+- -9677689 T2 T3"/>
              <a:gd name="G5" fmla="*/ G4 2 1"/>
              <a:gd name="T4" fmla="*/ 90 256 1"/>
              <a:gd name="T5" fmla="*/ 0 256 1"/>
              <a:gd name="G6" fmla="+- -9677689 T4 T5"/>
              <a:gd name="G7" fmla="*/ G6 2 1"/>
              <a:gd name="G8" fmla="abs -967768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349"/>
              <a:gd name="G18" fmla="*/ 9349 1 2"/>
              <a:gd name="G19" fmla="+- G18 5400 0"/>
              <a:gd name="G20" fmla="cos G19 -9677689"/>
              <a:gd name="G21" fmla="sin G19 -9677689"/>
              <a:gd name="G22" fmla="+- G20 10800 0"/>
              <a:gd name="G23" fmla="+- G21 10800 0"/>
              <a:gd name="G24" fmla="+- 10800 0 G20"/>
              <a:gd name="G25" fmla="+- 9349 10800 0"/>
              <a:gd name="G26" fmla="?: G9 G17 G25"/>
              <a:gd name="G27" fmla="?: G9 0 21600"/>
              <a:gd name="G28" fmla="cos 10800 -9677689"/>
              <a:gd name="G29" fmla="sin 10800 -9677689"/>
              <a:gd name="G30" fmla="sin 9349 -9677689"/>
              <a:gd name="G31" fmla="+- G28 10800 0"/>
              <a:gd name="G32" fmla="+- G29 10800 0"/>
              <a:gd name="G33" fmla="+- G30 10800 0"/>
              <a:gd name="G34" fmla="?: G4 0 G31"/>
              <a:gd name="G35" fmla="?: -9677689 G34 0"/>
              <a:gd name="G36" fmla="?: G6 G35 G31"/>
              <a:gd name="G37" fmla="+- 21600 0 G36"/>
              <a:gd name="G38" fmla="?: G4 0 G33"/>
              <a:gd name="G39" fmla="?: -9677689 G38 G32"/>
              <a:gd name="G40" fmla="?: G6 G39 0"/>
              <a:gd name="G41" fmla="?: G4 G32 21600"/>
              <a:gd name="G42" fmla="?: G6 G41 G33"/>
              <a:gd name="T12" fmla="*/ 10800 w 21600"/>
              <a:gd name="T13" fmla="*/ 0 h 21600"/>
              <a:gd name="T14" fmla="*/ 2286 w 21600"/>
              <a:gd name="T15" fmla="*/ 5411 h 21600"/>
              <a:gd name="T16" fmla="*/ 10800 w 21600"/>
              <a:gd name="T17" fmla="*/ 1451 h 21600"/>
              <a:gd name="T18" fmla="*/ 19314 w 21600"/>
              <a:gd name="T19" fmla="*/ 5411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00" y="5800"/>
                </a:moveTo>
                <a:cubicBezTo>
                  <a:pt x="4614" y="3092"/>
                  <a:pt x="7595" y="1450"/>
                  <a:pt x="10800" y="1450"/>
                </a:cubicBezTo>
                <a:cubicBezTo>
                  <a:pt x="14004" y="1450"/>
                  <a:pt x="16985" y="3092"/>
                  <a:pt x="18699" y="5800"/>
                </a:cubicBezTo>
                <a:lnTo>
                  <a:pt x="19925" y="5024"/>
                </a:lnTo>
                <a:cubicBezTo>
                  <a:pt x="17945" y="1896"/>
                  <a:pt x="14501" y="0"/>
                  <a:pt x="10799" y="0"/>
                </a:cubicBezTo>
                <a:cubicBezTo>
                  <a:pt x="7098" y="0"/>
                  <a:pt x="3654" y="1896"/>
                  <a:pt x="1674" y="5024"/>
                </a:cubicBezTo>
                <a:close/>
              </a:path>
            </a:pathLst>
          </a:cu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631" name="Text Box 31"/>
          <p:cNvSpPr txBox="1">
            <a:spLocks noChangeArrowheads="1"/>
          </p:cNvSpPr>
          <p:nvPr/>
        </p:nvSpPr>
        <p:spPr bwMode="auto">
          <a:xfrm>
            <a:off x="7162800" y="3276600"/>
            <a:ext cx="1406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zh-TW" sz="1400" b="1">
                <a:ea typeface="新細明體" charset="0"/>
                <a:cs typeface="新細明體" charset="0"/>
              </a:rPr>
              <a:t>ScreenDisplay</a:t>
            </a:r>
            <a:endParaRPr lang="en-US" sz="1400" b="1">
              <a:cs typeface="+mn-cs"/>
            </a:endParaRPr>
          </a:p>
        </p:txBody>
      </p:sp>
      <p:sp>
        <p:nvSpPr>
          <p:cNvPr id="25632" name="Text Box 32"/>
          <p:cNvSpPr txBox="1">
            <a:spLocks noChangeArrowheads="1"/>
          </p:cNvSpPr>
          <p:nvPr/>
        </p:nvSpPr>
        <p:spPr bwMode="auto">
          <a:xfrm>
            <a:off x="1295400" y="4419600"/>
            <a:ext cx="133245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b="1" dirty="0">
                <a:solidFill>
                  <a:srgbClr val="FFFFFF"/>
                </a:solidFill>
                <a:cs typeface="+mn-cs"/>
              </a:rPr>
              <a:t>&lt;&lt;delegate&gt;&gt;</a:t>
            </a:r>
          </a:p>
        </p:txBody>
      </p:sp>
      <p:sp>
        <p:nvSpPr>
          <p:cNvPr id="25634" name="Text Box 34"/>
          <p:cNvSpPr txBox="1">
            <a:spLocks noChangeArrowheads="1"/>
          </p:cNvSpPr>
          <p:nvPr/>
        </p:nvSpPr>
        <p:spPr bwMode="auto">
          <a:xfrm>
            <a:off x="6172200" y="2743200"/>
            <a:ext cx="133245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b="1" dirty="0">
                <a:cs typeface="+mn-cs"/>
              </a:rPr>
              <a:t>&lt;&lt;delegate&gt;&gt;</a:t>
            </a:r>
          </a:p>
        </p:txBody>
      </p:sp>
      <p:sp>
        <p:nvSpPr>
          <p:cNvPr id="25635" name="Text Box 35"/>
          <p:cNvSpPr txBox="1">
            <a:spLocks noChangeArrowheads="1"/>
          </p:cNvSpPr>
          <p:nvPr/>
        </p:nvSpPr>
        <p:spPr bwMode="auto">
          <a:xfrm>
            <a:off x="683568" y="5517232"/>
            <a:ext cx="8136904" cy="646331"/>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b="1" dirty="0">
                <a:solidFill>
                  <a:schemeClr val="bg1"/>
                </a:solidFill>
                <a:cs typeface="+mn-cs"/>
              </a:rPr>
              <a:t>The </a:t>
            </a:r>
            <a:r>
              <a:rPr lang="en-US" b="1" i="1" dirty="0">
                <a:solidFill>
                  <a:schemeClr val="bg1"/>
                </a:solidFill>
                <a:cs typeface="+mn-cs"/>
              </a:rPr>
              <a:t> </a:t>
            </a:r>
            <a:r>
              <a:rPr lang="en-US" b="1" i="1" u="sng" dirty="0">
                <a:solidFill>
                  <a:schemeClr val="bg1"/>
                </a:solidFill>
                <a:cs typeface="+mn-cs"/>
              </a:rPr>
              <a:t>delegate connector</a:t>
            </a:r>
            <a:r>
              <a:rPr lang="en-US" b="1" i="1" dirty="0">
                <a:solidFill>
                  <a:schemeClr val="bg1"/>
                </a:solidFill>
                <a:cs typeface="+mn-cs"/>
              </a:rPr>
              <a:t> </a:t>
            </a:r>
            <a:r>
              <a:rPr lang="en-US" b="1" dirty="0">
                <a:solidFill>
                  <a:schemeClr val="bg1"/>
                </a:solidFill>
                <a:cs typeface="+mn-cs"/>
              </a:rPr>
              <a:t>ties the component interface to one or more </a:t>
            </a:r>
            <a:r>
              <a:rPr lang="en-US" b="1" dirty="0" smtClean="0">
                <a:solidFill>
                  <a:schemeClr val="bg1"/>
                </a:solidFill>
                <a:cs typeface="+mn-cs"/>
              </a:rPr>
              <a:t>internal Components </a:t>
            </a:r>
            <a:r>
              <a:rPr lang="en-US" b="1" dirty="0">
                <a:solidFill>
                  <a:schemeClr val="bg1"/>
                </a:solidFill>
                <a:cs typeface="+mn-cs"/>
              </a:rPr>
              <a:t>(in this case --- to </a:t>
            </a:r>
            <a:r>
              <a:rPr lang="en-US" b="1" dirty="0" err="1">
                <a:solidFill>
                  <a:schemeClr val="bg1"/>
                </a:solidFill>
                <a:cs typeface="+mn-cs"/>
              </a:rPr>
              <a:t>UnZipData</a:t>
            </a:r>
            <a:r>
              <a:rPr lang="en-US" b="1" dirty="0">
                <a:solidFill>
                  <a:schemeClr val="bg1"/>
                </a:solidFill>
                <a:cs typeface="+mn-cs"/>
              </a:rPr>
              <a:t> internal component)</a:t>
            </a:r>
            <a:endParaRPr lang="en-US" b="1" i="1" dirty="0">
              <a:solidFill>
                <a:schemeClr val="bg1"/>
              </a:solidFill>
              <a:cs typeface="+mn-cs"/>
            </a:endParaRPr>
          </a:p>
        </p:txBody>
      </p:sp>
    </p:spTree>
    <p:extLst>
      <p:ext uri="{BB962C8B-B14F-4D97-AF65-F5344CB8AC3E}">
        <p14:creationId xmlns:p14="http://schemas.microsoft.com/office/powerpoint/2010/main" val="217915761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914400" y="1412776"/>
            <a:ext cx="7772400" cy="4572000"/>
          </a:xfrm>
        </p:spPr>
        <p:txBody>
          <a:bodyPr>
            <a:normAutofit fontScale="77500" lnSpcReduction="20000"/>
          </a:bodyPr>
          <a:lstStyle/>
          <a:p>
            <a:r>
              <a:rPr lang="en-US" dirty="0" smtClean="0"/>
              <a:t>Software Architecture, </a:t>
            </a:r>
            <a:r>
              <a:rPr lang="en-US" dirty="0"/>
              <a:t>Week </a:t>
            </a:r>
            <a:r>
              <a:rPr lang="en-US" dirty="0" smtClean="0"/>
              <a:t>14</a:t>
            </a:r>
          </a:p>
          <a:p>
            <a:r>
              <a:rPr lang="en-US" dirty="0" smtClean="0"/>
              <a:t>Design Principles and Design Patterns, </a:t>
            </a:r>
            <a:r>
              <a:rPr lang="en-US" dirty="0"/>
              <a:t>Week </a:t>
            </a:r>
            <a:r>
              <a:rPr lang="en-US" dirty="0" smtClean="0"/>
              <a:t>14</a:t>
            </a:r>
          </a:p>
          <a:p>
            <a:r>
              <a:rPr lang="en-US" dirty="0" smtClean="0"/>
              <a:t>Common Used Designed Patterns, Week 15</a:t>
            </a:r>
          </a:p>
          <a:p>
            <a:r>
              <a:rPr lang="en-US" dirty="0" smtClean="0"/>
              <a:t>Review, Week 16 </a:t>
            </a:r>
          </a:p>
          <a:p>
            <a:r>
              <a:rPr lang="en-US" dirty="0" smtClean="0"/>
              <a:t>Final Presentation, Week </a:t>
            </a:r>
            <a:r>
              <a:rPr lang="en-US" dirty="0" smtClean="0"/>
              <a:t>16~17</a:t>
            </a:r>
            <a:endParaRPr lang="en-US" dirty="0" smtClean="0"/>
          </a:p>
          <a:p>
            <a:endParaRPr lang="en-US" dirty="0"/>
          </a:p>
          <a:p>
            <a:pPr marL="68580" indent="0">
              <a:buNone/>
            </a:pPr>
            <a:r>
              <a:rPr lang="en-US" dirty="0" smtClean="0"/>
              <a:t>Final Assignment, </a:t>
            </a:r>
          </a:p>
          <a:p>
            <a:pPr marL="68580" indent="0">
              <a:buNone/>
            </a:pPr>
            <a:r>
              <a:rPr lang="en-US" dirty="0" smtClean="0"/>
              <a:t>Design Model, SAD and a Prototype</a:t>
            </a:r>
          </a:p>
          <a:p>
            <a:pPr marL="68580" indent="0">
              <a:buNone/>
            </a:pPr>
            <a:endParaRPr lang="en-US" dirty="0" smtClean="0"/>
          </a:p>
          <a:p>
            <a:pPr marL="68580" indent="0">
              <a:buNone/>
            </a:pPr>
            <a:r>
              <a:rPr lang="en-US" dirty="0"/>
              <a:t>\\10.60.37.57\Publicfiles\CourseDocuments_</a:t>
            </a:r>
            <a:r>
              <a:rPr lang="zh-CN" altLang="en-US" dirty="0"/>
              <a:t>课程文档</a:t>
            </a:r>
            <a:r>
              <a:rPr lang="en-US" altLang="zh-CN" dirty="0"/>
              <a:t>\</a:t>
            </a:r>
            <a:r>
              <a:rPr lang="en-US" dirty="0" err="1"/>
              <a:t>OOADwithUML</a:t>
            </a:r>
            <a:r>
              <a:rPr lang="en-US" dirty="0"/>
              <a:t>_</a:t>
            </a:r>
            <a:r>
              <a:rPr lang="zh-CN" altLang="en-US" dirty="0"/>
              <a:t>刘岩</a:t>
            </a:r>
            <a:r>
              <a:rPr lang="en-US" altLang="zh-CN" dirty="0"/>
              <a:t>\@</a:t>
            </a:r>
            <a:r>
              <a:rPr lang="en-US" dirty="0"/>
              <a:t>OOAD_with_UML_2013_Autumn\OOAD with UML Final Assignment</a:t>
            </a:r>
          </a:p>
        </p:txBody>
      </p:sp>
    </p:spTree>
    <p:extLst>
      <p:ext uri="{BB962C8B-B14F-4D97-AF65-F5344CB8AC3E}">
        <p14:creationId xmlns:p14="http://schemas.microsoft.com/office/powerpoint/2010/main" val="124080809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152400"/>
            <a:ext cx="8229600" cy="944563"/>
          </a:xfrm>
        </p:spPr>
        <p:txBody>
          <a:bodyPr/>
          <a:lstStyle/>
          <a:p>
            <a:pPr eaLnBrk="1" hangingPunct="1">
              <a:defRPr/>
            </a:pPr>
            <a:r>
              <a:rPr lang="en-US" sz="3200" dirty="0" smtClean="0">
                <a:latin typeface="Corbel"/>
                <a:cs typeface="Corbel"/>
              </a:rPr>
              <a:t>Component Design may influence implementation</a:t>
            </a:r>
          </a:p>
        </p:txBody>
      </p:sp>
      <p:sp>
        <p:nvSpPr>
          <p:cNvPr id="46084" name="Rectangle 4"/>
          <p:cNvSpPr>
            <a:spLocks noGrp="1" noChangeArrowheads="1"/>
          </p:cNvSpPr>
          <p:nvPr>
            <p:ph type="body" sz="half" idx="1"/>
          </p:nvPr>
        </p:nvSpPr>
        <p:spPr>
          <a:xfrm>
            <a:off x="152400" y="1524000"/>
            <a:ext cx="4038600" cy="4525963"/>
          </a:xfrm>
        </p:spPr>
        <p:txBody>
          <a:bodyPr>
            <a:normAutofit lnSpcReduction="10000"/>
          </a:bodyPr>
          <a:lstStyle/>
          <a:p>
            <a:pPr eaLnBrk="1" hangingPunct="1">
              <a:lnSpc>
                <a:spcPct val="80000"/>
              </a:lnSpc>
              <a:buFontTx/>
              <a:buNone/>
              <a:defRPr/>
            </a:pPr>
            <a:r>
              <a:rPr lang="en-US" sz="1600" b="1" smtClean="0">
                <a:cs typeface="+mn-cs"/>
              </a:rPr>
              <a:t>interface Drawfigures {</a:t>
            </a:r>
          </a:p>
          <a:p>
            <a:pPr eaLnBrk="1" hangingPunct="1">
              <a:lnSpc>
                <a:spcPct val="80000"/>
              </a:lnSpc>
              <a:buFontTx/>
              <a:buNone/>
              <a:defRPr/>
            </a:pPr>
            <a:r>
              <a:rPr lang="en-US" sz="1600" b="1" smtClean="0">
                <a:cs typeface="+mn-cs"/>
              </a:rPr>
              <a:t>   public unZipData( );</a:t>
            </a:r>
          </a:p>
          <a:p>
            <a:pPr eaLnBrk="1" hangingPunct="1">
              <a:lnSpc>
                <a:spcPct val="80000"/>
              </a:lnSpc>
              <a:buFontTx/>
              <a:buNone/>
              <a:defRPr/>
            </a:pPr>
            <a:r>
              <a:rPr lang="en-US" sz="1600" b="1" smtClean="0">
                <a:cs typeface="+mn-cs"/>
              </a:rPr>
              <a:t>   public pict draw_meth ( ) ;</a:t>
            </a:r>
          </a:p>
          <a:p>
            <a:pPr eaLnBrk="1" hangingPunct="1">
              <a:lnSpc>
                <a:spcPct val="80000"/>
              </a:lnSpc>
              <a:buFontTx/>
              <a:buNone/>
              <a:defRPr/>
            </a:pPr>
            <a:r>
              <a:rPr lang="en-US" sz="1600" b="1" smtClean="0">
                <a:cs typeface="+mn-cs"/>
              </a:rPr>
              <a:t> </a:t>
            </a:r>
          </a:p>
          <a:p>
            <a:pPr eaLnBrk="1" hangingPunct="1">
              <a:lnSpc>
                <a:spcPct val="80000"/>
              </a:lnSpc>
              <a:buFontTx/>
              <a:buNone/>
              <a:defRPr/>
            </a:pPr>
            <a:r>
              <a:rPr lang="en-US" sz="1600" b="1" smtClean="0">
                <a:cs typeface="+mn-cs"/>
              </a:rPr>
              <a:t>                                      }</a:t>
            </a:r>
          </a:p>
          <a:p>
            <a:pPr eaLnBrk="1" hangingPunct="1">
              <a:lnSpc>
                <a:spcPct val="80000"/>
              </a:lnSpc>
              <a:buFontTx/>
              <a:buNone/>
              <a:defRPr/>
            </a:pPr>
            <a:endParaRPr lang="en-US" sz="1600" b="1" smtClean="0">
              <a:cs typeface="+mn-cs"/>
            </a:endParaRPr>
          </a:p>
          <a:p>
            <a:pPr eaLnBrk="1" hangingPunct="1">
              <a:lnSpc>
                <a:spcPct val="80000"/>
              </a:lnSpc>
              <a:buFontTx/>
              <a:buNone/>
              <a:defRPr/>
            </a:pPr>
            <a:r>
              <a:rPr lang="en-US" sz="1600" b="1" smtClean="0">
                <a:cs typeface="+mn-cs"/>
              </a:rPr>
              <a:t>class Draw2D implements Drawfigures</a:t>
            </a:r>
          </a:p>
          <a:p>
            <a:pPr eaLnBrk="1" hangingPunct="1">
              <a:lnSpc>
                <a:spcPct val="80000"/>
              </a:lnSpc>
              <a:buFontTx/>
              <a:buNone/>
              <a:defRPr/>
            </a:pPr>
            <a:r>
              <a:rPr lang="en-US" sz="1600" b="1" smtClean="0">
                <a:cs typeface="+mn-cs"/>
              </a:rPr>
              <a:t>   {   .</a:t>
            </a:r>
          </a:p>
          <a:p>
            <a:pPr eaLnBrk="1" hangingPunct="1">
              <a:lnSpc>
                <a:spcPct val="80000"/>
              </a:lnSpc>
              <a:buFontTx/>
              <a:buNone/>
              <a:defRPr/>
            </a:pPr>
            <a:r>
              <a:rPr lang="en-US" sz="1600" b="1" smtClean="0">
                <a:cs typeface="+mn-cs"/>
              </a:rPr>
              <a:t>       .</a:t>
            </a:r>
          </a:p>
          <a:p>
            <a:pPr eaLnBrk="1" hangingPunct="1">
              <a:lnSpc>
                <a:spcPct val="80000"/>
              </a:lnSpc>
              <a:buFontTx/>
              <a:buNone/>
              <a:defRPr/>
            </a:pPr>
            <a:r>
              <a:rPr lang="en-US" sz="1600" b="1" smtClean="0">
                <a:cs typeface="+mn-cs"/>
              </a:rPr>
              <a:t>       .</a:t>
            </a:r>
          </a:p>
          <a:p>
            <a:pPr eaLnBrk="1" hangingPunct="1">
              <a:lnSpc>
                <a:spcPct val="80000"/>
              </a:lnSpc>
              <a:buFontTx/>
              <a:buNone/>
              <a:defRPr/>
            </a:pPr>
            <a:r>
              <a:rPr lang="en-US" sz="1600" b="1" smtClean="0">
                <a:cs typeface="+mn-cs"/>
              </a:rPr>
              <a:t>   }</a:t>
            </a:r>
          </a:p>
          <a:p>
            <a:pPr eaLnBrk="1" hangingPunct="1">
              <a:lnSpc>
                <a:spcPct val="80000"/>
              </a:lnSpc>
              <a:buFontTx/>
              <a:buNone/>
              <a:defRPr/>
            </a:pPr>
            <a:endParaRPr lang="en-US" sz="1600" b="1" smtClean="0">
              <a:cs typeface="+mn-cs"/>
            </a:endParaRPr>
          </a:p>
          <a:p>
            <a:pPr eaLnBrk="1" hangingPunct="1">
              <a:lnSpc>
                <a:spcPct val="80000"/>
              </a:lnSpc>
              <a:buFontTx/>
              <a:buNone/>
              <a:defRPr/>
            </a:pPr>
            <a:r>
              <a:rPr lang="en-US" sz="1600" b="1" smtClean="0">
                <a:cs typeface="+mn-cs"/>
              </a:rPr>
              <a:t>Class Draw3D implements Drawfigures</a:t>
            </a:r>
          </a:p>
          <a:p>
            <a:pPr eaLnBrk="1" hangingPunct="1">
              <a:lnSpc>
                <a:spcPct val="80000"/>
              </a:lnSpc>
              <a:buFontTx/>
              <a:buNone/>
              <a:defRPr/>
            </a:pPr>
            <a:r>
              <a:rPr lang="en-US" sz="1600" b="1" smtClean="0">
                <a:cs typeface="+mn-cs"/>
              </a:rPr>
              <a:t>   {  .</a:t>
            </a:r>
          </a:p>
          <a:p>
            <a:pPr eaLnBrk="1" hangingPunct="1">
              <a:lnSpc>
                <a:spcPct val="80000"/>
              </a:lnSpc>
              <a:buFontTx/>
              <a:buNone/>
              <a:defRPr/>
            </a:pPr>
            <a:r>
              <a:rPr lang="en-US" sz="1600" b="1" smtClean="0">
                <a:cs typeface="+mn-cs"/>
              </a:rPr>
              <a:t>      .</a:t>
            </a:r>
          </a:p>
          <a:p>
            <a:pPr eaLnBrk="1" hangingPunct="1">
              <a:lnSpc>
                <a:spcPct val="80000"/>
              </a:lnSpc>
              <a:buFontTx/>
              <a:buNone/>
              <a:defRPr/>
            </a:pPr>
            <a:r>
              <a:rPr lang="en-US" sz="1600" b="1" smtClean="0">
                <a:cs typeface="+mn-cs"/>
              </a:rPr>
              <a:t>      .</a:t>
            </a:r>
          </a:p>
          <a:p>
            <a:pPr eaLnBrk="1" hangingPunct="1">
              <a:lnSpc>
                <a:spcPct val="80000"/>
              </a:lnSpc>
              <a:buFontTx/>
              <a:buNone/>
              <a:defRPr/>
            </a:pPr>
            <a:r>
              <a:rPr lang="en-US" sz="1600" b="1" smtClean="0">
                <a:cs typeface="+mn-cs"/>
              </a:rPr>
              <a:t>   }</a:t>
            </a:r>
          </a:p>
          <a:p>
            <a:pPr eaLnBrk="1" hangingPunct="1">
              <a:lnSpc>
                <a:spcPct val="80000"/>
              </a:lnSpc>
              <a:buFontTx/>
              <a:buNone/>
              <a:defRPr/>
            </a:pPr>
            <a:endParaRPr lang="en-US" sz="1600" b="1" smtClean="0">
              <a:cs typeface="+mn-cs"/>
            </a:endParaRPr>
          </a:p>
        </p:txBody>
      </p:sp>
      <p:sp>
        <p:nvSpPr>
          <p:cNvPr id="46085" name="Rectangle 5"/>
          <p:cNvSpPr>
            <a:spLocks noGrp="1" noChangeArrowheads="1"/>
          </p:cNvSpPr>
          <p:nvPr>
            <p:ph type="body" sz="half" idx="2"/>
          </p:nvPr>
        </p:nvSpPr>
        <p:spPr>
          <a:xfrm>
            <a:off x="5105400" y="1524000"/>
            <a:ext cx="4038600" cy="4525963"/>
          </a:xfrm>
        </p:spPr>
        <p:txBody>
          <a:bodyPr/>
          <a:lstStyle/>
          <a:p>
            <a:pPr eaLnBrk="1" hangingPunct="1">
              <a:lnSpc>
                <a:spcPct val="80000"/>
              </a:lnSpc>
              <a:buFontTx/>
              <a:buNone/>
              <a:defRPr/>
            </a:pPr>
            <a:r>
              <a:rPr lang="en-US" sz="1600" b="1" dirty="0" smtClean="0">
                <a:cs typeface="+mn-cs"/>
              </a:rPr>
              <a:t> class </a:t>
            </a:r>
            <a:r>
              <a:rPr lang="en-US" sz="1600" b="1" dirty="0" err="1" smtClean="0">
                <a:cs typeface="+mn-cs"/>
              </a:rPr>
              <a:t>Drawfigures</a:t>
            </a:r>
            <a:r>
              <a:rPr lang="en-US" sz="1600" b="1" dirty="0" smtClean="0">
                <a:cs typeface="+mn-cs"/>
              </a:rPr>
              <a:t> {</a:t>
            </a:r>
          </a:p>
          <a:p>
            <a:pPr eaLnBrk="1" hangingPunct="1">
              <a:lnSpc>
                <a:spcPct val="80000"/>
              </a:lnSpc>
              <a:buFontTx/>
              <a:buNone/>
              <a:defRPr/>
            </a:pPr>
            <a:r>
              <a:rPr lang="en-US" sz="1600" b="1" dirty="0" smtClean="0">
                <a:cs typeface="+mn-cs"/>
              </a:rPr>
              <a:t>    .</a:t>
            </a:r>
          </a:p>
          <a:p>
            <a:pPr eaLnBrk="1" hangingPunct="1">
              <a:lnSpc>
                <a:spcPct val="80000"/>
              </a:lnSpc>
              <a:buFontTx/>
              <a:buNone/>
              <a:defRPr/>
            </a:pPr>
            <a:r>
              <a:rPr lang="en-US" sz="1600" b="1" dirty="0" smtClean="0">
                <a:cs typeface="+mn-cs"/>
              </a:rPr>
              <a:t>    .</a:t>
            </a:r>
          </a:p>
          <a:p>
            <a:pPr eaLnBrk="1" hangingPunct="1">
              <a:lnSpc>
                <a:spcPct val="80000"/>
              </a:lnSpc>
              <a:buFontTx/>
              <a:buNone/>
              <a:defRPr/>
            </a:pPr>
            <a:r>
              <a:rPr lang="en-US" sz="1600" b="1" dirty="0" smtClean="0">
                <a:cs typeface="+mn-cs"/>
              </a:rPr>
              <a:t>    protected </a:t>
            </a:r>
            <a:r>
              <a:rPr lang="en-US" sz="1600" b="1" dirty="0" err="1" smtClean="0">
                <a:cs typeface="+mn-cs"/>
              </a:rPr>
              <a:t>unzipd</a:t>
            </a:r>
            <a:r>
              <a:rPr lang="en-US" sz="1600" b="1" dirty="0" smtClean="0">
                <a:cs typeface="+mn-cs"/>
              </a:rPr>
              <a:t> data</a:t>
            </a:r>
          </a:p>
          <a:p>
            <a:pPr eaLnBrk="1" hangingPunct="1">
              <a:lnSpc>
                <a:spcPct val="80000"/>
              </a:lnSpc>
              <a:buFontTx/>
              <a:buNone/>
              <a:defRPr/>
            </a:pPr>
            <a:r>
              <a:rPr lang="en-US" sz="1600" b="1" dirty="0" smtClean="0">
                <a:cs typeface="+mn-cs"/>
              </a:rPr>
              <a:t>    .</a:t>
            </a:r>
          </a:p>
          <a:p>
            <a:pPr eaLnBrk="1" hangingPunct="1">
              <a:lnSpc>
                <a:spcPct val="80000"/>
              </a:lnSpc>
              <a:buFontTx/>
              <a:buNone/>
              <a:defRPr/>
            </a:pPr>
            <a:r>
              <a:rPr lang="en-US" sz="1600" b="1" dirty="0" smtClean="0">
                <a:cs typeface="+mn-cs"/>
              </a:rPr>
              <a:t> public void unzip (</a:t>
            </a:r>
            <a:r>
              <a:rPr lang="en-US" sz="1600" b="1" dirty="0" err="1" smtClean="0">
                <a:cs typeface="+mn-cs"/>
              </a:rPr>
              <a:t>zipd</a:t>
            </a:r>
            <a:r>
              <a:rPr lang="en-US" sz="1600" b="1" dirty="0" smtClean="0">
                <a:cs typeface="+mn-cs"/>
              </a:rPr>
              <a:t> x, </a:t>
            </a:r>
            <a:r>
              <a:rPr lang="en-US" sz="1600" b="1" dirty="0" err="1" smtClean="0">
                <a:cs typeface="+mn-cs"/>
              </a:rPr>
              <a:t>int</a:t>
            </a:r>
            <a:r>
              <a:rPr lang="en-US" sz="1600" b="1" dirty="0" smtClean="0">
                <a:cs typeface="+mn-cs"/>
              </a:rPr>
              <a:t> </a:t>
            </a:r>
            <a:r>
              <a:rPr lang="en-US" sz="1600" b="1" dirty="0" err="1" smtClean="0">
                <a:cs typeface="+mn-cs"/>
              </a:rPr>
              <a:t>cntrl</a:t>
            </a:r>
            <a:r>
              <a:rPr lang="en-US" sz="1600" b="1" dirty="0" smtClean="0">
                <a:cs typeface="+mn-cs"/>
              </a:rPr>
              <a:t> ) ;</a:t>
            </a:r>
          </a:p>
          <a:p>
            <a:pPr eaLnBrk="1" hangingPunct="1">
              <a:lnSpc>
                <a:spcPct val="80000"/>
              </a:lnSpc>
              <a:buFontTx/>
              <a:buNone/>
              <a:defRPr/>
            </a:pPr>
            <a:endParaRPr lang="en-US" sz="1600" b="1" dirty="0" smtClean="0">
              <a:cs typeface="+mn-cs"/>
            </a:endParaRPr>
          </a:p>
          <a:p>
            <a:pPr eaLnBrk="1" hangingPunct="1">
              <a:lnSpc>
                <a:spcPct val="80000"/>
              </a:lnSpc>
              <a:buFontTx/>
              <a:buNone/>
              <a:defRPr/>
            </a:pPr>
            <a:r>
              <a:rPr lang="en-US" sz="1600" b="1" dirty="0" smtClean="0">
                <a:cs typeface="+mn-cs"/>
              </a:rPr>
              <a:t> protected Draw2D ( );</a:t>
            </a:r>
          </a:p>
          <a:p>
            <a:pPr eaLnBrk="1" hangingPunct="1">
              <a:lnSpc>
                <a:spcPct val="80000"/>
              </a:lnSpc>
              <a:buFontTx/>
              <a:buNone/>
              <a:defRPr/>
            </a:pPr>
            <a:endParaRPr lang="en-US" sz="1600" b="1" dirty="0" smtClean="0">
              <a:cs typeface="+mn-cs"/>
            </a:endParaRPr>
          </a:p>
          <a:p>
            <a:pPr eaLnBrk="1" hangingPunct="1">
              <a:lnSpc>
                <a:spcPct val="80000"/>
              </a:lnSpc>
              <a:buFontTx/>
              <a:buNone/>
              <a:defRPr/>
            </a:pPr>
            <a:r>
              <a:rPr lang="en-US" sz="1600" b="1" dirty="0" smtClean="0">
                <a:cs typeface="+mn-cs"/>
              </a:rPr>
              <a:t> protected Draw3D ( );</a:t>
            </a:r>
          </a:p>
          <a:p>
            <a:pPr eaLnBrk="1" hangingPunct="1">
              <a:lnSpc>
                <a:spcPct val="80000"/>
              </a:lnSpc>
              <a:buFontTx/>
              <a:buNone/>
              <a:defRPr/>
            </a:pPr>
            <a:endParaRPr lang="en-US" sz="1600" b="1" dirty="0" smtClean="0">
              <a:cs typeface="+mn-cs"/>
            </a:endParaRPr>
          </a:p>
          <a:p>
            <a:pPr eaLnBrk="1" hangingPunct="1">
              <a:lnSpc>
                <a:spcPct val="80000"/>
              </a:lnSpc>
              <a:buFontTx/>
              <a:buNone/>
              <a:defRPr/>
            </a:pPr>
            <a:r>
              <a:rPr lang="en-US" sz="1600" b="1" dirty="0" smtClean="0">
                <a:cs typeface="+mn-cs"/>
              </a:rPr>
              <a:t>    . </a:t>
            </a:r>
          </a:p>
          <a:p>
            <a:pPr eaLnBrk="1" hangingPunct="1">
              <a:lnSpc>
                <a:spcPct val="80000"/>
              </a:lnSpc>
              <a:buFontTx/>
              <a:buNone/>
              <a:defRPr/>
            </a:pPr>
            <a:r>
              <a:rPr lang="en-US" sz="1600" b="1" dirty="0" smtClean="0">
                <a:cs typeface="+mn-cs"/>
              </a:rPr>
              <a:t> }                              </a:t>
            </a:r>
          </a:p>
          <a:p>
            <a:pPr eaLnBrk="1" hangingPunct="1">
              <a:lnSpc>
                <a:spcPct val="80000"/>
              </a:lnSpc>
              <a:buFontTx/>
              <a:buNone/>
              <a:defRPr/>
            </a:pPr>
            <a:r>
              <a:rPr lang="en-US" sz="1600" b="1" dirty="0" smtClean="0">
                <a:cs typeface="+mn-cs"/>
              </a:rPr>
              <a:t> </a:t>
            </a:r>
          </a:p>
        </p:txBody>
      </p:sp>
      <p:sp>
        <p:nvSpPr>
          <p:cNvPr id="46087" name="Freeform 7"/>
          <p:cNvSpPr>
            <a:spLocks/>
          </p:cNvSpPr>
          <p:nvPr/>
        </p:nvSpPr>
        <p:spPr bwMode="auto">
          <a:xfrm>
            <a:off x="4419600" y="1295400"/>
            <a:ext cx="606425" cy="5194300"/>
          </a:xfrm>
          <a:custGeom>
            <a:avLst/>
            <a:gdLst>
              <a:gd name="T0" fmla="*/ 382 w 382"/>
              <a:gd name="T1" fmla="*/ 0 h 3272"/>
              <a:gd name="T2" fmla="*/ 334 w 382"/>
              <a:gd name="T3" fmla="*/ 16 h 3272"/>
              <a:gd name="T4" fmla="*/ 262 w 382"/>
              <a:gd name="T5" fmla="*/ 64 h 3272"/>
              <a:gd name="T6" fmla="*/ 214 w 382"/>
              <a:gd name="T7" fmla="*/ 88 h 3272"/>
              <a:gd name="T8" fmla="*/ 150 w 382"/>
              <a:gd name="T9" fmla="*/ 160 h 3272"/>
              <a:gd name="T10" fmla="*/ 166 w 382"/>
              <a:gd name="T11" fmla="*/ 472 h 3272"/>
              <a:gd name="T12" fmla="*/ 206 w 382"/>
              <a:gd name="T13" fmla="*/ 584 h 3272"/>
              <a:gd name="T14" fmla="*/ 254 w 382"/>
              <a:gd name="T15" fmla="*/ 632 h 3272"/>
              <a:gd name="T16" fmla="*/ 270 w 382"/>
              <a:gd name="T17" fmla="*/ 680 h 3272"/>
              <a:gd name="T18" fmla="*/ 286 w 382"/>
              <a:gd name="T19" fmla="*/ 704 h 3272"/>
              <a:gd name="T20" fmla="*/ 302 w 382"/>
              <a:gd name="T21" fmla="*/ 752 h 3272"/>
              <a:gd name="T22" fmla="*/ 270 w 382"/>
              <a:gd name="T23" fmla="*/ 1112 h 3272"/>
              <a:gd name="T24" fmla="*/ 190 w 382"/>
              <a:gd name="T25" fmla="*/ 1256 h 3272"/>
              <a:gd name="T26" fmla="*/ 126 w 382"/>
              <a:gd name="T27" fmla="*/ 1328 h 3272"/>
              <a:gd name="T28" fmla="*/ 62 w 382"/>
              <a:gd name="T29" fmla="*/ 1424 h 3272"/>
              <a:gd name="T30" fmla="*/ 46 w 382"/>
              <a:gd name="T31" fmla="*/ 1448 h 3272"/>
              <a:gd name="T32" fmla="*/ 30 w 382"/>
              <a:gd name="T33" fmla="*/ 1472 h 3272"/>
              <a:gd name="T34" fmla="*/ 70 w 382"/>
              <a:gd name="T35" fmla="*/ 1808 h 3272"/>
              <a:gd name="T36" fmla="*/ 174 w 382"/>
              <a:gd name="T37" fmla="*/ 1960 h 3272"/>
              <a:gd name="T38" fmla="*/ 206 w 382"/>
              <a:gd name="T39" fmla="*/ 2008 h 3272"/>
              <a:gd name="T40" fmla="*/ 238 w 382"/>
              <a:gd name="T41" fmla="*/ 2112 h 3272"/>
              <a:gd name="T42" fmla="*/ 238 w 382"/>
              <a:gd name="T43" fmla="*/ 2360 h 3272"/>
              <a:gd name="T44" fmla="*/ 134 w 382"/>
              <a:gd name="T45" fmla="*/ 2488 h 3272"/>
              <a:gd name="T46" fmla="*/ 86 w 382"/>
              <a:gd name="T47" fmla="*/ 2536 h 3272"/>
              <a:gd name="T48" fmla="*/ 54 w 382"/>
              <a:gd name="T49" fmla="*/ 2632 h 3272"/>
              <a:gd name="T50" fmla="*/ 166 w 382"/>
              <a:gd name="T51" fmla="*/ 3032 h 3272"/>
              <a:gd name="T52" fmla="*/ 222 w 382"/>
              <a:gd name="T53" fmla="*/ 3072 h 3272"/>
              <a:gd name="T54" fmla="*/ 254 w 382"/>
              <a:gd name="T55" fmla="*/ 3144 h 3272"/>
              <a:gd name="T56" fmla="*/ 262 w 382"/>
              <a:gd name="T57" fmla="*/ 3168 h 3272"/>
              <a:gd name="T58" fmla="*/ 246 w 382"/>
              <a:gd name="T59" fmla="*/ 3256 h 3272"/>
              <a:gd name="T60" fmla="*/ 182 w 382"/>
              <a:gd name="T61" fmla="*/ 3272 h 3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2" h="3272">
                <a:moveTo>
                  <a:pt x="382" y="0"/>
                </a:moveTo>
                <a:cubicBezTo>
                  <a:pt x="366" y="5"/>
                  <a:pt x="350" y="11"/>
                  <a:pt x="334" y="16"/>
                </a:cubicBezTo>
                <a:cubicBezTo>
                  <a:pt x="307" y="25"/>
                  <a:pt x="289" y="55"/>
                  <a:pt x="262" y="64"/>
                </a:cubicBezTo>
                <a:cubicBezTo>
                  <a:pt x="238" y="72"/>
                  <a:pt x="235" y="71"/>
                  <a:pt x="214" y="88"/>
                </a:cubicBezTo>
                <a:cubicBezTo>
                  <a:pt x="189" y="109"/>
                  <a:pt x="173" y="137"/>
                  <a:pt x="150" y="160"/>
                </a:cubicBezTo>
                <a:cubicBezTo>
                  <a:pt x="153" y="264"/>
                  <a:pt x="125" y="376"/>
                  <a:pt x="166" y="472"/>
                </a:cubicBezTo>
                <a:cubicBezTo>
                  <a:pt x="182" y="509"/>
                  <a:pt x="193" y="545"/>
                  <a:pt x="206" y="584"/>
                </a:cubicBezTo>
                <a:cubicBezTo>
                  <a:pt x="213" y="605"/>
                  <a:pt x="254" y="632"/>
                  <a:pt x="254" y="632"/>
                </a:cubicBezTo>
                <a:cubicBezTo>
                  <a:pt x="259" y="648"/>
                  <a:pt x="261" y="666"/>
                  <a:pt x="270" y="680"/>
                </a:cubicBezTo>
                <a:cubicBezTo>
                  <a:pt x="275" y="688"/>
                  <a:pt x="282" y="695"/>
                  <a:pt x="286" y="704"/>
                </a:cubicBezTo>
                <a:cubicBezTo>
                  <a:pt x="293" y="719"/>
                  <a:pt x="302" y="752"/>
                  <a:pt x="302" y="752"/>
                </a:cubicBezTo>
                <a:cubicBezTo>
                  <a:pt x="302" y="753"/>
                  <a:pt x="325" y="1030"/>
                  <a:pt x="270" y="1112"/>
                </a:cubicBezTo>
                <a:cubicBezTo>
                  <a:pt x="239" y="1159"/>
                  <a:pt x="215" y="1206"/>
                  <a:pt x="190" y="1256"/>
                </a:cubicBezTo>
                <a:cubicBezTo>
                  <a:pt x="176" y="1285"/>
                  <a:pt x="126" y="1328"/>
                  <a:pt x="126" y="1328"/>
                </a:cubicBezTo>
                <a:cubicBezTo>
                  <a:pt x="114" y="1364"/>
                  <a:pt x="83" y="1392"/>
                  <a:pt x="62" y="1424"/>
                </a:cubicBezTo>
                <a:cubicBezTo>
                  <a:pt x="57" y="1432"/>
                  <a:pt x="51" y="1440"/>
                  <a:pt x="46" y="1448"/>
                </a:cubicBezTo>
                <a:cubicBezTo>
                  <a:pt x="41" y="1456"/>
                  <a:pt x="30" y="1472"/>
                  <a:pt x="30" y="1472"/>
                </a:cubicBezTo>
                <a:cubicBezTo>
                  <a:pt x="2" y="1585"/>
                  <a:pt x="0" y="1714"/>
                  <a:pt x="70" y="1808"/>
                </a:cubicBezTo>
                <a:cubicBezTo>
                  <a:pt x="85" y="1867"/>
                  <a:pt x="131" y="1917"/>
                  <a:pt x="174" y="1960"/>
                </a:cubicBezTo>
                <a:cubicBezTo>
                  <a:pt x="200" y="2039"/>
                  <a:pt x="156" y="1918"/>
                  <a:pt x="206" y="2008"/>
                </a:cubicBezTo>
                <a:cubicBezTo>
                  <a:pt x="222" y="2036"/>
                  <a:pt x="230" y="2080"/>
                  <a:pt x="238" y="2112"/>
                </a:cubicBezTo>
                <a:cubicBezTo>
                  <a:pt x="250" y="2230"/>
                  <a:pt x="251" y="2203"/>
                  <a:pt x="238" y="2360"/>
                </a:cubicBezTo>
                <a:cubicBezTo>
                  <a:pt x="233" y="2418"/>
                  <a:pt x="177" y="2460"/>
                  <a:pt x="134" y="2488"/>
                </a:cubicBezTo>
                <a:cubicBezTo>
                  <a:pt x="115" y="2501"/>
                  <a:pt x="105" y="2523"/>
                  <a:pt x="86" y="2536"/>
                </a:cubicBezTo>
                <a:cubicBezTo>
                  <a:pt x="64" y="2570"/>
                  <a:pt x="61" y="2591"/>
                  <a:pt x="54" y="2632"/>
                </a:cubicBezTo>
                <a:cubicBezTo>
                  <a:pt x="61" y="2820"/>
                  <a:pt x="34" y="2917"/>
                  <a:pt x="166" y="3032"/>
                </a:cubicBezTo>
                <a:cubicBezTo>
                  <a:pt x="213" y="3073"/>
                  <a:pt x="179" y="3058"/>
                  <a:pt x="222" y="3072"/>
                </a:cubicBezTo>
                <a:cubicBezTo>
                  <a:pt x="247" y="3110"/>
                  <a:pt x="235" y="3087"/>
                  <a:pt x="254" y="3144"/>
                </a:cubicBezTo>
                <a:cubicBezTo>
                  <a:pt x="257" y="3152"/>
                  <a:pt x="262" y="3168"/>
                  <a:pt x="262" y="3168"/>
                </a:cubicBezTo>
                <a:cubicBezTo>
                  <a:pt x="258" y="3198"/>
                  <a:pt x="267" y="3235"/>
                  <a:pt x="246" y="3256"/>
                </a:cubicBezTo>
                <a:cubicBezTo>
                  <a:pt x="230" y="3272"/>
                  <a:pt x="182" y="3272"/>
                  <a:pt x="182" y="3272"/>
                </a:cubicBezTo>
              </a:path>
            </a:pathLst>
          </a:custGeom>
          <a:noFill/>
          <a:ln w="4127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6088" name="Text Box 8"/>
          <p:cNvSpPr txBox="1">
            <a:spLocks noChangeArrowheads="1"/>
          </p:cNvSpPr>
          <p:nvPr/>
        </p:nvSpPr>
        <p:spPr bwMode="auto">
          <a:xfrm>
            <a:off x="0" y="6096000"/>
            <a:ext cx="4644008" cy="338554"/>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600" b="1" dirty="0">
                <a:solidFill>
                  <a:srgbClr val="000000"/>
                </a:solidFill>
                <a:cs typeface="+mn-cs"/>
              </a:rPr>
              <a:t>( A – java language interface implementation )</a:t>
            </a:r>
          </a:p>
        </p:txBody>
      </p:sp>
      <p:sp>
        <p:nvSpPr>
          <p:cNvPr id="46089" name="Text Box 9"/>
          <p:cNvSpPr txBox="1">
            <a:spLocks noChangeArrowheads="1"/>
          </p:cNvSpPr>
          <p:nvPr/>
        </p:nvSpPr>
        <p:spPr bwMode="auto">
          <a:xfrm>
            <a:off x="5105400" y="5562600"/>
            <a:ext cx="3505200" cy="646331"/>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b="1" dirty="0">
                <a:solidFill>
                  <a:srgbClr val="000000"/>
                </a:solidFill>
                <a:cs typeface="+mn-cs"/>
              </a:rPr>
              <a:t>(  B – more likely single Class               implementation) </a:t>
            </a:r>
          </a:p>
        </p:txBody>
      </p:sp>
    </p:spTree>
    <p:extLst>
      <p:ext uri="{BB962C8B-B14F-4D97-AF65-F5344CB8AC3E}">
        <p14:creationId xmlns:p14="http://schemas.microsoft.com/office/powerpoint/2010/main" val="233323752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Grp="1" noChangeArrowheads="1"/>
          </p:cNvSpPr>
          <p:nvPr>
            <p:ph type="title"/>
          </p:nvPr>
        </p:nvSpPr>
        <p:spPr>
          <a:xfrm>
            <a:off x="457200" y="274638"/>
            <a:ext cx="8507288" cy="868362"/>
          </a:xfrm>
        </p:spPr>
        <p:txBody>
          <a:bodyPr/>
          <a:lstStyle/>
          <a:p>
            <a:pPr>
              <a:defRPr/>
            </a:pPr>
            <a:r>
              <a:rPr lang="en-US" altLang="zh-TW" sz="2800" dirty="0">
                <a:latin typeface="Corbel"/>
                <a:ea typeface="新細明體" charset="0"/>
                <a:cs typeface="Corbel"/>
              </a:rPr>
              <a:t>UML Deployment Diagram to Represent</a:t>
            </a:r>
            <a:br>
              <a:rPr lang="en-US" altLang="zh-TW" sz="2800" dirty="0">
                <a:latin typeface="Corbel"/>
                <a:ea typeface="新細明體" charset="0"/>
                <a:cs typeface="Corbel"/>
              </a:rPr>
            </a:br>
            <a:r>
              <a:rPr lang="en-US" altLang="zh-TW" sz="2800" dirty="0">
                <a:latin typeface="Corbel"/>
                <a:ea typeface="新細明體" charset="0"/>
                <a:cs typeface="Corbel"/>
              </a:rPr>
              <a:t>Physical Architecture</a:t>
            </a:r>
            <a:endParaRPr lang="en-US" sz="2800" dirty="0">
              <a:latin typeface="Corbel"/>
              <a:ea typeface="新細明體" charset="0"/>
              <a:cs typeface="Corbel"/>
            </a:endParaRPr>
          </a:p>
        </p:txBody>
      </p:sp>
      <p:sp>
        <p:nvSpPr>
          <p:cNvPr id="28677" name="Rectangle 5"/>
          <p:cNvSpPr>
            <a:spLocks noGrp="1" noChangeArrowheads="1"/>
          </p:cNvSpPr>
          <p:nvPr>
            <p:ph type="body" idx="1"/>
          </p:nvPr>
        </p:nvSpPr>
        <p:spPr>
          <a:xfrm>
            <a:off x="457200" y="1268760"/>
            <a:ext cx="8229600" cy="1447800"/>
          </a:xfrm>
        </p:spPr>
        <p:txBody>
          <a:bodyPr>
            <a:normAutofit/>
          </a:bodyPr>
          <a:lstStyle/>
          <a:p>
            <a:pPr marL="0" indent="0" eaLnBrk="1" hangingPunct="1">
              <a:buNone/>
              <a:defRPr/>
            </a:pPr>
            <a:r>
              <a:rPr lang="en-US" altLang="zh-TW" sz="2000" dirty="0" smtClean="0">
                <a:ea typeface="新細明體" charset="0"/>
                <a:cs typeface="新細明體" charset="0"/>
              </a:rPr>
              <a:t>A Deployment Diagram shows:</a:t>
            </a:r>
          </a:p>
          <a:p>
            <a:pPr marL="742950" lvl="1" eaLnBrk="1" hangingPunct="1">
              <a:buFont typeface="Courier New"/>
              <a:buChar char="o"/>
              <a:defRPr/>
            </a:pPr>
            <a:r>
              <a:rPr lang="en-US" altLang="zh-TW" sz="1800" dirty="0" smtClean="0">
                <a:ea typeface="新細明體" charset="0"/>
                <a:cs typeface="新細明體" charset="0"/>
              </a:rPr>
              <a:t>Computational resource (nodes)</a:t>
            </a:r>
          </a:p>
          <a:p>
            <a:pPr marL="742950" lvl="1" eaLnBrk="1" hangingPunct="1">
              <a:buFont typeface="Courier New"/>
              <a:buChar char="o"/>
              <a:defRPr/>
            </a:pPr>
            <a:r>
              <a:rPr lang="en-US" altLang="zh-TW" sz="1800" dirty="0" smtClean="0">
                <a:ea typeface="新細明體" charset="0"/>
                <a:cs typeface="新細明體" charset="0"/>
              </a:rPr>
              <a:t>Communication path between computational resources</a:t>
            </a:r>
          </a:p>
          <a:p>
            <a:pPr marL="742950" lvl="1" eaLnBrk="1" hangingPunct="1">
              <a:buFont typeface="Courier New"/>
              <a:buChar char="o"/>
              <a:defRPr/>
            </a:pPr>
            <a:r>
              <a:rPr lang="en-US" altLang="zh-TW" sz="1800" dirty="0" smtClean="0">
                <a:ea typeface="新細明體" charset="0"/>
                <a:cs typeface="新細明體" charset="0"/>
              </a:rPr>
              <a:t>Artifacts that reside and execute on the computational resources</a:t>
            </a:r>
            <a:endParaRPr lang="en-US" sz="1800" dirty="0" smtClean="0"/>
          </a:p>
        </p:txBody>
      </p:sp>
      <p:sp>
        <p:nvSpPr>
          <p:cNvPr id="28678" name="AutoShape 6"/>
          <p:cNvSpPr>
            <a:spLocks noChangeArrowheads="1"/>
          </p:cNvSpPr>
          <p:nvPr/>
        </p:nvSpPr>
        <p:spPr bwMode="auto">
          <a:xfrm>
            <a:off x="838200" y="5257800"/>
            <a:ext cx="1828800" cy="1295400"/>
          </a:xfrm>
          <a:prstGeom prst="cube">
            <a:avLst>
              <a:gd name="adj" fmla="val 8889"/>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b="1">
              <a:cs typeface="+mn-cs"/>
            </a:endParaRPr>
          </a:p>
        </p:txBody>
      </p:sp>
      <p:sp>
        <p:nvSpPr>
          <p:cNvPr id="28679" name="AutoShape 7"/>
          <p:cNvSpPr>
            <a:spLocks noChangeArrowheads="1"/>
          </p:cNvSpPr>
          <p:nvPr/>
        </p:nvSpPr>
        <p:spPr bwMode="auto">
          <a:xfrm>
            <a:off x="1187624" y="2819400"/>
            <a:ext cx="2057400" cy="1447800"/>
          </a:xfrm>
          <a:prstGeom prst="cube">
            <a:avLst>
              <a:gd name="adj" fmla="val 8889"/>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b="1">
              <a:cs typeface="+mn-cs"/>
            </a:endParaRPr>
          </a:p>
        </p:txBody>
      </p:sp>
      <p:sp>
        <p:nvSpPr>
          <p:cNvPr id="28680" name="Rectangle 8"/>
          <p:cNvSpPr>
            <a:spLocks noChangeArrowheads="1"/>
          </p:cNvSpPr>
          <p:nvPr/>
        </p:nvSpPr>
        <p:spPr bwMode="auto">
          <a:xfrm>
            <a:off x="1676400" y="3581400"/>
            <a:ext cx="1219200" cy="533400"/>
          </a:xfrm>
          <a:prstGeom prst="rect">
            <a:avLst/>
          </a:prstGeom>
          <a:solidFill>
            <a:schemeClr val="bg1"/>
          </a:solidFill>
          <a:ln w="222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TW" sz="1400" b="1">
                <a:ea typeface="新細明體" charset="0"/>
                <a:cs typeface="新細明體" charset="0"/>
              </a:rPr>
              <a:t>&lt;&lt;artifact&gt;&gt;</a:t>
            </a:r>
          </a:p>
          <a:p>
            <a:pPr algn="ctr">
              <a:defRPr/>
            </a:pPr>
            <a:r>
              <a:rPr lang="en-US" altLang="zh-TW" sz="1400" b="1">
                <a:ea typeface="新細明體" charset="0"/>
                <a:cs typeface="新細明體" charset="0"/>
              </a:rPr>
              <a:t>AppCode</a:t>
            </a:r>
            <a:endParaRPr lang="en-US" sz="1400" b="1">
              <a:cs typeface="+mn-cs"/>
            </a:endParaRPr>
          </a:p>
        </p:txBody>
      </p:sp>
      <p:sp>
        <p:nvSpPr>
          <p:cNvPr id="28682" name="Text Box 10"/>
          <p:cNvSpPr txBox="1">
            <a:spLocks noChangeArrowheads="1"/>
          </p:cNvSpPr>
          <p:nvPr/>
        </p:nvSpPr>
        <p:spPr bwMode="auto">
          <a:xfrm>
            <a:off x="1600200" y="2971800"/>
            <a:ext cx="17621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zh-TW" sz="1400" b="1">
                <a:ea typeface="新細明體" charset="0"/>
                <a:cs typeface="新細明體" charset="0"/>
              </a:rPr>
              <a:t>&lt;&lt;device&gt;&gt;</a:t>
            </a:r>
          </a:p>
          <a:p>
            <a:pPr>
              <a:defRPr/>
            </a:pPr>
            <a:r>
              <a:rPr lang="en-US" altLang="zh-TW" sz="1400" b="1">
                <a:ea typeface="新細明體" charset="0"/>
                <a:cs typeface="新細明體" charset="0"/>
              </a:rPr>
              <a:t>HP3100:ServerPC</a:t>
            </a:r>
            <a:endParaRPr lang="en-US" sz="1400" b="1">
              <a:cs typeface="+mn-cs"/>
            </a:endParaRPr>
          </a:p>
        </p:txBody>
      </p:sp>
      <p:sp>
        <p:nvSpPr>
          <p:cNvPr id="28683" name="Rectangle 11"/>
          <p:cNvSpPr>
            <a:spLocks noChangeArrowheads="1"/>
          </p:cNvSpPr>
          <p:nvPr/>
        </p:nvSpPr>
        <p:spPr bwMode="auto">
          <a:xfrm>
            <a:off x="1066800" y="5867400"/>
            <a:ext cx="1295400" cy="609600"/>
          </a:xfrm>
          <a:prstGeom prst="rect">
            <a:avLst/>
          </a:prstGeom>
          <a:solidFill>
            <a:schemeClr val="bg1"/>
          </a:solidFill>
          <a:ln w="222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TW" sz="1400" b="1">
                <a:ea typeface="新細明體" charset="0"/>
                <a:cs typeface="新細明體" charset="0"/>
              </a:rPr>
              <a:t>&lt;&lt;artifact&gt;&gt;</a:t>
            </a:r>
          </a:p>
          <a:p>
            <a:pPr algn="ctr">
              <a:defRPr/>
            </a:pPr>
            <a:r>
              <a:rPr lang="en-US" altLang="zh-TW" sz="1400" b="1">
                <a:ea typeface="新細明體" charset="0"/>
                <a:cs typeface="新細明體" charset="0"/>
              </a:rPr>
              <a:t>ScreenBrowser</a:t>
            </a:r>
            <a:endParaRPr lang="en-US" sz="1400" b="1">
              <a:cs typeface="+mn-cs"/>
            </a:endParaRPr>
          </a:p>
        </p:txBody>
      </p:sp>
      <p:sp>
        <p:nvSpPr>
          <p:cNvPr id="28684" name="Text Box 12"/>
          <p:cNvSpPr txBox="1">
            <a:spLocks noChangeArrowheads="1"/>
          </p:cNvSpPr>
          <p:nvPr/>
        </p:nvSpPr>
        <p:spPr bwMode="auto">
          <a:xfrm>
            <a:off x="1066800" y="5334000"/>
            <a:ext cx="114776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zh-TW" sz="1400" b="1">
                <a:ea typeface="新細明體" charset="0"/>
                <a:cs typeface="新細明體" charset="0"/>
              </a:rPr>
              <a:t>&lt;&lt;device&gt;&gt;</a:t>
            </a:r>
          </a:p>
          <a:p>
            <a:pPr>
              <a:defRPr/>
            </a:pPr>
            <a:r>
              <a:rPr lang="en-US" altLang="zh-TW" sz="1400" b="1">
                <a:ea typeface="新細明體" charset="0"/>
                <a:cs typeface="新細明體" charset="0"/>
              </a:rPr>
              <a:t>  ClientPC</a:t>
            </a:r>
            <a:endParaRPr lang="en-US" sz="1400" b="1">
              <a:cs typeface="+mn-cs"/>
            </a:endParaRPr>
          </a:p>
        </p:txBody>
      </p:sp>
      <p:sp>
        <p:nvSpPr>
          <p:cNvPr id="28686" name="Rectangle 14"/>
          <p:cNvSpPr>
            <a:spLocks noChangeArrowheads="1"/>
          </p:cNvSpPr>
          <p:nvPr/>
        </p:nvSpPr>
        <p:spPr bwMode="auto">
          <a:xfrm>
            <a:off x="5105400" y="4572000"/>
            <a:ext cx="1524000" cy="609600"/>
          </a:xfrm>
          <a:prstGeom prst="rect">
            <a:avLst/>
          </a:prstGeom>
          <a:solidFill>
            <a:schemeClr val="bg1"/>
          </a:solidFill>
          <a:ln w="222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TW" sz="1400" b="1">
                <a:ea typeface="新細明體" charset="0"/>
                <a:cs typeface="新細明體" charset="0"/>
              </a:rPr>
              <a:t>&lt;&lt;artifact&gt;&gt;</a:t>
            </a:r>
          </a:p>
          <a:p>
            <a:pPr algn="ctr">
              <a:defRPr/>
            </a:pPr>
            <a:r>
              <a:rPr lang="en-US" altLang="zh-TW" sz="1400" b="1">
                <a:ea typeface="新細明體" charset="0"/>
                <a:cs typeface="新細明體" charset="0"/>
              </a:rPr>
              <a:t>AppData</a:t>
            </a:r>
            <a:endParaRPr lang="en-US" sz="1400" b="1">
              <a:cs typeface="+mn-cs"/>
            </a:endParaRPr>
          </a:p>
        </p:txBody>
      </p:sp>
      <p:sp>
        <p:nvSpPr>
          <p:cNvPr id="28687" name="AutoShape 15"/>
          <p:cNvSpPr>
            <a:spLocks noChangeArrowheads="1"/>
          </p:cNvSpPr>
          <p:nvPr/>
        </p:nvSpPr>
        <p:spPr bwMode="auto">
          <a:xfrm>
            <a:off x="4648200" y="2971800"/>
            <a:ext cx="2971800" cy="2438400"/>
          </a:xfrm>
          <a:prstGeom prst="cube">
            <a:avLst>
              <a:gd name="adj" fmla="val 8889"/>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b="1">
              <a:cs typeface="+mn-cs"/>
            </a:endParaRPr>
          </a:p>
        </p:txBody>
      </p:sp>
      <p:sp>
        <p:nvSpPr>
          <p:cNvPr id="28688" name="AutoShape 16"/>
          <p:cNvSpPr>
            <a:spLocks noChangeArrowheads="1"/>
          </p:cNvSpPr>
          <p:nvPr/>
        </p:nvSpPr>
        <p:spPr bwMode="auto">
          <a:xfrm>
            <a:off x="4876800" y="3886200"/>
            <a:ext cx="2133600" cy="1371600"/>
          </a:xfrm>
          <a:prstGeom prst="cube">
            <a:avLst>
              <a:gd name="adj" fmla="val 8889"/>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b="1">
              <a:cs typeface="+mn-cs"/>
            </a:endParaRPr>
          </a:p>
        </p:txBody>
      </p:sp>
      <p:sp>
        <p:nvSpPr>
          <p:cNvPr id="28689" name="Rectangle 17"/>
          <p:cNvSpPr>
            <a:spLocks noChangeArrowheads="1"/>
          </p:cNvSpPr>
          <p:nvPr/>
        </p:nvSpPr>
        <p:spPr bwMode="auto">
          <a:xfrm>
            <a:off x="5257800" y="4648200"/>
            <a:ext cx="1219200" cy="533400"/>
          </a:xfrm>
          <a:prstGeom prst="rect">
            <a:avLst/>
          </a:prstGeom>
          <a:solidFill>
            <a:schemeClr val="bg1"/>
          </a:solidFill>
          <a:ln w="222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TW" sz="1400" b="1">
                <a:ea typeface="新細明體" charset="0"/>
                <a:cs typeface="新細明體" charset="0"/>
              </a:rPr>
              <a:t>&lt;&lt;artifact&gt;&gt;</a:t>
            </a:r>
          </a:p>
          <a:p>
            <a:pPr algn="ctr">
              <a:defRPr/>
            </a:pPr>
            <a:r>
              <a:rPr lang="en-US" altLang="zh-TW" sz="1400" b="1">
                <a:ea typeface="新細明體" charset="0"/>
                <a:cs typeface="新細明體" charset="0"/>
              </a:rPr>
              <a:t>DataTable</a:t>
            </a:r>
            <a:endParaRPr lang="en-US" sz="1400" b="1">
              <a:cs typeface="+mn-cs"/>
            </a:endParaRPr>
          </a:p>
        </p:txBody>
      </p:sp>
      <p:sp>
        <p:nvSpPr>
          <p:cNvPr id="28690" name="Text Box 18"/>
          <p:cNvSpPr txBox="1">
            <a:spLocks noChangeArrowheads="1"/>
          </p:cNvSpPr>
          <p:nvPr/>
        </p:nvSpPr>
        <p:spPr bwMode="auto">
          <a:xfrm>
            <a:off x="4953000" y="3962400"/>
            <a:ext cx="19145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zh-TW" sz="1400" b="1" dirty="0">
                <a:ea typeface="新細明體" charset="0"/>
                <a:cs typeface="新細明體" charset="0"/>
              </a:rPr>
              <a:t>&lt;&lt; data base syst.&gt;&gt;</a:t>
            </a:r>
          </a:p>
          <a:p>
            <a:pPr>
              <a:defRPr/>
            </a:pPr>
            <a:r>
              <a:rPr lang="en-US" altLang="zh-TW" sz="1400" b="1" dirty="0">
                <a:ea typeface="新細明體" charset="0"/>
                <a:cs typeface="新細明體" charset="0"/>
              </a:rPr>
              <a:t>     Oracle12:db</a:t>
            </a:r>
            <a:endParaRPr lang="en-US" sz="1400" b="1" dirty="0">
              <a:cs typeface="+mn-cs"/>
            </a:endParaRPr>
          </a:p>
        </p:txBody>
      </p:sp>
      <p:sp>
        <p:nvSpPr>
          <p:cNvPr id="28691" name="Text Box 19"/>
          <p:cNvSpPr txBox="1">
            <a:spLocks noChangeArrowheads="1"/>
          </p:cNvSpPr>
          <p:nvPr/>
        </p:nvSpPr>
        <p:spPr bwMode="auto">
          <a:xfrm>
            <a:off x="5334000" y="3200400"/>
            <a:ext cx="16224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zh-TW" sz="1400" b="1">
                <a:ea typeface="新細明體" charset="0"/>
                <a:cs typeface="新細明體" charset="0"/>
              </a:rPr>
              <a:t> &lt;&lt;CPU device&gt;&gt;</a:t>
            </a:r>
          </a:p>
          <a:p>
            <a:pPr>
              <a:defRPr/>
            </a:pPr>
            <a:r>
              <a:rPr lang="en-US" altLang="zh-TW" sz="1400" b="1">
                <a:ea typeface="新細明體" charset="0"/>
                <a:cs typeface="新細明體" charset="0"/>
              </a:rPr>
              <a:t>IBM201: Server</a:t>
            </a:r>
            <a:endParaRPr lang="en-US" sz="1400" b="1">
              <a:cs typeface="+mn-cs"/>
            </a:endParaRPr>
          </a:p>
        </p:txBody>
      </p:sp>
      <p:sp>
        <p:nvSpPr>
          <p:cNvPr id="28692" name="Line 20"/>
          <p:cNvSpPr>
            <a:spLocks noChangeShapeType="1"/>
          </p:cNvSpPr>
          <p:nvPr/>
        </p:nvSpPr>
        <p:spPr bwMode="auto">
          <a:xfrm>
            <a:off x="2133600" y="4267200"/>
            <a:ext cx="0" cy="9906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693" name="Line 21"/>
          <p:cNvSpPr>
            <a:spLocks noChangeShapeType="1"/>
          </p:cNvSpPr>
          <p:nvPr/>
        </p:nvSpPr>
        <p:spPr bwMode="auto">
          <a:xfrm>
            <a:off x="3276600" y="3657600"/>
            <a:ext cx="13716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694" name="Text Box 22"/>
          <p:cNvSpPr txBox="1">
            <a:spLocks noChangeArrowheads="1"/>
          </p:cNvSpPr>
          <p:nvPr/>
        </p:nvSpPr>
        <p:spPr bwMode="auto">
          <a:xfrm>
            <a:off x="2133600" y="4724400"/>
            <a:ext cx="1169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zh-TW" sz="1400" b="1">
                <a:ea typeface="新細明體" charset="0"/>
                <a:cs typeface="新細明體" charset="0"/>
              </a:rPr>
              <a:t>&lt;&lt;TCP/IP&gt;&gt;</a:t>
            </a:r>
            <a:endParaRPr lang="en-US" sz="1400" b="1">
              <a:cs typeface="+mn-cs"/>
            </a:endParaRPr>
          </a:p>
        </p:txBody>
      </p:sp>
      <p:sp>
        <p:nvSpPr>
          <p:cNvPr id="28696" name="Text Box 24"/>
          <p:cNvSpPr txBox="1">
            <a:spLocks noChangeArrowheads="1"/>
          </p:cNvSpPr>
          <p:nvPr/>
        </p:nvSpPr>
        <p:spPr bwMode="auto">
          <a:xfrm>
            <a:off x="3429000" y="3352800"/>
            <a:ext cx="1169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zh-TW" sz="1400" b="1">
                <a:ea typeface="新細明體" charset="0"/>
                <a:cs typeface="新細明體" charset="0"/>
              </a:rPr>
              <a:t>&lt;&lt;TCP/IP&gt;&gt;</a:t>
            </a:r>
            <a:endParaRPr lang="en-US" sz="1400" b="1">
              <a:cs typeface="+mn-cs"/>
            </a:endParaRPr>
          </a:p>
        </p:txBody>
      </p:sp>
    </p:spTree>
    <p:extLst>
      <p:ext uri="{BB962C8B-B14F-4D97-AF65-F5344CB8AC3E}">
        <p14:creationId xmlns:p14="http://schemas.microsoft.com/office/powerpoint/2010/main" val="60139156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Deployment Diagram</a:t>
            </a:r>
            <a:endParaRPr lang="en-US" dirty="0"/>
          </a:p>
        </p:txBody>
      </p:sp>
      <p:pic>
        <p:nvPicPr>
          <p:cNvPr id="5" name="Picture 4"/>
          <p:cNvPicPr>
            <a:picLocks noChangeAspect="1" noChangeArrowheads="1"/>
          </p:cNvPicPr>
          <p:nvPr/>
        </p:nvPicPr>
        <p:blipFill>
          <a:blip r:embed="rId2" cstate="print"/>
          <a:srcRect/>
          <a:stretch>
            <a:fillRect/>
          </a:stretch>
        </p:blipFill>
        <p:spPr bwMode="auto">
          <a:xfrm>
            <a:off x="1835696" y="1700808"/>
            <a:ext cx="5544616" cy="4282762"/>
          </a:xfrm>
          <a:prstGeom prst="rect">
            <a:avLst/>
          </a:prstGeom>
          <a:noFill/>
          <a:ln w="9525">
            <a:solidFill>
              <a:schemeClr val="bg2"/>
            </a:solidFill>
            <a:miter lim="800000"/>
            <a:headEnd/>
            <a:tailEnd/>
          </a:ln>
          <a:effectLst>
            <a:outerShdw dist="53882" dir="2700000" algn="ctr" rotWithShape="0">
              <a:schemeClr val="folHlink"/>
            </a:outerShdw>
          </a:effectLst>
        </p:spPr>
      </p:pic>
    </p:spTree>
    <p:extLst>
      <p:ext uri="{BB962C8B-B14F-4D97-AF65-F5344CB8AC3E}">
        <p14:creationId xmlns:p14="http://schemas.microsoft.com/office/powerpoint/2010/main" val="140280424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a:xfrm>
            <a:off x="457200" y="274638"/>
            <a:ext cx="8229600" cy="1020762"/>
          </a:xfrm>
        </p:spPr>
        <p:txBody>
          <a:bodyPr/>
          <a:lstStyle/>
          <a:p>
            <a:r>
              <a:rPr lang="en-US" sz="3200" dirty="0"/>
              <a:t>Architectural Style</a:t>
            </a:r>
          </a:p>
        </p:txBody>
      </p:sp>
      <p:sp>
        <p:nvSpPr>
          <p:cNvPr id="18437" name="Rectangle 5"/>
          <p:cNvSpPr>
            <a:spLocks noGrp="1" noChangeArrowheads="1"/>
          </p:cNvSpPr>
          <p:nvPr>
            <p:ph type="body" idx="1"/>
          </p:nvPr>
        </p:nvSpPr>
        <p:spPr>
          <a:xfrm>
            <a:off x="395536" y="980728"/>
            <a:ext cx="8382000" cy="2088232"/>
          </a:xfrm>
        </p:spPr>
        <p:txBody>
          <a:bodyPr/>
          <a:lstStyle/>
          <a:p>
            <a:pPr marL="0" indent="0">
              <a:buNone/>
            </a:pPr>
            <a:r>
              <a:rPr lang="en-US" sz="2800" dirty="0">
                <a:solidFill>
                  <a:srgbClr val="FFFFFF"/>
                </a:solidFill>
              </a:rPr>
              <a:t>An Architectural Style defines a set of rules that describe: </a:t>
            </a:r>
          </a:p>
          <a:p>
            <a:pPr marL="914400" lvl="1" indent="-457200">
              <a:buFont typeface="Courier New"/>
              <a:buChar char="o"/>
            </a:pPr>
            <a:r>
              <a:rPr lang="en-US" dirty="0" smtClean="0">
                <a:solidFill>
                  <a:srgbClr val="FFFFFF"/>
                </a:solidFill>
              </a:rPr>
              <a:t>The </a:t>
            </a:r>
            <a:r>
              <a:rPr lang="en-US" dirty="0">
                <a:solidFill>
                  <a:srgbClr val="FFFFFF"/>
                </a:solidFill>
              </a:rPr>
              <a:t>properties of and constraints on its components </a:t>
            </a:r>
            <a:endParaRPr lang="en-US" dirty="0" smtClean="0">
              <a:solidFill>
                <a:srgbClr val="FFFFFF"/>
              </a:solidFill>
            </a:endParaRPr>
          </a:p>
          <a:p>
            <a:pPr marL="914400" lvl="1" indent="-457200">
              <a:buFont typeface="Courier New"/>
              <a:buChar char="o"/>
            </a:pPr>
            <a:r>
              <a:rPr lang="en-US" dirty="0" smtClean="0">
                <a:solidFill>
                  <a:srgbClr val="FFFFFF"/>
                </a:solidFill>
              </a:rPr>
              <a:t>The </a:t>
            </a:r>
            <a:r>
              <a:rPr lang="en-US" dirty="0">
                <a:solidFill>
                  <a:srgbClr val="FFFFFF"/>
                </a:solidFill>
              </a:rPr>
              <a:t>way in which the components interact</a:t>
            </a:r>
          </a:p>
          <a:p>
            <a:pPr marL="457200" lvl="1" indent="0">
              <a:buNone/>
            </a:pPr>
            <a:endParaRPr lang="en-US" dirty="0">
              <a:solidFill>
                <a:srgbClr val="FFFFFF"/>
              </a:solidFill>
            </a:endParaRPr>
          </a:p>
        </p:txBody>
      </p:sp>
      <p:sp>
        <p:nvSpPr>
          <p:cNvPr id="18438" name="Text Box 6"/>
          <p:cNvSpPr txBox="1">
            <a:spLocks noChangeArrowheads="1"/>
          </p:cNvSpPr>
          <p:nvPr/>
        </p:nvSpPr>
        <p:spPr bwMode="auto">
          <a:xfrm>
            <a:off x="971600" y="3068960"/>
            <a:ext cx="7413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b="1" i="1" dirty="0">
                <a:solidFill>
                  <a:schemeClr val="tx2"/>
                </a:solidFill>
              </a:rPr>
              <a:t>Architectural Style is a </a:t>
            </a:r>
            <a:r>
              <a:rPr lang="en-US" sz="2400" b="1" i="1" u="sng" dirty="0">
                <a:solidFill>
                  <a:schemeClr val="tx2"/>
                </a:solidFill>
              </a:rPr>
              <a:t>High Level Design Pattern</a:t>
            </a:r>
            <a:r>
              <a:rPr lang="en-US" sz="2400" b="1" i="1" dirty="0">
                <a:solidFill>
                  <a:schemeClr val="tx2"/>
                </a:solidFill>
              </a:rPr>
              <a:t> </a:t>
            </a:r>
          </a:p>
        </p:txBody>
      </p:sp>
      <p:grpSp>
        <p:nvGrpSpPr>
          <p:cNvPr id="5" name="Group 4"/>
          <p:cNvGrpSpPr/>
          <p:nvPr/>
        </p:nvGrpSpPr>
        <p:grpSpPr>
          <a:xfrm>
            <a:off x="1619672" y="5589240"/>
            <a:ext cx="2710150" cy="1017216"/>
            <a:chOff x="395536" y="4401108"/>
            <a:chExt cx="3636404" cy="1296144"/>
          </a:xfrm>
        </p:grpSpPr>
        <p:sp>
          <p:nvSpPr>
            <p:cNvPr id="6" name="Rectangle 5"/>
            <p:cNvSpPr/>
            <p:nvPr/>
          </p:nvSpPr>
          <p:spPr bwMode="auto">
            <a:xfrm>
              <a:off x="395536" y="4401108"/>
              <a:ext cx="3636404" cy="1296144"/>
            </a:xfrm>
            <a:prstGeom prst="rect">
              <a:avLst/>
            </a:prstGeom>
            <a:gradFill>
              <a:gsLst>
                <a:gs pos="0">
                  <a:srgbClr val="5E9EFF"/>
                </a:gs>
                <a:gs pos="39999">
                  <a:srgbClr val="85C2FF"/>
                </a:gs>
                <a:gs pos="70000">
                  <a:srgbClr val="C4D6EB"/>
                </a:gs>
                <a:gs pos="100000">
                  <a:srgbClr val="FFEBFA"/>
                </a:gs>
              </a:gsLst>
              <a:lin ang="16200000" scaled="0"/>
            </a:gradFill>
            <a:ln>
              <a:noFill/>
              <a:headEnd type="none" w="med" len="med"/>
              <a:tailEnd type="none" w="med" len="med"/>
            </a:ln>
          </p:spPr>
          <p:style>
            <a:lnRef idx="1">
              <a:schemeClr val="accent5"/>
            </a:lnRef>
            <a:fillRef idx="1003">
              <a:schemeClr val="lt1"/>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400" smtClean="0">
                <a:solidFill>
                  <a:schemeClr val="tx2">
                    <a:lumMod val="10000"/>
                  </a:schemeClr>
                </a:solidFill>
              </a:endParaRPr>
            </a:p>
          </p:txBody>
        </p:sp>
        <p:grpSp>
          <p:nvGrpSpPr>
            <p:cNvPr id="7" name="Group 4"/>
            <p:cNvGrpSpPr>
              <a:grpSpLocks/>
            </p:cNvGrpSpPr>
            <p:nvPr/>
          </p:nvGrpSpPr>
          <p:grpSpPr bwMode="auto">
            <a:xfrm>
              <a:off x="539552" y="4568549"/>
              <a:ext cx="3058179" cy="1112627"/>
              <a:chOff x="672" y="1290"/>
              <a:chExt cx="2169" cy="973"/>
            </a:xfrm>
          </p:grpSpPr>
          <p:sp>
            <p:nvSpPr>
              <p:cNvPr id="8" name="Text Box 5"/>
              <p:cNvSpPr txBox="1">
                <a:spLocks noChangeArrowheads="1"/>
              </p:cNvSpPr>
              <p:nvPr/>
            </p:nvSpPr>
            <p:spPr bwMode="auto">
              <a:xfrm>
                <a:off x="1438" y="1920"/>
                <a:ext cx="816" cy="343"/>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nchor="ctr" anchorCtr="1">
                <a:spAutoFit/>
              </a:bodyPr>
              <a:lstStyle/>
              <a:p>
                <a:pPr algn="ctr" eaLnBrk="0" hangingPunct="0">
                  <a:spcBef>
                    <a:spcPct val="50000"/>
                  </a:spcBef>
                  <a:buClrTx/>
                  <a:buFontTx/>
                  <a:buNone/>
                </a:pPr>
                <a:r>
                  <a:rPr lang="en-US" sz="1400">
                    <a:solidFill>
                      <a:schemeClr val="tx2">
                        <a:lumMod val="10000"/>
                      </a:schemeClr>
                    </a:solidFill>
                  </a:rPr>
                  <a:t>Model</a:t>
                </a:r>
              </a:p>
            </p:txBody>
          </p:sp>
          <p:sp>
            <p:nvSpPr>
              <p:cNvPr id="9" name="Text Box 6"/>
              <p:cNvSpPr txBox="1">
                <a:spLocks noChangeArrowheads="1"/>
              </p:cNvSpPr>
              <p:nvPr/>
            </p:nvSpPr>
            <p:spPr bwMode="auto">
              <a:xfrm>
                <a:off x="2025" y="1290"/>
                <a:ext cx="816" cy="343"/>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nchor="ctr" anchorCtr="1">
                <a:spAutoFit/>
              </a:bodyPr>
              <a:lstStyle/>
              <a:p>
                <a:pPr algn="ctr" eaLnBrk="0" hangingPunct="0">
                  <a:spcBef>
                    <a:spcPct val="50000"/>
                  </a:spcBef>
                  <a:buClrTx/>
                  <a:buFontTx/>
                  <a:buNone/>
                </a:pPr>
                <a:r>
                  <a:rPr lang="en-US" sz="1400" dirty="0">
                    <a:solidFill>
                      <a:schemeClr val="tx2">
                        <a:lumMod val="10000"/>
                      </a:schemeClr>
                    </a:solidFill>
                  </a:rPr>
                  <a:t>View</a:t>
                </a:r>
              </a:p>
            </p:txBody>
          </p:sp>
          <p:sp>
            <p:nvSpPr>
              <p:cNvPr id="10" name="Text Box 7"/>
              <p:cNvSpPr txBox="1">
                <a:spLocks noChangeArrowheads="1"/>
              </p:cNvSpPr>
              <p:nvPr/>
            </p:nvSpPr>
            <p:spPr bwMode="auto">
              <a:xfrm>
                <a:off x="672" y="1292"/>
                <a:ext cx="919" cy="343"/>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square" anchor="ctr" anchorCtr="1">
                <a:spAutoFit/>
              </a:bodyPr>
              <a:lstStyle/>
              <a:p>
                <a:pPr algn="ctr" eaLnBrk="0" hangingPunct="0">
                  <a:spcBef>
                    <a:spcPct val="50000"/>
                  </a:spcBef>
                  <a:buClrTx/>
                  <a:buFontTx/>
                  <a:buNone/>
                </a:pPr>
                <a:r>
                  <a:rPr lang="en-US" sz="1400" dirty="0">
                    <a:solidFill>
                      <a:schemeClr val="tx2">
                        <a:lumMod val="10000"/>
                      </a:schemeClr>
                    </a:solidFill>
                  </a:rPr>
                  <a:t>Controller</a:t>
                </a:r>
              </a:p>
            </p:txBody>
          </p:sp>
          <p:cxnSp>
            <p:nvCxnSpPr>
              <p:cNvPr id="11" name="AutoShape 8"/>
              <p:cNvCxnSpPr>
                <a:cxnSpLocks noChangeShapeType="1"/>
                <a:stCxn id="10" idx="2"/>
                <a:endCxn id="8" idx="0"/>
              </p:cNvCxnSpPr>
              <p:nvPr/>
            </p:nvCxnSpPr>
            <p:spPr bwMode="auto">
              <a:xfrm>
                <a:off x="1132" y="1635"/>
                <a:ext cx="714" cy="285"/>
              </a:xfrm>
              <a:prstGeom prst="straightConnector1">
                <a:avLst/>
              </a:prstGeom>
              <a:noFill/>
              <a:ln w="9525">
                <a:solidFill>
                  <a:schemeClr val="tx1"/>
                </a:solidFill>
                <a:round/>
                <a:headEnd type="triangle" w="med" len="med"/>
                <a:tailEnd type="triangle" w="med" len="med"/>
              </a:ln>
              <a:effectLst/>
            </p:spPr>
          </p:cxnSp>
          <p:cxnSp>
            <p:nvCxnSpPr>
              <p:cNvPr id="12" name="AutoShape 9"/>
              <p:cNvCxnSpPr>
                <a:cxnSpLocks noChangeShapeType="1"/>
                <a:stCxn id="8" idx="0"/>
                <a:endCxn id="9" idx="2"/>
              </p:cNvCxnSpPr>
              <p:nvPr/>
            </p:nvCxnSpPr>
            <p:spPr bwMode="auto">
              <a:xfrm flipV="1">
                <a:off x="1846" y="1633"/>
                <a:ext cx="587" cy="287"/>
              </a:xfrm>
              <a:prstGeom prst="straightConnector1">
                <a:avLst/>
              </a:prstGeom>
              <a:noFill/>
              <a:ln w="9525">
                <a:solidFill>
                  <a:schemeClr val="tx1"/>
                </a:solidFill>
                <a:round/>
                <a:headEnd type="triangle" w="med" len="med"/>
                <a:tailEnd type="triangle" w="med" len="med"/>
              </a:ln>
              <a:effectLst/>
            </p:spPr>
          </p:cxnSp>
          <p:cxnSp>
            <p:nvCxnSpPr>
              <p:cNvPr id="13" name="AutoShape 10"/>
              <p:cNvCxnSpPr>
                <a:cxnSpLocks noChangeShapeType="1"/>
                <a:stCxn id="10" idx="3"/>
                <a:endCxn id="9" idx="1"/>
              </p:cNvCxnSpPr>
              <p:nvPr/>
            </p:nvCxnSpPr>
            <p:spPr bwMode="auto">
              <a:xfrm flipV="1">
                <a:off x="1591" y="1462"/>
                <a:ext cx="434" cy="2"/>
              </a:xfrm>
              <a:prstGeom prst="straightConnector1">
                <a:avLst/>
              </a:prstGeom>
              <a:noFill/>
              <a:ln w="9525">
                <a:solidFill>
                  <a:schemeClr val="tx1"/>
                </a:solidFill>
                <a:round/>
                <a:headEnd type="triangle" w="med" len="med"/>
                <a:tailEnd type="triangle" w="med" len="med"/>
              </a:ln>
              <a:effectLst/>
            </p:spPr>
          </p:cxnSp>
          <p:sp>
            <p:nvSpPr>
              <p:cNvPr id="14" name="Text Box 11"/>
              <p:cNvSpPr txBox="1">
                <a:spLocks noChangeArrowheads="1"/>
              </p:cNvSpPr>
              <p:nvPr/>
            </p:nvSpPr>
            <p:spPr bwMode="auto">
              <a:xfrm>
                <a:off x="2434" y="1602"/>
                <a:ext cx="271" cy="343"/>
              </a:xfrm>
              <a:prstGeom prst="rect">
                <a:avLst/>
              </a:prstGeom>
              <a:noFill/>
              <a:ln w="9525">
                <a:noFill/>
                <a:miter lim="800000"/>
                <a:headEnd/>
                <a:tailEnd/>
              </a:ln>
              <a:effectLst/>
            </p:spPr>
            <p:txBody>
              <a:bodyPr wrap="none">
                <a:spAutoFit/>
              </a:bodyPr>
              <a:lstStyle/>
              <a:p>
                <a:pPr eaLnBrk="0" hangingPunct="0">
                  <a:spcBef>
                    <a:spcPct val="0"/>
                  </a:spcBef>
                  <a:buClrTx/>
                  <a:buFontTx/>
                  <a:buNone/>
                </a:pPr>
                <a:r>
                  <a:rPr lang="en-US" sz="1400" dirty="0">
                    <a:solidFill>
                      <a:schemeClr val="tx2">
                        <a:lumMod val="10000"/>
                      </a:schemeClr>
                    </a:solidFill>
                  </a:rPr>
                  <a:t>n</a:t>
                </a:r>
              </a:p>
            </p:txBody>
          </p:sp>
          <p:sp>
            <p:nvSpPr>
              <p:cNvPr id="15" name="Text Box 12"/>
              <p:cNvSpPr txBox="1">
                <a:spLocks noChangeArrowheads="1"/>
              </p:cNvSpPr>
              <p:nvPr/>
            </p:nvSpPr>
            <p:spPr bwMode="auto">
              <a:xfrm>
                <a:off x="912" y="1584"/>
                <a:ext cx="271" cy="343"/>
              </a:xfrm>
              <a:prstGeom prst="rect">
                <a:avLst/>
              </a:prstGeom>
              <a:noFill/>
              <a:ln w="9525">
                <a:noFill/>
                <a:miter lim="800000"/>
                <a:headEnd/>
                <a:tailEnd/>
              </a:ln>
              <a:effectLst/>
            </p:spPr>
            <p:txBody>
              <a:bodyPr wrap="none">
                <a:spAutoFit/>
              </a:bodyPr>
              <a:lstStyle/>
              <a:p>
                <a:pPr eaLnBrk="0" hangingPunct="0">
                  <a:spcBef>
                    <a:spcPct val="0"/>
                  </a:spcBef>
                  <a:buClrTx/>
                  <a:buFontTx/>
                  <a:buNone/>
                </a:pPr>
                <a:r>
                  <a:rPr lang="en-US" sz="1400" dirty="0">
                    <a:solidFill>
                      <a:schemeClr val="tx2">
                        <a:lumMod val="10000"/>
                      </a:schemeClr>
                    </a:solidFill>
                  </a:rPr>
                  <a:t>n</a:t>
                </a:r>
              </a:p>
            </p:txBody>
          </p:sp>
        </p:grpSp>
      </p:grpSp>
      <p:grpSp>
        <p:nvGrpSpPr>
          <p:cNvPr id="16" name="Group 15"/>
          <p:cNvGrpSpPr/>
          <p:nvPr/>
        </p:nvGrpSpPr>
        <p:grpSpPr>
          <a:xfrm>
            <a:off x="323528" y="3861048"/>
            <a:ext cx="3326934" cy="1243264"/>
            <a:chOff x="107504" y="1232756"/>
            <a:chExt cx="4463988" cy="1584176"/>
          </a:xfrm>
        </p:grpSpPr>
        <p:sp>
          <p:nvSpPr>
            <p:cNvPr id="17" name="Rectangle 16"/>
            <p:cNvSpPr/>
            <p:nvPr/>
          </p:nvSpPr>
          <p:spPr bwMode="auto">
            <a:xfrm>
              <a:off x="107504" y="1232756"/>
              <a:ext cx="4463988" cy="1584176"/>
            </a:xfrm>
            <a:prstGeom prst="rect">
              <a:avLst/>
            </a:prstGeom>
            <a:ln>
              <a:no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2">
                    <a:lumMod val="10000"/>
                  </a:schemeClr>
                </a:solidFill>
                <a:effectLst/>
                <a:latin typeface="Arial" pitchFamily="34" charset="0"/>
              </a:endParaRPr>
            </a:p>
          </p:txBody>
        </p:sp>
        <p:grpSp>
          <p:nvGrpSpPr>
            <p:cNvPr id="18" name="Group 4"/>
            <p:cNvGrpSpPr>
              <a:grpSpLocks/>
            </p:cNvGrpSpPr>
            <p:nvPr/>
          </p:nvGrpSpPr>
          <p:grpSpPr bwMode="auto">
            <a:xfrm>
              <a:off x="287524" y="1369077"/>
              <a:ext cx="4210410" cy="1289668"/>
              <a:chOff x="830" y="1141"/>
              <a:chExt cx="2094" cy="1173"/>
            </a:xfrm>
          </p:grpSpPr>
          <p:sp>
            <p:nvSpPr>
              <p:cNvPr id="19" name="Text Box 5"/>
              <p:cNvSpPr txBox="1">
                <a:spLocks noChangeArrowheads="1"/>
              </p:cNvSpPr>
              <p:nvPr/>
            </p:nvSpPr>
            <p:spPr bwMode="auto">
              <a:xfrm>
                <a:off x="1582" y="1573"/>
                <a:ext cx="609" cy="606"/>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square" anchor="ctr" anchorCtr="1">
                <a:spAutoFit/>
              </a:bodyPr>
              <a:lstStyle/>
              <a:p>
                <a:pPr algn="ctr" eaLnBrk="0" hangingPunct="0">
                  <a:spcBef>
                    <a:spcPct val="50000"/>
                  </a:spcBef>
                  <a:buClrTx/>
                  <a:buFontTx/>
                  <a:buNone/>
                </a:pPr>
                <a:r>
                  <a:rPr lang="en-US" sz="1400" dirty="0">
                    <a:solidFill>
                      <a:schemeClr val="tx2">
                        <a:lumMod val="10000"/>
                      </a:schemeClr>
                    </a:solidFill>
                  </a:rPr>
                  <a:t>Shared Data</a:t>
                </a:r>
              </a:p>
            </p:txBody>
          </p:sp>
          <p:sp>
            <p:nvSpPr>
              <p:cNvPr id="20" name="Text Box 6"/>
              <p:cNvSpPr txBox="1">
                <a:spLocks noChangeArrowheads="1"/>
              </p:cNvSpPr>
              <p:nvPr/>
            </p:nvSpPr>
            <p:spPr bwMode="auto">
              <a:xfrm>
                <a:off x="955" y="1141"/>
                <a:ext cx="485" cy="35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square" anchor="ctr" anchorCtr="1">
                <a:spAutoFit/>
              </a:bodyPr>
              <a:lstStyle/>
              <a:p>
                <a:pPr algn="ctr" eaLnBrk="0" hangingPunct="0">
                  <a:spcBef>
                    <a:spcPct val="50000"/>
                  </a:spcBef>
                  <a:buClrTx/>
                  <a:buFontTx/>
                  <a:buNone/>
                </a:pPr>
                <a:r>
                  <a:rPr lang="en-US" sz="1400" dirty="0">
                    <a:solidFill>
                      <a:schemeClr val="tx2">
                        <a:lumMod val="10000"/>
                      </a:schemeClr>
                    </a:solidFill>
                  </a:rPr>
                  <a:t>Client</a:t>
                </a:r>
              </a:p>
            </p:txBody>
          </p:sp>
          <p:sp>
            <p:nvSpPr>
              <p:cNvPr id="21" name="Text Box 7"/>
              <p:cNvSpPr txBox="1">
                <a:spLocks noChangeArrowheads="1"/>
              </p:cNvSpPr>
              <p:nvPr/>
            </p:nvSpPr>
            <p:spPr bwMode="auto">
              <a:xfrm>
                <a:off x="830" y="1957"/>
                <a:ext cx="466" cy="35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square" anchor="ctr" anchorCtr="1">
                <a:spAutoFit/>
              </a:bodyPr>
              <a:lstStyle/>
              <a:p>
                <a:pPr algn="ctr" eaLnBrk="0" hangingPunct="0">
                  <a:spcBef>
                    <a:spcPct val="50000"/>
                  </a:spcBef>
                  <a:buClrTx/>
                  <a:buFontTx/>
                  <a:buNone/>
                </a:pPr>
                <a:r>
                  <a:rPr lang="en-US" sz="1400">
                    <a:solidFill>
                      <a:schemeClr val="tx2">
                        <a:lumMod val="10000"/>
                      </a:schemeClr>
                    </a:solidFill>
                  </a:rPr>
                  <a:t>Client</a:t>
                </a:r>
              </a:p>
            </p:txBody>
          </p:sp>
          <p:sp>
            <p:nvSpPr>
              <p:cNvPr id="22" name="Text Box 8"/>
              <p:cNvSpPr txBox="1">
                <a:spLocks noChangeArrowheads="1"/>
              </p:cNvSpPr>
              <p:nvPr/>
            </p:nvSpPr>
            <p:spPr bwMode="auto">
              <a:xfrm>
                <a:off x="2441" y="1379"/>
                <a:ext cx="483" cy="35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square" anchor="ctr" anchorCtr="1">
                <a:spAutoFit/>
              </a:bodyPr>
              <a:lstStyle/>
              <a:p>
                <a:pPr algn="ctr" eaLnBrk="0" hangingPunct="0">
                  <a:spcBef>
                    <a:spcPct val="50000"/>
                  </a:spcBef>
                  <a:buClrTx/>
                  <a:buFontTx/>
                  <a:buNone/>
                </a:pPr>
                <a:r>
                  <a:rPr lang="en-US" sz="1400" dirty="0">
                    <a:solidFill>
                      <a:schemeClr val="tx2">
                        <a:lumMod val="10000"/>
                      </a:schemeClr>
                    </a:solidFill>
                  </a:rPr>
                  <a:t>Client</a:t>
                </a:r>
              </a:p>
            </p:txBody>
          </p:sp>
          <p:cxnSp>
            <p:nvCxnSpPr>
              <p:cNvPr id="23" name="AutoShape 9"/>
              <p:cNvCxnSpPr>
                <a:cxnSpLocks noChangeShapeType="1"/>
                <a:stCxn id="20" idx="3"/>
                <a:endCxn id="19" idx="0"/>
              </p:cNvCxnSpPr>
              <p:nvPr/>
            </p:nvCxnSpPr>
            <p:spPr bwMode="auto">
              <a:xfrm>
                <a:off x="1440" y="1320"/>
                <a:ext cx="446" cy="253"/>
              </a:xfrm>
              <a:prstGeom prst="curvedConnector2">
                <a:avLst/>
              </a:prstGeom>
              <a:noFill/>
              <a:ln w="9525">
                <a:solidFill>
                  <a:schemeClr val="tx1"/>
                </a:solidFill>
                <a:round/>
                <a:headEnd type="triangle" w="med" len="med"/>
                <a:tailEnd type="triangle" w="med" len="med"/>
              </a:ln>
              <a:effectLst/>
            </p:spPr>
          </p:cxnSp>
          <p:cxnSp>
            <p:nvCxnSpPr>
              <p:cNvPr id="24" name="AutoShape 10"/>
              <p:cNvCxnSpPr>
                <a:cxnSpLocks noChangeShapeType="1"/>
                <a:stCxn id="21" idx="3"/>
                <a:endCxn id="19" idx="1"/>
              </p:cNvCxnSpPr>
              <p:nvPr/>
            </p:nvCxnSpPr>
            <p:spPr bwMode="auto">
              <a:xfrm flipV="1">
                <a:off x="1296" y="1876"/>
                <a:ext cx="286" cy="260"/>
              </a:xfrm>
              <a:prstGeom prst="curvedConnector3">
                <a:avLst>
                  <a:gd name="adj1" fmla="val 50000"/>
                </a:avLst>
              </a:prstGeom>
              <a:noFill/>
              <a:ln w="9525">
                <a:solidFill>
                  <a:schemeClr val="tx1"/>
                </a:solidFill>
                <a:round/>
                <a:headEnd type="triangle" w="med" len="med"/>
                <a:tailEnd type="triangle" w="med" len="med"/>
              </a:ln>
              <a:effectLst/>
            </p:spPr>
          </p:cxnSp>
          <p:cxnSp>
            <p:nvCxnSpPr>
              <p:cNvPr id="25" name="AutoShape 11"/>
              <p:cNvCxnSpPr>
                <a:cxnSpLocks noChangeShapeType="1"/>
                <a:stCxn id="19" idx="3"/>
                <a:endCxn id="22" idx="1"/>
              </p:cNvCxnSpPr>
              <p:nvPr/>
            </p:nvCxnSpPr>
            <p:spPr bwMode="auto">
              <a:xfrm flipV="1">
                <a:off x="2191" y="1558"/>
                <a:ext cx="250" cy="318"/>
              </a:xfrm>
              <a:prstGeom prst="curvedConnector3">
                <a:avLst>
                  <a:gd name="adj1" fmla="val 50000"/>
                </a:avLst>
              </a:prstGeom>
              <a:noFill/>
              <a:ln w="9525">
                <a:solidFill>
                  <a:schemeClr val="tx1"/>
                </a:solidFill>
                <a:round/>
                <a:headEnd type="triangle" w="med" len="med"/>
                <a:tailEnd type="triangle" w="med" len="med"/>
              </a:ln>
              <a:effectLst/>
            </p:spPr>
          </p:cxnSp>
        </p:grpSp>
      </p:grpSp>
      <p:grpSp>
        <p:nvGrpSpPr>
          <p:cNvPr id="26" name="Group 25"/>
          <p:cNvGrpSpPr/>
          <p:nvPr/>
        </p:nvGrpSpPr>
        <p:grpSpPr>
          <a:xfrm>
            <a:off x="4355976" y="3861048"/>
            <a:ext cx="1234326" cy="1412800"/>
            <a:chOff x="1727684" y="2564904"/>
            <a:chExt cx="1656184" cy="1800200"/>
          </a:xfrm>
        </p:grpSpPr>
        <p:sp>
          <p:nvSpPr>
            <p:cNvPr id="27" name="Rectangle 26"/>
            <p:cNvSpPr/>
            <p:nvPr/>
          </p:nvSpPr>
          <p:spPr bwMode="auto">
            <a:xfrm>
              <a:off x="1727684" y="2564904"/>
              <a:ext cx="1656184" cy="1800200"/>
            </a:xfrm>
            <a:prstGeom prst="rect">
              <a:avLst/>
            </a:prstGeom>
            <a:gradFill>
              <a:gsLst>
                <a:gs pos="0">
                  <a:srgbClr val="FFEFD1"/>
                </a:gs>
                <a:gs pos="64999">
                  <a:srgbClr val="F0EBD5"/>
                </a:gs>
                <a:gs pos="100000">
                  <a:srgbClr val="D1C39F"/>
                </a:gs>
              </a:gsLst>
              <a:lin ang="16200000" scaled="0"/>
            </a:gradFill>
            <a:ln>
              <a:noFill/>
              <a:headEnd type="none" w="med" len="med"/>
              <a:tailEnd type="none" w="med" len="med"/>
            </a:ln>
          </p:spPr>
          <p:style>
            <a:lnRef idx="1">
              <a:schemeClr val="accent5"/>
            </a:lnRef>
            <a:fillRef idx="1003">
              <a:schemeClr val="lt1"/>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400" smtClean="0">
                <a:solidFill>
                  <a:schemeClr val="tx2">
                    <a:lumMod val="10000"/>
                  </a:schemeClr>
                </a:solidFill>
              </a:endParaRPr>
            </a:p>
          </p:txBody>
        </p:sp>
        <p:sp>
          <p:nvSpPr>
            <p:cNvPr id="28" name="Text Box 4"/>
            <p:cNvSpPr txBox="1">
              <a:spLocks noChangeArrowheads="1"/>
            </p:cNvSpPr>
            <p:nvPr/>
          </p:nvSpPr>
          <p:spPr bwMode="auto">
            <a:xfrm>
              <a:off x="1943708" y="2688934"/>
              <a:ext cx="1222338" cy="39217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square" anchor="ctr" anchorCtr="1">
              <a:spAutoFit/>
            </a:bodyPr>
            <a:lstStyle/>
            <a:p>
              <a:pPr algn="ctr" eaLnBrk="0" hangingPunct="0">
                <a:spcBef>
                  <a:spcPct val="50000"/>
                </a:spcBef>
                <a:buClrTx/>
                <a:buFontTx/>
                <a:buNone/>
              </a:pPr>
              <a:r>
                <a:rPr lang="en-US" sz="1400">
                  <a:solidFill>
                    <a:schemeClr val="tx2">
                      <a:lumMod val="10000"/>
                    </a:schemeClr>
                  </a:solidFill>
                </a:rPr>
                <a:t>Layer</a:t>
              </a:r>
              <a:r>
                <a:rPr lang="en-US" sz="1400" baseline="-25000">
                  <a:solidFill>
                    <a:schemeClr val="tx2">
                      <a:lumMod val="10000"/>
                    </a:schemeClr>
                  </a:solidFill>
                </a:rPr>
                <a:t>n</a:t>
              </a:r>
              <a:endParaRPr lang="en-US" sz="1400">
                <a:solidFill>
                  <a:schemeClr val="tx2">
                    <a:lumMod val="10000"/>
                  </a:schemeClr>
                </a:solidFill>
              </a:endParaRPr>
            </a:p>
          </p:txBody>
        </p:sp>
        <p:sp>
          <p:nvSpPr>
            <p:cNvPr id="29" name="Text Box 5"/>
            <p:cNvSpPr txBox="1">
              <a:spLocks noChangeArrowheads="1"/>
            </p:cNvSpPr>
            <p:nvPr/>
          </p:nvSpPr>
          <p:spPr bwMode="auto">
            <a:xfrm>
              <a:off x="1943708" y="3279485"/>
              <a:ext cx="1222338" cy="39217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square" anchor="ctr" anchorCtr="1">
              <a:spAutoFit/>
            </a:bodyPr>
            <a:lstStyle/>
            <a:p>
              <a:pPr algn="ctr" eaLnBrk="0" hangingPunct="0">
                <a:spcBef>
                  <a:spcPct val="50000"/>
                </a:spcBef>
                <a:buClrTx/>
                <a:buFontTx/>
                <a:buNone/>
              </a:pPr>
              <a:r>
                <a:rPr lang="en-US" sz="1400">
                  <a:solidFill>
                    <a:schemeClr val="tx2">
                      <a:lumMod val="10000"/>
                    </a:schemeClr>
                  </a:solidFill>
                </a:rPr>
                <a:t>Layer</a:t>
              </a:r>
              <a:r>
                <a:rPr lang="en-US" sz="1400" baseline="-25000">
                  <a:solidFill>
                    <a:schemeClr val="tx2">
                      <a:lumMod val="10000"/>
                    </a:schemeClr>
                  </a:solidFill>
                </a:rPr>
                <a:t>2</a:t>
              </a:r>
              <a:endParaRPr lang="en-US" sz="1400">
                <a:solidFill>
                  <a:schemeClr val="tx2">
                    <a:lumMod val="10000"/>
                  </a:schemeClr>
                </a:solidFill>
              </a:endParaRPr>
            </a:p>
          </p:txBody>
        </p:sp>
        <p:sp>
          <p:nvSpPr>
            <p:cNvPr id="30" name="Text Box 6"/>
            <p:cNvSpPr txBox="1">
              <a:spLocks noChangeArrowheads="1"/>
            </p:cNvSpPr>
            <p:nvPr/>
          </p:nvSpPr>
          <p:spPr bwMode="auto">
            <a:xfrm>
              <a:off x="1943708" y="3889084"/>
              <a:ext cx="1222338" cy="39217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square" anchor="ctr" anchorCtr="1">
              <a:spAutoFit/>
            </a:bodyPr>
            <a:lstStyle/>
            <a:p>
              <a:pPr algn="ctr" eaLnBrk="0" hangingPunct="0">
                <a:spcBef>
                  <a:spcPct val="50000"/>
                </a:spcBef>
                <a:buClrTx/>
                <a:buFontTx/>
                <a:buNone/>
              </a:pPr>
              <a:r>
                <a:rPr lang="en-US" sz="1400">
                  <a:solidFill>
                    <a:schemeClr val="tx2">
                      <a:lumMod val="10000"/>
                    </a:schemeClr>
                  </a:solidFill>
                </a:rPr>
                <a:t>Layer</a:t>
              </a:r>
              <a:r>
                <a:rPr lang="en-US" sz="1400" baseline="-25000">
                  <a:solidFill>
                    <a:schemeClr val="tx2">
                      <a:lumMod val="10000"/>
                    </a:schemeClr>
                  </a:solidFill>
                </a:rPr>
                <a:t>1</a:t>
              </a:r>
              <a:endParaRPr lang="en-US" sz="1400">
                <a:solidFill>
                  <a:schemeClr val="tx2">
                    <a:lumMod val="10000"/>
                  </a:schemeClr>
                </a:solidFill>
              </a:endParaRPr>
            </a:p>
          </p:txBody>
        </p:sp>
        <p:cxnSp>
          <p:nvCxnSpPr>
            <p:cNvPr id="31" name="AutoShape 7"/>
            <p:cNvCxnSpPr>
              <a:cxnSpLocks noChangeShapeType="1"/>
              <a:stCxn id="29" idx="2"/>
              <a:endCxn id="30" idx="0"/>
            </p:cNvCxnSpPr>
            <p:nvPr/>
          </p:nvCxnSpPr>
          <p:spPr bwMode="auto">
            <a:xfrm>
              <a:off x="2554877" y="3671656"/>
              <a:ext cx="0" cy="217428"/>
            </a:xfrm>
            <a:prstGeom prst="straightConnector1">
              <a:avLst/>
            </a:prstGeom>
            <a:noFill/>
            <a:ln w="9525">
              <a:solidFill>
                <a:schemeClr val="tx1"/>
              </a:solidFill>
              <a:round/>
              <a:headEnd type="triangle" w="med" len="med"/>
              <a:tailEnd type="triangle" w="med" len="med"/>
            </a:ln>
            <a:effectLst/>
          </p:spPr>
        </p:cxnSp>
        <p:cxnSp>
          <p:nvCxnSpPr>
            <p:cNvPr id="32" name="AutoShape 8"/>
            <p:cNvCxnSpPr>
              <a:cxnSpLocks noChangeShapeType="1"/>
              <a:stCxn id="29" idx="0"/>
              <a:endCxn id="28" idx="2"/>
            </p:cNvCxnSpPr>
            <p:nvPr/>
          </p:nvCxnSpPr>
          <p:spPr bwMode="auto">
            <a:xfrm flipV="1">
              <a:off x="2554877" y="3081106"/>
              <a:ext cx="0" cy="198379"/>
            </a:xfrm>
            <a:prstGeom prst="straightConnector1">
              <a:avLst/>
            </a:prstGeom>
            <a:noFill/>
            <a:ln w="9525">
              <a:solidFill>
                <a:schemeClr val="tx1"/>
              </a:solidFill>
              <a:round/>
              <a:headEnd type="triangle" w="med" len="med"/>
              <a:tailEnd type="triangle" w="med" len="med"/>
            </a:ln>
            <a:effectLst/>
          </p:spPr>
        </p:cxnSp>
      </p:grpSp>
      <p:sp>
        <p:nvSpPr>
          <p:cNvPr id="33" name="Content Placeholder 2"/>
          <p:cNvSpPr txBox="1">
            <a:spLocks/>
          </p:cNvSpPr>
          <p:nvPr/>
        </p:nvSpPr>
        <p:spPr>
          <a:xfrm>
            <a:off x="6048164" y="3816424"/>
            <a:ext cx="2844316" cy="3645024"/>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a:buNone/>
            </a:pPr>
            <a:r>
              <a:rPr lang="en-US" sz="2000" dirty="0" smtClean="0"/>
              <a:t>Examples:</a:t>
            </a:r>
          </a:p>
          <a:p>
            <a:r>
              <a:rPr lang="en-US" sz="2000" dirty="0" smtClean="0"/>
              <a:t>Implicit-invocation</a:t>
            </a:r>
          </a:p>
          <a:p>
            <a:r>
              <a:rPr lang="en-US" sz="2000" dirty="0" smtClean="0"/>
              <a:t>Pipes-and-filters</a:t>
            </a:r>
          </a:p>
          <a:p>
            <a:r>
              <a:rPr lang="en-US" sz="2000" dirty="0" smtClean="0"/>
              <a:t>Layered style</a:t>
            </a:r>
          </a:p>
          <a:p>
            <a:r>
              <a:rPr lang="en-US" sz="2000" dirty="0" smtClean="0"/>
              <a:t>Repository style</a:t>
            </a:r>
          </a:p>
          <a:p>
            <a:r>
              <a:rPr lang="en-US" sz="2000" dirty="0" smtClean="0"/>
              <a:t>Model-View-Controller (MVC)</a:t>
            </a:r>
          </a:p>
          <a:p>
            <a:r>
              <a:rPr lang="en-US" sz="2000" dirty="0" smtClean="0"/>
              <a:t>…</a:t>
            </a:r>
          </a:p>
        </p:txBody>
      </p:sp>
    </p:spTree>
    <p:extLst>
      <p:ext uri="{BB962C8B-B14F-4D97-AF65-F5344CB8AC3E}">
        <p14:creationId xmlns:p14="http://schemas.microsoft.com/office/powerpoint/2010/main" val="294183267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381000" y="381000"/>
            <a:ext cx="8229600" cy="609600"/>
          </a:xfrm>
          <a:ln/>
        </p:spPr>
        <p:txBody>
          <a:bodyPr/>
          <a:lstStyle/>
          <a:p>
            <a:r>
              <a:rPr lang="en-US" sz="3200" dirty="0" smtClean="0"/>
              <a:t>Designing with Layers </a:t>
            </a:r>
            <a:endParaRPr lang="en-US" sz="3200" dirty="0"/>
          </a:p>
        </p:txBody>
      </p:sp>
      <p:sp>
        <p:nvSpPr>
          <p:cNvPr id="28674" name="Rectangle 2"/>
          <p:cNvSpPr>
            <a:spLocks noGrp="1" noChangeArrowheads="1"/>
          </p:cNvSpPr>
          <p:nvPr>
            <p:ph type="body" idx="1"/>
          </p:nvPr>
        </p:nvSpPr>
        <p:spPr>
          <a:xfrm>
            <a:off x="467544" y="1124744"/>
            <a:ext cx="8458200" cy="5105400"/>
          </a:xfrm>
          <a:ln/>
        </p:spPr>
        <p:txBody>
          <a:bodyPr/>
          <a:lstStyle/>
          <a:p>
            <a:r>
              <a:rPr lang="en-US" sz="2800" b="1" dirty="0">
                <a:solidFill>
                  <a:schemeClr val="accent3">
                    <a:lumMod val="20000"/>
                    <a:lumOff val="80000"/>
                  </a:schemeClr>
                </a:solidFill>
              </a:rPr>
              <a:t>Separation</a:t>
            </a:r>
            <a:r>
              <a:rPr lang="en-US" sz="2800" dirty="0"/>
              <a:t> of concerns</a:t>
            </a:r>
          </a:p>
          <a:p>
            <a:pPr marL="598268" lvl="1"/>
            <a:r>
              <a:rPr lang="en-US" dirty="0"/>
              <a:t>Reduces coupling and dependencies; improves cohesion; increases reuse potential and </a:t>
            </a:r>
            <a:r>
              <a:rPr lang="en-US" dirty="0" smtClean="0"/>
              <a:t>clarity</a:t>
            </a:r>
            <a:br>
              <a:rPr lang="en-US" dirty="0" smtClean="0"/>
            </a:br>
            <a:endParaRPr lang="en-US" sz="1200" dirty="0" smtClean="0"/>
          </a:p>
          <a:p>
            <a:r>
              <a:rPr lang="en-US" sz="2800" dirty="0"/>
              <a:t>Essential </a:t>
            </a:r>
            <a:r>
              <a:rPr lang="en-US" sz="2800" b="1" dirty="0">
                <a:solidFill>
                  <a:schemeClr val="accent3">
                    <a:lumMod val="20000"/>
                    <a:lumOff val="80000"/>
                  </a:schemeClr>
                </a:solidFill>
              </a:rPr>
              <a:t>complexity</a:t>
            </a:r>
            <a:r>
              <a:rPr lang="en-US" sz="2800" dirty="0"/>
              <a:t> is </a:t>
            </a:r>
            <a:r>
              <a:rPr lang="en-US" sz="2800" dirty="0" smtClean="0"/>
              <a:t>encapsulated</a:t>
            </a:r>
            <a:br>
              <a:rPr lang="en-US" sz="2800" dirty="0" smtClean="0"/>
            </a:br>
            <a:endParaRPr lang="en-US" sz="1400" dirty="0" smtClean="0"/>
          </a:p>
          <a:p>
            <a:r>
              <a:rPr lang="en-US" sz="2800" dirty="0"/>
              <a:t>Can </a:t>
            </a:r>
            <a:r>
              <a:rPr lang="en-US" sz="2800" b="1" dirty="0">
                <a:solidFill>
                  <a:schemeClr val="accent3">
                    <a:lumMod val="20000"/>
                    <a:lumOff val="80000"/>
                  </a:schemeClr>
                </a:solidFill>
              </a:rPr>
              <a:t>replace</a:t>
            </a:r>
            <a:r>
              <a:rPr lang="en-US" sz="2800" dirty="0"/>
              <a:t> some layers with new </a:t>
            </a:r>
            <a:r>
              <a:rPr lang="en-US" sz="2800" dirty="0" smtClean="0"/>
              <a:t>implementations (e.g., platform independence)</a:t>
            </a:r>
            <a:br>
              <a:rPr lang="en-US" sz="2800" dirty="0" smtClean="0"/>
            </a:br>
            <a:endParaRPr lang="en-US" sz="1400" dirty="0" smtClean="0"/>
          </a:p>
          <a:p>
            <a:r>
              <a:rPr lang="en-US" sz="2800" dirty="0"/>
              <a:t>Can </a:t>
            </a:r>
            <a:r>
              <a:rPr lang="en-US" sz="2800" b="1" dirty="0">
                <a:solidFill>
                  <a:schemeClr val="accent3">
                    <a:lumMod val="20000"/>
                    <a:lumOff val="80000"/>
                  </a:schemeClr>
                </a:solidFill>
              </a:rPr>
              <a:t>distribute</a:t>
            </a:r>
            <a:r>
              <a:rPr lang="en-US" sz="2800" dirty="0"/>
              <a:t> some </a:t>
            </a:r>
            <a:r>
              <a:rPr lang="en-US" sz="2800" dirty="0" smtClean="0"/>
              <a:t>layers</a:t>
            </a:r>
            <a:br>
              <a:rPr lang="en-US" sz="2800" dirty="0" smtClean="0"/>
            </a:br>
            <a:endParaRPr lang="en-US" sz="1400" dirty="0" smtClean="0"/>
          </a:p>
          <a:p>
            <a:r>
              <a:rPr lang="en-US" sz="2800" dirty="0"/>
              <a:t>Can divide development within/across </a:t>
            </a:r>
            <a:r>
              <a:rPr lang="en-US" sz="2800" b="1" dirty="0">
                <a:solidFill>
                  <a:schemeClr val="accent3">
                    <a:lumMod val="20000"/>
                    <a:lumOff val="80000"/>
                  </a:schemeClr>
                </a:solidFill>
              </a:rPr>
              <a:t>teams</a:t>
            </a:r>
          </a:p>
        </p:txBody>
      </p:sp>
    </p:spTree>
    <p:extLst>
      <p:ext uri="{BB962C8B-B14F-4D97-AF65-F5344CB8AC3E}">
        <p14:creationId xmlns:p14="http://schemas.microsoft.com/office/powerpoint/2010/main" val="352044730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a:xfrm>
            <a:off x="381000" y="304800"/>
            <a:ext cx="8229600" cy="609600"/>
          </a:xfrm>
        </p:spPr>
        <p:txBody>
          <a:bodyPr/>
          <a:lstStyle/>
          <a:p>
            <a:r>
              <a:rPr lang="en-US" sz="3200" dirty="0" smtClean="0"/>
              <a:t>Common Layers in More Detail </a:t>
            </a:r>
            <a:r>
              <a:rPr lang="en-US" sz="1800" dirty="0" smtClean="0"/>
              <a:t>(1 of 2)</a:t>
            </a:r>
            <a:endParaRPr lang="en-US" sz="3200" dirty="0"/>
          </a:p>
        </p:txBody>
      </p:sp>
      <p:pic>
        <p:nvPicPr>
          <p:cNvPr id="4" name="Picture 3"/>
          <p:cNvPicPr>
            <a:picLocks noChangeAspect="1"/>
          </p:cNvPicPr>
          <p:nvPr/>
        </p:nvPicPr>
        <p:blipFill>
          <a:blip r:embed="rId3"/>
          <a:stretch>
            <a:fillRect/>
          </a:stretch>
        </p:blipFill>
        <p:spPr>
          <a:xfrm>
            <a:off x="467544" y="908720"/>
            <a:ext cx="7835296" cy="5871683"/>
          </a:xfrm>
          <a:prstGeom prst="rect">
            <a:avLst/>
          </a:prstGeom>
        </p:spPr>
      </p:pic>
    </p:spTree>
    <p:extLst>
      <p:ext uri="{BB962C8B-B14F-4D97-AF65-F5344CB8AC3E}">
        <p14:creationId xmlns:p14="http://schemas.microsoft.com/office/powerpoint/2010/main" val="212889148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81000" y="257460"/>
            <a:ext cx="8229600" cy="609600"/>
          </a:xfrm>
          <a:ln/>
        </p:spPr>
        <p:txBody>
          <a:bodyPr/>
          <a:lstStyle/>
          <a:p>
            <a:r>
              <a:rPr lang="en-US" sz="3200" dirty="0"/>
              <a:t>Common Layers </a:t>
            </a:r>
            <a:r>
              <a:rPr lang="en-US" sz="3200" dirty="0" smtClean="0"/>
              <a:t>in More Detail </a:t>
            </a:r>
            <a:r>
              <a:rPr lang="en-US" sz="2000" dirty="0" smtClean="0"/>
              <a:t>(2 of 2)</a:t>
            </a:r>
            <a:endParaRPr lang="en-US" sz="3200" dirty="0"/>
          </a:p>
        </p:txBody>
      </p:sp>
      <p:sp>
        <p:nvSpPr>
          <p:cNvPr id="29699" name="AutoShape 3"/>
          <p:cNvSpPr>
            <a:spLocks/>
          </p:cNvSpPr>
          <p:nvPr/>
        </p:nvSpPr>
        <p:spPr bwMode="auto">
          <a:xfrm>
            <a:off x="3200400" y="5257800"/>
            <a:ext cx="4800600" cy="1066800"/>
          </a:xfrm>
          <a:prstGeom prst="roundRect">
            <a:avLst>
              <a:gd name="adj" fmla="val 753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0" tIns="0" rIns="0" bIns="0" anchor="ctr">
            <a:prstTxWarp prst="textNoShape">
              <a:avLst/>
            </a:prstTxWarp>
          </a:bodyPr>
          <a:lstStyle/>
          <a:p>
            <a:r>
              <a:rPr lang="en-US" sz="2500" b="1" dirty="0">
                <a:effectLst>
                  <a:outerShdw blurRad="38100" dist="38100" dir="2700000" algn="tl">
                    <a:srgbClr val="000000"/>
                  </a:outerShdw>
                </a:effectLst>
                <a:ea typeface="Helvetica Neue Light" charset="0"/>
                <a:cs typeface="Helvetica Neue Light" charset="0"/>
              </a:rPr>
              <a:t>Systems will have many, but not necessarily all, of these</a:t>
            </a:r>
          </a:p>
        </p:txBody>
      </p:sp>
      <p:pic>
        <p:nvPicPr>
          <p:cNvPr id="3" name="Picture 2"/>
          <p:cNvPicPr>
            <a:picLocks noChangeAspect="1"/>
          </p:cNvPicPr>
          <p:nvPr/>
        </p:nvPicPr>
        <p:blipFill>
          <a:blip r:embed="rId3"/>
          <a:stretch>
            <a:fillRect/>
          </a:stretch>
        </p:blipFill>
        <p:spPr>
          <a:xfrm>
            <a:off x="432791" y="836712"/>
            <a:ext cx="8676456" cy="4195007"/>
          </a:xfrm>
          <a:prstGeom prst="rect">
            <a:avLst/>
          </a:prstGeom>
        </p:spPr>
      </p:pic>
    </p:spTree>
    <p:extLst>
      <p:ext uri="{BB962C8B-B14F-4D97-AF65-F5344CB8AC3E}">
        <p14:creationId xmlns:p14="http://schemas.microsoft.com/office/powerpoint/2010/main" val="232178694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fade">
                                      <p:cBhvr>
                                        <p:cTn id="7" dur="1000"/>
                                        <p:tgtEl>
                                          <p:spTgt spid="2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p:txBody>
          <a:bodyPr/>
          <a:lstStyle/>
          <a:p>
            <a:r>
              <a:rPr lang="en-US"/>
              <a:t>Architecture Description</a:t>
            </a:r>
          </a:p>
        </p:txBody>
      </p:sp>
      <p:sp>
        <p:nvSpPr>
          <p:cNvPr id="710659" name="Rectangle 3"/>
          <p:cNvSpPr>
            <a:spLocks noGrp="1" noChangeArrowheads="1"/>
          </p:cNvSpPr>
          <p:nvPr>
            <p:ph type="body" idx="1"/>
          </p:nvPr>
        </p:nvSpPr>
        <p:spPr/>
        <p:txBody>
          <a:bodyPr/>
          <a:lstStyle/>
          <a:p>
            <a:pPr>
              <a:lnSpc>
                <a:spcPct val="70000"/>
              </a:lnSpc>
            </a:pPr>
            <a:r>
              <a:rPr lang="en-US"/>
              <a:t>Software Architecture Document</a:t>
            </a:r>
          </a:p>
          <a:p>
            <a:pPr lvl="1">
              <a:lnSpc>
                <a:spcPct val="77000"/>
              </a:lnSpc>
            </a:pPr>
            <a:r>
              <a:rPr lang="en-US"/>
              <a:t>Represents comprehensive overview of the architecture of the software system</a:t>
            </a:r>
          </a:p>
          <a:p>
            <a:pPr lvl="1">
              <a:lnSpc>
                <a:spcPct val="77000"/>
              </a:lnSpc>
            </a:pPr>
            <a:r>
              <a:rPr lang="en-US"/>
              <a:t>Includes</a:t>
            </a:r>
          </a:p>
          <a:p>
            <a:pPr lvl="2">
              <a:lnSpc>
                <a:spcPct val="90000"/>
              </a:lnSpc>
            </a:pPr>
            <a:r>
              <a:rPr lang="en-US"/>
              <a:t>Architectural Views</a:t>
            </a:r>
          </a:p>
          <a:p>
            <a:pPr lvl="2">
              <a:lnSpc>
                <a:spcPct val="90000"/>
              </a:lnSpc>
            </a:pPr>
            <a:r>
              <a:rPr lang="en-US"/>
              <a:t>Goals and constraints	</a:t>
            </a:r>
          </a:p>
          <a:p>
            <a:pPr lvl="3">
              <a:lnSpc>
                <a:spcPct val="90000"/>
              </a:lnSpc>
            </a:pPr>
            <a:r>
              <a:rPr lang="en-US"/>
              <a:t>Requirements that architecture must support</a:t>
            </a:r>
          </a:p>
          <a:p>
            <a:pPr lvl="3">
              <a:lnSpc>
                <a:spcPct val="90000"/>
              </a:lnSpc>
            </a:pPr>
            <a:r>
              <a:rPr lang="en-US"/>
              <a:t>Technical constraints</a:t>
            </a:r>
          </a:p>
          <a:p>
            <a:pPr lvl="3">
              <a:lnSpc>
                <a:spcPct val="90000"/>
              </a:lnSpc>
            </a:pPr>
            <a:r>
              <a:rPr lang="en-US"/>
              <a:t>Change cases</a:t>
            </a:r>
          </a:p>
          <a:p>
            <a:pPr lvl="2">
              <a:lnSpc>
                <a:spcPct val="90000"/>
              </a:lnSpc>
            </a:pPr>
            <a:r>
              <a:rPr lang="en-US"/>
              <a:t>Size and performance characteristics</a:t>
            </a:r>
          </a:p>
          <a:p>
            <a:pPr lvl="2">
              <a:lnSpc>
                <a:spcPct val="90000"/>
              </a:lnSpc>
            </a:pPr>
            <a:r>
              <a:rPr lang="en-US"/>
              <a:t>Quality, extensibility, and portability targets</a:t>
            </a:r>
          </a:p>
        </p:txBody>
      </p:sp>
      <p:pic>
        <p:nvPicPr>
          <p:cNvPr id="710660" name="Picture 4"/>
          <p:cNvPicPr>
            <a:picLocks noChangeAspect="1" noChangeArrowheads="1"/>
          </p:cNvPicPr>
          <p:nvPr/>
        </p:nvPicPr>
        <p:blipFill>
          <a:blip r:embed="rId3" cstate="print"/>
          <a:srcRect/>
          <a:stretch>
            <a:fillRect/>
          </a:stretch>
        </p:blipFill>
        <p:spPr bwMode="auto">
          <a:xfrm>
            <a:off x="8153400" y="990600"/>
            <a:ext cx="760413" cy="1014413"/>
          </a:xfrm>
          <a:prstGeom prst="rect">
            <a:avLst/>
          </a:prstGeom>
          <a:noFill/>
          <a:ln w="57150">
            <a:noFill/>
            <a:miter lim="800000"/>
            <a:headEnd/>
            <a:tailEnd type="none" w="lg" len="med"/>
          </a:ln>
          <a:effectLst/>
        </p:spPr>
      </p:pic>
    </p:spTree>
    <p:extLst>
      <p:ext uri="{BB962C8B-B14F-4D97-AF65-F5344CB8AC3E}">
        <p14:creationId xmlns:p14="http://schemas.microsoft.com/office/powerpoint/2010/main" val="16597500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7" name="Rectangle 1027"/>
          <p:cNvSpPr>
            <a:spLocks noGrp="1" noChangeArrowheads="1"/>
          </p:cNvSpPr>
          <p:nvPr>
            <p:ph type="title"/>
          </p:nvPr>
        </p:nvSpPr>
        <p:spPr/>
        <p:txBody>
          <a:bodyPr/>
          <a:lstStyle/>
          <a:p>
            <a:r>
              <a:rPr lang="en-US"/>
              <a:t>Architecture Description (cont.)</a:t>
            </a:r>
          </a:p>
        </p:txBody>
      </p:sp>
      <p:sp>
        <p:nvSpPr>
          <p:cNvPr id="712708" name="Rectangle 1028"/>
          <p:cNvSpPr>
            <a:spLocks noGrp="1" noChangeArrowheads="1"/>
          </p:cNvSpPr>
          <p:nvPr>
            <p:ph type="body" idx="1"/>
          </p:nvPr>
        </p:nvSpPr>
        <p:spPr/>
        <p:txBody>
          <a:bodyPr/>
          <a:lstStyle/>
          <a:p>
            <a:r>
              <a:rPr lang="en-US"/>
              <a:t>Views are pulled from other artifacts</a:t>
            </a:r>
          </a:p>
        </p:txBody>
      </p:sp>
      <p:grpSp>
        <p:nvGrpSpPr>
          <p:cNvPr id="2" name="Group 1223"/>
          <p:cNvGrpSpPr>
            <a:grpSpLocks/>
          </p:cNvGrpSpPr>
          <p:nvPr/>
        </p:nvGrpSpPr>
        <p:grpSpPr bwMode="auto">
          <a:xfrm>
            <a:off x="546100" y="2489200"/>
            <a:ext cx="8229600" cy="4114800"/>
            <a:chOff x="336" y="1296"/>
            <a:chExt cx="5184" cy="2592"/>
          </a:xfrm>
        </p:grpSpPr>
        <p:sp>
          <p:nvSpPr>
            <p:cNvPr id="712706" name="Rectangle 1026"/>
            <p:cNvSpPr>
              <a:spLocks noChangeArrowheads="1"/>
            </p:cNvSpPr>
            <p:nvPr/>
          </p:nvSpPr>
          <p:spPr bwMode="auto">
            <a:xfrm>
              <a:off x="336" y="1296"/>
              <a:ext cx="5184" cy="2592"/>
            </a:xfrm>
            <a:prstGeom prst="rect">
              <a:avLst/>
            </a:prstGeom>
            <a:solidFill>
              <a:schemeClr val="tx1"/>
            </a:solidFill>
            <a:ln w="9525">
              <a:solidFill>
                <a:schemeClr val="tx1"/>
              </a:solidFill>
              <a:miter lim="800000"/>
              <a:headEnd/>
              <a:tailEnd/>
            </a:ln>
            <a:effectLst/>
          </p:spPr>
          <p:txBody>
            <a:bodyPr wrap="none" lIns="107950" tIns="53975" rIns="107950" bIns="53975" anchor="ctr"/>
            <a:lstStyle/>
            <a:p>
              <a:endParaRPr lang="en-US" sz="1000" b="0">
                <a:latin typeface="ZapfHumnst BT" pitchFamily="34" charset="0"/>
              </a:endParaRPr>
            </a:p>
          </p:txBody>
        </p:sp>
        <p:grpSp>
          <p:nvGrpSpPr>
            <p:cNvPr id="3" name="Group 1029"/>
            <p:cNvGrpSpPr>
              <a:grpSpLocks/>
            </p:cNvGrpSpPr>
            <p:nvPr/>
          </p:nvGrpSpPr>
          <p:grpSpPr bwMode="auto">
            <a:xfrm>
              <a:off x="768" y="2649"/>
              <a:ext cx="761" cy="615"/>
              <a:chOff x="816" y="2496"/>
              <a:chExt cx="761" cy="615"/>
            </a:xfrm>
          </p:grpSpPr>
          <p:grpSp>
            <p:nvGrpSpPr>
              <p:cNvPr id="4" name="Group 1030"/>
              <p:cNvGrpSpPr>
                <a:grpSpLocks/>
              </p:cNvGrpSpPr>
              <p:nvPr/>
            </p:nvGrpSpPr>
            <p:grpSpPr bwMode="auto">
              <a:xfrm>
                <a:off x="882" y="2496"/>
                <a:ext cx="628" cy="376"/>
                <a:chOff x="1302" y="2304"/>
                <a:chExt cx="628" cy="376"/>
              </a:xfrm>
            </p:grpSpPr>
            <p:sp>
              <p:nvSpPr>
                <p:cNvPr id="712711" name="Line 1031"/>
                <p:cNvSpPr>
                  <a:spLocks noChangeAspect="1" noChangeShapeType="1"/>
                </p:cNvSpPr>
                <p:nvPr/>
              </p:nvSpPr>
              <p:spPr bwMode="auto">
                <a:xfrm>
                  <a:off x="1429" y="2507"/>
                  <a:ext cx="111" cy="77"/>
                </a:xfrm>
                <a:prstGeom prst="line">
                  <a:avLst/>
                </a:prstGeom>
                <a:noFill/>
                <a:ln w="0">
                  <a:solidFill>
                    <a:schemeClr val="bg2"/>
                  </a:solidFill>
                  <a:round/>
                  <a:headEnd/>
                  <a:tailEnd/>
                </a:ln>
              </p:spPr>
              <p:txBody>
                <a:bodyPr/>
                <a:lstStyle/>
                <a:p>
                  <a:endParaRPr lang="en-US"/>
                </a:p>
              </p:txBody>
            </p:sp>
            <p:sp>
              <p:nvSpPr>
                <p:cNvPr id="712712" name="Rectangle 1032"/>
                <p:cNvSpPr>
                  <a:spLocks noChangeAspect="1" noChangeArrowheads="1"/>
                </p:cNvSpPr>
                <p:nvPr/>
              </p:nvSpPr>
              <p:spPr bwMode="auto">
                <a:xfrm>
                  <a:off x="1320" y="2387"/>
                  <a:ext cx="96" cy="82"/>
                </a:xfrm>
                <a:prstGeom prst="rect">
                  <a:avLst/>
                </a:prstGeom>
                <a:solidFill>
                  <a:srgbClr val="CCCCCC"/>
                </a:solidFill>
                <a:ln w="9525">
                  <a:solidFill>
                    <a:schemeClr val="bg2"/>
                  </a:solidFill>
                  <a:miter lim="800000"/>
                  <a:headEnd/>
                  <a:tailEnd/>
                </a:ln>
              </p:spPr>
              <p:txBody>
                <a:bodyPr/>
                <a:lstStyle/>
                <a:p>
                  <a:endParaRPr lang="en-US"/>
                </a:p>
              </p:txBody>
            </p:sp>
            <p:sp>
              <p:nvSpPr>
                <p:cNvPr id="712713" name="Rectangle 1033"/>
                <p:cNvSpPr>
                  <a:spLocks noChangeAspect="1" noChangeArrowheads="1"/>
                </p:cNvSpPr>
                <p:nvPr/>
              </p:nvSpPr>
              <p:spPr bwMode="auto">
                <a:xfrm>
                  <a:off x="1320" y="2387"/>
                  <a:ext cx="96" cy="82"/>
                </a:xfrm>
                <a:prstGeom prst="rect">
                  <a:avLst/>
                </a:prstGeom>
                <a:noFill/>
                <a:ln w="0">
                  <a:solidFill>
                    <a:schemeClr val="bg2"/>
                  </a:solidFill>
                  <a:miter lim="800000"/>
                  <a:headEnd/>
                  <a:tailEnd/>
                </a:ln>
              </p:spPr>
              <p:txBody>
                <a:bodyPr/>
                <a:lstStyle/>
                <a:p>
                  <a:endParaRPr lang="en-US"/>
                </a:p>
              </p:txBody>
            </p:sp>
            <p:sp>
              <p:nvSpPr>
                <p:cNvPr id="712714" name="Line 1034"/>
                <p:cNvSpPr>
                  <a:spLocks noChangeAspect="1" noChangeShapeType="1"/>
                </p:cNvSpPr>
                <p:nvPr/>
              </p:nvSpPr>
              <p:spPr bwMode="auto">
                <a:xfrm>
                  <a:off x="1320" y="2416"/>
                  <a:ext cx="96" cy="2"/>
                </a:xfrm>
                <a:prstGeom prst="line">
                  <a:avLst/>
                </a:prstGeom>
                <a:noFill/>
                <a:ln w="0">
                  <a:solidFill>
                    <a:schemeClr val="bg2"/>
                  </a:solidFill>
                  <a:round/>
                  <a:headEnd/>
                  <a:tailEnd/>
                </a:ln>
              </p:spPr>
              <p:txBody>
                <a:bodyPr/>
                <a:lstStyle/>
                <a:p>
                  <a:endParaRPr lang="en-US"/>
                </a:p>
              </p:txBody>
            </p:sp>
            <p:sp>
              <p:nvSpPr>
                <p:cNvPr id="712715" name="Line 1035"/>
                <p:cNvSpPr>
                  <a:spLocks noChangeAspect="1" noChangeShapeType="1"/>
                </p:cNvSpPr>
                <p:nvPr/>
              </p:nvSpPr>
              <p:spPr bwMode="auto">
                <a:xfrm>
                  <a:off x="1320" y="2436"/>
                  <a:ext cx="96" cy="1"/>
                </a:xfrm>
                <a:prstGeom prst="line">
                  <a:avLst/>
                </a:prstGeom>
                <a:noFill/>
                <a:ln w="0">
                  <a:solidFill>
                    <a:schemeClr val="bg2"/>
                  </a:solidFill>
                  <a:round/>
                  <a:headEnd/>
                  <a:tailEnd/>
                </a:ln>
              </p:spPr>
              <p:txBody>
                <a:bodyPr/>
                <a:lstStyle/>
                <a:p>
                  <a:endParaRPr lang="en-US"/>
                </a:p>
              </p:txBody>
            </p:sp>
            <p:sp>
              <p:nvSpPr>
                <p:cNvPr id="712716" name="Rectangle 1036"/>
                <p:cNvSpPr>
                  <a:spLocks noChangeAspect="1" noChangeArrowheads="1"/>
                </p:cNvSpPr>
                <p:nvPr/>
              </p:nvSpPr>
              <p:spPr bwMode="auto">
                <a:xfrm>
                  <a:off x="1831" y="2542"/>
                  <a:ext cx="99" cy="82"/>
                </a:xfrm>
                <a:prstGeom prst="rect">
                  <a:avLst/>
                </a:prstGeom>
                <a:solidFill>
                  <a:srgbClr val="CCCCCC"/>
                </a:solidFill>
                <a:ln w="9525">
                  <a:solidFill>
                    <a:schemeClr val="bg2"/>
                  </a:solidFill>
                  <a:miter lim="800000"/>
                  <a:headEnd/>
                  <a:tailEnd/>
                </a:ln>
              </p:spPr>
              <p:txBody>
                <a:bodyPr/>
                <a:lstStyle/>
                <a:p>
                  <a:endParaRPr lang="en-US"/>
                </a:p>
              </p:txBody>
            </p:sp>
            <p:sp>
              <p:nvSpPr>
                <p:cNvPr id="712717" name="Rectangle 1037"/>
                <p:cNvSpPr>
                  <a:spLocks noChangeAspect="1" noChangeArrowheads="1"/>
                </p:cNvSpPr>
                <p:nvPr/>
              </p:nvSpPr>
              <p:spPr bwMode="auto">
                <a:xfrm>
                  <a:off x="1831" y="2542"/>
                  <a:ext cx="99" cy="82"/>
                </a:xfrm>
                <a:prstGeom prst="rect">
                  <a:avLst/>
                </a:prstGeom>
                <a:noFill/>
                <a:ln w="0">
                  <a:solidFill>
                    <a:schemeClr val="bg2"/>
                  </a:solidFill>
                  <a:miter lim="800000"/>
                  <a:headEnd/>
                  <a:tailEnd/>
                </a:ln>
              </p:spPr>
              <p:txBody>
                <a:bodyPr/>
                <a:lstStyle/>
                <a:p>
                  <a:endParaRPr lang="en-US"/>
                </a:p>
              </p:txBody>
            </p:sp>
            <p:sp>
              <p:nvSpPr>
                <p:cNvPr id="712718" name="Line 1038"/>
                <p:cNvSpPr>
                  <a:spLocks noChangeAspect="1" noChangeShapeType="1"/>
                </p:cNvSpPr>
                <p:nvPr/>
              </p:nvSpPr>
              <p:spPr bwMode="auto">
                <a:xfrm>
                  <a:off x="1831" y="2571"/>
                  <a:ext cx="99" cy="1"/>
                </a:xfrm>
                <a:prstGeom prst="line">
                  <a:avLst/>
                </a:prstGeom>
                <a:noFill/>
                <a:ln w="0">
                  <a:solidFill>
                    <a:schemeClr val="bg2"/>
                  </a:solidFill>
                  <a:round/>
                  <a:headEnd/>
                  <a:tailEnd/>
                </a:ln>
              </p:spPr>
              <p:txBody>
                <a:bodyPr/>
                <a:lstStyle/>
                <a:p>
                  <a:endParaRPr lang="en-US"/>
                </a:p>
              </p:txBody>
            </p:sp>
            <p:sp>
              <p:nvSpPr>
                <p:cNvPr id="712719" name="Line 1039"/>
                <p:cNvSpPr>
                  <a:spLocks noChangeAspect="1" noChangeShapeType="1"/>
                </p:cNvSpPr>
                <p:nvPr/>
              </p:nvSpPr>
              <p:spPr bwMode="auto">
                <a:xfrm>
                  <a:off x="1831" y="2591"/>
                  <a:ext cx="99" cy="1"/>
                </a:xfrm>
                <a:prstGeom prst="line">
                  <a:avLst/>
                </a:prstGeom>
                <a:noFill/>
                <a:ln w="0">
                  <a:solidFill>
                    <a:schemeClr val="bg2"/>
                  </a:solidFill>
                  <a:round/>
                  <a:headEnd/>
                  <a:tailEnd/>
                </a:ln>
              </p:spPr>
              <p:txBody>
                <a:bodyPr/>
                <a:lstStyle/>
                <a:p>
                  <a:endParaRPr lang="en-US"/>
                </a:p>
              </p:txBody>
            </p:sp>
            <p:sp>
              <p:nvSpPr>
                <p:cNvPr id="712720" name="Rectangle 1040"/>
                <p:cNvSpPr>
                  <a:spLocks noChangeAspect="1" noChangeArrowheads="1"/>
                </p:cNvSpPr>
                <p:nvPr/>
              </p:nvSpPr>
              <p:spPr bwMode="auto">
                <a:xfrm>
                  <a:off x="1558" y="2598"/>
                  <a:ext cx="96" cy="82"/>
                </a:xfrm>
                <a:prstGeom prst="rect">
                  <a:avLst/>
                </a:prstGeom>
                <a:solidFill>
                  <a:srgbClr val="CCCCCC"/>
                </a:solidFill>
                <a:ln w="9525">
                  <a:solidFill>
                    <a:schemeClr val="bg2"/>
                  </a:solidFill>
                  <a:miter lim="800000"/>
                  <a:headEnd/>
                  <a:tailEnd/>
                </a:ln>
              </p:spPr>
              <p:txBody>
                <a:bodyPr/>
                <a:lstStyle/>
                <a:p>
                  <a:endParaRPr lang="en-US"/>
                </a:p>
              </p:txBody>
            </p:sp>
            <p:sp>
              <p:nvSpPr>
                <p:cNvPr id="712721" name="Rectangle 1041"/>
                <p:cNvSpPr>
                  <a:spLocks noChangeAspect="1" noChangeArrowheads="1"/>
                </p:cNvSpPr>
                <p:nvPr/>
              </p:nvSpPr>
              <p:spPr bwMode="auto">
                <a:xfrm>
                  <a:off x="1558" y="2598"/>
                  <a:ext cx="96" cy="82"/>
                </a:xfrm>
                <a:prstGeom prst="rect">
                  <a:avLst/>
                </a:prstGeom>
                <a:noFill/>
                <a:ln w="0">
                  <a:solidFill>
                    <a:schemeClr val="bg2"/>
                  </a:solidFill>
                  <a:miter lim="800000"/>
                  <a:headEnd/>
                  <a:tailEnd/>
                </a:ln>
              </p:spPr>
              <p:txBody>
                <a:bodyPr/>
                <a:lstStyle/>
                <a:p>
                  <a:endParaRPr lang="en-US"/>
                </a:p>
              </p:txBody>
            </p:sp>
            <p:sp>
              <p:nvSpPr>
                <p:cNvPr id="712722" name="Line 1042"/>
                <p:cNvSpPr>
                  <a:spLocks noChangeAspect="1" noChangeShapeType="1"/>
                </p:cNvSpPr>
                <p:nvPr/>
              </p:nvSpPr>
              <p:spPr bwMode="auto">
                <a:xfrm>
                  <a:off x="1558" y="2627"/>
                  <a:ext cx="96" cy="1"/>
                </a:xfrm>
                <a:prstGeom prst="line">
                  <a:avLst/>
                </a:prstGeom>
                <a:noFill/>
                <a:ln w="0">
                  <a:solidFill>
                    <a:schemeClr val="bg2"/>
                  </a:solidFill>
                  <a:round/>
                  <a:headEnd/>
                  <a:tailEnd/>
                </a:ln>
              </p:spPr>
              <p:txBody>
                <a:bodyPr/>
                <a:lstStyle/>
                <a:p>
                  <a:endParaRPr lang="en-US"/>
                </a:p>
              </p:txBody>
            </p:sp>
            <p:sp>
              <p:nvSpPr>
                <p:cNvPr id="712723" name="Line 1043"/>
                <p:cNvSpPr>
                  <a:spLocks noChangeAspect="1" noChangeShapeType="1"/>
                </p:cNvSpPr>
                <p:nvPr/>
              </p:nvSpPr>
              <p:spPr bwMode="auto">
                <a:xfrm>
                  <a:off x="1558" y="2647"/>
                  <a:ext cx="96" cy="1"/>
                </a:xfrm>
                <a:prstGeom prst="line">
                  <a:avLst/>
                </a:prstGeom>
                <a:noFill/>
                <a:ln w="0">
                  <a:solidFill>
                    <a:schemeClr val="bg2"/>
                  </a:solidFill>
                  <a:round/>
                  <a:headEnd/>
                  <a:tailEnd/>
                </a:ln>
              </p:spPr>
              <p:txBody>
                <a:bodyPr/>
                <a:lstStyle/>
                <a:p>
                  <a:endParaRPr lang="en-US"/>
                </a:p>
              </p:txBody>
            </p:sp>
            <p:sp>
              <p:nvSpPr>
                <p:cNvPr id="712724" name="Rectangle 1044"/>
                <p:cNvSpPr>
                  <a:spLocks noChangeAspect="1" noChangeArrowheads="1"/>
                </p:cNvSpPr>
                <p:nvPr/>
              </p:nvSpPr>
              <p:spPr bwMode="auto">
                <a:xfrm>
                  <a:off x="1628" y="2324"/>
                  <a:ext cx="99" cy="82"/>
                </a:xfrm>
                <a:prstGeom prst="rect">
                  <a:avLst/>
                </a:prstGeom>
                <a:solidFill>
                  <a:srgbClr val="CCCCCC"/>
                </a:solidFill>
                <a:ln w="9525">
                  <a:solidFill>
                    <a:schemeClr val="bg2"/>
                  </a:solidFill>
                  <a:miter lim="800000"/>
                  <a:headEnd/>
                  <a:tailEnd/>
                </a:ln>
              </p:spPr>
              <p:txBody>
                <a:bodyPr/>
                <a:lstStyle/>
                <a:p>
                  <a:endParaRPr lang="en-US"/>
                </a:p>
              </p:txBody>
            </p:sp>
            <p:sp>
              <p:nvSpPr>
                <p:cNvPr id="712725" name="Rectangle 1045"/>
                <p:cNvSpPr>
                  <a:spLocks noChangeAspect="1" noChangeArrowheads="1"/>
                </p:cNvSpPr>
                <p:nvPr/>
              </p:nvSpPr>
              <p:spPr bwMode="auto">
                <a:xfrm>
                  <a:off x="1628" y="2324"/>
                  <a:ext cx="99" cy="82"/>
                </a:xfrm>
                <a:prstGeom prst="rect">
                  <a:avLst/>
                </a:prstGeom>
                <a:noFill/>
                <a:ln w="0">
                  <a:solidFill>
                    <a:schemeClr val="bg2"/>
                  </a:solidFill>
                  <a:miter lim="800000"/>
                  <a:headEnd/>
                  <a:tailEnd/>
                </a:ln>
              </p:spPr>
              <p:txBody>
                <a:bodyPr/>
                <a:lstStyle/>
                <a:p>
                  <a:endParaRPr lang="en-US"/>
                </a:p>
              </p:txBody>
            </p:sp>
            <p:sp>
              <p:nvSpPr>
                <p:cNvPr id="712726" name="Line 1046"/>
                <p:cNvSpPr>
                  <a:spLocks noChangeAspect="1" noChangeShapeType="1"/>
                </p:cNvSpPr>
                <p:nvPr/>
              </p:nvSpPr>
              <p:spPr bwMode="auto">
                <a:xfrm>
                  <a:off x="1628" y="2353"/>
                  <a:ext cx="99" cy="1"/>
                </a:xfrm>
                <a:prstGeom prst="line">
                  <a:avLst/>
                </a:prstGeom>
                <a:noFill/>
                <a:ln w="0">
                  <a:solidFill>
                    <a:schemeClr val="bg2"/>
                  </a:solidFill>
                  <a:round/>
                  <a:headEnd/>
                  <a:tailEnd/>
                </a:ln>
              </p:spPr>
              <p:txBody>
                <a:bodyPr/>
                <a:lstStyle/>
                <a:p>
                  <a:endParaRPr lang="en-US"/>
                </a:p>
              </p:txBody>
            </p:sp>
            <p:sp>
              <p:nvSpPr>
                <p:cNvPr id="712727" name="Line 1047"/>
                <p:cNvSpPr>
                  <a:spLocks noChangeAspect="1" noChangeShapeType="1"/>
                </p:cNvSpPr>
                <p:nvPr/>
              </p:nvSpPr>
              <p:spPr bwMode="auto">
                <a:xfrm>
                  <a:off x="1628" y="2371"/>
                  <a:ext cx="99" cy="1"/>
                </a:xfrm>
                <a:prstGeom prst="line">
                  <a:avLst/>
                </a:prstGeom>
                <a:noFill/>
                <a:ln w="0">
                  <a:solidFill>
                    <a:schemeClr val="bg2"/>
                  </a:solidFill>
                  <a:round/>
                  <a:headEnd/>
                  <a:tailEnd/>
                </a:ln>
              </p:spPr>
              <p:txBody>
                <a:bodyPr/>
                <a:lstStyle/>
                <a:p>
                  <a:endParaRPr lang="en-US"/>
                </a:p>
              </p:txBody>
            </p:sp>
            <p:sp>
              <p:nvSpPr>
                <p:cNvPr id="712728" name="Line 1048"/>
                <p:cNvSpPr>
                  <a:spLocks noChangeAspect="1" noChangeShapeType="1"/>
                </p:cNvSpPr>
                <p:nvPr/>
              </p:nvSpPr>
              <p:spPr bwMode="auto">
                <a:xfrm flipV="1">
                  <a:off x="1425" y="2346"/>
                  <a:ext cx="165" cy="60"/>
                </a:xfrm>
                <a:prstGeom prst="line">
                  <a:avLst/>
                </a:prstGeom>
                <a:noFill/>
                <a:ln w="0">
                  <a:solidFill>
                    <a:schemeClr val="bg2"/>
                  </a:solidFill>
                  <a:round/>
                  <a:headEnd/>
                  <a:tailEnd/>
                </a:ln>
              </p:spPr>
              <p:txBody>
                <a:bodyPr/>
                <a:lstStyle/>
                <a:p>
                  <a:endParaRPr lang="en-US"/>
                </a:p>
              </p:txBody>
            </p:sp>
            <p:sp>
              <p:nvSpPr>
                <p:cNvPr id="712729" name="Line 1049"/>
                <p:cNvSpPr>
                  <a:spLocks noChangeAspect="1" noChangeShapeType="1"/>
                </p:cNvSpPr>
                <p:nvPr/>
              </p:nvSpPr>
              <p:spPr bwMode="auto">
                <a:xfrm flipH="1">
                  <a:off x="1613" y="2419"/>
                  <a:ext cx="32" cy="150"/>
                </a:xfrm>
                <a:prstGeom prst="line">
                  <a:avLst/>
                </a:prstGeom>
                <a:noFill/>
                <a:ln w="0">
                  <a:solidFill>
                    <a:schemeClr val="bg2"/>
                  </a:solidFill>
                  <a:round/>
                  <a:headEnd/>
                  <a:tailEnd/>
                </a:ln>
                <a:effectLst/>
              </p:spPr>
              <p:txBody>
                <a:bodyPr/>
                <a:lstStyle/>
                <a:p>
                  <a:endParaRPr lang="en-US"/>
                </a:p>
              </p:txBody>
            </p:sp>
            <p:sp>
              <p:nvSpPr>
                <p:cNvPr id="712730" name="Line 1050"/>
                <p:cNvSpPr>
                  <a:spLocks noChangeAspect="1" noChangeShapeType="1"/>
                </p:cNvSpPr>
                <p:nvPr/>
              </p:nvSpPr>
              <p:spPr bwMode="auto">
                <a:xfrm>
                  <a:off x="1413" y="2490"/>
                  <a:ext cx="110" cy="79"/>
                </a:xfrm>
                <a:prstGeom prst="line">
                  <a:avLst/>
                </a:prstGeom>
                <a:noFill/>
                <a:ln w="0">
                  <a:solidFill>
                    <a:schemeClr val="bg2"/>
                  </a:solidFill>
                  <a:round/>
                  <a:headEnd/>
                  <a:tailEnd/>
                </a:ln>
              </p:spPr>
              <p:txBody>
                <a:bodyPr/>
                <a:lstStyle/>
                <a:p>
                  <a:endParaRPr lang="en-US"/>
                </a:p>
              </p:txBody>
            </p:sp>
            <p:sp>
              <p:nvSpPr>
                <p:cNvPr id="712731" name="Line 1051"/>
                <p:cNvSpPr>
                  <a:spLocks noChangeAspect="1" noChangeShapeType="1"/>
                </p:cNvSpPr>
                <p:nvPr/>
              </p:nvSpPr>
              <p:spPr bwMode="auto">
                <a:xfrm flipV="1">
                  <a:off x="1675" y="2571"/>
                  <a:ext cx="125" cy="53"/>
                </a:xfrm>
                <a:prstGeom prst="line">
                  <a:avLst/>
                </a:prstGeom>
                <a:noFill/>
                <a:ln w="0">
                  <a:solidFill>
                    <a:schemeClr val="bg2"/>
                  </a:solidFill>
                  <a:round/>
                  <a:headEnd/>
                  <a:tailEnd/>
                </a:ln>
              </p:spPr>
              <p:txBody>
                <a:bodyPr/>
                <a:lstStyle/>
                <a:p>
                  <a:endParaRPr lang="en-US"/>
                </a:p>
              </p:txBody>
            </p:sp>
            <p:sp>
              <p:nvSpPr>
                <p:cNvPr id="712732" name="Rectangle 1052"/>
                <p:cNvSpPr>
                  <a:spLocks noChangeAspect="1" noChangeArrowheads="1"/>
                </p:cNvSpPr>
                <p:nvPr/>
              </p:nvSpPr>
              <p:spPr bwMode="auto">
                <a:xfrm>
                  <a:off x="1302" y="2371"/>
                  <a:ext cx="96" cy="83"/>
                </a:xfrm>
                <a:prstGeom prst="rect">
                  <a:avLst/>
                </a:prstGeom>
                <a:solidFill>
                  <a:srgbClr val="669999"/>
                </a:solidFill>
                <a:ln w="9525">
                  <a:solidFill>
                    <a:schemeClr val="bg2"/>
                  </a:solidFill>
                  <a:miter lim="800000"/>
                  <a:headEnd/>
                  <a:tailEnd/>
                </a:ln>
              </p:spPr>
              <p:txBody>
                <a:bodyPr/>
                <a:lstStyle/>
                <a:p>
                  <a:endParaRPr lang="en-US"/>
                </a:p>
              </p:txBody>
            </p:sp>
            <p:sp>
              <p:nvSpPr>
                <p:cNvPr id="712733" name="Rectangle 1053"/>
                <p:cNvSpPr>
                  <a:spLocks noChangeAspect="1" noChangeArrowheads="1"/>
                </p:cNvSpPr>
                <p:nvPr/>
              </p:nvSpPr>
              <p:spPr bwMode="auto">
                <a:xfrm>
                  <a:off x="1302" y="2371"/>
                  <a:ext cx="96" cy="83"/>
                </a:xfrm>
                <a:prstGeom prst="rect">
                  <a:avLst/>
                </a:prstGeom>
                <a:noFill/>
                <a:ln w="0">
                  <a:solidFill>
                    <a:schemeClr val="bg2"/>
                  </a:solidFill>
                  <a:miter lim="800000"/>
                  <a:headEnd/>
                  <a:tailEnd/>
                </a:ln>
              </p:spPr>
              <p:txBody>
                <a:bodyPr/>
                <a:lstStyle/>
                <a:p>
                  <a:endParaRPr lang="en-US"/>
                </a:p>
              </p:txBody>
            </p:sp>
            <p:sp>
              <p:nvSpPr>
                <p:cNvPr id="712734" name="Line 1054"/>
                <p:cNvSpPr>
                  <a:spLocks noChangeAspect="1" noChangeShapeType="1"/>
                </p:cNvSpPr>
                <p:nvPr/>
              </p:nvSpPr>
              <p:spPr bwMode="auto">
                <a:xfrm>
                  <a:off x="1302" y="2401"/>
                  <a:ext cx="96" cy="2"/>
                </a:xfrm>
                <a:prstGeom prst="line">
                  <a:avLst/>
                </a:prstGeom>
                <a:noFill/>
                <a:ln w="0">
                  <a:solidFill>
                    <a:schemeClr val="bg2"/>
                  </a:solidFill>
                  <a:round/>
                  <a:headEnd/>
                  <a:tailEnd/>
                </a:ln>
              </p:spPr>
              <p:txBody>
                <a:bodyPr/>
                <a:lstStyle/>
                <a:p>
                  <a:endParaRPr lang="en-US"/>
                </a:p>
              </p:txBody>
            </p:sp>
            <p:sp>
              <p:nvSpPr>
                <p:cNvPr id="712735" name="Line 1055"/>
                <p:cNvSpPr>
                  <a:spLocks noChangeAspect="1" noChangeShapeType="1"/>
                </p:cNvSpPr>
                <p:nvPr/>
              </p:nvSpPr>
              <p:spPr bwMode="auto">
                <a:xfrm>
                  <a:off x="1302" y="2419"/>
                  <a:ext cx="96" cy="2"/>
                </a:xfrm>
                <a:prstGeom prst="line">
                  <a:avLst/>
                </a:prstGeom>
                <a:noFill/>
                <a:ln w="0">
                  <a:solidFill>
                    <a:schemeClr val="bg2"/>
                  </a:solidFill>
                  <a:round/>
                  <a:headEnd/>
                  <a:tailEnd/>
                </a:ln>
              </p:spPr>
              <p:txBody>
                <a:bodyPr/>
                <a:lstStyle/>
                <a:p>
                  <a:endParaRPr lang="en-US"/>
                </a:p>
              </p:txBody>
            </p:sp>
            <p:sp>
              <p:nvSpPr>
                <p:cNvPr id="712736" name="Rectangle 1056"/>
                <p:cNvSpPr>
                  <a:spLocks noChangeAspect="1" noChangeArrowheads="1"/>
                </p:cNvSpPr>
                <p:nvPr/>
              </p:nvSpPr>
              <p:spPr bwMode="auto">
                <a:xfrm>
                  <a:off x="1815" y="2524"/>
                  <a:ext cx="98" cy="82"/>
                </a:xfrm>
                <a:prstGeom prst="rect">
                  <a:avLst/>
                </a:prstGeom>
                <a:solidFill>
                  <a:srgbClr val="669999"/>
                </a:solidFill>
                <a:ln w="9525">
                  <a:solidFill>
                    <a:schemeClr val="bg2"/>
                  </a:solidFill>
                  <a:miter lim="800000"/>
                  <a:headEnd/>
                  <a:tailEnd/>
                </a:ln>
              </p:spPr>
              <p:txBody>
                <a:bodyPr/>
                <a:lstStyle/>
                <a:p>
                  <a:endParaRPr lang="en-US"/>
                </a:p>
              </p:txBody>
            </p:sp>
            <p:sp>
              <p:nvSpPr>
                <p:cNvPr id="712737" name="Rectangle 1057"/>
                <p:cNvSpPr>
                  <a:spLocks noChangeAspect="1" noChangeArrowheads="1"/>
                </p:cNvSpPr>
                <p:nvPr/>
              </p:nvSpPr>
              <p:spPr bwMode="auto">
                <a:xfrm>
                  <a:off x="1815" y="2524"/>
                  <a:ext cx="98" cy="82"/>
                </a:xfrm>
                <a:prstGeom prst="rect">
                  <a:avLst/>
                </a:prstGeom>
                <a:noFill/>
                <a:ln w="0">
                  <a:solidFill>
                    <a:schemeClr val="bg2"/>
                  </a:solidFill>
                  <a:miter lim="800000"/>
                  <a:headEnd/>
                  <a:tailEnd/>
                </a:ln>
              </p:spPr>
              <p:txBody>
                <a:bodyPr/>
                <a:lstStyle/>
                <a:p>
                  <a:endParaRPr lang="en-US"/>
                </a:p>
              </p:txBody>
            </p:sp>
            <p:sp>
              <p:nvSpPr>
                <p:cNvPr id="712738" name="Line 1058"/>
                <p:cNvSpPr>
                  <a:spLocks noChangeAspect="1" noChangeShapeType="1"/>
                </p:cNvSpPr>
                <p:nvPr/>
              </p:nvSpPr>
              <p:spPr bwMode="auto">
                <a:xfrm>
                  <a:off x="1815" y="2556"/>
                  <a:ext cx="98" cy="1"/>
                </a:xfrm>
                <a:prstGeom prst="line">
                  <a:avLst/>
                </a:prstGeom>
                <a:noFill/>
                <a:ln w="0">
                  <a:solidFill>
                    <a:schemeClr val="bg2"/>
                  </a:solidFill>
                  <a:round/>
                  <a:headEnd/>
                  <a:tailEnd/>
                </a:ln>
              </p:spPr>
              <p:txBody>
                <a:bodyPr/>
                <a:lstStyle/>
                <a:p>
                  <a:endParaRPr lang="en-US"/>
                </a:p>
              </p:txBody>
            </p:sp>
            <p:sp>
              <p:nvSpPr>
                <p:cNvPr id="712739" name="Line 1059"/>
                <p:cNvSpPr>
                  <a:spLocks noChangeAspect="1" noChangeShapeType="1"/>
                </p:cNvSpPr>
                <p:nvPr/>
              </p:nvSpPr>
              <p:spPr bwMode="auto">
                <a:xfrm>
                  <a:off x="1815" y="2571"/>
                  <a:ext cx="98" cy="1"/>
                </a:xfrm>
                <a:prstGeom prst="line">
                  <a:avLst/>
                </a:prstGeom>
                <a:noFill/>
                <a:ln w="0">
                  <a:solidFill>
                    <a:schemeClr val="bg2"/>
                  </a:solidFill>
                  <a:round/>
                  <a:headEnd/>
                  <a:tailEnd/>
                </a:ln>
              </p:spPr>
              <p:txBody>
                <a:bodyPr/>
                <a:lstStyle/>
                <a:p>
                  <a:endParaRPr lang="en-US"/>
                </a:p>
              </p:txBody>
            </p:sp>
            <p:sp>
              <p:nvSpPr>
                <p:cNvPr id="712740" name="Rectangle 1060"/>
                <p:cNvSpPr>
                  <a:spLocks noChangeAspect="1" noChangeArrowheads="1"/>
                </p:cNvSpPr>
                <p:nvPr/>
              </p:nvSpPr>
              <p:spPr bwMode="auto">
                <a:xfrm>
                  <a:off x="1540" y="2580"/>
                  <a:ext cx="97" cy="82"/>
                </a:xfrm>
                <a:prstGeom prst="rect">
                  <a:avLst/>
                </a:prstGeom>
                <a:solidFill>
                  <a:srgbClr val="669999"/>
                </a:solidFill>
                <a:ln w="9525">
                  <a:solidFill>
                    <a:schemeClr val="bg2"/>
                  </a:solidFill>
                  <a:miter lim="800000"/>
                  <a:headEnd/>
                  <a:tailEnd/>
                </a:ln>
              </p:spPr>
              <p:txBody>
                <a:bodyPr/>
                <a:lstStyle/>
                <a:p>
                  <a:endParaRPr lang="en-US"/>
                </a:p>
              </p:txBody>
            </p:sp>
            <p:sp>
              <p:nvSpPr>
                <p:cNvPr id="712741" name="Rectangle 1061"/>
                <p:cNvSpPr>
                  <a:spLocks noChangeAspect="1" noChangeArrowheads="1"/>
                </p:cNvSpPr>
                <p:nvPr/>
              </p:nvSpPr>
              <p:spPr bwMode="auto">
                <a:xfrm>
                  <a:off x="1540" y="2580"/>
                  <a:ext cx="97" cy="82"/>
                </a:xfrm>
                <a:prstGeom prst="rect">
                  <a:avLst/>
                </a:prstGeom>
                <a:noFill/>
                <a:ln w="0">
                  <a:solidFill>
                    <a:schemeClr val="bg2"/>
                  </a:solidFill>
                  <a:miter lim="800000"/>
                  <a:headEnd/>
                  <a:tailEnd/>
                </a:ln>
              </p:spPr>
              <p:txBody>
                <a:bodyPr/>
                <a:lstStyle/>
                <a:p>
                  <a:endParaRPr lang="en-US"/>
                </a:p>
              </p:txBody>
            </p:sp>
            <p:sp>
              <p:nvSpPr>
                <p:cNvPr id="712742" name="Line 1062"/>
                <p:cNvSpPr>
                  <a:spLocks noChangeAspect="1" noChangeShapeType="1"/>
                </p:cNvSpPr>
                <p:nvPr/>
              </p:nvSpPr>
              <p:spPr bwMode="auto">
                <a:xfrm>
                  <a:off x="1540" y="2609"/>
                  <a:ext cx="97" cy="1"/>
                </a:xfrm>
                <a:prstGeom prst="line">
                  <a:avLst/>
                </a:prstGeom>
                <a:noFill/>
                <a:ln w="0">
                  <a:solidFill>
                    <a:schemeClr val="bg2"/>
                  </a:solidFill>
                  <a:round/>
                  <a:headEnd/>
                  <a:tailEnd/>
                </a:ln>
              </p:spPr>
              <p:txBody>
                <a:bodyPr/>
                <a:lstStyle/>
                <a:p>
                  <a:endParaRPr lang="en-US"/>
                </a:p>
              </p:txBody>
            </p:sp>
            <p:sp>
              <p:nvSpPr>
                <p:cNvPr id="712743" name="Line 1063"/>
                <p:cNvSpPr>
                  <a:spLocks noChangeAspect="1" noChangeShapeType="1"/>
                </p:cNvSpPr>
                <p:nvPr/>
              </p:nvSpPr>
              <p:spPr bwMode="auto">
                <a:xfrm>
                  <a:off x="1540" y="2627"/>
                  <a:ext cx="97" cy="1"/>
                </a:xfrm>
                <a:prstGeom prst="line">
                  <a:avLst/>
                </a:prstGeom>
                <a:noFill/>
                <a:ln w="0">
                  <a:solidFill>
                    <a:schemeClr val="bg2"/>
                  </a:solidFill>
                  <a:round/>
                  <a:headEnd/>
                  <a:tailEnd/>
                </a:ln>
              </p:spPr>
              <p:txBody>
                <a:bodyPr/>
                <a:lstStyle/>
                <a:p>
                  <a:endParaRPr lang="en-US"/>
                </a:p>
              </p:txBody>
            </p:sp>
            <p:sp>
              <p:nvSpPr>
                <p:cNvPr id="712744" name="Rectangle 1064"/>
                <p:cNvSpPr>
                  <a:spLocks noChangeAspect="1" noChangeArrowheads="1"/>
                </p:cNvSpPr>
                <p:nvPr/>
              </p:nvSpPr>
              <p:spPr bwMode="auto">
                <a:xfrm>
                  <a:off x="1610" y="2304"/>
                  <a:ext cx="100" cy="83"/>
                </a:xfrm>
                <a:prstGeom prst="rect">
                  <a:avLst/>
                </a:prstGeom>
                <a:solidFill>
                  <a:srgbClr val="669999"/>
                </a:solidFill>
                <a:ln w="9525">
                  <a:solidFill>
                    <a:schemeClr val="bg2"/>
                  </a:solidFill>
                  <a:miter lim="800000"/>
                  <a:headEnd/>
                  <a:tailEnd/>
                </a:ln>
              </p:spPr>
              <p:txBody>
                <a:bodyPr/>
                <a:lstStyle/>
                <a:p>
                  <a:endParaRPr lang="en-US"/>
                </a:p>
              </p:txBody>
            </p:sp>
            <p:sp>
              <p:nvSpPr>
                <p:cNvPr id="712745" name="Rectangle 1065"/>
                <p:cNvSpPr>
                  <a:spLocks noChangeAspect="1" noChangeArrowheads="1"/>
                </p:cNvSpPr>
                <p:nvPr/>
              </p:nvSpPr>
              <p:spPr bwMode="auto">
                <a:xfrm>
                  <a:off x="1610" y="2304"/>
                  <a:ext cx="100" cy="83"/>
                </a:xfrm>
                <a:prstGeom prst="rect">
                  <a:avLst/>
                </a:prstGeom>
                <a:noFill/>
                <a:ln w="0">
                  <a:solidFill>
                    <a:schemeClr val="bg2"/>
                  </a:solidFill>
                  <a:miter lim="800000"/>
                  <a:headEnd/>
                  <a:tailEnd/>
                </a:ln>
              </p:spPr>
              <p:txBody>
                <a:bodyPr/>
                <a:lstStyle/>
                <a:p>
                  <a:endParaRPr lang="en-US"/>
                </a:p>
              </p:txBody>
            </p:sp>
            <p:sp>
              <p:nvSpPr>
                <p:cNvPr id="712746" name="Line 1066"/>
                <p:cNvSpPr>
                  <a:spLocks noChangeAspect="1" noChangeShapeType="1"/>
                </p:cNvSpPr>
                <p:nvPr/>
              </p:nvSpPr>
              <p:spPr bwMode="auto">
                <a:xfrm>
                  <a:off x="1610" y="2336"/>
                  <a:ext cx="100" cy="1"/>
                </a:xfrm>
                <a:prstGeom prst="line">
                  <a:avLst/>
                </a:prstGeom>
                <a:noFill/>
                <a:ln w="0">
                  <a:solidFill>
                    <a:schemeClr val="bg2"/>
                  </a:solidFill>
                  <a:round/>
                  <a:headEnd/>
                  <a:tailEnd/>
                </a:ln>
              </p:spPr>
              <p:txBody>
                <a:bodyPr/>
                <a:lstStyle/>
                <a:p>
                  <a:endParaRPr lang="en-US"/>
                </a:p>
              </p:txBody>
            </p:sp>
            <p:sp>
              <p:nvSpPr>
                <p:cNvPr id="712747" name="Line 1067"/>
                <p:cNvSpPr>
                  <a:spLocks noChangeAspect="1" noChangeShapeType="1"/>
                </p:cNvSpPr>
                <p:nvPr/>
              </p:nvSpPr>
              <p:spPr bwMode="auto">
                <a:xfrm>
                  <a:off x="1610" y="2353"/>
                  <a:ext cx="100" cy="1"/>
                </a:xfrm>
                <a:prstGeom prst="line">
                  <a:avLst/>
                </a:prstGeom>
                <a:noFill/>
                <a:ln w="0">
                  <a:solidFill>
                    <a:schemeClr val="bg2"/>
                  </a:solidFill>
                  <a:round/>
                  <a:headEnd/>
                  <a:tailEnd/>
                </a:ln>
              </p:spPr>
              <p:txBody>
                <a:bodyPr/>
                <a:lstStyle/>
                <a:p>
                  <a:endParaRPr lang="en-US"/>
                </a:p>
              </p:txBody>
            </p:sp>
          </p:grpSp>
          <p:sp>
            <p:nvSpPr>
              <p:cNvPr id="712748" name="Text Box 1068"/>
              <p:cNvSpPr txBox="1">
                <a:spLocks noChangeArrowheads="1"/>
              </p:cNvSpPr>
              <p:nvPr/>
            </p:nvSpPr>
            <p:spPr bwMode="auto">
              <a:xfrm>
                <a:off x="816" y="2928"/>
                <a:ext cx="761" cy="183"/>
              </a:xfrm>
              <a:prstGeom prst="rect">
                <a:avLst/>
              </a:prstGeom>
              <a:noFill/>
              <a:ln w="9525">
                <a:noFill/>
                <a:miter lim="800000"/>
                <a:headEnd/>
                <a:tailEnd/>
              </a:ln>
              <a:effectLst/>
            </p:spPr>
            <p:txBody>
              <a:bodyPr wrap="none" lIns="107950" tIns="53975" rIns="107950" bIns="53975">
                <a:spAutoFit/>
              </a:bodyPr>
              <a:lstStyle/>
              <a:p>
                <a:pPr algn="l"/>
                <a:r>
                  <a:rPr lang="en-US" sz="1200">
                    <a:solidFill>
                      <a:schemeClr val="bg2"/>
                    </a:solidFill>
                    <a:latin typeface="ZapfHumnst BT" pitchFamily="34" charset="0"/>
                  </a:rPr>
                  <a:t>Design Model</a:t>
                </a:r>
              </a:p>
            </p:txBody>
          </p:sp>
        </p:grpSp>
        <p:grpSp>
          <p:nvGrpSpPr>
            <p:cNvPr id="5" name="Group 1069"/>
            <p:cNvGrpSpPr>
              <a:grpSpLocks/>
            </p:cNvGrpSpPr>
            <p:nvPr/>
          </p:nvGrpSpPr>
          <p:grpSpPr bwMode="auto">
            <a:xfrm>
              <a:off x="4272" y="2669"/>
              <a:ext cx="990" cy="576"/>
              <a:chOff x="4368" y="2736"/>
              <a:chExt cx="990" cy="576"/>
            </a:xfrm>
          </p:grpSpPr>
          <p:pic>
            <p:nvPicPr>
              <p:cNvPr id="712750" name="Picture 1070"/>
              <p:cNvPicPr>
                <a:picLocks noChangeAspect="1" noChangeArrowheads="1"/>
              </p:cNvPicPr>
              <p:nvPr/>
            </p:nvPicPr>
            <p:blipFill>
              <a:blip r:embed="rId3" cstate="print"/>
              <a:srcRect/>
              <a:stretch>
                <a:fillRect/>
              </a:stretch>
            </p:blipFill>
            <p:spPr bwMode="auto">
              <a:xfrm>
                <a:off x="4552" y="2736"/>
                <a:ext cx="622" cy="412"/>
              </a:xfrm>
              <a:prstGeom prst="rect">
                <a:avLst/>
              </a:prstGeom>
              <a:noFill/>
              <a:ln w="9525">
                <a:noFill/>
                <a:miter lim="800000"/>
                <a:headEnd/>
                <a:tailEnd/>
              </a:ln>
              <a:effectLst/>
            </p:spPr>
          </p:pic>
          <p:sp>
            <p:nvSpPr>
              <p:cNvPr id="712751" name="Text Box 1071"/>
              <p:cNvSpPr txBox="1">
                <a:spLocks noChangeArrowheads="1"/>
              </p:cNvSpPr>
              <p:nvPr/>
            </p:nvSpPr>
            <p:spPr bwMode="auto">
              <a:xfrm>
                <a:off x="4368" y="3129"/>
                <a:ext cx="990" cy="183"/>
              </a:xfrm>
              <a:prstGeom prst="rect">
                <a:avLst/>
              </a:prstGeom>
              <a:noFill/>
              <a:ln w="9525">
                <a:noFill/>
                <a:miter lim="800000"/>
                <a:headEnd/>
                <a:tailEnd/>
              </a:ln>
              <a:effectLst/>
            </p:spPr>
            <p:txBody>
              <a:bodyPr wrap="none" lIns="107950" tIns="53975" rIns="107950" bIns="53975">
                <a:spAutoFit/>
              </a:bodyPr>
              <a:lstStyle/>
              <a:p>
                <a:pPr algn="l"/>
                <a:r>
                  <a:rPr lang="en-US" sz="1200">
                    <a:solidFill>
                      <a:schemeClr val="bg2"/>
                    </a:solidFill>
                    <a:latin typeface="ZapfHumnst BT" pitchFamily="34" charset="0"/>
                  </a:rPr>
                  <a:t>Deployment Model</a:t>
                </a:r>
              </a:p>
            </p:txBody>
          </p:sp>
        </p:grpSp>
        <p:grpSp>
          <p:nvGrpSpPr>
            <p:cNvPr id="6" name="Group 1072"/>
            <p:cNvGrpSpPr>
              <a:grpSpLocks/>
            </p:cNvGrpSpPr>
            <p:nvPr/>
          </p:nvGrpSpPr>
          <p:grpSpPr bwMode="auto">
            <a:xfrm>
              <a:off x="3264" y="1584"/>
              <a:ext cx="1109" cy="615"/>
              <a:chOff x="3216" y="1632"/>
              <a:chExt cx="1109" cy="615"/>
            </a:xfrm>
          </p:grpSpPr>
          <p:grpSp>
            <p:nvGrpSpPr>
              <p:cNvPr id="7" name="Group 1073"/>
              <p:cNvGrpSpPr>
                <a:grpSpLocks/>
              </p:cNvGrpSpPr>
              <p:nvPr/>
            </p:nvGrpSpPr>
            <p:grpSpPr bwMode="auto">
              <a:xfrm>
                <a:off x="3457" y="1632"/>
                <a:ext cx="668" cy="418"/>
                <a:chOff x="1438" y="1488"/>
                <a:chExt cx="668" cy="418"/>
              </a:xfrm>
            </p:grpSpPr>
            <p:sp>
              <p:nvSpPr>
                <p:cNvPr id="712754" name="Line 1074"/>
                <p:cNvSpPr>
                  <a:spLocks noChangeAspect="1" noChangeShapeType="1"/>
                </p:cNvSpPr>
                <p:nvPr/>
              </p:nvSpPr>
              <p:spPr bwMode="auto">
                <a:xfrm>
                  <a:off x="1600" y="1708"/>
                  <a:ext cx="105" cy="78"/>
                </a:xfrm>
                <a:prstGeom prst="line">
                  <a:avLst/>
                </a:prstGeom>
                <a:noFill/>
                <a:ln w="6350">
                  <a:solidFill>
                    <a:schemeClr val="bg2"/>
                  </a:solidFill>
                  <a:round/>
                  <a:headEnd/>
                  <a:tailEnd/>
                </a:ln>
              </p:spPr>
              <p:txBody>
                <a:bodyPr/>
                <a:lstStyle/>
                <a:p>
                  <a:endParaRPr lang="en-US"/>
                </a:p>
              </p:txBody>
            </p:sp>
            <p:sp>
              <p:nvSpPr>
                <p:cNvPr id="712755" name="Rectangle 1075"/>
                <p:cNvSpPr>
                  <a:spLocks noChangeAspect="1" noChangeArrowheads="1"/>
                </p:cNvSpPr>
                <p:nvPr/>
              </p:nvSpPr>
              <p:spPr bwMode="auto">
                <a:xfrm>
                  <a:off x="2008" y="1683"/>
                  <a:ext cx="98" cy="87"/>
                </a:xfrm>
                <a:prstGeom prst="rect">
                  <a:avLst/>
                </a:prstGeom>
                <a:solidFill>
                  <a:srgbClr val="CCCCCC"/>
                </a:solidFill>
                <a:ln w="9525">
                  <a:solidFill>
                    <a:schemeClr val="bg2"/>
                  </a:solidFill>
                  <a:miter lim="800000"/>
                  <a:headEnd/>
                  <a:tailEnd/>
                </a:ln>
              </p:spPr>
              <p:txBody>
                <a:bodyPr/>
                <a:lstStyle/>
                <a:p>
                  <a:endParaRPr lang="en-US"/>
                </a:p>
              </p:txBody>
            </p:sp>
            <p:sp>
              <p:nvSpPr>
                <p:cNvPr id="712756" name="Rectangle 1076"/>
                <p:cNvSpPr>
                  <a:spLocks noChangeAspect="1" noChangeArrowheads="1"/>
                </p:cNvSpPr>
                <p:nvPr/>
              </p:nvSpPr>
              <p:spPr bwMode="auto">
                <a:xfrm>
                  <a:off x="2008" y="1683"/>
                  <a:ext cx="98" cy="87"/>
                </a:xfrm>
                <a:prstGeom prst="rect">
                  <a:avLst/>
                </a:prstGeom>
                <a:noFill/>
                <a:ln w="0">
                  <a:solidFill>
                    <a:schemeClr val="bg2"/>
                  </a:solidFill>
                  <a:miter lim="800000"/>
                  <a:headEnd/>
                  <a:tailEnd/>
                </a:ln>
              </p:spPr>
              <p:txBody>
                <a:bodyPr/>
                <a:lstStyle/>
                <a:p>
                  <a:endParaRPr lang="en-US"/>
                </a:p>
              </p:txBody>
            </p:sp>
            <p:sp>
              <p:nvSpPr>
                <p:cNvPr id="712757" name="Freeform 1077"/>
                <p:cNvSpPr>
                  <a:spLocks noChangeAspect="1"/>
                </p:cNvSpPr>
                <p:nvPr/>
              </p:nvSpPr>
              <p:spPr bwMode="auto">
                <a:xfrm>
                  <a:off x="1976" y="1717"/>
                  <a:ext cx="68" cy="13"/>
                </a:xfrm>
                <a:custGeom>
                  <a:avLst/>
                  <a:gdLst/>
                  <a:ahLst/>
                  <a:cxnLst>
                    <a:cxn ang="0">
                      <a:pos x="23" y="0"/>
                    </a:cxn>
                    <a:cxn ang="0">
                      <a:pos x="24" y="0"/>
                    </a:cxn>
                    <a:cxn ang="0">
                      <a:pos x="26" y="0"/>
                    </a:cxn>
                    <a:cxn ang="0">
                      <a:pos x="28" y="0"/>
                    </a:cxn>
                    <a:cxn ang="0">
                      <a:pos x="30" y="0"/>
                    </a:cxn>
                    <a:cxn ang="0">
                      <a:pos x="32" y="0"/>
                    </a:cxn>
                    <a:cxn ang="0">
                      <a:pos x="34" y="0"/>
                    </a:cxn>
                    <a:cxn ang="0">
                      <a:pos x="34" y="2"/>
                    </a:cxn>
                    <a:cxn ang="0">
                      <a:pos x="36" y="2"/>
                    </a:cxn>
                    <a:cxn ang="0">
                      <a:pos x="38" y="2"/>
                    </a:cxn>
                    <a:cxn ang="0">
                      <a:pos x="39" y="2"/>
                    </a:cxn>
                    <a:cxn ang="0">
                      <a:pos x="41" y="2"/>
                    </a:cxn>
                    <a:cxn ang="0">
                      <a:pos x="43" y="2"/>
                    </a:cxn>
                    <a:cxn ang="0">
                      <a:pos x="43" y="4"/>
                    </a:cxn>
                    <a:cxn ang="0">
                      <a:pos x="45" y="4"/>
                    </a:cxn>
                    <a:cxn ang="0">
                      <a:pos x="45" y="6"/>
                    </a:cxn>
                    <a:cxn ang="0">
                      <a:pos x="45" y="7"/>
                    </a:cxn>
                    <a:cxn ang="0">
                      <a:pos x="43" y="7"/>
                    </a:cxn>
                    <a:cxn ang="0">
                      <a:pos x="41" y="7"/>
                    </a:cxn>
                    <a:cxn ang="0">
                      <a:pos x="39" y="7"/>
                    </a:cxn>
                    <a:cxn ang="0">
                      <a:pos x="39" y="9"/>
                    </a:cxn>
                    <a:cxn ang="0">
                      <a:pos x="38" y="9"/>
                    </a:cxn>
                    <a:cxn ang="0">
                      <a:pos x="36" y="9"/>
                    </a:cxn>
                    <a:cxn ang="0">
                      <a:pos x="34" y="9"/>
                    </a:cxn>
                    <a:cxn ang="0">
                      <a:pos x="32" y="9"/>
                    </a:cxn>
                    <a:cxn ang="0">
                      <a:pos x="30" y="9"/>
                    </a:cxn>
                    <a:cxn ang="0">
                      <a:pos x="28" y="9"/>
                    </a:cxn>
                    <a:cxn ang="0">
                      <a:pos x="26" y="9"/>
                    </a:cxn>
                    <a:cxn ang="0">
                      <a:pos x="24" y="9"/>
                    </a:cxn>
                    <a:cxn ang="0">
                      <a:pos x="23" y="9"/>
                    </a:cxn>
                    <a:cxn ang="0">
                      <a:pos x="21" y="9"/>
                    </a:cxn>
                    <a:cxn ang="0">
                      <a:pos x="19" y="9"/>
                    </a:cxn>
                    <a:cxn ang="0">
                      <a:pos x="17" y="9"/>
                    </a:cxn>
                    <a:cxn ang="0">
                      <a:pos x="15" y="9"/>
                    </a:cxn>
                    <a:cxn ang="0">
                      <a:pos x="13" y="9"/>
                    </a:cxn>
                    <a:cxn ang="0">
                      <a:pos x="11" y="9"/>
                    </a:cxn>
                    <a:cxn ang="0">
                      <a:pos x="9" y="9"/>
                    </a:cxn>
                    <a:cxn ang="0">
                      <a:pos x="7" y="9"/>
                    </a:cxn>
                    <a:cxn ang="0">
                      <a:pos x="6" y="7"/>
                    </a:cxn>
                    <a:cxn ang="0">
                      <a:pos x="4" y="7"/>
                    </a:cxn>
                    <a:cxn ang="0">
                      <a:pos x="2" y="7"/>
                    </a:cxn>
                    <a:cxn ang="0">
                      <a:pos x="2" y="6"/>
                    </a:cxn>
                    <a:cxn ang="0">
                      <a:pos x="0" y="6"/>
                    </a:cxn>
                    <a:cxn ang="0">
                      <a:pos x="0" y="4"/>
                    </a:cxn>
                    <a:cxn ang="0">
                      <a:pos x="2" y="4"/>
                    </a:cxn>
                    <a:cxn ang="0">
                      <a:pos x="4" y="4"/>
                    </a:cxn>
                    <a:cxn ang="0">
                      <a:pos x="4" y="2"/>
                    </a:cxn>
                    <a:cxn ang="0">
                      <a:pos x="6" y="2"/>
                    </a:cxn>
                    <a:cxn ang="0">
                      <a:pos x="7" y="2"/>
                    </a:cxn>
                    <a:cxn ang="0">
                      <a:pos x="9" y="2"/>
                    </a:cxn>
                    <a:cxn ang="0">
                      <a:pos x="11" y="2"/>
                    </a:cxn>
                    <a:cxn ang="0">
                      <a:pos x="13" y="0"/>
                    </a:cxn>
                    <a:cxn ang="0">
                      <a:pos x="15" y="0"/>
                    </a:cxn>
                    <a:cxn ang="0">
                      <a:pos x="17" y="0"/>
                    </a:cxn>
                    <a:cxn ang="0">
                      <a:pos x="19" y="0"/>
                    </a:cxn>
                    <a:cxn ang="0">
                      <a:pos x="21" y="0"/>
                    </a:cxn>
                    <a:cxn ang="0">
                      <a:pos x="23" y="0"/>
                    </a:cxn>
                  </a:cxnLst>
                  <a:rect l="0" t="0" r="r" b="b"/>
                  <a:pathLst>
                    <a:path w="45" h="9">
                      <a:moveTo>
                        <a:pt x="23" y="0"/>
                      </a:moveTo>
                      <a:lnTo>
                        <a:pt x="24" y="0"/>
                      </a:lnTo>
                      <a:lnTo>
                        <a:pt x="26" y="0"/>
                      </a:lnTo>
                      <a:lnTo>
                        <a:pt x="28" y="0"/>
                      </a:lnTo>
                      <a:lnTo>
                        <a:pt x="30" y="0"/>
                      </a:lnTo>
                      <a:lnTo>
                        <a:pt x="32" y="0"/>
                      </a:lnTo>
                      <a:lnTo>
                        <a:pt x="34" y="0"/>
                      </a:lnTo>
                      <a:lnTo>
                        <a:pt x="34" y="2"/>
                      </a:lnTo>
                      <a:lnTo>
                        <a:pt x="36" y="2"/>
                      </a:lnTo>
                      <a:lnTo>
                        <a:pt x="38" y="2"/>
                      </a:lnTo>
                      <a:lnTo>
                        <a:pt x="39" y="2"/>
                      </a:lnTo>
                      <a:lnTo>
                        <a:pt x="41" y="2"/>
                      </a:lnTo>
                      <a:lnTo>
                        <a:pt x="43" y="2"/>
                      </a:lnTo>
                      <a:lnTo>
                        <a:pt x="43" y="4"/>
                      </a:lnTo>
                      <a:lnTo>
                        <a:pt x="45" y="4"/>
                      </a:lnTo>
                      <a:lnTo>
                        <a:pt x="45" y="6"/>
                      </a:lnTo>
                      <a:lnTo>
                        <a:pt x="45" y="7"/>
                      </a:lnTo>
                      <a:lnTo>
                        <a:pt x="43" y="7"/>
                      </a:lnTo>
                      <a:lnTo>
                        <a:pt x="41" y="7"/>
                      </a:lnTo>
                      <a:lnTo>
                        <a:pt x="39" y="7"/>
                      </a:lnTo>
                      <a:lnTo>
                        <a:pt x="39" y="9"/>
                      </a:lnTo>
                      <a:lnTo>
                        <a:pt x="38" y="9"/>
                      </a:lnTo>
                      <a:lnTo>
                        <a:pt x="36" y="9"/>
                      </a:lnTo>
                      <a:lnTo>
                        <a:pt x="34" y="9"/>
                      </a:lnTo>
                      <a:lnTo>
                        <a:pt x="32" y="9"/>
                      </a:lnTo>
                      <a:lnTo>
                        <a:pt x="30" y="9"/>
                      </a:lnTo>
                      <a:lnTo>
                        <a:pt x="28" y="9"/>
                      </a:lnTo>
                      <a:lnTo>
                        <a:pt x="26" y="9"/>
                      </a:lnTo>
                      <a:lnTo>
                        <a:pt x="24" y="9"/>
                      </a:lnTo>
                      <a:lnTo>
                        <a:pt x="23" y="9"/>
                      </a:lnTo>
                      <a:lnTo>
                        <a:pt x="21" y="9"/>
                      </a:lnTo>
                      <a:lnTo>
                        <a:pt x="19" y="9"/>
                      </a:lnTo>
                      <a:lnTo>
                        <a:pt x="17" y="9"/>
                      </a:lnTo>
                      <a:lnTo>
                        <a:pt x="15" y="9"/>
                      </a:lnTo>
                      <a:lnTo>
                        <a:pt x="13" y="9"/>
                      </a:lnTo>
                      <a:lnTo>
                        <a:pt x="11" y="9"/>
                      </a:lnTo>
                      <a:lnTo>
                        <a:pt x="9" y="9"/>
                      </a:lnTo>
                      <a:lnTo>
                        <a:pt x="7" y="9"/>
                      </a:lnTo>
                      <a:lnTo>
                        <a:pt x="6" y="7"/>
                      </a:lnTo>
                      <a:lnTo>
                        <a:pt x="4" y="7"/>
                      </a:lnTo>
                      <a:lnTo>
                        <a:pt x="2" y="7"/>
                      </a:lnTo>
                      <a:lnTo>
                        <a:pt x="2" y="6"/>
                      </a:lnTo>
                      <a:lnTo>
                        <a:pt x="0" y="6"/>
                      </a:lnTo>
                      <a:lnTo>
                        <a:pt x="0" y="4"/>
                      </a:lnTo>
                      <a:lnTo>
                        <a:pt x="2" y="4"/>
                      </a:lnTo>
                      <a:lnTo>
                        <a:pt x="4" y="4"/>
                      </a:lnTo>
                      <a:lnTo>
                        <a:pt x="4" y="2"/>
                      </a:lnTo>
                      <a:lnTo>
                        <a:pt x="6" y="2"/>
                      </a:lnTo>
                      <a:lnTo>
                        <a:pt x="7" y="2"/>
                      </a:lnTo>
                      <a:lnTo>
                        <a:pt x="9" y="2"/>
                      </a:lnTo>
                      <a:lnTo>
                        <a:pt x="11" y="2"/>
                      </a:lnTo>
                      <a:lnTo>
                        <a:pt x="13" y="0"/>
                      </a:lnTo>
                      <a:lnTo>
                        <a:pt x="15" y="0"/>
                      </a:lnTo>
                      <a:lnTo>
                        <a:pt x="17" y="0"/>
                      </a:lnTo>
                      <a:lnTo>
                        <a:pt x="19" y="0"/>
                      </a:lnTo>
                      <a:lnTo>
                        <a:pt x="21" y="0"/>
                      </a:lnTo>
                      <a:lnTo>
                        <a:pt x="23" y="0"/>
                      </a:lnTo>
                      <a:close/>
                    </a:path>
                  </a:pathLst>
                </a:custGeom>
                <a:solidFill>
                  <a:srgbClr val="CCCCCC"/>
                </a:solidFill>
                <a:ln w="9525">
                  <a:solidFill>
                    <a:schemeClr val="bg2"/>
                  </a:solidFill>
                  <a:round/>
                  <a:headEnd/>
                  <a:tailEnd/>
                </a:ln>
              </p:spPr>
              <p:txBody>
                <a:bodyPr/>
                <a:lstStyle/>
                <a:p>
                  <a:endParaRPr lang="en-US"/>
                </a:p>
              </p:txBody>
            </p:sp>
            <p:sp>
              <p:nvSpPr>
                <p:cNvPr id="712758" name="Freeform 1078"/>
                <p:cNvSpPr>
                  <a:spLocks noChangeAspect="1"/>
                </p:cNvSpPr>
                <p:nvPr/>
              </p:nvSpPr>
              <p:spPr bwMode="auto">
                <a:xfrm>
                  <a:off x="1976" y="1717"/>
                  <a:ext cx="68" cy="13"/>
                </a:xfrm>
                <a:custGeom>
                  <a:avLst/>
                  <a:gdLst/>
                  <a:ahLst/>
                  <a:cxnLst>
                    <a:cxn ang="0">
                      <a:pos x="23" y="0"/>
                    </a:cxn>
                    <a:cxn ang="0">
                      <a:pos x="32" y="0"/>
                    </a:cxn>
                    <a:cxn ang="0">
                      <a:pos x="39" y="2"/>
                    </a:cxn>
                    <a:cxn ang="0">
                      <a:pos x="43" y="4"/>
                    </a:cxn>
                    <a:cxn ang="0">
                      <a:pos x="45" y="6"/>
                    </a:cxn>
                    <a:cxn ang="0">
                      <a:pos x="43" y="7"/>
                    </a:cxn>
                    <a:cxn ang="0">
                      <a:pos x="39" y="9"/>
                    </a:cxn>
                    <a:cxn ang="0">
                      <a:pos x="32" y="9"/>
                    </a:cxn>
                    <a:cxn ang="0">
                      <a:pos x="23" y="9"/>
                    </a:cxn>
                    <a:cxn ang="0">
                      <a:pos x="15" y="9"/>
                    </a:cxn>
                    <a:cxn ang="0">
                      <a:pos x="7" y="9"/>
                    </a:cxn>
                    <a:cxn ang="0">
                      <a:pos x="2" y="7"/>
                    </a:cxn>
                    <a:cxn ang="0">
                      <a:pos x="0" y="6"/>
                    </a:cxn>
                    <a:cxn ang="0">
                      <a:pos x="2" y="4"/>
                    </a:cxn>
                    <a:cxn ang="0">
                      <a:pos x="7" y="2"/>
                    </a:cxn>
                    <a:cxn ang="0">
                      <a:pos x="15" y="0"/>
                    </a:cxn>
                    <a:cxn ang="0">
                      <a:pos x="23" y="0"/>
                    </a:cxn>
                  </a:cxnLst>
                  <a:rect l="0" t="0" r="r" b="b"/>
                  <a:pathLst>
                    <a:path w="45" h="9">
                      <a:moveTo>
                        <a:pt x="23" y="0"/>
                      </a:moveTo>
                      <a:lnTo>
                        <a:pt x="32" y="0"/>
                      </a:lnTo>
                      <a:lnTo>
                        <a:pt x="39" y="2"/>
                      </a:lnTo>
                      <a:lnTo>
                        <a:pt x="43" y="4"/>
                      </a:lnTo>
                      <a:lnTo>
                        <a:pt x="45" y="6"/>
                      </a:lnTo>
                      <a:lnTo>
                        <a:pt x="43" y="7"/>
                      </a:lnTo>
                      <a:lnTo>
                        <a:pt x="39" y="9"/>
                      </a:lnTo>
                      <a:lnTo>
                        <a:pt x="32" y="9"/>
                      </a:lnTo>
                      <a:lnTo>
                        <a:pt x="23" y="9"/>
                      </a:lnTo>
                      <a:lnTo>
                        <a:pt x="15" y="9"/>
                      </a:lnTo>
                      <a:lnTo>
                        <a:pt x="7" y="9"/>
                      </a:lnTo>
                      <a:lnTo>
                        <a:pt x="2" y="7"/>
                      </a:lnTo>
                      <a:lnTo>
                        <a:pt x="0" y="6"/>
                      </a:lnTo>
                      <a:lnTo>
                        <a:pt x="2" y="4"/>
                      </a:lnTo>
                      <a:lnTo>
                        <a:pt x="7" y="2"/>
                      </a:lnTo>
                      <a:lnTo>
                        <a:pt x="15" y="0"/>
                      </a:lnTo>
                      <a:lnTo>
                        <a:pt x="23" y="0"/>
                      </a:lnTo>
                    </a:path>
                  </a:pathLst>
                </a:custGeom>
                <a:noFill/>
                <a:ln w="0">
                  <a:solidFill>
                    <a:schemeClr val="bg2"/>
                  </a:solidFill>
                  <a:prstDash val="solid"/>
                  <a:round/>
                  <a:headEnd/>
                  <a:tailEnd/>
                </a:ln>
              </p:spPr>
              <p:txBody>
                <a:bodyPr/>
                <a:lstStyle/>
                <a:p>
                  <a:endParaRPr lang="en-US"/>
                </a:p>
              </p:txBody>
            </p:sp>
            <p:sp>
              <p:nvSpPr>
                <p:cNvPr id="712759" name="Freeform 1079"/>
                <p:cNvSpPr>
                  <a:spLocks noChangeAspect="1"/>
                </p:cNvSpPr>
                <p:nvPr/>
              </p:nvSpPr>
              <p:spPr bwMode="auto">
                <a:xfrm>
                  <a:off x="1976" y="1745"/>
                  <a:ext cx="68" cy="14"/>
                </a:xfrm>
                <a:custGeom>
                  <a:avLst/>
                  <a:gdLst/>
                  <a:ahLst/>
                  <a:cxnLst>
                    <a:cxn ang="0">
                      <a:pos x="23" y="0"/>
                    </a:cxn>
                    <a:cxn ang="0">
                      <a:pos x="24" y="0"/>
                    </a:cxn>
                    <a:cxn ang="0">
                      <a:pos x="26" y="0"/>
                    </a:cxn>
                    <a:cxn ang="0">
                      <a:pos x="28" y="0"/>
                    </a:cxn>
                    <a:cxn ang="0">
                      <a:pos x="30" y="0"/>
                    </a:cxn>
                    <a:cxn ang="0">
                      <a:pos x="32" y="0"/>
                    </a:cxn>
                    <a:cxn ang="0">
                      <a:pos x="34" y="0"/>
                    </a:cxn>
                    <a:cxn ang="0">
                      <a:pos x="34" y="1"/>
                    </a:cxn>
                    <a:cxn ang="0">
                      <a:pos x="36" y="1"/>
                    </a:cxn>
                    <a:cxn ang="0">
                      <a:pos x="38" y="1"/>
                    </a:cxn>
                    <a:cxn ang="0">
                      <a:pos x="39" y="1"/>
                    </a:cxn>
                    <a:cxn ang="0">
                      <a:pos x="41" y="1"/>
                    </a:cxn>
                    <a:cxn ang="0">
                      <a:pos x="43" y="1"/>
                    </a:cxn>
                    <a:cxn ang="0">
                      <a:pos x="43" y="3"/>
                    </a:cxn>
                    <a:cxn ang="0">
                      <a:pos x="45" y="3"/>
                    </a:cxn>
                    <a:cxn ang="0">
                      <a:pos x="45" y="5"/>
                    </a:cxn>
                    <a:cxn ang="0">
                      <a:pos x="45" y="7"/>
                    </a:cxn>
                    <a:cxn ang="0">
                      <a:pos x="43" y="7"/>
                    </a:cxn>
                    <a:cxn ang="0">
                      <a:pos x="41" y="7"/>
                    </a:cxn>
                    <a:cxn ang="0">
                      <a:pos x="39" y="9"/>
                    </a:cxn>
                    <a:cxn ang="0">
                      <a:pos x="38" y="9"/>
                    </a:cxn>
                    <a:cxn ang="0">
                      <a:pos x="36" y="9"/>
                    </a:cxn>
                    <a:cxn ang="0">
                      <a:pos x="34" y="9"/>
                    </a:cxn>
                    <a:cxn ang="0">
                      <a:pos x="32" y="9"/>
                    </a:cxn>
                    <a:cxn ang="0">
                      <a:pos x="30" y="9"/>
                    </a:cxn>
                    <a:cxn ang="0">
                      <a:pos x="28" y="9"/>
                    </a:cxn>
                    <a:cxn ang="0">
                      <a:pos x="26" y="9"/>
                    </a:cxn>
                    <a:cxn ang="0">
                      <a:pos x="24" y="9"/>
                    </a:cxn>
                    <a:cxn ang="0">
                      <a:pos x="23" y="9"/>
                    </a:cxn>
                    <a:cxn ang="0">
                      <a:pos x="21" y="9"/>
                    </a:cxn>
                    <a:cxn ang="0">
                      <a:pos x="19" y="9"/>
                    </a:cxn>
                    <a:cxn ang="0">
                      <a:pos x="17" y="9"/>
                    </a:cxn>
                    <a:cxn ang="0">
                      <a:pos x="15" y="9"/>
                    </a:cxn>
                    <a:cxn ang="0">
                      <a:pos x="13" y="9"/>
                    </a:cxn>
                    <a:cxn ang="0">
                      <a:pos x="11" y="9"/>
                    </a:cxn>
                    <a:cxn ang="0">
                      <a:pos x="9" y="9"/>
                    </a:cxn>
                    <a:cxn ang="0">
                      <a:pos x="7" y="9"/>
                    </a:cxn>
                    <a:cxn ang="0">
                      <a:pos x="6" y="9"/>
                    </a:cxn>
                    <a:cxn ang="0">
                      <a:pos x="6" y="7"/>
                    </a:cxn>
                    <a:cxn ang="0">
                      <a:pos x="4" y="7"/>
                    </a:cxn>
                    <a:cxn ang="0">
                      <a:pos x="2" y="7"/>
                    </a:cxn>
                    <a:cxn ang="0">
                      <a:pos x="2" y="5"/>
                    </a:cxn>
                    <a:cxn ang="0">
                      <a:pos x="0" y="5"/>
                    </a:cxn>
                    <a:cxn ang="0">
                      <a:pos x="0" y="3"/>
                    </a:cxn>
                    <a:cxn ang="0">
                      <a:pos x="2" y="3"/>
                    </a:cxn>
                    <a:cxn ang="0">
                      <a:pos x="4" y="3"/>
                    </a:cxn>
                    <a:cxn ang="0">
                      <a:pos x="4" y="1"/>
                    </a:cxn>
                    <a:cxn ang="0">
                      <a:pos x="6" y="1"/>
                    </a:cxn>
                    <a:cxn ang="0">
                      <a:pos x="7" y="1"/>
                    </a:cxn>
                    <a:cxn ang="0">
                      <a:pos x="9" y="1"/>
                    </a:cxn>
                    <a:cxn ang="0">
                      <a:pos x="11" y="1"/>
                    </a:cxn>
                    <a:cxn ang="0">
                      <a:pos x="13" y="0"/>
                    </a:cxn>
                    <a:cxn ang="0">
                      <a:pos x="15" y="0"/>
                    </a:cxn>
                    <a:cxn ang="0">
                      <a:pos x="17" y="0"/>
                    </a:cxn>
                    <a:cxn ang="0">
                      <a:pos x="19" y="0"/>
                    </a:cxn>
                    <a:cxn ang="0">
                      <a:pos x="21" y="0"/>
                    </a:cxn>
                    <a:cxn ang="0">
                      <a:pos x="23" y="0"/>
                    </a:cxn>
                  </a:cxnLst>
                  <a:rect l="0" t="0" r="r" b="b"/>
                  <a:pathLst>
                    <a:path w="45" h="9">
                      <a:moveTo>
                        <a:pt x="23" y="0"/>
                      </a:moveTo>
                      <a:lnTo>
                        <a:pt x="24" y="0"/>
                      </a:lnTo>
                      <a:lnTo>
                        <a:pt x="26" y="0"/>
                      </a:lnTo>
                      <a:lnTo>
                        <a:pt x="28" y="0"/>
                      </a:lnTo>
                      <a:lnTo>
                        <a:pt x="30" y="0"/>
                      </a:lnTo>
                      <a:lnTo>
                        <a:pt x="32" y="0"/>
                      </a:lnTo>
                      <a:lnTo>
                        <a:pt x="34" y="0"/>
                      </a:lnTo>
                      <a:lnTo>
                        <a:pt x="34" y="1"/>
                      </a:lnTo>
                      <a:lnTo>
                        <a:pt x="36" y="1"/>
                      </a:lnTo>
                      <a:lnTo>
                        <a:pt x="38" y="1"/>
                      </a:lnTo>
                      <a:lnTo>
                        <a:pt x="39" y="1"/>
                      </a:lnTo>
                      <a:lnTo>
                        <a:pt x="41" y="1"/>
                      </a:lnTo>
                      <a:lnTo>
                        <a:pt x="43" y="1"/>
                      </a:lnTo>
                      <a:lnTo>
                        <a:pt x="43" y="3"/>
                      </a:lnTo>
                      <a:lnTo>
                        <a:pt x="45" y="3"/>
                      </a:lnTo>
                      <a:lnTo>
                        <a:pt x="45" y="5"/>
                      </a:lnTo>
                      <a:lnTo>
                        <a:pt x="45" y="7"/>
                      </a:lnTo>
                      <a:lnTo>
                        <a:pt x="43" y="7"/>
                      </a:lnTo>
                      <a:lnTo>
                        <a:pt x="41" y="7"/>
                      </a:lnTo>
                      <a:lnTo>
                        <a:pt x="39" y="9"/>
                      </a:lnTo>
                      <a:lnTo>
                        <a:pt x="38" y="9"/>
                      </a:lnTo>
                      <a:lnTo>
                        <a:pt x="36" y="9"/>
                      </a:lnTo>
                      <a:lnTo>
                        <a:pt x="34" y="9"/>
                      </a:lnTo>
                      <a:lnTo>
                        <a:pt x="32" y="9"/>
                      </a:lnTo>
                      <a:lnTo>
                        <a:pt x="30" y="9"/>
                      </a:lnTo>
                      <a:lnTo>
                        <a:pt x="28" y="9"/>
                      </a:lnTo>
                      <a:lnTo>
                        <a:pt x="26" y="9"/>
                      </a:lnTo>
                      <a:lnTo>
                        <a:pt x="24" y="9"/>
                      </a:lnTo>
                      <a:lnTo>
                        <a:pt x="23" y="9"/>
                      </a:lnTo>
                      <a:lnTo>
                        <a:pt x="21" y="9"/>
                      </a:lnTo>
                      <a:lnTo>
                        <a:pt x="19" y="9"/>
                      </a:lnTo>
                      <a:lnTo>
                        <a:pt x="17" y="9"/>
                      </a:lnTo>
                      <a:lnTo>
                        <a:pt x="15" y="9"/>
                      </a:lnTo>
                      <a:lnTo>
                        <a:pt x="13" y="9"/>
                      </a:lnTo>
                      <a:lnTo>
                        <a:pt x="11" y="9"/>
                      </a:lnTo>
                      <a:lnTo>
                        <a:pt x="9" y="9"/>
                      </a:lnTo>
                      <a:lnTo>
                        <a:pt x="7" y="9"/>
                      </a:lnTo>
                      <a:lnTo>
                        <a:pt x="6" y="9"/>
                      </a:lnTo>
                      <a:lnTo>
                        <a:pt x="6" y="7"/>
                      </a:lnTo>
                      <a:lnTo>
                        <a:pt x="4" y="7"/>
                      </a:lnTo>
                      <a:lnTo>
                        <a:pt x="2" y="7"/>
                      </a:lnTo>
                      <a:lnTo>
                        <a:pt x="2" y="5"/>
                      </a:lnTo>
                      <a:lnTo>
                        <a:pt x="0" y="5"/>
                      </a:lnTo>
                      <a:lnTo>
                        <a:pt x="0" y="3"/>
                      </a:lnTo>
                      <a:lnTo>
                        <a:pt x="2" y="3"/>
                      </a:lnTo>
                      <a:lnTo>
                        <a:pt x="4" y="3"/>
                      </a:lnTo>
                      <a:lnTo>
                        <a:pt x="4" y="1"/>
                      </a:lnTo>
                      <a:lnTo>
                        <a:pt x="6" y="1"/>
                      </a:lnTo>
                      <a:lnTo>
                        <a:pt x="7" y="1"/>
                      </a:lnTo>
                      <a:lnTo>
                        <a:pt x="9" y="1"/>
                      </a:lnTo>
                      <a:lnTo>
                        <a:pt x="11" y="1"/>
                      </a:lnTo>
                      <a:lnTo>
                        <a:pt x="13" y="0"/>
                      </a:lnTo>
                      <a:lnTo>
                        <a:pt x="15" y="0"/>
                      </a:lnTo>
                      <a:lnTo>
                        <a:pt x="17" y="0"/>
                      </a:lnTo>
                      <a:lnTo>
                        <a:pt x="19" y="0"/>
                      </a:lnTo>
                      <a:lnTo>
                        <a:pt x="21" y="0"/>
                      </a:lnTo>
                      <a:lnTo>
                        <a:pt x="23" y="0"/>
                      </a:lnTo>
                      <a:close/>
                    </a:path>
                  </a:pathLst>
                </a:custGeom>
                <a:solidFill>
                  <a:srgbClr val="CCCCCC"/>
                </a:solidFill>
                <a:ln w="9525">
                  <a:solidFill>
                    <a:schemeClr val="bg2"/>
                  </a:solidFill>
                  <a:round/>
                  <a:headEnd/>
                  <a:tailEnd/>
                </a:ln>
              </p:spPr>
              <p:txBody>
                <a:bodyPr/>
                <a:lstStyle/>
                <a:p>
                  <a:endParaRPr lang="en-US"/>
                </a:p>
              </p:txBody>
            </p:sp>
            <p:sp>
              <p:nvSpPr>
                <p:cNvPr id="712760" name="Freeform 1080"/>
                <p:cNvSpPr>
                  <a:spLocks noChangeAspect="1"/>
                </p:cNvSpPr>
                <p:nvPr/>
              </p:nvSpPr>
              <p:spPr bwMode="auto">
                <a:xfrm>
                  <a:off x="1976" y="1745"/>
                  <a:ext cx="68" cy="14"/>
                </a:xfrm>
                <a:custGeom>
                  <a:avLst/>
                  <a:gdLst/>
                  <a:ahLst/>
                  <a:cxnLst>
                    <a:cxn ang="0">
                      <a:pos x="23" y="0"/>
                    </a:cxn>
                    <a:cxn ang="0">
                      <a:pos x="32" y="0"/>
                    </a:cxn>
                    <a:cxn ang="0">
                      <a:pos x="39" y="1"/>
                    </a:cxn>
                    <a:cxn ang="0">
                      <a:pos x="43" y="3"/>
                    </a:cxn>
                    <a:cxn ang="0">
                      <a:pos x="45" y="5"/>
                    </a:cxn>
                    <a:cxn ang="0">
                      <a:pos x="43" y="7"/>
                    </a:cxn>
                    <a:cxn ang="0">
                      <a:pos x="39" y="9"/>
                    </a:cxn>
                    <a:cxn ang="0">
                      <a:pos x="32" y="9"/>
                    </a:cxn>
                    <a:cxn ang="0">
                      <a:pos x="23" y="9"/>
                    </a:cxn>
                    <a:cxn ang="0">
                      <a:pos x="15" y="9"/>
                    </a:cxn>
                    <a:cxn ang="0">
                      <a:pos x="7" y="9"/>
                    </a:cxn>
                    <a:cxn ang="0">
                      <a:pos x="2" y="7"/>
                    </a:cxn>
                    <a:cxn ang="0">
                      <a:pos x="0" y="5"/>
                    </a:cxn>
                    <a:cxn ang="0">
                      <a:pos x="2" y="3"/>
                    </a:cxn>
                    <a:cxn ang="0">
                      <a:pos x="7" y="1"/>
                    </a:cxn>
                    <a:cxn ang="0">
                      <a:pos x="15" y="0"/>
                    </a:cxn>
                    <a:cxn ang="0">
                      <a:pos x="23" y="0"/>
                    </a:cxn>
                  </a:cxnLst>
                  <a:rect l="0" t="0" r="r" b="b"/>
                  <a:pathLst>
                    <a:path w="45" h="9">
                      <a:moveTo>
                        <a:pt x="23" y="0"/>
                      </a:moveTo>
                      <a:lnTo>
                        <a:pt x="32" y="0"/>
                      </a:lnTo>
                      <a:lnTo>
                        <a:pt x="39" y="1"/>
                      </a:lnTo>
                      <a:lnTo>
                        <a:pt x="43" y="3"/>
                      </a:lnTo>
                      <a:lnTo>
                        <a:pt x="45" y="5"/>
                      </a:lnTo>
                      <a:lnTo>
                        <a:pt x="43" y="7"/>
                      </a:lnTo>
                      <a:lnTo>
                        <a:pt x="39" y="9"/>
                      </a:lnTo>
                      <a:lnTo>
                        <a:pt x="32" y="9"/>
                      </a:lnTo>
                      <a:lnTo>
                        <a:pt x="23" y="9"/>
                      </a:lnTo>
                      <a:lnTo>
                        <a:pt x="15" y="9"/>
                      </a:lnTo>
                      <a:lnTo>
                        <a:pt x="7" y="9"/>
                      </a:lnTo>
                      <a:lnTo>
                        <a:pt x="2" y="7"/>
                      </a:lnTo>
                      <a:lnTo>
                        <a:pt x="0" y="5"/>
                      </a:lnTo>
                      <a:lnTo>
                        <a:pt x="2" y="3"/>
                      </a:lnTo>
                      <a:lnTo>
                        <a:pt x="7" y="1"/>
                      </a:lnTo>
                      <a:lnTo>
                        <a:pt x="15" y="0"/>
                      </a:lnTo>
                      <a:lnTo>
                        <a:pt x="23" y="0"/>
                      </a:lnTo>
                    </a:path>
                  </a:pathLst>
                </a:custGeom>
                <a:noFill/>
                <a:ln w="0">
                  <a:solidFill>
                    <a:schemeClr val="bg2"/>
                  </a:solidFill>
                  <a:prstDash val="solid"/>
                  <a:round/>
                  <a:headEnd/>
                  <a:tailEnd/>
                </a:ln>
              </p:spPr>
              <p:txBody>
                <a:bodyPr/>
                <a:lstStyle/>
                <a:p>
                  <a:endParaRPr lang="en-US"/>
                </a:p>
              </p:txBody>
            </p:sp>
            <p:sp>
              <p:nvSpPr>
                <p:cNvPr id="712761" name="Rectangle 1081"/>
                <p:cNvSpPr>
                  <a:spLocks noChangeAspect="1" noChangeArrowheads="1"/>
                </p:cNvSpPr>
                <p:nvPr/>
              </p:nvSpPr>
              <p:spPr bwMode="auto">
                <a:xfrm>
                  <a:off x="1985" y="1694"/>
                  <a:ext cx="50" cy="14"/>
                </a:xfrm>
                <a:prstGeom prst="rect">
                  <a:avLst/>
                </a:prstGeom>
                <a:solidFill>
                  <a:srgbClr val="CCCCCC"/>
                </a:solidFill>
                <a:ln w="9525">
                  <a:solidFill>
                    <a:schemeClr val="bg2"/>
                  </a:solidFill>
                  <a:miter lim="800000"/>
                  <a:headEnd/>
                  <a:tailEnd/>
                </a:ln>
              </p:spPr>
              <p:txBody>
                <a:bodyPr/>
                <a:lstStyle/>
                <a:p>
                  <a:endParaRPr lang="en-US"/>
                </a:p>
              </p:txBody>
            </p:sp>
            <p:sp>
              <p:nvSpPr>
                <p:cNvPr id="712762" name="Rectangle 1082"/>
                <p:cNvSpPr>
                  <a:spLocks noChangeAspect="1" noChangeArrowheads="1"/>
                </p:cNvSpPr>
                <p:nvPr/>
              </p:nvSpPr>
              <p:spPr bwMode="auto">
                <a:xfrm>
                  <a:off x="1985" y="1694"/>
                  <a:ext cx="50" cy="14"/>
                </a:xfrm>
                <a:prstGeom prst="rect">
                  <a:avLst/>
                </a:prstGeom>
                <a:noFill/>
                <a:ln w="0">
                  <a:solidFill>
                    <a:schemeClr val="bg2"/>
                  </a:solidFill>
                  <a:miter lim="800000"/>
                  <a:headEnd/>
                  <a:tailEnd/>
                </a:ln>
              </p:spPr>
              <p:txBody>
                <a:bodyPr/>
                <a:lstStyle/>
                <a:p>
                  <a:endParaRPr lang="en-US"/>
                </a:p>
              </p:txBody>
            </p:sp>
            <p:sp>
              <p:nvSpPr>
                <p:cNvPr id="712763" name="Rectangle 1083"/>
                <p:cNvSpPr>
                  <a:spLocks noChangeAspect="1" noChangeArrowheads="1"/>
                </p:cNvSpPr>
                <p:nvPr/>
              </p:nvSpPr>
              <p:spPr bwMode="auto">
                <a:xfrm>
                  <a:off x="1817" y="1506"/>
                  <a:ext cx="97" cy="87"/>
                </a:xfrm>
                <a:prstGeom prst="rect">
                  <a:avLst/>
                </a:prstGeom>
                <a:solidFill>
                  <a:srgbClr val="CCCCCC"/>
                </a:solidFill>
                <a:ln w="9525">
                  <a:solidFill>
                    <a:schemeClr val="bg2"/>
                  </a:solidFill>
                  <a:miter lim="800000"/>
                  <a:headEnd/>
                  <a:tailEnd/>
                </a:ln>
              </p:spPr>
              <p:txBody>
                <a:bodyPr/>
                <a:lstStyle/>
                <a:p>
                  <a:endParaRPr lang="en-US"/>
                </a:p>
              </p:txBody>
            </p:sp>
            <p:sp>
              <p:nvSpPr>
                <p:cNvPr id="712764" name="Rectangle 1084"/>
                <p:cNvSpPr>
                  <a:spLocks noChangeAspect="1" noChangeArrowheads="1"/>
                </p:cNvSpPr>
                <p:nvPr/>
              </p:nvSpPr>
              <p:spPr bwMode="auto">
                <a:xfrm>
                  <a:off x="1817" y="1506"/>
                  <a:ext cx="97" cy="87"/>
                </a:xfrm>
                <a:prstGeom prst="rect">
                  <a:avLst/>
                </a:prstGeom>
                <a:noFill/>
                <a:ln w="0">
                  <a:solidFill>
                    <a:schemeClr val="bg2"/>
                  </a:solidFill>
                  <a:miter lim="800000"/>
                  <a:headEnd/>
                  <a:tailEnd/>
                </a:ln>
              </p:spPr>
              <p:txBody>
                <a:bodyPr/>
                <a:lstStyle/>
                <a:p>
                  <a:endParaRPr lang="en-US"/>
                </a:p>
              </p:txBody>
            </p:sp>
            <p:sp>
              <p:nvSpPr>
                <p:cNvPr id="712765" name="Freeform 1085"/>
                <p:cNvSpPr>
                  <a:spLocks noChangeAspect="1"/>
                </p:cNvSpPr>
                <p:nvPr/>
              </p:nvSpPr>
              <p:spPr bwMode="auto">
                <a:xfrm>
                  <a:off x="1785" y="1543"/>
                  <a:ext cx="68" cy="13"/>
                </a:xfrm>
                <a:custGeom>
                  <a:avLst/>
                  <a:gdLst/>
                  <a:ahLst/>
                  <a:cxnLst>
                    <a:cxn ang="0">
                      <a:pos x="23" y="0"/>
                    </a:cxn>
                    <a:cxn ang="0">
                      <a:pos x="24" y="0"/>
                    </a:cxn>
                    <a:cxn ang="0">
                      <a:pos x="26" y="0"/>
                    </a:cxn>
                    <a:cxn ang="0">
                      <a:pos x="28" y="0"/>
                    </a:cxn>
                    <a:cxn ang="0">
                      <a:pos x="30" y="0"/>
                    </a:cxn>
                    <a:cxn ang="0">
                      <a:pos x="32" y="0"/>
                    </a:cxn>
                    <a:cxn ang="0">
                      <a:pos x="34" y="0"/>
                    </a:cxn>
                    <a:cxn ang="0">
                      <a:pos x="36" y="0"/>
                    </a:cxn>
                    <a:cxn ang="0">
                      <a:pos x="38" y="0"/>
                    </a:cxn>
                    <a:cxn ang="0">
                      <a:pos x="39" y="0"/>
                    </a:cxn>
                    <a:cxn ang="0">
                      <a:pos x="41" y="2"/>
                    </a:cxn>
                    <a:cxn ang="0">
                      <a:pos x="43" y="2"/>
                    </a:cxn>
                    <a:cxn ang="0">
                      <a:pos x="45" y="2"/>
                    </a:cxn>
                    <a:cxn ang="0">
                      <a:pos x="45" y="3"/>
                    </a:cxn>
                    <a:cxn ang="0">
                      <a:pos x="45" y="5"/>
                    </a:cxn>
                    <a:cxn ang="0">
                      <a:pos x="43" y="5"/>
                    </a:cxn>
                    <a:cxn ang="0">
                      <a:pos x="41" y="5"/>
                    </a:cxn>
                    <a:cxn ang="0">
                      <a:pos x="41" y="7"/>
                    </a:cxn>
                    <a:cxn ang="0">
                      <a:pos x="39" y="7"/>
                    </a:cxn>
                    <a:cxn ang="0">
                      <a:pos x="38" y="7"/>
                    </a:cxn>
                    <a:cxn ang="0">
                      <a:pos x="36" y="7"/>
                    </a:cxn>
                    <a:cxn ang="0">
                      <a:pos x="34" y="7"/>
                    </a:cxn>
                    <a:cxn ang="0">
                      <a:pos x="32" y="7"/>
                    </a:cxn>
                    <a:cxn ang="0">
                      <a:pos x="32" y="9"/>
                    </a:cxn>
                    <a:cxn ang="0">
                      <a:pos x="30" y="9"/>
                    </a:cxn>
                    <a:cxn ang="0">
                      <a:pos x="28" y="9"/>
                    </a:cxn>
                    <a:cxn ang="0">
                      <a:pos x="26" y="9"/>
                    </a:cxn>
                    <a:cxn ang="0">
                      <a:pos x="24" y="9"/>
                    </a:cxn>
                    <a:cxn ang="0">
                      <a:pos x="23" y="9"/>
                    </a:cxn>
                    <a:cxn ang="0">
                      <a:pos x="21" y="9"/>
                    </a:cxn>
                    <a:cxn ang="0">
                      <a:pos x="19" y="9"/>
                    </a:cxn>
                    <a:cxn ang="0">
                      <a:pos x="17" y="9"/>
                    </a:cxn>
                    <a:cxn ang="0">
                      <a:pos x="15" y="9"/>
                    </a:cxn>
                    <a:cxn ang="0">
                      <a:pos x="13" y="9"/>
                    </a:cxn>
                    <a:cxn ang="0">
                      <a:pos x="13" y="7"/>
                    </a:cxn>
                    <a:cxn ang="0">
                      <a:pos x="11" y="7"/>
                    </a:cxn>
                    <a:cxn ang="0">
                      <a:pos x="9" y="7"/>
                    </a:cxn>
                    <a:cxn ang="0">
                      <a:pos x="7" y="7"/>
                    </a:cxn>
                    <a:cxn ang="0">
                      <a:pos x="6" y="7"/>
                    </a:cxn>
                    <a:cxn ang="0">
                      <a:pos x="4" y="7"/>
                    </a:cxn>
                    <a:cxn ang="0">
                      <a:pos x="4" y="5"/>
                    </a:cxn>
                    <a:cxn ang="0">
                      <a:pos x="2" y="5"/>
                    </a:cxn>
                    <a:cxn ang="0">
                      <a:pos x="0" y="5"/>
                    </a:cxn>
                    <a:cxn ang="0">
                      <a:pos x="0" y="3"/>
                    </a:cxn>
                    <a:cxn ang="0">
                      <a:pos x="0" y="2"/>
                    </a:cxn>
                    <a:cxn ang="0">
                      <a:pos x="2" y="2"/>
                    </a:cxn>
                    <a:cxn ang="0">
                      <a:pos x="4" y="2"/>
                    </a:cxn>
                    <a:cxn ang="0">
                      <a:pos x="6" y="0"/>
                    </a:cxn>
                    <a:cxn ang="0">
                      <a:pos x="7" y="0"/>
                    </a:cxn>
                    <a:cxn ang="0">
                      <a:pos x="9" y="0"/>
                    </a:cxn>
                    <a:cxn ang="0">
                      <a:pos x="11" y="0"/>
                    </a:cxn>
                    <a:cxn ang="0">
                      <a:pos x="13" y="0"/>
                    </a:cxn>
                    <a:cxn ang="0">
                      <a:pos x="15" y="0"/>
                    </a:cxn>
                    <a:cxn ang="0">
                      <a:pos x="17" y="0"/>
                    </a:cxn>
                    <a:cxn ang="0">
                      <a:pos x="19" y="0"/>
                    </a:cxn>
                    <a:cxn ang="0">
                      <a:pos x="21" y="0"/>
                    </a:cxn>
                    <a:cxn ang="0">
                      <a:pos x="23" y="0"/>
                    </a:cxn>
                  </a:cxnLst>
                  <a:rect l="0" t="0" r="r" b="b"/>
                  <a:pathLst>
                    <a:path w="45" h="9">
                      <a:moveTo>
                        <a:pt x="23" y="0"/>
                      </a:moveTo>
                      <a:lnTo>
                        <a:pt x="24" y="0"/>
                      </a:lnTo>
                      <a:lnTo>
                        <a:pt x="26" y="0"/>
                      </a:lnTo>
                      <a:lnTo>
                        <a:pt x="28" y="0"/>
                      </a:lnTo>
                      <a:lnTo>
                        <a:pt x="30" y="0"/>
                      </a:lnTo>
                      <a:lnTo>
                        <a:pt x="32" y="0"/>
                      </a:lnTo>
                      <a:lnTo>
                        <a:pt x="34" y="0"/>
                      </a:lnTo>
                      <a:lnTo>
                        <a:pt x="36" y="0"/>
                      </a:lnTo>
                      <a:lnTo>
                        <a:pt x="38" y="0"/>
                      </a:lnTo>
                      <a:lnTo>
                        <a:pt x="39" y="0"/>
                      </a:lnTo>
                      <a:lnTo>
                        <a:pt x="41" y="2"/>
                      </a:lnTo>
                      <a:lnTo>
                        <a:pt x="43" y="2"/>
                      </a:lnTo>
                      <a:lnTo>
                        <a:pt x="45" y="2"/>
                      </a:lnTo>
                      <a:lnTo>
                        <a:pt x="45" y="3"/>
                      </a:lnTo>
                      <a:lnTo>
                        <a:pt x="45" y="5"/>
                      </a:lnTo>
                      <a:lnTo>
                        <a:pt x="43" y="5"/>
                      </a:lnTo>
                      <a:lnTo>
                        <a:pt x="41" y="5"/>
                      </a:lnTo>
                      <a:lnTo>
                        <a:pt x="41" y="7"/>
                      </a:lnTo>
                      <a:lnTo>
                        <a:pt x="39" y="7"/>
                      </a:lnTo>
                      <a:lnTo>
                        <a:pt x="38" y="7"/>
                      </a:lnTo>
                      <a:lnTo>
                        <a:pt x="36" y="7"/>
                      </a:lnTo>
                      <a:lnTo>
                        <a:pt x="34" y="7"/>
                      </a:lnTo>
                      <a:lnTo>
                        <a:pt x="32" y="7"/>
                      </a:lnTo>
                      <a:lnTo>
                        <a:pt x="32" y="9"/>
                      </a:lnTo>
                      <a:lnTo>
                        <a:pt x="30" y="9"/>
                      </a:lnTo>
                      <a:lnTo>
                        <a:pt x="28" y="9"/>
                      </a:lnTo>
                      <a:lnTo>
                        <a:pt x="26" y="9"/>
                      </a:lnTo>
                      <a:lnTo>
                        <a:pt x="24" y="9"/>
                      </a:lnTo>
                      <a:lnTo>
                        <a:pt x="23" y="9"/>
                      </a:lnTo>
                      <a:lnTo>
                        <a:pt x="21" y="9"/>
                      </a:lnTo>
                      <a:lnTo>
                        <a:pt x="19" y="9"/>
                      </a:lnTo>
                      <a:lnTo>
                        <a:pt x="17" y="9"/>
                      </a:lnTo>
                      <a:lnTo>
                        <a:pt x="15" y="9"/>
                      </a:lnTo>
                      <a:lnTo>
                        <a:pt x="13" y="9"/>
                      </a:lnTo>
                      <a:lnTo>
                        <a:pt x="13" y="7"/>
                      </a:lnTo>
                      <a:lnTo>
                        <a:pt x="11" y="7"/>
                      </a:lnTo>
                      <a:lnTo>
                        <a:pt x="9" y="7"/>
                      </a:lnTo>
                      <a:lnTo>
                        <a:pt x="7" y="7"/>
                      </a:lnTo>
                      <a:lnTo>
                        <a:pt x="6" y="7"/>
                      </a:lnTo>
                      <a:lnTo>
                        <a:pt x="4" y="7"/>
                      </a:lnTo>
                      <a:lnTo>
                        <a:pt x="4" y="5"/>
                      </a:lnTo>
                      <a:lnTo>
                        <a:pt x="2" y="5"/>
                      </a:lnTo>
                      <a:lnTo>
                        <a:pt x="0" y="5"/>
                      </a:lnTo>
                      <a:lnTo>
                        <a:pt x="0" y="3"/>
                      </a:lnTo>
                      <a:lnTo>
                        <a:pt x="0" y="2"/>
                      </a:lnTo>
                      <a:lnTo>
                        <a:pt x="2" y="2"/>
                      </a:lnTo>
                      <a:lnTo>
                        <a:pt x="4" y="2"/>
                      </a:lnTo>
                      <a:lnTo>
                        <a:pt x="6" y="0"/>
                      </a:lnTo>
                      <a:lnTo>
                        <a:pt x="7" y="0"/>
                      </a:lnTo>
                      <a:lnTo>
                        <a:pt x="9" y="0"/>
                      </a:lnTo>
                      <a:lnTo>
                        <a:pt x="11" y="0"/>
                      </a:lnTo>
                      <a:lnTo>
                        <a:pt x="13" y="0"/>
                      </a:lnTo>
                      <a:lnTo>
                        <a:pt x="15" y="0"/>
                      </a:lnTo>
                      <a:lnTo>
                        <a:pt x="17" y="0"/>
                      </a:lnTo>
                      <a:lnTo>
                        <a:pt x="19" y="0"/>
                      </a:lnTo>
                      <a:lnTo>
                        <a:pt x="21" y="0"/>
                      </a:lnTo>
                      <a:lnTo>
                        <a:pt x="23" y="0"/>
                      </a:lnTo>
                      <a:close/>
                    </a:path>
                  </a:pathLst>
                </a:custGeom>
                <a:solidFill>
                  <a:srgbClr val="CCCCCC"/>
                </a:solidFill>
                <a:ln w="9525">
                  <a:solidFill>
                    <a:schemeClr val="bg2"/>
                  </a:solidFill>
                  <a:round/>
                  <a:headEnd/>
                  <a:tailEnd/>
                </a:ln>
              </p:spPr>
              <p:txBody>
                <a:bodyPr/>
                <a:lstStyle/>
                <a:p>
                  <a:endParaRPr lang="en-US"/>
                </a:p>
              </p:txBody>
            </p:sp>
            <p:sp>
              <p:nvSpPr>
                <p:cNvPr id="712766" name="Freeform 1086"/>
                <p:cNvSpPr>
                  <a:spLocks noChangeAspect="1"/>
                </p:cNvSpPr>
                <p:nvPr/>
              </p:nvSpPr>
              <p:spPr bwMode="auto">
                <a:xfrm>
                  <a:off x="1785" y="1543"/>
                  <a:ext cx="68" cy="13"/>
                </a:xfrm>
                <a:custGeom>
                  <a:avLst/>
                  <a:gdLst/>
                  <a:ahLst/>
                  <a:cxnLst>
                    <a:cxn ang="0">
                      <a:pos x="23" y="0"/>
                    </a:cxn>
                    <a:cxn ang="0">
                      <a:pos x="32" y="0"/>
                    </a:cxn>
                    <a:cxn ang="0">
                      <a:pos x="39" y="0"/>
                    </a:cxn>
                    <a:cxn ang="0">
                      <a:pos x="43" y="2"/>
                    </a:cxn>
                    <a:cxn ang="0">
                      <a:pos x="45" y="3"/>
                    </a:cxn>
                    <a:cxn ang="0">
                      <a:pos x="43" y="5"/>
                    </a:cxn>
                    <a:cxn ang="0">
                      <a:pos x="39" y="7"/>
                    </a:cxn>
                    <a:cxn ang="0">
                      <a:pos x="32" y="9"/>
                    </a:cxn>
                    <a:cxn ang="0">
                      <a:pos x="23" y="9"/>
                    </a:cxn>
                    <a:cxn ang="0">
                      <a:pos x="13" y="9"/>
                    </a:cxn>
                    <a:cxn ang="0">
                      <a:pos x="7" y="7"/>
                    </a:cxn>
                    <a:cxn ang="0">
                      <a:pos x="2" y="5"/>
                    </a:cxn>
                    <a:cxn ang="0">
                      <a:pos x="0" y="3"/>
                    </a:cxn>
                    <a:cxn ang="0">
                      <a:pos x="2" y="2"/>
                    </a:cxn>
                    <a:cxn ang="0">
                      <a:pos x="7" y="0"/>
                    </a:cxn>
                    <a:cxn ang="0">
                      <a:pos x="13" y="0"/>
                    </a:cxn>
                    <a:cxn ang="0">
                      <a:pos x="23" y="0"/>
                    </a:cxn>
                  </a:cxnLst>
                  <a:rect l="0" t="0" r="r" b="b"/>
                  <a:pathLst>
                    <a:path w="45" h="9">
                      <a:moveTo>
                        <a:pt x="23" y="0"/>
                      </a:moveTo>
                      <a:lnTo>
                        <a:pt x="32" y="0"/>
                      </a:lnTo>
                      <a:lnTo>
                        <a:pt x="39" y="0"/>
                      </a:lnTo>
                      <a:lnTo>
                        <a:pt x="43" y="2"/>
                      </a:lnTo>
                      <a:lnTo>
                        <a:pt x="45" y="3"/>
                      </a:lnTo>
                      <a:lnTo>
                        <a:pt x="43" y="5"/>
                      </a:lnTo>
                      <a:lnTo>
                        <a:pt x="39" y="7"/>
                      </a:lnTo>
                      <a:lnTo>
                        <a:pt x="32" y="9"/>
                      </a:lnTo>
                      <a:lnTo>
                        <a:pt x="23" y="9"/>
                      </a:lnTo>
                      <a:lnTo>
                        <a:pt x="13" y="9"/>
                      </a:lnTo>
                      <a:lnTo>
                        <a:pt x="7" y="7"/>
                      </a:lnTo>
                      <a:lnTo>
                        <a:pt x="2" y="5"/>
                      </a:lnTo>
                      <a:lnTo>
                        <a:pt x="0" y="3"/>
                      </a:lnTo>
                      <a:lnTo>
                        <a:pt x="2" y="2"/>
                      </a:lnTo>
                      <a:lnTo>
                        <a:pt x="7" y="0"/>
                      </a:lnTo>
                      <a:lnTo>
                        <a:pt x="13" y="0"/>
                      </a:lnTo>
                      <a:lnTo>
                        <a:pt x="23" y="0"/>
                      </a:lnTo>
                    </a:path>
                  </a:pathLst>
                </a:custGeom>
                <a:noFill/>
                <a:ln w="0">
                  <a:solidFill>
                    <a:schemeClr val="bg2"/>
                  </a:solidFill>
                  <a:prstDash val="solid"/>
                  <a:round/>
                  <a:headEnd/>
                  <a:tailEnd/>
                </a:ln>
              </p:spPr>
              <p:txBody>
                <a:bodyPr/>
                <a:lstStyle/>
                <a:p>
                  <a:endParaRPr lang="en-US"/>
                </a:p>
              </p:txBody>
            </p:sp>
            <p:sp>
              <p:nvSpPr>
                <p:cNvPr id="712767" name="Freeform 1087"/>
                <p:cNvSpPr>
                  <a:spLocks noChangeAspect="1"/>
                </p:cNvSpPr>
                <p:nvPr/>
              </p:nvSpPr>
              <p:spPr bwMode="auto">
                <a:xfrm>
                  <a:off x="1785" y="1570"/>
                  <a:ext cx="68" cy="15"/>
                </a:xfrm>
                <a:custGeom>
                  <a:avLst/>
                  <a:gdLst/>
                  <a:ahLst/>
                  <a:cxnLst>
                    <a:cxn ang="0">
                      <a:pos x="23" y="0"/>
                    </a:cxn>
                    <a:cxn ang="0">
                      <a:pos x="24" y="0"/>
                    </a:cxn>
                    <a:cxn ang="0">
                      <a:pos x="26" y="0"/>
                    </a:cxn>
                    <a:cxn ang="0">
                      <a:pos x="28" y="0"/>
                    </a:cxn>
                    <a:cxn ang="0">
                      <a:pos x="30" y="0"/>
                    </a:cxn>
                    <a:cxn ang="0">
                      <a:pos x="32" y="0"/>
                    </a:cxn>
                    <a:cxn ang="0">
                      <a:pos x="34" y="0"/>
                    </a:cxn>
                    <a:cxn ang="0">
                      <a:pos x="36" y="0"/>
                    </a:cxn>
                    <a:cxn ang="0">
                      <a:pos x="38" y="0"/>
                    </a:cxn>
                    <a:cxn ang="0">
                      <a:pos x="39" y="0"/>
                    </a:cxn>
                    <a:cxn ang="0">
                      <a:pos x="39" y="2"/>
                    </a:cxn>
                    <a:cxn ang="0">
                      <a:pos x="41" y="2"/>
                    </a:cxn>
                    <a:cxn ang="0">
                      <a:pos x="43" y="2"/>
                    </a:cxn>
                    <a:cxn ang="0">
                      <a:pos x="45" y="2"/>
                    </a:cxn>
                    <a:cxn ang="0">
                      <a:pos x="45" y="4"/>
                    </a:cxn>
                    <a:cxn ang="0">
                      <a:pos x="45" y="6"/>
                    </a:cxn>
                    <a:cxn ang="0">
                      <a:pos x="43" y="6"/>
                    </a:cxn>
                    <a:cxn ang="0">
                      <a:pos x="41" y="6"/>
                    </a:cxn>
                    <a:cxn ang="0">
                      <a:pos x="41" y="8"/>
                    </a:cxn>
                    <a:cxn ang="0">
                      <a:pos x="39" y="8"/>
                    </a:cxn>
                    <a:cxn ang="0">
                      <a:pos x="38" y="8"/>
                    </a:cxn>
                    <a:cxn ang="0">
                      <a:pos x="36" y="8"/>
                    </a:cxn>
                    <a:cxn ang="0">
                      <a:pos x="34" y="8"/>
                    </a:cxn>
                    <a:cxn ang="0">
                      <a:pos x="32" y="8"/>
                    </a:cxn>
                    <a:cxn ang="0">
                      <a:pos x="32" y="10"/>
                    </a:cxn>
                    <a:cxn ang="0">
                      <a:pos x="30" y="10"/>
                    </a:cxn>
                    <a:cxn ang="0">
                      <a:pos x="28" y="10"/>
                    </a:cxn>
                    <a:cxn ang="0">
                      <a:pos x="26" y="10"/>
                    </a:cxn>
                    <a:cxn ang="0">
                      <a:pos x="24" y="10"/>
                    </a:cxn>
                    <a:cxn ang="0">
                      <a:pos x="23" y="10"/>
                    </a:cxn>
                    <a:cxn ang="0">
                      <a:pos x="21" y="10"/>
                    </a:cxn>
                    <a:cxn ang="0">
                      <a:pos x="19" y="10"/>
                    </a:cxn>
                    <a:cxn ang="0">
                      <a:pos x="17" y="10"/>
                    </a:cxn>
                    <a:cxn ang="0">
                      <a:pos x="15" y="10"/>
                    </a:cxn>
                    <a:cxn ang="0">
                      <a:pos x="13" y="10"/>
                    </a:cxn>
                    <a:cxn ang="0">
                      <a:pos x="13" y="8"/>
                    </a:cxn>
                    <a:cxn ang="0">
                      <a:pos x="11" y="8"/>
                    </a:cxn>
                    <a:cxn ang="0">
                      <a:pos x="9" y="8"/>
                    </a:cxn>
                    <a:cxn ang="0">
                      <a:pos x="7" y="8"/>
                    </a:cxn>
                    <a:cxn ang="0">
                      <a:pos x="6" y="8"/>
                    </a:cxn>
                    <a:cxn ang="0">
                      <a:pos x="4" y="8"/>
                    </a:cxn>
                    <a:cxn ang="0">
                      <a:pos x="4" y="6"/>
                    </a:cxn>
                    <a:cxn ang="0">
                      <a:pos x="2" y="6"/>
                    </a:cxn>
                    <a:cxn ang="0">
                      <a:pos x="0" y="6"/>
                    </a:cxn>
                    <a:cxn ang="0">
                      <a:pos x="0" y="4"/>
                    </a:cxn>
                    <a:cxn ang="0">
                      <a:pos x="2" y="2"/>
                    </a:cxn>
                    <a:cxn ang="0">
                      <a:pos x="4" y="2"/>
                    </a:cxn>
                    <a:cxn ang="0">
                      <a:pos x="6" y="2"/>
                    </a:cxn>
                    <a:cxn ang="0">
                      <a:pos x="6" y="0"/>
                    </a:cxn>
                    <a:cxn ang="0">
                      <a:pos x="7" y="0"/>
                    </a:cxn>
                    <a:cxn ang="0">
                      <a:pos x="9" y="0"/>
                    </a:cxn>
                    <a:cxn ang="0">
                      <a:pos x="11" y="0"/>
                    </a:cxn>
                    <a:cxn ang="0">
                      <a:pos x="13" y="0"/>
                    </a:cxn>
                    <a:cxn ang="0">
                      <a:pos x="15" y="0"/>
                    </a:cxn>
                    <a:cxn ang="0">
                      <a:pos x="17" y="0"/>
                    </a:cxn>
                    <a:cxn ang="0">
                      <a:pos x="19" y="0"/>
                    </a:cxn>
                    <a:cxn ang="0">
                      <a:pos x="21" y="0"/>
                    </a:cxn>
                    <a:cxn ang="0">
                      <a:pos x="23" y="0"/>
                    </a:cxn>
                  </a:cxnLst>
                  <a:rect l="0" t="0" r="r" b="b"/>
                  <a:pathLst>
                    <a:path w="45" h="10">
                      <a:moveTo>
                        <a:pt x="23" y="0"/>
                      </a:moveTo>
                      <a:lnTo>
                        <a:pt x="24" y="0"/>
                      </a:lnTo>
                      <a:lnTo>
                        <a:pt x="26" y="0"/>
                      </a:lnTo>
                      <a:lnTo>
                        <a:pt x="28" y="0"/>
                      </a:lnTo>
                      <a:lnTo>
                        <a:pt x="30" y="0"/>
                      </a:lnTo>
                      <a:lnTo>
                        <a:pt x="32" y="0"/>
                      </a:lnTo>
                      <a:lnTo>
                        <a:pt x="34" y="0"/>
                      </a:lnTo>
                      <a:lnTo>
                        <a:pt x="36" y="0"/>
                      </a:lnTo>
                      <a:lnTo>
                        <a:pt x="38" y="0"/>
                      </a:lnTo>
                      <a:lnTo>
                        <a:pt x="39" y="0"/>
                      </a:lnTo>
                      <a:lnTo>
                        <a:pt x="39" y="2"/>
                      </a:lnTo>
                      <a:lnTo>
                        <a:pt x="41" y="2"/>
                      </a:lnTo>
                      <a:lnTo>
                        <a:pt x="43" y="2"/>
                      </a:lnTo>
                      <a:lnTo>
                        <a:pt x="45" y="2"/>
                      </a:lnTo>
                      <a:lnTo>
                        <a:pt x="45" y="4"/>
                      </a:lnTo>
                      <a:lnTo>
                        <a:pt x="45" y="6"/>
                      </a:lnTo>
                      <a:lnTo>
                        <a:pt x="43" y="6"/>
                      </a:lnTo>
                      <a:lnTo>
                        <a:pt x="41" y="6"/>
                      </a:lnTo>
                      <a:lnTo>
                        <a:pt x="41" y="8"/>
                      </a:lnTo>
                      <a:lnTo>
                        <a:pt x="39" y="8"/>
                      </a:lnTo>
                      <a:lnTo>
                        <a:pt x="38" y="8"/>
                      </a:lnTo>
                      <a:lnTo>
                        <a:pt x="36" y="8"/>
                      </a:lnTo>
                      <a:lnTo>
                        <a:pt x="34" y="8"/>
                      </a:lnTo>
                      <a:lnTo>
                        <a:pt x="32" y="8"/>
                      </a:lnTo>
                      <a:lnTo>
                        <a:pt x="32" y="10"/>
                      </a:lnTo>
                      <a:lnTo>
                        <a:pt x="30" y="10"/>
                      </a:lnTo>
                      <a:lnTo>
                        <a:pt x="28" y="10"/>
                      </a:lnTo>
                      <a:lnTo>
                        <a:pt x="26" y="10"/>
                      </a:lnTo>
                      <a:lnTo>
                        <a:pt x="24" y="10"/>
                      </a:lnTo>
                      <a:lnTo>
                        <a:pt x="23" y="10"/>
                      </a:lnTo>
                      <a:lnTo>
                        <a:pt x="21" y="10"/>
                      </a:lnTo>
                      <a:lnTo>
                        <a:pt x="19" y="10"/>
                      </a:lnTo>
                      <a:lnTo>
                        <a:pt x="17" y="10"/>
                      </a:lnTo>
                      <a:lnTo>
                        <a:pt x="15" y="10"/>
                      </a:lnTo>
                      <a:lnTo>
                        <a:pt x="13" y="10"/>
                      </a:lnTo>
                      <a:lnTo>
                        <a:pt x="13" y="8"/>
                      </a:lnTo>
                      <a:lnTo>
                        <a:pt x="11" y="8"/>
                      </a:lnTo>
                      <a:lnTo>
                        <a:pt x="9" y="8"/>
                      </a:lnTo>
                      <a:lnTo>
                        <a:pt x="7" y="8"/>
                      </a:lnTo>
                      <a:lnTo>
                        <a:pt x="6" y="8"/>
                      </a:lnTo>
                      <a:lnTo>
                        <a:pt x="4" y="8"/>
                      </a:lnTo>
                      <a:lnTo>
                        <a:pt x="4" y="6"/>
                      </a:lnTo>
                      <a:lnTo>
                        <a:pt x="2" y="6"/>
                      </a:lnTo>
                      <a:lnTo>
                        <a:pt x="0" y="6"/>
                      </a:lnTo>
                      <a:lnTo>
                        <a:pt x="0" y="4"/>
                      </a:lnTo>
                      <a:lnTo>
                        <a:pt x="2" y="2"/>
                      </a:lnTo>
                      <a:lnTo>
                        <a:pt x="4" y="2"/>
                      </a:lnTo>
                      <a:lnTo>
                        <a:pt x="6" y="2"/>
                      </a:lnTo>
                      <a:lnTo>
                        <a:pt x="6" y="0"/>
                      </a:lnTo>
                      <a:lnTo>
                        <a:pt x="7" y="0"/>
                      </a:lnTo>
                      <a:lnTo>
                        <a:pt x="9" y="0"/>
                      </a:lnTo>
                      <a:lnTo>
                        <a:pt x="11" y="0"/>
                      </a:lnTo>
                      <a:lnTo>
                        <a:pt x="13" y="0"/>
                      </a:lnTo>
                      <a:lnTo>
                        <a:pt x="15" y="0"/>
                      </a:lnTo>
                      <a:lnTo>
                        <a:pt x="17" y="0"/>
                      </a:lnTo>
                      <a:lnTo>
                        <a:pt x="19" y="0"/>
                      </a:lnTo>
                      <a:lnTo>
                        <a:pt x="21" y="0"/>
                      </a:lnTo>
                      <a:lnTo>
                        <a:pt x="23" y="0"/>
                      </a:lnTo>
                      <a:close/>
                    </a:path>
                  </a:pathLst>
                </a:custGeom>
                <a:solidFill>
                  <a:srgbClr val="CCCCCC"/>
                </a:solidFill>
                <a:ln w="9525">
                  <a:solidFill>
                    <a:schemeClr val="bg2"/>
                  </a:solidFill>
                  <a:round/>
                  <a:headEnd/>
                  <a:tailEnd/>
                </a:ln>
              </p:spPr>
              <p:txBody>
                <a:bodyPr/>
                <a:lstStyle/>
                <a:p>
                  <a:endParaRPr lang="en-US"/>
                </a:p>
              </p:txBody>
            </p:sp>
            <p:sp>
              <p:nvSpPr>
                <p:cNvPr id="712768" name="Freeform 1088"/>
                <p:cNvSpPr>
                  <a:spLocks noChangeAspect="1"/>
                </p:cNvSpPr>
                <p:nvPr/>
              </p:nvSpPr>
              <p:spPr bwMode="auto">
                <a:xfrm>
                  <a:off x="1785" y="1570"/>
                  <a:ext cx="68" cy="15"/>
                </a:xfrm>
                <a:custGeom>
                  <a:avLst/>
                  <a:gdLst/>
                  <a:ahLst/>
                  <a:cxnLst>
                    <a:cxn ang="0">
                      <a:pos x="23" y="0"/>
                    </a:cxn>
                    <a:cxn ang="0">
                      <a:pos x="32" y="0"/>
                    </a:cxn>
                    <a:cxn ang="0">
                      <a:pos x="39" y="0"/>
                    </a:cxn>
                    <a:cxn ang="0">
                      <a:pos x="43" y="2"/>
                    </a:cxn>
                    <a:cxn ang="0">
                      <a:pos x="45" y="4"/>
                    </a:cxn>
                    <a:cxn ang="0">
                      <a:pos x="43" y="6"/>
                    </a:cxn>
                    <a:cxn ang="0">
                      <a:pos x="39" y="8"/>
                    </a:cxn>
                    <a:cxn ang="0">
                      <a:pos x="32" y="10"/>
                    </a:cxn>
                    <a:cxn ang="0">
                      <a:pos x="23" y="10"/>
                    </a:cxn>
                    <a:cxn ang="0">
                      <a:pos x="13" y="10"/>
                    </a:cxn>
                    <a:cxn ang="0">
                      <a:pos x="7" y="8"/>
                    </a:cxn>
                    <a:cxn ang="0">
                      <a:pos x="2" y="6"/>
                    </a:cxn>
                    <a:cxn ang="0">
                      <a:pos x="0" y="4"/>
                    </a:cxn>
                    <a:cxn ang="0">
                      <a:pos x="2" y="2"/>
                    </a:cxn>
                    <a:cxn ang="0">
                      <a:pos x="7" y="0"/>
                    </a:cxn>
                    <a:cxn ang="0">
                      <a:pos x="13" y="0"/>
                    </a:cxn>
                    <a:cxn ang="0">
                      <a:pos x="23" y="0"/>
                    </a:cxn>
                  </a:cxnLst>
                  <a:rect l="0" t="0" r="r" b="b"/>
                  <a:pathLst>
                    <a:path w="45" h="10">
                      <a:moveTo>
                        <a:pt x="23" y="0"/>
                      </a:moveTo>
                      <a:lnTo>
                        <a:pt x="32" y="0"/>
                      </a:lnTo>
                      <a:lnTo>
                        <a:pt x="39" y="0"/>
                      </a:lnTo>
                      <a:lnTo>
                        <a:pt x="43" y="2"/>
                      </a:lnTo>
                      <a:lnTo>
                        <a:pt x="45" y="4"/>
                      </a:lnTo>
                      <a:lnTo>
                        <a:pt x="43" y="6"/>
                      </a:lnTo>
                      <a:lnTo>
                        <a:pt x="39" y="8"/>
                      </a:lnTo>
                      <a:lnTo>
                        <a:pt x="32" y="10"/>
                      </a:lnTo>
                      <a:lnTo>
                        <a:pt x="23" y="10"/>
                      </a:lnTo>
                      <a:lnTo>
                        <a:pt x="13" y="10"/>
                      </a:lnTo>
                      <a:lnTo>
                        <a:pt x="7" y="8"/>
                      </a:lnTo>
                      <a:lnTo>
                        <a:pt x="2" y="6"/>
                      </a:lnTo>
                      <a:lnTo>
                        <a:pt x="0" y="4"/>
                      </a:lnTo>
                      <a:lnTo>
                        <a:pt x="2" y="2"/>
                      </a:lnTo>
                      <a:lnTo>
                        <a:pt x="7" y="0"/>
                      </a:lnTo>
                      <a:lnTo>
                        <a:pt x="13" y="0"/>
                      </a:lnTo>
                      <a:lnTo>
                        <a:pt x="23" y="0"/>
                      </a:lnTo>
                    </a:path>
                  </a:pathLst>
                </a:custGeom>
                <a:noFill/>
                <a:ln w="0">
                  <a:solidFill>
                    <a:schemeClr val="bg2"/>
                  </a:solidFill>
                  <a:prstDash val="solid"/>
                  <a:round/>
                  <a:headEnd/>
                  <a:tailEnd/>
                </a:ln>
              </p:spPr>
              <p:txBody>
                <a:bodyPr/>
                <a:lstStyle/>
                <a:p>
                  <a:endParaRPr lang="en-US"/>
                </a:p>
              </p:txBody>
            </p:sp>
            <p:sp>
              <p:nvSpPr>
                <p:cNvPr id="712769" name="Rectangle 1089"/>
                <p:cNvSpPr>
                  <a:spLocks noChangeAspect="1" noChangeArrowheads="1"/>
                </p:cNvSpPr>
                <p:nvPr/>
              </p:nvSpPr>
              <p:spPr bwMode="auto">
                <a:xfrm>
                  <a:off x="1791" y="1517"/>
                  <a:ext cx="53" cy="13"/>
                </a:xfrm>
                <a:prstGeom prst="rect">
                  <a:avLst/>
                </a:prstGeom>
                <a:solidFill>
                  <a:srgbClr val="CCCCCC"/>
                </a:solidFill>
                <a:ln w="9525">
                  <a:solidFill>
                    <a:schemeClr val="bg2"/>
                  </a:solidFill>
                  <a:miter lim="800000"/>
                  <a:headEnd/>
                  <a:tailEnd/>
                </a:ln>
              </p:spPr>
              <p:txBody>
                <a:bodyPr/>
                <a:lstStyle/>
                <a:p>
                  <a:endParaRPr lang="en-US"/>
                </a:p>
              </p:txBody>
            </p:sp>
            <p:sp>
              <p:nvSpPr>
                <p:cNvPr id="712770" name="Rectangle 1090"/>
                <p:cNvSpPr>
                  <a:spLocks noChangeAspect="1" noChangeArrowheads="1"/>
                </p:cNvSpPr>
                <p:nvPr/>
              </p:nvSpPr>
              <p:spPr bwMode="auto">
                <a:xfrm>
                  <a:off x="1791" y="1517"/>
                  <a:ext cx="53" cy="13"/>
                </a:xfrm>
                <a:prstGeom prst="rect">
                  <a:avLst/>
                </a:prstGeom>
                <a:noFill/>
                <a:ln w="0">
                  <a:solidFill>
                    <a:schemeClr val="bg2"/>
                  </a:solidFill>
                  <a:miter lim="800000"/>
                  <a:headEnd/>
                  <a:tailEnd/>
                </a:ln>
              </p:spPr>
              <p:txBody>
                <a:bodyPr/>
                <a:lstStyle/>
                <a:p>
                  <a:endParaRPr lang="en-US"/>
                </a:p>
              </p:txBody>
            </p:sp>
            <p:sp>
              <p:nvSpPr>
                <p:cNvPr id="712771" name="Rectangle 1091"/>
                <p:cNvSpPr>
                  <a:spLocks noChangeAspect="1" noChangeArrowheads="1"/>
                </p:cNvSpPr>
                <p:nvPr/>
              </p:nvSpPr>
              <p:spPr bwMode="auto">
                <a:xfrm>
                  <a:off x="1485" y="1596"/>
                  <a:ext cx="97" cy="84"/>
                </a:xfrm>
                <a:prstGeom prst="rect">
                  <a:avLst/>
                </a:prstGeom>
                <a:solidFill>
                  <a:srgbClr val="CCCCCC"/>
                </a:solidFill>
                <a:ln w="9525">
                  <a:solidFill>
                    <a:schemeClr val="bg2"/>
                  </a:solidFill>
                  <a:miter lim="800000"/>
                  <a:headEnd/>
                  <a:tailEnd/>
                </a:ln>
              </p:spPr>
              <p:txBody>
                <a:bodyPr/>
                <a:lstStyle/>
                <a:p>
                  <a:endParaRPr lang="en-US"/>
                </a:p>
              </p:txBody>
            </p:sp>
            <p:sp>
              <p:nvSpPr>
                <p:cNvPr id="712772" name="Rectangle 1092"/>
                <p:cNvSpPr>
                  <a:spLocks noChangeAspect="1" noChangeArrowheads="1"/>
                </p:cNvSpPr>
                <p:nvPr/>
              </p:nvSpPr>
              <p:spPr bwMode="auto">
                <a:xfrm>
                  <a:off x="1485" y="1596"/>
                  <a:ext cx="97" cy="84"/>
                </a:xfrm>
                <a:prstGeom prst="rect">
                  <a:avLst/>
                </a:prstGeom>
                <a:noFill/>
                <a:ln w="0">
                  <a:solidFill>
                    <a:schemeClr val="bg2"/>
                  </a:solidFill>
                  <a:miter lim="800000"/>
                  <a:headEnd/>
                  <a:tailEnd/>
                </a:ln>
              </p:spPr>
              <p:txBody>
                <a:bodyPr/>
                <a:lstStyle/>
                <a:p>
                  <a:endParaRPr lang="en-US"/>
                </a:p>
              </p:txBody>
            </p:sp>
            <p:sp>
              <p:nvSpPr>
                <p:cNvPr id="712773" name="Freeform 1093"/>
                <p:cNvSpPr>
                  <a:spLocks noChangeAspect="1"/>
                </p:cNvSpPr>
                <p:nvPr/>
              </p:nvSpPr>
              <p:spPr bwMode="auto">
                <a:xfrm>
                  <a:off x="1455" y="1629"/>
                  <a:ext cx="68" cy="15"/>
                </a:xfrm>
                <a:custGeom>
                  <a:avLst/>
                  <a:gdLst/>
                  <a:ahLst/>
                  <a:cxnLst>
                    <a:cxn ang="0">
                      <a:pos x="22" y="0"/>
                    </a:cxn>
                    <a:cxn ang="0">
                      <a:pos x="24" y="0"/>
                    </a:cxn>
                    <a:cxn ang="0">
                      <a:pos x="26" y="0"/>
                    </a:cxn>
                    <a:cxn ang="0">
                      <a:pos x="28" y="0"/>
                    </a:cxn>
                    <a:cxn ang="0">
                      <a:pos x="30" y="0"/>
                    </a:cxn>
                    <a:cxn ang="0">
                      <a:pos x="32" y="0"/>
                    </a:cxn>
                    <a:cxn ang="0">
                      <a:pos x="34" y="0"/>
                    </a:cxn>
                    <a:cxn ang="0">
                      <a:pos x="36" y="0"/>
                    </a:cxn>
                    <a:cxn ang="0">
                      <a:pos x="37" y="0"/>
                    </a:cxn>
                    <a:cxn ang="0">
                      <a:pos x="39" y="2"/>
                    </a:cxn>
                    <a:cxn ang="0">
                      <a:pos x="41" y="2"/>
                    </a:cxn>
                    <a:cxn ang="0">
                      <a:pos x="43" y="2"/>
                    </a:cxn>
                    <a:cxn ang="0">
                      <a:pos x="43" y="4"/>
                    </a:cxn>
                    <a:cxn ang="0">
                      <a:pos x="45" y="4"/>
                    </a:cxn>
                    <a:cxn ang="0">
                      <a:pos x="45" y="6"/>
                    </a:cxn>
                    <a:cxn ang="0">
                      <a:pos x="43" y="6"/>
                    </a:cxn>
                    <a:cxn ang="0">
                      <a:pos x="41" y="8"/>
                    </a:cxn>
                    <a:cxn ang="0">
                      <a:pos x="39" y="8"/>
                    </a:cxn>
                    <a:cxn ang="0">
                      <a:pos x="37" y="8"/>
                    </a:cxn>
                    <a:cxn ang="0">
                      <a:pos x="36" y="8"/>
                    </a:cxn>
                    <a:cxn ang="0">
                      <a:pos x="34" y="10"/>
                    </a:cxn>
                    <a:cxn ang="0">
                      <a:pos x="32" y="10"/>
                    </a:cxn>
                    <a:cxn ang="0">
                      <a:pos x="30" y="10"/>
                    </a:cxn>
                    <a:cxn ang="0">
                      <a:pos x="28" y="10"/>
                    </a:cxn>
                    <a:cxn ang="0">
                      <a:pos x="26" y="10"/>
                    </a:cxn>
                    <a:cxn ang="0">
                      <a:pos x="24" y="10"/>
                    </a:cxn>
                    <a:cxn ang="0">
                      <a:pos x="22" y="10"/>
                    </a:cxn>
                    <a:cxn ang="0">
                      <a:pos x="20" y="10"/>
                    </a:cxn>
                    <a:cxn ang="0">
                      <a:pos x="19" y="10"/>
                    </a:cxn>
                    <a:cxn ang="0">
                      <a:pos x="17" y="10"/>
                    </a:cxn>
                    <a:cxn ang="0">
                      <a:pos x="15" y="10"/>
                    </a:cxn>
                    <a:cxn ang="0">
                      <a:pos x="13" y="10"/>
                    </a:cxn>
                    <a:cxn ang="0">
                      <a:pos x="11" y="10"/>
                    </a:cxn>
                    <a:cxn ang="0">
                      <a:pos x="9" y="8"/>
                    </a:cxn>
                    <a:cxn ang="0">
                      <a:pos x="7" y="8"/>
                    </a:cxn>
                    <a:cxn ang="0">
                      <a:pos x="5" y="8"/>
                    </a:cxn>
                    <a:cxn ang="0">
                      <a:pos x="4" y="8"/>
                    </a:cxn>
                    <a:cxn ang="0">
                      <a:pos x="2" y="8"/>
                    </a:cxn>
                    <a:cxn ang="0">
                      <a:pos x="2" y="6"/>
                    </a:cxn>
                    <a:cxn ang="0">
                      <a:pos x="0" y="6"/>
                    </a:cxn>
                    <a:cxn ang="0">
                      <a:pos x="0" y="4"/>
                    </a:cxn>
                    <a:cxn ang="0">
                      <a:pos x="2" y="2"/>
                    </a:cxn>
                    <a:cxn ang="0">
                      <a:pos x="4" y="2"/>
                    </a:cxn>
                    <a:cxn ang="0">
                      <a:pos x="5" y="2"/>
                    </a:cxn>
                    <a:cxn ang="0">
                      <a:pos x="5" y="0"/>
                    </a:cxn>
                    <a:cxn ang="0">
                      <a:pos x="7" y="0"/>
                    </a:cxn>
                    <a:cxn ang="0">
                      <a:pos x="9" y="0"/>
                    </a:cxn>
                    <a:cxn ang="0">
                      <a:pos x="11" y="0"/>
                    </a:cxn>
                    <a:cxn ang="0">
                      <a:pos x="13" y="0"/>
                    </a:cxn>
                    <a:cxn ang="0">
                      <a:pos x="15" y="0"/>
                    </a:cxn>
                    <a:cxn ang="0">
                      <a:pos x="17" y="0"/>
                    </a:cxn>
                    <a:cxn ang="0">
                      <a:pos x="19" y="0"/>
                    </a:cxn>
                    <a:cxn ang="0">
                      <a:pos x="20" y="0"/>
                    </a:cxn>
                    <a:cxn ang="0">
                      <a:pos x="22" y="0"/>
                    </a:cxn>
                  </a:cxnLst>
                  <a:rect l="0" t="0" r="r" b="b"/>
                  <a:pathLst>
                    <a:path w="45" h="10">
                      <a:moveTo>
                        <a:pt x="22" y="0"/>
                      </a:moveTo>
                      <a:lnTo>
                        <a:pt x="24" y="0"/>
                      </a:lnTo>
                      <a:lnTo>
                        <a:pt x="26" y="0"/>
                      </a:lnTo>
                      <a:lnTo>
                        <a:pt x="28" y="0"/>
                      </a:lnTo>
                      <a:lnTo>
                        <a:pt x="30" y="0"/>
                      </a:lnTo>
                      <a:lnTo>
                        <a:pt x="32" y="0"/>
                      </a:lnTo>
                      <a:lnTo>
                        <a:pt x="34" y="0"/>
                      </a:lnTo>
                      <a:lnTo>
                        <a:pt x="36" y="0"/>
                      </a:lnTo>
                      <a:lnTo>
                        <a:pt x="37" y="0"/>
                      </a:lnTo>
                      <a:lnTo>
                        <a:pt x="39" y="2"/>
                      </a:lnTo>
                      <a:lnTo>
                        <a:pt x="41" y="2"/>
                      </a:lnTo>
                      <a:lnTo>
                        <a:pt x="43" y="2"/>
                      </a:lnTo>
                      <a:lnTo>
                        <a:pt x="43" y="4"/>
                      </a:lnTo>
                      <a:lnTo>
                        <a:pt x="45" y="4"/>
                      </a:lnTo>
                      <a:lnTo>
                        <a:pt x="45" y="6"/>
                      </a:lnTo>
                      <a:lnTo>
                        <a:pt x="43" y="6"/>
                      </a:lnTo>
                      <a:lnTo>
                        <a:pt x="41" y="8"/>
                      </a:lnTo>
                      <a:lnTo>
                        <a:pt x="39" y="8"/>
                      </a:lnTo>
                      <a:lnTo>
                        <a:pt x="37" y="8"/>
                      </a:lnTo>
                      <a:lnTo>
                        <a:pt x="36" y="8"/>
                      </a:lnTo>
                      <a:lnTo>
                        <a:pt x="34" y="10"/>
                      </a:lnTo>
                      <a:lnTo>
                        <a:pt x="32" y="10"/>
                      </a:lnTo>
                      <a:lnTo>
                        <a:pt x="30" y="10"/>
                      </a:lnTo>
                      <a:lnTo>
                        <a:pt x="28" y="10"/>
                      </a:lnTo>
                      <a:lnTo>
                        <a:pt x="26" y="10"/>
                      </a:lnTo>
                      <a:lnTo>
                        <a:pt x="24" y="10"/>
                      </a:lnTo>
                      <a:lnTo>
                        <a:pt x="22" y="10"/>
                      </a:lnTo>
                      <a:lnTo>
                        <a:pt x="20" y="10"/>
                      </a:lnTo>
                      <a:lnTo>
                        <a:pt x="19" y="10"/>
                      </a:lnTo>
                      <a:lnTo>
                        <a:pt x="17" y="10"/>
                      </a:lnTo>
                      <a:lnTo>
                        <a:pt x="15" y="10"/>
                      </a:lnTo>
                      <a:lnTo>
                        <a:pt x="13" y="10"/>
                      </a:lnTo>
                      <a:lnTo>
                        <a:pt x="11" y="10"/>
                      </a:lnTo>
                      <a:lnTo>
                        <a:pt x="9" y="8"/>
                      </a:lnTo>
                      <a:lnTo>
                        <a:pt x="7" y="8"/>
                      </a:lnTo>
                      <a:lnTo>
                        <a:pt x="5" y="8"/>
                      </a:lnTo>
                      <a:lnTo>
                        <a:pt x="4" y="8"/>
                      </a:lnTo>
                      <a:lnTo>
                        <a:pt x="2" y="8"/>
                      </a:lnTo>
                      <a:lnTo>
                        <a:pt x="2" y="6"/>
                      </a:lnTo>
                      <a:lnTo>
                        <a:pt x="0" y="6"/>
                      </a:lnTo>
                      <a:lnTo>
                        <a:pt x="0" y="4"/>
                      </a:lnTo>
                      <a:lnTo>
                        <a:pt x="2" y="2"/>
                      </a:lnTo>
                      <a:lnTo>
                        <a:pt x="4" y="2"/>
                      </a:lnTo>
                      <a:lnTo>
                        <a:pt x="5" y="2"/>
                      </a:lnTo>
                      <a:lnTo>
                        <a:pt x="5" y="0"/>
                      </a:lnTo>
                      <a:lnTo>
                        <a:pt x="7" y="0"/>
                      </a:lnTo>
                      <a:lnTo>
                        <a:pt x="9" y="0"/>
                      </a:lnTo>
                      <a:lnTo>
                        <a:pt x="11" y="0"/>
                      </a:lnTo>
                      <a:lnTo>
                        <a:pt x="13" y="0"/>
                      </a:lnTo>
                      <a:lnTo>
                        <a:pt x="15" y="0"/>
                      </a:lnTo>
                      <a:lnTo>
                        <a:pt x="17" y="0"/>
                      </a:lnTo>
                      <a:lnTo>
                        <a:pt x="19" y="0"/>
                      </a:lnTo>
                      <a:lnTo>
                        <a:pt x="20" y="0"/>
                      </a:lnTo>
                      <a:lnTo>
                        <a:pt x="22" y="0"/>
                      </a:lnTo>
                      <a:close/>
                    </a:path>
                  </a:pathLst>
                </a:custGeom>
                <a:solidFill>
                  <a:srgbClr val="CCCCCC"/>
                </a:solidFill>
                <a:ln w="9525">
                  <a:solidFill>
                    <a:schemeClr val="bg2"/>
                  </a:solidFill>
                  <a:round/>
                  <a:headEnd/>
                  <a:tailEnd/>
                </a:ln>
              </p:spPr>
              <p:txBody>
                <a:bodyPr/>
                <a:lstStyle/>
                <a:p>
                  <a:endParaRPr lang="en-US"/>
                </a:p>
              </p:txBody>
            </p:sp>
            <p:sp>
              <p:nvSpPr>
                <p:cNvPr id="712774" name="Freeform 1094"/>
                <p:cNvSpPr>
                  <a:spLocks noChangeAspect="1"/>
                </p:cNvSpPr>
                <p:nvPr/>
              </p:nvSpPr>
              <p:spPr bwMode="auto">
                <a:xfrm>
                  <a:off x="1455" y="1629"/>
                  <a:ext cx="68" cy="15"/>
                </a:xfrm>
                <a:custGeom>
                  <a:avLst/>
                  <a:gdLst/>
                  <a:ahLst/>
                  <a:cxnLst>
                    <a:cxn ang="0">
                      <a:pos x="22" y="0"/>
                    </a:cxn>
                    <a:cxn ang="0">
                      <a:pos x="32" y="0"/>
                    </a:cxn>
                    <a:cxn ang="0">
                      <a:pos x="37" y="0"/>
                    </a:cxn>
                    <a:cxn ang="0">
                      <a:pos x="43" y="2"/>
                    </a:cxn>
                    <a:cxn ang="0">
                      <a:pos x="45" y="4"/>
                    </a:cxn>
                    <a:cxn ang="0">
                      <a:pos x="43" y="6"/>
                    </a:cxn>
                    <a:cxn ang="0">
                      <a:pos x="37" y="8"/>
                    </a:cxn>
                    <a:cxn ang="0">
                      <a:pos x="32" y="10"/>
                    </a:cxn>
                    <a:cxn ang="0">
                      <a:pos x="22" y="10"/>
                    </a:cxn>
                    <a:cxn ang="0">
                      <a:pos x="13" y="10"/>
                    </a:cxn>
                    <a:cxn ang="0">
                      <a:pos x="5" y="8"/>
                    </a:cxn>
                    <a:cxn ang="0">
                      <a:pos x="2" y="6"/>
                    </a:cxn>
                    <a:cxn ang="0">
                      <a:pos x="0" y="4"/>
                    </a:cxn>
                    <a:cxn ang="0">
                      <a:pos x="2" y="2"/>
                    </a:cxn>
                    <a:cxn ang="0">
                      <a:pos x="5" y="0"/>
                    </a:cxn>
                    <a:cxn ang="0">
                      <a:pos x="13" y="0"/>
                    </a:cxn>
                    <a:cxn ang="0">
                      <a:pos x="22" y="0"/>
                    </a:cxn>
                  </a:cxnLst>
                  <a:rect l="0" t="0" r="r" b="b"/>
                  <a:pathLst>
                    <a:path w="45" h="10">
                      <a:moveTo>
                        <a:pt x="22" y="0"/>
                      </a:moveTo>
                      <a:lnTo>
                        <a:pt x="32" y="0"/>
                      </a:lnTo>
                      <a:lnTo>
                        <a:pt x="37" y="0"/>
                      </a:lnTo>
                      <a:lnTo>
                        <a:pt x="43" y="2"/>
                      </a:lnTo>
                      <a:lnTo>
                        <a:pt x="45" y="4"/>
                      </a:lnTo>
                      <a:lnTo>
                        <a:pt x="43" y="6"/>
                      </a:lnTo>
                      <a:lnTo>
                        <a:pt x="37" y="8"/>
                      </a:lnTo>
                      <a:lnTo>
                        <a:pt x="32" y="10"/>
                      </a:lnTo>
                      <a:lnTo>
                        <a:pt x="22" y="10"/>
                      </a:lnTo>
                      <a:lnTo>
                        <a:pt x="13" y="10"/>
                      </a:lnTo>
                      <a:lnTo>
                        <a:pt x="5" y="8"/>
                      </a:lnTo>
                      <a:lnTo>
                        <a:pt x="2" y="6"/>
                      </a:lnTo>
                      <a:lnTo>
                        <a:pt x="0" y="4"/>
                      </a:lnTo>
                      <a:lnTo>
                        <a:pt x="2" y="2"/>
                      </a:lnTo>
                      <a:lnTo>
                        <a:pt x="5" y="0"/>
                      </a:lnTo>
                      <a:lnTo>
                        <a:pt x="13" y="0"/>
                      </a:lnTo>
                      <a:lnTo>
                        <a:pt x="22" y="0"/>
                      </a:lnTo>
                    </a:path>
                  </a:pathLst>
                </a:custGeom>
                <a:noFill/>
                <a:ln w="0">
                  <a:solidFill>
                    <a:schemeClr val="bg2"/>
                  </a:solidFill>
                  <a:prstDash val="solid"/>
                  <a:round/>
                  <a:headEnd/>
                  <a:tailEnd/>
                </a:ln>
              </p:spPr>
              <p:txBody>
                <a:bodyPr/>
                <a:lstStyle/>
                <a:p>
                  <a:endParaRPr lang="en-US"/>
                </a:p>
              </p:txBody>
            </p:sp>
            <p:sp>
              <p:nvSpPr>
                <p:cNvPr id="712775" name="Freeform 1095"/>
                <p:cNvSpPr>
                  <a:spLocks noChangeAspect="1"/>
                </p:cNvSpPr>
                <p:nvPr/>
              </p:nvSpPr>
              <p:spPr bwMode="auto">
                <a:xfrm>
                  <a:off x="1455" y="1658"/>
                  <a:ext cx="68" cy="13"/>
                </a:xfrm>
                <a:custGeom>
                  <a:avLst/>
                  <a:gdLst/>
                  <a:ahLst/>
                  <a:cxnLst>
                    <a:cxn ang="0">
                      <a:pos x="22" y="0"/>
                    </a:cxn>
                    <a:cxn ang="0">
                      <a:pos x="24" y="0"/>
                    </a:cxn>
                    <a:cxn ang="0">
                      <a:pos x="26" y="0"/>
                    </a:cxn>
                    <a:cxn ang="0">
                      <a:pos x="28" y="0"/>
                    </a:cxn>
                    <a:cxn ang="0">
                      <a:pos x="30" y="0"/>
                    </a:cxn>
                    <a:cxn ang="0">
                      <a:pos x="32" y="0"/>
                    </a:cxn>
                    <a:cxn ang="0">
                      <a:pos x="34" y="0"/>
                    </a:cxn>
                    <a:cxn ang="0">
                      <a:pos x="36" y="0"/>
                    </a:cxn>
                    <a:cxn ang="0">
                      <a:pos x="37" y="0"/>
                    </a:cxn>
                    <a:cxn ang="0">
                      <a:pos x="39" y="2"/>
                    </a:cxn>
                    <a:cxn ang="0">
                      <a:pos x="41" y="2"/>
                    </a:cxn>
                    <a:cxn ang="0">
                      <a:pos x="43" y="2"/>
                    </a:cxn>
                    <a:cxn ang="0">
                      <a:pos x="43" y="4"/>
                    </a:cxn>
                    <a:cxn ang="0">
                      <a:pos x="45" y="4"/>
                    </a:cxn>
                    <a:cxn ang="0">
                      <a:pos x="45" y="6"/>
                    </a:cxn>
                    <a:cxn ang="0">
                      <a:pos x="43" y="6"/>
                    </a:cxn>
                    <a:cxn ang="0">
                      <a:pos x="41" y="7"/>
                    </a:cxn>
                    <a:cxn ang="0">
                      <a:pos x="39" y="7"/>
                    </a:cxn>
                    <a:cxn ang="0">
                      <a:pos x="37" y="7"/>
                    </a:cxn>
                    <a:cxn ang="0">
                      <a:pos x="36" y="7"/>
                    </a:cxn>
                    <a:cxn ang="0">
                      <a:pos x="34" y="9"/>
                    </a:cxn>
                    <a:cxn ang="0">
                      <a:pos x="32" y="9"/>
                    </a:cxn>
                    <a:cxn ang="0">
                      <a:pos x="30" y="9"/>
                    </a:cxn>
                    <a:cxn ang="0">
                      <a:pos x="28" y="9"/>
                    </a:cxn>
                    <a:cxn ang="0">
                      <a:pos x="26" y="9"/>
                    </a:cxn>
                    <a:cxn ang="0">
                      <a:pos x="24" y="9"/>
                    </a:cxn>
                    <a:cxn ang="0">
                      <a:pos x="22" y="9"/>
                    </a:cxn>
                    <a:cxn ang="0">
                      <a:pos x="20" y="9"/>
                    </a:cxn>
                    <a:cxn ang="0">
                      <a:pos x="19" y="9"/>
                    </a:cxn>
                    <a:cxn ang="0">
                      <a:pos x="17" y="9"/>
                    </a:cxn>
                    <a:cxn ang="0">
                      <a:pos x="15" y="9"/>
                    </a:cxn>
                    <a:cxn ang="0">
                      <a:pos x="13" y="9"/>
                    </a:cxn>
                    <a:cxn ang="0">
                      <a:pos x="11" y="9"/>
                    </a:cxn>
                    <a:cxn ang="0">
                      <a:pos x="9" y="7"/>
                    </a:cxn>
                    <a:cxn ang="0">
                      <a:pos x="7" y="7"/>
                    </a:cxn>
                    <a:cxn ang="0">
                      <a:pos x="5" y="7"/>
                    </a:cxn>
                    <a:cxn ang="0">
                      <a:pos x="4" y="7"/>
                    </a:cxn>
                    <a:cxn ang="0">
                      <a:pos x="2" y="7"/>
                    </a:cxn>
                    <a:cxn ang="0">
                      <a:pos x="2" y="6"/>
                    </a:cxn>
                    <a:cxn ang="0">
                      <a:pos x="0" y="6"/>
                    </a:cxn>
                    <a:cxn ang="0">
                      <a:pos x="0" y="4"/>
                    </a:cxn>
                    <a:cxn ang="0">
                      <a:pos x="2" y="2"/>
                    </a:cxn>
                    <a:cxn ang="0">
                      <a:pos x="4" y="2"/>
                    </a:cxn>
                    <a:cxn ang="0">
                      <a:pos x="5" y="2"/>
                    </a:cxn>
                    <a:cxn ang="0">
                      <a:pos x="5" y="0"/>
                    </a:cxn>
                    <a:cxn ang="0">
                      <a:pos x="7" y="0"/>
                    </a:cxn>
                    <a:cxn ang="0">
                      <a:pos x="9" y="0"/>
                    </a:cxn>
                    <a:cxn ang="0">
                      <a:pos x="11" y="0"/>
                    </a:cxn>
                    <a:cxn ang="0">
                      <a:pos x="13" y="0"/>
                    </a:cxn>
                    <a:cxn ang="0">
                      <a:pos x="15" y="0"/>
                    </a:cxn>
                    <a:cxn ang="0">
                      <a:pos x="17" y="0"/>
                    </a:cxn>
                    <a:cxn ang="0">
                      <a:pos x="19" y="0"/>
                    </a:cxn>
                    <a:cxn ang="0">
                      <a:pos x="20" y="0"/>
                    </a:cxn>
                    <a:cxn ang="0">
                      <a:pos x="22" y="0"/>
                    </a:cxn>
                  </a:cxnLst>
                  <a:rect l="0" t="0" r="r" b="b"/>
                  <a:pathLst>
                    <a:path w="45" h="9">
                      <a:moveTo>
                        <a:pt x="22" y="0"/>
                      </a:moveTo>
                      <a:lnTo>
                        <a:pt x="24" y="0"/>
                      </a:lnTo>
                      <a:lnTo>
                        <a:pt x="26" y="0"/>
                      </a:lnTo>
                      <a:lnTo>
                        <a:pt x="28" y="0"/>
                      </a:lnTo>
                      <a:lnTo>
                        <a:pt x="30" y="0"/>
                      </a:lnTo>
                      <a:lnTo>
                        <a:pt x="32" y="0"/>
                      </a:lnTo>
                      <a:lnTo>
                        <a:pt x="34" y="0"/>
                      </a:lnTo>
                      <a:lnTo>
                        <a:pt x="36" y="0"/>
                      </a:lnTo>
                      <a:lnTo>
                        <a:pt x="37" y="0"/>
                      </a:lnTo>
                      <a:lnTo>
                        <a:pt x="39" y="2"/>
                      </a:lnTo>
                      <a:lnTo>
                        <a:pt x="41" y="2"/>
                      </a:lnTo>
                      <a:lnTo>
                        <a:pt x="43" y="2"/>
                      </a:lnTo>
                      <a:lnTo>
                        <a:pt x="43" y="4"/>
                      </a:lnTo>
                      <a:lnTo>
                        <a:pt x="45" y="4"/>
                      </a:lnTo>
                      <a:lnTo>
                        <a:pt x="45" y="6"/>
                      </a:lnTo>
                      <a:lnTo>
                        <a:pt x="43" y="6"/>
                      </a:lnTo>
                      <a:lnTo>
                        <a:pt x="41" y="7"/>
                      </a:lnTo>
                      <a:lnTo>
                        <a:pt x="39" y="7"/>
                      </a:lnTo>
                      <a:lnTo>
                        <a:pt x="37" y="7"/>
                      </a:lnTo>
                      <a:lnTo>
                        <a:pt x="36" y="7"/>
                      </a:lnTo>
                      <a:lnTo>
                        <a:pt x="34" y="9"/>
                      </a:lnTo>
                      <a:lnTo>
                        <a:pt x="32" y="9"/>
                      </a:lnTo>
                      <a:lnTo>
                        <a:pt x="30" y="9"/>
                      </a:lnTo>
                      <a:lnTo>
                        <a:pt x="28" y="9"/>
                      </a:lnTo>
                      <a:lnTo>
                        <a:pt x="26" y="9"/>
                      </a:lnTo>
                      <a:lnTo>
                        <a:pt x="24" y="9"/>
                      </a:lnTo>
                      <a:lnTo>
                        <a:pt x="22" y="9"/>
                      </a:lnTo>
                      <a:lnTo>
                        <a:pt x="20" y="9"/>
                      </a:lnTo>
                      <a:lnTo>
                        <a:pt x="19" y="9"/>
                      </a:lnTo>
                      <a:lnTo>
                        <a:pt x="17" y="9"/>
                      </a:lnTo>
                      <a:lnTo>
                        <a:pt x="15" y="9"/>
                      </a:lnTo>
                      <a:lnTo>
                        <a:pt x="13" y="9"/>
                      </a:lnTo>
                      <a:lnTo>
                        <a:pt x="11" y="9"/>
                      </a:lnTo>
                      <a:lnTo>
                        <a:pt x="9" y="7"/>
                      </a:lnTo>
                      <a:lnTo>
                        <a:pt x="7" y="7"/>
                      </a:lnTo>
                      <a:lnTo>
                        <a:pt x="5" y="7"/>
                      </a:lnTo>
                      <a:lnTo>
                        <a:pt x="4" y="7"/>
                      </a:lnTo>
                      <a:lnTo>
                        <a:pt x="2" y="7"/>
                      </a:lnTo>
                      <a:lnTo>
                        <a:pt x="2" y="6"/>
                      </a:lnTo>
                      <a:lnTo>
                        <a:pt x="0" y="6"/>
                      </a:lnTo>
                      <a:lnTo>
                        <a:pt x="0" y="4"/>
                      </a:lnTo>
                      <a:lnTo>
                        <a:pt x="2" y="2"/>
                      </a:lnTo>
                      <a:lnTo>
                        <a:pt x="4" y="2"/>
                      </a:lnTo>
                      <a:lnTo>
                        <a:pt x="5" y="2"/>
                      </a:lnTo>
                      <a:lnTo>
                        <a:pt x="5" y="0"/>
                      </a:lnTo>
                      <a:lnTo>
                        <a:pt x="7" y="0"/>
                      </a:lnTo>
                      <a:lnTo>
                        <a:pt x="9" y="0"/>
                      </a:lnTo>
                      <a:lnTo>
                        <a:pt x="11" y="0"/>
                      </a:lnTo>
                      <a:lnTo>
                        <a:pt x="13" y="0"/>
                      </a:lnTo>
                      <a:lnTo>
                        <a:pt x="15" y="0"/>
                      </a:lnTo>
                      <a:lnTo>
                        <a:pt x="17" y="0"/>
                      </a:lnTo>
                      <a:lnTo>
                        <a:pt x="19" y="0"/>
                      </a:lnTo>
                      <a:lnTo>
                        <a:pt x="20" y="0"/>
                      </a:lnTo>
                      <a:lnTo>
                        <a:pt x="22" y="0"/>
                      </a:lnTo>
                      <a:close/>
                    </a:path>
                  </a:pathLst>
                </a:custGeom>
                <a:solidFill>
                  <a:srgbClr val="CCCCCC"/>
                </a:solidFill>
                <a:ln w="9525">
                  <a:solidFill>
                    <a:schemeClr val="bg2"/>
                  </a:solidFill>
                  <a:round/>
                  <a:headEnd/>
                  <a:tailEnd/>
                </a:ln>
              </p:spPr>
              <p:txBody>
                <a:bodyPr/>
                <a:lstStyle/>
                <a:p>
                  <a:endParaRPr lang="en-US"/>
                </a:p>
              </p:txBody>
            </p:sp>
            <p:sp>
              <p:nvSpPr>
                <p:cNvPr id="712776" name="Freeform 1096"/>
                <p:cNvSpPr>
                  <a:spLocks noChangeAspect="1"/>
                </p:cNvSpPr>
                <p:nvPr/>
              </p:nvSpPr>
              <p:spPr bwMode="auto">
                <a:xfrm>
                  <a:off x="1455" y="1658"/>
                  <a:ext cx="68" cy="13"/>
                </a:xfrm>
                <a:custGeom>
                  <a:avLst/>
                  <a:gdLst/>
                  <a:ahLst/>
                  <a:cxnLst>
                    <a:cxn ang="0">
                      <a:pos x="22" y="0"/>
                    </a:cxn>
                    <a:cxn ang="0">
                      <a:pos x="32" y="0"/>
                    </a:cxn>
                    <a:cxn ang="0">
                      <a:pos x="37" y="0"/>
                    </a:cxn>
                    <a:cxn ang="0">
                      <a:pos x="43" y="2"/>
                    </a:cxn>
                    <a:cxn ang="0">
                      <a:pos x="45" y="4"/>
                    </a:cxn>
                    <a:cxn ang="0">
                      <a:pos x="43" y="6"/>
                    </a:cxn>
                    <a:cxn ang="0">
                      <a:pos x="37" y="7"/>
                    </a:cxn>
                    <a:cxn ang="0">
                      <a:pos x="32" y="9"/>
                    </a:cxn>
                    <a:cxn ang="0">
                      <a:pos x="22" y="9"/>
                    </a:cxn>
                    <a:cxn ang="0">
                      <a:pos x="13" y="9"/>
                    </a:cxn>
                    <a:cxn ang="0">
                      <a:pos x="5" y="7"/>
                    </a:cxn>
                    <a:cxn ang="0">
                      <a:pos x="2" y="6"/>
                    </a:cxn>
                    <a:cxn ang="0">
                      <a:pos x="0" y="4"/>
                    </a:cxn>
                    <a:cxn ang="0">
                      <a:pos x="2" y="2"/>
                    </a:cxn>
                    <a:cxn ang="0">
                      <a:pos x="5" y="0"/>
                    </a:cxn>
                    <a:cxn ang="0">
                      <a:pos x="13" y="0"/>
                    </a:cxn>
                    <a:cxn ang="0">
                      <a:pos x="22" y="0"/>
                    </a:cxn>
                  </a:cxnLst>
                  <a:rect l="0" t="0" r="r" b="b"/>
                  <a:pathLst>
                    <a:path w="45" h="9">
                      <a:moveTo>
                        <a:pt x="22" y="0"/>
                      </a:moveTo>
                      <a:lnTo>
                        <a:pt x="32" y="0"/>
                      </a:lnTo>
                      <a:lnTo>
                        <a:pt x="37" y="0"/>
                      </a:lnTo>
                      <a:lnTo>
                        <a:pt x="43" y="2"/>
                      </a:lnTo>
                      <a:lnTo>
                        <a:pt x="45" y="4"/>
                      </a:lnTo>
                      <a:lnTo>
                        <a:pt x="43" y="6"/>
                      </a:lnTo>
                      <a:lnTo>
                        <a:pt x="37" y="7"/>
                      </a:lnTo>
                      <a:lnTo>
                        <a:pt x="32" y="9"/>
                      </a:lnTo>
                      <a:lnTo>
                        <a:pt x="22" y="9"/>
                      </a:lnTo>
                      <a:lnTo>
                        <a:pt x="13" y="9"/>
                      </a:lnTo>
                      <a:lnTo>
                        <a:pt x="5" y="7"/>
                      </a:lnTo>
                      <a:lnTo>
                        <a:pt x="2" y="6"/>
                      </a:lnTo>
                      <a:lnTo>
                        <a:pt x="0" y="4"/>
                      </a:lnTo>
                      <a:lnTo>
                        <a:pt x="2" y="2"/>
                      </a:lnTo>
                      <a:lnTo>
                        <a:pt x="5" y="0"/>
                      </a:lnTo>
                      <a:lnTo>
                        <a:pt x="13" y="0"/>
                      </a:lnTo>
                      <a:lnTo>
                        <a:pt x="22" y="0"/>
                      </a:lnTo>
                    </a:path>
                  </a:pathLst>
                </a:custGeom>
                <a:noFill/>
                <a:ln w="0">
                  <a:solidFill>
                    <a:schemeClr val="bg2"/>
                  </a:solidFill>
                  <a:prstDash val="solid"/>
                  <a:round/>
                  <a:headEnd/>
                  <a:tailEnd/>
                </a:ln>
              </p:spPr>
              <p:txBody>
                <a:bodyPr/>
                <a:lstStyle/>
                <a:p>
                  <a:endParaRPr lang="en-US"/>
                </a:p>
              </p:txBody>
            </p:sp>
            <p:sp>
              <p:nvSpPr>
                <p:cNvPr id="712777" name="Rectangle 1097"/>
                <p:cNvSpPr>
                  <a:spLocks noChangeAspect="1" noChangeArrowheads="1"/>
                </p:cNvSpPr>
                <p:nvPr/>
              </p:nvSpPr>
              <p:spPr bwMode="auto">
                <a:xfrm>
                  <a:off x="1461" y="1605"/>
                  <a:ext cx="53" cy="16"/>
                </a:xfrm>
                <a:prstGeom prst="rect">
                  <a:avLst/>
                </a:prstGeom>
                <a:solidFill>
                  <a:srgbClr val="CCCCCC"/>
                </a:solidFill>
                <a:ln w="9525">
                  <a:solidFill>
                    <a:schemeClr val="bg2"/>
                  </a:solidFill>
                  <a:miter lim="800000"/>
                  <a:headEnd/>
                  <a:tailEnd/>
                </a:ln>
              </p:spPr>
              <p:txBody>
                <a:bodyPr/>
                <a:lstStyle/>
                <a:p>
                  <a:endParaRPr lang="en-US"/>
                </a:p>
              </p:txBody>
            </p:sp>
            <p:sp>
              <p:nvSpPr>
                <p:cNvPr id="712778" name="Rectangle 1098"/>
                <p:cNvSpPr>
                  <a:spLocks noChangeAspect="1" noChangeArrowheads="1"/>
                </p:cNvSpPr>
                <p:nvPr/>
              </p:nvSpPr>
              <p:spPr bwMode="auto">
                <a:xfrm>
                  <a:off x="1461" y="1605"/>
                  <a:ext cx="53" cy="16"/>
                </a:xfrm>
                <a:prstGeom prst="rect">
                  <a:avLst/>
                </a:prstGeom>
                <a:noFill/>
                <a:ln w="0">
                  <a:solidFill>
                    <a:schemeClr val="bg2"/>
                  </a:solidFill>
                  <a:miter lim="800000"/>
                  <a:headEnd/>
                  <a:tailEnd/>
                </a:ln>
              </p:spPr>
              <p:txBody>
                <a:bodyPr/>
                <a:lstStyle/>
                <a:p>
                  <a:endParaRPr lang="en-US"/>
                </a:p>
              </p:txBody>
            </p:sp>
            <p:sp>
              <p:nvSpPr>
                <p:cNvPr id="712779" name="Rectangle 1099"/>
                <p:cNvSpPr>
                  <a:spLocks noChangeAspect="1" noChangeArrowheads="1"/>
                </p:cNvSpPr>
                <p:nvPr/>
              </p:nvSpPr>
              <p:spPr bwMode="auto">
                <a:xfrm>
                  <a:off x="1727" y="1818"/>
                  <a:ext cx="97" cy="88"/>
                </a:xfrm>
                <a:prstGeom prst="rect">
                  <a:avLst/>
                </a:prstGeom>
                <a:solidFill>
                  <a:srgbClr val="CCCCCC"/>
                </a:solidFill>
                <a:ln w="9525">
                  <a:solidFill>
                    <a:schemeClr val="bg2"/>
                  </a:solidFill>
                  <a:miter lim="800000"/>
                  <a:headEnd/>
                  <a:tailEnd/>
                </a:ln>
              </p:spPr>
              <p:txBody>
                <a:bodyPr/>
                <a:lstStyle/>
                <a:p>
                  <a:endParaRPr lang="en-US"/>
                </a:p>
              </p:txBody>
            </p:sp>
            <p:sp>
              <p:nvSpPr>
                <p:cNvPr id="712780" name="Rectangle 1100"/>
                <p:cNvSpPr>
                  <a:spLocks noChangeAspect="1" noChangeArrowheads="1"/>
                </p:cNvSpPr>
                <p:nvPr/>
              </p:nvSpPr>
              <p:spPr bwMode="auto">
                <a:xfrm>
                  <a:off x="1727" y="1818"/>
                  <a:ext cx="97" cy="88"/>
                </a:xfrm>
                <a:prstGeom prst="rect">
                  <a:avLst/>
                </a:prstGeom>
                <a:noFill/>
                <a:ln w="0">
                  <a:solidFill>
                    <a:schemeClr val="bg2"/>
                  </a:solidFill>
                  <a:miter lim="800000"/>
                  <a:headEnd/>
                  <a:tailEnd/>
                </a:ln>
              </p:spPr>
              <p:txBody>
                <a:bodyPr/>
                <a:lstStyle/>
                <a:p>
                  <a:endParaRPr lang="en-US"/>
                </a:p>
              </p:txBody>
            </p:sp>
            <p:sp>
              <p:nvSpPr>
                <p:cNvPr id="712781" name="Freeform 1101"/>
                <p:cNvSpPr>
                  <a:spLocks noChangeAspect="1"/>
                </p:cNvSpPr>
                <p:nvPr/>
              </p:nvSpPr>
              <p:spPr bwMode="auto">
                <a:xfrm>
                  <a:off x="1697" y="1851"/>
                  <a:ext cx="68" cy="16"/>
                </a:xfrm>
                <a:custGeom>
                  <a:avLst/>
                  <a:gdLst/>
                  <a:ahLst/>
                  <a:cxnLst>
                    <a:cxn ang="0">
                      <a:pos x="22" y="0"/>
                    </a:cxn>
                    <a:cxn ang="0">
                      <a:pos x="24" y="0"/>
                    </a:cxn>
                    <a:cxn ang="0">
                      <a:pos x="26" y="0"/>
                    </a:cxn>
                    <a:cxn ang="0">
                      <a:pos x="28" y="0"/>
                    </a:cxn>
                    <a:cxn ang="0">
                      <a:pos x="30" y="0"/>
                    </a:cxn>
                    <a:cxn ang="0">
                      <a:pos x="32" y="0"/>
                    </a:cxn>
                    <a:cxn ang="0">
                      <a:pos x="34" y="0"/>
                    </a:cxn>
                    <a:cxn ang="0">
                      <a:pos x="35" y="0"/>
                    </a:cxn>
                    <a:cxn ang="0">
                      <a:pos x="37" y="2"/>
                    </a:cxn>
                    <a:cxn ang="0">
                      <a:pos x="39" y="2"/>
                    </a:cxn>
                    <a:cxn ang="0">
                      <a:pos x="41" y="2"/>
                    </a:cxn>
                    <a:cxn ang="0">
                      <a:pos x="43" y="2"/>
                    </a:cxn>
                    <a:cxn ang="0">
                      <a:pos x="43" y="4"/>
                    </a:cxn>
                    <a:cxn ang="0">
                      <a:pos x="45" y="4"/>
                    </a:cxn>
                    <a:cxn ang="0">
                      <a:pos x="45" y="6"/>
                    </a:cxn>
                    <a:cxn ang="0">
                      <a:pos x="43" y="6"/>
                    </a:cxn>
                    <a:cxn ang="0">
                      <a:pos x="43" y="8"/>
                    </a:cxn>
                    <a:cxn ang="0">
                      <a:pos x="41" y="8"/>
                    </a:cxn>
                    <a:cxn ang="0">
                      <a:pos x="39" y="8"/>
                    </a:cxn>
                    <a:cxn ang="0">
                      <a:pos x="37" y="8"/>
                    </a:cxn>
                    <a:cxn ang="0">
                      <a:pos x="35" y="10"/>
                    </a:cxn>
                    <a:cxn ang="0">
                      <a:pos x="34" y="10"/>
                    </a:cxn>
                    <a:cxn ang="0">
                      <a:pos x="32" y="10"/>
                    </a:cxn>
                    <a:cxn ang="0">
                      <a:pos x="30" y="10"/>
                    </a:cxn>
                    <a:cxn ang="0">
                      <a:pos x="28" y="10"/>
                    </a:cxn>
                    <a:cxn ang="0">
                      <a:pos x="26" y="10"/>
                    </a:cxn>
                    <a:cxn ang="0">
                      <a:pos x="24" y="10"/>
                    </a:cxn>
                    <a:cxn ang="0">
                      <a:pos x="22" y="10"/>
                    </a:cxn>
                    <a:cxn ang="0">
                      <a:pos x="20" y="10"/>
                    </a:cxn>
                    <a:cxn ang="0">
                      <a:pos x="18" y="10"/>
                    </a:cxn>
                    <a:cxn ang="0">
                      <a:pos x="17" y="10"/>
                    </a:cxn>
                    <a:cxn ang="0">
                      <a:pos x="15" y="10"/>
                    </a:cxn>
                    <a:cxn ang="0">
                      <a:pos x="13" y="10"/>
                    </a:cxn>
                    <a:cxn ang="0">
                      <a:pos x="11" y="10"/>
                    </a:cxn>
                    <a:cxn ang="0">
                      <a:pos x="9" y="10"/>
                    </a:cxn>
                    <a:cxn ang="0">
                      <a:pos x="7" y="8"/>
                    </a:cxn>
                    <a:cxn ang="0">
                      <a:pos x="5" y="8"/>
                    </a:cxn>
                    <a:cxn ang="0">
                      <a:pos x="3" y="8"/>
                    </a:cxn>
                    <a:cxn ang="0">
                      <a:pos x="2" y="8"/>
                    </a:cxn>
                    <a:cxn ang="0">
                      <a:pos x="2" y="6"/>
                    </a:cxn>
                    <a:cxn ang="0">
                      <a:pos x="0" y="6"/>
                    </a:cxn>
                    <a:cxn ang="0">
                      <a:pos x="0" y="4"/>
                    </a:cxn>
                    <a:cxn ang="0">
                      <a:pos x="2" y="4"/>
                    </a:cxn>
                    <a:cxn ang="0">
                      <a:pos x="2" y="2"/>
                    </a:cxn>
                    <a:cxn ang="0">
                      <a:pos x="3" y="2"/>
                    </a:cxn>
                    <a:cxn ang="0">
                      <a:pos x="5" y="2"/>
                    </a:cxn>
                    <a:cxn ang="0">
                      <a:pos x="7" y="2"/>
                    </a:cxn>
                    <a:cxn ang="0">
                      <a:pos x="9" y="0"/>
                    </a:cxn>
                    <a:cxn ang="0">
                      <a:pos x="11" y="0"/>
                    </a:cxn>
                    <a:cxn ang="0">
                      <a:pos x="13" y="0"/>
                    </a:cxn>
                    <a:cxn ang="0">
                      <a:pos x="15" y="0"/>
                    </a:cxn>
                    <a:cxn ang="0">
                      <a:pos x="17" y="0"/>
                    </a:cxn>
                    <a:cxn ang="0">
                      <a:pos x="18" y="0"/>
                    </a:cxn>
                    <a:cxn ang="0">
                      <a:pos x="20" y="0"/>
                    </a:cxn>
                    <a:cxn ang="0">
                      <a:pos x="22" y="0"/>
                    </a:cxn>
                  </a:cxnLst>
                  <a:rect l="0" t="0" r="r" b="b"/>
                  <a:pathLst>
                    <a:path w="45" h="10">
                      <a:moveTo>
                        <a:pt x="22" y="0"/>
                      </a:moveTo>
                      <a:lnTo>
                        <a:pt x="24" y="0"/>
                      </a:lnTo>
                      <a:lnTo>
                        <a:pt x="26" y="0"/>
                      </a:lnTo>
                      <a:lnTo>
                        <a:pt x="28" y="0"/>
                      </a:lnTo>
                      <a:lnTo>
                        <a:pt x="30" y="0"/>
                      </a:lnTo>
                      <a:lnTo>
                        <a:pt x="32" y="0"/>
                      </a:lnTo>
                      <a:lnTo>
                        <a:pt x="34" y="0"/>
                      </a:lnTo>
                      <a:lnTo>
                        <a:pt x="35" y="0"/>
                      </a:lnTo>
                      <a:lnTo>
                        <a:pt x="37" y="2"/>
                      </a:lnTo>
                      <a:lnTo>
                        <a:pt x="39" y="2"/>
                      </a:lnTo>
                      <a:lnTo>
                        <a:pt x="41" y="2"/>
                      </a:lnTo>
                      <a:lnTo>
                        <a:pt x="43" y="2"/>
                      </a:lnTo>
                      <a:lnTo>
                        <a:pt x="43" y="4"/>
                      </a:lnTo>
                      <a:lnTo>
                        <a:pt x="45" y="4"/>
                      </a:lnTo>
                      <a:lnTo>
                        <a:pt x="45" y="6"/>
                      </a:lnTo>
                      <a:lnTo>
                        <a:pt x="43" y="6"/>
                      </a:lnTo>
                      <a:lnTo>
                        <a:pt x="43" y="8"/>
                      </a:lnTo>
                      <a:lnTo>
                        <a:pt x="41" y="8"/>
                      </a:lnTo>
                      <a:lnTo>
                        <a:pt x="39" y="8"/>
                      </a:lnTo>
                      <a:lnTo>
                        <a:pt x="37" y="8"/>
                      </a:lnTo>
                      <a:lnTo>
                        <a:pt x="35" y="10"/>
                      </a:lnTo>
                      <a:lnTo>
                        <a:pt x="34" y="10"/>
                      </a:lnTo>
                      <a:lnTo>
                        <a:pt x="32" y="10"/>
                      </a:lnTo>
                      <a:lnTo>
                        <a:pt x="30" y="10"/>
                      </a:lnTo>
                      <a:lnTo>
                        <a:pt x="28" y="10"/>
                      </a:lnTo>
                      <a:lnTo>
                        <a:pt x="26" y="10"/>
                      </a:lnTo>
                      <a:lnTo>
                        <a:pt x="24" y="10"/>
                      </a:lnTo>
                      <a:lnTo>
                        <a:pt x="22" y="10"/>
                      </a:lnTo>
                      <a:lnTo>
                        <a:pt x="20" y="10"/>
                      </a:lnTo>
                      <a:lnTo>
                        <a:pt x="18" y="10"/>
                      </a:lnTo>
                      <a:lnTo>
                        <a:pt x="17" y="10"/>
                      </a:lnTo>
                      <a:lnTo>
                        <a:pt x="15" y="10"/>
                      </a:lnTo>
                      <a:lnTo>
                        <a:pt x="13" y="10"/>
                      </a:lnTo>
                      <a:lnTo>
                        <a:pt x="11" y="10"/>
                      </a:lnTo>
                      <a:lnTo>
                        <a:pt x="9" y="10"/>
                      </a:lnTo>
                      <a:lnTo>
                        <a:pt x="7" y="8"/>
                      </a:lnTo>
                      <a:lnTo>
                        <a:pt x="5" y="8"/>
                      </a:lnTo>
                      <a:lnTo>
                        <a:pt x="3" y="8"/>
                      </a:lnTo>
                      <a:lnTo>
                        <a:pt x="2" y="8"/>
                      </a:lnTo>
                      <a:lnTo>
                        <a:pt x="2" y="6"/>
                      </a:lnTo>
                      <a:lnTo>
                        <a:pt x="0" y="6"/>
                      </a:lnTo>
                      <a:lnTo>
                        <a:pt x="0" y="4"/>
                      </a:lnTo>
                      <a:lnTo>
                        <a:pt x="2" y="4"/>
                      </a:lnTo>
                      <a:lnTo>
                        <a:pt x="2" y="2"/>
                      </a:lnTo>
                      <a:lnTo>
                        <a:pt x="3" y="2"/>
                      </a:lnTo>
                      <a:lnTo>
                        <a:pt x="5" y="2"/>
                      </a:lnTo>
                      <a:lnTo>
                        <a:pt x="7" y="2"/>
                      </a:lnTo>
                      <a:lnTo>
                        <a:pt x="9" y="0"/>
                      </a:lnTo>
                      <a:lnTo>
                        <a:pt x="11" y="0"/>
                      </a:lnTo>
                      <a:lnTo>
                        <a:pt x="13" y="0"/>
                      </a:lnTo>
                      <a:lnTo>
                        <a:pt x="15" y="0"/>
                      </a:lnTo>
                      <a:lnTo>
                        <a:pt x="17" y="0"/>
                      </a:lnTo>
                      <a:lnTo>
                        <a:pt x="18" y="0"/>
                      </a:lnTo>
                      <a:lnTo>
                        <a:pt x="20" y="0"/>
                      </a:lnTo>
                      <a:lnTo>
                        <a:pt x="22" y="0"/>
                      </a:lnTo>
                      <a:close/>
                    </a:path>
                  </a:pathLst>
                </a:custGeom>
                <a:solidFill>
                  <a:srgbClr val="CCCCCC"/>
                </a:solidFill>
                <a:ln w="9525">
                  <a:solidFill>
                    <a:schemeClr val="bg2"/>
                  </a:solidFill>
                  <a:round/>
                  <a:headEnd/>
                  <a:tailEnd/>
                </a:ln>
              </p:spPr>
              <p:txBody>
                <a:bodyPr/>
                <a:lstStyle/>
                <a:p>
                  <a:endParaRPr lang="en-US"/>
                </a:p>
              </p:txBody>
            </p:sp>
            <p:sp>
              <p:nvSpPr>
                <p:cNvPr id="712782" name="Freeform 1102"/>
                <p:cNvSpPr>
                  <a:spLocks noChangeAspect="1"/>
                </p:cNvSpPr>
                <p:nvPr/>
              </p:nvSpPr>
              <p:spPr bwMode="auto">
                <a:xfrm>
                  <a:off x="1697" y="1851"/>
                  <a:ext cx="68" cy="16"/>
                </a:xfrm>
                <a:custGeom>
                  <a:avLst/>
                  <a:gdLst/>
                  <a:ahLst/>
                  <a:cxnLst>
                    <a:cxn ang="0">
                      <a:pos x="22" y="0"/>
                    </a:cxn>
                    <a:cxn ang="0">
                      <a:pos x="32" y="0"/>
                    </a:cxn>
                    <a:cxn ang="0">
                      <a:pos x="37" y="2"/>
                    </a:cxn>
                    <a:cxn ang="0">
                      <a:pos x="43" y="2"/>
                    </a:cxn>
                    <a:cxn ang="0">
                      <a:pos x="45" y="6"/>
                    </a:cxn>
                    <a:cxn ang="0">
                      <a:pos x="43" y="8"/>
                    </a:cxn>
                    <a:cxn ang="0">
                      <a:pos x="37" y="8"/>
                    </a:cxn>
                    <a:cxn ang="0">
                      <a:pos x="32" y="10"/>
                    </a:cxn>
                    <a:cxn ang="0">
                      <a:pos x="22" y="10"/>
                    </a:cxn>
                    <a:cxn ang="0">
                      <a:pos x="13" y="10"/>
                    </a:cxn>
                    <a:cxn ang="0">
                      <a:pos x="5" y="8"/>
                    </a:cxn>
                    <a:cxn ang="0">
                      <a:pos x="2" y="8"/>
                    </a:cxn>
                    <a:cxn ang="0">
                      <a:pos x="0" y="6"/>
                    </a:cxn>
                    <a:cxn ang="0">
                      <a:pos x="2" y="2"/>
                    </a:cxn>
                    <a:cxn ang="0">
                      <a:pos x="5" y="2"/>
                    </a:cxn>
                    <a:cxn ang="0">
                      <a:pos x="13" y="0"/>
                    </a:cxn>
                    <a:cxn ang="0">
                      <a:pos x="22" y="0"/>
                    </a:cxn>
                  </a:cxnLst>
                  <a:rect l="0" t="0" r="r" b="b"/>
                  <a:pathLst>
                    <a:path w="45" h="10">
                      <a:moveTo>
                        <a:pt x="22" y="0"/>
                      </a:moveTo>
                      <a:lnTo>
                        <a:pt x="32" y="0"/>
                      </a:lnTo>
                      <a:lnTo>
                        <a:pt x="37" y="2"/>
                      </a:lnTo>
                      <a:lnTo>
                        <a:pt x="43" y="2"/>
                      </a:lnTo>
                      <a:lnTo>
                        <a:pt x="45" y="6"/>
                      </a:lnTo>
                      <a:lnTo>
                        <a:pt x="43" y="8"/>
                      </a:lnTo>
                      <a:lnTo>
                        <a:pt x="37" y="8"/>
                      </a:lnTo>
                      <a:lnTo>
                        <a:pt x="32" y="10"/>
                      </a:lnTo>
                      <a:lnTo>
                        <a:pt x="22" y="10"/>
                      </a:lnTo>
                      <a:lnTo>
                        <a:pt x="13" y="10"/>
                      </a:lnTo>
                      <a:lnTo>
                        <a:pt x="5" y="8"/>
                      </a:lnTo>
                      <a:lnTo>
                        <a:pt x="2" y="8"/>
                      </a:lnTo>
                      <a:lnTo>
                        <a:pt x="0" y="6"/>
                      </a:lnTo>
                      <a:lnTo>
                        <a:pt x="2" y="2"/>
                      </a:lnTo>
                      <a:lnTo>
                        <a:pt x="5" y="2"/>
                      </a:lnTo>
                      <a:lnTo>
                        <a:pt x="13" y="0"/>
                      </a:lnTo>
                      <a:lnTo>
                        <a:pt x="22" y="0"/>
                      </a:lnTo>
                    </a:path>
                  </a:pathLst>
                </a:custGeom>
                <a:noFill/>
                <a:ln w="0">
                  <a:solidFill>
                    <a:schemeClr val="bg2"/>
                  </a:solidFill>
                  <a:prstDash val="solid"/>
                  <a:round/>
                  <a:headEnd/>
                  <a:tailEnd/>
                </a:ln>
              </p:spPr>
              <p:txBody>
                <a:bodyPr/>
                <a:lstStyle/>
                <a:p>
                  <a:endParaRPr lang="en-US"/>
                </a:p>
              </p:txBody>
            </p:sp>
            <p:sp>
              <p:nvSpPr>
                <p:cNvPr id="712783" name="Freeform 1103"/>
                <p:cNvSpPr>
                  <a:spLocks noChangeAspect="1"/>
                </p:cNvSpPr>
                <p:nvPr/>
              </p:nvSpPr>
              <p:spPr bwMode="auto">
                <a:xfrm>
                  <a:off x="1697" y="1880"/>
                  <a:ext cx="68" cy="14"/>
                </a:xfrm>
                <a:custGeom>
                  <a:avLst/>
                  <a:gdLst/>
                  <a:ahLst/>
                  <a:cxnLst>
                    <a:cxn ang="0">
                      <a:pos x="22" y="0"/>
                    </a:cxn>
                    <a:cxn ang="0">
                      <a:pos x="24" y="0"/>
                    </a:cxn>
                    <a:cxn ang="0">
                      <a:pos x="26" y="0"/>
                    </a:cxn>
                    <a:cxn ang="0">
                      <a:pos x="28" y="0"/>
                    </a:cxn>
                    <a:cxn ang="0">
                      <a:pos x="30" y="0"/>
                    </a:cxn>
                    <a:cxn ang="0">
                      <a:pos x="32" y="0"/>
                    </a:cxn>
                    <a:cxn ang="0">
                      <a:pos x="34" y="0"/>
                    </a:cxn>
                    <a:cxn ang="0">
                      <a:pos x="35" y="0"/>
                    </a:cxn>
                    <a:cxn ang="0">
                      <a:pos x="37" y="2"/>
                    </a:cxn>
                    <a:cxn ang="0">
                      <a:pos x="39" y="2"/>
                    </a:cxn>
                    <a:cxn ang="0">
                      <a:pos x="41" y="2"/>
                    </a:cxn>
                    <a:cxn ang="0">
                      <a:pos x="43" y="2"/>
                    </a:cxn>
                    <a:cxn ang="0">
                      <a:pos x="43" y="4"/>
                    </a:cxn>
                    <a:cxn ang="0">
                      <a:pos x="45" y="4"/>
                    </a:cxn>
                    <a:cxn ang="0">
                      <a:pos x="45" y="5"/>
                    </a:cxn>
                    <a:cxn ang="0">
                      <a:pos x="43" y="5"/>
                    </a:cxn>
                    <a:cxn ang="0">
                      <a:pos x="43" y="7"/>
                    </a:cxn>
                    <a:cxn ang="0">
                      <a:pos x="41" y="7"/>
                    </a:cxn>
                    <a:cxn ang="0">
                      <a:pos x="39" y="7"/>
                    </a:cxn>
                    <a:cxn ang="0">
                      <a:pos x="37" y="7"/>
                    </a:cxn>
                    <a:cxn ang="0">
                      <a:pos x="37" y="9"/>
                    </a:cxn>
                    <a:cxn ang="0">
                      <a:pos x="35" y="9"/>
                    </a:cxn>
                    <a:cxn ang="0">
                      <a:pos x="34" y="9"/>
                    </a:cxn>
                    <a:cxn ang="0">
                      <a:pos x="32" y="9"/>
                    </a:cxn>
                    <a:cxn ang="0">
                      <a:pos x="30" y="9"/>
                    </a:cxn>
                    <a:cxn ang="0">
                      <a:pos x="28" y="9"/>
                    </a:cxn>
                    <a:cxn ang="0">
                      <a:pos x="26" y="9"/>
                    </a:cxn>
                    <a:cxn ang="0">
                      <a:pos x="24" y="9"/>
                    </a:cxn>
                    <a:cxn ang="0">
                      <a:pos x="22" y="9"/>
                    </a:cxn>
                    <a:cxn ang="0">
                      <a:pos x="20" y="9"/>
                    </a:cxn>
                    <a:cxn ang="0">
                      <a:pos x="18" y="9"/>
                    </a:cxn>
                    <a:cxn ang="0">
                      <a:pos x="17" y="9"/>
                    </a:cxn>
                    <a:cxn ang="0">
                      <a:pos x="15" y="9"/>
                    </a:cxn>
                    <a:cxn ang="0">
                      <a:pos x="13" y="9"/>
                    </a:cxn>
                    <a:cxn ang="0">
                      <a:pos x="11" y="9"/>
                    </a:cxn>
                    <a:cxn ang="0">
                      <a:pos x="9" y="9"/>
                    </a:cxn>
                    <a:cxn ang="0">
                      <a:pos x="7" y="9"/>
                    </a:cxn>
                    <a:cxn ang="0">
                      <a:pos x="7" y="7"/>
                    </a:cxn>
                    <a:cxn ang="0">
                      <a:pos x="5" y="7"/>
                    </a:cxn>
                    <a:cxn ang="0">
                      <a:pos x="3" y="7"/>
                    </a:cxn>
                    <a:cxn ang="0">
                      <a:pos x="2" y="7"/>
                    </a:cxn>
                    <a:cxn ang="0">
                      <a:pos x="2" y="5"/>
                    </a:cxn>
                    <a:cxn ang="0">
                      <a:pos x="0" y="5"/>
                    </a:cxn>
                    <a:cxn ang="0">
                      <a:pos x="0" y="4"/>
                    </a:cxn>
                    <a:cxn ang="0">
                      <a:pos x="2" y="4"/>
                    </a:cxn>
                    <a:cxn ang="0">
                      <a:pos x="2" y="2"/>
                    </a:cxn>
                    <a:cxn ang="0">
                      <a:pos x="3" y="2"/>
                    </a:cxn>
                    <a:cxn ang="0">
                      <a:pos x="5" y="2"/>
                    </a:cxn>
                    <a:cxn ang="0">
                      <a:pos x="7" y="2"/>
                    </a:cxn>
                    <a:cxn ang="0">
                      <a:pos x="9" y="0"/>
                    </a:cxn>
                    <a:cxn ang="0">
                      <a:pos x="11" y="0"/>
                    </a:cxn>
                    <a:cxn ang="0">
                      <a:pos x="13" y="0"/>
                    </a:cxn>
                    <a:cxn ang="0">
                      <a:pos x="15" y="0"/>
                    </a:cxn>
                    <a:cxn ang="0">
                      <a:pos x="17" y="0"/>
                    </a:cxn>
                    <a:cxn ang="0">
                      <a:pos x="18" y="0"/>
                    </a:cxn>
                    <a:cxn ang="0">
                      <a:pos x="20" y="0"/>
                    </a:cxn>
                    <a:cxn ang="0">
                      <a:pos x="22" y="0"/>
                    </a:cxn>
                  </a:cxnLst>
                  <a:rect l="0" t="0" r="r" b="b"/>
                  <a:pathLst>
                    <a:path w="45" h="9">
                      <a:moveTo>
                        <a:pt x="22" y="0"/>
                      </a:moveTo>
                      <a:lnTo>
                        <a:pt x="24" y="0"/>
                      </a:lnTo>
                      <a:lnTo>
                        <a:pt x="26" y="0"/>
                      </a:lnTo>
                      <a:lnTo>
                        <a:pt x="28" y="0"/>
                      </a:lnTo>
                      <a:lnTo>
                        <a:pt x="30" y="0"/>
                      </a:lnTo>
                      <a:lnTo>
                        <a:pt x="32" y="0"/>
                      </a:lnTo>
                      <a:lnTo>
                        <a:pt x="34" y="0"/>
                      </a:lnTo>
                      <a:lnTo>
                        <a:pt x="35" y="0"/>
                      </a:lnTo>
                      <a:lnTo>
                        <a:pt x="37" y="2"/>
                      </a:lnTo>
                      <a:lnTo>
                        <a:pt x="39" y="2"/>
                      </a:lnTo>
                      <a:lnTo>
                        <a:pt x="41" y="2"/>
                      </a:lnTo>
                      <a:lnTo>
                        <a:pt x="43" y="2"/>
                      </a:lnTo>
                      <a:lnTo>
                        <a:pt x="43" y="4"/>
                      </a:lnTo>
                      <a:lnTo>
                        <a:pt x="45" y="4"/>
                      </a:lnTo>
                      <a:lnTo>
                        <a:pt x="45" y="5"/>
                      </a:lnTo>
                      <a:lnTo>
                        <a:pt x="43" y="5"/>
                      </a:lnTo>
                      <a:lnTo>
                        <a:pt x="43" y="7"/>
                      </a:lnTo>
                      <a:lnTo>
                        <a:pt x="41" y="7"/>
                      </a:lnTo>
                      <a:lnTo>
                        <a:pt x="39" y="7"/>
                      </a:lnTo>
                      <a:lnTo>
                        <a:pt x="37" y="7"/>
                      </a:lnTo>
                      <a:lnTo>
                        <a:pt x="37" y="9"/>
                      </a:lnTo>
                      <a:lnTo>
                        <a:pt x="35" y="9"/>
                      </a:lnTo>
                      <a:lnTo>
                        <a:pt x="34" y="9"/>
                      </a:lnTo>
                      <a:lnTo>
                        <a:pt x="32" y="9"/>
                      </a:lnTo>
                      <a:lnTo>
                        <a:pt x="30" y="9"/>
                      </a:lnTo>
                      <a:lnTo>
                        <a:pt x="28" y="9"/>
                      </a:lnTo>
                      <a:lnTo>
                        <a:pt x="26" y="9"/>
                      </a:lnTo>
                      <a:lnTo>
                        <a:pt x="24" y="9"/>
                      </a:lnTo>
                      <a:lnTo>
                        <a:pt x="22" y="9"/>
                      </a:lnTo>
                      <a:lnTo>
                        <a:pt x="20" y="9"/>
                      </a:lnTo>
                      <a:lnTo>
                        <a:pt x="18" y="9"/>
                      </a:lnTo>
                      <a:lnTo>
                        <a:pt x="17" y="9"/>
                      </a:lnTo>
                      <a:lnTo>
                        <a:pt x="15" y="9"/>
                      </a:lnTo>
                      <a:lnTo>
                        <a:pt x="13" y="9"/>
                      </a:lnTo>
                      <a:lnTo>
                        <a:pt x="11" y="9"/>
                      </a:lnTo>
                      <a:lnTo>
                        <a:pt x="9" y="9"/>
                      </a:lnTo>
                      <a:lnTo>
                        <a:pt x="7" y="9"/>
                      </a:lnTo>
                      <a:lnTo>
                        <a:pt x="7" y="7"/>
                      </a:lnTo>
                      <a:lnTo>
                        <a:pt x="5" y="7"/>
                      </a:lnTo>
                      <a:lnTo>
                        <a:pt x="3" y="7"/>
                      </a:lnTo>
                      <a:lnTo>
                        <a:pt x="2" y="7"/>
                      </a:lnTo>
                      <a:lnTo>
                        <a:pt x="2" y="5"/>
                      </a:lnTo>
                      <a:lnTo>
                        <a:pt x="0" y="5"/>
                      </a:lnTo>
                      <a:lnTo>
                        <a:pt x="0" y="4"/>
                      </a:lnTo>
                      <a:lnTo>
                        <a:pt x="2" y="4"/>
                      </a:lnTo>
                      <a:lnTo>
                        <a:pt x="2" y="2"/>
                      </a:lnTo>
                      <a:lnTo>
                        <a:pt x="3" y="2"/>
                      </a:lnTo>
                      <a:lnTo>
                        <a:pt x="5" y="2"/>
                      </a:lnTo>
                      <a:lnTo>
                        <a:pt x="7" y="2"/>
                      </a:lnTo>
                      <a:lnTo>
                        <a:pt x="9" y="0"/>
                      </a:lnTo>
                      <a:lnTo>
                        <a:pt x="11" y="0"/>
                      </a:lnTo>
                      <a:lnTo>
                        <a:pt x="13" y="0"/>
                      </a:lnTo>
                      <a:lnTo>
                        <a:pt x="15" y="0"/>
                      </a:lnTo>
                      <a:lnTo>
                        <a:pt x="17" y="0"/>
                      </a:lnTo>
                      <a:lnTo>
                        <a:pt x="18" y="0"/>
                      </a:lnTo>
                      <a:lnTo>
                        <a:pt x="20" y="0"/>
                      </a:lnTo>
                      <a:lnTo>
                        <a:pt x="22" y="0"/>
                      </a:lnTo>
                      <a:close/>
                    </a:path>
                  </a:pathLst>
                </a:custGeom>
                <a:solidFill>
                  <a:srgbClr val="CCCCCC"/>
                </a:solidFill>
                <a:ln w="9525">
                  <a:solidFill>
                    <a:schemeClr val="bg2"/>
                  </a:solidFill>
                  <a:round/>
                  <a:headEnd/>
                  <a:tailEnd/>
                </a:ln>
              </p:spPr>
              <p:txBody>
                <a:bodyPr/>
                <a:lstStyle/>
                <a:p>
                  <a:endParaRPr lang="en-US"/>
                </a:p>
              </p:txBody>
            </p:sp>
            <p:sp>
              <p:nvSpPr>
                <p:cNvPr id="712784" name="Freeform 1104"/>
                <p:cNvSpPr>
                  <a:spLocks noChangeAspect="1"/>
                </p:cNvSpPr>
                <p:nvPr/>
              </p:nvSpPr>
              <p:spPr bwMode="auto">
                <a:xfrm>
                  <a:off x="1697" y="1880"/>
                  <a:ext cx="68" cy="14"/>
                </a:xfrm>
                <a:custGeom>
                  <a:avLst/>
                  <a:gdLst/>
                  <a:ahLst/>
                  <a:cxnLst>
                    <a:cxn ang="0">
                      <a:pos x="22" y="0"/>
                    </a:cxn>
                    <a:cxn ang="0">
                      <a:pos x="32" y="0"/>
                    </a:cxn>
                    <a:cxn ang="0">
                      <a:pos x="37" y="2"/>
                    </a:cxn>
                    <a:cxn ang="0">
                      <a:pos x="43" y="4"/>
                    </a:cxn>
                    <a:cxn ang="0">
                      <a:pos x="45" y="5"/>
                    </a:cxn>
                    <a:cxn ang="0">
                      <a:pos x="43" y="7"/>
                    </a:cxn>
                    <a:cxn ang="0">
                      <a:pos x="37" y="7"/>
                    </a:cxn>
                    <a:cxn ang="0">
                      <a:pos x="32" y="9"/>
                    </a:cxn>
                    <a:cxn ang="0">
                      <a:pos x="22" y="9"/>
                    </a:cxn>
                    <a:cxn ang="0">
                      <a:pos x="13" y="9"/>
                    </a:cxn>
                    <a:cxn ang="0">
                      <a:pos x="5" y="7"/>
                    </a:cxn>
                    <a:cxn ang="0">
                      <a:pos x="2" y="7"/>
                    </a:cxn>
                    <a:cxn ang="0">
                      <a:pos x="0" y="5"/>
                    </a:cxn>
                    <a:cxn ang="0">
                      <a:pos x="2" y="4"/>
                    </a:cxn>
                    <a:cxn ang="0">
                      <a:pos x="5" y="2"/>
                    </a:cxn>
                    <a:cxn ang="0">
                      <a:pos x="13" y="0"/>
                    </a:cxn>
                    <a:cxn ang="0">
                      <a:pos x="22" y="0"/>
                    </a:cxn>
                  </a:cxnLst>
                  <a:rect l="0" t="0" r="r" b="b"/>
                  <a:pathLst>
                    <a:path w="45" h="9">
                      <a:moveTo>
                        <a:pt x="22" y="0"/>
                      </a:moveTo>
                      <a:lnTo>
                        <a:pt x="32" y="0"/>
                      </a:lnTo>
                      <a:lnTo>
                        <a:pt x="37" y="2"/>
                      </a:lnTo>
                      <a:lnTo>
                        <a:pt x="43" y="4"/>
                      </a:lnTo>
                      <a:lnTo>
                        <a:pt x="45" y="5"/>
                      </a:lnTo>
                      <a:lnTo>
                        <a:pt x="43" y="7"/>
                      </a:lnTo>
                      <a:lnTo>
                        <a:pt x="37" y="7"/>
                      </a:lnTo>
                      <a:lnTo>
                        <a:pt x="32" y="9"/>
                      </a:lnTo>
                      <a:lnTo>
                        <a:pt x="22" y="9"/>
                      </a:lnTo>
                      <a:lnTo>
                        <a:pt x="13" y="9"/>
                      </a:lnTo>
                      <a:lnTo>
                        <a:pt x="5" y="7"/>
                      </a:lnTo>
                      <a:lnTo>
                        <a:pt x="2" y="7"/>
                      </a:lnTo>
                      <a:lnTo>
                        <a:pt x="0" y="5"/>
                      </a:lnTo>
                      <a:lnTo>
                        <a:pt x="2" y="4"/>
                      </a:lnTo>
                      <a:lnTo>
                        <a:pt x="5" y="2"/>
                      </a:lnTo>
                      <a:lnTo>
                        <a:pt x="13" y="0"/>
                      </a:lnTo>
                      <a:lnTo>
                        <a:pt x="22" y="0"/>
                      </a:lnTo>
                    </a:path>
                  </a:pathLst>
                </a:custGeom>
                <a:noFill/>
                <a:ln w="0">
                  <a:solidFill>
                    <a:schemeClr val="bg2"/>
                  </a:solidFill>
                  <a:prstDash val="solid"/>
                  <a:round/>
                  <a:headEnd/>
                  <a:tailEnd/>
                </a:ln>
              </p:spPr>
              <p:txBody>
                <a:bodyPr/>
                <a:lstStyle/>
                <a:p>
                  <a:endParaRPr lang="en-US"/>
                </a:p>
              </p:txBody>
            </p:sp>
            <p:sp>
              <p:nvSpPr>
                <p:cNvPr id="712785" name="Rectangle 1105"/>
                <p:cNvSpPr>
                  <a:spLocks noChangeAspect="1" noChangeArrowheads="1"/>
                </p:cNvSpPr>
                <p:nvPr/>
              </p:nvSpPr>
              <p:spPr bwMode="auto">
                <a:xfrm>
                  <a:off x="1702" y="1827"/>
                  <a:ext cx="54" cy="17"/>
                </a:xfrm>
                <a:prstGeom prst="rect">
                  <a:avLst/>
                </a:prstGeom>
                <a:solidFill>
                  <a:srgbClr val="CCCCCC"/>
                </a:solidFill>
                <a:ln w="9525">
                  <a:solidFill>
                    <a:schemeClr val="bg2"/>
                  </a:solidFill>
                  <a:miter lim="800000"/>
                  <a:headEnd/>
                  <a:tailEnd/>
                </a:ln>
              </p:spPr>
              <p:txBody>
                <a:bodyPr/>
                <a:lstStyle/>
                <a:p>
                  <a:endParaRPr lang="en-US"/>
                </a:p>
              </p:txBody>
            </p:sp>
            <p:sp>
              <p:nvSpPr>
                <p:cNvPr id="712786" name="Rectangle 1106"/>
                <p:cNvSpPr>
                  <a:spLocks noChangeAspect="1" noChangeArrowheads="1"/>
                </p:cNvSpPr>
                <p:nvPr/>
              </p:nvSpPr>
              <p:spPr bwMode="auto">
                <a:xfrm>
                  <a:off x="1702" y="1827"/>
                  <a:ext cx="54" cy="17"/>
                </a:xfrm>
                <a:prstGeom prst="rect">
                  <a:avLst/>
                </a:prstGeom>
                <a:noFill/>
                <a:ln w="0">
                  <a:solidFill>
                    <a:schemeClr val="bg2"/>
                  </a:solidFill>
                  <a:miter lim="800000"/>
                  <a:headEnd/>
                  <a:tailEnd/>
                </a:ln>
              </p:spPr>
              <p:txBody>
                <a:bodyPr/>
                <a:lstStyle/>
                <a:p>
                  <a:endParaRPr lang="en-US"/>
                </a:p>
              </p:txBody>
            </p:sp>
            <p:sp>
              <p:nvSpPr>
                <p:cNvPr id="712787" name="Line 1107"/>
                <p:cNvSpPr>
                  <a:spLocks noChangeAspect="1" noChangeShapeType="1"/>
                </p:cNvSpPr>
                <p:nvPr/>
              </p:nvSpPr>
              <p:spPr bwMode="auto">
                <a:xfrm flipV="1">
                  <a:off x="1594" y="1539"/>
                  <a:ext cx="162" cy="63"/>
                </a:xfrm>
                <a:prstGeom prst="line">
                  <a:avLst/>
                </a:prstGeom>
                <a:noFill/>
                <a:ln w="6350">
                  <a:solidFill>
                    <a:schemeClr val="bg2"/>
                  </a:solidFill>
                  <a:round/>
                  <a:headEnd/>
                  <a:tailEnd/>
                </a:ln>
              </p:spPr>
              <p:txBody>
                <a:bodyPr/>
                <a:lstStyle/>
                <a:p>
                  <a:endParaRPr lang="en-US"/>
                </a:p>
              </p:txBody>
            </p:sp>
            <p:sp>
              <p:nvSpPr>
                <p:cNvPr id="712788" name="Line 1108"/>
                <p:cNvSpPr>
                  <a:spLocks noChangeAspect="1" noChangeShapeType="1"/>
                </p:cNvSpPr>
                <p:nvPr/>
              </p:nvSpPr>
              <p:spPr bwMode="auto">
                <a:xfrm flipH="1">
                  <a:off x="1779" y="1615"/>
                  <a:ext cx="35" cy="158"/>
                </a:xfrm>
                <a:prstGeom prst="line">
                  <a:avLst/>
                </a:prstGeom>
                <a:noFill/>
                <a:ln w="6350">
                  <a:solidFill>
                    <a:schemeClr val="bg2"/>
                  </a:solidFill>
                  <a:round/>
                  <a:headEnd/>
                  <a:tailEnd/>
                </a:ln>
              </p:spPr>
              <p:txBody>
                <a:bodyPr/>
                <a:lstStyle/>
                <a:p>
                  <a:endParaRPr lang="en-US"/>
                </a:p>
              </p:txBody>
            </p:sp>
            <p:sp>
              <p:nvSpPr>
                <p:cNvPr id="712789" name="Line 1109"/>
                <p:cNvSpPr>
                  <a:spLocks noChangeAspect="1" noChangeShapeType="1"/>
                </p:cNvSpPr>
                <p:nvPr/>
              </p:nvSpPr>
              <p:spPr bwMode="auto">
                <a:xfrm>
                  <a:off x="1582" y="1691"/>
                  <a:ext cx="109" cy="82"/>
                </a:xfrm>
                <a:prstGeom prst="line">
                  <a:avLst/>
                </a:prstGeom>
                <a:noFill/>
                <a:ln w="6350">
                  <a:solidFill>
                    <a:schemeClr val="bg2"/>
                  </a:solidFill>
                  <a:round/>
                  <a:headEnd/>
                  <a:tailEnd/>
                </a:ln>
              </p:spPr>
              <p:txBody>
                <a:bodyPr/>
                <a:lstStyle/>
                <a:p>
                  <a:endParaRPr lang="en-US"/>
                </a:p>
              </p:txBody>
            </p:sp>
            <p:sp>
              <p:nvSpPr>
                <p:cNvPr id="712790" name="Line 1110"/>
                <p:cNvSpPr>
                  <a:spLocks noChangeAspect="1" noChangeShapeType="1"/>
                </p:cNvSpPr>
                <p:nvPr/>
              </p:nvSpPr>
              <p:spPr bwMode="auto">
                <a:xfrm flipV="1">
                  <a:off x="1839" y="1776"/>
                  <a:ext cx="125" cy="56"/>
                </a:xfrm>
                <a:prstGeom prst="line">
                  <a:avLst/>
                </a:prstGeom>
                <a:noFill/>
                <a:ln w="6350">
                  <a:solidFill>
                    <a:schemeClr val="bg2"/>
                  </a:solidFill>
                  <a:round/>
                  <a:headEnd/>
                  <a:tailEnd/>
                </a:ln>
              </p:spPr>
              <p:txBody>
                <a:bodyPr/>
                <a:lstStyle/>
                <a:p>
                  <a:endParaRPr lang="en-US"/>
                </a:p>
              </p:txBody>
            </p:sp>
            <p:sp>
              <p:nvSpPr>
                <p:cNvPr id="712791" name="Rectangle 1111"/>
                <p:cNvSpPr>
                  <a:spLocks noChangeAspect="1" noChangeArrowheads="1"/>
                </p:cNvSpPr>
                <p:nvPr/>
              </p:nvSpPr>
              <p:spPr bwMode="auto">
                <a:xfrm>
                  <a:off x="1992" y="1667"/>
                  <a:ext cx="97" cy="86"/>
                </a:xfrm>
                <a:prstGeom prst="rect">
                  <a:avLst/>
                </a:prstGeom>
                <a:solidFill>
                  <a:srgbClr val="669999"/>
                </a:solidFill>
                <a:ln w="9525">
                  <a:solidFill>
                    <a:schemeClr val="bg2"/>
                  </a:solidFill>
                  <a:miter lim="800000"/>
                  <a:headEnd/>
                  <a:tailEnd/>
                </a:ln>
              </p:spPr>
              <p:txBody>
                <a:bodyPr/>
                <a:lstStyle/>
                <a:p>
                  <a:endParaRPr lang="en-US"/>
                </a:p>
              </p:txBody>
            </p:sp>
            <p:sp>
              <p:nvSpPr>
                <p:cNvPr id="712792" name="Rectangle 1112"/>
                <p:cNvSpPr>
                  <a:spLocks noChangeAspect="1" noChangeArrowheads="1"/>
                </p:cNvSpPr>
                <p:nvPr/>
              </p:nvSpPr>
              <p:spPr bwMode="auto">
                <a:xfrm>
                  <a:off x="1992" y="1667"/>
                  <a:ext cx="97" cy="86"/>
                </a:xfrm>
                <a:prstGeom prst="rect">
                  <a:avLst/>
                </a:prstGeom>
                <a:noFill/>
                <a:ln w="0">
                  <a:solidFill>
                    <a:schemeClr val="bg2"/>
                  </a:solidFill>
                  <a:miter lim="800000"/>
                  <a:headEnd/>
                  <a:tailEnd/>
                </a:ln>
              </p:spPr>
              <p:txBody>
                <a:bodyPr/>
                <a:lstStyle/>
                <a:p>
                  <a:endParaRPr lang="en-US"/>
                </a:p>
              </p:txBody>
            </p:sp>
            <p:sp>
              <p:nvSpPr>
                <p:cNvPr id="712793" name="Freeform 1113"/>
                <p:cNvSpPr>
                  <a:spLocks noChangeAspect="1"/>
                </p:cNvSpPr>
                <p:nvPr/>
              </p:nvSpPr>
              <p:spPr bwMode="auto">
                <a:xfrm>
                  <a:off x="1962" y="1700"/>
                  <a:ext cx="68" cy="14"/>
                </a:xfrm>
                <a:custGeom>
                  <a:avLst/>
                  <a:gdLst/>
                  <a:ahLst/>
                  <a:cxnLst>
                    <a:cxn ang="0">
                      <a:pos x="22" y="0"/>
                    </a:cxn>
                    <a:cxn ang="0">
                      <a:pos x="24" y="0"/>
                    </a:cxn>
                    <a:cxn ang="0">
                      <a:pos x="26" y="0"/>
                    </a:cxn>
                    <a:cxn ang="0">
                      <a:pos x="28" y="0"/>
                    </a:cxn>
                    <a:cxn ang="0">
                      <a:pos x="30" y="0"/>
                    </a:cxn>
                    <a:cxn ang="0">
                      <a:pos x="32" y="0"/>
                    </a:cxn>
                    <a:cxn ang="0">
                      <a:pos x="33" y="2"/>
                    </a:cxn>
                    <a:cxn ang="0">
                      <a:pos x="35" y="2"/>
                    </a:cxn>
                    <a:cxn ang="0">
                      <a:pos x="37" y="2"/>
                    </a:cxn>
                    <a:cxn ang="0">
                      <a:pos x="39" y="2"/>
                    </a:cxn>
                    <a:cxn ang="0">
                      <a:pos x="41" y="2"/>
                    </a:cxn>
                    <a:cxn ang="0">
                      <a:pos x="43" y="4"/>
                    </a:cxn>
                    <a:cxn ang="0">
                      <a:pos x="45" y="4"/>
                    </a:cxn>
                    <a:cxn ang="0">
                      <a:pos x="45" y="5"/>
                    </a:cxn>
                    <a:cxn ang="0">
                      <a:pos x="43" y="7"/>
                    </a:cxn>
                    <a:cxn ang="0">
                      <a:pos x="41" y="7"/>
                    </a:cxn>
                    <a:cxn ang="0">
                      <a:pos x="39" y="7"/>
                    </a:cxn>
                    <a:cxn ang="0">
                      <a:pos x="39" y="9"/>
                    </a:cxn>
                    <a:cxn ang="0">
                      <a:pos x="37" y="9"/>
                    </a:cxn>
                    <a:cxn ang="0">
                      <a:pos x="35" y="9"/>
                    </a:cxn>
                    <a:cxn ang="0">
                      <a:pos x="33" y="9"/>
                    </a:cxn>
                    <a:cxn ang="0">
                      <a:pos x="32" y="9"/>
                    </a:cxn>
                    <a:cxn ang="0">
                      <a:pos x="30" y="9"/>
                    </a:cxn>
                    <a:cxn ang="0">
                      <a:pos x="28" y="9"/>
                    </a:cxn>
                    <a:cxn ang="0">
                      <a:pos x="26" y="9"/>
                    </a:cxn>
                    <a:cxn ang="0">
                      <a:pos x="24" y="9"/>
                    </a:cxn>
                    <a:cxn ang="0">
                      <a:pos x="22" y="9"/>
                    </a:cxn>
                    <a:cxn ang="0">
                      <a:pos x="20" y="9"/>
                    </a:cxn>
                    <a:cxn ang="0">
                      <a:pos x="18" y="9"/>
                    </a:cxn>
                    <a:cxn ang="0">
                      <a:pos x="16" y="9"/>
                    </a:cxn>
                    <a:cxn ang="0">
                      <a:pos x="15" y="9"/>
                    </a:cxn>
                    <a:cxn ang="0">
                      <a:pos x="13" y="9"/>
                    </a:cxn>
                    <a:cxn ang="0">
                      <a:pos x="11" y="9"/>
                    </a:cxn>
                    <a:cxn ang="0">
                      <a:pos x="9" y="9"/>
                    </a:cxn>
                    <a:cxn ang="0">
                      <a:pos x="7" y="9"/>
                    </a:cxn>
                    <a:cxn ang="0">
                      <a:pos x="5" y="9"/>
                    </a:cxn>
                    <a:cxn ang="0">
                      <a:pos x="5" y="7"/>
                    </a:cxn>
                    <a:cxn ang="0">
                      <a:pos x="3" y="7"/>
                    </a:cxn>
                    <a:cxn ang="0">
                      <a:pos x="1" y="7"/>
                    </a:cxn>
                    <a:cxn ang="0">
                      <a:pos x="0" y="7"/>
                    </a:cxn>
                    <a:cxn ang="0">
                      <a:pos x="0" y="5"/>
                    </a:cxn>
                    <a:cxn ang="0">
                      <a:pos x="0" y="4"/>
                    </a:cxn>
                    <a:cxn ang="0">
                      <a:pos x="1" y="4"/>
                    </a:cxn>
                    <a:cxn ang="0">
                      <a:pos x="3" y="2"/>
                    </a:cxn>
                    <a:cxn ang="0">
                      <a:pos x="5" y="2"/>
                    </a:cxn>
                    <a:cxn ang="0">
                      <a:pos x="7" y="2"/>
                    </a:cxn>
                    <a:cxn ang="0">
                      <a:pos x="9" y="2"/>
                    </a:cxn>
                    <a:cxn ang="0">
                      <a:pos x="11" y="2"/>
                    </a:cxn>
                    <a:cxn ang="0">
                      <a:pos x="13" y="0"/>
                    </a:cxn>
                    <a:cxn ang="0">
                      <a:pos x="15" y="0"/>
                    </a:cxn>
                    <a:cxn ang="0">
                      <a:pos x="16" y="0"/>
                    </a:cxn>
                    <a:cxn ang="0">
                      <a:pos x="18" y="0"/>
                    </a:cxn>
                    <a:cxn ang="0">
                      <a:pos x="20" y="0"/>
                    </a:cxn>
                    <a:cxn ang="0">
                      <a:pos x="22" y="0"/>
                    </a:cxn>
                  </a:cxnLst>
                  <a:rect l="0" t="0" r="r" b="b"/>
                  <a:pathLst>
                    <a:path w="45" h="9">
                      <a:moveTo>
                        <a:pt x="22" y="0"/>
                      </a:moveTo>
                      <a:lnTo>
                        <a:pt x="24" y="0"/>
                      </a:lnTo>
                      <a:lnTo>
                        <a:pt x="26" y="0"/>
                      </a:lnTo>
                      <a:lnTo>
                        <a:pt x="28" y="0"/>
                      </a:lnTo>
                      <a:lnTo>
                        <a:pt x="30" y="0"/>
                      </a:lnTo>
                      <a:lnTo>
                        <a:pt x="32" y="0"/>
                      </a:lnTo>
                      <a:lnTo>
                        <a:pt x="33" y="2"/>
                      </a:lnTo>
                      <a:lnTo>
                        <a:pt x="35" y="2"/>
                      </a:lnTo>
                      <a:lnTo>
                        <a:pt x="37" y="2"/>
                      </a:lnTo>
                      <a:lnTo>
                        <a:pt x="39" y="2"/>
                      </a:lnTo>
                      <a:lnTo>
                        <a:pt x="41" y="2"/>
                      </a:lnTo>
                      <a:lnTo>
                        <a:pt x="43" y="4"/>
                      </a:lnTo>
                      <a:lnTo>
                        <a:pt x="45" y="4"/>
                      </a:lnTo>
                      <a:lnTo>
                        <a:pt x="45" y="5"/>
                      </a:lnTo>
                      <a:lnTo>
                        <a:pt x="43" y="7"/>
                      </a:lnTo>
                      <a:lnTo>
                        <a:pt x="41" y="7"/>
                      </a:lnTo>
                      <a:lnTo>
                        <a:pt x="39" y="7"/>
                      </a:lnTo>
                      <a:lnTo>
                        <a:pt x="39" y="9"/>
                      </a:lnTo>
                      <a:lnTo>
                        <a:pt x="37" y="9"/>
                      </a:lnTo>
                      <a:lnTo>
                        <a:pt x="35" y="9"/>
                      </a:lnTo>
                      <a:lnTo>
                        <a:pt x="33" y="9"/>
                      </a:lnTo>
                      <a:lnTo>
                        <a:pt x="32" y="9"/>
                      </a:lnTo>
                      <a:lnTo>
                        <a:pt x="30" y="9"/>
                      </a:lnTo>
                      <a:lnTo>
                        <a:pt x="28" y="9"/>
                      </a:lnTo>
                      <a:lnTo>
                        <a:pt x="26" y="9"/>
                      </a:lnTo>
                      <a:lnTo>
                        <a:pt x="24" y="9"/>
                      </a:lnTo>
                      <a:lnTo>
                        <a:pt x="22" y="9"/>
                      </a:lnTo>
                      <a:lnTo>
                        <a:pt x="20" y="9"/>
                      </a:lnTo>
                      <a:lnTo>
                        <a:pt x="18" y="9"/>
                      </a:lnTo>
                      <a:lnTo>
                        <a:pt x="16" y="9"/>
                      </a:lnTo>
                      <a:lnTo>
                        <a:pt x="15" y="9"/>
                      </a:lnTo>
                      <a:lnTo>
                        <a:pt x="13" y="9"/>
                      </a:lnTo>
                      <a:lnTo>
                        <a:pt x="11" y="9"/>
                      </a:lnTo>
                      <a:lnTo>
                        <a:pt x="9" y="9"/>
                      </a:lnTo>
                      <a:lnTo>
                        <a:pt x="7" y="9"/>
                      </a:lnTo>
                      <a:lnTo>
                        <a:pt x="5" y="9"/>
                      </a:lnTo>
                      <a:lnTo>
                        <a:pt x="5" y="7"/>
                      </a:lnTo>
                      <a:lnTo>
                        <a:pt x="3" y="7"/>
                      </a:lnTo>
                      <a:lnTo>
                        <a:pt x="1" y="7"/>
                      </a:lnTo>
                      <a:lnTo>
                        <a:pt x="0" y="7"/>
                      </a:lnTo>
                      <a:lnTo>
                        <a:pt x="0" y="5"/>
                      </a:lnTo>
                      <a:lnTo>
                        <a:pt x="0" y="4"/>
                      </a:lnTo>
                      <a:lnTo>
                        <a:pt x="1" y="4"/>
                      </a:lnTo>
                      <a:lnTo>
                        <a:pt x="3" y="2"/>
                      </a:lnTo>
                      <a:lnTo>
                        <a:pt x="5" y="2"/>
                      </a:lnTo>
                      <a:lnTo>
                        <a:pt x="7" y="2"/>
                      </a:lnTo>
                      <a:lnTo>
                        <a:pt x="9" y="2"/>
                      </a:lnTo>
                      <a:lnTo>
                        <a:pt x="11" y="2"/>
                      </a:lnTo>
                      <a:lnTo>
                        <a:pt x="13" y="0"/>
                      </a:lnTo>
                      <a:lnTo>
                        <a:pt x="15" y="0"/>
                      </a:lnTo>
                      <a:lnTo>
                        <a:pt x="16" y="0"/>
                      </a:lnTo>
                      <a:lnTo>
                        <a:pt x="18" y="0"/>
                      </a:lnTo>
                      <a:lnTo>
                        <a:pt x="20" y="0"/>
                      </a:lnTo>
                      <a:lnTo>
                        <a:pt x="22" y="0"/>
                      </a:lnTo>
                      <a:close/>
                    </a:path>
                  </a:pathLst>
                </a:custGeom>
                <a:solidFill>
                  <a:srgbClr val="669999"/>
                </a:solidFill>
                <a:ln w="9525">
                  <a:solidFill>
                    <a:schemeClr val="bg2"/>
                  </a:solidFill>
                  <a:round/>
                  <a:headEnd/>
                  <a:tailEnd/>
                </a:ln>
              </p:spPr>
              <p:txBody>
                <a:bodyPr/>
                <a:lstStyle/>
                <a:p>
                  <a:endParaRPr lang="en-US"/>
                </a:p>
              </p:txBody>
            </p:sp>
            <p:sp>
              <p:nvSpPr>
                <p:cNvPr id="712794" name="Freeform 1114"/>
                <p:cNvSpPr>
                  <a:spLocks noChangeAspect="1"/>
                </p:cNvSpPr>
                <p:nvPr/>
              </p:nvSpPr>
              <p:spPr bwMode="auto">
                <a:xfrm>
                  <a:off x="1962" y="1700"/>
                  <a:ext cx="68" cy="14"/>
                </a:xfrm>
                <a:custGeom>
                  <a:avLst/>
                  <a:gdLst/>
                  <a:ahLst/>
                  <a:cxnLst>
                    <a:cxn ang="0">
                      <a:pos x="22" y="0"/>
                    </a:cxn>
                    <a:cxn ang="0">
                      <a:pos x="32" y="0"/>
                    </a:cxn>
                    <a:cxn ang="0">
                      <a:pos x="37" y="2"/>
                    </a:cxn>
                    <a:cxn ang="0">
                      <a:pos x="43" y="4"/>
                    </a:cxn>
                    <a:cxn ang="0">
                      <a:pos x="45" y="5"/>
                    </a:cxn>
                    <a:cxn ang="0">
                      <a:pos x="43" y="7"/>
                    </a:cxn>
                    <a:cxn ang="0">
                      <a:pos x="37" y="9"/>
                    </a:cxn>
                    <a:cxn ang="0">
                      <a:pos x="32" y="9"/>
                    </a:cxn>
                    <a:cxn ang="0">
                      <a:pos x="22" y="9"/>
                    </a:cxn>
                    <a:cxn ang="0">
                      <a:pos x="13" y="9"/>
                    </a:cxn>
                    <a:cxn ang="0">
                      <a:pos x="5" y="9"/>
                    </a:cxn>
                    <a:cxn ang="0">
                      <a:pos x="1" y="7"/>
                    </a:cxn>
                    <a:cxn ang="0">
                      <a:pos x="0" y="5"/>
                    </a:cxn>
                    <a:cxn ang="0">
                      <a:pos x="1" y="4"/>
                    </a:cxn>
                    <a:cxn ang="0">
                      <a:pos x="5" y="2"/>
                    </a:cxn>
                    <a:cxn ang="0">
                      <a:pos x="13" y="0"/>
                    </a:cxn>
                    <a:cxn ang="0">
                      <a:pos x="22" y="0"/>
                    </a:cxn>
                  </a:cxnLst>
                  <a:rect l="0" t="0" r="r" b="b"/>
                  <a:pathLst>
                    <a:path w="45" h="9">
                      <a:moveTo>
                        <a:pt x="22" y="0"/>
                      </a:moveTo>
                      <a:lnTo>
                        <a:pt x="32" y="0"/>
                      </a:lnTo>
                      <a:lnTo>
                        <a:pt x="37" y="2"/>
                      </a:lnTo>
                      <a:lnTo>
                        <a:pt x="43" y="4"/>
                      </a:lnTo>
                      <a:lnTo>
                        <a:pt x="45" y="5"/>
                      </a:lnTo>
                      <a:lnTo>
                        <a:pt x="43" y="7"/>
                      </a:lnTo>
                      <a:lnTo>
                        <a:pt x="37" y="9"/>
                      </a:lnTo>
                      <a:lnTo>
                        <a:pt x="32" y="9"/>
                      </a:lnTo>
                      <a:lnTo>
                        <a:pt x="22" y="9"/>
                      </a:lnTo>
                      <a:lnTo>
                        <a:pt x="13" y="9"/>
                      </a:lnTo>
                      <a:lnTo>
                        <a:pt x="5" y="9"/>
                      </a:lnTo>
                      <a:lnTo>
                        <a:pt x="1" y="7"/>
                      </a:lnTo>
                      <a:lnTo>
                        <a:pt x="0" y="5"/>
                      </a:lnTo>
                      <a:lnTo>
                        <a:pt x="1" y="4"/>
                      </a:lnTo>
                      <a:lnTo>
                        <a:pt x="5" y="2"/>
                      </a:lnTo>
                      <a:lnTo>
                        <a:pt x="13" y="0"/>
                      </a:lnTo>
                      <a:lnTo>
                        <a:pt x="22" y="0"/>
                      </a:lnTo>
                    </a:path>
                  </a:pathLst>
                </a:custGeom>
                <a:noFill/>
                <a:ln w="0">
                  <a:solidFill>
                    <a:schemeClr val="bg2"/>
                  </a:solidFill>
                  <a:prstDash val="solid"/>
                  <a:round/>
                  <a:headEnd/>
                  <a:tailEnd/>
                </a:ln>
              </p:spPr>
              <p:txBody>
                <a:bodyPr/>
                <a:lstStyle/>
                <a:p>
                  <a:endParaRPr lang="en-US"/>
                </a:p>
              </p:txBody>
            </p:sp>
            <p:sp>
              <p:nvSpPr>
                <p:cNvPr id="712795" name="Freeform 1115"/>
                <p:cNvSpPr>
                  <a:spLocks noChangeAspect="1"/>
                </p:cNvSpPr>
                <p:nvPr/>
              </p:nvSpPr>
              <p:spPr bwMode="auto">
                <a:xfrm>
                  <a:off x="1962" y="1727"/>
                  <a:ext cx="68" cy="15"/>
                </a:xfrm>
                <a:custGeom>
                  <a:avLst/>
                  <a:gdLst/>
                  <a:ahLst/>
                  <a:cxnLst>
                    <a:cxn ang="0">
                      <a:pos x="22" y="0"/>
                    </a:cxn>
                    <a:cxn ang="0">
                      <a:pos x="24" y="0"/>
                    </a:cxn>
                    <a:cxn ang="0">
                      <a:pos x="26" y="0"/>
                    </a:cxn>
                    <a:cxn ang="0">
                      <a:pos x="28" y="0"/>
                    </a:cxn>
                    <a:cxn ang="0">
                      <a:pos x="30" y="0"/>
                    </a:cxn>
                    <a:cxn ang="0">
                      <a:pos x="32" y="0"/>
                    </a:cxn>
                    <a:cxn ang="0">
                      <a:pos x="32" y="2"/>
                    </a:cxn>
                    <a:cxn ang="0">
                      <a:pos x="33" y="2"/>
                    </a:cxn>
                    <a:cxn ang="0">
                      <a:pos x="35" y="2"/>
                    </a:cxn>
                    <a:cxn ang="0">
                      <a:pos x="37" y="2"/>
                    </a:cxn>
                    <a:cxn ang="0">
                      <a:pos x="39" y="2"/>
                    </a:cxn>
                    <a:cxn ang="0">
                      <a:pos x="41" y="2"/>
                    </a:cxn>
                    <a:cxn ang="0">
                      <a:pos x="41" y="4"/>
                    </a:cxn>
                    <a:cxn ang="0">
                      <a:pos x="43" y="4"/>
                    </a:cxn>
                    <a:cxn ang="0">
                      <a:pos x="45" y="4"/>
                    </a:cxn>
                    <a:cxn ang="0">
                      <a:pos x="45" y="6"/>
                    </a:cxn>
                    <a:cxn ang="0">
                      <a:pos x="43" y="8"/>
                    </a:cxn>
                    <a:cxn ang="0">
                      <a:pos x="41" y="8"/>
                    </a:cxn>
                    <a:cxn ang="0">
                      <a:pos x="39" y="8"/>
                    </a:cxn>
                    <a:cxn ang="0">
                      <a:pos x="39" y="10"/>
                    </a:cxn>
                    <a:cxn ang="0">
                      <a:pos x="37" y="10"/>
                    </a:cxn>
                    <a:cxn ang="0">
                      <a:pos x="35" y="10"/>
                    </a:cxn>
                    <a:cxn ang="0">
                      <a:pos x="33" y="10"/>
                    </a:cxn>
                    <a:cxn ang="0">
                      <a:pos x="32" y="10"/>
                    </a:cxn>
                    <a:cxn ang="0">
                      <a:pos x="30" y="10"/>
                    </a:cxn>
                    <a:cxn ang="0">
                      <a:pos x="28" y="10"/>
                    </a:cxn>
                    <a:cxn ang="0">
                      <a:pos x="26" y="10"/>
                    </a:cxn>
                    <a:cxn ang="0">
                      <a:pos x="24" y="10"/>
                    </a:cxn>
                    <a:cxn ang="0">
                      <a:pos x="22" y="10"/>
                    </a:cxn>
                    <a:cxn ang="0">
                      <a:pos x="20" y="10"/>
                    </a:cxn>
                    <a:cxn ang="0">
                      <a:pos x="18" y="10"/>
                    </a:cxn>
                    <a:cxn ang="0">
                      <a:pos x="16" y="10"/>
                    </a:cxn>
                    <a:cxn ang="0">
                      <a:pos x="15" y="10"/>
                    </a:cxn>
                    <a:cxn ang="0">
                      <a:pos x="13" y="10"/>
                    </a:cxn>
                    <a:cxn ang="0">
                      <a:pos x="11" y="10"/>
                    </a:cxn>
                    <a:cxn ang="0">
                      <a:pos x="9" y="10"/>
                    </a:cxn>
                    <a:cxn ang="0">
                      <a:pos x="7" y="10"/>
                    </a:cxn>
                    <a:cxn ang="0">
                      <a:pos x="5" y="10"/>
                    </a:cxn>
                    <a:cxn ang="0">
                      <a:pos x="5" y="8"/>
                    </a:cxn>
                    <a:cxn ang="0">
                      <a:pos x="3" y="8"/>
                    </a:cxn>
                    <a:cxn ang="0">
                      <a:pos x="1" y="8"/>
                    </a:cxn>
                    <a:cxn ang="0">
                      <a:pos x="0" y="8"/>
                    </a:cxn>
                    <a:cxn ang="0">
                      <a:pos x="0" y="6"/>
                    </a:cxn>
                    <a:cxn ang="0">
                      <a:pos x="0" y="4"/>
                    </a:cxn>
                    <a:cxn ang="0">
                      <a:pos x="1" y="4"/>
                    </a:cxn>
                    <a:cxn ang="0">
                      <a:pos x="3" y="4"/>
                    </a:cxn>
                    <a:cxn ang="0">
                      <a:pos x="3" y="2"/>
                    </a:cxn>
                    <a:cxn ang="0">
                      <a:pos x="5" y="2"/>
                    </a:cxn>
                    <a:cxn ang="0">
                      <a:pos x="7" y="2"/>
                    </a:cxn>
                    <a:cxn ang="0">
                      <a:pos x="9" y="2"/>
                    </a:cxn>
                    <a:cxn ang="0">
                      <a:pos x="11" y="2"/>
                    </a:cxn>
                    <a:cxn ang="0">
                      <a:pos x="13" y="2"/>
                    </a:cxn>
                    <a:cxn ang="0">
                      <a:pos x="13" y="0"/>
                    </a:cxn>
                    <a:cxn ang="0">
                      <a:pos x="15" y="0"/>
                    </a:cxn>
                    <a:cxn ang="0">
                      <a:pos x="16" y="0"/>
                    </a:cxn>
                    <a:cxn ang="0">
                      <a:pos x="18" y="0"/>
                    </a:cxn>
                    <a:cxn ang="0">
                      <a:pos x="20" y="0"/>
                    </a:cxn>
                    <a:cxn ang="0">
                      <a:pos x="22" y="0"/>
                    </a:cxn>
                  </a:cxnLst>
                  <a:rect l="0" t="0" r="r" b="b"/>
                  <a:pathLst>
                    <a:path w="45" h="10">
                      <a:moveTo>
                        <a:pt x="22" y="0"/>
                      </a:moveTo>
                      <a:lnTo>
                        <a:pt x="24" y="0"/>
                      </a:lnTo>
                      <a:lnTo>
                        <a:pt x="26" y="0"/>
                      </a:lnTo>
                      <a:lnTo>
                        <a:pt x="28" y="0"/>
                      </a:lnTo>
                      <a:lnTo>
                        <a:pt x="30" y="0"/>
                      </a:lnTo>
                      <a:lnTo>
                        <a:pt x="32" y="0"/>
                      </a:lnTo>
                      <a:lnTo>
                        <a:pt x="32" y="2"/>
                      </a:lnTo>
                      <a:lnTo>
                        <a:pt x="33" y="2"/>
                      </a:lnTo>
                      <a:lnTo>
                        <a:pt x="35" y="2"/>
                      </a:lnTo>
                      <a:lnTo>
                        <a:pt x="37" y="2"/>
                      </a:lnTo>
                      <a:lnTo>
                        <a:pt x="39" y="2"/>
                      </a:lnTo>
                      <a:lnTo>
                        <a:pt x="41" y="2"/>
                      </a:lnTo>
                      <a:lnTo>
                        <a:pt x="41" y="4"/>
                      </a:lnTo>
                      <a:lnTo>
                        <a:pt x="43" y="4"/>
                      </a:lnTo>
                      <a:lnTo>
                        <a:pt x="45" y="4"/>
                      </a:lnTo>
                      <a:lnTo>
                        <a:pt x="45" y="6"/>
                      </a:lnTo>
                      <a:lnTo>
                        <a:pt x="43" y="8"/>
                      </a:lnTo>
                      <a:lnTo>
                        <a:pt x="41" y="8"/>
                      </a:lnTo>
                      <a:lnTo>
                        <a:pt x="39" y="8"/>
                      </a:lnTo>
                      <a:lnTo>
                        <a:pt x="39" y="10"/>
                      </a:lnTo>
                      <a:lnTo>
                        <a:pt x="37" y="10"/>
                      </a:lnTo>
                      <a:lnTo>
                        <a:pt x="35" y="10"/>
                      </a:lnTo>
                      <a:lnTo>
                        <a:pt x="33" y="10"/>
                      </a:lnTo>
                      <a:lnTo>
                        <a:pt x="32" y="10"/>
                      </a:lnTo>
                      <a:lnTo>
                        <a:pt x="30" y="10"/>
                      </a:lnTo>
                      <a:lnTo>
                        <a:pt x="28" y="10"/>
                      </a:lnTo>
                      <a:lnTo>
                        <a:pt x="26" y="10"/>
                      </a:lnTo>
                      <a:lnTo>
                        <a:pt x="24" y="10"/>
                      </a:lnTo>
                      <a:lnTo>
                        <a:pt x="22" y="10"/>
                      </a:lnTo>
                      <a:lnTo>
                        <a:pt x="20" y="10"/>
                      </a:lnTo>
                      <a:lnTo>
                        <a:pt x="18" y="10"/>
                      </a:lnTo>
                      <a:lnTo>
                        <a:pt x="16" y="10"/>
                      </a:lnTo>
                      <a:lnTo>
                        <a:pt x="15" y="10"/>
                      </a:lnTo>
                      <a:lnTo>
                        <a:pt x="13" y="10"/>
                      </a:lnTo>
                      <a:lnTo>
                        <a:pt x="11" y="10"/>
                      </a:lnTo>
                      <a:lnTo>
                        <a:pt x="9" y="10"/>
                      </a:lnTo>
                      <a:lnTo>
                        <a:pt x="7" y="10"/>
                      </a:lnTo>
                      <a:lnTo>
                        <a:pt x="5" y="10"/>
                      </a:lnTo>
                      <a:lnTo>
                        <a:pt x="5" y="8"/>
                      </a:lnTo>
                      <a:lnTo>
                        <a:pt x="3" y="8"/>
                      </a:lnTo>
                      <a:lnTo>
                        <a:pt x="1" y="8"/>
                      </a:lnTo>
                      <a:lnTo>
                        <a:pt x="0" y="8"/>
                      </a:lnTo>
                      <a:lnTo>
                        <a:pt x="0" y="6"/>
                      </a:lnTo>
                      <a:lnTo>
                        <a:pt x="0" y="4"/>
                      </a:lnTo>
                      <a:lnTo>
                        <a:pt x="1" y="4"/>
                      </a:lnTo>
                      <a:lnTo>
                        <a:pt x="3" y="4"/>
                      </a:lnTo>
                      <a:lnTo>
                        <a:pt x="3" y="2"/>
                      </a:lnTo>
                      <a:lnTo>
                        <a:pt x="5" y="2"/>
                      </a:lnTo>
                      <a:lnTo>
                        <a:pt x="7" y="2"/>
                      </a:lnTo>
                      <a:lnTo>
                        <a:pt x="9" y="2"/>
                      </a:lnTo>
                      <a:lnTo>
                        <a:pt x="11" y="2"/>
                      </a:lnTo>
                      <a:lnTo>
                        <a:pt x="13" y="2"/>
                      </a:lnTo>
                      <a:lnTo>
                        <a:pt x="13" y="0"/>
                      </a:lnTo>
                      <a:lnTo>
                        <a:pt x="15" y="0"/>
                      </a:lnTo>
                      <a:lnTo>
                        <a:pt x="16" y="0"/>
                      </a:lnTo>
                      <a:lnTo>
                        <a:pt x="18" y="0"/>
                      </a:lnTo>
                      <a:lnTo>
                        <a:pt x="20" y="0"/>
                      </a:lnTo>
                      <a:lnTo>
                        <a:pt x="22" y="0"/>
                      </a:lnTo>
                      <a:close/>
                    </a:path>
                  </a:pathLst>
                </a:custGeom>
                <a:solidFill>
                  <a:srgbClr val="669999"/>
                </a:solidFill>
                <a:ln w="9525">
                  <a:solidFill>
                    <a:schemeClr val="bg2"/>
                  </a:solidFill>
                  <a:round/>
                  <a:headEnd/>
                  <a:tailEnd/>
                </a:ln>
              </p:spPr>
              <p:txBody>
                <a:bodyPr/>
                <a:lstStyle/>
                <a:p>
                  <a:endParaRPr lang="en-US"/>
                </a:p>
              </p:txBody>
            </p:sp>
            <p:sp>
              <p:nvSpPr>
                <p:cNvPr id="712796" name="Freeform 1116"/>
                <p:cNvSpPr>
                  <a:spLocks noChangeAspect="1"/>
                </p:cNvSpPr>
                <p:nvPr/>
              </p:nvSpPr>
              <p:spPr bwMode="auto">
                <a:xfrm>
                  <a:off x="1962" y="1727"/>
                  <a:ext cx="68" cy="15"/>
                </a:xfrm>
                <a:custGeom>
                  <a:avLst/>
                  <a:gdLst/>
                  <a:ahLst/>
                  <a:cxnLst>
                    <a:cxn ang="0">
                      <a:pos x="22" y="0"/>
                    </a:cxn>
                    <a:cxn ang="0">
                      <a:pos x="32" y="0"/>
                    </a:cxn>
                    <a:cxn ang="0">
                      <a:pos x="37" y="2"/>
                    </a:cxn>
                    <a:cxn ang="0">
                      <a:pos x="43" y="4"/>
                    </a:cxn>
                    <a:cxn ang="0">
                      <a:pos x="45" y="6"/>
                    </a:cxn>
                    <a:cxn ang="0">
                      <a:pos x="43" y="8"/>
                    </a:cxn>
                    <a:cxn ang="0">
                      <a:pos x="37" y="10"/>
                    </a:cxn>
                    <a:cxn ang="0">
                      <a:pos x="32" y="10"/>
                    </a:cxn>
                    <a:cxn ang="0">
                      <a:pos x="22" y="10"/>
                    </a:cxn>
                    <a:cxn ang="0">
                      <a:pos x="13" y="10"/>
                    </a:cxn>
                    <a:cxn ang="0">
                      <a:pos x="5" y="10"/>
                    </a:cxn>
                    <a:cxn ang="0">
                      <a:pos x="1" y="8"/>
                    </a:cxn>
                    <a:cxn ang="0">
                      <a:pos x="0" y="6"/>
                    </a:cxn>
                    <a:cxn ang="0">
                      <a:pos x="1" y="4"/>
                    </a:cxn>
                    <a:cxn ang="0">
                      <a:pos x="5" y="2"/>
                    </a:cxn>
                    <a:cxn ang="0">
                      <a:pos x="13" y="0"/>
                    </a:cxn>
                    <a:cxn ang="0">
                      <a:pos x="22" y="0"/>
                    </a:cxn>
                  </a:cxnLst>
                  <a:rect l="0" t="0" r="r" b="b"/>
                  <a:pathLst>
                    <a:path w="45" h="10">
                      <a:moveTo>
                        <a:pt x="22" y="0"/>
                      </a:moveTo>
                      <a:lnTo>
                        <a:pt x="32" y="0"/>
                      </a:lnTo>
                      <a:lnTo>
                        <a:pt x="37" y="2"/>
                      </a:lnTo>
                      <a:lnTo>
                        <a:pt x="43" y="4"/>
                      </a:lnTo>
                      <a:lnTo>
                        <a:pt x="45" y="6"/>
                      </a:lnTo>
                      <a:lnTo>
                        <a:pt x="43" y="8"/>
                      </a:lnTo>
                      <a:lnTo>
                        <a:pt x="37" y="10"/>
                      </a:lnTo>
                      <a:lnTo>
                        <a:pt x="32" y="10"/>
                      </a:lnTo>
                      <a:lnTo>
                        <a:pt x="22" y="10"/>
                      </a:lnTo>
                      <a:lnTo>
                        <a:pt x="13" y="10"/>
                      </a:lnTo>
                      <a:lnTo>
                        <a:pt x="5" y="10"/>
                      </a:lnTo>
                      <a:lnTo>
                        <a:pt x="1" y="8"/>
                      </a:lnTo>
                      <a:lnTo>
                        <a:pt x="0" y="6"/>
                      </a:lnTo>
                      <a:lnTo>
                        <a:pt x="1" y="4"/>
                      </a:lnTo>
                      <a:lnTo>
                        <a:pt x="5" y="2"/>
                      </a:lnTo>
                      <a:lnTo>
                        <a:pt x="13" y="0"/>
                      </a:lnTo>
                      <a:lnTo>
                        <a:pt x="22" y="0"/>
                      </a:lnTo>
                    </a:path>
                  </a:pathLst>
                </a:custGeom>
                <a:noFill/>
                <a:ln w="0">
                  <a:solidFill>
                    <a:schemeClr val="bg2"/>
                  </a:solidFill>
                  <a:prstDash val="solid"/>
                  <a:round/>
                  <a:headEnd/>
                  <a:tailEnd/>
                </a:ln>
              </p:spPr>
              <p:txBody>
                <a:bodyPr/>
                <a:lstStyle/>
                <a:p>
                  <a:endParaRPr lang="en-US"/>
                </a:p>
              </p:txBody>
            </p:sp>
            <p:sp>
              <p:nvSpPr>
                <p:cNvPr id="712797" name="Rectangle 1117"/>
                <p:cNvSpPr>
                  <a:spLocks noChangeAspect="1" noChangeArrowheads="1"/>
                </p:cNvSpPr>
                <p:nvPr/>
              </p:nvSpPr>
              <p:spPr bwMode="auto">
                <a:xfrm>
                  <a:off x="1967" y="1677"/>
                  <a:ext cx="54" cy="14"/>
                </a:xfrm>
                <a:prstGeom prst="rect">
                  <a:avLst/>
                </a:prstGeom>
                <a:solidFill>
                  <a:srgbClr val="669999"/>
                </a:solidFill>
                <a:ln w="9525">
                  <a:solidFill>
                    <a:schemeClr val="bg2"/>
                  </a:solidFill>
                  <a:miter lim="800000"/>
                  <a:headEnd/>
                  <a:tailEnd/>
                </a:ln>
              </p:spPr>
              <p:txBody>
                <a:bodyPr/>
                <a:lstStyle/>
                <a:p>
                  <a:endParaRPr lang="en-US"/>
                </a:p>
              </p:txBody>
            </p:sp>
            <p:sp>
              <p:nvSpPr>
                <p:cNvPr id="712798" name="Rectangle 1118"/>
                <p:cNvSpPr>
                  <a:spLocks noChangeAspect="1" noChangeArrowheads="1"/>
                </p:cNvSpPr>
                <p:nvPr/>
              </p:nvSpPr>
              <p:spPr bwMode="auto">
                <a:xfrm>
                  <a:off x="1967" y="1677"/>
                  <a:ext cx="54" cy="14"/>
                </a:xfrm>
                <a:prstGeom prst="rect">
                  <a:avLst/>
                </a:prstGeom>
                <a:noFill/>
                <a:ln w="0">
                  <a:solidFill>
                    <a:schemeClr val="bg2"/>
                  </a:solidFill>
                  <a:miter lim="800000"/>
                  <a:headEnd/>
                  <a:tailEnd/>
                </a:ln>
              </p:spPr>
              <p:txBody>
                <a:bodyPr/>
                <a:lstStyle/>
                <a:p>
                  <a:endParaRPr lang="en-US"/>
                </a:p>
              </p:txBody>
            </p:sp>
            <p:sp>
              <p:nvSpPr>
                <p:cNvPr id="712799" name="Rectangle 1119"/>
                <p:cNvSpPr>
                  <a:spLocks noChangeAspect="1" noChangeArrowheads="1"/>
                </p:cNvSpPr>
                <p:nvPr/>
              </p:nvSpPr>
              <p:spPr bwMode="auto">
                <a:xfrm>
                  <a:off x="1802" y="1488"/>
                  <a:ext cx="96" cy="88"/>
                </a:xfrm>
                <a:prstGeom prst="rect">
                  <a:avLst/>
                </a:prstGeom>
                <a:solidFill>
                  <a:srgbClr val="669999"/>
                </a:solidFill>
                <a:ln w="9525">
                  <a:solidFill>
                    <a:schemeClr val="bg2"/>
                  </a:solidFill>
                  <a:miter lim="800000"/>
                  <a:headEnd/>
                  <a:tailEnd/>
                </a:ln>
              </p:spPr>
              <p:txBody>
                <a:bodyPr/>
                <a:lstStyle/>
                <a:p>
                  <a:endParaRPr lang="en-US"/>
                </a:p>
              </p:txBody>
            </p:sp>
            <p:sp>
              <p:nvSpPr>
                <p:cNvPr id="712800" name="Rectangle 1120"/>
                <p:cNvSpPr>
                  <a:spLocks noChangeAspect="1" noChangeArrowheads="1"/>
                </p:cNvSpPr>
                <p:nvPr/>
              </p:nvSpPr>
              <p:spPr bwMode="auto">
                <a:xfrm>
                  <a:off x="1802" y="1488"/>
                  <a:ext cx="96" cy="88"/>
                </a:xfrm>
                <a:prstGeom prst="rect">
                  <a:avLst/>
                </a:prstGeom>
                <a:noFill/>
                <a:ln w="0">
                  <a:solidFill>
                    <a:schemeClr val="bg2"/>
                  </a:solidFill>
                  <a:miter lim="800000"/>
                  <a:headEnd/>
                  <a:tailEnd/>
                </a:ln>
              </p:spPr>
              <p:txBody>
                <a:bodyPr/>
                <a:lstStyle/>
                <a:p>
                  <a:endParaRPr lang="en-US"/>
                </a:p>
              </p:txBody>
            </p:sp>
            <p:sp>
              <p:nvSpPr>
                <p:cNvPr id="712801" name="Freeform 1121"/>
                <p:cNvSpPr>
                  <a:spLocks noChangeAspect="1"/>
                </p:cNvSpPr>
                <p:nvPr/>
              </p:nvSpPr>
              <p:spPr bwMode="auto">
                <a:xfrm>
                  <a:off x="1771" y="1526"/>
                  <a:ext cx="68" cy="13"/>
                </a:xfrm>
                <a:custGeom>
                  <a:avLst/>
                  <a:gdLst/>
                  <a:ahLst/>
                  <a:cxnLst>
                    <a:cxn ang="0">
                      <a:pos x="22" y="0"/>
                    </a:cxn>
                    <a:cxn ang="0">
                      <a:pos x="24" y="0"/>
                    </a:cxn>
                    <a:cxn ang="0">
                      <a:pos x="26" y="0"/>
                    </a:cxn>
                    <a:cxn ang="0">
                      <a:pos x="28" y="0"/>
                    </a:cxn>
                    <a:cxn ang="0">
                      <a:pos x="30" y="0"/>
                    </a:cxn>
                    <a:cxn ang="0">
                      <a:pos x="32" y="0"/>
                    </a:cxn>
                    <a:cxn ang="0">
                      <a:pos x="33" y="0"/>
                    </a:cxn>
                    <a:cxn ang="0">
                      <a:pos x="35" y="0"/>
                    </a:cxn>
                    <a:cxn ang="0">
                      <a:pos x="37" y="0"/>
                    </a:cxn>
                    <a:cxn ang="0">
                      <a:pos x="39" y="0"/>
                    </a:cxn>
                    <a:cxn ang="0">
                      <a:pos x="39" y="1"/>
                    </a:cxn>
                    <a:cxn ang="0">
                      <a:pos x="41" y="1"/>
                    </a:cxn>
                    <a:cxn ang="0">
                      <a:pos x="43" y="1"/>
                    </a:cxn>
                    <a:cxn ang="0">
                      <a:pos x="43" y="3"/>
                    </a:cxn>
                    <a:cxn ang="0">
                      <a:pos x="45" y="3"/>
                    </a:cxn>
                    <a:cxn ang="0">
                      <a:pos x="45" y="5"/>
                    </a:cxn>
                    <a:cxn ang="0">
                      <a:pos x="43" y="5"/>
                    </a:cxn>
                    <a:cxn ang="0">
                      <a:pos x="41" y="5"/>
                    </a:cxn>
                    <a:cxn ang="0">
                      <a:pos x="41" y="7"/>
                    </a:cxn>
                    <a:cxn ang="0">
                      <a:pos x="39" y="7"/>
                    </a:cxn>
                    <a:cxn ang="0">
                      <a:pos x="37" y="7"/>
                    </a:cxn>
                    <a:cxn ang="0">
                      <a:pos x="35" y="7"/>
                    </a:cxn>
                    <a:cxn ang="0">
                      <a:pos x="33" y="7"/>
                    </a:cxn>
                    <a:cxn ang="0">
                      <a:pos x="32" y="7"/>
                    </a:cxn>
                    <a:cxn ang="0">
                      <a:pos x="32" y="9"/>
                    </a:cxn>
                    <a:cxn ang="0">
                      <a:pos x="30" y="9"/>
                    </a:cxn>
                    <a:cxn ang="0">
                      <a:pos x="28" y="9"/>
                    </a:cxn>
                    <a:cxn ang="0">
                      <a:pos x="26" y="9"/>
                    </a:cxn>
                    <a:cxn ang="0">
                      <a:pos x="24" y="9"/>
                    </a:cxn>
                    <a:cxn ang="0">
                      <a:pos x="22" y="9"/>
                    </a:cxn>
                    <a:cxn ang="0">
                      <a:pos x="20" y="9"/>
                    </a:cxn>
                    <a:cxn ang="0">
                      <a:pos x="18" y="9"/>
                    </a:cxn>
                    <a:cxn ang="0">
                      <a:pos x="16" y="9"/>
                    </a:cxn>
                    <a:cxn ang="0">
                      <a:pos x="15" y="9"/>
                    </a:cxn>
                    <a:cxn ang="0">
                      <a:pos x="13" y="9"/>
                    </a:cxn>
                    <a:cxn ang="0">
                      <a:pos x="11" y="7"/>
                    </a:cxn>
                    <a:cxn ang="0">
                      <a:pos x="9" y="7"/>
                    </a:cxn>
                    <a:cxn ang="0">
                      <a:pos x="7" y="7"/>
                    </a:cxn>
                    <a:cxn ang="0">
                      <a:pos x="5" y="7"/>
                    </a:cxn>
                    <a:cxn ang="0">
                      <a:pos x="3" y="7"/>
                    </a:cxn>
                    <a:cxn ang="0">
                      <a:pos x="1" y="7"/>
                    </a:cxn>
                    <a:cxn ang="0">
                      <a:pos x="1" y="5"/>
                    </a:cxn>
                    <a:cxn ang="0">
                      <a:pos x="0" y="5"/>
                    </a:cxn>
                    <a:cxn ang="0">
                      <a:pos x="0" y="3"/>
                    </a:cxn>
                    <a:cxn ang="0">
                      <a:pos x="0" y="1"/>
                    </a:cxn>
                    <a:cxn ang="0">
                      <a:pos x="1" y="1"/>
                    </a:cxn>
                    <a:cxn ang="0">
                      <a:pos x="3" y="1"/>
                    </a:cxn>
                    <a:cxn ang="0">
                      <a:pos x="5" y="1"/>
                    </a:cxn>
                    <a:cxn ang="0">
                      <a:pos x="5" y="0"/>
                    </a:cxn>
                    <a:cxn ang="0">
                      <a:pos x="7" y="0"/>
                    </a:cxn>
                    <a:cxn ang="0">
                      <a:pos x="9" y="0"/>
                    </a:cxn>
                    <a:cxn ang="0">
                      <a:pos x="11" y="0"/>
                    </a:cxn>
                    <a:cxn ang="0">
                      <a:pos x="13" y="0"/>
                    </a:cxn>
                    <a:cxn ang="0">
                      <a:pos x="15" y="0"/>
                    </a:cxn>
                    <a:cxn ang="0">
                      <a:pos x="16" y="0"/>
                    </a:cxn>
                    <a:cxn ang="0">
                      <a:pos x="18" y="0"/>
                    </a:cxn>
                    <a:cxn ang="0">
                      <a:pos x="20" y="0"/>
                    </a:cxn>
                    <a:cxn ang="0">
                      <a:pos x="22" y="0"/>
                    </a:cxn>
                  </a:cxnLst>
                  <a:rect l="0" t="0" r="r" b="b"/>
                  <a:pathLst>
                    <a:path w="45" h="9">
                      <a:moveTo>
                        <a:pt x="22" y="0"/>
                      </a:moveTo>
                      <a:lnTo>
                        <a:pt x="24" y="0"/>
                      </a:lnTo>
                      <a:lnTo>
                        <a:pt x="26" y="0"/>
                      </a:lnTo>
                      <a:lnTo>
                        <a:pt x="28" y="0"/>
                      </a:lnTo>
                      <a:lnTo>
                        <a:pt x="30" y="0"/>
                      </a:lnTo>
                      <a:lnTo>
                        <a:pt x="32" y="0"/>
                      </a:lnTo>
                      <a:lnTo>
                        <a:pt x="33" y="0"/>
                      </a:lnTo>
                      <a:lnTo>
                        <a:pt x="35" y="0"/>
                      </a:lnTo>
                      <a:lnTo>
                        <a:pt x="37" y="0"/>
                      </a:lnTo>
                      <a:lnTo>
                        <a:pt x="39" y="0"/>
                      </a:lnTo>
                      <a:lnTo>
                        <a:pt x="39" y="1"/>
                      </a:lnTo>
                      <a:lnTo>
                        <a:pt x="41" y="1"/>
                      </a:lnTo>
                      <a:lnTo>
                        <a:pt x="43" y="1"/>
                      </a:lnTo>
                      <a:lnTo>
                        <a:pt x="43" y="3"/>
                      </a:lnTo>
                      <a:lnTo>
                        <a:pt x="45" y="3"/>
                      </a:lnTo>
                      <a:lnTo>
                        <a:pt x="45" y="5"/>
                      </a:lnTo>
                      <a:lnTo>
                        <a:pt x="43" y="5"/>
                      </a:lnTo>
                      <a:lnTo>
                        <a:pt x="41" y="5"/>
                      </a:lnTo>
                      <a:lnTo>
                        <a:pt x="41" y="7"/>
                      </a:lnTo>
                      <a:lnTo>
                        <a:pt x="39" y="7"/>
                      </a:lnTo>
                      <a:lnTo>
                        <a:pt x="37" y="7"/>
                      </a:lnTo>
                      <a:lnTo>
                        <a:pt x="35" y="7"/>
                      </a:lnTo>
                      <a:lnTo>
                        <a:pt x="33" y="7"/>
                      </a:lnTo>
                      <a:lnTo>
                        <a:pt x="32" y="7"/>
                      </a:lnTo>
                      <a:lnTo>
                        <a:pt x="32" y="9"/>
                      </a:lnTo>
                      <a:lnTo>
                        <a:pt x="30" y="9"/>
                      </a:lnTo>
                      <a:lnTo>
                        <a:pt x="28" y="9"/>
                      </a:lnTo>
                      <a:lnTo>
                        <a:pt x="26" y="9"/>
                      </a:lnTo>
                      <a:lnTo>
                        <a:pt x="24" y="9"/>
                      </a:lnTo>
                      <a:lnTo>
                        <a:pt x="22" y="9"/>
                      </a:lnTo>
                      <a:lnTo>
                        <a:pt x="20" y="9"/>
                      </a:lnTo>
                      <a:lnTo>
                        <a:pt x="18" y="9"/>
                      </a:lnTo>
                      <a:lnTo>
                        <a:pt x="16" y="9"/>
                      </a:lnTo>
                      <a:lnTo>
                        <a:pt x="15" y="9"/>
                      </a:lnTo>
                      <a:lnTo>
                        <a:pt x="13" y="9"/>
                      </a:lnTo>
                      <a:lnTo>
                        <a:pt x="11" y="7"/>
                      </a:lnTo>
                      <a:lnTo>
                        <a:pt x="9" y="7"/>
                      </a:lnTo>
                      <a:lnTo>
                        <a:pt x="7" y="7"/>
                      </a:lnTo>
                      <a:lnTo>
                        <a:pt x="5" y="7"/>
                      </a:lnTo>
                      <a:lnTo>
                        <a:pt x="3" y="7"/>
                      </a:lnTo>
                      <a:lnTo>
                        <a:pt x="1" y="7"/>
                      </a:lnTo>
                      <a:lnTo>
                        <a:pt x="1" y="5"/>
                      </a:lnTo>
                      <a:lnTo>
                        <a:pt x="0" y="5"/>
                      </a:lnTo>
                      <a:lnTo>
                        <a:pt x="0" y="3"/>
                      </a:lnTo>
                      <a:lnTo>
                        <a:pt x="0" y="1"/>
                      </a:lnTo>
                      <a:lnTo>
                        <a:pt x="1" y="1"/>
                      </a:lnTo>
                      <a:lnTo>
                        <a:pt x="3" y="1"/>
                      </a:lnTo>
                      <a:lnTo>
                        <a:pt x="5" y="1"/>
                      </a:lnTo>
                      <a:lnTo>
                        <a:pt x="5" y="0"/>
                      </a:lnTo>
                      <a:lnTo>
                        <a:pt x="7" y="0"/>
                      </a:lnTo>
                      <a:lnTo>
                        <a:pt x="9" y="0"/>
                      </a:lnTo>
                      <a:lnTo>
                        <a:pt x="11" y="0"/>
                      </a:lnTo>
                      <a:lnTo>
                        <a:pt x="13" y="0"/>
                      </a:lnTo>
                      <a:lnTo>
                        <a:pt x="15" y="0"/>
                      </a:lnTo>
                      <a:lnTo>
                        <a:pt x="16" y="0"/>
                      </a:lnTo>
                      <a:lnTo>
                        <a:pt x="18" y="0"/>
                      </a:lnTo>
                      <a:lnTo>
                        <a:pt x="20" y="0"/>
                      </a:lnTo>
                      <a:lnTo>
                        <a:pt x="22" y="0"/>
                      </a:lnTo>
                      <a:close/>
                    </a:path>
                  </a:pathLst>
                </a:custGeom>
                <a:solidFill>
                  <a:srgbClr val="669999"/>
                </a:solidFill>
                <a:ln w="9525">
                  <a:solidFill>
                    <a:schemeClr val="bg2"/>
                  </a:solidFill>
                  <a:round/>
                  <a:headEnd/>
                  <a:tailEnd/>
                </a:ln>
              </p:spPr>
              <p:txBody>
                <a:bodyPr/>
                <a:lstStyle/>
                <a:p>
                  <a:endParaRPr lang="en-US"/>
                </a:p>
              </p:txBody>
            </p:sp>
            <p:sp>
              <p:nvSpPr>
                <p:cNvPr id="712802" name="Freeform 1122"/>
                <p:cNvSpPr>
                  <a:spLocks noChangeAspect="1"/>
                </p:cNvSpPr>
                <p:nvPr/>
              </p:nvSpPr>
              <p:spPr bwMode="auto">
                <a:xfrm>
                  <a:off x="1771" y="1526"/>
                  <a:ext cx="68" cy="13"/>
                </a:xfrm>
                <a:custGeom>
                  <a:avLst/>
                  <a:gdLst/>
                  <a:ahLst/>
                  <a:cxnLst>
                    <a:cxn ang="0">
                      <a:pos x="22" y="0"/>
                    </a:cxn>
                    <a:cxn ang="0">
                      <a:pos x="30" y="0"/>
                    </a:cxn>
                    <a:cxn ang="0">
                      <a:pos x="37" y="0"/>
                    </a:cxn>
                    <a:cxn ang="0">
                      <a:pos x="43" y="1"/>
                    </a:cxn>
                    <a:cxn ang="0">
                      <a:pos x="45" y="3"/>
                    </a:cxn>
                    <a:cxn ang="0">
                      <a:pos x="43" y="5"/>
                    </a:cxn>
                    <a:cxn ang="0">
                      <a:pos x="37" y="7"/>
                    </a:cxn>
                    <a:cxn ang="0">
                      <a:pos x="30" y="9"/>
                    </a:cxn>
                    <a:cxn ang="0">
                      <a:pos x="22" y="9"/>
                    </a:cxn>
                    <a:cxn ang="0">
                      <a:pos x="13" y="9"/>
                    </a:cxn>
                    <a:cxn ang="0">
                      <a:pos x="5" y="7"/>
                    </a:cxn>
                    <a:cxn ang="0">
                      <a:pos x="1" y="5"/>
                    </a:cxn>
                    <a:cxn ang="0">
                      <a:pos x="0" y="3"/>
                    </a:cxn>
                    <a:cxn ang="0">
                      <a:pos x="1" y="1"/>
                    </a:cxn>
                    <a:cxn ang="0">
                      <a:pos x="5" y="0"/>
                    </a:cxn>
                    <a:cxn ang="0">
                      <a:pos x="13" y="0"/>
                    </a:cxn>
                    <a:cxn ang="0">
                      <a:pos x="22" y="0"/>
                    </a:cxn>
                  </a:cxnLst>
                  <a:rect l="0" t="0" r="r" b="b"/>
                  <a:pathLst>
                    <a:path w="45" h="9">
                      <a:moveTo>
                        <a:pt x="22" y="0"/>
                      </a:moveTo>
                      <a:lnTo>
                        <a:pt x="30" y="0"/>
                      </a:lnTo>
                      <a:lnTo>
                        <a:pt x="37" y="0"/>
                      </a:lnTo>
                      <a:lnTo>
                        <a:pt x="43" y="1"/>
                      </a:lnTo>
                      <a:lnTo>
                        <a:pt x="45" y="3"/>
                      </a:lnTo>
                      <a:lnTo>
                        <a:pt x="43" y="5"/>
                      </a:lnTo>
                      <a:lnTo>
                        <a:pt x="37" y="7"/>
                      </a:lnTo>
                      <a:lnTo>
                        <a:pt x="30" y="9"/>
                      </a:lnTo>
                      <a:lnTo>
                        <a:pt x="22" y="9"/>
                      </a:lnTo>
                      <a:lnTo>
                        <a:pt x="13" y="9"/>
                      </a:lnTo>
                      <a:lnTo>
                        <a:pt x="5" y="7"/>
                      </a:lnTo>
                      <a:lnTo>
                        <a:pt x="1" y="5"/>
                      </a:lnTo>
                      <a:lnTo>
                        <a:pt x="0" y="3"/>
                      </a:lnTo>
                      <a:lnTo>
                        <a:pt x="1" y="1"/>
                      </a:lnTo>
                      <a:lnTo>
                        <a:pt x="5" y="0"/>
                      </a:lnTo>
                      <a:lnTo>
                        <a:pt x="13" y="0"/>
                      </a:lnTo>
                      <a:lnTo>
                        <a:pt x="22" y="0"/>
                      </a:lnTo>
                    </a:path>
                  </a:pathLst>
                </a:custGeom>
                <a:noFill/>
                <a:ln w="0">
                  <a:solidFill>
                    <a:schemeClr val="bg2"/>
                  </a:solidFill>
                  <a:prstDash val="solid"/>
                  <a:round/>
                  <a:headEnd/>
                  <a:tailEnd/>
                </a:ln>
              </p:spPr>
              <p:txBody>
                <a:bodyPr/>
                <a:lstStyle/>
                <a:p>
                  <a:endParaRPr lang="en-US"/>
                </a:p>
              </p:txBody>
            </p:sp>
            <p:sp>
              <p:nvSpPr>
                <p:cNvPr id="712803" name="Freeform 1123"/>
                <p:cNvSpPr>
                  <a:spLocks noChangeAspect="1"/>
                </p:cNvSpPr>
                <p:nvPr/>
              </p:nvSpPr>
              <p:spPr bwMode="auto">
                <a:xfrm>
                  <a:off x="1771" y="1553"/>
                  <a:ext cx="68" cy="14"/>
                </a:xfrm>
                <a:custGeom>
                  <a:avLst/>
                  <a:gdLst/>
                  <a:ahLst/>
                  <a:cxnLst>
                    <a:cxn ang="0">
                      <a:pos x="22" y="0"/>
                    </a:cxn>
                    <a:cxn ang="0">
                      <a:pos x="24" y="0"/>
                    </a:cxn>
                    <a:cxn ang="0">
                      <a:pos x="26" y="0"/>
                    </a:cxn>
                    <a:cxn ang="0">
                      <a:pos x="28" y="0"/>
                    </a:cxn>
                    <a:cxn ang="0">
                      <a:pos x="30" y="0"/>
                    </a:cxn>
                    <a:cxn ang="0">
                      <a:pos x="32" y="0"/>
                    </a:cxn>
                    <a:cxn ang="0">
                      <a:pos x="33" y="0"/>
                    </a:cxn>
                    <a:cxn ang="0">
                      <a:pos x="35" y="0"/>
                    </a:cxn>
                    <a:cxn ang="0">
                      <a:pos x="37" y="0"/>
                    </a:cxn>
                    <a:cxn ang="0">
                      <a:pos x="39" y="2"/>
                    </a:cxn>
                    <a:cxn ang="0">
                      <a:pos x="41" y="2"/>
                    </a:cxn>
                    <a:cxn ang="0">
                      <a:pos x="43" y="2"/>
                    </a:cxn>
                    <a:cxn ang="0">
                      <a:pos x="43" y="4"/>
                    </a:cxn>
                    <a:cxn ang="0">
                      <a:pos x="45" y="4"/>
                    </a:cxn>
                    <a:cxn ang="0">
                      <a:pos x="45" y="6"/>
                    </a:cxn>
                    <a:cxn ang="0">
                      <a:pos x="43" y="6"/>
                    </a:cxn>
                    <a:cxn ang="0">
                      <a:pos x="41" y="6"/>
                    </a:cxn>
                    <a:cxn ang="0">
                      <a:pos x="41" y="8"/>
                    </a:cxn>
                    <a:cxn ang="0">
                      <a:pos x="39" y="8"/>
                    </a:cxn>
                    <a:cxn ang="0">
                      <a:pos x="37" y="8"/>
                    </a:cxn>
                    <a:cxn ang="0">
                      <a:pos x="35" y="8"/>
                    </a:cxn>
                    <a:cxn ang="0">
                      <a:pos x="33" y="8"/>
                    </a:cxn>
                    <a:cxn ang="0">
                      <a:pos x="32" y="9"/>
                    </a:cxn>
                    <a:cxn ang="0">
                      <a:pos x="30" y="9"/>
                    </a:cxn>
                    <a:cxn ang="0">
                      <a:pos x="28" y="9"/>
                    </a:cxn>
                    <a:cxn ang="0">
                      <a:pos x="26" y="9"/>
                    </a:cxn>
                    <a:cxn ang="0">
                      <a:pos x="24" y="9"/>
                    </a:cxn>
                    <a:cxn ang="0">
                      <a:pos x="22" y="9"/>
                    </a:cxn>
                    <a:cxn ang="0">
                      <a:pos x="20" y="9"/>
                    </a:cxn>
                    <a:cxn ang="0">
                      <a:pos x="18" y="9"/>
                    </a:cxn>
                    <a:cxn ang="0">
                      <a:pos x="16" y="9"/>
                    </a:cxn>
                    <a:cxn ang="0">
                      <a:pos x="15" y="9"/>
                    </a:cxn>
                    <a:cxn ang="0">
                      <a:pos x="13" y="9"/>
                    </a:cxn>
                    <a:cxn ang="0">
                      <a:pos x="11" y="9"/>
                    </a:cxn>
                    <a:cxn ang="0">
                      <a:pos x="11" y="8"/>
                    </a:cxn>
                    <a:cxn ang="0">
                      <a:pos x="9" y="8"/>
                    </a:cxn>
                    <a:cxn ang="0">
                      <a:pos x="7" y="8"/>
                    </a:cxn>
                    <a:cxn ang="0">
                      <a:pos x="5" y="8"/>
                    </a:cxn>
                    <a:cxn ang="0">
                      <a:pos x="3" y="8"/>
                    </a:cxn>
                    <a:cxn ang="0">
                      <a:pos x="1" y="8"/>
                    </a:cxn>
                    <a:cxn ang="0">
                      <a:pos x="1" y="6"/>
                    </a:cxn>
                    <a:cxn ang="0">
                      <a:pos x="0" y="6"/>
                    </a:cxn>
                    <a:cxn ang="0">
                      <a:pos x="0" y="4"/>
                    </a:cxn>
                    <a:cxn ang="0">
                      <a:pos x="0" y="2"/>
                    </a:cxn>
                    <a:cxn ang="0">
                      <a:pos x="1" y="2"/>
                    </a:cxn>
                    <a:cxn ang="0">
                      <a:pos x="3" y="2"/>
                    </a:cxn>
                    <a:cxn ang="0">
                      <a:pos x="5" y="2"/>
                    </a:cxn>
                    <a:cxn ang="0">
                      <a:pos x="5" y="0"/>
                    </a:cxn>
                    <a:cxn ang="0">
                      <a:pos x="7" y="0"/>
                    </a:cxn>
                    <a:cxn ang="0">
                      <a:pos x="9" y="0"/>
                    </a:cxn>
                    <a:cxn ang="0">
                      <a:pos x="11" y="0"/>
                    </a:cxn>
                    <a:cxn ang="0">
                      <a:pos x="13" y="0"/>
                    </a:cxn>
                    <a:cxn ang="0">
                      <a:pos x="15" y="0"/>
                    </a:cxn>
                    <a:cxn ang="0">
                      <a:pos x="16" y="0"/>
                    </a:cxn>
                    <a:cxn ang="0">
                      <a:pos x="18" y="0"/>
                    </a:cxn>
                    <a:cxn ang="0">
                      <a:pos x="20" y="0"/>
                    </a:cxn>
                    <a:cxn ang="0">
                      <a:pos x="22" y="0"/>
                    </a:cxn>
                  </a:cxnLst>
                  <a:rect l="0" t="0" r="r" b="b"/>
                  <a:pathLst>
                    <a:path w="45" h="9">
                      <a:moveTo>
                        <a:pt x="22" y="0"/>
                      </a:moveTo>
                      <a:lnTo>
                        <a:pt x="24" y="0"/>
                      </a:lnTo>
                      <a:lnTo>
                        <a:pt x="26" y="0"/>
                      </a:lnTo>
                      <a:lnTo>
                        <a:pt x="28" y="0"/>
                      </a:lnTo>
                      <a:lnTo>
                        <a:pt x="30" y="0"/>
                      </a:lnTo>
                      <a:lnTo>
                        <a:pt x="32" y="0"/>
                      </a:lnTo>
                      <a:lnTo>
                        <a:pt x="33" y="0"/>
                      </a:lnTo>
                      <a:lnTo>
                        <a:pt x="35" y="0"/>
                      </a:lnTo>
                      <a:lnTo>
                        <a:pt x="37" y="0"/>
                      </a:lnTo>
                      <a:lnTo>
                        <a:pt x="39" y="2"/>
                      </a:lnTo>
                      <a:lnTo>
                        <a:pt x="41" y="2"/>
                      </a:lnTo>
                      <a:lnTo>
                        <a:pt x="43" y="2"/>
                      </a:lnTo>
                      <a:lnTo>
                        <a:pt x="43" y="4"/>
                      </a:lnTo>
                      <a:lnTo>
                        <a:pt x="45" y="4"/>
                      </a:lnTo>
                      <a:lnTo>
                        <a:pt x="45" y="6"/>
                      </a:lnTo>
                      <a:lnTo>
                        <a:pt x="43" y="6"/>
                      </a:lnTo>
                      <a:lnTo>
                        <a:pt x="41" y="6"/>
                      </a:lnTo>
                      <a:lnTo>
                        <a:pt x="41" y="8"/>
                      </a:lnTo>
                      <a:lnTo>
                        <a:pt x="39" y="8"/>
                      </a:lnTo>
                      <a:lnTo>
                        <a:pt x="37" y="8"/>
                      </a:lnTo>
                      <a:lnTo>
                        <a:pt x="35" y="8"/>
                      </a:lnTo>
                      <a:lnTo>
                        <a:pt x="33" y="8"/>
                      </a:lnTo>
                      <a:lnTo>
                        <a:pt x="32" y="9"/>
                      </a:lnTo>
                      <a:lnTo>
                        <a:pt x="30" y="9"/>
                      </a:lnTo>
                      <a:lnTo>
                        <a:pt x="28" y="9"/>
                      </a:lnTo>
                      <a:lnTo>
                        <a:pt x="26" y="9"/>
                      </a:lnTo>
                      <a:lnTo>
                        <a:pt x="24" y="9"/>
                      </a:lnTo>
                      <a:lnTo>
                        <a:pt x="22" y="9"/>
                      </a:lnTo>
                      <a:lnTo>
                        <a:pt x="20" y="9"/>
                      </a:lnTo>
                      <a:lnTo>
                        <a:pt x="18" y="9"/>
                      </a:lnTo>
                      <a:lnTo>
                        <a:pt x="16" y="9"/>
                      </a:lnTo>
                      <a:lnTo>
                        <a:pt x="15" y="9"/>
                      </a:lnTo>
                      <a:lnTo>
                        <a:pt x="13" y="9"/>
                      </a:lnTo>
                      <a:lnTo>
                        <a:pt x="11" y="9"/>
                      </a:lnTo>
                      <a:lnTo>
                        <a:pt x="11" y="8"/>
                      </a:lnTo>
                      <a:lnTo>
                        <a:pt x="9" y="8"/>
                      </a:lnTo>
                      <a:lnTo>
                        <a:pt x="7" y="8"/>
                      </a:lnTo>
                      <a:lnTo>
                        <a:pt x="5" y="8"/>
                      </a:lnTo>
                      <a:lnTo>
                        <a:pt x="3" y="8"/>
                      </a:lnTo>
                      <a:lnTo>
                        <a:pt x="1" y="8"/>
                      </a:lnTo>
                      <a:lnTo>
                        <a:pt x="1" y="6"/>
                      </a:lnTo>
                      <a:lnTo>
                        <a:pt x="0" y="6"/>
                      </a:lnTo>
                      <a:lnTo>
                        <a:pt x="0" y="4"/>
                      </a:lnTo>
                      <a:lnTo>
                        <a:pt x="0" y="2"/>
                      </a:lnTo>
                      <a:lnTo>
                        <a:pt x="1" y="2"/>
                      </a:lnTo>
                      <a:lnTo>
                        <a:pt x="3" y="2"/>
                      </a:lnTo>
                      <a:lnTo>
                        <a:pt x="5" y="2"/>
                      </a:lnTo>
                      <a:lnTo>
                        <a:pt x="5" y="0"/>
                      </a:lnTo>
                      <a:lnTo>
                        <a:pt x="7" y="0"/>
                      </a:lnTo>
                      <a:lnTo>
                        <a:pt x="9" y="0"/>
                      </a:lnTo>
                      <a:lnTo>
                        <a:pt x="11" y="0"/>
                      </a:lnTo>
                      <a:lnTo>
                        <a:pt x="13" y="0"/>
                      </a:lnTo>
                      <a:lnTo>
                        <a:pt x="15" y="0"/>
                      </a:lnTo>
                      <a:lnTo>
                        <a:pt x="16" y="0"/>
                      </a:lnTo>
                      <a:lnTo>
                        <a:pt x="18" y="0"/>
                      </a:lnTo>
                      <a:lnTo>
                        <a:pt x="20" y="0"/>
                      </a:lnTo>
                      <a:lnTo>
                        <a:pt x="22" y="0"/>
                      </a:lnTo>
                      <a:close/>
                    </a:path>
                  </a:pathLst>
                </a:custGeom>
                <a:solidFill>
                  <a:srgbClr val="669999"/>
                </a:solidFill>
                <a:ln w="9525">
                  <a:solidFill>
                    <a:schemeClr val="bg2"/>
                  </a:solidFill>
                  <a:round/>
                  <a:headEnd/>
                  <a:tailEnd/>
                </a:ln>
              </p:spPr>
              <p:txBody>
                <a:bodyPr/>
                <a:lstStyle/>
                <a:p>
                  <a:endParaRPr lang="en-US"/>
                </a:p>
              </p:txBody>
            </p:sp>
            <p:sp>
              <p:nvSpPr>
                <p:cNvPr id="712804" name="Freeform 1124"/>
                <p:cNvSpPr>
                  <a:spLocks noChangeAspect="1"/>
                </p:cNvSpPr>
                <p:nvPr/>
              </p:nvSpPr>
              <p:spPr bwMode="auto">
                <a:xfrm>
                  <a:off x="1771" y="1553"/>
                  <a:ext cx="68" cy="14"/>
                </a:xfrm>
                <a:custGeom>
                  <a:avLst/>
                  <a:gdLst/>
                  <a:ahLst/>
                  <a:cxnLst>
                    <a:cxn ang="0">
                      <a:pos x="22" y="0"/>
                    </a:cxn>
                    <a:cxn ang="0">
                      <a:pos x="30" y="0"/>
                    </a:cxn>
                    <a:cxn ang="0">
                      <a:pos x="37" y="0"/>
                    </a:cxn>
                    <a:cxn ang="0">
                      <a:pos x="43" y="2"/>
                    </a:cxn>
                    <a:cxn ang="0">
                      <a:pos x="45" y="4"/>
                    </a:cxn>
                    <a:cxn ang="0">
                      <a:pos x="43" y="6"/>
                    </a:cxn>
                    <a:cxn ang="0">
                      <a:pos x="37" y="8"/>
                    </a:cxn>
                    <a:cxn ang="0">
                      <a:pos x="30" y="9"/>
                    </a:cxn>
                    <a:cxn ang="0">
                      <a:pos x="22" y="9"/>
                    </a:cxn>
                    <a:cxn ang="0">
                      <a:pos x="13" y="9"/>
                    </a:cxn>
                    <a:cxn ang="0">
                      <a:pos x="5" y="8"/>
                    </a:cxn>
                    <a:cxn ang="0">
                      <a:pos x="1" y="6"/>
                    </a:cxn>
                    <a:cxn ang="0">
                      <a:pos x="0" y="4"/>
                    </a:cxn>
                    <a:cxn ang="0">
                      <a:pos x="1" y="2"/>
                    </a:cxn>
                    <a:cxn ang="0">
                      <a:pos x="5" y="0"/>
                    </a:cxn>
                    <a:cxn ang="0">
                      <a:pos x="13" y="0"/>
                    </a:cxn>
                    <a:cxn ang="0">
                      <a:pos x="22" y="0"/>
                    </a:cxn>
                  </a:cxnLst>
                  <a:rect l="0" t="0" r="r" b="b"/>
                  <a:pathLst>
                    <a:path w="45" h="9">
                      <a:moveTo>
                        <a:pt x="22" y="0"/>
                      </a:moveTo>
                      <a:lnTo>
                        <a:pt x="30" y="0"/>
                      </a:lnTo>
                      <a:lnTo>
                        <a:pt x="37" y="0"/>
                      </a:lnTo>
                      <a:lnTo>
                        <a:pt x="43" y="2"/>
                      </a:lnTo>
                      <a:lnTo>
                        <a:pt x="45" y="4"/>
                      </a:lnTo>
                      <a:lnTo>
                        <a:pt x="43" y="6"/>
                      </a:lnTo>
                      <a:lnTo>
                        <a:pt x="37" y="8"/>
                      </a:lnTo>
                      <a:lnTo>
                        <a:pt x="30" y="9"/>
                      </a:lnTo>
                      <a:lnTo>
                        <a:pt x="22" y="9"/>
                      </a:lnTo>
                      <a:lnTo>
                        <a:pt x="13" y="9"/>
                      </a:lnTo>
                      <a:lnTo>
                        <a:pt x="5" y="8"/>
                      </a:lnTo>
                      <a:lnTo>
                        <a:pt x="1" y="6"/>
                      </a:lnTo>
                      <a:lnTo>
                        <a:pt x="0" y="4"/>
                      </a:lnTo>
                      <a:lnTo>
                        <a:pt x="1" y="2"/>
                      </a:lnTo>
                      <a:lnTo>
                        <a:pt x="5" y="0"/>
                      </a:lnTo>
                      <a:lnTo>
                        <a:pt x="13" y="0"/>
                      </a:lnTo>
                      <a:lnTo>
                        <a:pt x="22" y="0"/>
                      </a:lnTo>
                    </a:path>
                  </a:pathLst>
                </a:custGeom>
                <a:noFill/>
                <a:ln w="0">
                  <a:solidFill>
                    <a:schemeClr val="bg2"/>
                  </a:solidFill>
                  <a:prstDash val="solid"/>
                  <a:round/>
                  <a:headEnd/>
                  <a:tailEnd/>
                </a:ln>
              </p:spPr>
              <p:txBody>
                <a:bodyPr/>
                <a:lstStyle/>
                <a:p>
                  <a:endParaRPr lang="en-US"/>
                </a:p>
              </p:txBody>
            </p:sp>
            <p:sp>
              <p:nvSpPr>
                <p:cNvPr id="712805" name="Rectangle 1125"/>
                <p:cNvSpPr>
                  <a:spLocks noChangeAspect="1" noChangeArrowheads="1"/>
                </p:cNvSpPr>
                <p:nvPr/>
              </p:nvSpPr>
              <p:spPr bwMode="auto">
                <a:xfrm>
                  <a:off x="1776" y="1500"/>
                  <a:ext cx="54" cy="17"/>
                </a:xfrm>
                <a:prstGeom prst="rect">
                  <a:avLst/>
                </a:prstGeom>
                <a:solidFill>
                  <a:srgbClr val="669999"/>
                </a:solidFill>
                <a:ln w="9525">
                  <a:solidFill>
                    <a:schemeClr val="bg2"/>
                  </a:solidFill>
                  <a:miter lim="800000"/>
                  <a:headEnd/>
                  <a:tailEnd/>
                </a:ln>
              </p:spPr>
              <p:txBody>
                <a:bodyPr/>
                <a:lstStyle/>
                <a:p>
                  <a:endParaRPr lang="en-US"/>
                </a:p>
              </p:txBody>
            </p:sp>
            <p:sp>
              <p:nvSpPr>
                <p:cNvPr id="712806" name="Rectangle 1126"/>
                <p:cNvSpPr>
                  <a:spLocks noChangeAspect="1" noChangeArrowheads="1"/>
                </p:cNvSpPr>
                <p:nvPr/>
              </p:nvSpPr>
              <p:spPr bwMode="auto">
                <a:xfrm>
                  <a:off x="1776" y="1500"/>
                  <a:ext cx="54" cy="17"/>
                </a:xfrm>
                <a:prstGeom prst="rect">
                  <a:avLst/>
                </a:prstGeom>
                <a:noFill/>
                <a:ln w="0">
                  <a:solidFill>
                    <a:schemeClr val="bg2"/>
                  </a:solidFill>
                  <a:miter lim="800000"/>
                  <a:headEnd/>
                  <a:tailEnd/>
                </a:ln>
              </p:spPr>
              <p:txBody>
                <a:bodyPr/>
                <a:lstStyle/>
                <a:p>
                  <a:endParaRPr lang="en-US"/>
                </a:p>
              </p:txBody>
            </p:sp>
            <p:sp>
              <p:nvSpPr>
                <p:cNvPr id="712807" name="Rectangle 1127"/>
                <p:cNvSpPr>
                  <a:spLocks noChangeAspect="1" noChangeArrowheads="1"/>
                </p:cNvSpPr>
                <p:nvPr/>
              </p:nvSpPr>
              <p:spPr bwMode="auto">
                <a:xfrm>
                  <a:off x="1468" y="1579"/>
                  <a:ext cx="100" cy="85"/>
                </a:xfrm>
                <a:prstGeom prst="rect">
                  <a:avLst/>
                </a:prstGeom>
                <a:solidFill>
                  <a:srgbClr val="669999"/>
                </a:solidFill>
                <a:ln w="9525">
                  <a:solidFill>
                    <a:schemeClr val="bg2"/>
                  </a:solidFill>
                  <a:miter lim="800000"/>
                  <a:headEnd/>
                  <a:tailEnd/>
                </a:ln>
              </p:spPr>
              <p:txBody>
                <a:bodyPr/>
                <a:lstStyle/>
                <a:p>
                  <a:endParaRPr lang="en-US"/>
                </a:p>
              </p:txBody>
            </p:sp>
            <p:sp>
              <p:nvSpPr>
                <p:cNvPr id="712808" name="Rectangle 1128"/>
                <p:cNvSpPr>
                  <a:spLocks noChangeAspect="1" noChangeArrowheads="1"/>
                </p:cNvSpPr>
                <p:nvPr/>
              </p:nvSpPr>
              <p:spPr bwMode="auto">
                <a:xfrm>
                  <a:off x="1468" y="1579"/>
                  <a:ext cx="100" cy="85"/>
                </a:xfrm>
                <a:prstGeom prst="rect">
                  <a:avLst/>
                </a:prstGeom>
                <a:noFill/>
                <a:ln w="0">
                  <a:solidFill>
                    <a:schemeClr val="bg2"/>
                  </a:solidFill>
                  <a:miter lim="800000"/>
                  <a:headEnd/>
                  <a:tailEnd/>
                </a:ln>
              </p:spPr>
              <p:txBody>
                <a:bodyPr/>
                <a:lstStyle/>
                <a:p>
                  <a:endParaRPr lang="en-US"/>
                </a:p>
              </p:txBody>
            </p:sp>
            <p:sp>
              <p:nvSpPr>
                <p:cNvPr id="712809" name="Freeform 1129"/>
                <p:cNvSpPr>
                  <a:spLocks noChangeAspect="1"/>
                </p:cNvSpPr>
                <p:nvPr/>
              </p:nvSpPr>
              <p:spPr bwMode="auto">
                <a:xfrm>
                  <a:off x="1438" y="1612"/>
                  <a:ext cx="71" cy="15"/>
                </a:xfrm>
                <a:custGeom>
                  <a:avLst/>
                  <a:gdLst/>
                  <a:ahLst/>
                  <a:cxnLst>
                    <a:cxn ang="0">
                      <a:pos x="24" y="0"/>
                    </a:cxn>
                    <a:cxn ang="0">
                      <a:pos x="26" y="0"/>
                    </a:cxn>
                    <a:cxn ang="0">
                      <a:pos x="28" y="0"/>
                    </a:cxn>
                    <a:cxn ang="0">
                      <a:pos x="30" y="0"/>
                    </a:cxn>
                    <a:cxn ang="0">
                      <a:pos x="31" y="0"/>
                    </a:cxn>
                    <a:cxn ang="0">
                      <a:pos x="33" y="0"/>
                    </a:cxn>
                    <a:cxn ang="0">
                      <a:pos x="35" y="0"/>
                    </a:cxn>
                    <a:cxn ang="0">
                      <a:pos x="37" y="0"/>
                    </a:cxn>
                    <a:cxn ang="0">
                      <a:pos x="39" y="0"/>
                    </a:cxn>
                    <a:cxn ang="0">
                      <a:pos x="39" y="2"/>
                    </a:cxn>
                    <a:cxn ang="0">
                      <a:pos x="41" y="2"/>
                    </a:cxn>
                    <a:cxn ang="0">
                      <a:pos x="43" y="2"/>
                    </a:cxn>
                    <a:cxn ang="0">
                      <a:pos x="45" y="2"/>
                    </a:cxn>
                    <a:cxn ang="0">
                      <a:pos x="45" y="4"/>
                    </a:cxn>
                    <a:cxn ang="0">
                      <a:pos x="47" y="4"/>
                    </a:cxn>
                    <a:cxn ang="0">
                      <a:pos x="47" y="6"/>
                    </a:cxn>
                    <a:cxn ang="0">
                      <a:pos x="45" y="6"/>
                    </a:cxn>
                    <a:cxn ang="0">
                      <a:pos x="43" y="8"/>
                    </a:cxn>
                    <a:cxn ang="0">
                      <a:pos x="41" y="8"/>
                    </a:cxn>
                    <a:cxn ang="0">
                      <a:pos x="39" y="8"/>
                    </a:cxn>
                    <a:cxn ang="0">
                      <a:pos x="37" y="8"/>
                    </a:cxn>
                    <a:cxn ang="0">
                      <a:pos x="35" y="10"/>
                    </a:cxn>
                    <a:cxn ang="0">
                      <a:pos x="33" y="10"/>
                    </a:cxn>
                    <a:cxn ang="0">
                      <a:pos x="31" y="10"/>
                    </a:cxn>
                    <a:cxn ang="0">
                      <a:pos x="30" y="10"/>
                    </a:cxn>
                    <a:cxn ang="0">
                      <a:pos x="28" y="10"/>
                    </a:cxn>
                    <a:cxn ang="0">
                      <a:pos x="26" y="10"/>
                    </a:cxn>
                    <a:cxn ang="0">
                      <a:pos x="24" y="10"/>
                    </a:cxn>
                    <a:cxn ang="0">
                      <a:pos x="22" y="10"/>
                    </a:cxn>
                    <a:cxn ang="0">
                      <a:pos x="20" y="10"/>
                    </a:cxn>
                    <a:cxn ang="0">
                      <a:pos x="18" y="10"/>
                    </a:cxn>
                    <a:cxn ang="0">
                      <a:pos x="16" y="10"/>
                    </a:cxn>
                    <a:cxn ang="0">
                      <a:pos x="15" y="10"/>
                    </a:cxn>
                    <a:cxn ang="0">
                      <a:pos x="13" y="10"/>
                    </a:cxn>
                    <a:cxn ang="0">
                      <a:pos x="11" y="10"/>
                    </a:cxn>
                    <a:cxn ang="0">
                      <a:pos x="9" y="8"/>
                    </a:cxn>
                    <a:cxn ang="0">
                      <a:pos x="7" y="8"/>
                    </a:cxn>
                    <a:cxn ang="0">
                      <a:pos x="5" y="8"/>
                    </a:cxn>
                    <a:cxn ang="0">
                      <a:pos x="3" y="8"/>
                    </a:cxn>
                    <a:cxn ang="0">
                      <a:pos x="1" y="6"/>
                    </a:cxn>
                    <a:cxn ang="0">
                      <a:pos x="0" y="4"/>
                    </a:cxn>
                    <a:cxn ang="0">
                      <a:pos x="1" y="4"/>
                    </a:cxn>
                    <a:cxn ang="0">
                      <a:pos x="1" y="2"/>
                    </a:cxn>
                    <a:cxn ang="0">
                      <a:pos x="3" y="2"/>
                    </a:cxn>
                    <a:cxn ang="0">
                      <a:pos x="5" y="2"/>
                    </a:cxn>
                    <a:cxn ang="0">
                      <a:pos x="7" y="2"/>
                    </a:cxn>
                    <a:cxn ang="0">
                      <a:pos x="7" y="0"/>
                    </a:cxn>
                    <a:cxn ang="0">
                      <a:pos x="9" y="0"/>
                    </a:cxn>
                    <a:cxn ang="0">
                      <a:pos x="11" y="0"/>
                    </a:cxn>
                    <a:cxn ang="0">
                      <a:pos x="13" y="0"/>
                    </a:cxn>
                    <a:cxn ang="0">
                      <a:pos x="15" y="0"/>
                    </a:cxn>
                    <a:cxn ang="0">
                      <a:pos x="16" y="0"/>
                    </a:cxn>
                    <a:cxn ang="0">
                      <a:pos x="18" y="0"/>
                    </a:cxn>
                    <a:cxn ang="0">
                      <a:pos x="20" y="0"/>
                    </a:cxn>
                    <a:cxn ang="0">
                      <a:pos x="22" y="0"/>
                    </a:cxn>
                    <a:cxn ang="0">
                      <a:pos x="24" y="0"/>
                    </a:cxn>
                  </a:cxnLst>
                  <a:rect l="0" t="0" r="r" b="b"/>
                  <a:pathLst>
                    <a:path w="47" h="10">
                      <a:moveTo>
                        <a:pt x="24" y="0"/>
                      </a:moveTo>
                      <a:lnTo>
                        <a:pt x="26" y="0"/>
                      </a:lnTo>
                      <a:lnTo>
                        <a:pt x="28" y="0"/>
                      </a:lnTo>
                      <a:lnTo>
                        <a:pt x="30" y="0"/>
                      </a:lnTo>
                      <a:lnTo>
                        <a:pt x="31" y="0"/>
                      </a:lnTo>
                      <a:lnTo>
                        <a:pt x="33" y="0"/>
                      </a:lnTo>
                      <a:lnTo>
                        <a:pt x="35" y="0"/>
                      </a:lnTo>
                      <a:lnTo>
                        <a:pt x="37" y="0"/>
                      </a:lnTo>
                      <a:lnTo>
                        <a:pt x="39" y="0"/>
                      </a:lnTo>
                      <a:lnTo>
                        <a:pt x="39" y="2"/>
                      </a:lnTo>
                      <a:lnTo>
                        <a:pt x="41" y="2"/>
                      </a:lnTo>
                      <a:lnTo>
                        <a:pt x="43" y="2"/>
                      </a:lnTo>
                      <a:lnTo>
                        <a:pt x="45" y="2"/>
                      </a:lnTo>
                      <a:lnTo>
                        <a:pt x="45" y="4"/>
                      </a:lnTo>
                      <a:lnTo>
                        <a:pt x="47" y="4"/>
                      </a:lnTo>
                      <a:lnTo>
                        <a:pt x="47" y="6"/>
                      </a:lnTo>
                      <a:lnTo>
                        <a:pt x="45" y="6"/>
                      </a:lnTo>
                      <a:lnTo>
                        <a:pt x="43" y="8"/>
                      </a:lnTo>
                      <a:lnTo>
                        <a:pt x="41" y="8"/>
                      </a:lnTo>
                      <a:lnTo>
                        <a:pt x="39" y="8"/>
                      </a:lnTo>
                      <a:lnTo>
                        <a:pt x="37" y="8"/>
                      </a:lnTo>
                      <a:lnTo>
                        <a:pt x="35" y="10"/>
                      </a:lnTo>
                      <a:lnTo>
                        <a:pt x="33" y="10"/>
                      </a:lnTo>
                      <a:lnTo>
                        <a:pt x="31" y="10"/>
                      </a:lnTo>
                      <a:lnTo>
                        <a:pt x="30" y="10"/>
                      </a:lnTo>
                      <a:lnTo>
                        <a:pt x="28" y="10"/>
                      </a:lnTo>
                      <a:lnTo>
                        <a:pt x="26" y="10"/>
                      </a:lnTo>
                      <a:lnTo>
                        <a:pt x="24" y="10"/>
                      </a:lnTo>
                      <a:lnTo>
                        <a:pt x="22" y="10"/>
                      </a:lnTo>
                      <a:lnTo>
                        <a:pt x="20" y="10"/>
                      </a:lnTo>
                      <a:lnTo>
                        <a:pt x="18" y="10"/>
                      </a:lnTo>
                      <a:lnTo>
                        <a:pt x="16" y="10"/>
                      </a:lnTo>
                      <a:lnTo>
                        <a:pt x="15" y="10"/>
                      </a:lnTo>
                      <a:lnTo>
                        <a:pt x="13" y="10"/>
                      </a:lnTo>
                      <a:lnTo>
                        <a:pt x="11" y="10"/>
                      </a:lnTo>
                      <a:lnTo>
                        <a:pt x="9" y="8"/>
                      </a:lnTo>
                      <a:lnTo>
                        <a:pt x="7" y="8"/>
                      </a:lnTo>
                      <a:lnTo>
                        <a:pt x="5" y="8"/>
                      </a:lnTo>
                      <a:lnTo>
                        <a:pt x="3" y="8"/>
                      </a:lnTo>
                      <a:lnTo>
                        <a:pt x="1" y="6"/>
                      </a:lnTo>
                      <a:lnTo>
                        <a:pt x="0" y="4"/>
                      </a:lnTo>
                      <a:lnTo>
                        <a:pt x="1" y="4"/>
                      </a:lnTo>
                      <a:lnTo>
                        <a:pt x="1" y="2"/>
                      </a:lnTo>
                      <a:lnTo>
                        <a:pt x="3" y="2"/>
                      </a:lnTo>
                      <a:lnTo>
                        <a:pt x="5" y="2"/>
                      </a:lnTo>
                      <a:lnTo>
                        <a:pt x="7" y="2"/>
                      </a:lnTo>
                      <a:lnTo>
                        <a:pt x="7" y="0"/>
                      </a:lnTo>
                      <a:lnTo>
                        <a:pt x="9" y="0"/>
                      </a:lnTo>
                      <a:lnTo>
                        <a:pt x="11" y="0"/>
                      </a:lnTo>
                      <a:lnTo>
                        <a:pt x="13" y="0"/>
                      </a:lnTo>
                      <a:lnTo>
                        <a:pt x="15" y="0"/>
                      </a:lnTo>
                      <a:lnTo>
                        <a:pt x="16" y="0"/>
                      </a:lnTo>
                      <a:lnTo>
                        <a:pt x="18" y="0"/>
                      </a:lnTo>
                      <a:lnTo>
                        <a:pt x="20" y="0"/>
                      </a:lnTo>
                      <a:lnTo>
                        <a:pt x="22" y="0"/>
                      </a:lnTo>
                      <a:lnTo>
                        <a:pt x="24" y="0"/>
                      </a:lnTo>
                      <a:close/>
                    </a:path>
                  </a:pathLst>
                </a:custGeom>
                <a:solidFill>
                  <a:srgbClr val="669999"/>
                </a:solidFill>
                <a:ln w="9525">
                  <a:solidFill>
                    <a:schemeClr val="bg2"/>
                  </a:solidFill>
                  <a:round/>
                  <a:headEnd/>
                  <a:tailEnd/>
                </a:ln>
              </p:spPr>
              <p:txBody>
                <a:bodyPr/>
                <a:lstStyle/>
                <a:p>
                  <a:endParaRPr lang="en-US"/>
                </a:p>
              </p:txBody>
            </p:sp>
            <p:sp>
              <p:nvSpPr>
                <p:cNvPr id="712810" name="Freeform 1130"/>
                <p:cNvSpPr>
                  <a:spLocks noChangeAspect="1"/>
                </p:cNvSpPr>
                <p:nvPr/>
              </p:nvSpPr>
              <p:spPr bwMode="auto">
                <a:xfrm>
                  <a:off x="1438" y="1612"/>
                  <a:ext cx="71" cy="15"/>
                </a:xfrm>
                <a:custGeom>
                  <a:avLst/>
                  <a:gdLst/>
                  <a:ahLst/>
                  <a:cxnLst>
                    <a:cxn ang="0">
                      <a:pos x="24" y="0"/>
                    </a:cxn>
                    <a:cxn ang="0">
                      <a:pos x="31" y="0"/>
                    </a:cxn>
                    <a:cxn ang="0">
                      <a:pos x="39" y="2"/>
                    </a:cxn>
                    <a:cxn ang="0">
                      <a:pos x="45" y="2"/>
                    </a:cxn>
                    <a:cxn ang="0">
                      <a:pos x="47" y="4"/>
                    </a:cxn>
                    <a:cxn ang="0">
                      <a:pos x="45" y="6"/>
                    </a:cxn>
                    <a:cxn ang="0">
                      <a:pos x="39" y="8"/>
                    </a:cxn>
                    <a:cxn ang="0">
                      <a:pos x="31" y="10"/>
                    </a:cxn>
                    <a:cxn ang="0">
                      <a:pos x="24" y="10"/>
                    </a:cxn>
                    <a:cxn ang="0">
                      <a:pos x="15" y="10"/>
                    </a:cxn>
                    <a:cxn ang="0">
                      <a:pos x="7" y="8"/>
                    </a:cxn>
                    <a:cxn ang="0">
                      <a:pos x="1" y="6"/>
                    </a:cxn>
                    <a:cxn ang="0">
                      <a:pos x="0" y="4"/>
                    </a:cxn>
                    <a:cxn ang="0">
                      <a:pos x="1" y="2"/>
                    </a:cxn>
                    <a:cxn ang="0">
                      <a:pos x="7" y="2"/>
                    </a:cxn>
                    <a:cxn ang="0">
                      <a:pos x="15" y="0"/>
                    </a:cxn>
                    <a:cxn ang="0">
                      <a:pos x="24" y="0"/>
                    </a:cxn>
                  </a:cxnLst>
                  <a:rect l="0" t="0" r="r" b="b"/>
                  <a:pathLst>
                    <a:path w="47" h="10">
                      <a:moveTo>
                        <a:pt x="24" y="0"/>
                      </a:moveTo>
                      <a:lnTo>
                        <a:pt x="31" y="0"/>
                      </a:lnTo>
                      <a:lnTo>
                        <a:pt x="39" y="2"/>
                      </a:lnTo>
                      <a:lnTo>
                        <a:pt x="45" y="2"/>
                      </a:lnTo>
                      <a:lnTo>
                        <a:pt x="47" y="4"/>
                      </a:lnTo>
                      <a:lnTo>
                        <a:pt x="45" y="6"/>
                      </a:lnTo>
                      <a:lnTo>
                        <a:pt x="39" y="8"/>
                      </a:lnTo>
                      <a:lnTo>
                        <a:pt x="31" y="10"/>
                      </a:lnTo>
                      <a:lnTo>
                        <a:pt x="24" y="10"/>
                      </a:lnTo>
                      <a:lnTo>
                        <a:pt x="15" y="10"/>
                      </a:lnTo>
                      <a:lnTo>
                        <a:pt x="7" y="8"/>
                      </a:lnTo>
                      <a:lnTo>
                        <a:pt x="1" y="6"/>
                      </a:lnTo>
                      <a:lnTo>
                        <a:pt x="0" y="4"/>
                      </a:lnTo>
                      <a:lnTo>
                        <a:pt x="1" y="2"/>
                      </a:lnTo>
                      <a:lnTo>
                        <a:pt x="7" y="2"/>
                      </a:lnTo>
                      <a:lnTo>
                        <a:pt x="15" y="0"/>
                      </a:lnTo>
                      <a:lnTo>
                        <a:pt x="24" y="0"/>
                      </a:lnTo>
                    </a:path>
                  </a:pathLst>
                </a:custGeom>
                <a:noFill/>
                <a:ln w="0">
                  <a:solidFill>
                    <a:schemeClr val="bg2"/>
                  </a:solidFill>
                  <a:prstDash val="solid"/>
                  <a:round/>
                  <a:headEnd/>
                  <a:tailEnd/>
                </a:ln>
              </p:spPr>
              <p:txBody>
                <a:bodyPr/>
                <a:lstStyle/>
                <a:p>
                  <a:endParaRPr lang="en-US"/>
                </a:p>
              </p:txBody>
            </p:sp>
            <p:sp>
              <p:nvSpPr>
                <p:cNvPr id="712811" name="Freeform 1131"/>
                <p:cNvSpPr>
                  <a:spLocks noChangeAspect="1"/>
                </p:cNvSpPr>
                <p:nvPr/>
              </p:nvSpPr>
              <p:spPr bwMode="auto">
                <a:xfrm>
                  <a:off x="1438" y="1641"/>
                  <a:ext cx="71" cy="14"/>
                </a:xfrm>
                <a:custGeom>
                  <a:avLst/>
                  <a:gdLst/>
                  <a:ahLst/>
                  <a:cxnLst>
                    <a:cxn ang="0">
                      <a:pos x="24" y="0"/>
                    </a:cxn>
                    <a:cxn ang="0">
                      <a:pos x="26" y="0"/>
                    </a:cxn>
                    <a:cxn ang="0">
                      <a:pos x="28" y="0"/>
                    </a:cxn>
                    <a:cxn ang="0">
                      <a:pos x="30" y="0"/>
                    </a:cxn>
                    <a:cxn ang="0">
                      <a:pos x="31" y="0"/>
                    </a:cxn>
                    <a:cxn ang="0">
                      <a:pos x="33" y="0"/>
                    </a:cxn>
                    <a:cxn ang="0">
                      <a:pos x="35" y="0"/>
                    </a:cxn>
                    <a:cxn ang="0">
                      <a:pos x="37" y="0"/>
                    </a:cxn>
                    <a:cxn ang="0">
                      <a:pos x="39" y="0"/>
                    </a:cxn>
                    <a:cxn ang="0">
                      <a:pos x="39" y="2"/>
                    </a:cxn>
                    <a:cxn ang="0">
                      <a:pos x="41" y="2"/>
                    </a:cxn>
                    <a:cxn ang="0">
                      <a:pos x="43" y="2"/>
                    </a:cxn>
                    <a:cxn ang="0">
                      <a:pos x="45" y="2"/>
                    </a:cxn>
                    <a:cxn ang="0">
                      <a:pos x="45" y="4"/>
                    </a:cxn>
                    <a:cxn ang="0">
                      <a:pos x="47" y="4"/>
                    </a:cxn>
                    <a:cxn ang="0">
                      <a:pos x="47" y="5"/>
                    </a:cxn>
                    <a:cxn ang="0">
                      <a:pos x="45" y="5"/>
                    </a:cxn>
                    <a:cxn ang="0">
                      <a:pos x="43" y="7"/>
                    </a:cxn>
                    <a:cxn ang="0">
                      <a:pos x="41" y="7"/>
                    </a:cxn>
                    <a:cxn ang="0">
                      <a:pos x="39" y="7"/>
                    </a:cxn>
                    <a:cxn ang="0">
                      <a:pos x="37" y="7"/>
                    </a:cxn>
                    <a:cxn ang="0">
                      <a:pos x="35" y="9"/>
                    </a:cxn>
                    <a:cxn ang="0">
                      <a:pos x="33" y="9"/>
                    </a:cxn>
                    <a:cxn ang="0">
                      <a:pos x="31" y="9"/>
                    </a:cxn>
                    <a:cxn ang="0">
                      <a:pos x="30" y="9"/>
                    </a:cxn>
                    <a:cxn ang="0">
                      <a:pos x="28" y="9"/>
                    </a:cxn>
                    <a:cxn ang="0">
                      <a:pos x="26" y="9"/>
                    </a:cxn>
                    <a:cxn ang="0">
                      <a:pos x="24" y="9"/>
                    </a:cxn>
                    <a:cxn ang="0">
                      <a:pos x="22" y="9"/>
                    </a:cxn>
                    <a:cxn ang="0">
                      <a:pos x="20" y="9"/>
                    </a:cxn>
                    <a:cxn ang="0">
                      <a:pos x="18" y="9"/>
                    </a:cxn>
                    <a:cxn ang="0">
                      <a:pos x="16" y="9"/>
                    </a:cxn>
                    <a:cxn ang="0">
                      <a:pos x="15" y="9"/>
                    </a:cxn>
                    <a:cxn ang="0">
                      <a:pos x="13" y="9"/>
                    </a:cxn>
                    <a:cxn ang="0">
                      <a:pos x="11" y="9"/>
                    </a:cxn>
                    <a:cxn ang="0">
                      <a:pos x="9" y="7"/>
                    </a:cxn>
                    <a:cxn ang="0">
                      <a:pos x="7" y="7"/>
                    </a:cxn>
                    <a:cxn ang="0">
                      <a:pos x="5" y="7"/>
                    </a:cxn>
                    <a:cxn ang="0">
                      <a:pos x="3" y="7"/>
                    </a:cxn>
                    <a:cxn ang="0">
                      <a:pos x="1" y="5"/>
                    </a:cxn>
                    <a:cxn ang="0">
                      <a:pos x="0" y="4"/>
                    </a:cxn>
                    <a:cxn ang="0">
                      <a:pos x="1" y="4"/>
                    </a:cxn>
                    <a:cxn ang="0">
                      <a:pos x="1" y="2"/>
                    </a:cxn>
                    <a:cxn ang="0">
                      <a:pos x="3" y="2"/>
                    </a:cxn>
                    <a:cxn ang="0">
                      <a:pos x="5" y="2"/>
                    </a:cxn>
                    <a:cxn ang="0">
                      <a:pos x="7" y="2"/>
                    </a:cxn>
                    <a:cxn ang="0">
                      <a:pos x="7" y="0"/>
                    </a:cxn>
                    <a:cxn ang="0">
                      <a:pos x="9" y="0"/>
                    </a:cxn>
                    <a:cxn ang="0">
                      <a:pos x="11" y="0"/>
                    </a:cxn>
                    <a:cxn ang="0">
                      <a:pos x="13" y="0"/>
                    </a:cxn>
                    <a:cxn ang="0">
                      <a:pos x="15" y="0"/>
                    </a:cxn>
                    <a:cxn ang="0">
                      <a:pos x="16" y="0"/>
                    </a:cxn>
                    <a:cxn ang="0">
                      <a:pos x="18" y="0"/>
                    </a:cxn>
                    <a:cxn ang="0">
                      <a:pos x="20" y="0"/>
                    </a:cxn>
                    <a:cxn ang="0">
                      <a:pos x="22" y="0"/>
                    </a:cxn>
                    <a:cxn ang="0">
                      <a:pos x="24" y="0"/>
                    </a:cxn>
                  </a:cxnLst>
                  <a:rect l="0" t="0" r="r" b="b"/>
                  <a:pathLst>
                    <a:path w="47" h="9">
                      <a:moveTo>
                        <a:pt x="24" y="0"/>
                      </a:moveTo>
                      <a:lnTo>
                        <a:pt x="26" y="0"/>
                      </a:lnTo>
                      <a:lnTo>
                        <a:pt x="28" y="0"/>
                      </a:lnTo>
                      <a:lnTo>
                        <a:pt x="30" y="0"/>
                      </a:lnTo>
                      <a:lnTo>
                        <a:pt x="31" y="0"/>
                      </a:lnTo>
                      <a:lnTo>
                        <a:pt x="33" y="0"/>
                      </a:lnTo>
                      <a:lnTo>
                        <a:pt x="35" y="0"/>
                      </a:lnTo>
                      <a:lnTo>
                        <a:pt x="37" y="0"/>
                      </a:lnTo>
                      <a:lnTo>
                        <a:pt x="39" y="0"/>
                      </a:lnTo>
                      <a:lnTo>
                        <a:pt x="39" y="2"/>
                      </a:lnTo>
                      <a:lnTo>
                        <a:pt x="41" y="2"/>
                      </a:lnTo>
                      <a:lnTo>
                        <a:pt x="43" y="2"/>
                      </a:lnTo>
                      <a:lnTo>
                        <a:pt x="45" y="2"/>
                      </a:lnTo>
                      <a:lnTo>
                        <a:pt x="45" y="4"/>
                      </a:lnTo>
                      <a:lnTo>
                        <a:pt x="47" y="4"/>
                      </a:lnTo>
                      <a:lnTo>
                        <a:pt x="47" y="5"/>
                      </a:lnTo>
                      <a:lnTo>
                        <a:pt x="45" y="5"/>
                      </a:lnTo>
                      <a:lnTo>
                        <a:pt x="43" y="7"/>
                      </a:lnTo>
                      <a:lnTo>
                        <a:pt x="41" y="7"/>
                      </a:lnTo>
                      <a:lnTo>
                        <a:pt x="39" y="7"/>
                      </a:lnTo>
                      <a:lnTo>
                        <a:pt x="37" y="7"/>
                      </a:lnTo>
                      <a:lnTo>
                        <a:pt x="35" y="9"/>
                      </a:lnTo>
                      <a:lnTo>
                        <a:pt x="33" y="9"/>
                      </a:lnTo>
                      <a:lnTo>
                        <a:pt x="31" y="9"/>
                      </a:lnTo>
                      <a:lnTo>
                        <a:pt x="30" y="9"/>
                      </a:lnTo>
                      <a:lnTo>
                        <a:pt x="28" y="9"/>
                      </a:lnTo>
                      <a:lnTo>
                        <a:pt x="26" y="9"/>
                      </a:lnTo>
                      <a:lnTo>
                        <a:pt x="24" y="9"/>
                      </a:lnTo>
                      <a:lnTo>
                        <a:pt x="22" y="9"/>
                      </a:lnTo>
                      <a:lnTo>
                        <a:pt x="20" y="9"/>
                      </a:lnTo>
                      <a:lnTo>
                        <a:pt x="18" y="9"/>
                      </a:lnTo>
                      <a:lnTo>
                        <a:pt x="16" y="9"/>
                      </a:lnTo>
                      <a:lnTo>
                        <a:pt x="15" y="9"/>
                      </a:lnTo>
                      <a:lnTo>
                        <a:pt x="13" y="9"/>
                      </a:lnTo>
                      <a:lnTo>
                        <a:pt x="11" y="9"/>
                      </a:lnTo>
                      <a:lnTo>
                        <a:pt x="9" y="7"/>
                      </a:lnTo>
                      <a:lnTo>
                        <a:pt x="7" y="7"/>
                      </a:lnTo>
                      <a:lnTo>
                        <a:pt x="5" y="7"/>
                      </a:lnTo>
                      <a:lnTo>
                        <a:pt x="3" y="7"/>
                      </a:lnTo>
                      <a:lnTo>
                        <a:pt x="1" y="5"/>
                      </a:lnTo>
                      <a:lnTo>
                        <a:pt x="0" y="4"/>
                      </a:lnTo>
                      <a:lnTo>
                        <a:pt x="1" y="4"/>
                      </a:lnTo>
                      <a:lnTo>
                        <a:pt x="1" y="2"/>
                      </a:lnTo>
                      <a:lnTo>
                        <a:pt x="3" y="2"/>
                      </a:lnTo>
                      <a:lnTo>
                        <a:pt x="5" y="2"/>
                      </a:lnTo>
                      <a:lnTo>
                        <a:pt x="7" y="2"/>
                      </a:lnTo>
                      <a:lnTo>
                        <a:pt x="7" y="0"/>
                      </a:lnTo>
                      <a:lnTo>
                        <a:pt x="9" y="0"/>
                      </a:lnTo>
                      <a:lnTo>
                        <a:pt x="11" y="0"/>
                      </a:lnTo>
                      <a:lnTo>
                        <a:pt x="13" y="0"/>
                      </a:lnTo>
                      <a:lnTo>
                        <a:pt x="15" y="0"/>
                      </a:lnTo>
                      <a:lnTo>
                        <a:pt x="16" y="0"/>
                      </a:lnTo>
                      <a:lnTo>
                        <a:pt x="18" y="0"/>
                      </a:lnTo>
                      <a:lnTo>
                        <a:pt x="20" y="0"/>
                      </a:lnTo>
                      <a:lnTo>
                        <a:pt x="22" y="0"/>
                      </a:lnTo>
                      <a:lnTo>
                        <a:pt x="24" y="0"/>
                      </a:lnTo>
                      <a:close/>
                    </a:path>
                  </a:pathLst>
                </a:custGeom>
                <a:solidFill>
                  <a:srgbClr val="669999"/>
                </a:solidFill>
                <a:ln w="9525">
                  <a:solidFill>
                    <a:schemeClr val="bg2"/>
                  </a:solidFill>
                  <a:round/>
                  <a:headEnd/>
                  <a:tailEnd/>
                </a:ln>
              </p:spPr>
              <p:txBody>
                <a:bodyPr/>
                <a:lstStyle/>
                <a:p>
                  <a:endParaRPr lang="en-US"/>
                </a:p>
              </p:txBody>
            </p:sp>
            <p:sp>
              <p:nvSpPr>
                <p:cNvPr id="712812" name="Freeform 1132"/>
                <p:cNvSpPr>
                  <a:spLocks noChangeAspect="1"/>
                </p:cNvSpPr>
                <p:nvPr/>
              </p:nvSpPr>
              <p:spPr bwMode="auto">
                <a:xfrm>
                  <a:off x="1438" y="1641"/>
                  <a:ext cx="71" cy="14"/>
                </a:xfrm>
                <a:custGeom>
                  <a:avLst/>
                  <a:gdLst/>
                  <a:ahLst/>
                  <a:cxnLst>
                    <a:cxn ang="0">
                      <a:pos x="24" y="0"/>
                    </a:cxn>
                    <a:cxn ang="0">
                      <a:pos x="31" y="0"/>
                    </a:cxn>
                    <a:cxn ang="0">
                      <a:pos x="39" y="2"/>
                    </a:cxn>
                    <a:cxn ang="0">
                      <a:pos x="45" y="2"/>
                    </a:cxn>
                    <a:cxn ang="0">
                      <a:pos x="47" y="4"/>
                    </a:cxn>
                    <a:cxn ang="0">
                      <a:pos x="45" y="5"/>
                    </a:cxn>
                    <a:cxn ang="0">
                      <a:pos x="39" y="7"/>
                    </a:cxn>
                    <a:cxn ang="0">
                      <a:pos x="31" y="9"/>
                    </a:cxn>
                    <a:cxn ang="0">
                      <a:pos x="24" y="9"/>
                    </a:cxn>
                    <a:cxn ang="0">
                      <a:pos x="15" y="9"/>
                    </a:cxn>
                    <a:cxn ang="0">
                      <a:pos x="7" y="7"/>
                    </a:cxn>
                    <a:cxn ang="0">
                      <a:pos x="1" y="5"/>
                    </a:cxn>
                    <a:cxn ang="0">
                      <a:pos x="0" y="4"/>
                    </a:cxn>
                    <a:cxn ang="0">
                      <a:pos x="1" y="2"/>
                    </a:cxn>
                    <a:cxn ang="0">
                      <a:pos x="7" y="2"/>
                    </a:cxn>
                    <a:cxn ang="0">
                      <a:pos x="15" y="0"/>
                    </a:cxn>
                    <a:cxn ang="0">
                      <a:pos x="24" y="0"/>
                    </a:cxn>
                  </a:cxnLst>
                  <a:rect l="0" t="0" r="r" b="b"/>
                  <a:pathLst>
                    <a:path w="47" h="9">
                      <a:moveTo>
                        <a:pt x="24" y="0"/>
                      </a:moveTo>
                      <a:lnTo>
                        <a:pt x="31" y="0"/>
                      </a:lnTo>
                      <a:lnTo>
                        <a:pt x="39" y="2"/>
                      </a:lnTo>
                      <a:lnTo>
                        <a:pt x="45" y="2"/>
                      </a:lnTo>
                      <a:lnTo>
                        <a:pt x="47" y="4"/>
                      </a:lnTo>
                      <a:lnTo>
                        <a:pt x="45" y="5"/>
                      </a:lnTo>
                      <a:lnTo>
                        <a:pt x="39" y="7"/>
                      </a:lnTo>
                      <a:lnTo>
                        <a:pt x="31" y="9"/>
                      </a:lnTo>
                      <a:lnTo>
                        <a:pt x="24" y="9"/>
                      </a:lnTo>
                      <a:lnTo>
                        <a:pt x="15" y="9"/>
                      </a:lnTo>
                      <a:lnTo>
                        <a:pt x="7" y="7"/>
                      </a:lnTo>
                      <a:lnTo>
                        <a:pt x="1" y="5"/>
                      </a:lnTo>
                      <a:lnTo>
                        <a:pt x="0" y="4"/>
                      </a:lnTo>
                      <a:lnTo>
                        <a:pt x="1" y="2"/>
                      </a:lnTo>
                      <a:lnTo>
                        <a:pt x="7" y="2"/>
                      </a:lnTo>
                      <a:lnTo>
                        <a:pt x="15" y="0"/>
                      </a:lnTo>
                      <a:lnTo>
                        <a:pt x="24" y="0"/>
                      </a:lnTo>
                    </a:path>
                  </a:pathLst>
                </a:custGeom>
                <a:noFill/>
                <a:ln w="0">
                  <a:solidFill>
                    <a:schemeClr val="bg2"/>
                  </a:solidFill>
                  <a:prstDash val="solid"/>
                  <a:round/>
                  <a:headEnd/>
                  <a:tailEnd/>
                </a:ln>
              </p:spPr>
              <p:txBody>
                <a:bodyPr/>
                <a:lstStyle/>
                <a:p>
                  <a:endParaRPr lang="en-US"/>
                </a:p>
              </p:txBody>
            </p:sp>
            <p:sp>
              <p:nvSpPr>
                <p:cNvPr id="712813" name="Rectangle 1133"/>
                <p:cNvSpPr>
                  <a:spLocks noChangeAspect="1" noChangeArrowheads="1"/>
                </p:cNvSpPr>
                <p:nvPr/>
              </p:nvSpPr>
              <p:spPr bwMode="auto">
                <a:xfrm>
                  <a:off x="1446" y="1588"/>
                  <a:ext cx="51" cy="17"/>
                </a:xfrm>
                <a:prstGeom prst="rect">
                  <a:avLst/>
                </a:prstGeom>
                <a:solidFill>
                  <a:srgbClr val="669999"/>
                </a:solidFill>
                <a:ln w="9525">
                  <a:solidFill>
                    <a:schemeClr val="bg2"/>
                  </a:solidFill>
                  <a:miter lim="800000"/>
                  <a:headEnd/>
                  <a:tailEnd/>
                </a:ln>
              </p:spPr>
              <p:txBody>
                <a:bodyPr/>
                <a:lstStyle/>
                <a:p>
                  <a:endParaRPr lang="en-US"/>
                </a:p>
              </p:txBody>
            </p:sp>
            <p:sp>
              <p:nvSpPr>
                <p:cNvPr id="712814" name="Rectangle 1134"/>
                <p:cNvSpPr>
                  <a:spLocks noChangeAspect="1" noChangeArrowheads="1"/>
                </p:cNvSpPr>
                <p:nvPr/>
              </p:nvSpPr>
              <p:spPr bwMode="auto">
                <a:xfrm>
                  <a:off x="1446" y="1588"/>
                  <a:ext cx="51" cy="17"/>
                </a:xfrm>
                <a:prstGeom prst="rect">
                  <a:avLst/>
                </a:prstGeom>
                <a:noFill/>
                <a:ln w="0">
                  <a:solidFill>
                    <a:schemeClr val="bg2"/>
                  </a:solidFill>
                  <a:miter lim="800000"/>
                  <a:headEnd/>
                  <a:tailEnd/>
                </a:ln>
              </p:spPr>
              <p:txBody>
                <a:bodyPr/>
                <a:lstStyle/>
                <a:p>
                  <a:endParaRPr lang="en-US"/>
                </a:p>
              </p:txBody>
            </p:sp>
            <p:sp>
              <p:nvSpPr>
                <p:cNvPr id="712815" name="Rectangle 1135"/>
                <p:cNvSpPr>
                  <a:spLocks noChangeAspect="1" noChangeArrowheads="1"/>
                </p:cNvSpPr>
                <p:nvPr/>
              </p:nvSpPr>
              <p:spPr bwMode="auto">
                <a:xfrm>
                  <a:off x="1711" y="1802"/>
                  <a:ext cx="100" cy="86"/>
                </a:xfrm>
                <a:prstGeom prst="rect">
                  <a:avLst/>
                </a:prstGeom>
                <a:solidFill>
                  <a:srgbClr val="669999"/>
                </a:solidFill>
                <a:ln w="9525">
                  <a:solidFill>
                    <a:schemeClr val="bg2"/>
                  </a:solidFill>
                  <a:miter lim="800000"/>
                  <a:headEnd/>
                  <a:tailEnd/>
                </a:ln>
              </p:spPr>
              <p:txBody>
                <a:bodyPr/>
                <a:lstStyle/>
                <a:p>
                  <a:endParaRPr lang="en-US"/>
                </a:p>
              </p:txBody>
            </p:sp>
            <p:sp>
              <p:nvSpPr>
                <p:cNvPr id="712816" name="Rectangle 1136"/>
                <p:cNvSpPr>
                  <a:spLocks noChangeAspect="1" noChangeArrowheads="1"/>
                </p:cNvSpPr>
                <p:nvPr/>
              </p:nvSpPr>
              <p:spPr bwMode="auto">
                <a:xfrm>
                  <a:off x="1711" y="1802"/>
                  <a:ext cx="100" cy="86"/>
                </a:xfrm>
                <a:prstGeom prst="rect">
                  <a:avLst/>
                </a:prstGeom>
                <a:noFill/>
                <a:ln w="0">
                  <a:solidFill>
                    <a:schemeClr val="bg2"/>
                  </a:solidFill>
                  <a:miter lim="800000"/>
                  <a:headEnd/>
                  <a:tailEnd/>
                </a:ln>
              </p:spPr>
              <p:txBody>
                <a:bodyPr/>
                <a:lstStyle/>
                <a:p>
                  <a:endParaRPr lang="en-US"/>
                </a:p>
              </p:txBody>
            </p:sp>
            <p:sp>
              <p:nvSpPr>
                <p:cNvPr id="712817" name="Freeform 1137"/>
                <p:cNvSpPr>
                  <a:spLocks noChangeAspect="1"/>
                </p:cNvSpPr>
                <p:nvPr/>
              </p:nvSpPr>
              <p:spPr bwMode="auto">
                <a:xfrm>
                  <a:off x="1682" y="1835"/>
                  <a:ext cx="68" cy="13"/>
                </a:xfrm>
                <a:custGeom>
                  <a:avLst/>
                  <a:gdLst/>
                  <a:ahLst/>
                  <a:cxnLst>
                    <a:cxn ang="0">
                      <a:pos x="23" y="0"/>
                    </a:cxn>
                    <a:cxn ang="0">
                      <a:pos x="25" y="0"/>
                    </a:cxn>
                    <a:cxn ang="0">
                      <a:pos x="27" y="0"/>
                    </a:cxn>
                    <a:cxn ang="0">
                      <a:pos x="28" y="0"/>
                    </a:cxn>
                    <a:cxn ang="0">
                      <a:pos x="30" y="0"/>
                    </a:cxn>
                    <a:cxn ang="0">
                      <a:pos x="32" y="0"/>
                    </a:cxn>
                    <a:cxn ang="0">
                      <a:pos x="34" y="0"/>
                    </a:cxn>
                    <a:cxn ang="0">
                      <a:pos x="36" y="2"/>
                    </a:cxn>
                    <a:cxn ang="0">
                      <a:pos x="38" y="2"/>
                    </a:cxn>
                    <a:cxn ang="0">
                      <a:pos x="40" y="2"/>
                    </a:cxn>
                    <a:cxn ang="0">
                      <a:pos x="42" y="2"/>
                    </a:cxn>
                    <a:cxn ang="0">
                      <a:pos x="44" y="4"/>
                    </a:cxn>
                    <a:cxn ang="0">
                      <a:pos x="45" y="4"/>
                    </a:cxn>
                    <a:cxn ang="0">
                      <a:pos x="45" y="6"/>
                    </a:cxn>
                    <a:cxn ang="0">
                      <a:pos x="44" y="6"/>
                    </a:cxn>
                    <a:cxn ang="0">
                      <a:pos x="44" y="8"/>
                    </a:cxn>
                    <a:cxn ang="0">
                      <a:pos x="42" y="8"/>
                    </a:cxn>
                    <a:cxn ang="0">
                      <a:pos x="40" y="8"/>
                    </a:cxn>
                    <a:cxn ang="0">
                      <a:pos x="38" y="8"/>
                    </a:cxn>
                    <a:cxn ang="0">
                      <a:pos x="36" y="9"/>
                    </a:cxn>
                    <a:cxn ang="0">
                      <a:pos x="34" y="9"/>
                    </a:cxn>
                    <a:cxn ang="0">
                      <a:pos x="32" y="9"/>
                    </a:cxn>
                    <a:cxn ang="0">
                      <a:pos x="30" y="9"/>
                    </a:cxn>
                    <a:cxn ang="0">
                      <a:pos x="28" y="9"/>
                    </a:cxn>
                    <a:cxn ang="0">
                      <a:pos x="27" y="9"/>
                    </a:cxn>
                    <a:cxn ang="0">
                      <a:pos x="25" y="9"/>
                    </a:cxn>
                    <a:cxn ang="0">
                      <a:pos x="23" y="9"/>
                    </a:cxn>
                    <a:cxn ang="0">
                      <a:pos x="21" y="9"/>
                    </a:cxn>
                    <a:cxn ang="0">
                      <a:pos x="19" y="9"/>
                    </a:cxn>
                    <a:cxn ang="0">
                      <a:pos x="17" y="9"/>
                    </a:cxn>
                    <a:cxn ang="0">
                      <a:pos x="15" y="9"/>
                    </a:cxn>
                    <a:cxn ang="0">
                      <a:pos x="13" y="9"/>
                    </a:cxn>
                    <a:cxn ang="0">
                      <a:pos x="12" y="9"/>
                    </a:cxn>
                    <a:cxn ang="0">
                      <a:pos x="10" y="9"/>
                    </a:cxn>
                    <a:cxn ang="0">
                      <a:pos x="8" y="9"/>
                    </a:cxn>
                    <a:cxn ang="0">
                      <a:pos x="8" y="8"/>
                    </a:cxn>
                    <a:cxn ang="0">
                      <a:pos x="6" y="8"/>
                    </a:cxn>
                    <a:cxn ang="0">
                      <a:pos x="4" y="8"/>
                    </a:cxn>
                    <a:cxn ang="0">
                      <a:pos x="2" y="8"/>
                    </a:cxn>
                    <a:cxn ang="0">
                      <a:pos x="0" y="6"/>
                    </a:cxn>
                    <a:cxn ang="0">
                      <a:pos x="0" y="4"/>
                    </a:cxn>
                    <a:cxn ang="0">
                      <a:pos x="2" y="4"/>
                    </a:cxn>
                    <a:cxn ang="0">
                      <a:pos x="2" y="2"/>
                    </a:cxn>
                    <a:cxn ang="0">
                      <a:pos x="4" y="2"/>
                    </a:cxn>
                    <a:cxn ang="0">
                      <a:pos x="6" y="2"/>
                    </a:cxn>
                    <a:cxn ang="0">
                      <a:pos x="8" y="2"/>
                    </a:cxn>
                    <a:cxn ang="0">
                      <a:pos x="10" y="0"/>
                    </a:cxn>
                    <a:cxn ang="0">
                      <a:pos x="12" y="0"/>
                    </a:cxn>
                    <a:cxn ang="0">
                      <a:pos x="13" y="0"/>
                    </a:cxn>
                    <a:cxn ang="0">
                      <a:pos x="15" y="0"/>
                    </a:cxn>
                    <a:cxn ang="0">
                      <a:pos x="17" y="0"/>
                    </a:cxn>
                    <a:cxn ang="0">
                      <a:pos x="19" y="0"/>
                    </a:cxn>
                    <a:cxn ang="0">
                      <a:pos x="21" y="0"/>
                    </a:cxn>
                    <a:cxn ang="0">
                      <a:pos x="23" y="0"/>
                    </a:cxn>
                  </a:cxnLst>
                  <a:rect l="0" t="0" r="r" b="b"/>
                  <a:pathLst>
                    <a:path w="45" h="9">
                      <a:moveTo>
                        <a:pt x="23" y="0"/>
                      </a:moveTo>
                      <a:lnTo>
                        <a:pt x="25" y="0"/>
                      </a:lnTo>
                      <a:lnTo>
                        <a:pt x="27" y="0"/>
                      </a:lnTo>
                      <a:lnTo>
                        <a:pt x="28" y="0"/>
                      </a:lnTo>
                      <a:lnTo>
                        <a:pt x="30" y="0"/>
                      </a:lnTo>
                      <a:lnTo>
                        <a:pt x="32" y="0"/>
                      </a:lnTo>
                      <a:lnTo>
                        <a:pt x="34" y="0"/>
                      </a:lnTo>
                      <a:lnTo>
                        <a:pt x="36" y="2"/>
                      </a:lnTo>
                      <a:lnTo>
                        <a:pt x="38" y="2"/>
                      </a:lnTo>
                      <a:lnTo>
                        <a:pt x="40" y="2"/>
                      </a:lnTo>
                      <a:lnTo>
                        <a:pt x="42" y="2"/>
                      </a:lnTo>
                      <a:lnTo>
                        <a:pt x="44" y="4"/>
                      </a:lnTo>
                      <a:lnTo>
                        <a:pt x="45" y="4"/>
                      </a:lnTo>
                      <a:lnTo>
                        <a:pt x="45" y="6"/>
                      </a:lnTo>
                      <a:lnTo>
                        <a:pt x="44" y="6"/>
                      </a:lnTo>
                      <a:lnTo>
                        <a:pt x="44" y="8"/>
                      </a:lnTo>
                      <a:lnTo>
                        <a:pt x="42" y="8"/>
                      </a:lnTo>
                      <a:lnTo>
                        <a:pt x="40" y="8"/>
                      </a:lnTo>
                      <a:lnTo>
                        <a:pt x="38" y="8"/>
                      </a:lnTo>
                      <a:lnTo>
                        <a:pt x="36" y="9"/>
                      </a:lnTo>
                      <a:lnTo>
                        <a:pt x="34" y="9"/>
                      </a:lnTo>
                      <a:lnTo>
                        <a:pt x="32" y="9"/>
                      </a:lnTo>
                      <a:lnTo>
                        <a:pt x="30" y="9"/>
                      </a:lnTo>
                      <a:lnTo>
                        <a:pt x="28" y="9"/>
                      </a:lnTo>
                      <a:lnTo>
                        <a:pt x="27" y="9"/>
                      </a:lnTo>
                      <a:lnTo>
                        <a:pt x="25" y="9"/>
                      </a:lnTo>
                      <a:lnTo>
                        <a:pt x="23" y="9"/>
                      </a:lnTo>
                      <a:lnTo>
                        <a:pt x="21" y="9"/>
                      </a:lnTo>
                      <a:lnTo>
                        <a:pt x="19" y="9"/>
                      </a:lnTo>
                      <a:lnTo>
                        <a:pt x="17" y="9"/>
                      </a:lnTo>
                      <a:lnTo>
                        <a:pt x="15" y="9"/>
                      </a:lnTo>
                      <a:lnTo>
                        <a:pt x="13" y="9"/>
                      </a:lnTo>
                      <a:lnTo>
                        <a:pt x="12" y="9"/>
                      </a:lnTo>
                      <a:lnTo>
                        <a:pt x="10" y="9"/>
                      </a:lnTo>
                      <a:lnTo>
                        <a:pt x="8" y="9"/>
                      </a:lnTo>
                      <a:lnTo>
                        <a:pt x="8" y="8"/>
                      </a:lnTo>
                      <a:lnTo>
                        <a:pt x="6" y="8"/>
                      </a:lnTo>
                      <a:lnTo>
                        <a:pt x="4" y="8"/>
                      </a:lnTo>
                      <a:lnTo>
                        <a:pt x="2" y="8"/>
                      </a:lnTo>
                      <a:lnTo>
                        <a:pt x="0" y="6"/>
                      </a:lnTo>
                      <a:lnTo>
                        <a:pt x="0" y="4"/>
                      </a:lnTo>
                      <a:lnTo>
                        <a:pt x="2" y="4"/>
                      </a:lnTo>
                      <a:lnTo>
                        <a:pt x="2" y="2"/>
                      </a:lnTo>
                      <a:lnTo>
                        <a:pt x="4" y="2"/>
                      </a:lnTo>
                      <a:lnTo>
                        <a:pt x="6" y="2"/>
                      </a:lnTo>
                      <a:lnTo>
                        <a:pt x="8" y="2"/>
                      </a:lnTo>
                      <a:lnTo>
                        <a:pt x="10" y="0"/>
                      </a:lnTo>
                      <a:lnTo>
                        <a:pt x="12" y="0"/>
                      </a:lnTo>
                      <a:lnTo>
                        <a:pt x="13" y="0"/>
                      </a:lnTo>
                      <a:lnTo>
                        <a:pt x="15" y="0"/>
                      </a:lnTo>
                      <a:lnTo>
                        <a:pt x="17" y="0"/>
                      </a:lnTo>
                      <a:lnTo>
                        <a:pt x="19" y="0"/>
                      </a:lnTo>
                      <a:lnTo>
                        <a:pt x="21" y="0"/>
                      </a:lnTo>
                      <a:lnTo>
                        <a:pt x="23" y="0"/>
                      </a:lnTo>
                      <a:close/>
                    </a:path>
                  </a:pathLst>
                </a:custGeom>
                <a:solidFill>
                  <a:srgbClr val="669999"/>
                </a:solidFill>
                <a:ln w="9525">
                  <a:solidFill>
                    <a:schemeClr val="bg2"/>
                  </a:solidFill>
                  <a:round/>
                  <a:headEnd/>
                  <a:tailEnd/>
                </a:ln>
              </p:spPr>
              <p:txBody>
                <a:bodyPr/>
                <a:lstStyle/>
                <a:p>
                  <a:endParaRPr lang="en-US"/>
                </a:p>
              </p:txBody>
            </p:sp>
            <p:sp>
              <p:nvSpPr>
                <p:cNvPr id="712818" name="Freeform 1138"/>
                <p:cNvSpPr>
                  <a:spLocks noChangeAspect="1"/>
                </p:cNvSpPr>
                <p:nvPr/>
              </p:nvSpPr>
              <p:spPr bwMode="auto">
                <a:xfrm>
                  <a:off x="1682" y="1835"/>
                  <a:ext cx="68" cy="13"/>
                </a:xfrm>
                <a:custGeom>
                  <a:avLst/>
                  <a:gdLst/>
                  <a:ahLst/>
                  <a:cxnLst>
                    <a:cxn ang="0">
                      <a:pos x="23" y="0"/>
                    </a:cxn>
                    <a:cxn ang="0">
                      <a:pos x="30" y="0"/>
                    </a:cxn>
                    <a:cxn ang="0">
                      <a:pos x="38" y="2"/>
                    </a:cxn>
                    <a:cxn ang="0">
                      <a:pos x="44" y="4"/>
                    </a:cxn>
                    <a:cxn ang="0">
                      <a:pos x="45" y="6"/>
                    </a:cxn>
                    <a:cxn ang="0">
                      <a:pos x="44" y="8"/>
                    </a:cxn>
                    <a:cxn ang="0">
                      <a:pos x="38" y="8"/>
                    </a:cxn>
                    <a:cxn ang="0">
                      <a:pos x="30" y="9"/>
                    </a:cxn>
                    <a:cxn ang="0">
                      <a:pos x="23" y="9"/>
                    </a:cxn>
                    <a:cxn ang="0">
                      <a:pos x="13" y="9"/>
                    </a:cxn>
                    <a:cxn ang="0">
                      <a:pos x="6" y="8"/>
                    </a:cxn>
                    <a:cxn ang="0">
                      <a:pos x="2" y="8"/>
                    </a:cxn>
                    <a:cxn ang="0">
                      <a:pos x="0" y="6"/>
                    </a:cxn>
                    <a:cxn ang="0">
                      <a:pos x="2" y="4"/>
                    </a:cxn>
                    <a:cxn ang="0">
                      <a:pos x="6" y="2"/>
                    </a:cxn>
                    <a:cxn ang="0">
                      <a:pos x="13" y="0"/>
                    </a:cxn>
                    <a:cxn ang="0">
                      <a:pos x="23" y="0"/>
                    </a:cxn>
                  </a:cxnLst>
                  <a:rect l="0" t="0" r="r" b="b"/>
                  <a:pathLst>
                    <a:path w="45" h="9">
                      <a:moveTo>
                        <a:pt x="23" y="0"/>
                      </a:moveTo>
                      <a:lnTo>
                        <a:pt x="30" y="0"/>
                      </a:lnTo>
                      <a:lnTo>
                        <a:pt x="38" y="2"/>
                      </a:lnTo>
                      <a:lnTo>
                        <a:pt x="44" y="4"/>
                      </a:lnTo>
                      <a:lnTo>
                        <a:pt x="45" y="6"/>
                      </a:lnTo>
                      <a:lnTo>
                        <a:pt x="44" y="8"/>
                      </a:lnTo>
                      <a:lnTo>
                        <a:pt x="38" y="8"/>
                      </a:lnTo>
                      <a:lnTo>
                        <a:pt x="30" y="9"/>
                      </a:lnTo>
                      <a:lnTo>
                        <a:pt x="23" y="9"/>
                      </a:lnTo>
                      <a:lnTo>
                        <a:pt x="13" y="9"/>
                      </a:lnTo>
                      <a:lnTo>
                        <a:pt x="6" y="8"/>
                      </a:lnTo>
                      <a:lnTo>
                        <a:pt x="2" y="8"/>
                      </a:lnTo>
                      <a:lnTo>
                        <a:pt x="0" y="6"/>
                      </a:lnTo>
                      <a:lnTo>
                        <a:pt x="2" y="4"/>
                      </a:lnTo>
                      <a:lnTo>
                        <a:pt x="6" y="2"/>
                      </a:lnTo>
                      <a:lnTo>
                        <a:pt x="13" y="0"/>
                      </a:lnTo>
                      <a:lnTo>
                        <a:pt x="23" y="0"/>
                      </a:lnTo>
                    </a:path>
                  </a:pathLst>
                </a:custGeom>
                <a:noFill/>
                <a:ln w="0">
                  <a:solidFill>
                    <a:schemeClr val="bg2"/>
                  </a:solidFill>
                  <a:prstDash val="solid"/>
                  <a:round/>
                  <a:headEnd/>
                  <a:tailEnd/>
                </a:ln>
              </p:spPr>
              <p:txBody>
                <a:bodyPr/>
                <a:lstStyle/>
                <a:p>
                  <a:endParaRPr lang="en-US"/>
                </a:p>
              </p:txBody>
            </p:sp>
            <p:sp>
              <p:nvSpPr>
                <p:cNvPr id="712819" name="Freeform 1139"/>
                <p:cNvSpPr>
                  <a:spLocks noChangeAspect="1"/>
                </p:cNvSpPr>
                <p:nvPr/>
              </p:nvSpPr>
              <p:spPr bwMode="auto">
                <a:xfrm>
                  <a:off x="1682" y="1864"/>
                  <a:ext cx="68" cy="13"/>
                </a:xfrm>
                <a:custGeom>
                  <a:avLst/>
                  <a:gdLst/>
                  <a:ahLst/>
                  <a:cxnLst>
                    <a:cxn ang="0">
                      <a:pos x="23" y="0"/>
                    </a:cxn>
                    <a:cxn ang="0">
                      <a:pos x="25" y="0"/>
                    </a:cxn>
                    <a:cxn ang="0">
                      <a:pos x="27" y="0"/>
                    </a:cxn>
                    <a:cxn ang="0">
                      <a:pos x="28" y="0"/>
                    </a:cxn>
                    <a:cxn ang="0">
                      <a:pos x="30" y="0"/>
                    </a:cxn>
                    <a:cxn ang="0">
                      <a:pos x="32" y="0"/>
                    </a:cxn>
                    <a:cxn ang="0">
                      <a:pos x="34" y="0"/>
                    </a:cxn>
                    <a:cxn ang="0">
                      <a:pos x="36" y="2"/>
                    </a:cxn>
                    <a:cxn ang="0">
                      <a:pos x="38" y="2"/>
                    </a:cxn>
                    <a:cxn ang="0">
                      <a:pos x="40" y="2"/>
                    </a:cxn>
                    <a:cxn ang="0">
                      <a:pos x="42" y="2"/>
                    </a:cxn>
                    <a:cxn ang="0">
                      <a:pos x="44" y="3"/>
                    </a:cxn>
                    <a:cxn ang="0">
                      <a:pos x="45" y="3"/>
                    </a:cxn>
                    <a:cxn ang="0">
                      <a:pos x="45" y="5"/>
                    </a:cxn>
                    <a:cxn ang="0">
                      <a:pos x="44" y="5"/>
                    </a:cxn>
                    <a:cxn ang="0">
                      <a:pos x="44" y="7"/>
                    </a:cxn>
                    <a:cxn ang="0">
                      <a:pos x="42" y="7"/>
                    </a:cxn>
                    <a:cxn ang="0">
                      <a:pos x="40" y="7"/>
                    </a:cxn>
                    <a:cxn ang="0">
                      <a:pos x="38" y="7"/>
                    </a:cxn>
                    <a:cxn ang="0">
                      <a:pos x="38" y="9"/>
                    </a:cxn>
                    <a:cxn ang="0">
                      <a:pos x="36" y="9"/>
                    </a:cxn>
                    <a:cxn ang="0">
                      <a:pos x="34" y="9"/>
                    </a:cxn>
                    <a:cxn ang="0">
                      <a:pos x="32" y="9"/>
                    </a:cxn>
                    <a:cxn ang="0">
                      <a:pos x="30" y="9"/>
                    </a:cxn>
                    <a:cxn ang="0">
                      <a:pos x="28" y="9"/>
                    </a:cxn>
                    <a:cxn ang="0">
                      <a:pos x="27" y="9"/>
                    </a:cxn>
                    <a:cxn ang="0">
                      <a:pos x="25" y="9"/>
                    </a:cxn>
                    <a:cxn ang="0">
                      <a:pos x="23" y="9"/>
                    </a:cxn>
                    <a:cxn ang="0">
                      <a:pos x="21" y="9"/>
                    </a:cxn>
                    <a:cxn ang="0">
                      <a:pos x="19" y="9"/>
                    </a:cxn>
                    <a:cxn ang="0">
                      <a:pos x="17" y="9"/>
                    </a:cxn>
                    <a:cxn ang="0">
                      <a:pos x="15" y="9"/>
                    </a:cxn>
                    <a:cxn ang="0">
                      <a:pos x="13" y="9"/>
                    </a:cxn>
                    <a:cxn ang="0">
                      <a:pos x="12" y="9"/>
                    </a:cxn>
                    <a:cxn ang="0">
                      <a:pos x="10" y="9"/>
                    </a:cxn>
                    <a:cxn ang="0">
                      <a:pos x="8" y="9"/>
                    </a:cxn>
                    <a:cxn ang="0">
                      <a:pos x="6" y="7"/>
                    </a:cxn>
                    <a:cxn ang="0">
                      <a:pos x="4" y="7"/>
                    </a:cxn>
                    <a:cxn ang="0">
                      <a:pos x="2" y="7"/>
                    </a:cxn>
                    <a:cxn ang="0">
                      <a:pos x="0" y="5"/>
                    </a:cxn>
                    <a:cxn ang="0">
                      <a:pos x="0" y="3"/>
                    </a:cxn>
                    <a:cxn ang="0">
                      <a:pos x="2" y="3"/>
                    </a:cxn>
                    <a:cxn ang="0">
                      <a:pos x="2" y="2"/>
                    </a:cxn>
                    <a:cxn ang="0">
                      <a:pos x="4" y="2"/>
                    </a:cxn>
                    <a:cxn ang="0">
                      <a:pos x="6" y="2"/>
                    </a:cxn>
                    <a:cxn ang="0">
                      <a:pos x="8" y="2"/>
                    </a:cxn>
                    <a:cxn ang="0">
                      <a:pos x="10" y="0"/>
                    </a:cxn>
                    <a:cxn ang="0">
                      <a:pos x="12" y="0"/>
                    </a:cxn>
                    <a:cxn ang="0">
                      <a:pos x="13" y="0"/>
                    </a:cxn>
                    <a:cxn ang="0">
                      <a:pos x="15" y="0"/>
                    </a:cxn>
                    <a:cxn ang="0">
                      <a:pos x="17" y="0"/>
                    </a:cxn>
                    <a:cxn ang="0">
                      <a:pos x="19" y="0"/>
                    </a:cxn>
                    <a:cxn ang="0">
                      <a:pos x="21" y="0"/>
                    </a:cxn>
                    <a:cxn ang="0">
                      <a:pos x="23" y="0"/>
                    </a:cxn>
                  </a:cxnLst>
                  <a:rect l="0" t="0" r="r" b="b"/>
                  <a:pathLst>
                    <a:path w="45" h="9">
                      <a:moveTo>
                        <a:pt x="23" y="0"/>
                      </a:moveTo>
                      <a:lnTo>
                        <a:pt x="25" y="0"/>
                      </a:lnTo>
                      <a:lnTo>
                        <a:pt x="27" y="0"/>
                      </a:lnTo>
                      <a:lnTo>
                        <a:pt x="28" y="0"/>
                      </a:lnTo>
                      <a:lnTo>
                        <a:pt x="30" y="0"/>
                      </a:lnTo>
                      <a:lnTo>
                        <a:pt x="32" y="0"/>
                      </a:lnTo>
                      <a:lnTo>
                        <a:pt x="34" y="0"/>
                      </a:lnTo>
                      <a:lnTo>
                        <a:pt x="36" y="2"/>
                      </a:lnTo>
                      <a:lnTo>
                        <a:pt x="38" y="2"/>
                      </a:lnTo>
                      <a:lnTo>
                        <a:pt x="40" y="2"/>
                      </a:lnTo>
                      <a:lnTo>
                        <a:pt x="42" y="2"/>
                      </a:lnTo>
                      <a:lnTo>
                        <a:pt x="44" y="3"/>
                      </a:lnTo>
                      <a:lnTo>
                        <a:pt x="45" y="3"/>
                      </a:lnTo>
                      <a:lnTo>
                        <a:pt x="45" y="5"/>
                      </a:lnTo>
                      <a:lnTo>
                        <a:pt x="44" y="5"/>
                      </a:lnTo>
                      <a:lnTo>
                        <a:pt x="44" y="7"/>
                      </a:lnTo>
                      <a:lnTo>
                        <a:pt x="42" y="7"/>
                      </a:lnTo>
                      <a:lnTo>
                        <a:pt x="40" y="7"/>
                      </a:lnTo>
                      <a:lnTo>
                        <a:pt x="38" y="7"/>
                      </a:lnTo>
                      <a:lnTo>
                        <a:pt x="38" y="9"/>
                      </a:lnTo>
                      <a:lnTo>
                        <a:pt x="36" y="9"/>
                      </a:lnTo>
                      <a:lnTo>
                        <a:pt x="34" y="9"/>
                      </a:lnTo>
                      <a:lnTo>
                        <a:pt x="32" y="9"/>
                      </a:lnTo>
                      <a:lnTo>
                        <a:pt x="30" y="9"/>
                      </a:lnTo>
                      <a:lnTo>
                        <a:pt x="28" y="9"/>
                      </a:lnTo>
                      <a:lnTo>
                        <a:pt x="27" y="9"/>
                      </a:lnTo>
                      <a:lnTo>
                        <a:pt x="25" y="9"/>
                      </a:lnTo>
                      <a:lnTo>
                        <a:pt x="23" y="9"/>
                      </a:lnTo>
                      <a:lnTo>
                        <a:pt x="21" y="9"/>
                      </a:lnTo>
                      <a:lnTo>
                        <a:pt x="19" y="9"/>
                      </a:lnTo>
                      <a:lnTo>
                        <a:pt x="17" y="9"/>
                      </a:lnTo>
                      <a:lnTo>
                        <a:pt x="15" y="9"/>
                      </a:lnTo>
                      <a:lnTo>
                        <a:pt x="13" y="9"/>
                      </a:lnTo>
                      <a:lnTo>
                        <a:pt x="12" y="9"/>
                      </a:lnTo>
                      <a:lnTo>
                        <a:pt x="10" y="9"/>
                      </a:lnTo>
                      <a:lnTo>
                        <a:pt x="8" y="9"/>
                      </a:lnTo>
                      <a:lnTo>
                        <a:pt x="6" y="7"/>
                      </a:lnTo>
                      <a:lnTo>
                        <a:pt x="4" y="7"/>
                      </a:lnTo>
                      <a:lnTo>
                        <a:pt x="2" y="7"/>
                      </a:lnTo>
                      <a:lnTo>
                        <a:pt x="0" y="5"/>
                      </a:lnTo>
                      <a:lnTo>
                        <a:pt x="0" y="3"/>
                      </a:lnTo>
                      <a:lnTo>
                        <a:pt x="2" y="3"/>
                      </a:lnTo>
                      <a:lnTo>
                        <a:pt x="2" y="2"/>
                      </a:lnTo>
                      <a:lnTo>
                        <a:pt x="4" y="2"/>
                      </a:lnTo>
                      <a:lnTo>
                        <a:pt x="6" y="2"/>
                      </a:lnTo>
                      <a:lnTo>
                        <a:pt x="8" y="2"/>
                      </a:lnTo>
                      <a:lnTo>
                        <a:pt x="10" y="0"/>
                      </a:lnTo>
                      <a:lnTo>
                        <a:pt x="12" y="0"/>
                      </a:lnTo>
                      <a:lnTo>
                        <a:pt x="13" y="0"/>
                      </a:lnTo>
                      <a:lnTo>
                        <a:pt x="15" y="0"/>
                      </a:lnTo>
                      <a:lnTo>
                        <a:pt x="17" y="0"/>
                      </a:lnTo>
                      <a:lnTo>
                        <a:pt x="19" y="0"/>
                      </a:lnTo>
                      <a:lnTo>
                        <a:pt x="21" y="0"/>
                      </a:lnTo>
                      <a:lnTo>
                        <a:pt x="23" y="0"/>
                      </a:lnTo>
                      <a:close/>
                    </a:path>
                  </a:pathLst>
                </a:custGeom>
                <a:solidFill>
                  <a:srgbClr val="669999"/>
                </a:solidFill>
                <a:ln w="9525">
                  <a:solidFill>
                    <a:schemeClr val="bg2"/>
                  </a:solidFill>
                  <a:round/>
                  <a:headEnd/>
                  <a:tailEnd/>
                </a:ln>
              </p:spPr>
              <p:txBody>
                <a:bodyPr/>
                <a:lstStyle/>
                <a:p>
                  <a:endParaRPr lang="en-US"/>
                </a:p>
              </p:txBody>
            </p:sp>
            <p:sp>
              <p:nvSpPr>
                <p:cNvPr id="712820" name="Freeform 1140"/>
                <p:cNvSpPr>
                  <a:spLocks noChangeAspect="1"/>
                </p:cNvSpPr>
                <p:nvPr/>
              </p:nvSpPr>
              <p:spPr bwMode="auto">
                <a:xfrm>
                  <a:off x="1682" y="1864"/>
                  <a:ext cx="68" cy="13"/>
                </a:xfrm>
                <a:custGeom>
                  <a:avLst/>
                  <a:gdLst/>
                  <a:ahLst/>
                  <a:cxnLst>
                    <a:cxn ang="0">
                      <a:pos x="23" y="0"/>
                    </a:cxn>
                    <a:cxn ang="0">
                      <a:pos x="30" y="0"/>
                    </a:cxn>
                    <a:cxn ang="0">
                      <a:pos x="38" y="2"/>
                    </a:cxn>
                    <a:cxn ang="0">
                      <a:pos x="44" y="3"/>
                    </a:cxn>
                    <a:cxn ang="0">
                      <a:pos x="45" y="5"/>
                    </a:cxn>
                    <a:cxn ang="0">
                      <a:pos x="44" y="7"/>
                    </a:cxn>
                    <a:cxn ang="0">
                      <a:pos x="38" y="7"/>
                    </a:cxn>
                    <a:cxn ang="0">
                      <a:pos x="30" y="9"/>
                    </a:cxn>
                    <a:cxn ang="0">
                      <a:pos x="23" y="9"/>
                    </a:cxn>
                    <a:cxn ang="0">
                      <a:pos x="13" y="9"/>
                    </a:cxn>
                    <a:cxn ang="0">
                      <a:pos x="6" y="7"/>
                    </a:cxn>
                    <a:cxn ang="0">
                      <a:pos x="2" y="7"/>
                    </a:cxn>
                    <a:cxn ang="0">
                      <a:pos x="0" y="5"/>
                    </a:cxn>
                    <a:cxn ang="0">
                      <a:pos x="2" y="3"/>
                    </a:cxn>
                    <a:cxn ang="0">
                      <a:pos x="6" y="2"/>
                    </a:cxn>
                    <a:cxn ang="0">
                      <a:pos x="13" y="0"/>
                    </a:cxn>
                    <a:cxn ang="0">
                      <a:pos x="23" y="0"/>
                    </a:cxn>
                  </a:cxnLst>
                  <a:rect l="0" t="0" r="r" b="b"/>
                  <a:pathLst>
                    <a:path w="45" h="9">
                      <a:moveTo>
                        <a:pt x="23" y="0"/>
                      </a:moveTo>
                      <a:lnTo>
                        <a:pt x="30" y="0"/>
                      </a:lnTo>
                      <a:lnTo>
                        <a:pt x="38" y="2"/>
                      </a:lnTo>
                      <a:lnTo>
                        <a:pt x="44" y="3"/>
                      </a:lnTo>
                      <a:lnTo>
                        <a:pt x="45" y="5"/>
                      </a:lnTo>
                      <a:lnTo>
                        <a:pt x="44" y="7"/>
                      </a:lnTo>
                      <a:lnTo>
                        <a:pt x="38" y="7"/>
                      </a:lnTo>
                      <a:lnTo>
                        <a:pt x="30" y="9"/>
                      </a:lnTo>
                      <a:lnTo>
                        <a:pt x="23" y="9"/>
                      </a:lnTo>
                      <a:lnTo>
                        <a:pt x="13" y="9"/>
                      </a:lnTo>
                      <a:lnTo>
                        <a:pt x="6" y="7"/>
                      </a:lnTo>
                      <a:lnTo>
                        <a:pt x="2" y="7"/>
                      </a:lnTo>
                      <a:lnTo>
                        <a:pt x="0" y="5"/>
                      </a:lnTo>
                      <a:lnTo>
                        <a:pt x="2" y="3"/>
                      </a:lnTo>
                      <a:lnTo>
                        <a:pt x="6" y="2"/>
                      </a:lnTo>
                      <a:lnTo>
                        <a:pt x="13" y="0"/>
                      </a:lnTo>
                      <a:lnTo>
                        <a:pt x="23" y="0"/>
                      </a:lnTo>
                    </a:path>
                  </a:pathLst>
                </a:custGeom>
                <a:noFill/>
                <a:ln w="0">
                  <a:solidFill>
                    <a:schemeClr val="bg2"/>
                  </a:solidFill>
                  <a:prstDash val="solid"/>
                  <a:round/>
                  <a:headEnd/>
                  <a:tailEnd/>
                </a:ln>
              </p:spPr>
              <p:txBody>
                <a:bodyPr/>
                <a:lstStyle/>
                <a:p>
                  <a:endParaRPr lang="en-US"/>
                </a:p>
              </p:txBody>
            </p:sp>
            <p:sp>
              <p:nvSpPr>
                <p:cNvPr id="712821" name="Rectangle 1141"/>
                <p:cNvSpPr>
                  <a:spLocks noChangeAspect="1" noChangeArrowheads="1"/>
                </p:cNvSpPr>
                <p:nvPr/>
              </p:nvSpPr>
              <p:spPr bwMode="auto">
                <a:xfrm>
                  <a:off x="1688" y="1809"/>
                  <a:ext cx="54" cy="18"/>
                </a:xfrm>
                <a:prstGeom prst="rect">
                  <a:avLst/>
                </a:prstGeom>
                <a:solidFill>
                  <a:srgbClr val="669999"/>
                </a:solidFill>
                <a:ln w="9525">
                  <a:solidFill>
                    <a:schemeClr val="bg2"/>
                  </a:solidFill>
                  <a:miter lim="800000"/>
                  <a:headEnd/>
                  <a:tailEnd/>
                </a:ln>
              </p:spPr>
              <p:txBody>
                <a:bodyPr/>
                <a:lstStyle/>
                <a:p>
                  <a:endParaRPr lang="en-US"/>
                </a:p>
              </p:txBody>
            </p:sp>
            <p:sp>
              <p:nvSpPr>
                <p:cNvPr id="712822" name="Rectangle 1142"/>
                <p:cNvSpPr>
                  <a:spLocks noChangeAspect="1" noChangeArrowheads="1"/>
                </p:cNvSpPr>
                <p:nvPr/>
              </p:nvSpPr>
              <p:spPr bwMode="auto">
                <a:xfrm>
                  <a:off x="1688" y="1809"/>
                  <a:ext cx="54" cy="18"/>
                </a:xfrm>
                <a:prstGeom prst="rect">
                  <a:avLst/>
                </a:prstGeom>
                <a:noFill/>
                <a:ln w="0">
                  <a:solidFill>
                    <a:schemeClr val="bg2"/>
                  </a:solidFill>
                  <a:miter lim="800000"/>
                  <a:headEnd/>
                  <a:tailEnd/>
                </a:ln>
              </p:spPr>
              <p:txBody>
                <a:bodyPr/>
                <a:lstStyle/>
                <a:p>
                  <a:endParaRPr lang="en-US"/>
                </a:p>
              </p:txBody>
            </p:sp>
          </p:grpSp>
          <p:sp>
            <p:nvSpPr>
              <p:cNvPr id="712823" name="Text Box 1143"/>
              <p:cNvSpPr txBox="1">
                <a:spLocks noChangeArrowheads="1"/>
              </p:cNvSpPr>
              <p:nvPr/>
            </p:nvSpPr>
            <p:spPr bwMode="auto">
              <a:xfrm>
                <a:off x="3216" y="2064"/>
                <a:ext cx="1109" cy="183"/>
              </a:xfrm>
              <a:prstGeom prst="rect">
                <a:avLst/>
              </a:prstGeom>
              <a:noFill/>
              <a:ln w="9525">
                <a:noFill/>
                <a:miter lim="800000"/>
                <a:headEnd/>
                <a:tailEnd/>
              </a:ln>
              <a:effectLst/>
            </p:spPr>
            <p:txBody>
              <a:bodyPr wrap="none" lIns="107950" tIns="53975" rIns="107950" bIns="53975">
                <a:spAutoFit/>
              </a:bodyPr>
              <a:lstStyle/>
              <a:p>
                <a:pPr algn="l"/>
                <a:r>
                  <a:rPr lang="en-US" sz="1200">
                    <a:solidFill>
                      <a:schemeClr val="bg2"/>
                    </a:solidFill>
                    <a:latin typeface="ZapfHumnst BT" pitchFamily="34" charset="0"/>
                  </a:rPr>
                  <a:t>Implementation Model</a:t>
                </a:r>
              </a:p>
            </p:txBody>
          </p:sp>
        </p:grpSp>
        <p:sp>
          <p:nvSpPr>
            <p:cNvPr id="712896" name="Line 1216"/>
            <p:cNvSpPr>
              <a:spLocks noChangeShapeType="1"/>
            </p:cNvSpPr>
            <p:nvPr/>
          </p:nvSpPr>
          <p:spPr bwMode="auto">
            <a:xfrm>
              <a:off x="2256" y="2256"/>
              <a:ext cx="528" cy="576"/>
            </a:xfrm>
            <a:prstGeom prst="line">
              <a:avLst/>
            </a:prstGeom>
            <a:noFill/>
            <a:ln w="25400">
              <a:solidFill>
                <a:schemeClr val="bg2"/>
              </a:solidFill>
              <a:round/>
              <a:headEnd/>
              <a:tailEnd type="arrow" w="med" len="med"/>
            </a:ln>
            <a:effectLst/>
          </p:spPr>
          <p:txBody>
            <a:bodyPr wrap="none" lIns="107950" tIns="53975" rIns="107950" bIns="53975" anchor="ctr"/>
            <a:lstStyle/>
            <a:p>
              <a:endParaRPr lang="en-US"/>
            </a:p>
          </p:txBody>
        </p:sp>
        <p:sp>
          <p:nvSpPr>
            <p:cNvPr id="712897" name="Line 1217"/>
            <p:cNvSpPr>
              <a:spLocks noChangeShapeType="1"/>
            </p:cNvSpPr>
            <p:nvPr/>
          </p:nvSpPr>
          <p:spPr bwMode="auto">
            <a:xfrm flipH="1">
              <a:off x="3168" y="2208"/>
              <a:ext cx="576" cy="624"/>
            </a:xfrm>
            <a:prstGeom prst="line">
              <a:avLst/>
            </a:prstGeom>
            <a:noFill/>
            <a:ln w="25400">
              <a:solidFill>
                <a:schemeClr val="bg2"/>
              </a:solidFill>
              <a:round/>
              <a:headEnd/>
              <a:tailEnd type="arrow" w="med" len="med"/>
            </a:ln>
            <a:effectLst/>
          </p:spPr>
          <p:txBody>
            <a:bodyPr wrap="none" lIns="107950" tIns="53975" rIns="107950" bIns="53975" anchor="ctr"/>
            <a:lstStyle/>
            <a:p>
              <a:endParaRPr lang="en-US"/>
            </a:p>
          </p:txBody>
        </p:sp>
        <p:pic>
          <p:nvPicPr>
            <p:cNvPr id="712899" name="Picture 1219"/>
            <p:cNvPicPr>
              <a:picLocks noChangeAspect="1" noChangeArrowheads="1"/>
            </p:cNvPicPr>
            <p:nvPr/>
          </p:nvPicPr>
          <p:blipFill>
            <a:blip r:embed="rId4" cstate="print"/>
            <a:srcRect/>
            <a:stretch>
              <a:fillRect/>
            </a:stretch>
          </p:blipFill>
          <p:spPr bwMode="auto">
            <a:xfrm>
              <a:off x="1488" y="1584"/>
              <a:ext cx="879" cy="621"/>
            </a:xfrm>
            <a:prstGeom prst="rect">
              <a:avLst/>
            </a:prstGeom>
            <a:noFill/>
            <a:ln w="9525">
              <a:noFill/>
              <a:miter lim="800000"/>
              <a:headEnd/>
              <a:tailEnd/>
            </a:ln>
            <a:effectLst/>
          </p:spPr>
        </p:pic>
        <p:pic>
          <p:nvPicPr>
            <p:cNvPr id="712900" name="Picture 1220"/>
            <p:cNvPicPr>
              <a:picLocks noChangeAspect="1" noChangeArrowheads="1"/>
            </p:cNvPicPr>
            <p:nvPr/>
          </p:nvPicPr>
          <p:blipFill>
            <a:blip r:embed="rId5" cstate="print"/>
            <a:srcRect/>
            <a:stretch>
              <a:fillRect/>
            </a:stretch>
          </p:blipFill>
          <p:spPr bwMode="auto">
            <a:xfrm>
              <a:off x="2352" y="2880"/>
              <a:ext cx="1168" cy="984"/>
            </a:xfrm>
            <a:prstGeom prst="rect">
              <a:avLst/>
            </a:prstGeom>
            <a:noFill/>
            <a:ln w="9525">
              <a:noFill/>
              <a:miter lim="800000"/>
              <a:headEnd/>
              <a:tailEnd/>
            </a:ln>
            <a:effectLst/>
          </p:spPr>
        </p:pic>
        <p:sp>
          <p:nvSpPr>
            <p:cNvPr id="712901" name="Line 1221"/>
            <p:cNvSpPr>
              <a:spLocks noChangeShapeType="1"/>
            </p:cNvSpPr>
            <p:nvPr/>
          </p:nvSpPr>
          <p:spPr bwMode="auto">
            <a:xfrm>
              <a:off x="1536" y="2784"/>
              <a:ext cx="960" cy="336"/>
            </a:xfrm>
            <a:prstGeom prst="line">
              <a:avLst/>
            </a:prstGeom>
            <a:noFill/>
            <a:ln w="25400">
              <a:solidFill>
                <a:schemeClr val="bg2"/>
              </a:solidFill>
              <a:round/>
              <a:headEnd/>
              <a:tailEnd type="arrow" w="med" len="med"/>
            </a:ln>
            <a:effectLst/>
          </p:spPr>
          <p:txBody>
            <a:bodyPr wrap="none" lIns="107950" tIns="53975" rIns="107950" bIns="53975" anchor="ctr"/>
            <a:lstStyle/>
            <a:p>
              <a:endParaRPr lang="en-US"/>
            </a:p>
          </p:txBody>
        </p:sp>
        <p:sp>
          <p:nvSpPr>
            <p:cNvPr id="712902" name="Line 1222"/>
            <p:cNvSpPr>
              <a:spLocks noChangeShapeType="1"/>
            </p:cNvSpPr>
            <p:nvPr/>
          </p:nvSpPr>
          <p:spPr bwMode="auto">
            <a:xfrm flipH="1">
              <a:off x="3312" y="2976"/>
              <a:ext cx="912" cy="144"/>
            </a:xfrm>
            <a:prstGeom prst="line">
              <a:avLst/>
            </a:prstGeom>
            <a:noFill/>
            <a:ln w="25400">
              <a:solidFill>
                <a:schemeClr val="bg2"/>
              </a:solidFill>
              <a:round/>
              <a:headEnd/>
              <a:tailEnd type="arrow" w="med" len="med"/>
            </a:ln>
            <a:effectLst/>
          </p:spPr>
          <p:txBody>
            <a:bodyPr wrap="none" lIns="107950" tIns="53975" rIns="107950" bIns="53975" anchor="ctr"/>
            <a:lstStyle/>
            <a:p>
              <a:endParaRPr lang="en-US"/>
            </a:p>
          </p:txBody>
        </p:sp>
      </p:grpSp>
    </p:spTree>
    <p:extLst>
      <p:ext uri="{BB962C8B-B14F-4D97-AF65-F5344CB8AC3E}">
        <p14:creationId xmlns:p14="http://schemas.microsoft.com/office/powerpoint/2010/main" val="25377694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a:t>
            </a:r>
            <a:endParaRPr lang="en-US" dirty="0"/>
          </a:p>
        </p:txBody>
      </p:sp>
      <p:sp>
        <p:nvSpPr>
          <p:cNvPr id="3" name="Content Placeholder 2"/>
          <p:cNvSpPr>
            <a:spLocks noGrp="1"/>
          </p:cNvSpPr>
          <p:nvPr>
            <p:ph idx="1"/>
          </p:nvPr>
        </p:nvSpPr>
        <p:spPr/>
        <p:txBody>
          <a:bodyPr/>
          <a:lstStyle/>
          <a:p>
            <a:r>
              <a:rPr lang="en-US" dirty="0">
                <a:hlinkClick r:id="rId2"/>
              </a:rPr>
              <a:t>http://msdn.microsoft.com/en-us/library/ee658117.</a:t>
            </a:r>
            <a:r>
              <a:rPr lang="en-US" dirty="0" smtClean="0">
                <a:hlinkClick r:id="rId2"/>
              </a:rPr>
              <a:t>aspx</a:t>
            </a:r>
            <a:endParaRPr lang="en-US" dirty="0" smtClean="0"/>
          </a:p>
          <a:p>
            <a:r>
              <a:rPr lang="en-US" dirty="0" smtClean="0"/>
              <a:t>Architectural Styles Slides</a:t>
            </a:r>
          </a:p>
          <a:p>
            <a:pPr marL="68580" indent="0">
              <a:buNone/>
            </a:pPr>
            <a:r>
              <a:rPr lang="en-US" dirty="0">
                <a:hlinkClick r:id="rId3"/>
              </a:rPr>
              <a:t>http://www.softwarearchitecturebook.com/svn/main/slides/ppt/</a:t>
            </a:r>
            <a:r>
              <a:rPr lang="en-US" dirty="0" smtClean="0">
                <a:hlinkClick r:id="rId3"/>
              </a:rPr>
              <a:t>05_Architectural_Styles.ppt</a:t>
            </a:r>
            <a:endParaRPr lang="en-US" dirty="0" smtClean="0"/>
          </a:p>
          <a:p>
            <a:pPr marL="68580" indent="0">
              <a:buNone/>
            </a:pPr>
            <a:endParaRPr lang="en-US" dirty="0"/>
          </a:p>
        </p:txBody>
      </p:sp>
    </p:spTree>
    <p:extLst>
      <p:ext uri="{BB962C8B-B14F-4D97-AF65-F5344CB8AC3E}">
        <p14:creationId xmlns:p14="http://schemas.microsoft.com/office/powerpoint/2010/main" val="332337481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Content</a:t>
            </a:r>
            <a:endParaRPr lang="tr-TR"/>
          </a:p>
        </p:txBody>
      </p:sp>
      <p:sp>
        <p:nvSpPr>
          <p:cNvPr id="120835" name="Rectangle 3"/>
          <p:cNvSpPr>
            <a:spLocks noGrp="1" noChangeArrowheads="1"/>
          </p:cNvSpPr>
          <p:nvPr>
            <p:ph type="body" idx="1"/>
          </p:nvPr>
        </p:nvSpPr>
        <p:spPr>
          <a:xfrm>
            <a:off x="914400" y="1484784"/>
            <a:ext cx="7772400" cy="4870776"/>
          </a:xfrm>
        </p:spPr>
        <p:txBody>
          <a:bodyPr/>
          <a:lstStyle/>
          <a:p>
            <a:r>
              <a:rPr lang="en-US" dirty="0" smtClean="0"/>
              <a:t>Why and what?</a:t>
            </a:r>
            <a:endParaRPr lang="en-US" dirty="0"/>
          </a:p>
          <a:p>
            <a:r>
              <a:rPr lang="en-US" dirty="0" smtClean="0"/>
              <a:t>Architecture Building Blocks</a:t>
            </a:r>
          </a:p>
          <a:p>
            <a:r>
              <a:rPr lang="en-US" dirty="0" smtClean="0"/>
              <a:t>UML Architectural Views</a:t>
            </a:r>
          </a:p>
          <a:p>
            <a:r>
              <a:rPr lang="en-US" dirty="0"/>
              <a:t>Architectural </a:t>
            </a:r>
            <a:r>
              <a:rPr lang="en-US" dirty="0" smtClean="0"/>
              <a:t>Style</a:t>
            </a:r>
          </a:p>
          <a:p>
            <a:r>
              <a:rPr lang="en-US" dirty="0" smtClean="0"/>
              <a:t>Software Architecture Document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Assignment</a:t>
            </a:r>
            <a:endParaRPr lang="en-US" dirty="0"/>
          </a:p>
        </p:txBody>
      </p:sp>
      <p:sp>
        <p:nvSpPr>
          <p:cNvPr id="3" name="Content Placeholder 2"/>
          <p:cNvSpPr>
            <a:spLocks noGrp="1"/>
          </p:cNvSpPr>
          <p:nvPr>
            <p:ph idx="1"/>
          </p:nvPr>
        </p:nvSpPr>
        <p:spPr/>
        <p:txBody>
          <a:bodyPr/>
          <a:lstStyle/>
          <a:p>
            <a:r>
              <a:rPr lang="en-US" dirty="0" smtClean="0"/>
              <a:t>Due Date, December 24, 2013</a:t>
            </a:r>
          </a:p>
          <a:p>
            <a:pPr marL="68580" indent="0">
              <a:buNone/>
            </a:pPr>
            <a:r>
              <a:rPr lang="en-US" altLang="zh-CN" dirty="0"/>
              <a:t>\\10.60.37.57\Publicfiles\CourseDocuments_</a:t>
            </a:r>
            <a:r>
              <a:rPr lang="zh-CN" altLang="en-US" dirty="0"/>
              <a:t>课程文档</a:t>
            </a:r>
            <a:r>
              <a:rPr lang="en-US" altLang="zh-CN" dirty="0"/>
              <a:t>\</a:t>
            </a:r>
            <a:r>
              <a:rPr lang="en-US" altLang="zh-CN" dirty="0" err="1"/>
              <a:t>OOADwithUML</a:t>
            </a:r>
            <a:r>
              <a:rPr lang="en-US" altLang="zh-CN" dirty="0"/>
              <a:t>_</a:t>
            </a:r>
            <a:r>
              <a:rPr lang="zh-CN" altLang="en-US" dirty="0"/>
              <a:t>刘岩</a:t>
            </a:r>
            <a:r>
              <a:rPr lang="en-US" altLang="zh-CN" dirty="0"/>
              <a:t>\@OOAD_with_UML_2013_Autumn\OOAD with UML Final Assignment</a:t>
            </a:r>
          </a:p>
          <a:p>
            <a:pPr marL="68580" indent="0">
              <a:buNone/>
            </a:pPr>
            <a:endParaRPr lang="en-US" dirty="0" smtClean="0"/>
          </a:p>
        </p:txBody>
      </p:sp>
    </p:spTree>
    <p:extLst>
      <p:ext uri="{BB962C8B-B14F-4D97-AF65-F5344CB8AC3E}">
        <p14:creationId xmlns:p14="http://schemas.microsoft.com/office/powerpoint/2010/main" val="215078423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88640"/>
            <a:ext cx="7772400" cy="914400"/>
          </a:xfrm>
        </p:spPr>
        <p:txBody>
          <a:bodyPr/>
          <a:lstStyle/>
          <a:p>
            <a:r>
              <a:rPr lang="en-US" dirty="0" smtClean="0"/>
              <a:t>Chaos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980728"/>
            <a:ext cx="2039937" cy="1997075"/>
          </a:xfrm>
          <a:prstGeom prst="rect">
            <a:avLst/>
          </a:prstGeom>
          <a:solidFill>
            <a:schemeClr val="tx1">
              <a:alpha val="0"/>
            </a:schemeClr>
          </a:solidFill>
          <a:ln w="9525">
            <a:solidFill>
              <a:srgbClr val="000000"/>
            </a:solidFill>
            <a:miter lim="800000"/>
            <a:headEnd/>
            <a:tailEnd/>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2278881"/>
            <a:ext cx="2819400" cy="1654175"/>
          </a:xfrm>
          <a:prstGeom prst="rect">
            <a:avLst/>
          </a:prstGeom>
          <a:solidFill>
            <a:schemeClr val="accent6">
              <a:lumMod val="20000"/>
              <a:lumOff val="80000"/>
            </a:schemeClr>
          </a:solidFill>
          <a:ln w="9525">
            <a:solidFill>
              <a:srgbClr val="000000"/>
            </a:solidFill>
            <a:miter lim="800000"/>
            <a:headEnd/>
            <a:tailEnd/>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3789040"/>
            <a:ext cx="2570162" cy="1873250"/>
          </a:xfrm>
          <a:prstGeom prst="rect">
            <a:avLst/>
          </a:prstGeom>
          <a:solidFill>
            <a:schemeClr val="accent6">
              <a:lumMod val="20000"/>
              <a:lumOff val="80000"/>
            </a:schemeClr>
          </a:solidFill>
          <a:ln w="9525">
            <a:solidFill>
              <a:srgbClr val="000000"/>
            </a:solidFill>
            <a:miter lim="800000"/>
            <a:headEnd/>
            <a:tailEnd/>
          </a:ln>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91163" y="4149080"/>
            <a:ext cx="1612900" cy="2174875"/>
          </a:xfrm>
          <a:prstGeom prst="rect">
            <a:avLst/>
          </a:prstGeom>
          <a:solidFill>
            <a:schemeClr val="accent6">
              <a:lumMod val="20000"/>
              <a:lumOff val="80000"/>
            </a:schemeClr>
          </a:solidFill>
          <a:ln w="9525">
            <a:solidFill>
              <a:srgbClr val="000000"/>
            </a:solidFill>
            <a:miter lim="800000"/>
            <a:headEnd/>
            <a:tailEnd/>
          </a:ln>
        </p:spPr>
      </p:pic>
      <p:sp>
        <p:nvSpPr>
          <p:cNvPr id="9" name="Cloud Callout 3"/>
          <p:cNvSpPr>
            <a:spLocks noChangeArrowheads="1"/>
          </p:cNvSpPr>
          <p:nvPr/>
        </p:nvSpPr>
        <p:spPr bwMode="auto">
          <a:xfrm>
            <a:off x="5195205" y="44624"/>
            <a:ext cx="3937000" cy="1470025"/>
          </a:xfrm>
          <a:prstGeom prst="cloudCallout">
            <a:avLst>
              <a:gd name="adj1" fmla="val -48023"/>
              <a:gd name="adj2" fmla="val 81856"/>
            </a:avLst>
          </a:prstGeom>
          <a:solidFill>
            <a:schemeClr val="accent6">
              <a:lumMod val="20000"/>
              <a:lumOff val="80000"/>
            </a:schemeClr>
          </a:solidFill>
          <a:ln w="25400">
            <a:solidFill>
              <a:srgbClr val="000000"/>
            </a:solidFill>
            <a:round/>
            <a:headEnd/>
            <a:tailEnd/>
          </a:ln>
        </p:spPr>
        <p:txBody>
          <a:bodyPr lIns="64288" tIns="32144" rIns="64288" bIns="32144"/>
          <a:lstStyle/>
          <a:p>
            <a:r>
              <a:rPr lang="en-US" sz="1400" dirty="0">
                <a:solidFill>
                  <a:schemeClr val="bg2"/>
                </a:solidFill>
                <a:latin typeface="Comic Sans MS" charset="0"/>
              </a:rPr>
              <a:t>If we just had a way to tie all of this information together we might be able to figure out what to do first.</a:t>
            </a:r>
          </a:p>
        </p:txBody>
      </p:sp>
      <p:sp>
        <p:nvSpPr>
          <p:cNvPr id="10" name="TextBox 4"/>
          <p:cNvSpPr txBox="1">
            <a:spLocks noChangeArrowheads="1"/>
          </p:cNvSpPr>
          <p:nvPr/>
        </p:nvSpPr>
        <p:spPr bwMode="auto">
          <a:xfrm>
            <a:off x="683568" y="5877272"/>
            <a:ext cx="6336704" cy="55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288" tIns="32144" rIns="64288" bIns="32144">
            <a:spAutoFit/>
          </a:bodyPr>
          <a:lstStyle>
            <a:lvl1pPr>
              <a:defRPr sz="2400">
                <a:solidFill>
                  <a:schemeClr val="tx1"/>
                </a:solidFill>
                <a:latin typeface="Arial" charset="0"/>
                <a:ea typeface="ヒラギノ角ゴ ProN W3" charset="0"/>
                <a:cs typeface="ヒラギノ角ゴ ProN W3" charset="0"/>
              </a:defRPr>
            </a:lvl1pPr>
            <a:lvl2pPr marL="37931725" indent="-37474525">
              <a:defRPr sz="2400">
                <a:solidFill>
                  <a:schemeClr val="tx1"/>
                </a:solidFill>
                <a:latin typeface="Arial" charset="0"/>
                <a:ea typeface="ヒラギノ角ゴ ProN W3" charset="0"/>
                <a:cs typeface="ヒラギノ角ゴ ProN W3" charset="0"/>
              </a:defRPr>
            </a:lvl2pPr>
            <a:lvl3pPr>
              <a:defRPr sz="2400">
                <a:solidFill>
                  <a:schemeClr val="tx1"/>
                </a:solidFill>
                <a:latin typeface="Arial" charset="0"/>
                <a:ea typeface="ヒラギノ角ゴ ProN W3" charset="0"/>
                <a:cs typeface="ヒラギノ角ゴ ProN W3" charset="0"/>
              </a:defRPr>
            </a:lvl3pPr>
            <a:lvl4pPr>
              <a:defRPr sz="2400">
                <a:solidFill>
                  <a:schemeClr val="tx1"/>
                </a:solidFill>
                <a:latin typeface="Arial" charset="0"/>
                <a:ea typeface="ヒラギノ角ゴ ProN W3" charset="0"/>
                <a:cs typeface="ヒラギノ角ゴ ProN W3" charset="0"/>
              </a:defRPr>
            </a:lvl4pPr>
            <a:lvl5pPr>
              <a:defRPr sz="2400">
                <a:solidFill>
                  <a:schemeClr val="tx1"/>
                </a:solidFill>
                <a:latin typeface="Arial" charset="0"/>
                <a:ea typeface="ヒラギノ角ゴ ProN W3" charset="0"/>
                <a:cs typeface="ヒラギノ角ゴ ProN W3" charset="0"/>
              </a:defRPr>
            </a:lvl5pPr>
            <a:lvl6pPr marL="4572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6pPr>
            <a:lvl7pPr marL="9144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7pPr>
            <a:lvl8pPr marL="1371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8pPr>
            <a:lvl9pPr marL="18288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9pPr>
          </a:lstStyle>
          <a:p>
            <a:r>
              <a:rPr lang="en-US" sz="3200" dirty="0" smtClean="0">
                <a:solidFill>
                  <a:schemeClr val="accent3">
                    <a:lumMod val="20000"/>
                    <a:lumOff val="80000"/>
                  </a:schemeClr>
                </a:solidFill>
              </a:rPr>
              <a:t>We </a:t>
            </a:r>
            <a:r>
              <a:rPr lang="en-US" sz="3200" dirty="0">
                <a:solidFill>
                  <a:schemeClr val="accent3">
                    <a:lumMod val="20000"/>
                    <a:lumOff val="80000"/>
                  </a:schemeClr>
                </a:solidFill>
              </a:rPr>
              <a:t>need an </a:t>
            </a:r>
            <a:r>
              <a:rPr lang="en-US" sz="3200" i="1" u="sng" dirty="0">
                <a:solidFill>
                  <a:schemeClr val="accent3">
                    <a:lumMod val="20000"/>
                    <a:lumOff val="80000"/>
                  </a:schemeClr>
                </a:solidFill>
              </a:rPr>
              <a:t>architecture!</a:t>
            </a:r>
            <a:endParaRPr lang="en-US" sz="3200" dirty="0">
              <a:solidFill>
                <a:schemeClr val="accent3">
                  <a:lumMod val="20000"/>
                  <a:lumOff val="80000"/>
                </a:schemeClr>
              </a:solidFill>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67544" y="1844824"/>
            <a:ext cx="1779587" cy="2705100"/>
          </a:xfrm>
          <a:prstGeom prst="rect">
            <a:avLst/>
          </a:prstGeom>
          <a:solidFill>
            <a:schemeClr val="tx1"/>
          </a:solidFill>
          <a:ln w="9525">
            <a:solidFill>
              <a:srgbClr val="000000"/>
            </a:solidFill>
            <a:miter lim="800000"/>
            <a:headEnd/>
            <a:tailEnd/>
          </a:ln>
        </p:spPr>
      </p:pic>
    </p:spTree>
    <p:extLst>
      <p:ext uri="{BB962C8B-B14F-4D97-AF65-F5344CB8AC3E}">
        <p14:creationId xmlns:p14="http://schemas.microsoft.com/office/powerpoint/2010/main" val="390631124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701352" y="188640"/>
            <a:ext cx="8839200" cy="600075"/>
          </a:xfrm>
        </p:spPr>
        <p:txBody>
          <a:bodyPr/>
          <a:lstStyle/>
          <a:p>
            <a:r>
              <a:rPr lang="en-US" sz="3200" dirty="0"/>
              <a:t>Why Software Architecture? </a:t>
            </a:r>
          </a:p>
        </p:txBody>
      </p:sp>
      <p:sp>
        <p:nvSpPr>
          <p:cNvPr id="522243" name="Text Box 3"/>
          <p:cNvSpPr txBox="1">
            <a:spLocks noChangeArrowheads="1"/>
          </p:cNvSpPr>
          <p:nvPr/>
        </p:nvSpPr>
        <p:spPr bwMode="auto">
          <a:xfrm>
            <a:off x="611560" y="1085399"/>
            <a:ext cx="8208912" cy="5078827"/>
          </a:xfrm>
          <a:prstGeom prst="rect">
            <a:avLst/>
          </a:prstGeom>
          <a:noFill/>
          <a:ln w="12700">
            <a:noFill/>
            <a:miter lim="800000"/>
            <a:headEnd/>
            <a:tailEnd/>
          </a:ln>
          <a:effectLst/>
        </p:spPr>
        <p:txBody>
          <a:bodyPr wrap="square">
            <a:prstTxWarp prst="textNoShape">
              <a:avLst/>
            </a:prstTxWarp>
            <a:spAutoFit/>
          </a:bodyPr>
          <a:lstStyle/>
          <a:p>
            <a:pPr marL="68580">
              <a:lnSpc>
                <a:spcPct val="90000"/>
              </a:lnSpc>
              <a:spcBef>
                <a:spcPts val="700"/>
              </a:spcBef>
              <a:buClr>
                <a:schemeClr val="tx2"/>
              </a:buClr>
              <a:buSzPct val="95000"/>
            </a:pPr>
            <a:r>
              <a:rPr lang="en-US" sz="3000" dirty="0">
                <a:latin typeface="+mn-lt"/>
                <a:ea typeface="+mn-ea"/>
              </a:rPr>
              <a:t>Enables the software engineer to: </a:t>
            </a:r>
          </a:p>
          <a:p>
            <a:pPr marL="411480" indent="-342900">
              <a:lnSpc>
                <a:spcPct val="120000"/>
              </a:lnSpc>
              <a:spcBef>
                <a:spcPts val="700"/>
              </a:spcBef>
              <a:buClr>
                <a:schemeClr val="tx2"/>
              </a:buClr>
              <a:buSzPct val="95000"/>
              <a:buFont typeface="Wingdings"/>
              <a:buChar char=""/>
            </a:pPr>
            <a:r>
              <a:rPr lang="en-US" sz="2800" dirty="0">
                <a:latin typeface="+mn-lt"/>
                <a:ea typeface="+mn-ea"/>
              </a:rPr>
              <a:t>Analyze the effectiveness of the design in meeting its stated requirements </a:t>
            </a:r>
          </a:p>
          <a:p>
            <a:pPr marL="411480" indent="-342900">
              <a:lnSpc>
                <a:spcPct val="120000"/>
              </a:lnSpc>
              <a:spcBef>
                <a:spcPts val="700"/>
              </a:spcBef>
              <a:buClr>
                <a:schemeClr val="tx2"/>
              </a:buClr>
              <a:buSzPct val="95000"/>
              <a:buFont typeface="Wingdings"/>
              <a:buChar char=""/>
            </a:pPr>
            <a:r>
              <a:rPr lang="en-US" sz="2800" dirty="0">
                <a:latin typeface="+mn-lt"/>
                <a:ea typeface="+mn-ea"/>
              </a:rPr>
              <a:t>Consider architectural alternatives at a stage when making design changes is still relatively easy</a:t>
            </a:r>
          </a:p>
          <a:p>
            <a:pPr marL="411480" indent="-342900">
              <a:lnSpc>
                <a:spcPct val="120000"/>
              </a:lnSpc>
              <a:spcBef>
                <a:spcPts val="700"/>
              </a:spcBef>
              <a:buClr>
                <a:schemeClr val="tx2"/>
              </a:buClr>
              <a:buSzPct val="95000"/>
              <a:buFont typeface="Wingdings"/>
              <a:buChar char=""/>
            </a:pPr>
            <a:r>
              <a:rPr lang="en-US" sz="2800" dirty="0">
                <a:latin typeface="+mn-lt"/>
                <a:ea typeface="+mn-ea"/>
              </a:rPr>
              <a:t>Reduce the risks associated with the construction of the software</a:t>
            </a:r>
          </a:p>
          <a:p>
            <a:pPr marL="411480" indent="-342900">
              <a:lnSpc>
                <a:spcPct val="120000"/>
              </a:lnSpc>
              <a:spcBef>
                <a:spcPts val="700"/>
              </a:spcBef>
              <a:buClr>
                <a:schemeClr val="tx2"/>
              </a:buClr>
              <a:buSzPct val="95000"/>
              <a:buFont typeface="Wingdings"/>
              <a:buChar char=""/>
            </a:pPr>
            <a:r>
              <a:rPr lang="en-US" sz="2800" dirty="0">
                <a:latin typeface="+mn-lt"/>
                <a:ea typeface="+mn-ea"/>
              </a:rPr>
              <a:t>Provide key Abstractions in reasoning about design</a:t>
            </a:r>
          </a:p>
          <a:p>
            <a:pPr marL="411480" indent="-342900">
              <a:lnSpc>
                <a:spcPct val="120000"/>
              </a:lnSpc>
              <a:spcBef>
                <a:spcPts val="700"/>
              </a:spcBef>
              <a:buClr>
                <a:schemeClr val="tx2"/>
              </a:buClr>
              <a:buSzPct val="95000"/>
              <a:buFont typeface="Wingdings"/>
              <a:buChar char=""/>
            </a:pPr>
            <a:r>
              <a:rPr lang="en-US" sz="2800" dirty="0">
                <a:latin typeface="+mn-lt"/>
                <a:ea typeface="+mn-ea"/>
              </a:rPr>
              <a:t>Establish a Design Plan</a:t>
            </a:r>
          </a:p>
        </p:txBody>
      </p:sp>
    </p:spTree>
    <p:extLst>
      <p:ext uri="{BB962C8B-B14F-4D97-AF65-F5344CB8AC3E}">
        <p14:creationId xmlns:p14="http://schemas.microsoft.com/office/powerpoint/2010/main" val="128016641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43">
                                            <p:txEl>
                                              <p:pRg st="2" end="2"/>
                                            </p:txEl>
                                          </p:spTgt>
                                        </p:tgtEl>
                                        <p:attrNameLst>
                                          <p:attrName>style.visibility</p:attrName>
                                        </p:attrNameLst>
                                      </p:cBhvr>
                                      <p:to>
                                        <p:strVal val="visible"/>
                                      </p:to>
                                    </p:set>
                                    <p:anim calcmode="lin" valueType="num">
                                      <p:cBhvr additive="base">
                                        <p:cTn id="7" dur="500" fill="hold"/>
                                        <p:tgtEl>
                                          <p:spTgt spid="52224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224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22243">
                                            <p:txEl>
                                              <p:pRg st="2" end="2"/>
                                            </p:txEl>
                                          </p:spTgt>
                                        </p:tgtEl>
                                        <p:attrNameLst>
                                          <p:attrName>ppt_c</p:attrName>
                                        </p:attrNameLst>
                                      </p:cBhvr>
                                      <p:to>
                                        <a:schemeClr val="bg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2243">
                                            <p:txEl>
                                              <p:pRg st="3" end="3"/>
                                            </p:txEl>
                                          </p:spTgt>
                                        </p:tgtEl>
                                        <p:attrNameLst>
                                          <p:attrName>style.visibility</p:attrName>
                                        </p:attrNameLst>
                                      </p:cBhvr>
                                      <p:to>
                                        <p:strVal val="visible"/>
                                      </p:to>
                                    </p:set>
                                    <p:anim calcmode="lin" valueType="num">
                                      <p:cBhvr additive="base">
                                        <p:cTn id="13" dur="500" fill="hold"/>
                                        <p:tgtEl>
                                          <p:spTgt spid="522243">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2243">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22243">
                                            <p:txEl>
                                              <p:pRg st="3" end="3"/>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2243">
                                            <p:txEl>
                                              <p:pRg st="4" end="4"/>
                                            </p:txEl>
                                          </p:spTgt>
                                        </p:tgtEl>
                                        <p:attrNameLst>
                                          <p:attrName>style.visibility</p:attrName>
                                        </p:attrNameLst>
                                      </p:cBhvr>
                                      <p:to>
                                        <p:strVal val="visible"/>
                                      </p:to>
                                    </p:set>
                                    <p:anim calcmode="lin" valueType="num">
                                      <p:cBhvr additive="base">
                                        <p:cTn id="19" dur="500" fill="hold"/>
                                        <p:tgtEl>
                                          <p:spTgt spid="52224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22243">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22243">
                                            <p:txEl>
                                              <p:pRg st="4" end="4"/>
                                            </p:txEl>
                                          </p:spTgt>
                                        </p:tgtEl>
                                        <p:attrNameLst>
                                          <p:attrName>ppt_c</p:attrName>
                                        </p:attrNameLst>
                                      </p:cBhvr>
                                      <p:to>
                                        <a:schemeClr val="bg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22243">
                                            <p:txEl>
                                              <p:pRg st="5" end="5"/>
                                            </p:txEl>
                                          </p:spTgt>
                                        </p:tgtEl>
                                        <p:attrNameLst>
                                          <p:attrName>style.visibility</p:attrName>
                                        </p:attrNameLst>
                                      </p:cBhvr>
                                      <p:to>
                                        <p:strVal val="visible"/>
                                      </p:to>
                                    </p:set>
                                    <p:anim calcmode="lin" valueType="num">
                                      <p:cBhvr additive="base">
                                        <p:cTn id="25" dur="500" fill="hold"/>
                                        <p:tgtEl>
                                          <p:spTgt spid="522243">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22243">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22243">
                                            <p:txEl>
                                              <p:pRg st="5" end="5"/>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60648"/>
            <a:ext cx="7772400" cy="914400"/>
          </a:xfrm>
        </p:spPr>
        <p:txBody>
          <a:bodyPr/>
          <a:lstStyle/>
          <a:p>
            <a:r>
              <a:rPr lang="en-US" dirty="0" smtClean="0"/>
              <a:t>Architecture is …</a:t>
            </a:r>
            <a:endParaRPr lang="en-US" dirty="0"/>
          </a:p>
        </p:txBody>
      </p:sp>
      <p:sp>
        <p:nvSpPr>
          <p:cNvPr id="4" name="Content Placeholder 2"/>
          <p:cNvSpPr>
            <a:spLocks noGrp="1"/>
          </p:cNvSpPr>
          <p:nvPr>
            <p:ph idx="1"/>
          </p:nvPr>
        </p:nvSpPr>
        <p:spPr>
          <a:xfrm>
            <a:off x="914400" y="1124744"/>
            <a:ext cx="7772400" cy="4942784"/>
          </a:xfrm>
        </p:spPr>
        <p:txBody>
          <a:bodyPr>
            <a:normAutofit fontScale="85000" lnSpcReduction="10000"/>
          </a:bodyPr>
          <a:lstStyle/>
          <a:p>
            <a:pPr marL="584200" indent="-360363">
              <a:lnSpc>
                <a:spcPct val="130000"/>
              </a:lnSpc>
              <a:buFont typeface="Arial" charset="0"/>
              <a:buAutoNum type="alphaLcPeriod"/>
            </a:pPr>
            <a:r>
              <a:rPr lang="en-US" dirty="0">
                <a:ea typeface="ヒラギノ角ゴ ProN W3" charset="0"/>
                <a:cs typeface="ヒラギノ角ゴ ProN W3" charset="0"/>
              </a:rPr>
              <a:t>The structure of your application or system</a:t>
            </a:r>
          </a:p>
          <a:p>
            <a:pPr marL="584200" indent="-360363">
              <a:lnSpc>
                <a:spcPct val="130000"/>
              </a:lnSpc>
              <a:buFont typeface="Arial" charset="0"/>
              <a:buAutoNum type="alphaLcPeriod"/>
            </a:pPr>
            <a:r>
              <a:rPr lang="en-US" dirty="0">
                <a:ea typeface="ヒラギノ角ゴ ProN W3" charset="0"/>
                <a:cs typeface="ヒラギノ角ゴ ProN W3" charset="0"/>
              </a:rPr>
              <a:t>The most important (key) components of your system</a:t>
            </a:r>
          </a:p>
          <a:p>
            <a:pPr marL="584200" indent="-360363">
              <a:lnSpc>
                <a:spcPct val="130000"/>
              </a:lnSpc>
              <a:buFont typeface="Arial" charset="0"/>
              <a:buAutoNum type="alphaLcPeriod"/>
            </a:pPr>
            <a:r>
              <a:rPr lang="en-US" dirty="0">
                <a:ea typeface="ヒラギノ角ゴ ProN W3" charset="0"/>
                <a:cs typeface="ヒラギノ角ゴ ProN W3" charset="0"/>
              </a:rPr>
              <a:t>The relationships between the parts of your system</a:t>
            </a:r>
          </a:p>
          <a:p>
            <a:pPr marL="584200" indent="-360363">
              <a:lnSpc>
                <a:spcPct val="130000"/>
              </a:lnSpc>
              <a:buFont typeface="Arial" charset="0"/>
              <a:buAutoNum type="alphaLcPeriod"/>
            </a:pPr>
            <a:r>
              <a:rPr lang="en-US" dirty="0">
                <a:ea typeface="ヒラギノ角ゴ ProN W3" charset="0"/>
                <a:cs typeface="ヒラギノ角ゴ ProN W3" charset="0"/>
              </a:rPr>
              <a:t>The reason why you chose a particular component or representation of the relationships between your components</a:t>
            </a:r>
          </a:p>
          <a:p>
            <a:pPr marL="584200" indent="-360363">
              <a:lnSpc>
                <a:spcPct val="130000"/>
              </a:lnSpc>
              <a:buFont typeface="Arial" charset="0"/>
              <a:buAutoNum type="alphaLcPeriod"/>
            </a:pPr>
            <a:r>
              <a:rPr lang="en-US" dirty="0">
                <a:ea typeface="ヒラギノ角ゴ ProN W3" charset="0"/>
                <a:cs typeface="ヒラギノ角ゴ ProN W3" charset="0"/>
              </a:rPr>
              <a:t>The design patterns you apply</a:t>
            </a:r>
          </a:p>
          <a:p>
            <a:pPr marL="584200" indent="-360363">
              <a:lnSpc>
                <a:spcPct val="130000"/>
              </a:lnSpc>
              <a:buFont typeface="Arial" charset="0"/>
              <a:buAutoNum type="alphaLcPeriod"/>
            </a:pPr>
            <a:r>
              <a:rPr lang="en-US" b="1" i="1" u="sng" dirty="0">
                <a:ea typeface="ヒラギノ角ゴ ProN W3" charset="0"/>
                <a:cs typeface="ヒラギノ角ゴ ProN W3" charset="0"/>
              </a:rPr>
              <a:t>All of the above!</a:t>
            </a:r>
          </a:p>
        </p:txBody>
      </p:sp>
    </p:spTree>
    <p:extLst>
      <p:ext uri="{BB962C8B-B14F-4D97-AF65-F5344CB8AC3E}">
        <p14:creationId xmlns:p14="http://schemas.microsoft.com/office/powerpoint/2010/main" val="117984013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381000" y="381000"/>
            <a:ext cx="8686800" cy="685800"/>
          </a:xfrm>
          <a:noFill/>
          <a:ln/>
        </p:spPr>
        <p:txBody>
          <a:bodyPr lIns="90937" tIns="46360" rIns="90937" bIns="46360" anchor="t"/>
          <a:lstStyle/>
          <a:p>
            <a:r>
              <a:rPr lang="en-US" sz="3200" dirty="0" smtClean="0"/>
              <a:t>Software Architecture Definitions</a:t>
            </a:r>
            <a:endParaRPr lang="en-US" sz="3200" dirty="0"/>
          </a:p>
        </p:txBody>
      </p:sp>
      <p:sp>
        <p:nvSpPr>
          <p:cNvPr id="519171" name="Rectangle 3"/>
          <p:cNvSpPr>
            <a:spLocks noGrp="1" noChangeArrowheads="1"/>
          </p:cNvSpPr>
          <p:nvPr>
            <p:ph type="body" idx="1"/>
          </p:nvPr>
        </p:nvSpPr>
        <p:spPr>
          <a:xfrm>
            <a:off x="381000" y="1295400"/>
            <a:ext cx="8467725" cy="4876800"/>
          </a:xfrm>
          <a:noFill/>
          <a:ln/>
        </p:spPr>
        <p:txBody>
          <a:bodyPr lIns="90937" tIns="46360" rIns="90937" bIns="46360"/>
          <a:lstStyle/>
          <a:p>
            <a:pPr>
              <a:lnSpc>
                <a:spcPct val="90000"/>
              </a:lnSpc>
            </a:pPr>
            <a:r>
              <a:rPr lang="en-US" sz="2800" dirty="0" smtClean="0"/>
              <a:t>The large-scale motivations, constraints, </a:t>
            </a:r>
            <a:r>
              <a:rPr lang="en-US" sz="2800" b="1" dirty="0" smtClean="0">
                <a:solidFill>
                  <a:schemeClr val="accent3"/>
                </a:solidFill>
              </a:rPr>
              <a:t>organization</a:t>
            </a:r>
            <a:r>
              <a:rPr lang="en-US" sz="2800" dirty="0" smtClean="0"/>
              <a:t>, patterns, responsibilities, and connections [between components] of the system.	</a:t>
            </a:r>
            <a:r>
              <a:rPr lang="en-US" sz="2800" dirty="0"/>
              <a:t>	</a:t>
            </a:r>
            <a:r>
              <a:rPr lang="en-US" sz="2800" dirty="0" smtClean="0"/>
              <a:t>		</a:t>
            </a:r>
            <a:br>
              <a:rPr lang="en-US" sz="2800" dirty="0" smtClean="0"/>
            </a:br>
            <a:r>
              <a:rPr lang="en-US" sz="2800" dirty="0" smtClean="0"/>
              <a:t>						</a:t>
            </a:r>
            <a:r>
              <a:rPr lang="en-US" sz="2400" i="1" dirty="0" smtClean="0"/>
              <a:t>Craig </a:t>
            </a:r>
            <a:r>
              <a:rPr lang="en-US" sz="2400" i="1" dirty="0" err="1" smtClean="0"/>
              <a:t>Larman</a:t>
            </a:r>
            <a:r>
              <a:rPr lang="en-US" sz="2400" i="1" dirty="0" smtClean="0"/>
              <a:t> 2003</a:t>
            </a:r>
            <a:r>
              <a:rPr lang="en-US" sz="2400" dirty="0" smtClean="0"/>
              <a:t/>
            </a:r>
            <a:br>
              <a:rPr lang="en-US" sz="2400" dirty="0" smtClean="0"/>
            </a:br>
            <a:endParaRPr lang="en-US" sz="2800" dirty="0" smtClean="0"/>
          </a:p>
          <a:p>
            <a:pPr>
              <a:lnSpc>
                <a:spcPct val="90000"/>
              </a:lnSpc>
            </a:pPr>
            <a:r>
              <a:rPr lang="en-US" sz="2800" dirty="0" smtClean="0"/>
              <a:t>The structure </a:t>
            </a:r>
            <a:r>
              <a:rPr lang="en-US" sz="2800" dirty="0"/>
              <a:t>or structures of the system, which comprise software </a:t>
            </a:r>
            <a:r>
              <a:rPr lang="en-US" sz="2800" b="1" dirty="0">
                <a:solidFill>
                  <a:srgbClr val="FEB80A"/>
                </a:solidFill>
              </a:rPr>
              <a:t>components</a:t>
            </a:r>
            <a:r>
              <a:rPr lang="en-US" sz="2800" dirty="0"/>
              <a:t>, the externally visible properties of those </a:t>
            </a:r>
            <a:r>
              <a:rPr lang="en-US" sz="2800" dirty="0" smtClean="0"/>
              <a:t>components, </a:t>
            </a:r>
            <a:r>
              <a:rPr lang="en-US" sz="2800" dirty="0"/>
              <a:t>and the relationships among </a:t>
            </a:r>
            <a:r>
              <a:rPr lang="en-US" sz="2800" dirty="0" smtClean="0"/>
              <a:t>them.</a:t>
            </a:r>
            <a:br>
              <a:rPr lang="en-US" sz="2800" dirty="0" smtClean="0"/>
            </a:br>
            <a:r>
              <a:rPr lang="en-US" sz="2800" dirty="0" smtClean="0"/>
              <a:t>						    </a:t>
            </a:r>
            <a:r>
              <a:rPr lang="en-US" sz="2400" i="1" dirty="0" smtClean="0"/>
              <a:t>Bass</a:t>
            </a:r>
            <a:r>
              <a:rPr lang="en-US" sz="2400" i="1" dirty="0"/>
              <a:t>, et al, </a:t>
            </a:r>
            <a:r>
              <a:rPr lang="en-US" sz="2400" i="1" dirty="0" smtClean="0"/>
              <a:t>1998</a:t>
            </a:r>
            <a:endParaRPr lang="en-US" sz="2800" dirty="0" smtClean="0"/>
          </a:p>
        </p:txBody>
      </p:sp>
    </p:spTree>
    <p:extLst>
      <p:ext uri="{BB962C8B-B14F-4D97-AF65-F5344CB8AC3E}">
        <p14:creationId xmlns:p14="http://schemas.microsoft.com/office/powerpoint/2010/main" val="294053919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917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91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638800" y="3695700"/>
            <a:ext cx="3505200" cy="2324100"/>
          </a:xfrm>
          <a:prstGeom prst="rect">
            <a:avLst/>
          </a:prstGeom>
        </p:spPr>
      </p:pic>
      <p:sp>
        <p:nvSpPr>
          <p:cNvPr id="527362" name="Rectangle 2"/>
          <p:cNvSpPr>
            <a:spLocks noGrp="1" noChangeArrowheads="1"/>
          </p:cNvSpPr>
          <p:nvPr>
            <p:ph type="title"/>
          </p:nvPr>
        </p:nvSpPr>
        <p:spPr>
          <a:xfrm>
            <a:off x="899592" y="260648"/>
            <a:ext cx="7772400" cy="914400"/>
          </a:xfrm>
        </p:spPr>
        <p:txBody>
          <a:bodyPr/>
          <a:lstStyle/>
          <a:p>
            <a:r>
              <a:rPr lang="en-US" sz="3200" dirty="0"/>
              <a:t>Architectural Building Blocks</a:t>
            </a:r>
          </a:p>
        </p:txBody>
      </p:sp>
      <p:sp>
        <p:nvSpPr>
          <p:cNvPr id="527363" name="Rectangle 3"/>
          <p:cNvSpPr>
            <a:spLocks noGrp="1" noChangeArrowheads="1"/>
          </p:cNvSpPr>
          <p:nvPr>
            <p:ph type="body" idx="1"/>
          </p:nvPr>
        </p:nvSpPr>
        <p:spPr>
          <a:xfrm>
            <a:off x="152400" y="1219200"/>
            <a:ext cx="8686800" cy="5181600"/>
          </a:xfrm>
        </p:spPr>
        <p:txBody>
          <a:bodyPr/>
          <a:lstStyle/>
          <a:p>
            <a:pPr>
              <a:spcBef>
                <a:spcPts val="1872"/>
              </a:spcBef>
              <a:buFont typeface="Wingdings" charset="2"/>
              <a:buNone/>
            </a:pPr>
            <a:r>
              <a:rPr lang="en-US" sz="2800" dirty="0">
                <a:solidFill>
                  <a:srgbClr val="FEB80A"/>
                </a:solidFill>
              </a:rPr>
              <a:t>	Component </a:t>
            </a:r>
            <a:r>
              <a:rPr lang="en-US" sz="2800" dirty="0"/>
              <a:t>– a unit of computation </a:t>
            </a:r>
            <a:r>
              <a:rPr lang="en-US" sz="2800" dirty="0" smtClean="0"/>
              <a:t>or </a:t>
            </a:r>
            <a:r>
              <a:rPr lang="en-US" sz="2800" dirty="0"/>
              <a:t>a data </a:t>
            </a:r>
            <a:r>
              <a:rPr lang="en-US" sz="2800" dirty="0" smtClean="0"/>
              <a:t>store</a:t>
            </a:r>
          </a:p>
          <a:p>
            <a:pPr>
              <a:spcBef>
                <a:spcPts val="1872"/>
              </a:spcBef>
              <a:buFont typeface="Wingdings" charset="2"/>
              <a:buNone/>
            </a:pPr>
            <a:r>
              <a:rPr lang="en-US" sz="2800" dirty="0" smtClean="0">
                <a:solidFill>
                  <a:srgbClr val="FEB80A"/>
                </a:solidFill>
              </a:rPr>
              <a:t>	</a:t>
            </a:r>
            <a:r>
              <a:rPr lang="en-US" sz="2800" dirty="0">
                <a:solidFill>
                  <a:srgbClr val="FEB80A"/>
                </a:solidFill>
              </a:rPr>
              <a:t>Connector </a:t>
            </a:r>
            <a:r>
              <a:rPr lang="en-US" sz="2800" dirty="0"/>
              <a:t>– an architectural </a:t>
            </a:r>
            <a:r>
              <a:rPr lang="en-US" sz="2800" dirty="0" smtClean="0"/>
              <a:t>element </a:t>
            </a:r>
            <a:r>
              <a:rPr lang="en-US" sz="2800" dirty="0"/>
              <a:t>that </a:t>
            </a:r>
            <a:r>
              <a:rPr lang="en-US" sz="2800" dirty="0" smtClean="0"/>
              <a:t>models </a:t>
            </a:r>
            <a:r>
              <a:rPr lang="en-US" sz="2800" u="sng" dirty="0" smtClean="0"/>
              <a:t>interactions</a:t>
            </a:r>
            <a:r>
              <a:rPr lang="en-US" sz="2800" dirty="0" smtClean="0"/>
              <a:t> </a:t>
            </a:r>
            <a:r>
              <a:rPr lang="en-US" sz="2800" dirty="0"/>
              <a:t>among components </a:t>
            </a:r>
            <a:r>
              <a:rPr lang="en-US" sz="2800" dirty="0" smtClean="0"/>
              <a:t>and </a:t>
            </a:r>
            <a:br>
              <a:rPr lang="en-US" sz="2800" dirty="0" smtClean="0"/>
            </a:br>
            <a:r>
              <a:rPr lang="en-US" sz="2800" u="sng" dirty="0" smtClean="0"/>
              <a:t>rules</a:t>
            </a:r>
            <a:r>
              <a:rPr lang="en-US" sz="2800" dirty="0" smtClean="0"/>
              <a:t> </a:t>
            </a:r>
            <a:r>
              <a:rPr lang="en-US" sz="2800" dirty="0"/>
              <a:t>that govern those </a:t>
            </a:r>
            <a:r>
              <a:rPr lang="en-US" sz="2800" dirty="0" smtClean="0"/>
              <a:t>interactions</a:t>
            </a:r>
          </a:p>
          <a:p>
            <a:pPr>
              <a:spcBef>
                <a:spcPts val="1872"/>
              </a:spcBef>
              <a:buFont typeface="Wingdings" charset="2"/>
              <a:buNone/>
            </a:pPr>
            <a:r>
              <a:rPr lang="en-US" sz="2800" dirty="0" smtClean="0">
                <a:solidFill>
                  <a:srgbClr val="990000"/>
                </a:solidFill>
              </a:rPr>
              <a:t>	</a:t>
            </a:r>
            <a:r>
              <a:rPr lang="en-US" sz="2800" dirty="0">
                <a:solidFill>
                  <a:srgbClr val="FEB80A"/>
                </a:solidFill>
              </a:rPr>
              <a:t>Configuration </a:t>
            </a:r>
            <a:r>
              <a:rPr lang="en-US" sz="2800" dirty="0"/>
              <a:t>(or topology) – a </a:t>
            </a:r>
            <a:r>
              <a:rPr lang="en-US" sz="2800" dirty="0" smtClean="0"/>
              <a:t/>
            </a:r>
            <a:br>
              <a:rPr lang="en-US" sz="2800" dirty="0" smtClean="0"/>
            </a:br>
            <a:r>
              <a:rPr lang="en-US" sz="2800" dirty="0" smtClean="0"/>
              <a:t>connected </a:t>
            </a:r>
            <a:r>
              <a:rPr lang="en-US" sz="2800" dirty="0"/>
              <a:t>graph (composite) of </a:t>
            </a:r>
            <a:r>
              <a:rPr lang="en-US" sz="2800" dirty="0" smtClean="0"/>
              <a:t/>
            </a:r>
            <a:br>
              <a:rPr lang="en-US" sz="2800" dirty="0" smtClean="0"/>
            </a:br>
            <a:r>
              <a:rPr lang="en-US" sz="2800" dirty="0" smtClean="0"/>
              <a:t>components </a:t>
            </a:r>
            <a:r>
              <a:rPr lang="en-US" sz="2800" dirty="0"/>
              <a:t>and</a:t>
            </a:r>
            <a:r>
              <a:rPr lang="en-US" sz="2800" dirty="0" smtClean="0"/>
              <a:t> connectors </a:t>
            </a:r>
            <a:br>
              <a:rPr lang="en-US" sz="2800" dirty="0" smtClean="0"/>
            </a:br>
            <a:r>
              <a:rPr lang="en-US" sz="2800" dirty="0" smtClean="0"/>
              <a:t>which describe architectural </a:t>
            </a:r>
            <a:br>
              <a:rPr lang="en-US" sz="2800" dirty="0" smtClean="0"/>
            </a:br>
            <a:r>
              <a:rPr lang="en-US" sz="2800" dirty="0" smtClean="0"/>
              <a:t>structure</a:t>
            </a:r>
            <a:endParaRPr lang="en-US" sz="2800" dirty="0"/>
          </a:p>
        </p:txBody>
      </p:sp>
    </p:spTree>
    <p:extLst>
      <p:ext uri="{BB962C8B-B14F-4D97-AF65-F5344CB8AC3E}">
        <p14:creationId xmlns:p14="http://schemas.microsoft.com/office/powerpoint/2010/main" val="50179906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7363">
                                            <p:txEl>
                                              <p:pRg st="1" end="1"/>
                                            </p:txEl>
                                          </p:spTgt>
                                        </p:tgtEl>
                                        <p:attrNameLst>
                                          <p:attrName>style.visibility</p:attrName>
                                        </p:attrNameLst>
                                      </p:cBhvr>
                                      <p:to>
                                        <p:strVal val="visible"/>
                                      </p:to>
                                    </p:set>
                                    <p:anim calcmode="lin" valueType="num">
                                      <p:cBhvr additive="base">
                                        <p:cTn id="7" dur="500" fill="hold"/>
                                        <p:tgtEl>
                                          <p:spTgt spid="52736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73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7363">
                                            <p:txEl>
                                              <p:pRg st="2" end="2"/>
                                            </p:txEl>
                                          </p:spTgt>
                                        </p:tgtEl>
                                        <p:attrNameLst>
                                          <p:attrName>style.visibility</p:attrName>
                                        </p:attrNameLst>
                                      </p:cBhvr>
                                      <p:to>
                                        <p:strVal val="visible"/>
                                      </p:to>
                                    </p:set>
                                    <p:anim calcmode="lin" valueType="num">
                                      <p:cBhvr additive="base">
                                        <p:cTn id="13" dur="500" fill="hold"/>
                                        <p:tgtEl>
                                          <p:spTgt spid="52736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73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88640"/>
            <a:ext cx="7772400" cy="914400"/>
          </a:xfrm>
        </p:spPr>
        <p:txBody>
          <a:bodyPr/>
          <a:lstStyle/>
          <a:p>
            <a:r>
              <a:rPr lang="en-US" dirty="0" smtClean="0"/>
              <a:t>Evolutionary Design</a:t>
            </a:r>
            <a:endParaRPr lang="en-US" dirty="0"/>
          </a:p>
        </p:txBody>
      </p:sp>
      <p:sp>
        <p:nvSpPr>
          <p:cNvPr id="5" name="Content Placeholder 3"/>
          <p:cNvSpPr txBox="1">
            <a:spLocks/>
          </p:cNvSpPr>
          <p:nvPr/>
        </p:nvSpPr>
        <p:spPr>
          <a:xfrm>
            <a:off x="755576" y="980728"/>
            <a:ext cx="8064896" cy="4896544"/>
          </a:xfrm>
          <a:prstGeom prst="rect">
            <a:avLst/>
          </a:prstGeom>
        </p:spPr>
        <p:txBody>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n-US" dirty="0" smtClean="0">
                <a:ea typeface="ヒラギノ角ゴ ProN W3" charset="0"/>
                <a:cs typeface="ヒラギノ角ゴ ProN W3" charset="0"/>
              </a:rPr>
              <a:t>Designs evolve but not from the simple to the difficult</a:t>
            </a:r>
          </a:p>
          <a:p>
            <a:r>
              <a:rPr lang="en-US" dirty="0" smtClean="0">
                <a:ea typeface="ヒラギノ角ゴ ProN W3" charset="0"/>
                <a:cs typeface="ヒラギノ角ゴ ProN W3" charset="0"/>
              </a:rPr>
              <a:t>Evolutionary design means that we can add to it as we go</a:t>
            </a:r>
          </a:p>
          <a:p>
            <a:pPr lvl="1"/>
            <a:r>
              <a:rPr lang="en-US" dirty="0" smtClean="0">
                <a:ea typeface="ヒラギノ角ゴ ProN W3" charset="0"/>
                <a:cs typeface="ヒラギノ角ゴ ProN W3" charset="0"/>
              </a:rPr>
              <a:t>Incremental design</a:t>
            </a:r>
          </a:p>
          <a:p>
            <a:pPr lvl="1"/>
            <a:r>
              <a:rPr lang="en-US" dirty="0" smtClean="0">
                <a:ea typeface="ヒラギノ角ゴ ProN W3" charset="0"/>
                <a:cs typeface="ヒラギノ角ゴ ProN W3" charset="0"/>
              </a:rPr>
              <a:t>Flexible design</a:t>
            </a:r>
          </a:p>
          <a:p>
            <a:pPr lvl="1"/>
            <a:r>
              <a:rPr lang="en-US" dirty="0" smtClean="0">
                <a:ea typeface="ヒラギノ角ゴ ProN W3" charset="0"/>
                <a:cs typeface="ヒラギノ角ゴ ProN W3" charset="0"/>
              </a:rPr>
              <a:t>Iterative, incremental development</a:t>
            </a:r>
          </a:p>
          <a:p>
            <a:r>
              <a:rPr lang="en-US" i="1" dirty="0" smtClean="0">
                <a:solidFill>
                  <a:srgbClr val="FEB80A"/>
                </a:solidFill>
                <a:ea typeface="ヒラギノ角ゴ ProN W3" charset="0"/>
                <a:cs typeface="ヒラギノ角ゴ ProN W3" charset="0"/>
              </a:rPr>
              <a:t>Unified Process</a:t>
            </a:r>
          </a:p>
          <a:p>
            <a:pPr lvl="1"/>
            <a:r>
              <a:rPr lang="en-US" i="1" dirty="0" smtClean="0">
                <a:solidFill>
                  <a:srgbClr val="FEB80A"/>
                </a:solidFill>
                <a:ea typeface="ヒラギノ角ゴ ProN W3" charset="0"/>
                <a:cs typeface="ヒラギノ角ゴ ProN W3" charset="0"/>
              </a:rPr>
              <a:t>Architecture Centric</a:t>
            </a:r>
          </a:p>
          <a:p>
            <a:pPr lvl="1"/>
            <a:r>
              <a:rPr lang="en-US" i="1" dirty="0" smtClean="0">
                <a:solidFill>
                  <a:srgbClr val="FEB80A"/>
                </a:solidFill>
                <a:ea typeface="ヒラギノ角ゴ ProN W3" charset="0"/>
                <a:cs typeface="ヒラギノ角ゴ ProN W3" charset="0"/>
              </a:rPr>
              <a:t>Use Case Driven</a:t>
            </a:r>
          </a:p>
          <a:p>
            <a:pPr lvl="1"/>
            <a:r>
              <a:rPr lang="en-US" i="1" dirty="0" smtClean="0">
                <a:solidFill>
                  <a:srgbClr val="FEB80A"/>
                </a:solidFill>
                <a:ea typeface="ヒラギノ角ゴ ProN W3" charset="0"/>
                <a:cs typeface="ヒラギノ角ゴ ProN W3" charset="0"/>
              </a:rPr>
              <a:t>Iterative Process</a:t>
            </a:r>
            <a:endParaRPr lang="en-US" i="1" dirty="0">
              <a:solidFill>
                <a:srgbClr val="FEB80A"/>
              </a:solidFill>
              <a:ea typeface="ヒラギノ角ゴ ProN W3" charset="0"/>
              <a:cs typeface="ヒラギノ角ゴ ProN W3" charset="0"/>
            </a:endParaRPr>
          </a:p>
        </p:txBody>
      </p:sp>
    </p:spTree>
    <p:extLst>
      <p:ext uri="{BB962C8B-B14F-4D97-AF65-F5344CB8AC3E}">
        <p14:creationId xmlns:p14="http://schemas.microsoft.com/office/powerpoint/2010/main" val="371236618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1579</TotalTime>
  <Words>1802</Words>
  <Application>Microsoft Macintosh PowerPoint</Application>
  <PresentationFormat>On-screen Show (4:3)</PresentationFormat>
  <Paragraphs>367</Paragraphs>
  <Slides>30</Slides>
  <Notes>9</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Metro</vt:lpstr>
      <vt:lpstr>Object-Oriented Analysis and Design          -with UML 2, UP and design patterns</vt:lpstr>
      <vt:lpstr>Introduction</vt:lpstr>
      <vt:lpstr>Content</vt:lpstr>
      <vt:lpstr>Chaos</vt:lpstr>
      <vt:lpstr>Why Software Architecture? </vt:lpstr>
      <vt:lpstr>Architecture is …</vt:lpstr>
      <vt:lpstr>Software Architecture Definitions</vt:lpstr>
      <vt:lpstr>Architectural Building Blocks</vt:lpstr>
      <vt:lpstr>Evolutionary Design</vt:lpstr>
      <vt:lpstr>Refine Software Architecture</vt:lpstr>
      <vt:lpstr>The role of software architect</vt:lpstr>
      <vt:lpstr>Review: 4+1 Views</vt:lpstr>
      <vt:lpstr>UML Architectural Views</vt:lpstr>
      <vt:lpstr>Logical Architecture: Examples</vt:lpstr>
      <vt:lpstr>UML Diagrams of Package Design for grouping of related entities</vt:lpstr>
      <vt:lpstr>Package Diagram Example:  Application Layer Context of a Course Registration System</vt:lpstr>
      <vt:lpstr>Example: Business Layer Context</vt:lpstr>
      <vt:lpstr>UML Diagram of  Component  Design for   Reusable and/or  Replaceable Component</vt:lpstr>
      <vt:lpstr>Modeling the composition of a Component</vt:lpstr>
      <vt:lpstr>Component Design may influence implementation</vt:lpstr>
      <vt:lpstr>UML Deployment Diagram to Represent Physical Architecture</vt:lpstr>
      <vt:lpstr>Example: Deployment Diagram</vt:lpstr>
      <vt:lpstr>Architectural Style</vt:lpstr>
      <vt:lpstr>Designing with Layers </vt:lpstr>
      <vt:lpstr>Common Layers in More Detail (1 of 2)</vt:lpstr>
      <vt:lpstr>Common Layers in More Detail (2 of 2)</vt:lpstr>
      <vt:lpstr>Architecture Description</vt:lpstr>
      <vt:lpstr>Architecture Description (cont.)</vt:lpstr>
      <vt:lpstr>Further Reading</vt:lpstr>
      <vt:lpstr>Final Assignment</vt:lpstr>
    </vt:vector>
  </TitlesOfParts>
  <Company>rabbit factory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with UML</dc:title>
  <dc:creator>rachel liu</dc:creator>
  <cp:lastModifiedBy>Y</cp:lastModifiedBy>
  <cp:revision>173</cp:revision>
  <dcterms:created xsi:type="dcterms:W3CDTF">2003-09-20T07:01:52Z</dcterms:created>
  <dcterms:modified xsi:type="dcterms:W3CDTF">2013-12-02T00:20:53Z</dcterms:modified>
</cp:coreProperties>
</file>