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embeddings/oleObject1.bin" ContentType="application/vnd.openxmlformats-officedocument.oleObject"/>
  <Override PartName="/ppt/notesSlides/notesSlide12.xml" ContentType="application/vnd.openxmlformats-officedocument.presentationml.notesSlide+xml"/>
  <Override PartName="/ppt/embeddings/oleObject2.bin" ContentType="application/vnd.openxmlformats-officedocument.oleObject"/>
  <Override PartName="/ppt/notesSlides/notesSlide13.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notesSlides/notesSlide14.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34"/>
  </p:notesMasterIdLst>
  <p:sldIdLst>
    <p:sldId id="256" r:id="rId2"/>
    <p:sldId id="257" r:id="rId3"/>
    <p:sldId id="258" r:id="rId4"/>
    <p:sldId id="286" r:id="rId5"/>
    <p:sldId id="287" r:id="rId6"/>
    <p:sldId id="288" r:id="rId7"/>
    <p:sldId id="266" r:id="rId8"/>
    <p:sldId id="259" r:id="rId9"/>
    <p:sldId id="260" r:id="rId10"/>
    <p:sldId id="261" r:id="rId11"/>
    <p:sldId id="262" r:id="rId12"/>
    <p:sldId id="263" r:id="rId13"/>
    <p:sldId id="264" r:id="rId14"/>
    <p:sldId id="265" r:id="rId15"/>
    <p:sldId id="267" r:id="rId16"/>
    <p:sldId id="268" r:id="rId17"/>
    <p:sldId id="269" r:id="rId18"/>
    <p:sldId id="270" r:id="rId19"/>
    <p:sldId id="271" r:id="rId20"/>
    <p:sldId id="272" r:id="rId21"/>
    <p:sldId id="273" r:id="rId22"/>
    <p:sldId id="275" r:id="rId23"/>
    <p:sldId id="276" r:id="rId24"/>
    <p:sldId id="277" r:id="rId25"/>
    <p:sldId id="278" r:id="rId26"/>
    <p:sldId id="279" r:id="rId27"/>
    <p:sldId id="280" r:id="rId28"/>
    <p:sldId id="281" r:id="rId29"/>
    <p:sldId id="282" r:id="rId30"/>
    <p:sldId id="283" r:id="rId31"/>
    <p:sldId id="284" r:id="rId32"/>
    <p:sldId id="285" r:id="rId3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97" autoAdjust="0"/>
    <p:restoredTop sz="72727" autoAdjust="0"/>
  </p:normalViewPr>
  <p:slideViewPr>
    <p:cSldViewPr>
      <p:cViewPr varScale="1">
        <p:scale>
          <a:sx n="74" d="100"/>
          <a:sy n="74" d="100"/>
        </p:scale>
        <p:origin x="-2312" y="-104"/>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849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849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49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849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849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9B07D80-619B-4BF9-802C-F47C754D9B9F}" type="slidenum">
              <a:rPr lang="en-US" altLang="zh-CN"/>
              <a:pPr/>
              <a:t>‹#›</a:t>
            </a:fld>
            <a:endParaRPr lang="en-US" altLang="zh-CN"/>
          </a:p>
        </p:txBody>
      </p:sp>
    </p:spTree>
    <p:extLst>
      <p:ext uri="{BB962C8B-B14F-4D97-AF65-F5344CB8AC3E}">
        <p14:creationId xmlns:p14="http://schemas.microsoft.com/office/powerpoint/2010/main" val="264466679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ltLang="zh-CN"/>
              <a:t>Mastering OOAD w/ UML 2.0 – Instructor Notes</a:t>
            </a:r>
          </a:p>
        </p:txBody>
      </p:sp>
      <p:sp>
        <p:nvSpPr>
          <p:cNvPr id="6" name="Rectangle 15"/>
          <p:cNvSpPr>
            <a:spLocks noGrp="1" noChangeArrowheads="1"/>
          </p:cNvSpPr>
          <p:nvPr>
            <p:ph type="ftr" sz="quarter" idx="4"/>
          </p:nvPr>
        </p:nvSpPr>
        <p:spPr>
          <a:ln/>
        </p:spPr>
        <p:txBody>
          <a:bodyPr/>
          <a:lstStyle/>
          <a:p>
            <a:r>
              <a:rPr lang="zh-CN" altLang="en-US"/>
              <a:t>Module 8 - Identify Design Mechanisms</a:t>
            </a:r>
            <a:endParaRPr lang="en-US" altLang="zh-CN">
              <a:latin typeface="ZapfHumnst BT" pitchFamily="34" charset="0"/>
            </a:endParaRPr>
          </a:p>
        </p:txBody>
      </p:sp>
      <p:sp>
        <p:nvSpPr>
          <p:cNvPr id="354306" name="Text Box 2"/>
          <p:cNvSpPr txBox="1">
            <a:spLocks noChangeArrowheads="1"/>
          </p:cNvSpPr>
          <p:nvPr/>
        </p:nvSpPr>
        <p:spPr bwMode="auto">
          <a:xfrm>
            <a:off x="569180" y="1201078"/>
            <a:ext cx="1783328" cy="5993965"/>
          </a:xfrm>
          <a:prstGeom prst="rect">
            <a:avLst/>
          </a:prstGeom>
          <a:noFill/>
          <a:ln w="12700">
            <a:noFill/>
            <a:miter lim="800000"/>
            <a:headEnd type="none" w="sm" len="sm"/>
            <a:tailEnd type="none" w="lg" len="lg"/>
          </a:ln>
          <a:effectLst/>
        </p:spPr>
        <p:txBody>
          <a:bodyPr lIns="90187" tIns="45094" rIns="90187" bIns="45094">
            <a:spAutoFit/>
          </a:bodyPr>
          <a:lstStyle/>
          <a:p>
            <a:pPr eaLnBrk="0" fontAlgn="base" hangingPunct="0">
              <a:lnSpc>
                <a:spcPct val="95000"/>
              </a:lnSpc>
              <a:spcBef>
                <a:spcPct val="35000"/>
              </a:spcBef>
              <a:buClrTx/>
              <a:buFontTx/>
              <a:buNone/>
            </a:pPr>
            <a:r>
              <a:rPr lang="en-US" altLang="zh-CN" sz="1000">
                <a:latin typeface="ZapfHumnst BT" pitchFamily="34" charset="0"/>
              </a:rPr>
              <a:t>This slide was originally discussed in Architectural Analysis.</a:t>
            </a:r>
          </a:p>
          <a:p>
            <a:pPr eaLnBrk="0" fontAlgn="base" hangingPunct="0">
              <a:lnSpc>
                <a:spcPct val="95000"/>
              </a:lnSpc>
              <a:spcBef>
                <a:spcPct val="35000"/>
              </a:spcBef>
              <a:buClrTx/>
              <a:buFontTx/>
              <a:buNone/>
            </a:pPr>
            <a:r>
              <a:rPr lang="en-US" altLang="zh-CN" sz="1000">
                <a:latin typeface="ZapfHumnst BT" pitchFamily="34" charset="0"/>
              </a:rPr>
              <a:t>Frameworks enable scalability of development: the ability to develop and deliver systems as quickly as the market requires by using a leveraged solution.</a:t>
            </a:r>
          </a:p>
          <a:p>
            <a:pPr eaLnBrk="0" fontAlgn="base" hangingPunct="0">
              <a:lnSpc>
                <a:spcPct val="95000"/>
              </a:lnSpc>
              <a:spcBef>
                <a:spcPct val="0"/>
              </a:spcBef>
              <a:buClrTx/>
              <a:buFontTx/>
              <a:buNone/>
            </a:pPr>
            <a:r>
              <a:rPr lang="en-US" altLang="zh-CN" sz="1000">
                <a:latin typeface="ZapfHumnst BT" pitchFamily="34" charset="0"/>
              </a:rPr>
              <a:t>An analogy in bridge-building may help clarify this. Examples of frameworks are suspension bridge, piling-and-trestle bridge, and cantilever bridge. Examples of design patterns are rivet fastener, bolt, and weld.  In building a bridge, each is substitutable in some cases, and each is uniquely superior in other cases. (Both a weld and a bolt can be used to join two materials; the weld can be stronger if done correctly, but cannot be undone, repaired, or replaced as the bolt can.)</a:t>
            </a:r>
          </a:p>
          <a:p>
            <a:pPr eaLnBrk="0" fontAlgn="base" hangingPunct="0">
              <a:lnSpc>
                <a:spcPct val="95000"/>
              </a:lnSpc>
              <a:spcBef>
                <a:spcPct val="0"/>
              </a:spcBef>
              <a:buClrTx/>
              <a:buFontTx/>
              <a:buNone/>
            </a:pPr>
            <a:r>
              <a:rPr lang="en-US" altLang="zh-CN" sz="1000">
                <a:latin typeface="ZapfHumnst BT" pitchFamily="34" charset="0"/>
              </a:rPr>
              <a:t>Taking the analogy a bit further, a suspension bridge can be a footbridge or the Golden Gate bridge. Both represent the same basic design approach and principles, so that one could readily say “that is a suspension bridge,” but the extensions and localizations cause the end result to be quite different.</a:t>
            </a:r>
          </a:p>
        </p:txBody>
      </p:sp>
      <p:sp>
        <p:nvSpPr>
          <p:cNvPr id="354307" name="Rectangle 3"/>
          <p:cNvSpPr>
            <a:spLocks noGrp="1" noRot="1" noChangeAspect="1" noChangeArrowheads="1"/>
          </p:cNvSpPr>
          <p:nvPr>
            <p:ph type="sldImg"/>
          </p:nvPr>
        </p:nvSpPr>
        <p:spPr bwMode="auto">
          <a:xfrm>
            <a:off x="2460625" y="833438"/>
            <a:ext cx="4037013" cy="3028950"/>
          </a:xfrm>
          <a:prstGeom prst="rect">
            <a:avLst/>
          </a:prstGeom>
          <a:solidFill>
            <a:srgbClr val="FFFFFF"/>
          </a:solidFill>
          <a:ln>
            <a:solidFill>
              <a:srgbClr val="000000"/>
            </a:solidFill>
            <a:miter lim="800000"/>
            <a:headEnd/>
            <a:tailEnd/>
          </a:ln>
        </p:spPr>
      </p:sp>
      <p:sp>
        <p:nvSpPr>
          <p:cNvPr id="354308" name="Rectangle 4"/>
          <p:cNvSpPr>
            <a:spLocks noGrp="1" noChangeArrowheads="1"/>
          </p:cNvSpPr>
          <p:nvPr>
            <p:ph type="body" idx="1"/>
          </p:nvPr>
        </p:nvSpPr>
        <p:spPr bwMode="auto">
          <a:xfrm>
            <a:off x="2483976" y="4094730"/>
            <a:ext cx="3971886" cy="3938273"/>
          </a:xfrm>
          <a:prstGeom prst="rect">
            <a:avLst/>
          </a:prstGeom>
          <a:noFill/>
          <a:ln>
            <a:miter lim="800000"/>
            <a:headEnd/>
            <a:tailEnd/>
          </a:ln>
        </p:spPr>
        <p:txBody>
          <a:bodyPr/>
          <a:lstStyle/>
          <a:p>
            <a:pPr>
              <a:spcBef>
                <a:spcPct val="35000"/>
              </a:spcBef>
            </a:pPr>
            <a:r>
              <a:rPr lang="en-US" altLang="zh-CN" sz="1000">
                <a:latin typeface="ZapfHumnst BT" pitchFamily="34" charset="0"/>
              </a:rPr>
              <a:t>A </a:t>
            </a:r>
            <a:r>
              <a:rPr lang="en-US" altLang="zh-CN" sz="1000" b="1">
                <a:latin typeface="ZapfHumnst BT" pitchFamily="34" charset="0"/>
              </a:rPr>
              <a:t>pattern</a:t>
            </a:r>
            <a:r>
              <a:rPr lang="en-US" altLang="zh-CN" sz="1000">
                <a:latin typeface="ZapfHumnst BT" pitchFamily="34" charset="0"/>
              </a:rPr>
              <a:t> codifies specific knowledge collected from experience. Patterns provide examples of how good modeling solves real problems, whether you come up with the patterns yourself or you reuse someone else’s. Design patterns are discussed in more detail on the next slide. </a:t>
            </a:r>
          </a:p>
          <a:p>
            <a:pPr>
              <a:spcBef>
                <a:spcPct val="35000"/>
              </a:spcBef>
            </a:pPr>
            <a:r>
              <a:rPr lang="en-US" altLang="zh-CN" sz="1000" b="1">
                <a:latin typeface="ZapfHumnst BT" pitchFamily="34" charset="0"/>
              </a:rPr>
              <a:t>Frameworks</a:t>
            </a:r>
            <a:r>
              <a:rPr lang="en-US" altLang="zh-CN" sz="1000">
                <a:latin typeface="ZapfHumnst BT" pitchFamily="34" charset="0"/>
              </a:rPr>
              <a:t> differ from analysis and design patterns in their scale and scope. Frameworks describe a skeletal solution to a particular problem that may lack many of the details. These details can be filled in by applying various analysis and design patterns.</a:t>
            </a:r>
          </a:p>
          <a:p>
            <a:r>
              <a:rPr lang="en-US" altLang="zh-CN" sz="1000">
                <a:latin typeface="ZapfHumnst BT" pitchFamily="34" charset="0"/>
              </a:rPr>
              <a:t>A framework is a micro-architecture that provides an incomplete template for applications within a specific domain. Architectural frameworks provide the context in which the components run. They provide the infrastructure (plumbing, if you will) that allows the components to co-exist and perform in predictable ways. These frameworks can provide communication mechanisms, distribution mechanisms, error processing capabilities, transaction support, and so forth. </a:t>
            </a:r>
          </a:p>
          <a:p>
            <a:r>
              <a:rPr lang="en-US" altLang="zh-CN" sz="1000">
                <a:latin typeface="ZapfHumnst BT" pitchFamily="34" charset="0"/>
              </a:rPr>
              <a:t>Frameworks can range in scope from persistence frameworks that describe the workings of a fairly complex but fragmentary part of an application, to domain-specific frameworks that are intended to be customized (such as Peoplesoft, SanFransisco, Infinity, and SAP).  SAP is a framework for manufacturing and finance.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ltLang="zh-CN"/>
              <a:t>Mastering OOAD w/ UML 2.0 – Instructor Notes</a:t>
            </a:r>
          </a:p>
        </p:txBody>
      </p:sp>
      <p:sp>
        <p:nvSpPr>
          <p:cNvPr id="6" name="Rectangle 15"/>
          <p:cNvSpPr>
            <a:spLocks noGrp="1" noChangeArrowheads="1"/>
          </p:cNvSpPr>
          <p:nvPr>
            <p:ph type="ftr" sz="quarter" idx="4"/>
          </p:nvPr>
        </p:nvSpPr>
        <p:spPr>
          <a:ln/>
        </p:spPr>
        <p:txBody>
          <a:bodyPr/>
          <a:lstStyle/>
          <a:p>
            <a:r>
              <a:rPr lang="zh-CN" altLang="en-US"/>
              <a:t>Module 8 - Identify Design Mechanisms</a:t>
            </a:r>
            <a:endParaRPr lang="en-US" altLang="zh-CN">
              <a:latin typeface="ZapfHumnst BT" pitchFamily="34" charset="0"/>
            </a:endParaRPr>
          </a:p>
        </p:txBody>
      </p:sp>
      <p:sp>
        <p:nvSpPr>
          <p:cNvPr id="422914" name="Rectangle 2"/>
          <p:cNvSpPr>
            <a:spLocks noGrp="1" noRot="1" noChangeAspect="1" noChangeArrowheads="1" noTextEdit="1"/>
          </p:cNvSpPr>
          <p:nvPr>
            <p:ph type="sldImg"/>
          </p:nvPr>
        </p:nvSpPr>
        <p:spPr>
          <a:ln/>
        </p:spPr>
      </p:sp>
      <p:sp>
        <p:nvSpPr>
          <p:cNvPr id="422915" name="Rectangle 3"/>
          <p:cNvSpPr>
            <a:spLocks noGrp="1" noChangeArrowheads="1"/>
          </p:cNvSpPr>
          <p:nvPr>
            <p:ph type="body" idx="1"/>
          </p:nvPr>
        </p:nvSpPr>
        <p:spPr/>
        <p:txBody>
          <a:bodyPr/>
          <a:lstStyle/>
          <a:p>
            <a:r>
              <a:rPr lang="en-US" altLang="zh-CN" sz="1000">
                <a:latin typeface="ZapfHumnst BT" pitchFamily="34" charset="0"/>
              </a:rPr>
              <a:t>In the example on the previous slides, the </a:t>
            </a:r>
            <a:r>
              <a:rPr lang="en-US" altLang="zh-CN" sz="1000" i="1">
                <a:latin typeface="ZapfHumnst BT" pitchFamily="34" charset="0"/>
              </a:rPr>
              <a:t>Client</a:t>
            </a:r>
            <a:r>
              <a:rPr lang="en-US" altLang="zh-CN" sz="1000">
                <a:latin typeface="ZapfHumnst BT" pitchFamily="34" charset="0"/>
              </a:rPr>
              <a:t> role was played by the classes </a:t>
            </a:r>
            <a:r>
              <a:rPr lang="en-US" altLang="zh-CN" sz="1000" i="1">
                <a:latin typeface="ZapfHumnst BT" pitchFamily="34" charset="0"/>
              </a:rPr>
              <a:t>Application</a:t>
            </a:r>
            <a:r>
              <a:rPr lang="en-US" altLang="zh-CN" sz="1000">
                <a:latin typeface="ZapfHumnst BT" pitchFamily="34" charset="0"/>
              </a:rPr>
              <a:t> and </a:t>
            </a:r>
            <a:r>
              <a:rPr lang="en-US" altLang="zh-CN" sz="1000" i="1">
                <a:latin typeface="ZapfHumnst BT" pitchFamily="34" charset="0"/>
              </a:rPr>
              <a:t>Menu</a:t>
            </a:r>
            <a:r>
              <a:rPr lang="en-US" altLang="zh-CN" sz="1000">
                <a:latin typeface="ZapfHumnst BT" pitchFamily="34" charset="0"/>
              </a:rPr>
              <a:t>, the </a:t>
            </a:r>
            <a:r>
              <a:rPr lang="en-US" altLang="zh-CN" sz="1000" i="1">
                <a:latin typeface="ZapfHumnst BT" pitchFamily="34" charset="0"/>
              </a:rPr>
              <a:t>Invoker </a:t>
            </a:r>
            <a:r>
              <a:rPr lang="en-US" altLang="zh-CN" sz="1000">
                <a:latin typeface="ZapfHumnst BT" pitchFamily="34" charset="0"/>
              </a:rPr>
              <a:t>was </a:t>
            </a:r>
            <a:r>
              <a:rPr lang="en-US" altLang="zh-CN" sz="1000" i="1">
                <a:latin typeface="ZapfHumnst BT" pitchFamily="34" charset="0"/>
              </a:rPr>
              <a:t>MenuItem,</a:t>
            </a:r>
            <a:r>
              <a:rPr lang="en-US" altLang="zh-CN" sz="1000">
                <a:latin typeface="ZapfHumnst BT" pitchFamily="34" charset="0"/>
              </a:rPr>
              <a:t> and the </a:t>
            </a:r>
            <a:r>
              <a:rPr lang="en-US" altLang="zh-CN" sz="1000" i="1">
                <a:latin typeface="ZapfHumnst BT" pitchFamily="34" charset="0"/>
              </a:rPr>
              <a:t>ConcreteCommand </a:t>
            </a:r>
            <a:r>
              <a:rPr lang="en-US" altLang="zh-CN" sz="1000">
                <a:latin typeface="ZapfHumnst BT" pitchFamily="34" charset="0"/>
              </a:rPr>
              <a:t>was </a:t>
            </a:r>
            <a:r>
              <a:rPr lang="en-US" altLang="zh-CN" sz="1000" i="1">
                <a:latin typeface="ZapfHumnst BT" pitchFamily="34" charset="0"/>
              </a:rPr>
              <a:t>OpenCommand</a:t>
            </a:r>
            <a:r>
              <a:rPr lang="en-US" altLang="zh-CN" sz="1000">
                <a:latin typeface="ZapfHumnst BT" pitchFamily="34" charset="0"/>
              </a:rPr>
              <a:t>. </a:t>
            </a:r>
          </a:p>
        </p:txBody>
      </p:sp>
      <p:sp>
        <p:nvSpPr>
          <p:cNvPr id="422916" name="Text Box 4"/>
          <p:cNvSpPr txBox="1">
            <a:spLocks noChangeArrowheads="1"/>
          </p:cNvSpPr>
          <p:nvPr/>
        </p:nvSpPr>
        <p:spPr bwMode="auto">
          <a:xfrm>
            <a:off x="445445" y="1204239"/>
            <a:ext cx="1732287" cy="6827183"/>
          </a:xfrm>
          <a:prstGeom prst="rect">
            <a:avLst/>
          </a:prstGeom>
          <a:noFill/>
          <a:ln w="9525">
            <a:noFill/>
            <a:miter lim="800000"/>
            <a:headEnd/>
            <a:tailEnd/>
          </a:ln>
          <a:effectLst/>
        </p:spPr>
        <p:txBody>
          <a:bodyPr lIns="106471" tIns="53236" rIns="106471" bIns="53236"/>
          <a:lstStyle/>
          <a:p>
            <a:pPr eaLnBrk="0" fontAlgn="base" hangingPunct="0">
              <a:lnSpc>
                <a:spcPct val="100000"/>
              </a:lnSpc>
              <a:spcBef>
                <a:spcPct val="0"/>
              </a:spcBef>
              <a:buClrTx/>
              <a:buFontTx/>
              <a:buNone/>
            </a:pPr>
            <a:endParaRPr lang="zh-CN" altLang="en-US" sz="1000">
              <a:latin typeface="ZapfHumnst BT"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latin typeface="+mn-lt"/>
            </a:endParaRPr>
          </a:p>
        </p:txBody>
      </p:sp>
      <p:sp>
        <p:nvSpPr>
          <p:cNvPr id="4" name="Slide Number Placeholder 3"/>
          <p:cNvSpPr>
            <a:spLocks noGrp="1"/>
          </p:cNvSpPr>
          <p:nvPr>
            <p:ph type="sldNum" sz="quarter" idx="10"/>
          </p:nvPr>
        </p:nvSpPr>
        <p:spPr/>
        <p:txBody>
          <a:bodyPr/>
          <a:lstStyle/>
          <a:p>
            <a:pPr>
              <a:defRPr/>
            </a:pPr>
            <a:fld id="{99CB88E9-65C7-B546-AF03-1B27CAF8A37D}" type="slidenum">
              <a:rPr lang="en-US" smtClean="0"/>
              <a:pPr>
                <a:defRPr/>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Simplification of Abstract Factory</a:t>
            </a:r>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20</a:t>
            </a:fld>
            <a:endParaRPr lang="en-US"/>
          </a:p>
        </p:txBody>
      </p:sp>
    </p:spTree>
    <p:extLst>
      <p:ext uri="{BB962C8B-B14F-4D97-AF65-F5344CB8AC3E}">
        <p14:creationId xmlns:p14="http://schemas.microsoft.com/office/powerpoint/2010/main" val="3582483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Problem:</a:t>
            </a:r>
            <a:r>
              <a:rPr lang="en-US" baseline="0" dirty="0" smtClean="0"/>
              <a:t> </a:t>
            </a:r>
            <a:r>
              <a:rPr lang="en-US" dirty="0" smtClean="0"/>
              <a:t>Exactly one instance of a class is needed/allowed</a:t>
            </a:r>
          </a:p>
          <a:p>
            <a:r>
              <a:rPr lang="en-US" dirty="0" smtClean="0"/>
              <a:t>	Other objects need single, global point of access to it</a:t>
            </a:r>
          </a:p>
          <a:p>
            <a:r>
              <a:rPr lang="en-US" dirty="0" smtClean="0"/>
              <a:t>Solution: Define a static method of a class that returns the Singleton</a:t>
            </a:r>
          </a:p>
          <a:p>
            <a:r>
              <a:rPr lang="en-US" dirty="0" smtClean="0"/>
              <a:t>	The static method can only create one instance</a:t>
            </a:r>
          </a:p>
          <a:p>
            <a:r>
              <a:rPr lang="en-US" dirty="0" smtClean="0"/>
              <a:t>Issues</a:t>
            </a:r>
          </a:p>
          <a:p>
            <a:r>
              <a:rPr lang="en-US" dirty="0" smtClean="0"/>
              <a:t>	Who should create the Factory? The Singleton!</a:t>
            </a:r>
          </a:p>
          <a:p>
            <a:r>
              <a:rPr lang="en-US" dirty="0" smtClean="0"/>
              <a:t>	Provides global visibility via static method</a:t>
            </a:r>
          </a:p>
          <a:p>
            <a:r>
              <a:rPr lang="en-US" dirty="0" smtClean="0"/>
              <a:t>	Avoids passing factory reference to many clients</a:t>
            </a:r>
          </a:p>
          <a:p>
            <a:endParaRPr lang="en-US" dirty="0"/>
          </a:p>
        </p:txBody>
      </p:sp>
      <p:sp>
        <p:nvSpPr>
          <p:cNvPr id="4" name="Slide Number Placeholder 3"/>
          <p:cNvSpPr>
            <a:spLocks noGrp="1"/>
          </p:cNvSpPr>
          <p:nvPr>
            <p:ph type="sldNum" sz="quarter" idx="10"/>
          </p:nvPr>
        </p:nvSpPr>
        <p:spPr/>
        <p:txBody>
          <a:bodyPr/>
          <a:lstStyle/>
          <a:p>
            <a:pPr>
              <a:defRPr/>
            </a:pPr>
            <a:fld id="{99CB88E9-65C7-B546-AF03-1B27CAF8A37D}" type="slidenum">
              <a:rPr lang="en-US" smtClean="0"/>
              <a:pPr>
                <a:defRPr/>
              </a:pPr>
              <a:t>25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Define a family of algorithms that are interchangeable and vary independently from the client that uses them</a:t>
            </a:r>
          </a:p>
          <a:p>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99CB88E9-65C7-B546-AF03-1B27CAF8A37D}" type="slidenum">
              <a:rPr lang="en-US" smtClean="0"/>
              <a:pPr>
                <a:defRPr/>
              </a:pPr>
              <a:t>28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ltLang="zh-CN"/>
              <a:t>Mastering OOAD w/ UML 2.0 – Instructor Notes</a:t>
            </a:r>
          </a:p>
        </p:txBody>
      </p:sp>
      <p:sp>
        <p:nvSpPr>
          <p:cNvPr id="6" name="Rectangle 15"/>
          <p:cNvSpPr>
            <a:spLocks noGrp="1" noChangeArrowheads="1"/>
          </p:cNvSpPr>
          <p:nvPr>
            <p:ph type="ftr" sz="quarter" idx="4"/>
          </p:nvPr>
        </p:nvSpPr>
        <p:spPr>
          <a:ln/>
        </p:spPr>
        <p:txBody>
          <a:bodyPr/>
          <a:lstStyle/>
          <a:p>
            <a:r>
              <a:rPr lang="zh-CN" altLang="en-US"/>
              <a:t>Module 8 - Identify Design Mechanisms</a:t>
            </a:r>
            <a:endParaRPr lang="en-US" altLang="zh-CN">
              <a:latin typeface="ZapfHumnst BT" pitchFamily="34" charset="0"/>
            </a:endParaRPr>
          </a:p>
        </p:txBody>
      </p:sp>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p:txBody>
          <a:bodyPr/>
          <a:lstStyle/>
          <a:p>
            <a:pPr fontAlgn="t"/>
            <a:r>
              <a:rPr lang="en-US" altLang="zh-CN" sz="1000">
                <a:latin typeface="ZapfHumnst BT" pitchFamily="34" charset="0"/>
              </a:rPr>
              <a:t>Design patterns are medium-to-small-scale patterns, smaller in scale than architectural patterns but typically independent of programming language. When a design pattern is bound, it forms a portion of a concrete design model (perhaps a portion of a design mechanism). Design patterns tend, because of their level, to be applicable across domains. </a:t>
            </a:r>
          </a:p>
          <a:p>
            <a:endParaRPr lang="en-US" altLang="zh-CN" sz="1000">
              <a:latin typeface="ZapfHumnst BT" pitchFamily="34" charset="0"/>
            </a:endParaRPr>
          </a:p>
        </p:txBody>
      </p:sp>
      <p:sp>
        <p:nvSpPr>
          <p:cNvPr id="356356" name="Text Box 4"/>
          <p:cNvSpPr txBox="1">
            <a:spLocks noChangeArrowheads="1"/>
          </p:cNvSpPr>
          <p:nvPr/>
        </p:nvSpPr>
        <p:spPr bwMode="auto">
          <a:xfrm>
            <a:off x="445445" y="1204239"/>
            <a:ext cx="1732287" cy="6827183"/>
          </a:xfrm>
          <a:prstGeom prst="rect">
            <a:avLst/>
          </a:prstGeom>
          <a:noFill/>
          <a:ln w="9525">
            <a:noFill/>
            <a:miter lim="800000"/>
            <a:headEnd/>
            <a:tailEnd/>
          </a:ln>
          <a:effectLst/>
        </p:spPr>
        <p:txBody>
          <a:bodyPr lIns="106471" tIns="53236" rIns="106471" bIns="53236"/>
          <a:lstStyle/>
          <a:p>
            <a:pPr eaLnBrk="0" fontAlgn="base" hangingPunct="0">
              <a:lnSpc>
                <a:spcPct val="100000"/>
              </a:lnSpc>
              <a:spcBef>
                <a:spcPct val="0"/>
              </a:spcBef>
              <a:buClrTx/>
              <a:buFontTx/>
              <a:buNone/>
            </a:pPr>
            <a:endParaRPr lang="zh-CN" altLang="en-US" sz="1000">
              <a:latin typeface="ZapfHumnst BT"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7</a:t>
            </a:fld>
            <a:endParaRPr lang="en-US"/>
          </a:p>
        </p:txBody>
      </p:sp>
    </p:spTree>
    <p:extLst>
      <p:ext uri="{BB962C8B-B14F-4D97-AF65-F5344CB8AC3E}">
        <p14:creationId xmlns:p14="http://schemas.microsoft.com/office/powerpoint/2010/main" val="2714407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Mastering OOAD w/ UML 2.0 – Instructor Notes</a:t>
            </a:r>
          </a:p>
        </p:txBody>
      </p:sp>
      <p:sp>
        <p:nvSpPr>
          <p:cNvPr id="5" name="Rectangle 15"/>
          <p:cNvSpPr>
            <a:spLocks noGrp="1" noChangeArrowheads="1"/>
          </p:cNvSpPr>
          <p:nvPr>
            <p:ph type="ftr" sz="quarter" idx="4"/>
          </p:nvPr>
        </p:nvSpPr>
        <p:spPr>
          <a:ln/>
        </p:spPr>
        <p:txBody>
          <a:bodyPr/>
          <a:lstStyle/>
          <a:p>
            <a:r>
              <a:rPr lang="zh-CN" altLang="en-US"/>
              <a:t>Module 8 - Identify Design Mechanisms</a:t>
            </a:r>
            <a:endParaRPr lang="en-US" altLang="zh-CN">
              <a:latin typeface="ZapfHumnst BT" pitchFamily="34" charset="0"/>
            </a:endParaRPr>
          </a:p>
        </p:txBody>
      </p:sp>
      <p:sp>
        <p:nvSpPr>
          <p:cNvPr id="409602" name="Rectangle 2"/>
          <p:cNvSpPr>
            <a:spLocks noGrp="1" noRot="1" noChangeAspect="1" noChangeArrowheads="1" noTextEdit="1"/>
          </p:cNvSpPr>
          <p:nvPr>
            <p:ph type="sldImg"/>
          </p:nvPr>
        </p:nvSpPr>
        <p:spPr>
          <a:ln/>
        </p:spPr>
      </p:sp>
      <p:sp>
        <p:nvSpPr>
          <p:cNvPr id="409604" name="Text Box 4"/>
          <p:cNvSpPr txBox="1">
            <a:spLocks noChangeArrowheads="1"/>
          </p:cNvSpPr>
          <p:nvPr/>
        </p:nvSpPr>
        <p:spPr bwMode="auto">
          <a:xfrm>
            <a:off x="569180" y="1204239"/>
            <a:ext cx="1732287" cy="6827183"/>
          </a:xfrm>
          <a:prstGeom prst="rect">
            <a:avLst/>
          </a:prstGeom>
          <a:noFill/>
          <a:ln w="9525">
            <a:noFill/>
            <a:miter lim="800000"/>
            <a:headEnd/>
            <a:tailEnd/>
          </a:ln>
          <a:effectLst/>
        </p:spPr>
        <p:txBody>
          <a:bodyPr lIns="106471" tIns="53236" rIns="106471" bIns="53236"/>
          <a:lstStyle/>
          <a:p>
            <a:pPr eaLnBrk="0" fontAlgn="base" hangingPunct="0">
              <a:lnSpc>
                <a:spcPct val="100000"/>
              </a:lnSpc>
              <a:spcBef>
                <a:spcPct val="0"/>
              </a:spcBef>
              <a:buClrTx/>
              <a:buFontTx/>
              <a:buNone/>
            </a:pPr>
            <a:r>
              <a:rPr lang="en-US" altLang="zh-CN" sz="1000">
                <a:latin typeface="ZapfHumnst BT" pitchFamily="34" charset="0"/>
              </a:rPr>
              <a:t>In the Architectural Analysis module, we brought up architectural patterns when we had to define the architectural layout. (We chose the Layers pattern.)  Now, we are beginning to narrow things down with design mechanisms.  Design mechanisms are frequently made up of one or more design patterns.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hdr" sz="quarter"/>
          </p:nvPr>
        </p:nvSpPr>
        <p:spPr>
          <a:ln/>
        </p:spPr>
        <p:txBody>
          <a:bodyPr/>
          <a:lstStyle/>
          <a:p>
            <a:r>
              <a:rPr lang="en-US" altLang="zh-CN"/>
              <a:t>Mastering OOAD w/ UML 2.0 – Instructor Notes</a:t>
            </a:r>
          </a:p>
        </p:txBody>
      </p:sp>
      <p:sp>
        <p:nvSpPr>
          <p:cNvPr id="7" name="Rectangle 15"/>
          <p:cNvSpPr>
            <a:spLocks noGrp="1" noChangeArrowheads="1"/>
          </p:cNvSpPr>
          <p:nvPr>
            <p:ph type="ftr" sz="quarter" idx="4"/>
          </p:nvPr>
        </p:nvSpPr>
        <p:spPr>
          <a:ln/>
        </p:spPr>
        <p:txBody>
          <a:bodyPr/>
          <a:lstStyle/>
          <a:p>
            <a:r>
              <a:rPr lang="zh-CN" altLang="en-US"/>
              <a:t>Module 8 - Identify Design Mechanisms</a:t>
            </a:r>
            <a:endParaRPr lang="en-US" altLang="zh-CN">
              <a:latin typeface="ZapfHumnst BT" pitchFamily="34" charset="0"/>
            </a:endParaRPr>
          </a:p>
        </p:txBody>
      </p:sp>
      <p:sp>
        <p:nvSpPr>
          <p:cNvPr id="411650" name="Rectangle 2"/>
          <p:cNvSpPr>
            <a:spLocks noGrp="1" noRot="1" noChangeAspect="1" noChangeArrowheads="1" noTextEdit="1"/>
          </p:cNvSpPr>
          <p:nvPr>
            <p:ph type="sldImg"/>
          </p:nvPr>
        </p:nvSpPr>
        <p:spPr>
          <a:ln/>
        </p:spPr>
      </p:sp>
      <p:sp>
        <p:nvSpPr>
          <p:cNvPr id="411651" name="Rectangle 3"/>
          <p:cNvSpPr>
            <a:spLocks noGrp="1" noChangeArrowheads="1"/>
          </p:cNvSpPr>
          <p:nvPr>
            <p:ph type="body" idx="1"/>
          </p:nvPr>
        </p:nvSpPr>
        <p:spPr/>
        <p:txBody>
          <a:bodyPr/>
          <a:lstStyle/>
          <a:p>
            <a:r>
              <a:rPr lang="en-AU" sz="1000" dirty="0">
                <a:latin typeface="ZapfHumnst BT" pitchFamily="34" charset="0"/>
                <a:cs typeface="Times New Roman" pitchFamily="18" charset="0"/>
              </a:rPr>
              <a:t>The problem — imagine we want to build a reusable GUI component. To keep it simple, we will limit ourselves to the implementation of generic menus in a windowing system (in such a way that it will be possible to add new menus without having to modify the GUI component).</a:t>
            </a:r>
            <a:endParaRPr lang="en-US" altLang="zh-CN" sz="1000" dirty="0">
              <a:latin typeface="ZapfHumnst BT" pitchFamily="34" charset="0"/>
              <a:cs typeface="Times New Roman" pitchFamily="18" charset="0"/>
            </a:endParaRPr>
          </a:p>
          <a:p>
            <a:pPr marL="222337" lvl="1" indent="-109603">
              <a:buFontTx/>
              <a:buChar char="•"/>
            </a:pPr>
            <a:r>
              <a:rPr lang="en-AU" sz="1000" i="1" dirty="0">
                <a:latin typeface="ZapfHumnst BT" pitchFamily="34" charset="0"/>
                <a:cs typeface="Times New Roman" pitchFamily="18" charset="0"/>
              </a:rPr>
              <a:t> Application</a:t>
            </a:r>
            <a:r>
              <a:rPr lang="en-AU" sz="1000" dirty="0">
                <a:latin typeface="ZapfHumnst BT" pitchFamily="34" charset="0"/>
                <a:cs typeface="Times New Roman" pitchFamily="18" charset="0"/>
              </a:rPr>
              <a:t>: it is the client class, it “simulates” the application.</a:t>
            </a:r>
            <a:endParaRPr lang="fr-FR" sz="1000" dirty="0">
              <a:latin typeface="ZapfHumnst BT" pitchFamily="34" charset="0"/>
              <a:cs typeface="Times New Roman" pitchFamily="18" charset="0"/>
            </a:endParaRPr>
          </a:p>
          <a:p>
            <a:pPr marL="222337" lvl="1" indent="-109603">
              <a:buFontTx/>
              <a:buChar char="•"/>
            </a:pPr>
            <a:r>
              <a:rPr lang="en-AU" sz="1000" i="1" dirty="0">
                <a:latin typeface="ZapfHumnst BT" pitchFamily="34" charset="0"/>
                <a:cs typeface="Times New Roman" pitchFamily="18" charset="0"/>
              </a:rPr>
              <a:t> Menu</a:t>
            </a:r>
            <a:r>
              <a:rPr lang="en-AU" sz="1000" dirty="0">
                <a:latin typeface="ZapfHumnst BT" pitchFamily="34" charset="0"/>
                <a:cs typeface="Times New Roman" pitchFamily="18" charset="0"/>
              </a:rPr>
              <a:t>: to simplify, we will make the assumption that our “application” has only one menu represented by an association with a multiplicity of 1 and a role name </a:t>
            </a:r>
            <a:r>
              <a:rPr lang="en-AU" sz="1000" i="1" dirty="0">
                <a:latin typeface="ZapfHumnst BT" pitchFamily="34" charset="0"/>
                <a:cs typeface="Times New Roman" pitchFamily="18" charset="0"/>
              </a:rPr>
              <a:t>menu. </a:t>
            </a:r>
          </a:p>
          <a:p>
            <a:pPr marL="222337" lvl="1" indent="-109603">
              <a:buFontTx/>
              <a:buChar char="•"/>
            </a:pPr>
            <a:r>
              <a:rPr lang="en-AU" sz="1000" i="1" dirty="0">
                <a:latin typeface="ZapfHumnst BT" pitchFamily="34" charset="0"/>
                <a:cs typeface="Times New Roman" pitchFamily="18" charset="0"/>
              </a:rPr>
              <a:t> </a:t>
            </a:r>
            <a:r>
              <a:rPr lang="en-AU" sz="1000" i="1" dirty="0" err="1">
                <a:latin typeface="ZapfHumnst BT" pitchFamily="34" charset="0"/>
                <a:cs typeface="Times New Roman" pitchFamily="18" charset="0"/>
              </a:rPr>
              <a:t>MenuItem</a:t>
            </a:r>
            <a:r>
              <a:rPr lang="en-AU" sz="1000" dirty="0">
                <a:latin typeface="ZapfHumnst BT" pitchFamily="34" charset="0"/>
                <a:cs typeface="Times New Roman" pitchFamily="18" charset="0"/>
              </a:rPr>
              <a:t>: a menu is composed of menu items.</a:t>
            </a:r>
          </a:p>
          <a:p>
            <a:pPr marL="222337" lvl="1" indent="-109603">
              <a:buFontTx/>
              <a:buChar char="•"/>
            </a:pPr>
            <a:r>
              <a:rPr lang="en-AU" sz="1000" i="1" dirty="0">
                <a:latin typeface="ZapfHumnst BT" pitchFamily="34" charset="0"/>
                <a:cs typeface="Times New Roman" pitchFamily="18" charset="0"/>
              </a:rPr>
              <a:t> Command</a:t>
            </a:r>
            <a:r>
              <a:rPr lang="en-AU" sz="1000" dirty="0">
                <a:latin typeface="ZapfHumnst BT" pitchFamily="34" charset="0"/>
                <a:cs typeface="Times New Roman" pitchFamily="18" charset="0"/>
              </a:rPr>
              <a:t>: this is an abstract class. It has one operation called </a:t>
            </a:r>
            <a:r>
              <a:rPr lang="en-AU" sz="1000" i="1" dirty="0">
                <a:latin typeface="ZapfHumnst BT" pitchFamily="34" charset="0"/>
                <a:cs typeface="Times New Roman" pitchFamily="18" charset="0"/>
              </a:rPr>
              <a:t>Process</a:t>
            </a:r>
            <a:r>
              <a:rPr lang="en-AU" sz="1000" dirty="0">
                <a:latin typeface="ZapfHumnst BT" pitchFamily="34" charset="0"/>
                <a:cs typeface="Times New Roman" pitchFamily="18" charset="0"/>
              </a:rPr>
              <a:t>. It is an abstract operation, which means it must be overridden by subclasses of </a:t>
            </a:r>
            <a:r>
              <a:rPr lang="en-AU" sz="1000" i="1" dirty="0">
                <a:latin typeface="ZapfHumnst BT" pitchFamily="34" charset="0"/>
                <a:cs typeface="Times New Roman" pitchFamily="18" charset="0"/>
              </a:rPr>
              <a:t>Command</a:t>
            </a:r>
            <a:r>
              <a:rPr lang="en-AU" sz="1000" dirty="0">
                <a:latin typeface="ZapfHumnst BT" pitchFamily="34" charset="0"/>
                <a:cs typeface="Times New Roman" pitchFamily="18" charset="0"/>
              </a:rPr>
              <a:t>.</a:t>
            </a:r>
          </a:p>
          <a:p>
            <a:pPr marL="222337" lvl="1" indent="-109603">
              <a:buFontTx/>
              <a:buChar char="•"/>
            </a:pPr>
            <a:r>
              <a:rPr lang="en-AU" sz="1000" dirty="0">
                <a:latin typeface="ZapfHumnst BT" pitchFamily="34" charset="0"/>
                <a:cs typeface="Times New Roman" pitchFamily="18" charset="0"/>
              </a:rPr>
              <a:t> We will now make the assumption that the underlying windowing system requires that we define in </a:t>
            </a:r>
            <a:r>
              <a:rPr lang="en-AU" sz="1000" i="1" dirty="0" err="1">
                <a:latin typeface="ZapfHumnst BT" pitchFamily="34" charset="0"/>
                <a:cs typeface="Times New Roman" pitchFamily="18" charset="0"/>
              </a:rPr>
              <a:t>MenuItem</a:t>
            </a:r>
            <a:r>
              <a:rPr lang="en-AU" sz="1000" dirty="0">
                <a:latin typeface="ZapfHumnst BT" pitchFamily="34" charset="0"/>
                <a:cs typeface="Times New Roman" pitchFamily="18" charset="0"/>
              </a:rPr>
              <a:t> an operation called </a:t>
            </a:r>
            <a:r>
              <a:rPr lang="en-AU" sz="1000" i="1" dirty="0">
                <a:latin typeface="ZapfHumnst BT" pitchFamily="34" charset="0"/>
                <a:cs typeface="Times New Roman" pitchFamily="18" charset="0"/>
              </a:rPr>
              <a:t>Clicked </a:t>
            </a:r>
            <a:r>
              <a:rPr lang="en-AU" sz="1000" dirty="0">
                <a:latin typeface="ZapfHumnst BT" pitchFamily="34" charset="0"/>
                <a:cs typeface="Times New Roman" pitchFamily="18" charset="0"/>
              </a:rPr>
              <a:t>that will be automatically invoked when the user selects the corresponding menu during execution time. The code for </a:t>
            </a:r>
            <a:r>
              <a:rPr lang="en-AU" sz="1000" i="1" dirty="0">
                <a:latin typeface="ZapfHumnst BT" pitchFamily="34" charset="0"/>
                <a:cs typeface="Times New Roman" pitchFamily="18" charset="0"/>
              </a:rPr>
              <a:t>Clicked</a:t>
            </a:r>
            <a:r>
              <a:rPr lang="en-AU" sz="1000" dirty="0">
                <a:latin typeface="ZapfHumnst BT" pitchFamily="34" charset="0"/>
                <a:cs typeface="Times New Roman" pitchFamily="18" charset="0"/>
              </a:rPr>
              <a:t> is (using a Java-like pseudo-code):</a:t>
            </a:r>
            <a:endParaRPr lang="en-US" altLang="zh-CN" sz="1000" dirty="0">
              <a:latin typeface="ZapfHumnst BT" pitchFamily="34" charset="0"/>
            </a:endParaRPr>
          </a:p>
          <a:p>
            <a:pPr marL="222337" lvl="1" indent="-109603"/>
            <a:r>
              <a:rPr lang="en-AU" sz="1000" i="1" dirty="0">
                <a:latin typeface="ZapfHumnst BT" pitchFamily="34" charset="0"/>
                <a:cs typeface="Times New Roman" pitchFamily="18" charset="0"/>
              </a:rPr>
              <a:t>	</a:t>
            </a:r>
            <a:r>
              <a:rPr lang="en-AU" sz="1000" i="1" dirty="0" err="1">
                <a:latin typeface="Courier New" pitchFamily="49" charset="0"/>
                <a:cs typeface="Times New Roman" pitchFamily="18" charset="0"/>
              </a:rPr>
              <a:t>cmd.Process</a:t>
            </a:r>
            <a:r>
              <a:rPr lang="en-AU" sz="1000" i="1" dirty="0">
                <a:latin typeface="Courier New" pitchFamily="49" charset="0"/>
                <a:cs typeface="Times New Roman" pitchFamily="18" charset="0"/>
              </a:rPr>
              <a:t>();</a:t>
            </a:r>
            <a:r>
              <a:rPr lang="en-US" altLang="zh-CN" sz="1000" dirty="0">
                <a:latin typeface="ZapfHumnst BT" pitchFamily="34" charset="0"/>
              </a:rPr>
              <a:t> </a:t>
            </a:r>
          </a:p>
        </p:txBody>
      </p:sp>
      <p:sp>
        <p:nvSpPr>
          <p:cNvPr id="411652" name="Text Box 4"/>
          <p:cNvSpPr txBox="1">
            <a:spLocks noChangeArrowheads="1"/>
          </p:cNvSpPr>
          <p:nvPr/>
        </p:nvSpPr>
        <p:spPr bwMode="auto">
          <a:xfrm>
            <a:off x="445445" y="1204239"/>
            <a:ext cx="1732287" cy="6827183"/>
          </a:xfrm>
          <a:prstGeom prst="rect">
            <a:avLst/>
          </a:prstGeom>
          <a:noFill/>
          <a:ln w="9525">
            <a:noFill/>
            <a:miter lim="800000"/>
            <a:headEnd/>
            <a:tailEnd/>
          </a:ln>
          <a:effectLst/>
        </p:spPr>
        <p:txBody>
          <a:bodyPr lIns="106471" tIns="53236" rIns="106471" bIns="53236"/>
          <a:lstStyle/>
          <a:p>
            <a:pPr eaLnBrk="0" fontAlgn="base" hangingPunct="0">
              <a:lnSpc>
                <a:spcPct val="100000"/>
              </a:lnSpc>
              <a:spcBef>
                <a:spcPct val="0"/>
              </a:spcBef>
              <a:buClrTx/>
              <a:buFontTx/>
              <a:buNone/>
            </a:pPr>
            <a:endParaRPr lang="zh-CN" altLang="en-US" sz="1000">
              <a:latin typeface="ZapfHumnst BT" pitchFamily="34" charset="0"/>
            </a:endParaRPr>
          </a:p>
        </p:txBody>
      </p:sp>
      <p:sp>
        <p:nvSpPr>
          <p:cNvPr id="411655" name="Text Box 7"/>
          <p:cNvSpPr txBox="1">
            <a:spLocks noChangeArrowheads="1"/>
          </p:cNvSpPr>
          <p:nvPr/>
        </p:nvSpPr>
        <p:spPr bwMode="auto">
          <a:xfrm>
            <a:off x="569180" y="1204239"/>
            <a:ext cx="1732287" cy="6827183"/>
          </a:xfrm>
          <a:prstGeom prst="rect">
            <a:avLst/>
          </a:prstGeom>
          <a:noFill/>
          <a:ln w="9525">
            <a:noFill/>
            <a:miter lim="800000"/>
            <a:headEnd/>
            <a:tailEnd/>
          </a:ln>
          <a:effectLst/>
        </p:spPr>
        <p:txBody>
          <a:bodyPr lIns="106471" tIns="53236" rIns="106471" bIns="53236"/>
          <a:lstStyle/>
          <a:p>
            <a:pPr eaLnBrk="0" fontAlgn="base" hangingPunct="0">
              <a:lnSpc>
                <a:spcPct val="100000"/>
              </a:lnSpc>
              <a:spcBef>
                <a:spcPct val="0"/>
              </a:spcBef>
              <a:buClrTx/>
              <a:buFontTx/>
              <a:buNone/>
            </a:pPr>
            <a:r>
              <a:rPr lang="en-US" altLang="zh-CN" sz="1000">
                <a:latin typeface="ZapfHumnst BT" pitchFamily="34" charset="0"/>
              </a:rPr>
              <a:t>See the Appendix for more information on  Command Patterns.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ltLang="zh-CN"/>
              <a:t>Mastering OOAD w/ UML 2.0 – Instructor Notes</a:t>
            </a:r>
          </a:p>
        </p:txBody>
      </p:sp>
      <p:sp>
        <p:nvSpPr>
          <p:cNvPr id="6" name="Rectangle 15"/>
          <p:cNvSpPr>
            <a:spLocks noGrp="1" noChangeArrowheads="1"/>
          </p:cNvSpPr>
          <p:nvPr>
            <p:ph type="ftr" sz="quarter" idx="4"/>
          </p:nvPr>
        </p:nvSpPr>
        <p:spPr>
          <a:ln/>
        </p:spPr>
        <p:txBody>
          <a:bodyPr/>
          <a:lstStyle/>
          <a:p>
            <a:r>
              <a:rPr lang="zh-CN" altLang="en-US"/>
              <a:t>Module 8 - Identify Design Mechanisms</a:t>
            </a:r>
            <a:endParaRPr lang="en-US" altLang="zh-CN">
              <a:latin typeface="ZapfHumnst BT" pitchFamily="34" charset="0"/>
            </a:endParaRPr>
          </a:p>
        </p:txBody>
      </p:sp>
      <p:sp>
        <p:nvSpPr>
          <p:cNvPr id="413698" name="Rectangle 2"/>
          <p:cNvSpPr>
            <a:spLocks noGrp="1" noRot="1" noChangeAspect="1" noChangeArrowheads="1" noTextEdit="1"/>
          </p:cNvSpPr>
          <p:nvPr>
            <p:ph type="sldImg"/>
          </p:nvPr>
        </p:nvSpPr>
        <p:spPr>
          <a:ln/>
        </p:spPr>
      </p:sp>
      <p:sp>
        <p:nvSpPr>
          <p:cNvPr id="413699" name="Rectangle 3"/>
          <p:cNvSpPr>
            <a:spLocks noGrp="1" noChangeArrowheads="1"/>
          </p:cNvSpPr>
          <p:nvPr>
            <p:ph type="body" idx="1"/>
          </p:nvPr>
        </p:nvSpPr>
        <p:spPr/>
        <p:txBody>
          <a:bodyPr/>
          <a:lstStyle/>
          <a:p>
            <a:r>
              <a:rPr lang="en-AU" sz="1000">
                <a:latin typeface="ZapfHumnst BT" pitchFamily="34" charset="0"/>
                <a:cs typeface="Times New Roman" pitchFamily="18" charset="0"/>
              </a:rPr>
              <a:t>Suppose now that you want to implement the menu command </a:t>
            </a:r>
            <a:r>
              <a:rPr lang="en-AU" sz="1000" i="1">
                <a:latin typeface="ZapfHumnst BT" pitchFamily="34" charset="0"/>
                <a:cs typeface="Times New Roman" pitchFamily="18" charset="0"/>
              </a:rPr>
              <a:t>Open…</a:t>
            </a:r>
            <a:r>
              <a:rPr lang="en-AU" sz="1000">
                <a:latin typeface="ZapfHumnst BT" pitchFamily="34" charset="0"/>
                <a:cs typeface="Times New Roman" pitchFamily="18" charset="0"/>
              </a:rPr>
              <a:t> Create a new class called </a:t>
            </a:r>
            <a:r>
              <a:rPr lang="en-AU" sz="1000" i="1">
                <a:latin typeface="ZapfHumnst BT" pitchFamily="34" charset="0"/>
                <a:cs typeface="Times New Roman" pitchFamily="18" charset="0"/>
              </a:rPr>
              <a:t>OpenCommand</a:t>
            </a:r>
            <a:r>
              <a:rPr lang="en-AU" sz="1000">
                <a:latin typeface="ZapfHumnst BT" pitchFamily="34" charset="0"/>
                <a:cs typeface="Times New Roman" pitchFamily="18" charset="0"/>
              </a:rPr>
              <a:t> that inherits from </a:t>
            </a:r>
            <a:r>
              <a:rPr lang="en-AU" sz="1000" i="1">
                <a:latin typeface="ZapfHumnst BT" pitchFamily="34" charset="0"/>
                <a:cs typeface="Times New Roman" pitchFamily="18" charset="0"/>
              </a:rPr>
              <a:t>Command</a:t>
            </a:r>
            <a:r>
              <a:rPr lang="en-AU" sz="1000">
                <a:latin typeface="ZapfHumnst BT" pitchFamily="34" charset="0"/>
                <a:cs typeface="Times New Roman" pitchFamily="18" charset="0"/>
              </a:rPr>
              <a:t>. This class overrides the operation </a:t>
            </a:r>
            <a:r>
              <a:rPr lang="en-AU" sz="1000" i="1">
                <a:latin typeface="ZapfHumnst BT" pitchFamily="34" charset="0"/>
                <a:cs typeface="Times New Roman" pitchFamily="18" charset="0"/>
              </a:rPr>
              <a:t>Process</a:t>
            </a:r>
            <a:r>
              <a:rPr lang="en-AU" sz="1000">
                <a:latin typeface="ZapfHumnst BT" pitchFamily="34" charset="0"/>
                <a:cs typeface="Times New Roman" pitchFamily="18" charset="0"/>
              </a:rPr>
              <a:t> to prompt the user to for the file to open and to open it:</a:t>
            </a:r>
            <a:endParaRPr lang="en-US" altLang="zh-CN" sz="1000">
              <a:latin typeface="ZapfHumnst BT" pitchFamily="34" charset="0"/>
              <a:cs typeface="Times New Roman" pitchFamily="18" charset="0"/>
            </a:endParaRPr>
          </a:p>
          <a:p>
            <a:r>
              <a:rPr lang="fr-FR" sz="1000" i="1">
                <a:latin typeface="ZapfHumnst BT" pitchFamily="34" charset="0"/>
                <a:cs typeface="Times New Roman" pitchFamily="18" charset="0"/>
              </a:rPr>
              <a:t>	</a:t>
            </a:r>
            <a:r>
              <a:rPr lang="en-US" altLang="zh-CN" sz="1000" i="1">
                <a:latin typeface="Courier New" pitchFamily="49" charset="0"/>
              </a:rPr>
              <a:t>AskUser();</a:t>
            </a:r>
            <a:endParaRPr lang="en-US" altLang="zh-CN" sz="1000">
              <a:latin typeface="Courier New" pitchFamily="49" charset="0"/>
            </a:endParaRPr>
          </a:p>
          <a:p>
            <a:r>
              <a:rPr lang="fr-FR" sz="1000" i="1">
                <a:latin typeface="Courier New" pitchFamily="49" charset="0"/>
                <a:cs typeface="Times New Roman" pitchFamily="18" charset="0"/>
              </a:rPr>
              <a:t>	</a:t>
            </a:r>
            <a:r>
              <a:rPr lang="en-US" altLang="zh-CN" sz="1000" i="1">
                <a:latin typeface="Courier New" pitchFamily="49" charset="0"/>
              </a:rPr>
              <a:t>DoOpen();</a:t>
            </a:r>
            <a:endParaRPr lang="en-US" altLang="zh-CN" sz="1000">
              <a:latin typeface="Courier New" pitchFamily="49" charset="0"/>
            </a:endParaRPr>
          </a:p>
          <a:p>
            <a:endParaRPr lang="en-US" altLang="zh-CN" sz="1000">
              <a:latin typeface="Courier New" pitchFamily="49" charset="0"/>
            </a:endParaRPr>
          </a:p>
          <a:p>
            <a:endParaRPr lang="zh-CN" altLang="en-US" sz="1000">
              <a:latin typeface="ZapfHumnst BT" pitchFamily="34" charset="0"/>
            </a:endParaRPr>
          </a:p>
        </p:txBody>
      </p:sp>
      <p:sp>
        <p:nvSpPr>
          <p:cNvPr id="413700" name="Text Box 4"/>
          <p:cNvSpPr txBox="1">
            <a:spLocks noChangeArrowheads="1"/>
          </p:cNvSpPr>
          <p:nvPr/>
        </p:nvSpPr>
        <p:spPr bwMode="auto">
          <a:xfrm>
            <a:off x="445445" y="1204239"/>
            <a:ext cx="1732287" cy="6827183"/>
          </a:xfrm>
          <a:prstGeom prst="rect">
            <a:avLst/>
          </a:prstGeom>
          <a:noFill/>
          <a:ln w="9525">
            <a:noFill/>
            <a:miter lim="800000"/>
            <a:headEnd/>
            <a:tailEnd/>
          </a:ln>
          <a:effectLst/>
        </p:spPr>
        <p:txBody>
          <a:bodyPr lIns="106471" tIns="53236" rIns="106471" bIns="53236"/>
          <a:lstStyle/>
          <a:p>
            <a:pPr eaLnBrk="0" fontAlgn="base" hangingPunct="0">
              <a:lnSpc>
                <a:spcPct val="100000"/>
              </a:lnSpc>
              <a:spcBef>
                <a:spcPct val="0"/>
              </a:spcBef>
              <a:buClrTx/>
              <a:buFontTx/>
              <a:buNone/>
            </a:pPr>
            <a:endParaRPr lang="zh-CN" altLang="en-US" sz="1000">
              <a:latin typeface="ZapfHumnst BT"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ltLang="zh-CN"/>
              <a:t>Mastering OOAD w/ UML 2.0 – Instructor Notes</a:t>
            </a:r>
          </a:p>
        </p:txBody>
      </p:sp>
      <p:sp>
        <p:nvSpPr>
          <p:cNvPr id="6" name="Rectangle 15"/>
          <p:cNvSpPr>
            <a:spLocks noGrp="1" noChangeArrowheads="1"/>
          </p:cNvSpPr>
          <p:nvPr>
            <p:ph type="ftr" sz="quarter" idx="4"/>
          </p:nvPr>
        </p:nvSpPr>
        <p:spPr>
          <a:ln/>
        </p:spPr>
        <p:txBody>
          <a:bodyPr/>
          <a:lstStyle/>
          <a:p>
            <a:r>
              <a:rPr lang="zh-CN" altLang="en-US"/>
              <a:t>Module 8 - Identify Design Mechanisms</a:t>
            </a:r>
            <a:endParaRPr lang="en-US" altLang="zh-CN">
              <a:latin typeface="ZapfHumnst BT" pitchFamily="34" charset="0"/>
            </a:endParaRPr>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pPr marL="225468" lvl="1" indent="-112734">
              <a:buFontTx/>
              <a:buChar char="•"/>
            </a:pPr>
            <a:r>
              <a:rPr lang="en-US" altLang="zh-CN" sz="1000" dirty="0">
                <a:latin typeface="ZapfHumnst BT" pitchFamily="34" charset="0"/>
                <a:cs typeface="Times New Roman" pitchFamily="18" charset="0"/>
              </a:rPr>
              <a:t>Look at the dynamic behavior of the system: first, create an interaction diagram showing the initialization of the system. When the system started up, the objects </a:t>
            </a:r>
            <a:r>
              <a:rPr lang="en-US" altLang="zh-CN" sz="1000" i="1" dirty="0" err="1">
                <a:latin typeface="ZapfHumnst BT" pitchFamily="34" charset="0"/>
                <a:cs typeface="Times New Roman" pitchFamily="18" charset="0"/>
              </a:rPr>
              <a:t>myapp:Application</a:t>
            </a:r>
            <a:r>
              <a:rPr lang="en-US" altLang="zh-CN" sz="1000" dirty="0">
                <a:latin typeface="ZapfHumnst BT" pitchFamily="34" charset="0"/>
                <a:cs typeface="Times New Roman" pitchFamily="18" charset="0"/>
              </a:rPr>
              <a:t> and </a:t>
            </a:r>
            <a:r>
              <a:rPr lang="en-US" altLang="zh-CN" sz="1000" i="1" dirty="0" err="1">
                <a:latin typeface="ZapfHumnst BT" pitchFamily="34" charset="0"/>
                <a:cs typeface="Times New Roman" pitchFamily="18" charset="0"/>
              </a:rPr>
              <a:t>menu:Menu</a:t>
            </a:r>
            <a:r>
              <a:rPr lang="en-US" altLang="zh-CN" sz="1000" dirty="0">
                <a:latin typeface="ZapfHumnst BT" pitchFamily="34" charset="0"/>
                <a:cs typeface="Times New Roman" pitchFamily="18" charset="0"/>
              </a:rPr>
              <a:t> were created. Then </a:t>
            </a:r>
            <a:r>
              <a:rPr lang="en-US" altLang="zh-CN" sz="1000" i="1" dirty="0" err="1">
                <a:latin typeface="ZapfHumnst BT" pitchFamily="34" charset="0"/>
                <a:cs typeface="Times New Roman" pitchFamily="18" charset="0"/>
              </a:rPr>
              <a:t>myapp</a:t>
            </a:r>
            <a:r>
              <a:rPr lang="en-US" altLang="zh-CN" sz="1000" dirty="0">
                <a:latin typeface="ZapfHumnst BT" pitchFamily="34" charset="0"/>
                <a:cs typeface="Times New Roman" pitchFamily="18" charset="0"/>
              </a:rPr>
              <a:t> creates the object </a:t>
            </a:r>
            <a:r>
              <a:rPr lang="en-US" altLang="zh-CN" sz="1000" i="1" dirty="0" err="1">
                <a:latin typeface="ZapfHumnst BT" pitchFamily="34" charset="0"/>
                <a:cs typeface="Times New Roman" pitchFamily="18" charset="0"/>
              </a:rPr>
              <a:t>ocmd:OpenCommand</a:t>
            </a:r>
            <a:r>
              <a:rPr lang="en-US" altLang="zh-CN" sz="1000" dirty="0">
                <a:latin typeface="ZapfHumnst BT" pitchFamily="34" charset="0"/>
                <a:cs typeface="Times New Roman" pitchFamily="18" charset="0"/>
              </a:rPr>
              <a:t> (message 1). Then it invokes a new operation from </a:t>
            </a:r>
            <a:r>
              <a:rPr lang="en-US" altLang="zh-CN" sz="1000" i="1" dirty="0">
                <a:latin typeface="ZapfHumnst BT" pitchFamily="34" charset="0"/>
                <a:cs typeface="Times New Roman" pitchFamily="18" charset="0"/>
              </a:rPr>
              <a:t>menu</a:t>
            </a:r>
            <a:r>
              <a:rPr lang="en-US" altLang="zh-CN" sz="1000" dirty="0">
                <a:latin typeface="ZapfHumnst BT" pitchFamily="34" charset="0"/>
                <a:cs typeface="Times New Roman" pitchFamily="18" charset="0"/>
              </a:rPr>
              <a:t> called </a:t>
            </a:r>
            <a:r>
              <a:rPr lang="en-US" altLang="zh-CN" sz="1000" i="1" dirty="0" err="1">
                <a:latin typeface="ZapfHumnst BT" pitchFamily="34" charset="0"/>
                <a:cs typeface="Times New Roman" pitchFamily="18" charset="0"/>
              </a:rPr>
              <a:t>AddItem</a:t>
            </a:r>
            <a:r>
              <a:rPr lang="en-US" altLang="zh-CN" sz="1000" dirty="0">
                <a:latin typeface="ZapfHumnst BT" pitchFamily="34" charset="0"/>
                <a:cs typeface="Times New Roman" pitchFamily="18" charset="0"/>
              </a:rPr>
              <a:t> that takes two arguments: </a:t>
            </a:r>
            <a:r>
              <a:rPr lang="en-US" altLang="zh-CN" sz="1000" i="1" dirty="0">
                <a:latin typeface="ZapfHumnst BT" pitchFamily="34" charset="0"/>
                <a:cs typeface="Times New Roman" pitchFamily="18" charset="0"/>
              </a:rPr>
              <a:t>s</a:t>
            </a:r>
            <a:r>
              <a:rPr lang="en-US" altLang="zh-CN" sz="1000" dirty="0">
                <a:latin typeface="ZapfHumnst BT" pitchFamily="34" charset="0"/>
                <a:cs typeface="Times New Roman" pitchFamily="18" charset="0"/>
              </a:rPr>
              <a:t> of type </a:t>
            </a:r>
            <a:r>
              <a:rPr lang="en-US" altLang="zh-CN" sz="1000" i="1" dirty="0">
                <a:latin typeface="ZapfHumnst BT" pitchFamily="34" charset="0"/>
                <a:cs typeface="Times New Roman" pitchFamily="18" charset="0"/>
              </a:rPr>
              <a:t>String</a:t>
            </a:r>
            <a:r>
              <a:rPr lang="en-US" altLang="zh-CN" sz="1000" dirty="0">
                <a:latin typeface="ZapfHumnst BT" pitchFamily="34" charset="0"/>
                <a:cs typeface="Times New Roman" pitchFamily="18" charset="0"/>
              </a:rPr>
              <a:t> (the label of the menu item to create) and </a:t>
            </a:r>
            <a:r>
              <a:rPr lang="en-US" altLang="zh-CN" sz="1000" i="1" dirty="0">
                <a:latin typeface="ZapfHumnst BT" pitchFamily="34" charset="0"/>
                <a:cs typeface="Times New Roman" pitchFamily="18" charset="0"/>
              </a:rPr>
              <a:t>c</a:t>
            </a:r>
            <a:r>
              <a:rPr lang="en-US" altLang="zh-CN" sz="1000" dirty="0">
                <a:latin typeface="ZapfHumnst BT" pitchFamily="34" charset="0"/>
                <a:cs typeface="Times New Roman" pitchFamily="18" charset="0"/>
              </a:rPr>
              <a:t> of type </a:t>
            </a:r>
            <a:r>
              <a:rPr lang="en-US" altLang="zh-CN" sz="1000" i="1" dirty="0">
                <a:latin typeface="ZapfHumnst BT" pitchFamily="34" charset="0"/>
                <a:cs typeface="Times New Roman" pitchFamily="18" charset="0"/>
              </a:rPr>
              <a:t>Command</a:t>
            </a:r>
            <a:r>
              <a:rPr lang="en-US" altLang="zh-CN" sz="1000" dirty="0">
                <a:latin typeface="ZapfHumnst BT" pitchFamily="34" charset="0"/>
                <a:cs typeface="Times New Roman" pitchFamily="18" charset="0"/>
              </a:rPr>
              <a:t>. Note that </a:t>
            </a:r>
            <a:r>
              <a:rPr lang="en-US" altLang="zh-CN" sz="1000" i="1" dirty="0" err="1">
                <a:latin typeface="ZapfHumnst BT" pitchFamily="34" charset="0"/>
                <a:cs typeface="Times New Roman" pitchFamily="18" charset="0"/>
              </a:rPr>
              <a:t>myapp</a:t>
            </a:r>
            <a:r>
              <a:rPr lang="en-US" altLang="zh-CN" sz="1000" dirty="0">
                <a:latin typeface="ZapfHumnst BT" pitchFamily="34" charset="0"/>
                <a:cs typeface="Times New Roman" pitchFamily="18" charset="0"/>
              </a:rPr>
              <a:t> passes to </a:t>
            </a:r>
            <a:r>
              <a:rPr lang="en-US" altLang="zh-CN" sz="1000" i="1" dirty="0" err="1">
                <a:latin typeface="ZapfHumnst BT" pitchFamily="34" charset="0"/>
                <a:cs typeface="Times New Roman" pitchFamily="18" charset="0"/>
              </a:rPr>
              <a:t>AddItem</a:t>
            </a:r>
            <a:r>
              <a:rPr lang="en-US" altLang="zh-CN" sz="1000" i="1" dirty="0">
                <a:latin typeface="ZapfHumnst BT" pitchFamily="34" charset="0"/>
                <a:cs typeface="Times New Roman" pitchFamily="18" charset="0"/>
              </a:rPr>
              <a:t>,</a:t>
            </a:r>
            <a:r>
              <a:rPr lang="en-US" altLang="zh-CN" sz="1000" dirty="0">
                <a:latin typeface="ZapfHumnst BT" pitchFamily="34" charset="0"/>
                <a:cs typeface="Times New Roman" pitchFamily="18" charset="0"/>
              </a:rPr>
              <a:t> a subclass of </a:t>
            </a:r>
            <a:r>
              <a:rPr lang="en-US" altLang="zh-CN" sz="1000" i="1" dirty="0">
                <a:latin typeface="ZapfHumnst BT" pitchFamily="34" charset="0"/>
                <a:cs typeface="Times New Roman" pitchFamily="18" charset="0"/>
              </a:rPr>
              <a:t>Command</a:t>
            </a:r>
            <a:r>
              <a:rPr lang="en-US" altLang="zh-CN" sz="1000" dirty="0">
                <a:latin typeface="ZapfHumnst BT" pitchFamily="34" charset="0"/>
                <a:cs typeface="Times New Roman" pitchFamily="18" charset="0"/>
              </a:rPr>
              <a:t> (message 2).</a:t>
            </a:r>
          </a:p>
          <a:p>
            <a:pPr marL="225468" lvl="1" indent="-112734">
              <a:buFontTx/>
              <a:buChar char="•"/>
            </a:pPr>
            <a:r>
              <a:rPr lang="en-US" altLang="zh-CN" sz="1000" i="1" dirty="0">
                <a:latin typeface="ZapfHumnst BT" pitchFamily="34" charset="0"/>
                <a:cs typeface="Times New Roman" pitchFamily="18" charset="0"/>
              </a:rPr>
              <a:t> Menu</a:t>
            </a:r>
            <a:r>
              <a:rPr lang="en-US" altLang="zh-CN" sz="1000" dirty="0">
                <a:latin typeface="ZapfHumnst BT" pitchFamily="34" charset="0"/>
                <a:cs typeface="Times New Roman" pitchFamily="18" charset="0"/>
              </a:rPr>
              <a:t> creates a new menu item (message 3). The arguments of the constructor for </a:t>
            </a:r>
            <a:r>
              <a:rPr lang="en-US" altLang="zh-CN" sz="1000" i="1" dirty="0" err="1">
                <a:latin typeface="ZapfHumnst BT" pitchFamily="34" charset="0"/>
                <a:cs typeface="Times New Roman" pitchFamily="18" charset="0"/>
              </a:rPr>
              <a:t>MenuItem</a:t>
            </a:r>
            <a:r>
              <a:rPr lang="en-US" altLang="zh-CN" sz="1000" dirty="0">
                <a:latin typeface="ZapfHumnst BT" pitchFamily="34" charset="0"/>
                <a:cs typeface="Times New Roman" pitchFamily="18" charset="0"/>
              </a:rPr>
              <a:t> are the same as </a:t>
            </a:r>
            <a:r>
              <a:rPr lang="en-US" altLang="zh-CN" sz="1000" i="1" dirty="0" err="1">
                <a:latin typeface="ZapfHumnst BT" pitchFamily="34" charset="0"/>
                <a:cs typeface="Times New Roman" pitchFamily="18" charset="0"/>
              </a:rPr>
              <a:t>AddItem</a:t>
            </a:r>
            <a:r>
              <a:rPr lang="en-US" altLang="zh-CN" sz="1000" dirty="0">
                <a:latin typeface="ZapfHumnst BT" pitchFamily="34" charset="0"/>
                <a:cs typeface="Times New Roman" pitchFamily="18" charset="0"/>
              </a:rPr>
              <a:t>. The code of the constructor is straightforward:</a:t>
            </a:r>
          </a:p>
          <a:p>
            <a:pPr marL="225468" lvl="1" indent="-112734"/>
            <a:r>
              <a:rPr lang="en-US" altLang="zh-CN" sz="1000" i="1" dirty="0">
                <a:latin typeface="Courier New" pitchFamily="49" charset="0"/>
                <a:cs typeface="Times New Roman" pitchFamily="18" charset="0"/>
              </a:rPr>
              <a:t>  label = s;</a:t>
            </a:r>
            <a:endParaRPr lang="en-US" altLang="zh-CN" sz="1000" dirty="0">
              <a:latin typeface="Courier New" pitchFamily="49" charset="0"/>
              <a:cs typeface="Times New Roman" pitchFamily="18" charset="0"/>
            </a:endParaRPr>
          </a:p>
          <a:p>
            <a:pPr marL="225468" lvl="1" indent="-112734"/>
            <a:r>
              <a:rPr lang="en-US" altLang="zh-CN" sz="1000" i="1" dirty="0">
                <a:latin typeface="Courier New" pitchFamily="49" charset="0"/>
                <a:cs typeface="Times New Roman" pitchFamily="18" charset="0"/>
              </a:rPr>
              <a:t>  </a:t>
            </a:r>
            <a:r>
              <a:rPr lang="en-US" altLang="zh-CN" sz="1000" i="1" dirty="0" err="1">
                <a:latin typeface="Courier New" pitchFamily="49" charset="0"/>
                <a:cs typeface="Times New Roman" pitchFamily="18" charset="0"/>
              </a:rPr>
              <a:t>cmd</a:t>
            </a:r>
            <a:r>
              <a:rPr lang="en-US" altLang="zh-CN" sz="1000" i="1" dirty="0">
                <a:latin typeface="Courier New" pitchFamily="49" charset="0"/>
                <a:cs typeface="Times New Roman" pitchFamily="18" charset="0"/>
              </a:rPr>
              <a:t> = c;</a:t>
            </a:r>
            <a:endParaRPr lang="en-US" altLang="zh-CN" sz="1000" dirty="0">
              <a:latin typeface="Courier New" pitchFamily="49" charset="0"/>
              <a:cs typeface="Times New Roman" pitchFamily="18" charset="0"/>
            </a:endParaRPr>
          </a:p>
          <a:p>
            <a:r>
              <a:rPr lang="en-US" altLang="zh-CN" sz="1000" dirty="0">
                <a:latin typeface="ZapfHumnst BT" pitchFamily="34" charset="0"/>
                <a:cs typeface="Times New Roman" pitchFamily="18" charset="0"/>
              </a:rPr>
              <a:t>It is very important to note that </a:t>
            </a:r>
            <a:r>
              <a:rPr lang="en-US" altLang="zh-CN" sz="1000" i="1" dirty="0" err="1">
                <a:latin typeface="ZapfHumnst BT" pitchFamily="34" charset="0"/>
                <a:cs typeface="Times New Roman" pitchFamily="18" charset="0"/>
              </a:rPr>
              <a:t>cmd</a:t>
            </a:r>
            <a:r>
              <a:rPr lang="en-US" altLang="zh-CN" sz="1000" dirty="0">
                <a:latin typeface="ZapfHumnst BT" pitchFamily="34" charset="0"/>
                <a:cs typeface="Times New Roman" pitchFamily="18" charset="0"/>
              </a:rPr>
              <a:t> is initialized with a subclass of </a:t>
            </a:r>
            <a:r>
              <a:rPr lang="en-US" altLang="zh-CN" sz="1000" i="1" dirty="0">
                <a:latin typeface="ZapfHumnst BT" pitchFamily="34" charset="0"/>
                <a:cs typeface="Times New Roman" pitchFamily="18" charset="0"/>
              </a:rPr>
              <a:t>Command</a:t>
            </a:r>
            <a:r>
              <a:rPr lang="en-US" altLang="zh-CN" sz="1000" dirty="0">
                <a:latin typeface="ZapfHumnst BT" pitchFamily="34" charset="0"/>
                <a:cs typeface="Times New Roman" pitchFamily="18" charset="0"/>
              </a:rPr>
              <a:t> but that </a:t>
            </a:r>
            <a:r>
              <a:rPr lang="en-US" altLang="zh-CN" sz="1000" dirty="0" err="1">
                <a:latin typeface="ZapfHumnst BT" pitchFamily="34" charset="0"/>
                <a:cs typeface="Times New Roman" pitchFamily="18" charset="0"/>
              </a:rPr>
              <a:t>MenuItem</a:t>
            </a:r>
            <a:r>
              <a:rPr lang="en-US" altLang="zh-CN" sz="1000" dirty="0">
                <a:latin typeface="ZapfHumnst BT" pitchFamily="34" charset="0"/>
                <a:cs typeface="Times New Roman" pitchFamily="18" charset="0"/>
              </a:rPr>
              <a:t> “thinks” it is a </a:t>
            </a:r>
            <a:r>
              <a:rPr lang="en-US" altLang="zh-CN" sz="1000" i="1" dirty="0">
                <a:latin typeface="ZapfHumnst BT" pitchFamily="34" charset="0"/>
                <a:cs typeface="Times New Roman" pitchFamily="18" charset="0"/>
              </a:rPr>
              <a:t>Command</a:t>
            </a:r>
            <a:r>
              <a:rPr lang="en-US" altLang="zh-CN" sz="1000" dirty="0">
                <a:latin typeface="ZapfHumnst BT" pitchFamily="34" charset="0"/>
                <a:cs typeface="Times New Roman" pitchFamily="18" charset="0"/>
              </a:rPr>
              <a:t> object! This is all the magic of polymorphism!</a:t>
            </a:r>
            <a:r>
              <a:rPr lang="en-US" altLang="zh-CN" sz="1000" dirty="0">
                <a:latin typeface="ZapfHumnst BT" pitchFamily="34" charset="0"/>
              </a:rPr>
              <a:t> </a:t>
            </a:r>
          </a:p>
          <a:p>
            <a:r>
              <a:rPr lang="en-US" altLang="zh-CN" sz="1000" dirty="0">
                <a:latin typeface="ZapfHumnst BT" pitchFamily="34" charset="0"/>
              </a:rPr>
              <a:t>Now, draw a second interaction diagram that will show what happens when the user selects the menu item “Open…”. The </a:t>
            </a:r>
            <a:r>
              <a:rPr lang="en-US" altLang="zh-CN" sz="1000" i="1" dirty="0">
                <a:latin typeface="ZapfHumnst BT" pitchFamily="34" charset="0"/>
              </a:rPr>
              <a:t>Clicked</a:t>
            </a:r>
            <a:r>
              <a:rPr lang="en-US" altLang="zh-CN" sz="1000" dirty="0">
                <a:latin typeface="ZapfHumnst BT" pitchFamily="34" charset="0"/>
              </a:rPr>
              <a:t> operation is invoked (message 1). </a:t>
            </a:r>
            <a:r>
              <a:rPr lang="en-US" altLang="zh-CN" sz="1000" i="1" dirty="0">
                <a:latin typeface="ZapfHumnst BT" pitchFamily="34" charset="0"/>
              </a:rPr>
              <a:t>Clicked</a:t>
            </a:r>
            <a:r>
              <a:rPr lang="en-US" altLang="zh-CN" sz="1000" dirty="0">
                <a:latin typeface="ZapfHumnst BT" pitchFamily="34" charset="0"/>
              </a:rPr>
              <a:t> simply executes the </a:t>
            </a:r>
            <a:r>
              <a:rPr lang="en-US" altLang="zh-CN" sz="1000" i="1" dirty="0">
                <a:latin typeface="ZapfHumnst BT" pitchFamily="34" charset="0"/>
              </a:rPr>
              <a:t>Process</a:t>
            </a:r>
            <a:r>
              <a:rPr lang="en-US" altLang="zh-CN" sz="1000" dirty="0">
                <a:latin typeface="ZapfHumnst BT" pitchFamily="34" charset="0"/>
              </a:rPr>
              <a:t> operation of the associated </a:t>
            </a:r>
            <a:r>
              <a:rPr lang="en-US" altLang="zh-CN" sz="1000" i="1" dirty="0" err="1">
                <a:latin typeface="ZapfHumnst BT" pitchFamily="34" charset="0"/>
              </a:rPr>
              <a:t>cmd</a:t>
            </a:r>
            <a:r>
              <a:rPr lang="en-US" altLang="zh-CN" sz="1000" dirty="0">
                <a:latin typeface="ZapfHumnst BT" pitchFamily="34" charset="0"/>
              </a:rPr>
              <a:t> object. In this case, the </a:t>
            </a:r>
            <a:r>
              <a:rPr lang="en-US" altLang="zh-CN" sz="1000" i="1" dirty="0" err="1">
                <a:latin typeface="ZapfHumnst BT" pitchFamily="34" charset="0"/>
              </a:rPr>
              <a:t>cmd</a:t>
            </a:r>
            <a:r>
              <a:rPr lang="en-US" altLang="zh-CN" sz="1000" dirty="0">
                <a:latin typeface="ZapfHumnst BT" pitchFamily="34" charset="0"/>
              </a:rPr>
              <a:t> object is actually the </a:t>
            </a:r>
            <a:r>
              <a:rPr lang="en-US" altLang="zh-CN" sz="1000" i="1" dirty="0" err="1">
                <a:latin typeface="ZapfHumnst BT" pitchFamily="34" charset="0"/>
              </a:rPr>
              <a:t>OpenCommand</a:t>
            </a:r>
            <a:r>
              <a:rPr lang="en-US" altLang="zh-CN" sz="1000" dirty="0">
                <a:latin typeface="ZapfHumnst BT" pitchFamily="34" charset="0"/>
              </a:rPr>
              <a:t> object (although this is transparent to the </a:t>
            </a:r>
            <a:r>
              <a:rPr lang="en-US" altLang="zh-CN" sz="1000" i="1" dirty="0" err="1">
                <a:latin typeface="ZapfHumnst BT" pitchFamily="34" charset="0"/>
              </a:rPr>
              <a:t>MenuItem</a:t>
            </a:r>
            <a:r>
              <a:rPr lang="en-US" altLang="zh-CN" sz="1000" dirty="0">
                <a:latin typeface="ZapfHumnst BT" pitchFamily="34" charset="0"/>
              </a:rPr>
              <a:t> object). </a:t>
            </a:r>
          </a:p>
          <a:p>
            <a:endParaRPr lang="zh-CN" altLang="en-US" sz="1000" dirty="0">
              <a:latin typeface="ZapfHumnst BT" pitchFamily="34" charset="0"/>
            </a:endParaRPr>
          </a:p>
        </p:txBody>
      </p:sp>
      <p:sp>
        <p:nvSpPr>
          <p:cNvPr id="415748" name="Text Box 4"/>
          <p:cNvSpPr txBox="1">
            <a:spLocks noChangeArrowheads="1"/>
          </p:cNvSpPr>
          <p:nvPr/>
        </p:nvSpPr>
        <p:spPr bwMode="auto">
          <a:xfrm>
            <a:off x="445445" y="1204239"/>
            <a:ext cx="1732287" cy="6827183"/>
          </a:xfrm>
          <a:prstGeom prst="rect">
            <a:avLst/>
          </a:prstGeom>
          <a:noFill/>
          <a:ln w="9525">
            <a:noFill/>
            <a:miter lim="800000"/>
            <a:headEnd/>
            <a:tailEnd/>
          </a:ln>
          <a:effectLst/>
        </p:spPr>
        <p:txBody>
          <a:bodyPr lIns="106471" tIns="53236" rIns="106471" bIns="53236"/>
          <a:lstStyle/>
          <a:p>
            <a:pPr eaLnBrk="0" fontAlgn="base" hangingPunct="0">
              <a:lnSpc>
                <a:spcPct val="100000"/>
              </a:lnSpc>
              <a:spcBef>
                <a:spcPct val="0"/>
              </a:spcBef>
              <a:buClrTx/>
              <a:buFontTx/>
              <a:buNone/>
            </a:pPr>
            <a:endParaRPr lang="zh-CN" altLang="en-US" sz="1000">
              <a:latin typeface="ZapfHumnst BT"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ltLang="zh-CN"/>
              <a:t>Mastering OOAD w/ UML 2.0 – Instructor Notes</a:t>
            </a:r>
          </a:p>
        </p:txBody>
      </p:sp>
      <p:sp>
        <p:nvSpPr>
          <p:cNvPr id="6" name="Rectangle 15"/>
          <p:cNvSpPr>
            <a:spLocks noGrp="1" noChangeArrowheads="1"/>
          </p:cNvSpPr>
          <p:nvPr>
            <p:ph type="ftr" sz="quarter" idx="4"/>
          </p:nvPr>
        </p:nvSpPr>
        <p:spPr>
          <a:ln/>
        </p:spPr>
        <p:txBody>
          <a:bodyPr/>
          <a:lstStyle/>
          <a:p>
            <a:r>
              <a:rPr lang="zh-CN" altLang="en-US"/>
              <a:t>Module 8 - Identify Design Mechanisms</a:t>
            </a:r>
            <a:endParaRPr lang="en-US" altLang="zh-CN">
              <a:latin typeface="ZapfHumnst BT" pitchFamily="34" charset="0"/>
            </a:endParaRPr>
          </a:p>
        </p:txBody>
      </p:sp>
      <p:sp>
        <p:nvSpPr>
          <p:cNvPr id="417794" name="Rectangle 2"/>
          <p:cNvSpPr>
            <a:spLocks noGrp="1" noRot="1" noChangeAspect="1" noChangeArrowheads="1" noTextEdit="1"/>
          </p:cNvSpPr>
          <p:nvPr>
            <p:ph type="sldImg"/>
          </p:nvPr>
        </p:nvSpPr>
        <p:spPr>
          <a:ln/>
        </p:spPr>
      </p:sp>
      <p:sp>
        <p:nvSpPr>
          <p:cNvPr id="417795" name="Rectangle 3"/>
          <p:cNvSpPr>
            <a:spLocks noGrp="1" noChangeArrowheads="1"/>
          </p:cNvSpPr>
          <p:nvPr>
            <p:ph type="body" idx="1"/>
          </p:nvPr>
        </p:nvSpPr>
        <p:spPr/>
        <p:txBody>
          <a:bodyPr/>
          <a:lstStyle/>
          <a:p>
            <a:r>
              <a:rPr lang="en-AU" sz="1000">
                <a:latin typeface="ZapfHumnst BT" pitchFamily="34" charset="0"/>
                <a:cs typeface="Times New Roman" pitchFamily="18" charset="0"/>
              </a:rPr>
              <a:t>To complete the class diagram, there should be a Uses relationship from </a:t>
            </a:r>
            <a:r>
              <a:rPr lang="en-AU" sz="1000" i="1">
                <a:latin typeface="ZapfHumnst BT" pitchFamily="34" charset="0"/>
                <a:cs typeface="Times New Roman" pitchFamily="18" charset="0"/>
              </a:rPr>
              <a:t>Application</a:t>
            </a:r>
            <a:r>
              <a:rPr lang="en-AU" sz="1000">
                <a:latin typeface="ZapfHumnst BT" pitchFamily="34" charset="0"/>
                <a:cs typeface="Times New Roman" pitchFamily="18" charset="0"/>
              </a:rPr>
              <a:t> to </a:t>
            </a:r>
            <a:r>
              <a:rPr lang="en-AU" sz="1000" i="1">
                <a:latin typeface="ZapfHumnst BT" pitchFamily="34" charset="0"/>
                <a:cs typeface="Times New Roman" pitchFamily="18" charset="0"/>
              </a:rPr>
              <a:t>OpenCommand</a:t>
            </a:r>
            <a:r>
              <a:rPr lang="en-AU" sz="1000">
                <a:latin typeface="ZapfHumnst BT" pitchFamily="34" charset="0"/>
                <a:cs typeface="Times New Roman" pitchFamily="18" charset="0"/>
              </a:rPr>
              <a:t> to account for the fact that the former creates the latter, and there should be another Uses relationship from </a:t>
            </a:r>
            <a:r>
              <a:rPr lang="en-AU" sz="1000" i="1">
                <a:latin typeface="ZapfHumnst BT" pitchFamily="34" charset="0"/>
                <a:cs typeface="Times New Roman" pitchFamily="18" charset="0"/>
              </a:rPr>
              <a:t>Menu</a:t>
            </a:r>
            <a:r>
              <a:rPr lang="en-AU" sz="1000">
                <a:latin typeface="ZapfHumnst BT" pitchFamily="34" charset="0"/>
                <a:cs typeface="Times New Roman" pitchFamily="18" charset="0"/>
              </a:rPr>
              <a:t> to </a:t>
            </a:r>
            <a:r>
              <a:rPr lang="en-AU" sz="1000" i="1">
                <a:latin typeface="ZapfHumnst BT" pitchFamily="34" charset="0"/>
                <a:cs typeface="Times New Roman" pitchFamily="18" charset="0"/>
              </a:rPr>
              <a:t>Command</a:t>
            </a:r>
            <a:r>
              <a:rPr lang="en-AU" sz="1000">
                <a:latin typeface="ZapfHumnst BT" pitchFamily="34" charset="0"/>
                <a:cs typeface="Times New Roman" pitchFamily="18" charset="0"/>
              </a:rPr>
              <a:t> as the </a:t>
            </a:r>
            <a:r>
              <a:rPr lang="en-AU" sz="1000" i="1">
                <a:latin typeface="ZapfHumnst BT" pitchFamily="34" charset="0"/>
                <a:cs typeface="Times New Roman" pitchFamily="18" charset="0"/>
              </a:rPr>
              <a:t>AddItem</a:t>
            </a:r>
            <a:r>
              <a:rPr lang="en-AU" sz="1000">
                <a:latin typeface="ZapfHumnst BT" pitchFamily="34" charset="0"/>
                <a:cs typeface="Times New Roman" pitchFamily="18" charset="0"/>
              </a:rPr>
              <a:t> operation takes one argument of type </a:t>
            </a:r>
            <a:r>
              <a:rPr lang="en-AU" sz="1000" i="1">
                <a:latin typeface="ZapfHumnst BT" pitchFamily="34" charset="0"/>
                <a:cs typeface="Times New Roman" pitchFamily="18" charset="0"/>
              </a:rPr>
              <a:t>Command</a:t>
            </a:r>
            <a:r>
              <a:rPr lang="en-AU" sz="1000">
                <a:latin typeface="ZapfHumnst BT" pitchFamily="34" charset="0"/>
                <a:cs typeface="Times New Roman" pitchFamily="18" charset="0"/>
              </a:rPr>
              <a:t>.</a:t>
            </a:r>
            <a:endParaRPr lang="en-US" altLang="zh-CN" sz="1000">
              <a:latin typeface="ZapfHumnst BT" pitchFamily="34" charset="0"/>
            </a:endParaRPr>
          </a:p>
          <a:p>
            <a:endParaRPr lang="en-US" altLang="zh-CN" sz="1000">
              <a:latin typeface="ZapfHumnst BT" pitchFamily="34" charset="0"/>
            </a:endParaRPr>
          </a:p>
        </p:txBody>
      </p:sp>
      <p:sp>
        <p:nvSpPr>
          <p:cNvPr id="417796" name="Text Box 4"/>
          <p:cNvSpPr txBox="1">
            <a:spLocks noChangeArrowheads="1"/>
          </p:cNvSpPr>
          <p:nvPr/>
        </p:nvSpPr>
        <p:spPr bwMode="auto">
          <a:xfrm>
            <a:off x="445445" y="1204239"/>
            <a:ext cx="1732287" cy="6827183"/>
          </a:xfrm>
          <a:prstGeom prst="rect">
            <a:avLst/>
          </a:prstGeom>
          <a:noFill/>
          <a:ln w="9525">
            <a:noFill/>
            <a:miter lim="800000"/>
            <a:headEnd/>
            <a:tailEnd/>
          </a:ln>
          <a:effectLst/>
        </p:spPr>
        <p:txBody>
          <a:bodyPr lIns="106471" tIns="53236" rIns="106471" bIns="53236"/>
          <a:lstStyle/>
          <a:p>
            <a:pPr eaLnBrk="0" fontAlgn="base" hangingPunct="0">
              <a:lnSpc>
                <a:spcPct val="100000"/>
              </a:lnSpc>
              <a:spcBef>
                <a:spcPct val="0"/>
              </a:spcBef>
              <a:buClrTx/>
              <a:buFontTx/>
              <a:buNone/>
            </a:pPr>
            <a:endParaRPr lang="zh-CN" altLang="en-US" sz="1000">
              <a:latin typeface="ZapfHumnst BT"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ltLang="zh-CN"/>
              <a:t>Mastering OOAD w/ UML 2.0 – Instructor Notes</a:t>
            </a:r>
          </a:p>
        </p:txBody>
      </p:sp>
      <p:sp>
        <p:nvSpPr>
          <p:cNvPr id="6" name="Rectangle 15"/>
          <p:cNvSpPr>
            <a:spLocks noGrp="1" noChangeArrowheads="1"/>
          </p:cNvSpPr>
          <p:nvPr>
            <p:ph type="ftr" sz="quarter" idx="4"/>
          </p:nvPr>
        </p:nvSpPr>
        <p:spPr>
          <a:ln/>
        </p:spPr>
        <p:txBody>
          <a:bodyPr/>
          <a:lstStyle/>
          <a:p>
            <a:r>
              <a:rPr lang="zh-CN" altLang="en-US"/>
              <a:t>Module 8 - Identify Design Mechanisms</a:t>
            </a:r>
            <a:endParaRPr lang="en-US" altLang="zh-CN">
              <a:latin typeface="ZapfHumnst BT" pitchFamily="34" charset="0"/>
            </a:endParaRPr>
          </a:p>
        </p:txBody>
      </p:sp>
      <p:sp>
        <p:nvSpPr>
          <p:cNvPr id="420866" name="Rectangle 2"/>
          <p:cNvSpPr>
            <a:spLocks noGrp="1" noRot="1" noChangeAspect="1" noChangeArrowheads="1" noTextEdit="1"/>
          </p:cNvSpPr>
          <p:nvPr>
            <p:ph type="sldImg"/>
          </p:nvPr>
        </p:nvSpPr>
        <p:spPr>
          <a:ln/>
        </p:spPr>
      </p:sp>
      <p:sp>
        <p:nvSpPr>
          <p:cNvPr id="420867" name="Rectangle 3"/>
          <p:cNvSpPr>
            <a:spLocks noGrp="1" noChangeArrowheads="1"/>
          </p:cNvSpPr>
          <p:nvPr>
            <p:ph type="body" idx="1"/>
          </p:nvPr>
        </p:nvSpPr>
        <p:spPr/>
        <p:txBody>
          <a:bodyPr/>
          <a:lstStyle/>
          <a:p>
            <a:r>
              <a:rPr lang="en-AU" sz="1000">
                <a:latin typeface="ZapfHumnst BT" pitchFamily="34" charset="0"/>
                <a:cs typeface="Times New Roman" pitchFamily="18" charset="0"/>
              </a:rPr>
              <a:t>So what about reuse? Assign the classes to packages: </a:t>
            </a:r>
            <a:r>
              <a:rPr lang="en-AU" sz="1000" i="1">
                <a:latin typeface="ZapfHumnst BT" pitchFamily="34" charset="0"/>
                <a:cs typeface="Times New Roman" pitchFamily="18" charset="0"/>
              </a:rPr>
              <a:t>OpenCommand</a:t>
            </a:r>
            <a:r>
              <a:rPr lang="en-AU" sz="1000">
                <a:latin typeface="ZapfHumnst BT" pitchFamily="34" charset="0"/>
                <a:cs typeface="Times New Roman" pitchFamily="18" charset="0"/>
              </a:rPr>
              <a:t> and </a:t>
            </a:r>
            <a:r>
              <a:rPr lang="en-AU" sz="1000" i="1">
                <a:latin typeface="ZapfHumnst BT" pitchFamily="34" charset="0"/>
                <a:cs typeface="Times New Roman" pitchFamily="18" charset="0"/>
              </a:rPr>
              <a:t>Application</a:t>
            </a:r>
            <a:r>
              <a:rPr lang="en-AU" sz="1000">
                <a:latin typeface="ZapfHumnst BT" pitchFamily="34" charset="0"/>
                <a:cs typeface="Times New Roman" pitchFamily="18" charset="0"/>
              </a:rPr>
              <a:t> to </a:t>
            </a:r>
            <a:r>
              <a:rPr lang="en-AU" sz="1000" i="1">
                <a:latin typeface="ZapfHumnst BT" pitchFamily="34" charset="0"/>
                <a:cs typeface="Times New Roman" pitchFamily="18" charset="0"/>
              </a:rPr>
              <a:t>app </a:t>
            </a:r>
            <a:r>
              <a:rPr lang="en-AU" sz="1000">
                <a:latin typeface="ZapfHumnst BT" pitchFamily="34" charset="0"/>
                <a:cs typeface="Times New Roman" pitchFamily="18" charset="0"/>
              </a:rPr>
              <a:t>(you have also added a new class, </a:t>
            </a:r>
            <a:r>
              <a:rPr lang="en-AU" sz="1000" i="1">
                <a:latin typeface="ZapfHumnst BT" pitchFamily="34" charset="0"/>
                <a:cs typeface="Times New Roman" pitchFamily="18" charset="0"/>
              </a:rPr>
              <a:t>CloseCommand</a:t>
            </a:r>
            <a:r>
              <a:rPr lang="en-AU" sz="1000">
                <a:latin typeface="ZapfHumnst BT" pitchFamily="34" charset="0"/>
                <a:cs typeface="Times New Roman" pitchFamily="18" charset="0"/>
              </a:rPr>
              <a:t>), </a:t>
            </a:r>
            <a:r>
              <a:rPr lang="en-AU" sz="1000" i="1">
                <a:latin typeface="ZapfHumnst BT" pitchFamily="34" charset="0"/>
                <a:cs typeface="Times New Roman" pitchFamily="18" charset="0"/>
              </a:rPr>
              <a:t>Menu</a:t>
            </a:r>
            <a:r>
              <a:rPr lang="en-AU" sz="1000">
                <a:latin typeface="ZapfHumnst BT" pitchFamily="34" charset="0"/>
                <a:cs typeface="Times New Roman" pitchFamily="18" charset="0"/>
              </a:rPr>
              <a:t> and </a:t>
            </a:r>
            <a:r>
              <a:rPr lang="en-AU" sz="1000" i="1">
                <a:latin typeface="ZapfHumnst BT" pitchFamily="34" charset="0"/>
                <a:cs typeface="Times New Roman" pitchFamily="18" charset="0"/>
              </a:rPr>
              <a:t>MenuItem</a:t>
            </a:r>
            <a:r>
              <a:rPr lang="en-AU" sz="1000">
                <a:latin typeface="ZapfHumnst BT" pitchFamily="34" charset="0"/>
                <a:cs typeface="Times New Roman" pitchFamily="18" charset="0"/>
              </a:rPr>
              <a:t> to </a:t>
            </a:r>
            <a:r>
              <a:rPr lang="en-AU" sz="1000" i="1">
                <a:latin typeface="ZapfHumnst BT" pitchFamily="34" charset="0"/>
                <a:cs typeface="Times New Roman" pitchFamily="18" charset="0"/>
              </a:rPr>
              <a:t>gui</a:t>
            </a:r>
            <a:r>
              <a:rPr lang="en-AU" sz="1000">
                <a:latin typeface="ZapfHumnst BT" pitchFamily="34" charset="0"/>
                <a:cs typeface="Times New Roman" pitchFamily="18" charset="0"/>
              </a:rPr>
              <a:t> and </a:t>
            </a:r>
            <a:r>
              <a:rPr lang="en-AU" sz="1000" i="1">
                <a:latin typeface="ZapfHumnst BT" pitchFamily="34" charset="0"/>
                <a:cs typeface="Times New Roman" pitchFamily="18" charset="0"/>
              </a:rPr>
              <a:t>Command</a:t>
            </a:r>
            <a:r>
              <a:rPr lang="en-AU" sz="1000">
                <a:latin typeface="ZapfHumnst BT" pitchFamily="34" charset="0"/>
                <a:cs typeface="Times New Roman" pitchFamily="18" charset="0"/>
              </a:rPr>
              <a:t> to </a:t>
            </a:r>
            <a:r>
              <a:rPr lang="en-AU" sz="1000" i="1">
                <a:latin typeface="ZapfHumnst BT" pitchFamily="34" charset="0"/>
                <a:cs typeface="Times New Roman" pitchFamily="18" charset="0"/>
              </a:rPr>
              <a:t>com</a:t>
            </a:r>
            <a:r>
              <a:rPr lang="en-AU" sz="1000">
                <a:latin typeface="ZapfHumnst BT" pitchFamily="34" charset="0"/>
                <a:cs typeface="Times New Roman" pitchFamily="18" charset="0"/>
              </a:rPr>
              <a:t>, now add the appropriate dependencies. You have created a reusable set of components (</a:t>
            </a:r>
            <a:r>
              <a:rPr lang="en-AU" sz="1000" i="1">
                <a:latin typeface="ZapfHumnst BT" pitchFamily="34" charset="0"/>
                <a:cs typeface="Times New Roman" pitchFamily="18" charset="0"/>
              </a:rPr>
              <a:t>gui</a:t>
            </a:r>
            <a:r>
              <a:rPr lang="en-AU" sz="1000">
                <a:latin typeface="ZapfHumnst BT" pitchFamily="34" charset="0"/>
                <a:cs typeface="Times New Roman" pitchFamily="18" charset="0"/>
              </a:rPr>
              <a:t> and </a:t>
            </a:r>
            <a:r>
              <a:rPr lang="en-AU" sz="1000" i="1">
                <a:latin typeface="ZapfHumnst BT" pitchFamily="34" charset="0"/>
                <a:cs typeface="Times New Roman" pitchFamily="18" charset="0"/>
              </a:rPr>
              <a:t>com</a:t>
            </a:r>
            <a:r>
              <a:rPr lang="en-AU" sz="1000">
                <a:latin typeface="ZapfHumnst BT" pitchFamily="34" charset="0"/>
                <a:cs typeface="Times New Roman" pitchFamily="18" charset="0"/>
              </a:rPr>
              <a:t>) independent of the application packages using them! </a:t>
            </a:r>
            <a:r>
              <a:rPr lang="en-AU" sz="1000" i="1">
                <a:latin typeface="ZapfHumnst BT" pitchFamily="34" charset="0"/>
                <a:cs typeface="Times New Roman" pitchFamily="18" charset="0"/>
              </a:rPr>
              <a:t>MenuItem</a:t>
            </a:r>
            <a:r>
              <a:rPr lang="en-AU" sz="1000">
                <a:latin typeface="ZapfHumnst BT" pitchFamily="34" charset="0"/>
                <a:cs typeface="Times New Roman" pitchFamily="18" charset="0"/>
              </a:rPr>
              <a:t> can be made an Implementation class only! Only </a:t>
            </a:r>
            <a:r>
              <a:rPr lang="en-AU" sz="1000" i="1">
                <a:latin typeface="ZapfHumnst BT" pitchFamily="34" charset="0"/>
                <a:cs typeface="Times New Roman" pitchFamily="18" charset="0"/>
              </a:rPr>
              <a:t>Menu</a:t>
            </a:r>
            <a:r>
              <a:rPr lang="en-AU" sz="1000">
                <a:latin typeface="ZapfHumnst BT" pitchFamily="34" charset="0"/>
                <a:cs typeface="Times New Roman" pitchFamily="18" charset="0"/>
              </a:rPr>
              <a:t> is exported.</a:t>
            </a:r>
            <a:r>
              <a:rPr lang="en-US" altLang="zh-CN" sz="1000">
                <a:latin typeface="ZapfHumnst BT" pitchFamily="34" charset="0"/>
              </a:rPr>
              <a:t> </a:t>
            </a:r>
          </a:p>
          <a:p>
            <a:endParaRPr lang="en-US" altLang="zh-CN" sz="1000">
              <a:latin typeface="ZapfHumnst BT" pitchFamily="34" charset="0"/>
            </a:endParaRPr>
          </a:p>
        </p:txBody>
      </p:sp>
      <p:sp>
        <p:nvSpPr>
          <p:cNvPr id="420868" name="Text Box 4"/>
          <p:cNvSpPr txBox="1">
            <a:spLocks noChangeArrowheads="1"/>
          </p:cNvSpPr>
          <p:nvPr/>
        </p:nvSpPr>
        <p:spPr bwMode="auto">
          <a:xfrm>
            <a:off x="445445" y="1204239"/>
            <a:ext cx="1732287" cy="6827183"/>
          </a:xfrm>
          <a:prstGeom prst="rect">
            <a:avLst/>
          </a:prstGeom>
          <a:noFill/>
          <a:ln w="9525">
            <a:noFill/>
            <a:miter lim="800000"/>
            <a:headEnd/>
            <a:tailEnd/>
          </a:ln>
          <a:effectLst/>
        </p:spPr>
        <p:txBody>
          <a:bodyPr lIns="106471" tIns="53236" rIns="106471" bIns="53236"/>
          <a:lstStyle/>
          <a:p>
            <a:pPr eaLnBrk="0" fontAlgn="base" hangingPunct="0">
              <a:lnSpc>
                <a:spcPct val="100000"/>
              </a:lnSpc>
              <a:spcBef>
                <a:spcPct val="0"/>
              </a:spcBef>
              <a:buClrTx/>
              <a:buFontTx/>
              <a:buNone/>
            </a:pPr>
            <a:endParaRPr lang="zh-CN" altLang="en-US" sz="1000">
              <a:latin typeface="ZapfHumnst BT"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endParaRPr lang="en-US" altLang="zh-CN"/>
          </a:p>
        </p:txBody>
      </p:sp>
      <p:sp>
        <p:nvSpPr>
          <p:cNvPr id="17" name="Footer Placeholder 16"/>
          <p:cNvSpPr>
            <a:spLocks noGrp="1"/>
          </p:cNvSpPr>
          <p:nvPr>
            <p:ph type="ftr" sz="quarter" idx="11"/>
          </p:nvPr>
        </p:nvSpPr>
        <p:spPr/>
        <p:txBody>
          <a:bodyPr/>
          <a:lstStyle>
            <a:extLst/>
          </a:lstStyle>
          <a:p>
            <a:endParaRPr lang="en-US" altLang="zh-CN"/>
          </a:p>
        </p:txBody>
      </p:sp>
      <p:sp>
        <p:nvSpPr>
          <p:cNvPr id="29" name="Slide Number Placeholder 28"/>
          <p:cNvSpPr>
            <a:spLocks noGrp="1"/>
          </p:cNvSpPr>
          <p:nvPr>
            <p:ph type="sldNum" sz="quarter" idx="12"/>
          </p:nvPr>
        </p:nvSpPr>
        <p:spPr/>
        <p:txBody>
          <a:bodyPr/>
          <a:lstStyle>
            <a:extLst/>
          </a:lstStyle>
          <a:p>
            <a:fld id="{E7E15431-C374-4F86-AD61-EAA4E1816902}" type="slidenum">
              <a:rPr lang="en-US" altLang="zh-CN" smtClean="0"/>
              <a:pPr/>
              <a:t>‹#›</a:t>
            </a:fld>
            <a:endParaRPr lang="en-US" altLang="zh-CN"/>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ltLang="zh-CN"/>
          </a:p>
        </p:txBody>
      </p:sp>
      <p:sp>
        <p:nvSpPr>
          <p:cNvPr id="5" name="Footer Placeholder 4"/>
          <p:cNvSpPr>
            <a:spLocks noGrp="1"/>
          </p:cNvSpPr>
          <p:nvPr>
            <p:ph type="ftr" sz="quarter" idx="11"/>
          </p:nvPr>
        </p:nvSpPr>
        <p:spPr/>
        <p:txBody>
          <a:bodyPr/>
          <a:lstStyle>
            <a:extLst/>
          </a:lstStyle>
          <a:p>
            <a:endParaRPr lang="en-US" altLang="zh-CN"/>
          </a:p>
        </p:txBody>
      </p:sp>
      <p:sp>
        <p:nvSpPr>
          <p:cNvPr id="6" name="Slide Number Placeholder 5"/>
          <p:cNvSpPr>
            <a:spLocks noGrp="1"/>
          </p:cNvSpPr>
          <p:nvPr>
            <p:ph type="sldNum" sz="quarter" idx="12"/>
          </p:nvPr>
        </p:nvSpPr>
        <p:spPr/>
        <p:txBody>
          <a:bodyPr/>
          <a:lstStyle>
            <a:extLst/>
          </a:lstStyle>
          <a:p>
            <a:fld id="{D8D4CF44-22F8-4EE4-A020-15E5D30239D8}"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ltLang="zh-CN"/>
          </a:p>
        </p:txBody>
      </p:sp>
      <p:sp>
        <p:nvSpPr>
          <p:cNvPr id="5" name="Footer Placeholder 4"/>
          <p:cNvSpPr>
            <a:spLocks noGrp="1"/>
          </p:cNvSpPr>
          <p:nvPr>
            <p:ph type="ftr" sz="quarter" idx="11"/>
          </p:nvPr>
        </p:nvSpPr>
        <p:spPr/>
        <p:txBody>
          <a:bodyPr/>
          <a:lstStyle>
            <a:extLst/>
          </a:lstStyle>
          <a:p>
            <a:endParaRPr lang="en-US" altLang="zh-CN"/>
          </a:p>
        </p:txBody>
      </p:sp>
      <p:sp>
        <p:nvSpPr>
          <p:cNvPr id="6" name="Slide Number Placeholder 5"/>
          <p:cNvSpPr>
            <a:spLocks noGrp="1"/>
          </p:cNvSpPr>
          <p:nvPr>
            <p:ph type="sldNum" sz="quarter" idx="12"/>
          </p:nvPr>
        </p:nvSpPr>
        <p:spPr/>
        <p:txBody>
          <a:bodyPr/>
          <a:lstStyle>
            <a:extLst/>
          </a:lstStyle>
          <a:p>
            <a:fld id="{DE57ABEC-783C-4D5E-B558-A42FA3B65225}" type="slidenum">
              <a:rPr lang="en-US" altLang="zh-CN" smtClean="0"/>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9538"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61950" y="1052513"/>
            <a:ext cx="4168775" cy="5043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3125" y="1052513"/>
            <a:ext cx="4168775" cy="5043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94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ltLang="zh-CN"/>
          </a:p>
        </p:txBody>
      </p:sp>
      <p:sp>
        <p:nvSpPr>
          <p:cNvPr id="5" name="Footer Placeholder 4"/>
          <p:cNvSpPr>
            <a:spLocks noGrp="1"/>
          </p:cNvSpPr>
          <p:nvPr>
            <p:ph type="ftr" sz="quarter" idx="11"/>
          </p:nvPr>
        </p:nvSpPr>
        <p:spPr/>
        <p:txBody>
          <a:bodyPr/>
          <a:lstStyle>
            <a:extLst/>
          </a:lstStyle>
          <a:p>
            <a:endParaRPr lang="en-US" altLang="zh-CN"/>
          </a:p>
        </p:txBody>
      </p:sp>
      <p:sp>
        <p:nvSpPr>
          <p:cNvPr id="6" name="Slide Number Placeholder 5"/>
          <p:cNvSpPr>
            <a:spLocks noGrp="1"/>
          </p:cNvSpPr>
          <p:nvPr>
            <p:ph type="sldNum" sz="quarter" idx="12"/>
          </p:nvPr>
        </p:nvSpPr>
        <p:spPr/>
        <p:txBody>
          <a:bodyPr/>
          <a:lstStyle>
            <a:extLst/>
          </a:lstStyle>
          <a:p>
            <a:fld id="{FBC4CEA1-D0D5-409A-BAD9-85D32F44DE4D}"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endParaRPr lang="en-US" altLang="zh-CN"/>
          </a:p>
        </p:txBody>
      </p:sp>
      <p:sp>
        <p:nvSpPr>
          <p:cNvPr id="5" name="Footer Placeholder 4"/>
          <p:cNvSpPr>
            <a:spLocks noGrp="1"/>
          </p:cNvSpPr>
          <p:nvPr>
            <p:ph type="ftr" sz="quarter" idx="11"/>
          </p:nvPr>
        </p:nvSpPr>
        <p:spPr/>
        <p:txBody>
          <a:bodyPr/>
          <a:lstStyle>
            <a:extLst/>
          </a:lstStyle>
          <a:p>
            <a:endParaRPr lang="en-US" altLang="zh-CN"/>
          </a:p>
        </p:txBody>
      </p:sp>
      <p:sp>
        <p:nvSpPr>
          <p:cNvPr id="6" name="Slide Number Placeholder 5"/>
          <p:cNvSpPr>
            <a:spLocks noGrp="1"/>
          </p:cNvSpPr>
          <p:nvPr>
            <p:ph type="sldNum" sz="quarter" idx="12"/>
          </p:nvPr>
        </p:nvSpPr>
        <p:spPr/>
        <p:txBody>
          <a:bodyPr/>
          <a:lstStyle>
            <a:extLst/>
          </a:lstStyle>
          <a:p>
            <a:fld id="{F79A307C-57C7-4B4E-A678-77DFCCD85660}" type="slidenum">
              <a:rPr lang="en-US" altLang="zh-CN" smtClean="0"/>
              <a:pPr/>
              <a:t>‹#›</a:t>
            </a:fld>
            <a:endParaRPr lang="en-US" altLang="zh-CN"/>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ltLang="zh-CN"/>
          </a:p>
        </p:txBody>
      </p:sp>
      <p:sp>
        <p:nvSpPr>
          <p:cNvPr id="6" name="Footer Placeholder 5"/>
          <p:cNvSpPr>
            <a:spLocks noGrp="1"/>
          </p:cNvSpPr>
          <p:nvPr>
            <p:ph type="ftr" sz="quarter" idx="11"/>
          </p:nvPr>
        </p:nvSpPr>
        <p:spPr/>
        <p:txBody>
          <a:bodyPr/>
          <a:lstStyle>
            <a:extLst/>
          </a:lstStyle>
          <a:p>
            <a:endParaRPr lang="en-US" altLang="zh-CN"/>
          </a:p>
        </p:txBody>
      </p:sp>
      <p:sp>
        <p:nvSpPr>
          <p:cNvPr id="7" name="Slide Number Placeholder 6"/>
          <p:cNvSpPr>
            <a:spLocks noGrp="1"/>
          </p:cNvSpPr>
          <p:nvPr>
            <p:ph type="sldNum" sz="quarter" idx="12"/>
          </p:nvPr>
        </p:nvSpPr>
        <p:spPr/>
        <p:txBody>
          <a:bodyPr/>
          <a:lstStyle>
            <a:extLst/>
          </a:lstStyle>
          <a:p>
            <a:fld id="{015D7EB5-F6A0-41DE-BF1B-1437433654D4}"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endParaRPr lang="en-US" altLang="zh-CN"/>
          </a:p>
        </p:txBody>
      </p:sp>
      <p:sp>
        <p:nvSpPr>
          <p:cNvPr id="8" name="Footer Placeholder 7"/>
          <p:cNvSpPr>
            <a:spLocks noGrp="1"/>
          </p:cNvSpPr>
          <p:nvPr>
            <p:ph type="ftr" sz="quarter" idx="11"/>
          </p:nvPr>
        </p:nvSpPr>
        <p:spPr/>
        <p:txBody>
          <a:bodyPr/>
          <a:lstStyle>
            <a:extLst/>
          </a:lstStyle>
          <a:p>
            <a:endParaRPr lang="en-US" altLang="zh-CN"/>
          </a:p>
        </p:txBody>
      </p:sp>
      <p:sp>
        <p:nvSpPr>
          <p:cNvPr id="9" name="Slide Number Placeholder 8"/>
          <p:cNvSpPr>
            <a:spLocks noGrp="1"/>
          </p:cNvSpPr>
          <p:nvPr>
            <p:ph type="sldNum" sz="quarter" idx="12"/>
          </p:nvPr>
        </p:nvSpPr>
        <p:spPr/>
        <p:txBody>
          <a:bodyPr/>
          <a:lstStyle>
            <a:extLst/>
          </a:lstStyle>
          <a:p>
            <a:fld id="{768EBA34-0E39-4C6A-9A40-0A9CEB50EE99}" type="slidenum">
              <a:rPr lang="en-US" altLang="zh-CN" smtClean="0"/>
              <a:pPr/>
              <a:t>‹#›</a:t>
            </a:fld>
            <a:endParaRPr lang="en-US" altLang="zh-CN"/>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endParaRPr lang="en-US" altLang="zh-CN"/>
          </a:p>
        </p:txBody>
      </p:sp>
      <p:sp>
        <p:nvSpPr>
          <p:cNvPr id="4" name="Footer Placeholder 3"/>
          <p:cNvSpPr>
            <a:spLocks noGrp="1"/>
          </p:cNvSpPr>
          <p:nvPr>
            <p:ph type="ftr" sz="quarter" idx="11"/>
          </p:nvPr>
        </p:nvSpPr>
        <p:spPr/>
        <p:txBody>
          <a:bodyPr/>
          <a:lstStyle>
            <a:extLst/>
          </a:lstStyle>
          <a:p>
            <a:endParaRPr lang="en-US" altLang="zh-CN"/>
          </a:p>
        </p:txBody>
      </p:sp>
      <p:sp>
        <p:nvSpPr>
          <p:cNvPr id="5" name="Slide Number Placeholder 4"/>
          <p:cNvSpPr>
            <a:spLocks noGrp="1"/>
          </p:cNvSpPr>
          <p:nvPr>
            <p:ph type="sldNum" sz="quarter" idx="12"/>
          </p:nvPr>
        </p:nvSpPr>
        <p:spPr/>
        <p:txBody>
          <a:bodyPr/>
          <a:lstStyle>
            <a:extLst/>
          </a:lstStyle>
          <a:p>
            <a:fld id="{7E799F3F-F9A7-4436-A48D-8FA205ECA1E0}"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endParaRPr lang="en-US" altLang="zh-CN"/>
          </a:p>
        </p:txBody>
      </p:sp>
      <p:sp>
        <p:nvSpPr>
          <p:cNvPr id="3" name="Footer Placeholder 2"/>
          <p:cNvSpPr>
            <a:spLocks noGrp="1"/>
          </p:cNvSpPr>
          <p:nvPr>
            <p:ph type="ftr" sz="quarter" idx="11"/>
          </p:nvPr>
        </p:nvSpPr>
        <p:spPr/>
        <p:txBody>
          <a:bodyPr/>
          <a:lstStyle>
            <a:extLst/>
          </a:lstStyle>
          <a:p>
            <a:endParaRPr lang="en-US" altLang="zh-CN"/>
          </a:p>
        </p:txBody>
      </p:sp>
      <p:sp>
        <p:nvSpPr>
          <p:cNvPr id="4" name="Slide Number Placeholder 3"/>
          <p:cNvSpPr>
            <a:spLocks noGrp="1"/>
          </p:cNvSpPr>
          <p:nvPr>
            <p:ph type="sldNum" sz="quarter" idx="12"/>
          </p:nvPr>
        </p:nvSpPr>
        <p:spPr/>
        <p:txBody>
          <a:bodyPr/>
          <a:lstStyle>
            <a:extLst/>
          </a:lstStyle>
          <a:p>
            <a:fld id="{2A09E7E7-495E-4466-8FF5-C826A976A4CF}" type="slidenum">
              <a:rPr lang="en-US" altLang="zh-CN"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ltLang="zh-CN"/>
          </a:p>
        </p:txBody>
      </p:sp>
      <p:sp>
        <p:nvSpPr>
          <p:cNvPr id="6" name="Footer Placeholder 5"/>
          <p:cNvSpPr>
            <a:spLocks noGrp="1"/>
          </p:cNvSpPr>
          <p:nvPr>
            <p:ph type="ftr" sz="quarter" idx="11"/>
          </p:nvPr>
        </p:nvSpPr>
        <p:spPr/>
        <p:txBody>
          <a:bodyPr/>
          <a:lstStyle>
            <a:extLst/>
          </a:lstStyle>
          <a:p>
            <a:endParaRPr lang="en-US" altLang="zh-CN"/>
          </a:p>
        </p:txBody>
      </p:sp>
      <p:sp>
        <p:nvSpPr>
          <p:cNvPr id="7" name="Slide Number Placeholder 6"/>
          <p:cNvSpPr>
            <a:spLocks noGrp="1"/>
          </p:cNvSpPr>
          <p:nvPr>
            <p:ph type="sldNum" sz="quarter" idx="12"/>
          </p:nvPr>
        </p:nvSpPr>
        <p:spPr/>
        <p:txBody>
          <a:bodyPr/>
          <a:lstStyle>
            <a:extLst/>
          </a:lstStyle>
          <a:p>
            <a:fld id="{05A64BCE-A83E-41D5-BB47-94C2EB5673AC}"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endParaRPr lang="en-US" altLang="zh-CN"/>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ltLang="zh-CN"/>
          </a:p>
        </p:txBody>
      </p:sp>
      <p:sp>
        <p:nvSpPr>
          <p:cNvPr id="7" name="Slide Number Placeholder 6"/>
          <p:cNvSpPr>
            <a:spLocks noGrp="1"/>
          </p:cNvSpPr>
          <p:nvPr>
            <p:ph type="sldNum" sz="quarter" idx="12"/>
          </p:nvPr>
        </p:nvSpPr>
        <p:spPr>
          <a:xfrm>
            <a:off x="8610600" y="55499"/>
            <a:ext cx="457200" cy="365125"/>
          </a:xfrm>
        </p:spPr>
        <p:txBody>
          <a:bodyPr/>
          <a:lstStyle>
            <a:extLst/>
          </a:lstStyle>
          <a:p>
            <a:fld id="{AEDDA025-EC1A-449B-95F3-1D086C64959F}" type="slidenum">
              <a:rPr lang="en-US" altLang="zh-CN" smtClean="0"/>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endParaRPr lang="en-US" altLang="zh-CN"/>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ltLang="zh-CN"/>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CE2E0A07-2B26-4473-8E59-7E5EA7D07096}" type="slidenum">
              <a:rPr lang="en-US" altLang="zh-CN" smtClean="0"/>
              <a:pPr/>
              <a:t>‹#›</a:t>
            </a:fld>
            <a:endParaRPr lang="en-US" altLang="zh-CN"/>
          </a:p>
        </p:txBody>
      </p:sp>
    </p:spTree>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6.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8.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13.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14.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16.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17.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18.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19.w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00034" y="571480"/>
            <a:ext cx="8915400" cy="720725"/>
          </a:xfrm>
        </p:spPr>
        <p:txBody>
          <a:bodyPr>
            <a:normAutofit fontScale="90000"/>
          </a:bodyPr>
          <a:lstStyle/>
          <a:p>
            <a:r>
              <a:rPr lang="en-US" altLang="zh-CN" sz="5600" b="1" dirty="0">
                <a:latin typeface="Arial" charset="0"/>
                <a:ea typeface="Gungsuh" pitchFamily="18" charset="-127"/>
              </a:rPr>
              <a:t>Object-Oriented Analysis and Design</a:t>
            </a:r>
            <a:br>
              <a:rPr lang="en-US" altLang="zh-CN" sz="5600" b="1" dirty="0">
                <a:latin typeface="Arial" charset="0"/>
                <a:ea typeface="Gungsuh" pitchFamily="18" charset="-127"/>
              </a:rPr>
            </a:br>
            <a:r>
              <a:rPr lang="en-US" altLang="zh-CN" sz="5600" b="1" dirty="0" smtClean="0">
                <a:latin typeface="Arial" charset="0"/>
                <a:ea typeface="Gungsuh" pitchFamily="18" charset="-127"/>
              </a:rPr>
              <a:t>         </a:t>
            </a:r>
            <a:r>
              <a:rPr lang="en-US" altLang="zh-CN" sz="5600" dirty="0" smtClean="0">
                <a:latin typeface="Arial" charset="0"/>
                <a:ea typeface="Gungsuh" pitchFamily="18" charset="-127"/>
              </a:rPr>
              <a:t>-</a:t>
            </a:r>
            <a:r>
              <a:rPr lang="en-US" altLang="zh-CN" sz="2600" b="1" dirty="0" smtClean="0">
                <a:latin typeface="Arial" charset="0"/>
                <a:ea typeface="Gungsuh" pitchFamily="18" charset="-127"/>
              </a:rPr>
              <a:t>with </a:t>
            </a:r>
            <a:r>
              <a:rPr lang="en-US" altLang="zh-CN" sz="2600" b="1" dirty="0">
                <a:latin typeface="Arial" charset="0"/>
                <a:ea typeface="Gungsuh" pitchFamily="18" charset="-127"/>
              </a:rPr>
              <a:t>UML </a:t>
            </a:r>
            <a:r>
              <a:rPr lang="en-US" altLang="zh-CN" sz="2600" b="1" dirty="0" smtClean="0">
                <a:latin typeface="Arial" charset="0"/>
                <a:ea typeface="Gungsuh" pitchFamily="18" charset="-127"/>
              </a:rPr>
              <a:t>2, UP </a:t>
            </a:r>
            <a:r>
              <a:rPr lang="en-US" altLang="zh-CN" sz="2600" b="1" dirty="0">
                <a:latin typeface="Arial" charset="0"/>
                <a:ea typeface="Gungsuh" pitchFamily="18" charset="-127"/>
              </a:rPr>
              <a:t>and design patterns</a:t>
            </a:r>
          </a:p>
        </p:txBody>
      </p:sp>
      <p:sp>
        <p:nvSpPr>
          <p:cNvPr id="2051" name="Rectangle 3"/>
          <p:cNvSpPr>
            <a:spLocks noGrp="1" noChangeArrowheads="1"/>
          </p:cNvSpPr>
          <p:nvPr>
            <p:ph type="subTitle" idx="1"/>
          </p:nvPr>
        </p:nvSpPr>
        <p:spPr>
          <a:xfrm>
            <a:off x="2339752" y="3572495"/>
            <a:ext cx="4608512" cy="936625"/>
          </a:xfrm>
        </p:spPr>
        <p:txBody>
          <a:bodyPr/>
          <a:lstStyle/>
          <a:p>
            <a:pPr>
              <a:lnSpc>
                <a:spcPct val="80000"/>
              </a:lnSpc>
            </a:pPr>
            <a:r>
              <a:rPr lang="en-US" altLang="zh-CN" sz="4000" dirty="0" smtClean="0"/>
              <a:t>Design Patterns </a:t>
            </a:r>
            <a:endParaRPr lang="en-US" altLang="zh-CN" sz="2800" dirty="0"/>
          </a:p>
          <a:p>
            <a:endParaRPr lang="en-US" altLang="zh-CN" sz="2100"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1026"/>
          <p:cNvSpPr>
            <a:spLocks noGrp="1" noChangeArrowheads="1"/>
          </p:cNvSpPr>
          <p:nvPr>
            <p:ph type="title"/>
          </p:nvPr>
        </p:nvSpPr>
        <p:spPr>
          <a:xfrm>
            <a:off x="899592" y="1802"/>
            <a:ext cx="7772400" cy="914400"/>
          </a:xfrm>
        </p:spPr>
        <p:txBody>
          <a:bodyPr/>
          <a:lstStyle/>
          <a:p>
            <a:r>
              <a:rPr lang="en-US" altLang="zh-CN" sz="3600" dirty="0">
                <a:ea typeface="宋体" charset="-122"/>
              </a:rPr>
              <a:t>Detailing the Command Pattern (continued)</a:t>
            </a:r>
          </a:p>
        </p:txBody>
      </p:sp>
      <p:sp>
        <p:nvSpPr>
          <p:cNvPr id="412682" name="Freeform 1034"/>
          <p:cNvSpPr>
            <a:spLocks/>
          </p:cNvSpPr>
          <p:nvPr/>
        </p:nvSpPr>
        <p:spPr bwMode="auto">
          <a:xfrm>
            <a:off x="3863975" y="4991100"/>
            <a:ext cx="1687513" cy="525463"/>
          </a:xfrm>
          <a:custGeom>
            <a:avLst/>
            <a:gdLst/>
            <a:ahLst/>
            <a:cxnLst>
              <a:cxn ang="0">
                <a:pos x="0" y="0"/>
              </a:cxn>
              <a:cxn ang="0">
                <a:pos x="971" y="0"/>
              </a:cxn>
              <a:cxn ang="0">
                <a:pos x="1063" y="92"/>
              </a:cxn>
              <a:cxn ang="0">
                <a:pos x="1063" y="331"/>
              </a:cxn>
              <a:cxn ang="0">
                <a:pos x="0" y="331"/>
              </a:cxn>
              <a:cxn ang="0">
                <a:pos x="0" y="0"/>
              </a:cxn>
            </a:cxnLst>
            <a:rect l="0" t="0" r="r" b="b"/>
            <a:pathLst>
              <a:path w="1063" h="331">
                <a:moveTo>
                  <a:pt x="0" y="0"/>
                </a:moveTo>
                <a:lnTo>
                  <a:pt x="971" y="0"/>
                </a:lnTo>
                <a:lnTo>
                  <a:pt x="1063" y="92"/>
                </a:lnTo>
                <a:lnTo>
                  <a:pt x="1063" y="331"/>
                </a:lnTo>
                <a:lnTo>
                  <a:pt x="0" y="331"/>
                </a:lnTo>
                <a:lnTo>
                  <a:pt x="0" y="0"/>
                </a:lnTo>
                <a:close/>
              </a:path>
            </a:pathLst>
          </a:custGeom>
          <a:solidFill>
            <a:srgbClr val="FFFFCC"/>
          </a:solidFill>
          <a:ln w="12700">
            <a:solidFill>
              <a:srgbClr val="990033"/>
            </a:solidFill>
            <a:prstDash val="solid"/>
            <a:round/>
            <a:headEnd/>
            <a:tailEnd/>
          </a:ln>
        </p:spPr>
        <p:txBody>
          <a:bodyPr/>
          <a:lstStyle/>
          <a:p>
            <a:endParaRPr lang="en-US"/>
          </a:p>
        </p:txBody>
      </p:sp>
      <p:sp>
        <p:nvSpPr>
          <p:cNvPr id="412684" name="Freeform 1036"/>
          <p:cNvSpPr>
            <a:spLocks/>
          </p:cNvSpPr>
          <p:nvPr/>
        </p:nvSpPr>
        <p:spPr bwMode="auto">
          <a:xfrm>
            <a:off x="5405438" y="4991100"/>
            <a:ext cx="146050" cy="146050"/>
          </a:xfrm>
          <a:custGeom>
            <a:avLst/>
            <a:gdLst/>
            <a:ahLst/>
            <a:cxnLst>
              <a:cxn ang="0">
                <a:pos x="0" y="0"/>
              </a:cxn>
              <a:cxn ang="0">
                <a:pos x="0" y="36"/>
              </a:cxn>
              <a:cxn ang="0">
                <a:pos x="36" y="36"/>
              </a:cxn>
            </a:cxnLst>
            <a:rect l="0" t="0" r="r" b="b"/>
            <a:pathLst>
              <a:path w="36" h="36">
                <a:moveTo>
                  <a:pt x="0" y="0"/>
                </a:moveTo>
                <a:lnTo>
                  <a:pt x="0" y="36"/>
                </a:lnTo>
                <a:lnTo>
                  <a:pt x="36" y="36"/>
                </a:lnTo>
              </a:path>
            </a:pathLst>
          </a:custGeom>
          <a:noFill/>
          <a:ln w="12700">
            <a:solidFill>
              <a:srgbClr val="990033"/>
            </a:solidFill>
            <a:prstDash val="solid"/>
            <a:round/>
            <a:headEnd/>
            <a:tailEnd/>
          </a:ln>
        </p:spPr>
        <p:txBody>
          <a:bodyPr/>
          <a:lstStyle/>
          <a:p>
            <a:endParaRPr lang="en-US"/>
          </a:p>
        </p:txBody>
      </p:sp>
      <p:sp>
        <p:nvSpPr>
          <p:cNvPr id="412685" name="Rectangle 1037"/>
          <p:cNvSpPr>
            <a:spLocks noChangeArrowheads="1"/>
          </p:cNvSpPr>
          <p:nvPr/>
        </p:nvSpPr>
        <p:spPr bwMode="auto">
          <a:xfrm>
            <a:off x="3911600" y="5016500"/>
            <a:ext cx="1368425" cy="244475"/>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600">
                <a:solidFill>
                  <a:srgbClr val="000000"/>
                </a:solidFill>
                <a:ea typeface="宋体" charset="-122"/>
              </a:rPr>
              <a:t>cmd.Process();</a:t>
            </a:r>
            <a:endParaRPr lang="en-US" altLang="zh-CN" sz="1000">
              <a:solidFill>
                <a:schemeClr val="tx1"/>
              </a:solidFill>
              <a:ea typeface="宋体" charset="-122"/>
            </a:endParaRPr>
          </a:p>
        </p:txBody>
      </p:sp>
      <p:grpSp>
        <p:nvGrpSpPr>
          <p:cNvPr id="2" name="Group 1091"/>
          <p:cNvGrpSpPr>
            <a:grpSpLocks/>
          </p:cNvGrpSpPr>
          <p:nvPr/>
        </p:nvGrpSpPr>
        <p:grpSpPr bwMode="auto">
          <a:xfrm>
            <a:off x="3917950" y="1703388"/>
            <a:ext cx="1590675" cy="630237"/>
            <a:chOff x="2468" y="1279"/>
            <a:chExt cx="1002" cy="397"/>
          </a:xfrm>
        </p:grpSpPr>
        <p:sp>
          <p:nvSpPr>
            <p:cNvPr id="412686" name="Freeform 1038"/>
            <p:cNvSpPr>
              <a:spLocks/>
            </p:cNvSpPr>
            <p:nvPr/>
          </p:nvSpPr>
          <p:spPr bwMode="auto">
            <a:xfrm>
              <a:off x="2468" y="1279"/>
              <a:ext cx="1002" cy="397"/>
            </a:xfrm>
            <a:custGeom>
              <a:avLst/>
              <a:gdLst/>
              <a:ahLst/>
              <a:cxnLst>
                <a:cxn ang="0">
                  <a:pos x="0" y="0"/>
                </a:cxn>
                <a:cxn ang="0">
                  <a:pos x="910" y="0"/>
                </a:cxn>
                <a:cxn ang="0">
                  <a:pos x="1002" y="91"/>
                </a:cxn>
                <a:cxn ang="0">
                  <a:pos x="1002" y="397"/>
                </a:cxn>
                <a:cxn ang="0">
                  <a:pos x="0" y="397"/>
                </a:cxn>
                <a:cxn ang="0">
                  <a:pos x="0" y="0"/>
                </a:cxn>
              </a:cxnLst>
              <a:rect l="0" t="0" r="r" b="b"/>
              <a:pathLst>
                <a:path w="1002" h="397">
                  <a:moveTo>
                    <a:pt x="0" y="0"/>
                  </a:moveTo>
                  <a:lnTo>
                    <a:pt x="910" y="0"/>
                  </a:lnTo>
                  <a:lnTo>
                    <a:pt x="1002" y="91"/>
                  </a:lnTo>
                  <a:lnTo>
                    <a:pt x="1002" y="397"/>
                  </a:lnTo>
                  <a:lnTo>
                    <a:pt x="0" y="397"/>
                  </a:lnTo>
                  <a:lnTo>
                    <a:pt x="0" y="0"/>
                  </a:lnTo>
                  <a:close/>
                </a:path>
              </a:pathLst>
            </a:custGeom>
            <a:solidFill>
              <a:srgbClr val="FFFFCC"/>
            </a:solidFill>
            <a:ln w="12700" cmpd="sng">
              <a:solidFill>
                <a:srgbClr val="990033"/>
              </a:solidFill>
              <a:prstDash val="solid"/>
              <a:round/>
              <a:headEnd/>
              <a:tailEnd/>
            </a:ln>
          </p:spPr>
          <p:txBody>
            <a:bodyPr/>
            <a:lstStyle/>
            <a:p>
              <a:endParaRPr lang="en-US"/>
            </a:p>
          </p:txBody>
        </p:sp>
        <p:sp>
          <p:nvSpPr>
            <p:cNvPr id="412688" name="Freeform 1040"/>
            <p:cNvSpPr>
              <a:spLocks/>
            </p:cNvSpPr>
            <p:nvPr/>
          </p:nvSpPr>
          <p:spPr bwMode="auto">
            <a:xfrm>
              <a:off x="3378" y="1279"/>
              <a:ext cx="92" cy="91"/>
            </a:xfrm>
            <a:custGeom>
              <a:avLst/>
              <a:gdLst/>
              <a:ahLst/>
              <a:cxnLst>
                <a:cxn ang="0">
                  <a:pos x="0" y="0"/>
                </a:cxn>
                <a:cxn ang="0">
                  <a:pos x="0" y="36"/>
                </a:cxn>
                <a:cxn ang="0">
                  <a:pos x="36" y="36"/>
                </a:cxn>
              </a:cxnLst>
              <a:rect l="0" t="0" r="r" b="b"/>
              <a:pathLst>
                <a:path w="36" h="36">
                  <a:moveTo>
                    <a:pt x="0" y="0"/>
                  </a:moveTo>
                  <a:lnTo>
                    <a:pt x="0" y="36"/>
                  </a:lnTo>
                  <a:lnTo>
                    <a:pt x="36" y="36"/>
                  </a:lnTo>
                </a:path>
              </a:pathLst>
            </a:custGeom>
            <a:noFill/>
            <a:ln w="12700" cmpd="sng">
              <a:solidFill>
                <a:srgbClr val="990033"/>
              </a:solidFill>
              <a:prstDash val="solid"/>
              <a:round/>
              <a:headEnd/>
              <a:tailEnd/>
            </a:ln>
          </p:spPr>
          <p:txBody>
            <a:bodyPr/>
            <a:lstStyle/>
            <a:p>
              <a:endParaRPr lang="en-US"/>
            </a:p>
          </p:txBody>
        </p:sp>
        <p:sp>
          <p:nvSpPr>
            <p:cNvPr id="412689" name="Rectangle 1041"/>
            <p:cNvSpPr>
              <a:spLocks noChangeArrowheads="1"/>
            </p:cNvSpPr>
            <p:nvPr/>
          </p:nvSpPr>
          <p:spPr bwMode="auto">
            <a:xfrm>
              <a:off x="2498" y="1294"/>
              <a:ext cx="605" cy="154"/>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600">
                  <a:solidFill>
                    <a:srgbClr val="000000"/>
                  </a:solidFill>
                  <a:ea typeface="宋体" charset="-122"/>
                </a:rPr>
                <a:t>AskUser();</a:t>
              </a:r>
              <a:endParaRPr lang="en-US" altLang="zh-CN" sz="1000">
                <a:solidFill>
                  <a:schemeClr val="tx1"/>
                </a:solidFill>
                <a:ea typeface="宋体" charset="-122"/>
              </a:endParaRPr>
            </a:p>
          </p:txBody>
        </p:sp>
        <p:sp>
          <p:nvSpPr>
            <p:cNvPr id="412690" name="Rectangle 1042"/>
            <p:cNvSpPr>
              <a:spLocks noChangeArrowheads="1"/>
            </p:cNvSpPr>
            <p:nvPr/>
          </p:nvSpPr>
          <p:spPr bwMode="auto">
            <a:xfrm>
              <a:off x="2498" y="1437"/>
              <a:ext cx="598" cy="154"/>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600">
                  <a:solidFill>
                    <a:srgbClr val="000000"/>
                  </a:solidFill>
                  <a:ea typeface="宋体" charset="-122"/>
                </a:rPr>
                <a:t>DoOpen();</a:t>
              </a:r>
              <a:endParaRPr lang="en-US" altLang="zh-CN" sz="1000">
                <a:solidFill>
                  <a:schemeClr val="tx1"/>
                </a:solidFill>
                <a:ea typeface="宋体" charset="-122"/>
              </a:endParaRPr>
            </a:p>
          </p:txBody>
        </p:sp>
      </p:grpSp>
      <p:grpSp>
        <p:nvGrpSpPr>
          <p:cNvPr id="3" name="Group 1092"/>
          <p:cNvGrpSpPr>
            <a:grpSpLocks/>
          </p:cNvGrpSpPr>
          <p:nvPr/>
        </p:nvGrpSpPr>
        <p:grpSpPr bwMode="auto">
          <a:xfrm>
            <a:off x="1176338" y="1562100"/>
            <a:ext cx="1408112" cy="560388"/>
            <a:chOff x="741" y="1050"/>
            <a:chExt cx="887" cy="353"/>
          </a:xfrm>
        </p:grpSpPr>
        <p:sp>
          <p:nvSpPr>
            <p:cNvPr id="412691" name="Rectangle 1043"/>
            <p:cNvSpPr>
              <a:spLocks noChangeArrowheads="1"/>
            </p:cNvSpPr>
            <p:nvPr/>
          </p:nvSpPr>
          <p:spPr bwMode="auto">
            <a:xfrm>
              <a:off x="741" y="1050"/>
              <a:ext cx="887" cy="353"/>
            </a:xfrm>
            <a:prstGeom prst="rect">
              <a:avLst/>
            </a:prstGeom>
            <a:solidFill>
              <a:srgbClr val="FFFFCC"/>
            </a:solidFill>
            <a:ln w="12700">
              <a:solidFill>
                <a:srgbClr val="990033"/>
              </a:solidFill>
              <a:miter lim="800000"/>
              <a:headEnd/>
              <a:tailEnd/>
            </a:ln>
          </p:spPr>
          <p:txBody>
            <a:bodyPr/>
            <a:lstStyle/>
            <a:p>
              <a:endParaRPr lang="en-US"/>
            </a:p>
          </p:txBody>
        </p:sp>
        <p:sp>
          <p:nvSpPr>
            <p:cNvPr id="412692" name="Rectangle 1044"/>
            <p:cNvSpPr>
              <a:spLocks noChangeArrowheads="1"/>
            </p:cNvSpPr>
            <p:nvPr/>
          </p:nvSpPr>
          <p:spPr bwMode="auto">
            <a:xfrm>
              <a:off x="878" y="1085"/>
              <a:ext cx="624" cy="154"/>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600">
                  <a:solidFill>
                    <a:srgbClr val="000000"/>
                  </a:solidFill>
                  <a:ea typeface="宋体" charset="-122"/>
                </a:rPr>
                <a:t>Application</a:t>
              </a:r>
              <a:endParaRPr lang="en-US" altLang="zh-CN" sz="1000">
                <a:solidFill>
                  <a:schemeClr val="tx1"/>
                </a:solidFill>
                <a:ea typeface="宋体" charset="-122"/>
              </a:endParaRPr>
            </a:p>
          </p:txBody>
        </p:sp>
        <p:sp>
          <p:nvSpPr>
            <p:cNvPr id="412693" name="Rectangle 1045"/>
            <p:cNvSpPr>
              <a:spLocks noChangeArrowheads="1"/>
            </p:cNvSpPr>
            <p:nvPr/>
          </p:nvSpPr>
          <p:spPr bwMode="auto">
            <a:xfrm>
              <a:off x="741" y="1241"/>
              <a:ext cx="887" cy="162"/>
            </a:xfrm>
            <a:prstGeom prst="rect">
              <a:avLst/>
            </a:prstGeom>
            <a:noFill/>
            <a:ln w="12700">
              <a:solidFill>
                <a:srgbClr val="990033"/>
              </a:solidFill>
              <a:miter lim="800000"/>
              <a:headEnd/>
              <a:tailEnd/>
            </a:ln>
          </p:spPr>
          <p:txBody>
            <a:bodyPr/>
            <a:lstStyle/>
            <a:p>
              <a:endParaRPr lang="en-US"/>
            </a:p>
          </p:txBody>
        </p:sp>
        <p:sp>
          <p:nvSpPr>
            <p:cNvPr id="412694" name="Rectangle 1046"/>
            <p:cNvSpPr>
              <a:spLocks noChangeArrowheads="1"/>
            </p:cNvSpPr>
            <p:nvPr/>
          </p:nvSpPr>
          <p:spPr bwMode="auto">
            <a:xfrm>
              <a:off x="741" y="1312"/>
              <a:ext cx="887" cy="91"/>
            </a:xfrm>
            <a:prstGeom prst="rect">
              <a:avLst/>
            </a:prstGeom>
            <a:noFill/>
            <a:ln w="12700">
              <a:solidFill>
                <a:srgbClr val="990033"/>
              </a:solidFill>
              <a:miter lim="800000"/>
              <a:headEnd/>
              <a:tailEnd/>
            </a:ln>
          </p:spPr>
          <p:txBody>
            <a:bodyPr/>
            <a:lstStyle/>
            <a:p>
              <a:endParaRPr lang="en-US"/>
            </a:p>
          </p:txBody>
        </p:sp>
      </p:grpSp>
      <p:sp>
        <p:nvSpPr>
          <p:cNvPr id="412695" name="Rectangle 1047"/>
          <p:cNvSpPr>
            <a:spLocks noChangeArrowheads="1"/>
          </p:cNvSpPr>
          <p:nvPr/>
        </p:nvSpPr>
        <p:spPr bwMode="auto">
          <a:xfrm>
            <a:off x="1462088" y="3294063"/>
            <a:ext cx="836612" cy="536575"/>
          </a:xfrm>
          <a:prstGeom prst="rect">
            <a:avLst/>
          </a:prstGeom>
          <a:solidFill>
            <a:srgbClr val="FFFFCC"/>
          </a:solidFill>
          <a:ln w="12700">
            <a:solidFill>
              <a:srgbClr val="990033"/>
            </a:solidFill>
            <a:miter lim="800000"/>
            <a:headEnd/>
            <a:tailEnd/>
          </a:ln>
        </p:spPr>
        <p:txBody>
          <a:bodyPr/>
          <a:lstStyle/>
          <a:p>
            <a:endParaRPr lang="en-US"/>
          </a:p>
        </p:txBody>
      </p:sp>
      <p:sp>
        <p:nvSpPr>
          <p:cNvPr id="412696" name="Rectangle 1048"/>
          <p:cNvSpPr>
            <a:spLocks noChangeArrowheads="1"/>
          </p:cNvSpPr>
          <p:nvPr/>
        </p:nvSpPr>
        <p:spPr bwMode="auto">
          <a:xfrm>
            <a:off x="1644650" y="3351213"/>
            <a:ext cx="508000" cy="244475"/>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600">
                <a:solidFill>
                  <a:srgbClr val="000000"/>
                </a:solidFill>
                <a:ea typeface="宋体" charset="-122"/>
              </a:rPr>
              <a:t>Menu</a:t>
            </a:r>
            <a:endParaRPr lang="en-US" altLang="zh-CN" sz="1000">
              <a:solidFill>
                <a:schemeClr val="tx1"/>
              </a:solidFill>
              <a:ea typeface="宋体" charset="-122"/>
            </a:endParaRPr>
          </a:p>
        </p:txBody>
      </p:sp>
      <p:sp>
        <p:nvSpPr>
          <p:cNvPr id="412697" name="Rectangle 1049"/>
          <p:cNvSpPr>
            <a:spLocks noChangeArrowheads="1"/>
          </p:cNvSpPr>
          <p:nvPr/>
        </p:nvSpPr>
        <p:spPr bwMode="auto">
          <a:xfrm>
            <a:off x="1462088" y="3597275"/>
            <a:ext cx="836612" cy="233363"/>
          </a:xfrm>
          <a:prstGeom prst="rect">
            <a:avLst/>
          </a:prstGeom>
          <a:noFill/>
          <a:ln w="12700">
            <a:solidFill>
              <a:srgbClr val="990033"/>
            </a:solidFill>
            <a:miter lim="800000"/>
            <a:headEnd/>
            <a:tailEnd/>
          </a:ln>
        </p:spPr>
        <p:txBody>
          <a:bodyPr/>
          <a:lstStyle/>
          <a:p>
            <a:endParaRPr lang="en-US"/>
          </a:p>
        </p:txBody>
      </p:sp>
      <p:sp>
        <p:nvSpPr>
          <p:cNvPr id="412698" name="Rectangle 1050"/>
          <p:cNvSpPr>
            <a:spLocks noChangeArrowheads="1"/>
          </p:cNvSpPr>
          <p:nvPr/>
        </p:nvSpPr>
        <p:spPr bwMode="auto">
          <a:xfrm>
            <a:off x="1462088" y="3698875"/>
            <a:ext cx="836612" cy="131763"/>
          </a:xfrm>
          <a:prstGeom prst="rect">
            <a:avLst/>
          </a:prstGeom>
          <a:noFill/>
          <a:ln w="12700">
            <a:solidFill>
              <a:srgbClr val="990033"/>
            </a:solidFill>
            <a:miter lim="800000"/>
            <a:headEnd/>
            <a:tailEnd/>
          </a:ln>
        </p:spPr>
        <p:txBody>
          <a:bodyPr/>
          <a:lstStyle/>
          <a:p>
            <a:endParaRPr lang="en-US"/>
          </a:p>
        </p:txBody>
      </p:sp>
      <p:sp>
        <p:nvSpPr>
          <p:cNvPr id="412699" name="Line 1051"/>
          <p:cNvSpPr>
            <a:spLocks noChangeShapeType="1"/>
          </p:cNvSpPr>
          <p:nvPr/>
        </p:nvSpPr>
        <p:spPr bwMode="auto">
          <a:xfrm>
            <a:off x="1885950" y="2765425"/>
            <a:ext cx="1588" cy="525463"/>
          </a:xfrm>
          <a:prstGeom prst="line">
            <a:avLst/>
          </a:prstGeom>
          <a:noFill/>
          <a:ln w="12700">
            <a:solidFill>
              <a:schemeClr val="tx1"/>
            </a:solidFill>
            <a:round/>
            <a:headEnd/>
            <a:tailEnd type="arrow" w="lg" len="lg"/>
          </a:ln>
        </p:spPr>
        <p:txBody>
          <a:bodyPr/>
          <a:lstStyle/>
          <a:p>
            <a:endParaRPr lang="en-US"/>
          </a:p>
        </p:txBody>
      </p:sp>
      <p:sp>
        <p:nvSpPr>
          <p:cNvPr id="412700" name="Rectangle 1052"/>
          <p:cNvSpPr>
            <a:spLocks noChangeArrowheads="1"/>
          </p:cNvSpPr>
          <p:nvPr/>
        </p:nvSpPr>
        <p:spPr bwMode="auto">
          <a:xfrm>
            <a:off x="2076450" y="3024188"/>
            <a:ext cx="92075" cy="198437"/>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300">
                <a:solidFill>
                  <a:schemeClr val="tx1"/>
                </a:solidFill>
                <a:ea typeface="宋体" charset="-122"/>
              </a:rPr>
              <a:t>1</a:t>
            </a:r>
            <a:endParaRPr lang="en-US" altLang="zh-CN" sz="1000">
              <a:solidFill>
                <a:schemeClr val="tx1"/>
              </a:solidFill>
              <a:ea typeface="宋体" charset="-122"/>
            </a:endParaRPr>
          </a:p>
        </p:txBody>
      </p:sp>
      <p:sp>
        <p:nvSpPr>
          <p:cNvPr id="412703" name="Line 1055"/>
          <p:cNvSpPr>
            <a:spLocks noChangeShapeType="1"/>
          </p:cNvSpPr>
          <p:nvPr/>
        </p:nvSpPr>
        <p:spPr bwMode="auto">
          <a:xfrm flipV="1">
            <a:off x="1885950" y="2125663"/>
            <a:ext cx="1588" cy="639762"/>
          </a:xfrm>
          <a:prstGeom prst="line">
            <a:avLst/>
          </a:prstGeom>
          <a:noFill/>
          <a:ln w="12700">
            <a:solidFill>
              <a:schemeClr val="tx1"/>
            </a:solidFill>
            <a:round/>
            <a:headEnd/>
            <a:tailEnd/>
          </a:ln>
        </p:spPr>
        <p:txBody>
          <a:bodyPr/>
          <a:lstStyle/>
          <a:p>
            <a:endParaRPr lang="en-US"/>
          </a:p>
        </p:txBody>
      </p:sp>
      <p:sp>
        <p:nvSpPr>
          <p:cNvPr id="412704" name="Rectangle 1056"/>
          <p:cNvSpPr>
            <a:spLocks noChangeArrowheads="1"/>
          </p:cNvSpPr>
          <p:nvPr/>
        </p:nvSpPr>
        <p:spPr bwMode="auto">
          <a:xfrm>
            <a:off x="1111250" y="2974975"/>
            <a:ext cx="627063" cy="244475"/>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600">
                <a:solidFill>
                  <a:srgbClr val="FFFF00"/>
                </a:solidFill>
                <a:ea typeface="宋体" charset="-122"/>
              </a:rPr>
              <a:t>+menu</a:t>
            </a:r>
            <a:endParaRPr lang="en-US" altLang="zh-CN" sz="1000">
              <a:solidFill>
                <a:srgbClr val="FFFF00"/>
              </a:solidFill>
              <a:ea typeface="宋体" charset="-122"/>
            </a:endParaRPr>
          </a:p>
        </p:txBody>
      </p:sp>
      <p:sp>
        <p:nvSpPr>
          <p:cNvPr id="412705" name="Rectangle 1057"/>
          <p:cNvSpPr>
            <a:spLocks noChangeArrowheads="1"/>
          </p:cNvSpPr>
          <p:nvPr/>
        </p:nvSpPr>
        <p:spPr bwMode="auto">
          <a:xfrm>
            <a:off x="2076450" y="3024188"/>
            <a:ext cx="92075" cy="198437"/>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300">
                <a:solidFill>
                  <a:srgbClr val="FFFF00"/>
                </a:solidFill>
                <a:ea typeface="宋体" charset="-122"/>
              </a:rPr>
              <a:t>1</a:t>
            </a:r>
            <a:endParaRPr lang="en-US" altLang="zh-CN" sz="1000">
              <a:solidFill>
                <a:srgbClr val="FFFF00"/>
              </a:solidFill>
              <a:ea typeface="宋体" charset="-122"/>
            </a:endParaRPr>
          </a:p>
        </p:txBody>
      </p:sp>
      <p:sp>
        <p:nvSpPr>
          <p:cNvPr id="412706" name="Rectangle 1058"/>
          <p:cNvSpPr>
            <a:spLocks noChangeArrowheads="1"/>
          </p:cNvSpPr>
          <p:nvPr/>
        </p:nvSpPr>
        <p:spPr bwMode="auto">
          <a:xfrm>
            <a:off x="4075113" y="3076575"/>
            <a:ext cx="1287462" cy="973138"/>
          </a:xfrm>
          <a:prstGeom prst="rect">
            <a:avLst/>
          </a:prstGeom>
          <a:solidFill>
            <a:srgbClr val="FFFFCC"/>
          </a:solidFill>
          <a:ln w="12700">
            <a:solidFill>
              <a:srgbClr val="990033"/>
            </a:solidFill>
            <a:miter lim="800000"/>
            <a:headEnd/>
            <a:tailEnd/>
          </a:ln>
        </p:spPr>
        <p:txBody>
          <a:bodyPr/>
          <a:lstStyle/>
          <a:p>
            <a:endParaRPr lang="en-US"/>
          </a:p>
        </p:txBody>
      </p:sp>
      <p:sp>
        <p:nvSpPr>
          <p:cNvPr id="412707" name="Rectangle 1059"/>
          <p:cNvSpPr>
            <a:spLocks noChangeArrowheads="1"/>
          </p:cNvSpPr>
          <p:nvPr/>
        </p:nvSpPr>
        <p:spPr bwMode="auto">
          <a:xfrm>
            <a:off x="4300538" y="3132138"/>
            <a:ext cx="904875" cy="244475"/>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600">
                <a:solidFill>
                  <a:srgbClr val="000000"/>
                </a:solidFill>
                <a:ea typeface="宋体" charset="-122"/>
              </a:rPr>
              <a:t>MenuItem</a:t>
            </a:r>
            <a:endParaRPr lang="en-US" altLang="zh-CN" sz="1000">
              <a:solidFill>
                <a:schemeClr val="tx1"/>
              </a:solidFill>
              <a:ea typeface="宋体" charset="-122"/>
            </a:endParaRPr>
          </a:p>
        </p:txBody>
      </p:sp>
      <p:sp>
        <p:nvSpPr>
          <p:cNvPr id="412708" name="Rectangle 1060"/>
          <p:cNvSpPr>
            <a:spLocks noChangeArrowheads="1"/>
          </p:cNvSpPr>
          <p:nvPr/>
        </p:nvSpPr>
        <p:spPr bwMode="auto">
          <a:xfrm>
            <a:off x="4075113" y="3379788"/>
            <a:ext cx="1287462" cy="669925"/>
          </a:xfrm>
          <a:prstGeom prst="rect">
            <a:avLst/>
          </a:prstGeom>
          <a:noFill/>
          <a:ln w="12700">
            <a:solidFill>
              <a:srgbClr val="990033"/>
            </a:solidFill>
            <a:miter lim="800000"/>
            <a:headEnd/>
            <a:tailEnd/>
          </a:ln>
        </p:spPr>
        <p:txBody>
          <a:bodyPr/>
          <a:lstStyle/>
          <a:p>
            <a:endParaRPr lang="en-US"/>
          </a:p>
        </p:txBody>
      </p:sp>
      <p:sp>
        <p:nvSpPr>
          <p:cNvPr id="412709" name="Rectangle 1061"/>
          <p:cNvSpPr>
            <a:spLocks noChangeArrowheads="1"/>
          </p:cNvSpPr>
          <p:nvPr/>
        </p:nvSpPr>
        <p:spPr bwMode="auto">
          <a:xfrm>
            <a:off x="4075113" y="3681413"/>
            <a:ext cx="1287462" cy="368300"/>
          </a:xfrm>
          <a:prstGeom prst="rect">
            <a:avLst/>
          </a:prstGeom>
          <a:noFill/>
          <a:ln w="12700">
            <a:solidFill>
              <a:srgbClr val="990033"/>
            </a:solidFill>
            <a:miter lim="800000"/>
            <a:headEnd/>
            <a:tailEnd/>
          </a:ln>
        </p:spPr>
        <p:txBody>
          <a:bodyPr/>
          <a:lstStyle/>
          <a:p>
            <a:endParaRPr lang="en-US"/>
          </a:p>
        </p:txBody>
      </p:sp>
      <p:sp>
        <p:nvSpPr>
          <p:cNvPr id="412710" name="Rectangle 1062"/>
          <p:cNvSpPr>
            <a:spLocks noChangeArrowheads="1"/>
          </p:cNvSpPr>
          <p:nvPr/>
        </p:nvSpPr>
        <p:spPr bwMode="auto">
          <a:xfrm>
            <a:off x="4111625" y="3403600"/>
            <a:ext cx="1020763" cy="198438"/>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300">
                <a:solidFill>
                  <a:srgbClr val="000000"/>
                </a:solidFill>
                <a:ea typeface="宋体" charset="-122"/>
              </a:rPr>
              <a:t>- label : String</a:t>
            </a:r>
            <a:endParaRPr lang="en-US" altLang="zh-CN" sz="1000">
              <a:solidFill>
                <a:schemeClr val="tx1"/>
              </a:solidFill>
              <a:ea typeface="宋体" charset="-122"/>
            </a:endParaRPr>
          </a:p>
        </p:txBody>
      </p:sp>
      <p:sp>
        <p:nvSpPr>
          <p:cNvPr id="412711" name="Rectangle 1063"/>
          <p:cNvSpPr>
            <a:spLocks noChangeArrowheads="1"/>
          </p:cNvSpPr>
          <p:nvPr/>
        </p:nvSpPr>
        <p:spPr bwMode="auto">
          <a:xfrm>
            <a:off x="4111625" y="3806825"/>
            <a:ext cx="795338" cy="198438"/>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300">
                <a:solidFill>
                  <a:srgbClr val="000000"/>
                </a:solidFill>
                <a:ea typeface="宋体" charset="-122"/>
              </a:rPr>
              <a:t>+ Clicked()</a:t>
            </a:r>
            <a:endParaRPr lang="en-US" altLang="zh-CN" sz="1000">
              <a:solidFill>
                <a:schemeClr val="tx1"/>
              </a:solidFill>
              <a:ea typeface="宋体" charset="-122"/>
            </a:endParaRPr>
          </a:p>
        </p:txBody>
      </p:sp>
      <p:sp>
        <p:nvSpPr>
          <p:cNvPr id="412712" name="Line 1064"/>
          <p:cNvSpPr>
            <a:spLocks noChangeShapeType="1"/>
          </p:cNvSpPr>
          <p:nvPr/>
        </p:nvSpPr>
        <p:spPr bwMode="auto">
          <a:xfrm flipV="1">
            <a:off x="4708525" y="4038600"/>
            <a:ext cx="0" cy="952500"/>
          </a:xfrm>
          <a:prstGeom prst="line">
            <a:avLst/>
          </a:prstGeom>
          <a:noFill/>
          <a:ln w="12700">
            <a:solidFill>
              <a:schemeClr val="tx1"/>
            </a:solidFill>
            <a:prstDash val="dash"/>
            <a:round/>
            <a:headEnd/>
            <a:tailEnd/>
          </a:ln>
        </p:spPr>
        <p:txBody>
          <a:bodyPr/>
          <a:lstStyle/>
          <a:p>
            <a:endParaRPr lang="en-US"/>
          </a:p>
        </p:txBody>
      </p:sp>
      <p:sp>
        <p:nvSpPr>
          <p:cNvPr id="412713" name="Line 1065"/>
          <p:cNvSpPr>
            <a:spLocks noChangeShapeType="1"/>
          </p:cNvSpPr>
          <p:nvPr/>
        </p:nvSpPr>
        <p:spPr bwMode="auto">
          <a:xfrm>
            <a:off x="2298700" y="3567113"/>
            <a:ext cx="1771650" cy="3175"/>
          </a:xfrm>
          <a:prstGeom prst="line">
            <a:avLst/>
          </a:prstGeom>
          <a:noFill/>
          <a:ln w="12700">
            <a:solidFill>
              <a:schemeClr val="tx1"/>
            </a:solidFill>
            <a:round/>
            <a:headEnd/>
            <a:tailEnd type="arrow" w="lg" len="lg"/>
          </a:ln>
        </p:spPr>
        <p:txBody>
          <a:bodyPr/>
          <a:lstStyle/>
          <a:p>
            <a:endParaRPr lang="en-US"/>
          </a:p>
        </p:txBody>
      </p:sp>
      <p:sp>
        <p:nvSpPr>
          <p:cNvPr id="412714" name="Rectangle 1066"/>
          <p:cNvSpPr>
            <a:spLocks noChangeArrowheads="1"/>
          </p:cNvSpPr>
          <p:nvPr/>
        </p:nvSpPr>
        <p:spPr bwMode="auto">
          <a:xfrm>
            <a:off x="3651250" y="3254375"/>
            <a:ext cx="247650" cy="198438"/>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300">
                <a:solidFill>
                  <a:schemeClr val="tx1"/>
                </a:solidFill>
                <a:ea typeface="宋体" charset="-122"/>
              </a:rPr>
              <a:t>0..*</a:t>
            </a:r>
            <a:endParaRPr lang="en-US" altLang="zh-CN" sz="1000">
              <a:solidFill>
                <a:schemeClr val="tx1"/>
              </a:solidFill>
              <a:ea typeface="宋体" charset="-122"/>
            </a:endParaRPr>
          </a:p>
        </p:txBody>
      </p:sp>
      <p:sp>
        <p:nvSpPr>
          <p:cNvPr id="412717" name="Rectangle 1069"/>
          <p:cNvSpPr>
            <a:spLocks noChangeArrowheads="1"/>
          </p:cNvSpPr>
          <p:nvPr/>
        </p:nvSpPr>
        <p:spPr bwMode="auto">
          <a:xfrm>
            <a:off x="3263900" y="3662363"/>
            <a:ext cx="604838" cy="244475"/>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600">
                <a:solidFill>
                  <a:srgbClr val="FFFF00"/>
                </a:solidFill>
                <a:ea typeface="宋体" charset="-122"/>
              </a:rPr>
              <a:t>+items</a:t>
            </a:r>
            <a:endParaRPr lang="en-US" altLang="zh-CN" sz="1000">
              <a:solidFill>
                <a:srgbClr val="FFFF00"/>
              </a:solidFill>
              <a:ea typeface="宋体" charset="-122"/>
            </a:endParaRPr>
          </a:p>
        </p:txBody>
      </p:sp>
      <p:sp>
        <p:nvSpPr>
          <p:cNvPr id="412718" name="Rectangle 1070"/>
          <p:cNvSpPr>
            <a:spLocks noChangeArrowheads="1"/>
          </p:cNvSpPr>
          <p:nvPr/>
        </p:nvSpPr>
        <p:spPr bwMode="auto">
          <a:xfrm>
            <a:off x="3651250" y="3254375"/>
            <a:ext cx="247650" cy="198438"/>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300">
                <a:solidFill>
                  <a:srgbClr val="FFFF00"/>
                </a:solidFill>
                <a:ea typeface="宋体" charset="-122"/>
              </a:rPr>
              <a:t>0..*</a:t>
            </a:r>
            <a:endParaRPr lang="en-US" altLang="zh-CN" sz="1000">
              <a:solidFill>
                <a:srgbClr val="FFFF00"/>
              </a:solidFill>
              <a:ea typeface="宋体" charset="-122"/>
            </a:endParaRPr>
          </a:p>
        </p:txBody>
      </p:sp>
      <p:grpSp>
        <p:nvGrpSpPr>
          <p:cNvPr id="4" name="Group 1094"/>
          <p:cNvGrpSpPr>
            <a:grpSpLocks/>
          </p:cNvGrpSpPr>
          <p:nvPr/>
        </p:nvGrpSpPr>
        <p:grpSpPr bwMode="auto">
          <a:xfrm>
            <a:off x="6238875" y="2690813"/>
            <a:ext cx="1606550" cy="1228725"/>
            <a:chOff x="3930" y="2739"/>
            <a:chExt cx="1012" cy="774"/>
          </a:xfrm>
        </p:grpSpPr>
        <p:sp>
          <p:nvSpPr>
            <p:cNvPr id="412719" name="Rectangle 1071"/>
            <p:cNvSpPr>
              <a:spLocks noChangeArrowheads="1"/>
            </p:cNvSpPr>
            <p:nvPr/>
          </p:nvSpPr>
          <p:spPr bwMode="auto">
            <a:xfrm>
              <a:off x="4054" y="3011"/>
              <a:ext cx="888" cy="502"/>
            </a:xfrm>
            <a:prstGeom prst="rect">
              <a:avLst/>
            </a:prstGeom>
            <a:solidFill>
              <a:srgbClr val="FFFFCC"/>
            </a:solidFill>
            <a:ln w="12700">
              <a:solidFill>
                <a:srgbClr val="990033"/>
              </a:solidFill>
              <a:miter lim="800000"/>
              <a:headEnd/>
              <a:tailEnd/>
            </a:ln>
          </p:spPr>
          <p:txBody>
            <a:bodyPr/>
            <a:lstStyle/>
            <a:p>
              <a:endParaRPr lang="en-US"/>
            </a:p>
          </p:txBody>
        </p:sp>
        <p:sp>
          <p:nvSpPr>
            <p:cNvPr id="412720" name="Rectangle 1072"/>
            <p:cNvSpPr>
              <a:spLocks noChangeArrowheads="1"/>
            </p:cNvSpPr>
            <p:nvPr/>
          </p:nvSpPr>
          <p:spPr bwMode="auto">
            <a:xfrm>
              <a:off x="4199" y="3047"/>
              <a:ext cx="590" cy="154"/>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600" i="1">
                  <a:solidFill>
                    <a:srgbClr val="000000"/>
                  </a:solidFill>
                  <a:ea typeface="宋体" charset="-122"/>
                </a:rPr>
                <a:t>Command</a:t>
              </a:r>
              <a:endParaRPr lang="en-US" altLang="zh-CN" sz="1000">
                <a:solidFill>
                  <a:schemeClr val="tx1"/>
                </a:solidFill>
                <a:ea typeface="宋体" charset="-122"/>
              </a:endParaRPr>
            </a:p>
          </p:txBody>
        </p:sp>
        <p:sp>
          <p:nvSpPr>
            <p:cNvPr id="412721" name="Rectangle 1073"/>
            <p:cNvSpPr>
              <a:spLocks noChangeArrowheads="1"/>
            </p:cNvSpPr>
            <p:nvPr/>
          </p:nvSpPr>
          <p:spPr bwMode="auto">
            <a:xfrm>
              <a:off x="4054" y="3210"/>
              <a:ext cx="888" cy="303"/>
            </a:xfrm>
            <a:prstGeom prst="rect">
              <a:avLst/>
            </a:prstGeom>
            <a:noFill/>
            <a:ln w="12700">
              <a:solidFill>
                <a:srgbClr val="990033"/>
              </a:solidFill>
              <a:miter lim="800000"/>
              <a:headEnd/>
              <a:tailEnd/>
            </a:ln>
          </p:spPr>
          <p:txBody>
            <a:bodyPr/>
            <a:lstStyle/>
            <a:p>
              <a:endParaRPr lang="en-US"/>
            </a:p>
          </p:txBody>
        </p:sp>
        <p:sp>
          <p:nvSpPr>
            <p:cNvPr id="412722" name="Rectangle 1074"/>
            <p:cNvSpPr>
              <a:spLocks noChangeArrowheads="1"/>
            </p:cNvSpPr>
            <p:nvPr/>
          </p:nvSpPr>
          <p:spPr bwMode="auto">
            <a:xfrm>
              <a:off x="4054" y="3273"/>
              <a:ext cx="888" cy="240"/>
            </a:xfrm>
            <a:prstGeom prst="rect">
              <a:avLst/>
            </a:prstGeom>
            <a:noFill/>
            <a:ln w="12700">
              <a:solidFill>
                <a:srgbClr val="990033"/>
              </a:solidFill>
              <a:miter lim="800000"/>
              <a:headEnd/>
              <a:tailEnd/>
            </a:ln>
          </p:spPr>
          <p:txBody>
            <a:bodyPr/>
            <a:lstStyle/>
            <a:p>
              <a:endParaRPr lang="en-US"/>
            </a:p>
          </p:txBody>
        </p:sp>
        <p:sp>
          <p:nvSpPr>
            <p:cNvPr id="412723" name="Rectangle 1075"/>
            <p:cNvSpPr>
              <a:spLocks noChangeArrowheads="1"/>
            </p:cNvSpPr>
            <p:nvPr/>
          </p:nvSpPr>
          <p:spPr bwMode="auto">
            <a:xfrm>
              <a:off x="4077" y="3352"/>
              <a:ext cx="536" cy="125"/>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300" i="1">
                  <a:solidFill>
                    <a:srgbClr val="000000"/>
                  </a:solidFill>
                  <a:ea typeface="宋体" charset="-122"/>
                </a:rPr>
                <a:t>+ Process()</a:t>
              </a:r>
              <a:endParaRPr lang="en-US" altLang="zh-CN" sz="1000">
                <a:solidFill>
                  <a:schemeClr val="tx1"/>
                </a:solidFill>
                <a:ea typeface="宋体" charset="-122"/>
              </a:endParaRPr>
            </a:p>
          </p:txBody>
        </p:sp>
        <p:sp>
          <p:nvSpPr>
            <p:cNvPr id="412725" name="Rectangle 1077"/>
            <p:cNvSpPr>
              <a:spLocks noChangeArrowheads="1"/>
            </p:cNvSpPr>
            <p:nvPr/>
          </p:nvSpPr>
          <p:spPr bwMode="auto">
            <a:xfrm>
              <a:off x="3930" y="3037"/>
              <a:ext cx="58" cy="125"/>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300">
                  <a:solidFill>
                    <a:schemeClr val="tx1"/>
                  </a:solidFill>
                  <a:ea typeface="宋体" charset="-122"/>
                </a:rPr>
                <a:t>1</a:t>
              </a:r>
              <a:endParaRPr lang="en-US" altLang="zh-CN" sz="1000">
                <a:solidFill>
                  <a:schemeClr val="tx1"/>
                </a:solidFill>
                <a:ea typeface="宋体" charset="-122"/>
              </a:endParaRPr>
            </a:p>
          </p:txBody>
        </p:sp>
        <p:sp>
          <p:nvSpPr>
            <p:cNvPr id="412729" name="Rectangle 1081"/>
            <p:cNvSpPr>
              <a:spLocks noChangeArrowheads="1"/>
            </p:cNvSpPr>
            <p:nvPr/>
          </p:nvSpPr>
          <p:spPr bwMode="auto">
            <a:xfrm>
              <a:off x="3930" y="3037"/>
              <a:ext cx="58" cy="125"/>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300">
                  <a:solidFill>
                    <a:srgbClr val="FFFF00"/>
                  </a:solidFill>
                  <a:ea typeface="宋体" charset="-122"/>
                </a:rPr>
                <a:t>1</a:t>
              </a:r>
              <a:endParaRPr lang="en-US" altLang="zh-CN" sz="1000">
                <a:solidFill>
                  <a:srgbClr val="FFFF00"/>
                </a:solidFill>
                <a:ea typeface="宋体" charset="-122"/>
              </a:endParaRPr>
            </a:p>
          </p:txBody>
        </p:sp>
        <p:sp>
          <p:nvSpPr>
            <p:cNvPr id="412730" name="Rectangle 1082"/>
            <p:cNvSpPr>
              <a:spLocks noChangeArrowheads="1"/>
            </p:cNvSpPr>
            <p:nvPr/>
          </p:nvSpPr>
          <p:spPr bwMode="auto">
            <a:xfrm>
              <a:off x="3948" y="2739"/>
              <a:ext cx="317" cy="154"/>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600">
                  <a:solidFill>
                    <a:srgbClr val="FFFF00"/>
                  </a:solidFill>
                  <a:ea typeface="宋体" charset="-122"/>
                </a:rPr>
                <a:t>+cmd</a:t>
              </a:r>
              <a:endParaRPr lang="en-US" altLang="zh-CN" sz="1000">
                <a:solidFill>
                  <a:srgbClr val="FFFF00"/>
                </a:solidFill>
                <a:ea typeface="宋体" charset="-122"/>
              </a:endParaRPr>
            </a:p>
          </p:txBody>
        </p:sp>
      </p:grpSp>
      <p:grpSp>
        <p:nvGrpSpPr>
          <p:cNvPr id="5" name="Group 1093"/>
          <p:cNvGrpSpPr>
            <a:grpSpLocks/>
          </p:cNvGrpSpPr>
          <p:nvPr/>
        </p:nvGrpSpPr>
        <p:grpSpPr bwMode="auto">
          <a:xfrm>
            <a:off x="6194425" y="1562100"/>
            <a:ext cx="1892300" cy="771525"/>
            <a:chOff x="3902" y="984"/>
            <a:chExt cx="1192" cy="486"/>
          </a:xfrm>
        </p:grpSpPr>
        <p:sp>
          <p:nvSpPr>
            <p:cNvPr id="412731" name="Rectangle 1083"/>
            <p:cNvSpPr>
              <a:spLocks noChangeArrowheads="1"/>
            </p:cNvSpPr>
            <p:nvPr/>
          </p:nvSpPr>
          <p:spPr bwMode="auto">
            <a:xfrm>
              <a:off x="3902" y="984"/>
              <a:ext cx="1192" cy="486"/>
            </a:xfrm>
            <a:prstGeom prst="rect">
              <a:avLst/>
            </a:prstGeom>
            <a:solidFill>
              <a:srgbClr val="FFFFCC"/>
            </a:solidFill>
            <a:ln w="12700">
              <a:solidFill>
                <a:srgbClr val="990033"/>
              </a:solidFill>
              <a:miter lim="800000"/>
              <a:headEnd/>
              <a:tailEnd/>
            </a:ln>
          </p:spPr>
          <p:txBody>
            <a:bodyPr/>
            <a:lstStyle/>
            <a:p>
              <a:endParaRPr lang="en-US"/>
            </a:p>
          </p:txBody>
        </p:sp>
        <p:sp>
          <p:nvSpPr>
            <p:cNvPr id="412732" name="Rectangle 1084"/>
            <p:cNvSpPr>
              <a:spLocks noChangeArrowheads="1"/>
            </p:cNvSpPr>
            <p:nvPr/>
          </p:nvSpPr>
          <p:spPr bwMode="auto">
            <a:xfrm>
              <a:off x="4059" y="1019"/>
              <a:ext cx="903" cy="154"/>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600">
                  <a:solidFill>
                    <a:srgbClr val="000000"/>
                  </a:solidFill>
                  <a:ea typeface="宋体" charset="-122"/>
                </a:rPr>
                <a:t>OpenCommand</a:t>
              </a:r>
              <a:endParaRPr lang="en-US" altLang="zh-CN" sz="1000">
                <a:solidFill>
                  <a:schemeClr val="tx1"/>
                </a:solidFill>
                <a:ea typeface="宋体" charset="-122"/>
              </a:endParaRPr>
            </a:p>
          </p:txBody>
        </p:sp>
        <p:sp>
          <p:nvSpPr>
            <p:cNvPr id="412733" name="Rectangle 1085"/>
            <p:cNvSpPr>
              <a:spLocks noChangeArrowheads="1"/>
            </p:cNvSpPr>
            <p:nvPr/>
          </p:nvSpPr>
          <p:spPr bwMode="auto">
            <a:xfrm>
              <a:off x="3902" y="1175"/>
              <a:ext cx="1192" cy="295"/>
            </a:xfrm>
            <a:prstGeom prst="rect">
              <a:avLst/>
            </a:prstGeom>
            <a:noFill/>
            <a:ln w="12700">
              <a:solidFill>
                <a:srgbClr val="990033"/>
              </a:solidFill>
              <a:miter lim="800000"/>
              <a:headEnd/>
              <a:tailEnd/>
            </a:ln>
          </p:spPr>
          <p:txBody>
            <a:bodyPr/>
            <a:lstStyle/>
            <a:p>
              <a:endParaRPr lang="en-US"/>
            </a:p>
          </p:txBody>
        </p:sp>
        <p:sp>
          <p:nvSpPr>
            <p:cNvPr id="412734" name="Rectangle 1086"/>
            <p:cNvSpPr>
              <a:spLocks noChangeArrowheads="1"/>
            </p:cNvSpPr>
            <p:nvPr/>
          </p:nvSpPr>
          <p:spPr bwMode="auto">
            <a:xfrm>
              <a:off x="3902" y="1238"/>
              <a:ext cx="1192" cy="232"/>
            </a:xfrm>
            <a:prstGeom prst="rect">
              <a:avLst/>
            </a:prstGeom>
            <a:noFill/>
            <a:ln w="12700">
              <a:solidFill>
                <a:srgbClr val="990033"/>
              </a:solidFill>
              <a:miter lim="800000"/>
              <a:headEnd/>
              <a:tailEnd/>
            </a:ln>
          </p:spPr>
          <p:txBody>
            <a:bodyPr/>
            <a:lstStyle/>
            <a:p>
              <a:endParaRPr lang="en-US"/>
            </a:p>
          </p:txBody>
        </p:sp>
        <p:sp>
          <p:nvSpPr>
            <p:cNvPr id="412735" name="Rectangle 1087"/>
            <p:cNvSpPr>
              <a:spLocks noChangeArrowheads="1"/>
            </p:cNvSpPr>
            <p:nvPr/>
          </p:nvSpPr>
          <p:spPr bwMode="auto">
            <a:xfrm>
              <a:off x="3925" y="1317"/>
              <a:ext cx="536" cy="125"/>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300">
                  <a:solidFill>
                    <a:srgbClr val="000000"/>
                  </a:solidFill>
                  <a:ea typeface="宋体" charset="-122"/>
                </a:rPr>
                <a:t>+ Process()</a:t>
              </a:r>
              <a:endParaRPr lang="en-US" altLang="zh-CN" sz="1000">
                <a:solidFill>
                  <a:schemeClr val="tx1"/>
                </a:solidFill>
                <a:ea typeface="宋体" charset="-122"/>
              </a:endParaRPr>
            </a:p>
          </p:txBody>
        </p:sp>
      </p:grpSp>
      <p:sp>
        <p:nvSpPr>
          <p:cNvPr id="412736" name="Line 1088"/>
          <p:cNvSpPr>
            <a:spLocks noChangeShapeType="1"/>
          </p:cNvSpPr>
          <p:nvPr/>
        </p:nvSpPr>
        <p:spPr bwMode="auto">
          <a:xfrm>
            <a:off x="5503863" y="2111375"/>
            <a:ext cx="685800" cy="4763"/>
          </a:xfrm>
          <a:prstGeom prst="line">
            <a:avLst/>
          </a:prstGeom>
          <a:noFill/>
          <a:ln w="12700">
            <a:solidFill>
              <a:schemeClr val="tx1"/>
            </a:solidFill>
            <a:prstDash val="dash"/>
            <a:round/>
            <a:headEnd/>
            <a:tailEnd/>
          </a:ln>
        </p:spPr>
        <p:txBody>
          <a:bodyPr/>
          <a:lstStyle/>
          <a:p>
            <a:endParaRPr lang="en-US"/>
          </a:p>
        </p:txBody>
      </p:sp>
      <p:sp>
        <p:nvSpPr>
          <p:cNvPr id="412737" name="Line 1089"/>
          <p:cNvSpPr>
            <a:spLocks noChangeShapeType="1"/>
          </p:cNvSpPr>
          <p:nvPr/>
        </p:nvSpPr>
        <p:spPr bwMode="auto">
          <a:xfrm>
            <a:off x="7159625" y="2344738"/>
            <a:ext cx="0" cy="517525"/>
          </a:xfrm>
          <a:prstGeom prst="line">
            <a:avLst/>
          </a:prstGeom>
          <a:noFill/>
          <a:ln w="12700">
            <a:solidFill>
              <a:schemeClr val="tx1"/>
            </a:solidFill>
            <a:round/>
            <a:headEnd/>
            <a:tailEnd/>
          </a:ln>
        </p:spPr>
        <p:txBody>
          <a:bodyPr/>
          <a:lstStyle/>
          <a:p>
            <a:endParaRPr lang="en-US"/>
          </a:p>
        </p:txBody>
      </p:sp>
      <p:sp>
        <p:nvSpPr>
          <p:cNvPr id="412738" name="Freeform 1090"/>
          <p:cNvSpPr>
            <a:spLocks/>
          </p:cNvSpPr>
          <p:nvPr/>
        </p:nvSpPr>
        <p:spPr bwMode="auto">
          <a:xfrm>
            <a:off x="7070725" y="2867025"/>
            <a:ext cx="177800" cy="242888"/>
          </a:xfrm>
          <a:custGeom>
            <a:avLst/>
            <a:gdLst/>
            <a:ahLst/>
            <a:cxnLst>
              <a:cxn ang="0">
                <a:pos x="56" y="153"/>
              </a:cxn>
              <a:cxn ang="0">
                <a:pos x="112" y="0"/>
              </a:cxn>
              <a:cxn ang="0">
                <a:pos x="0" y="0"/>
              </a:cxn>
              <a:cxn ang="0">
                <a:pos x="56" y="153"/>
              </a:cxn>
            </a:cxnLst>
            <a:rect l="0" t="0" r="r" b="b"/>
            <a:pathLst>
              <a:path w="112" h="153">
                <a:moveTo>
                  <a:pt x="56" y="153"/>
                </a:moveTo>
                <a:lnTo>
                  <a:pt x="112" y="0"/>
                </a:lnTo>
                <a:lnTo>
                  <a:pt x="0" y="0"/>
                </a:lnTo>
                <a:lnTo>
                  <a:pt x="56" y="153"/>
                </a:lnTo>
                <a:close/>
              </a:path>
            </a:pathLst>
          </a:custGeom>
          <a:noFill/>
          <a:ln w="12700">
            <a:solidFill>
              <a:schemeClr val="tx1"/>
            </a:solidFill>
            <a:prstDash val="solid"/>
            <a:round/>
            <a:headEnd/>
            <a:tailEnd/>
          </a:ln>
        </p:spPr>
        <p:txBody>
          <a:bodyPr/>
          <a:lstStyle/>
          <a:p>
            <a:endParaRPr lang="en-US"/>
          </a:p>
        </p:txBody>
      </p:sp>
      <p:sp>
        <p:nvSpPr>
          <p:cNvPr id="412744" name="Line 1096"/>
          <p:cNvSpPr>
            <a:spLocks noChangeShapeType="1"/>
          </p:cNvSpPr>
          <p:nvPr/>
        </p:nvSpPr>
        <p:spPr bwMode="auto">
          <a:xfrm>
            <a:off x="5356225" y="3568700"/>
            <a:ext cx="1079500" cy="1588"/>
          </a:xfrm>
          <a:prstGeom prst="line">
            <a:avLst/>
          </a:prstGeom>
          <a:noFill/>
          <a:ln w="12700">
            <a:solidFill>
              <a:schemeClr val="tx1"/>
            </a:solidFill>
            <a:round/>
            <a:headEnd/>
            <a:tailEnd type="arrow" w="lg" len="lg"/>
          </a:ln>
        </p:spPr>
        <p:txBody>
          <a:bodyPr/>
          <a:lstStyle/>
          <a:p>
            <a:endParaRPr lang="en-US"/>
          </a:p>
        </p:txBody>
      </p:sp>
      <p:sp>
        <p:nvSpPr>
          <p:cNvPr id="412747" name="AutoShape 1099"/>
          <p:cNvSpPr>
            <a:spLocks noChangeArrowheads="1"/>
          </p:cNvSpPr>
          <p:nvPr/>
        </p:nvSpPr>
        <p:spPr bwMode="auto">
          <a:xfrm>
            <a:off x="3746500" y="1181100"/>
            <a:ext cx="4533900" cy="1346200"/>
          </a:xfrm>
          <a:prstGeom prst="roundRect">
            <a:avLst>
              <a:gd name="adj" fmla="val 16667"/>
            </a:avLst>
          </a:prstGeom>
          <a:noFill/>
          <a:ln w="19050" algn="ctr">
            <a:solidFill>
              <a:srgbClr val="00CCFF"/>
            </a:solidFill>
            <a:prstDash val="dash"/>
            <a:round/>
            <a:headEnd/>
            <a:tailEnd/>
          </a:ln>
          <a:effectLst/>
        </p:spPr>
        <p:txBody>
          <a:bodyPr wrap="none" lIns="107950" tIns="53975" rIns="107950" bIns="53975" anchor="ctr"/>
          <a:lstStyle/>
          <a:p>
            <a:endParaRPr lang="en-US"/>
          </a:p>
        </p:txBody>
      </p:sp>
    </p:spTree>
    <p:extLst>
      <p:ext uri="{BB962C8B-B14F-4D97-AF65-F5344CB8AC3E}">
        <p14:creationId xmlns:p14="http://schemas.microsoft.com/office/powerpoint/2010/main" val="53707524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87" name="Rectangle 2115"/>
          <p:cNvSpPr>
            <a:spLocks noChangeArrowheads="1"/>
          </p:cNvSpPr>
          <p:nvPr/>
        </p:nvSpPr>
        <p:spPr bwMode="auto">
          <a:xfrm>
            <a:off x="5208588" y="5126038"/>
            <a:ext cx="1266825" cy="522287"/>
          </a:xfrm>
          <a:prstGeom prst="rect">
            <a:avLst/>
          </a:prstGeom>
          <a:solidFill>
            <a:srgbClr val="FFFFCC"/>
          </a:solidFill>
          <a:ln w="12700">
            <a:solidFill>
              <a:srgbClr val="990033"/>
            </a:solidFill>
            <a:miter lim="800000"/>
            <a:headEnd/>
            <a:tailEnd/>
          </a:ln>
        </p:spPr>
        <p:txBody>
          <a:bodyPr/>
          <a:lstStyle/>
          <a:p>
            <a:endParaRPr lang="en-US"/>
          </a:p>
        </p:txBody>
      </p:sp>
      <p:sp>
        <p:nvSpPr>
          <p:cNvPr id="414722" name="Rectangle 2050"/>
          <p:cNvSpPr>
            <a:spLocks noGrp="1" noChangeArrowheads="1"/>
          </p:cNvSpPr>
          <p:nvPr>
            <p:ph type="title"/>
          </p:nvPr>
        </p:nvSpPr>
        <p:spPr>
          <a:xfrm>
            <a:off x="539552" y="0"/>
            <a:ext cx="7772400" cy="914400"/>
          </a:xfrm>
        </p:spPr>
        <p:txBody>
          <a:bodyPr/>
          <a:lstStyle/>
          <a:p>
            <a:r>
              <a:rPr lang="en-US" altLang="zh-CN" sz="3600" dirty="0">
                <a:ea typeface="宋体" charset="-122"/>
              </a:rPr>
              <a:t>Detailing the Command Pattern (continued)</a:t>
            </a:r>
          </a:p>
        </p:txBody>
      </p:sp>
      <p:sp>
        <p:nvSpPr>
          <p:cNvPr id="414730" name="Text Box 2058"/>
          <p:cNvSpPr txBox="1">
            <a:spLocks noChangeArrowheads="1"/>
          </p:cNvSpPr>
          <p:nvPr/>
        </p:nvSpPr>
        <p:spPr bwMode="auto">
          <a:xfrm>
            <a:off x="5272088" y="1616075"/>
            <a:ext cx="1544637" cy="412750"/>
          </a:xfrm>
          <a:prstGeom prst="rect">
            <a:avLst/>
          </a:prstGeom>
          <a:noFill/>
          <a:ln w="9525">
            <a:noFill/>
            <a:miter lim="800000"/>
            <a:headEnd/>
            <a:tailEnd/>
          </a:ln>
          <a:effectLst/>
        </p:spPr>
        <p:txBody>
          <a:bodyPr wrap="none" lIns="107950" tIns="53975" rIns="107950" bIns="53975">
            <a:spAutoFit/>
          </a:bodyPr>
          <a:lstStyle/>
          <a:p>
            <a:pPr eaLnBrk="0" fontAlgn="base" hangingPunct="0">
              <a:lnSpc>
                <a:spcPct val="100000"/>
              </a:lnSpc>
              <a:spcBef>
                <a:spcPct val="0"/>
              </a:spcBef>
              <a:buClrTx/>
              <a:buFontTx/>
              <a:buNone/>
            </a:pPr>
            <a:r>
              <a:rPr lang="en-US" altLang="zh-CN" sz="2000" i="1">
                <a:solidFill>
                  <a:srgbClr val="00CCFF"/>
                </a:solidFill>
                <a:ea typeface="宋体" charset="-122"/>
              </a:rPr>
              <a:t>Initialization</a:t>
            </a:r>
          </a:p>
        </p:txBody>
      </p:sp>
      <p:sp>
        <p:nvSpPr>
          <p:cNvPr id="414731" name="Text Box 2059"/>
          <p:cNvSpPr txBox="1">
            <a:spLocks noChangeArrowheads="1"/>
          </p:cNvSpPr>
          <p:nvPr/>
        </p:nvSpPr>
        <p:spPr bwMode="auto">
          <a:xfrm>
            <a:off x="762000" y="4800600"/>
            <a:ext cx="2514600" cy="717550"/>
          </a:xfrm>
          <a:prstGeom prst="rect">
            <a:avLst/>
          </a:prstGeom>
          <a:noFill/>
          <a:ln w="9525">
            <a:noFill/>
            <a:miter lim="800000"/>
            <a:headEnd/>
            <a:tailEnd/>
          </a:ln>
          <a:effectLst/>
        </p:spPr>
        <p:txBody>
          <a:bodyPr lIns="107950" tIns="53975" rIns="107950" bIns="53975">
            <a:spAutoFit/>
          </a:bodyPr>
          <a:lstStyle/>
          <a:p>
            <a:pPr algn="r" eaLnBrk="0" fontAlgn="base" hangingPunct="0">
              <a:lnSpc>
                <a:spcPct val="100000"/>
              </a:lnSpc>
              <a:spcBef>
                <a:spcPct val="0"/>
              </a:spcBef>
              <a:buClrTx/>
              <a:buFontTx/>
              <a:buNone/>
            </a:pPr>
            <a:r>
              <a:rPr lang="en-US" altLang="zh-CN" sz="2000" i="1">
                <a:solidFill>
                  <a:srgbClr val="00CCFF"/>
                </a:solidFill>
                <a:ea typeface="宋体" charset="-122"/>
              </a:rPr>
              <a:t>The user selects the </a:t>
            </a:r>
            <a:r>
              <a:rPr lang="en-US" altLang="zh-CN" sz="2000">
                <a:solidFill>
                  <a:srgbClr val="00CCFF"/>
                </a:solidFill>
                <a:ea typeface="宋体" charset="-122"/>
              </a:rPr>
              <a:t>Open…</a:t>
            </a:r>
            <a:r>
              <a:rPr lang="en-US" altLang="zh-CN" sz="2000" i="1">
                <a:solidFill>
                  <a:srgbClr val="00CCFF"/>
                </a:solidFill>
                <a:ea typeface="宋体" charset="-122"/>
              </a:rPr>
              <a:t> menu item</a:t>
            </a:r>
          </a:p>
        </p:txBody>
      </p:sp>
      <p:grpSp>
        <p:nvGrpSpPr>
          <p:cNvPr id="2" name="Group 2117"/>
          <p:cNvGrpSpPr>
            <a:grpSpLocks/>
          </p:cNvGrpSpPr>
          <p:nvPr/>
        </p:nvGrpSpPr>
        <p:grpSpPr bwMode="auto">
          <a:xfrm>
            <a:off x="533400" y="1722438"/>
            <a:ext cx="781050" cy="522287"/>
            <a:chOff x="336" y="1085"/>
            <a:chExt cx="492" cy="329"/>
          </a:xfrm>
        </p:grpSpPr>
        <p:sp>
          <p:nvSpPr>
            <p:cNvPr id="414732" name="Rectangle 2060"/>
            <p:cNvSpPr>
              <a:spLocks noChangeArrowheads="1"/>
            </p:cNvSpPr>
            <p:nvPr/>
          </p:nvSpPr>
          <p:spPr bwMode="auto">
            <a:xfrm>
              <a:off x="336" y="1085"/>
              <a:ext cx="492" cy="329"/>
            </a:xfrm>
            <a:prstGeom prst="rect">
              <a:avLst/>
            </a:prstGeom>
            <a:solidFill>
              <a:srgbClr val="FFFFCC"/>
            </a:solidFill>
            <a:ln w="12700">
              <a:solidFill>
                <a:srgbClr val="990033"/>
              </a:solidFill>
              <a:miter lim="800000"/>
              <a:headEnd/>
              <a:tailEnd/>
            </a:ln>
          </p:spPr>
          <p:txBody>
            <a:bodyPr/>
            <a:lstStyle/>
            <a:p>
              <a:endParaRPr lang="en-US"/>
            </a:p>
          </p:txBody>
        </p:sp>
        <p:sp>
          <p:nvSpPr>
            <p:cNvPr id="414733" name="Rectangle 2061"/>
            <p:cNvSpPr>
              <a:spLocks noChangeArrowheads="1"/>
            </p:cNvSpPr>
            <p:nvPr/>
          </p:nvSpPr>
          <p:spPr bwMode="auto">
            <a:xfrm>
              <a:off x="410" y="1118"/>
              <a:ext cx="361" cy="144"/>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500" u="sng">
                  <a:solidFill>
                    <a:srgbClr val="000000"/>
                  </a:solidFill>
                  <a:ea typeface="宋体" charset="-122"/>
                </a:rPr>
                <a:t>myapp</a:t>
              </a:r>
              <a:endParaRPr lang="en-US" altLang="zh-CN" sz="1000">
                <a:solidFill>
                  <a:schemeClr val="tx1"/>
                </a:solidFill>
                <a:ea typeface="宋体" charset="-122"/>
              </a:endParaRPr>
            </a:p>
          </p:txBody>
        </p:sp>
      </p:grpSp>
      <p:grpSp>
        <p:nvGrpSpPr>
          <p:cNvPr id="3" name="Group 2119"/>
          <p:cNvGrpSpPr>
            <a:grpSpLocks/>
          </p:cNvGrpSpPr>
          <p:nvPr/>
        </p:nvGrpSpPr>
        <p:grpSpPr bwMode="auto">
          <a:xfrm>
            <a:off x="3498850" y="1722438"/>
            <a:ext cx="1714500" cy="522287"/>
            <a:chOff x="2000" y="1085"/>
            <a:chExt cx="1080" cy="329"/>
          </a:xfrm>
        </p:grpSpPr>
        <p:sp>
          <p:nvSpPr>
            <p:cNvPr id="414736" name="Rectangle 2064"/>
            <p:cNvSpPr>
              <a:spLocks noChangeArrowheads="1"/>
            </p:cNvSpPr>
            <p:nvPr/>
          </p:nvSpPr>
          <p:spPr bwMode="auto">
            <a:xfrm>
              <a:off x="2000" y="1085"/>
              <a:ext cx="1080" cy="329"/>
            </a:xfrm>
            <a:prstGeom prst="rect">
              <a:avLst/>
            </a:prstGeom>
            <a:solidFill>
              <a:srgbClr val="FFFFCC"/>
            </a:solidFill>
            <a:ln w="12700">
              <a:solidFill>
                <a:srgbClr val="990033"/>
              </a:solidFill>
              <a:miter lim="800000"/>
              <a:headEnd/>
              <a:tailEnd/>
            </a:ln>
          </p:spPr>
          <p:txBody>
            <a:bodyPr/>
            <a:lstStyle/>
            <a:p>
              <a:endParaRPr lang="en-US"/>
            </a:p>
          </p:txBody>
        </p:sp>
        <p:sp>
          <p:nvSpPr>
            <p:cNvPr id="414737" name="Rectangle 2065"/>
            <p:cNvSpPr>
              <a:spLocks noChangeArrowheads="1"/>
            </p:cNvSpPr>
            <p:nvPr/>
          </p:nvSpPr>
          <p:spPr bwMode="auto">
            <a:xfrm>
              <a:off x="2354" y="1118"/>
              <a:ext cx="393" cy="144"/>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500" u="sng">
                  <a:solidFill>
                    <a:srgbClr val="000000"/>
                  </a:solidFill>
                  <a:ea typeface="宋体" charset="-122"/>
                </a:rPr>
                <a:t>ocmd : </a:t>
              </a:r>
              <a:endParaRPr lang="en-US" altLang="zh-CN" sz="1000">
                <a:solidFill>
                  <a:schemeClr val="tx1"/>
                </a:solidFill>
                <a:ea typeface="宋体" charset="-122"/>
              </a:endParaRPr>
            </a:p>
          </p:txBody>
        </p:sp>
        <p:sp>
          <p:nvSpPr>
            <p:cNvPr id="414738" name="Rectangle 2066"/>
            <p:cNvSpPr>
              <a:spLocks noChangeArrowheads="1"/>
            </p:cNvSpPr>
            <p:nvPr/>
          </p:nvSpPr>
          <p:spPr bwMode="auto">
            <a:xfrm>
              <a:off x="2131" y="1251"/>
              <a:ext cx="849" cy="144"/>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500" u="sng">
                  <a:solidFill>
                    <a:srgbClr val="000000"/>
                  </a:solidFill>
                  <a:ea typeface="宋体" charset="-122"/>
                </a:rPr>
                <a:t>OpenCommand</a:t>
              </a:r>
              <a:endParaRPr lang="en-US" altLang="zh-CN" sz="1000">
                <a:solidFill>
                  <a:schemeClr val="tx1"/>
                </a:solidFill>
                <a:ea typeface="宋体" charset="-122"/>
              </a:endParaRPr>
            </a:p>
          </p:txBody>
        </p:sp>
      </p:grpSp>
      <p:sp>
        <p:nvSpPr>
          <p:cNvPr id="414742" name="Line 2070"/>
          <p:cNvSpPr>
            <a:spLocks noChangeShapeType="1"/>
          </p:cNvSpPr>
          <p:nvPr/>
        </p:nvSpPr>
        <p:spPr bwMode="auto">
          <a:xfrm flipH="1">
            <a:off x="923925" y="2257425"/>
            <a:ext cx="3175" cy="1035050"/>
          </a:xfrm>
          <a:prstGeom prst="line">
            <a:avLst/>
          </a:prstGeom>
          <a:noFill/>
          <a:ln w="12700">
            <a:solidFill>
              <a:schemeClr val="tx1"/>
            </a:solidFill>
            <a:round/>
            <a:headEnd/>
            <a:tailEnd/>
          </a:ln>
        </p:spPr>
        <p:txBody>
          <a:bodyPr/>
          <a:lstStyle/>
          <a:p>
            <a:endParaRPr lang="en-US"/>
          </a:p>
        </p:txBody>
      </p:sp>
      <p:grpSp>
        <p:nvGrpSpPr>
          <p:cNvPr id="4" name="Group 2120"/>
          <p:cNvGrpSpPr>
            <a:grpSpLocks/>
          </p:cNvGrpSpPr>
          <p:nvPr/>
        </p:nvGrpSpPr>
        <p:grpSpPr bwMode="auto">
          <a:xfrm>
            <a:off x="3498850" y="3278188"/>
            <a:ext cx="1457325" cy="522287"/>
            <a:chOff x="2081" y="1975"/>
            <a:chExt cx="918" cy="329"/>
          </a:xfrm>
        </p:grpSpPr>
        <p:sp>
          <p:nvSpPr>
            <p:cNvPr id="414739" name="Rectangle 2067"/>
            <p:cNvSpPr>
              <a:spLocks noChangeArrowheads="1"/>
            </p:cNvSpPr>
            <p:nvPr/>
          </p:nvSpPr>
          <p:spPr bwMode="auto">
            <a:xfrm>
              <a:off x="2081" y="1975"/>
              <a:ext cx="918" cy="329"/>
            </a:xfrm>
            <a:prstGeom prst="rect">
              <a:avLst/>
            </a:prstGeom>
            <a:solidFill>
              <a:srgbClr val="FFFFCC"/>
            </a:solidFill>
            <a:ln w="12700">
              <a:solidFill>
                <a:srgbClr val="990033"/>
              </a:solidFill>
              <a:miter lim="800000"/>
              <a:headEnd/>
              <a:tailEnd/>
            </a:ln>
          </p:spPr>
          <p:txBody>
            <a:bodyPr/>
            <a:lstStyle/>
            <a:p>
              <a:endParaRPr lang="en-US"/>
            </a:p>
          </p:txBody>
        </p:sp>
        <p:sp>
          <p:nvSpPr>
            <p:cNvPr id="414740" name="Rectangle 2068"/>
            <p:cNvSpPr>
              <a:spLocks noChangeArrowheads="1"/>
            </p:cNvSpPr>
            <p:nvPr/>
          </p:nvSpPr>
          <p:spPr bwMode="auto">
            <a:xfrm>
              <a:off x="2242" y="2008"/>
              <a:ext cx="640" cy="144"/>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500" u="sng">
                  <a:solidFill>
                    <a:srgbClr val="000000"/>
                  </a:solidFill>
                  <a:ea typeface="宋体" charset="-122"/>
                </a:rPr>
                <a:t>aNewItem : </a:t>
              </a:r>
              <a:endParaRPr lang="en-US" altLang="zh-CN" sz="1000">
                <a:solidFill>
                  <a:schemeClr val="tx1"/>
                </a:solidFill>
                <a:ea typeface="宋体" charset="-122"/>
              </a:endParaRPr>
            </a:p>
          </p:txBody>
        </p:sp>
        <p:sp>
          <p:nvSpPr>
            <p:cNvPr id="414741" name="Rectangle 2069"/>
            <p:cNvSpPr>
              <a:spLocks noChangeArrowheads="1"/>
            </p:cNvSpPr>
            <p:nvPr/>
          </p:nvSpPr>
          <p:spPr bwMode="auto">
            <a:xfrm>
              <a:off x="2294" y="2141"/>
              <a:ext cx="534" cy="144"/>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500" u="sng">
                  <a:solidFill>
                    <a:srgbClr val="000000"/>
                  </a:solidFill>
                  <a:ea typeface="宋体" charset="-122"/>
                </a:rPr>
                <a:t>MenuItem</a:t>
              </a:r>
              <a:endParaRPr lang="en-US" altLang="zh-CN" sz="1000">
                <a:solidFill>
                  <a:schemeClr val="tx1"/>
                </a:solidFill>
                <a:ea typeface="宋体" charset="-122"/>
              </a:endParaRPr>
            </a:p>
          </p:txBody>
        </p:sp>
      </p:grpSp>
      <p:sp>
        <p:nvSpPr>
          <p:cNvPr id="414743" name="Line 2071"/>
          <p:cNvSpPr>
            <a:spLocks noChangeShapeType="1"/>
          </p:cNvSpPr>
          <p:nvPr/>
        </p:nvSpPr>
        <p:spPr bwMode="auto">
          <a:xfrm>
            <a:off x="1049338" y="2471738"/>
            <a:ext cx="4762" cy="420687"/>
          </a:xfrm>
          <a:prstGeom prst="line">
            <a:avLst/>
          </a:prstGeom>
          <a:noFill/>
          <a:ln w="12700">
            <a:solidFill>
              <a:schemeClr val="tx1"/>
            </a:solidFill>
            <a:round/>
            <a:headEnd/>
            <a:tailEnd/>
          </a:ln>
        </p:spPr>
        <p:txBody>
          <a:bodyPr/>
          <a:lstStyle/>
          <a:p>
            <a:endParaRPr lang="en-US"/>
          </a:p>
        </p:txBody>
      </p:sp>
      <p:grpSp>
        <p:nvGrpSpPr>
          <p:cNvPr id="5" name="Group 2118"/>
          <p:cNvGrpSpPr>
            <a:grpSpLocks/>
          </p:cNvGrpSpPr>
          <p:nvPr/>
        </p:nvGrpSpPr>
        <p:grpSpPr bwMode="auto">
          <a:xfrm rot="1116853">
            <a:off x="981075" y="2752725"/>
            <a:ext cx="104775" cy="146050"/>
            <a:chOff x="828" y="1652"/>
            <a:chExt cx="66" cy="92"/>
          </a:xfrm>
        </p:grpSpPr>
        <p:sp>
          <p:nvSpPr>
            <p:cNvPr id="414744" name="Line 2072"/>
            <p:cNvSpPr>
              <a:spLocks noChangeShapeType="1"/>
            </p:cNvSpPr>
            <p:nvPr/>
          </p:nvSpPr>
          <p:spPr bwMode="auto">
            <a:xfrm flipV="1">
              <a:off x="892" y="1652"/>
              <a:ext cx="2" cy="92"/>
            </a:xfrm>
            <a:prstGeom prst="line">
              <a:avLst/>
            </a:prstGeom>
            <a:noFill/>
            <a:ln w="12700">
              <a:solidFill>
                <a:schemeClr val="tx1"/>
              </a:solidFill>
              <a:round/>
              <a:headEnd/>
              <a:tailEnd/>
            </a:ln>
          </p:spPr>
          <p:txBody>
            <a:bodyPr/>
            <a:lstStyle/>
            <a:p>
              <a:endParaRPr lang="en-US"/>
            </a:p>
          </p:txBody>
        </p:sp>
        <p:sp>
          <p:nvSpPr>
            <p:cNvPr id="414745" name="Line 2073"/>
            <p:cNvSpPr>
              <a:spLocks noChangeShapeType="1"/>
            </p:cNvSpPr>
            <p:nvPr/>
          </p:nvSpPr>
          <p:spPr bwMode="auto">
            <a:xfrm flipH="1" flipV="1">
              <a:off x="828" y="1676"/>
              <a:ext cx="64" cy="68"/>
            </a:xfrm>
            <a:prstGeom prst="line">
              <a:avLst/>
            </a:prstGeom>
            <a:noFill/>
            <a:ln w="12700">
              <a:solidFill>
                <a:schemeClr val="tx1"/>
              </a:solidFill>
              <a:round/>
              <a:headEnd/>
              <a:tailEnd/>
            </a:ln>
          </p:spPr>
          <p:txBody>
            <a:bodyPr/>
            <a:lstStyle/>
            <a:p>
              <a:endParaRPr lang="en-US"/>
            </a:p>
          </p:txBody>
        </p:sp>
      </p:grpSp>
      <p:sp>
        <p:nvSpPr>
          <p:cNvPr id="414746" name="Rectangle 2074"/>
          <p:cNvSpPr>
            <a:spLocks noChangeArrowheads="1"/>
          </p:cNvSpPr>
          <p:nvPr/>
        </p:nvSpPr>
        <p:spPr bwMode="auto">
          <a:xfrm>
            <a:off x="1173163" y="2482850"/>
            <a:ext cx="2327275" cy="228600"/>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500">
                <a:solidFill>
                  <a:srgbClr val="FFFF00"/>
                </a:solidFill>
                <a:ea typeface="宋体" charset="-122"/>
              </a:rPr>
              <a:t>2. AddItem("Open...",ocmd)</a:t>
            </a:r>
            <a:endParaRPr lang="en-US" altLang="zh-CN" sz="1000">
              <a:solidFill>
                <a:srgbClr val="FFFF00"/>
              </a:solidFill>
              <a:ea typeface="宋体" charset="-122"/>
            </a:endParaRPr>
          </a:p>
        </p:txBody>
      </p:sp>
      <p:sp>
        <p:nvSpPr>
          <p:cNvPr id="414747" name="Line 2075"/>
          <p:cNvSpPr>
            <a:spLocks noChangeShapeType="1"/>
          </p:cNvSpPr>
          <p:nvPr/>
        </p:nvSpPr>
        <p:spPr bwMode="auto">
          <a:xfrm>
            <a:off x="1325563" y="1989138"/>
            <a:ext cx="2189162" cy="1587"/>
          </a:xfrm>
          <a:prstGeom prst="line">
            <a:avLst/>
          </a:prstGeom>
          <a:noFill/>
          <a:ln w="12700">
            <a:solidFill>
              <a:schemeClr val="tx1"/>
            </a:solidFill>
            <a:round/>
            <a:headEnd/>
            <a:tailEnd/>
          </a:ln>
        </p:spPr>
        <p:txBody>
          <a:bodyPr/>
          <a:lstStyle/>
          <a:p>
            <a:endParaRPr lang="en-US"/>
          </a:p>
        </p:txBody>
      </p:sp>
      <p:sp>
        <p:nvSpPr>
          <p:cNvPr id="414748" name="Line 2076"/>
          <p:cNvSpPr>
            <a:spLocks noChangeShapeType="1"/>
          </p:cNvSpPr>
          <p:nvPr/>
        </p:nvSpPr>
        <p:spPr bwMode="auto">
          <a:xfrm>
            <a:off x="1943100" y="1838325"/>
            <a:ext cx="452438" cy="1588"/>
          </a:xfrm>
          <a:prstGeom prst="line">
            <a:avLst/>
          </a:prstGeom>
          <a:noFill/>
          <a:ln w="12700">
            <a:solidFill>
              <a:schemeClr val="tx1"/>
            </a:solidFill>
            <a:round/>
            <a:headEnd/>
            <a:tailEnd/>
          </a:ln>
        </p:spPr>
        <p:txBody>
          <a:bodyPr/>
          <a:lstStyle/>
          <a:p>
            <a:endParaRPr lang="en-US"/>
          </a:p>
        </p:txBody>
      </p:sp>
      <p:sp>
        <p:nvSpPr>
          <p:cNvPr id="414749" name="Line 2077"/>
          <p:cNvSpPr>
            <a:spLocks noChangeShapeType="1"/>
          </p:cNvSpPr>
          <p:nvPr/>
        </p:nvSpPr>
        <p:spPr bwMode="auto">
          <a:xfrm flipH="1">
            <a:off x="2259013" y="1838325"/>
            <a:ext cx="136525" cy="57150"/>
          </a:xfrm>
          <a:prstGeom prst="line">
            <a:avLst/>
          </a:prstGeom>
          <a:noFill/>
          <a:ln w="12700">
            <a:solidFill>
              <a:schemeClr val="tx1"/>
            </a:solidFill>
            <a:round/>
            <a:headEnd/>
            <a:tailEnd/>
          </a:ln>
        </p:spPr>
        <p:txBody>
          <a:bodyPr/>
          <a:lstStyle/>
          <a:p>
            <a:endParaRPr lang="en-US"/>
          </a:p>
        </p:txBody>
      </p:sp>
      <p:sp>
        <p:nvSpPr>
          <p:cNvPr id="414750" name="Line 2078"/>
          <p:cNvSpPr>
            <a:spLocks noChangeShapeType="1"/>
          </p:cNvSpPr>
          <p:nvPr/>
        </p:nvSpPr>
        <p:spPr bwMode="auto">
          <a:xfrm flipH="1" flipV="1">
            <a:off x="2259013" y="1782763"/>
            <a:ext cx="136525" cy="55562"/>
          </a:xfrm>
          <a:prstGeom prst="line">
            <a:avLst/>
          </a:prstGeom>
          <a:noFill/>
          <a:ln w="12700">
            <a:solidFill>
              <a:schemeClr val="tx1"/>
            </a:solidFill>
            <a:round/>
            <a:headEnd/>
            <a:tailEnd/>
          </a:ln>
        </p:spPr>
        <p:txBody>
          <a:bodyPr/>
          <a:lstStyle/>
          <a:p>
            <a:endParaRPr lang="en-US"/>
          </a:p>
        </p:txBody>
      </p:sp>
      <p:sp>
        <p:nvSpPr>
          <p:cNvPr id="414751" name="Rectangle 2079"/>
          <p:cNvSpPr>
            <a:spLocks noChangeArrowheads="1"/>
          </p:cNvSpPr>
          <p:nvPr/>
        </p:nvSpPr>
        <p:spPr bwMode="auto">
          <a:xfrm>
            <a:off x="1484313" y="1501775"/>
            <a:ext cx="1614487" cy="212725"/>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400">
                <a:solidFill>
                  <a:srgbClr val="FFFF00"/>
                </a:solidFill>
                <a:ea typeface="宋体" charset="-122"/>
              </a:rPr>
              <a:t>1. OpenCommand( )</a:t>
            </a:r>
          </a:p>
        </p:txBody>
      </p:sp>
      <p:sp>
        <p:nvSpPr>
          <p:cNvPr id="414752" name="Line 2080"/>
          <p:cNvSpPr>
            <a:spLocks noChangeShapeType="1"/>
          </p:cNvSpPr>
          <p:nvPr/>
        </p:nvSpPr>
        <p:spPr bwMode="auto">
          <a:xfrm>
            <a:off x="1319213" y="3544888"/>
            <a:ext cx="2179637" cy="1587"/>
          </a:xfrm>
          <a:prstGeom prst="line">
            <a:avLst/>
          </a:prstGeom>
          <a:noFill/>
          <a:ln w="12700">
            <a:solidFill>
              <a:schemeClr val="tx1"/>
            </a:solidFill>
            <a:round/>
            <a:headEnd/>
            <a:tailEnd/>
          </a:ln>
        </p:spPr>
        <p:txBody>
          <a:bodyPr/>
          <a:lstStyle/>
          <a:p>
            <a:endParaRPr lang="en-US"/>
          </a:p>
        </p:txBody>
      </p:sp>
      <p:sp>
        <p:nvSpPr>
          <p:cNvPr id="414753" name="Line 2081"/>
          <p:cNvSpPr>
            <a:spLocks noChangeShapeType="1"/>
          </p:cNvSpPr>
          <p:nvPr/>
        </p:nvSpPr>
        <p:spPr bwMode="auto">
          <a:xfrm>
            <a:off x="2206625" y="3390900"/>
            <a:ext cx="452438" cy="1588"/>
          </a:xfrm>
          <a:prstGeom prst="line">
            <a:avLst/>
          </a:prstGeom>
          <a:noFill/>
          <a:ln w="12700">
            <a:solidFill>
              <a:schemeClr val="tx1"/>
            </a:solidFill>
            <a:round/>
            <a:headEnd/>
            <a:tailEnd/>
          </a:ln>
        </p:spPr>
        <p:txBody>
          <a:bodyPr/>
          <a:lstStyle/>
          <a:p>
            <a:endParaRPr lang="en-US"/>
          </a:p>
        </p:txBody>
      </p:sp>
      <p:sp>
        <p:nvSpPr>
          <p:cNvPr id="414754" name="Line 2082"/>
          <p:cNvSpPr>
            <a:spLocks noChangeShapeType="1"/>
          </p:cNvSpPr>
          <p:nvPr/>
        </p:nvSpPr>
        <p:spPr bwMode="auto">
          <a:xfrm flipH="1">
            <a:off x="2522538" y="3390900"/>
            <a:ext cx="136525" cy="55563"/>
          </a:xfrm>
          <a:prstGeom prst="line">
            <a:avLst/>
          </a:prstGeom>
          <a:noFill/>
          <a:ln w="12700">
            <a:solidFill>
              <a:schemeClr val="tx1"/>
            </a:solidFill>
            <a:round/>
            <a:headEnd/>
            <a:tailEnd/>
          </a:ln>
        </p:spPr>
        <p:txBody>
          <a:bodyPr/>
          <a:lstStyle/>
          <a:p>
            <a:endParaRPr lang="en-US"/>
          </a:p>
        </p:txBody>
      </p:sp>
      <p:sp>
        <p:nvSpPr>
          <p:cNvPr id="414755" name="Line 2083"/>
          <p:cNvSpPr>
            <a:spLocks noChangeShapeType="1"/>
          </p:cNvSpPr>
          <p:nvPr/>
        </p:nvSpPr>
        <p:spPr bwMode="auto">
          <a:xfrm flipH="1" flipV="1">
            <a:off x="2522538" y="3333750"/>
            <a:ext cx="136525" cy="57150"/>
          </a:xfrm>
          <a:prstGeom prst="line">
            <a:avLst/>
          </a:prstGeom>
          <a:noFill/>
          <a:ln w="12700">
            <a:solidFill>
              <a:schemeClr val="tx1"/>
            </a:solidFill>
            <a:round/>
            <a:headEnd/>
            <a:tailEnd/>
          </a:ln>
        </p:spPr>
        <p:txBody>
          <a:bodyPr/>
          <a:lstStyle/>
          <a:p>
            <a:endParaRPr lang="en-US"/>
          </a:p>
        </p:txBody>
      </p:sp>
      <p:sp>
        <p:nvSpPr>
          <p:cNvPr id="414756" name="Rectangle 2084"/>
          <p:cNvSpPr>
            <a:spLocks noChangeArrowheads="1"/>
          </p:cNvSpPr>
          <p:nvPr/>
        </p:nvSpPr>
        <p:spPr bwMode="auto">
          <a:xfrm>
            <a:off x="1484313" y="3043238"/>
            <a:ext cx="2517775" cy="228600"/>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500">
                <a:solidFill>
                  <a:srgbClr val="FFFF00"/>
                </a:solidFill>
                <a:ea typeface="宋体" charset="-122"/>
              </a:rPr>
              <a:t>3. MenuItem("Open...", ocmd)</a:t>
            </a:r>
            <a:endParaRPr lang="en-US" altLang="zh-CN" sz="1000">
              <a:solidFill>
                <a:srgbClr val="FFFF00"/>
              </a:solidFill>
              <a:ea typeface="宋体" charset="-122"/>
            </a:endParaRPr>
          </a:p>
        </p:txBody>
      </p:sp>
      <p:grpSp>
        <p:nvGrpSpPr>
          <p:cNvPr id="6" name="Group 2085"/>
          <p:cNvGrpSpPr>
            <a:grpSpLocks/>
          </p:cNvGrpSpPr>
          <p:nvPr/>
        </p:nvGrpSpPr>
        <p:grpSpPr bwMode="auto">
          <a:xfrm>
            <a:off x="3735388" y="5021263"/>
            <a:ext cx="403225" cy="542925"/>
            <a:chOff x="2573" y="2967"/>
            <a:chExt cx="254" cy="342"/>
          </a:xfrm>
        </p:grpSpPr>
        <p:sp>
          <p:nvSpPr>
            <p:cNvPr id="414758" name="Oval 2086"/>
            <p:cNvSpPr>
              <a:spLocks noChangeArrowheads="1"/>
            </p:cNvSpPr>
            <p:nvPr/>
          </p:nvSpPr>
          <p:spPr bwMode="auto">
            <a:xfrm>
              <a:off x="2645" y="2967"/>
              <a:ext cx="115" cy="113"/>
            </a:xfrm>
            <a:prstGeom prst="ellipse">
              <a:avLst/>
            </a:prstGeom>
            <a:noFill/>
            <a:ln w="12700">
              <a:solidFill>
                <a:schemeClr val="tx1"/>
              </a:solidFill>
              <a:round/>
              <a:headEnd/>
              <a:tailEnd/>
            </a:ln>
          </p:spPr>
          <p:txBody>
            <a:bodyPr/>
            <a:lstStyle/>
            <a:p>
              <a:endParaRPr lang="en-US"/>
            </a:p>
          </p:txBody>
        </p:sp>
        <p:sp>
          <p:nvSpPr>
            <p:cNvPr id="414759" name="Line 2087"/>
            <p:cNvSpPr>
              <a:spLocks noChangeShapeType="1"/>
            </p:cNvSpPr>
            <p:nvPr/>
          </p:nvSpPr>
          <p:spPr bwMode="auto">
            <a:xfrm>
              <a:off x="2700" y="3079"/>
              <a:ext cx="1" cy="106"/>
            </a:xfrm>
            <a:prstGeom prst="line">
              <a:avLst/>
            </a:prstGeom>
            <a:noFill/>
            <a:ln w="12700">
              <a:solidFill>
                <a:schemeClr val="tx1"/>
              </a:solidFill>
              <a:round/>
              <a:headEnd/>
              <a:tailEnd/>
            </a:ln>
          </p:spPr>
          <p:txBody>
            <a:bodyPr/>
            <a:lstStyle/>
            <a:p>
              <a:endParaRPr lang="en-US"/>
            </a:p>
          </p:txBody>
        </p:sp>
        <p:sp>
          <p:nvSpPr>
            <p:cNvPr id="414760" name="Line 2088"/>
            <p:cNvSpPr>
              <a:spLocks noChangeShapeType="1"/>
            </p:cNvSpPr>
            <p:nvPr/>
          </p:nvSpPr>
          <p:spPr bwMode="auto">
            <a:xfrm>
              <a:off x="2609" y="3109"/>
              <a:ext cx="183" cy="1"/>
            </a:xfrm>
            <a:prstGeom prst="line">
              <a:avLst/>
            </a:prstGeom>
            <a:noFill/>
            <a:ln w="12700">
              <a:solidFill>
                <a:schemeClr val="tx1"/>
              </a:solidFill>
              <a:round/>
              <a:headEnd/>
              <a:tailEnd/>
            </a:ln>
          </p:spPr>
          <p:txBody>
            <a:bodyPr/>
            <a:lstStyle/>
            <a:p>
              <a:endParaRPr lang="en-US"/>
            </a:p>
          </p:txBody>
        </p:sp>
        <p:sp>
          <p:nvSpPr>
            <p:cNvPr id="414761" name="Freeform 2089"/>
            <p:cNvSpPr>
              <a:spLocks/>
            </p:cNvSpPr>
            <p:nvPr/>
          </p:nvSpPr>
          <p:spPr bwMode="auto">
            <a:xfrm>
              <a:off x="2573" y="3185"/>
              <a:ext cx="254" cy="124"/>
            </a:xfrm>
            <a:custGeom>
              <a:avLst/>
              <a:gdLst/>
              <a:ahLst/>
              <a:cxnLst>
                <a:cxn ang="0">
                  <a:pos x="0" y="54"/>
                </a:cxn>
                <a:cxn ang="0">
                  <a:pos x="54" y="0"/>
                </a:cxn>
                <a:cxn ang="0">
                  <a:pos x="108" y="54"/>
                </a:cxn>
              </a:cxnLst>
              <a:rect l="0" t="0" r="r" b="b"/>
              <a:pathLst>
                <a:path w="108" h="54">
                  <a:moveTo>
                    <a:pt x="0" y="54"/>
                  </a:moveTo>
                  <a:lnTo>
                    <a:pt x="54" y="0"/>
                  </a:lnTo>
                  <a:lnTo>
                    <a:pt x="108" y="54"/>
                  </a:lnTo>
                </a:path>
              </a:pathLst>
            </a:custGeom>
            <a:noFill/>
            <a:ln w="12700">
              <a:solidFill>
                <a:schemeClr val="tx1"/>
              </a:solidFill>
              <a:prstDash val="solid"/>
              <a:round/>
              <a:headEnd/>
              <a:tailEnd/>
            </a:ln>
          </p:spPr>
          <p:txBody>
            <a:bodyPr/>
            <a:lstStyle/>
            <a:p>
              <a:endParaRPr lang="en-US"/>
            </a:p>
          </p:txBody>
        </p:sp>
      </p:grpSp>
      <p:sp>
        <p:nvSpPr>
          <p:cNvPr id="414762" name="Rectangle 2090"/>
          <p:cNvSpPr>
            <a:spLocks noChangeArrowheads="1"/>
          </p:cNvSpPr>
          <p:nvPr/>
        </p:nvSpPr>
        <p:spPr bwMode="auto">
          <a:xfrm>
            <a:off x="3694113" y="5564188"/>
            <a:ext cx="512762" cy="212725"/>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400">
                <a:solidFill>
                  <a:srgbClr val="FFFF00"/>
                </a:solidFill>
                <a:ea typeface="宋体" charset="-122"/>
              </a:rPr>
              <a:t>A user</a:t>
            </a:r>
            <a:endParaRPr lang="en-US" altLang="zh-CN" sz="1000">
              <a:solidFill>
                <a:srgbClr val="FFFF00"/>
              </a:solidFill>
              <a:ea typeface="宋体" charset="-122"/>
            </a:endParaRPr>
          </a:p>
        </p:txBody>
      </p:sp>
      <p:sp>
        <p:nvSpPr>
          <p:cNvPr id="414763" name="Line 2091"/>
          <p:cNvSpPr>
            <a:spLocks noChangeShapeType="1"/>
          </p:cNvSpPr>
          <p:nvPr/>
        </p:nvSpPr>
        <p:spPr bwMode="auto">
          <a:xfrm>
            <a:off x="3673475" y="5791200"/>
            <a:ext cx="527050" cy="1588"/>
          </a:xfrm>
          <a:prstGeom prst="line">
            <a:avLst/>
          </a:prstGeom>
          <a:noFill/>
          <a:ln w="12700">
            <a:solidFill>
              <a:schemeClr val="tx1"/>
            </a:solidFill>
            <a:round/>
            <a:headEnd/>
            <a:tailEnd/>
          </a:ln>
        </p:spPr>
        <p:txBody>
          <a:bodyPr/>
          <a:lstStyle/>
          <a:p>
            <a:endParaRPr lang="en-US"/>
          </a:p>
        </p:txBody>
      </p:sp>
      <p:sp>
        <p:nvSpPr>
          <p:cNvPr id="414765" name="Rectangle 2093"/>
          <p:cNvSpPr>
            <a:spLocks noChangeArrowheads="1"/>
          </p:cNvSpPr>
          <p:nvPr/>
        </p:nvSpPr>
        <p:spPr bwMode="auto">
          <a:xfrm>
            <a:off x="5340350" y="5135563"/>
            <a:ext cx="1033463" cy="212725"/>
          </a:xfrm>
          <a:prstGeom prst="rect">
            <a:avLst/>
          </a:prstGeom>
          <a:noFill/>
          <a:ln w="12700">
            <a:noFill/>
            <a:miter lim="800000"/>
            <a:headEnd/>
            <a:tailEnd/>
          </a:ln>
        </p:spPr>
        <p:txBody>
          <a:bodyPr lIns="0" tIns="0" rIns="0" bIns="0">
            <a:spAutoFit/>
          </a:bodyPr>
          <a:lstStyle/>
          <a:p>
            <a:pPr eaLnBrk="0" fontAlgn="base" hangingPunct="0">
              <a:lnSpc>
                <a:spcPct val="100000"/>
              </a:lnSpc>
              <a:spcBef>
                <a:spcPct val="0"/>
              </a:spcBef>
              <a:buClrTx/>
              <a:buFontTx/>
              <a:buNone/>
            </a:pPr>
            <a:r>
              <a:rPr lang="en-US" altLang="zh-CN" sz="1400">
                <a:solidFill>
                  <a:srgbClr val="000000"/>
                </a:solidFill>
                <a:ea typeface="宋体" charset="-122"/>
              </a:rPr>
              <a:t>theMenuItem</a:t>
            </a:r>
            <a:endParaRPr lang="en-US" altLang="zh-CN" sz="1000">
              <a:solidFill>
                <a:schemeClr val="tx1"/>
              </a:solidFill>
              <a:ea typeface="宋体" charset="-122"/>
            </a:endParaRPr>
          </a:p>
        </p:txBody>
      </p:sp>
      <p:sp>
        <p:nvSpPr>
          <p:cNvPr id="414766" name="Line 2094"/>
          <p:cNvSpPr>
            <a:spLocks noChangeShapeType="1"/>
          </p:cNvSpPr>
          <p:nvPr/>
        </p:nvSpPr>
        <p:spPr bwMode="auto">
          <a:xfrm>
            <a:off x="5319713" y="5316538"/>
            <a:ext cx="1082675" cy="1587"/>
          </a:xfrm>
          <a:prstGeom prst="line">
            <a:avLst/>
          </a:prstGeom>
          <a:noFill/>
          <a:ln w="12700">
            <a:solidFill>
              <a:srgbClr val="990033"/>
            </a:solidFill>
            <a:round/>
            <a:headEnd/>
            <a:tailEnd/>
          </a:ln>
        </p:spPr>
        <p:txBody>
          <a:bodyPr/>
          <a:lstStyle/>
          <a:p>
            <a:endParaRPr lang="en-US"/>
          </a:p>
        </p:txBody>
      </p:sp>
      <p:sp>
        <p:nvSpPr>
          <p:cNvPr id="414767" name="Rectangle 2095"/>
          <p:cNvSpPr>
            <a:spLocks noChangeArrowheads="1"/>
          </p:cNvSpPr>
          <p:nvPr/>
        </p:nvSpPr>
        <p:spPr bwMode="auto">
          <a:xfrm>
            <a:off x="7602538" y="5154613"/>
            <a:ext cx="936625" cy="479425"/>
          </a:xfrm>
          <a:prstGeom prst="rect">
            <a:avLst/>
          </a:prstGeom>
          <a:solidFill>
            <a:srgbClr val="FFFFCC"/>
          </a:solidFill>
          <a:ln w="12700">
            <a:solidFill>
              <a:srgbClr val="990033"/>
            </a:solidFill>
            <a:miter lim="800000"/>
            <a:headEnd/>
            <a:tailEnd/>
          </a:ln>
        </p:spPr>
        <p:txBody>
          <a:bodyPr/>
          <a:lstStyle/>
          <a:p>
            <a:endParaRPr lang="en-US"/>
          </a:p>
        </p:txBody>
      </p:sp>
      <p:sp>
        <p:nvSpPr>
          <p:cNvPr id="414768" name="Rectangle 2096"/>
          <p:cNvSpPr>
            <a:spLocks noChangeArrowheads="1"/>
          </p:cNvSpPr>
          <p:nvPr/>
        </p:nvSpPr>
        <p:spPr bwMode="auto">
          <a:xfrm>
            <a:off x="7847013" y="5202238"/>
            <a:ext cx="482600" cy="212725"/>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400">
                <a:solidFill>
                  <a:srgbClr val="000000"/>
                </a:solidFill>
                <a:ea typeface="宋体" charset="-122"/>
              </a:rPr>
              <a:t>cmd : </a:t>
            </a:r>
            <a:endParaRPr lang="en-US" altLang="zh-CN" sz="1000">
              <a:solidFill>
                <a:schemeClr val="tx1"/>
              </a:solidFill>
              <a:ea typeface="宋体" charset="-122"/>
            </a:endParaRPr>
          </a:p>
        </p:txBody>
      </p:sp>
      <p:sp>
        <p:nvSpPr>
          <p:cNvPr id="414769" name="Rectangle 2097"/>
          <p:cNvSpPr>
            <a:spLocks noChangeArrowheads="1"/>
          </p:cNvSpPr>
          <p:nvPr/>
        </p:nvSpPr>
        <p:spPr bwMode="auto">
          <a:xfrm>
            <a:off x="7680325" y="5395913"/>
            <a:ext cx="817563" cy="212725"/>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400">
                <a:solidFill>
                  <a:srgbClr val="000000"/>
                </a:solidFill>
                <a:ea typeface="宋体" charset="-122"/>
              </a:rPr>
              <a:t>Command</a:t>
            </a:r>
            <a:endParaRPr lang="en-US" altLang="zh-CN" sz="1000">
              <a:solidFill>
                <a:schemeClr val="tx1"/>
              </a:solidFill>
              <a:ea typeface="宋体" charset="-122"/>
            </a:endParaRPr>
          </a:p>
        </p:txBody>
      </p:sp>
      <p:sp>
        <p:nvSpPr>
          <p:cNvPr id="414770" name="Line 2098"/>
          <p:cNvSpPr>
            <a:spLocks noChangeShapeType="1"/>
          </p:cNvSpPr>
          <p:nvPr/>
        </p:nvSpPr>
        <p:spPr bwMode="auto">
          <a:xfrm>
            <a:off x="7659688" y="5576888"/>
            <a:ext cx="833437" cy="1587"/>
          </a:xfrm>
          <a:prstGeom prst="line">
            <a:avLst/>
          </a:prstGeom>
          <a:noFill/>
          <a:ln w="12700">
            <a:solidFill>
              <a:srgbClr val="990033"/>
            </a:solidFill>
            <a:round/>
            <a:headEnd/>
            <a:tailEnd/>
          </a:ln>
        </p:spPr>
        <p:txBody>
          <a:bodyPr/>
          <a:lstStyle/>
          <a:p>
            <a:endParaRPr lang="en-US"/>
          </a:p>
        </p:txBody>
      </p:sp>
      <p:sp>
        <p:nvSpPr>
          <p:cNvPr id="414771" name="Arc 2099"/>
          <p:cNvSpPr>
            <a:spLocks/>
          </p:cNvSpPr>
          <p:nvPr/>
        </p:nvSpPr>
        <p:spPr bwMode="auto">
          <a:xfrm>
            <a:off x="7880350" y="4635500"/>
            <a:ext cx="381000" cy="512763"/>
          </a:xfrm>
          <a:custGeom>
            <a:avLst/>
            <a:gdLst>
              <a:gd name="G0" fmla="+- 21600 0 0"/>
              <a:gd name="G1" fmla="+- 21600 0 0"/>
              <a:gd name="G2" fmla="+- 21600 0 0"/>
              <a:gd name="T0" fmla="*/ 705 w 43200"/>
              <a:gd name="T1" fmla="*/ 27072 h 27072"/>
              <a:gd name="T2" fmla="*/ 42567 w 43200"/>
              <a:gd name="T3" fmla="*/ 26791 h 27072"/>
              <a:gd name="T4" fmla="*/ 21600 w 43200"/>
              <a:gd name="T5" fmla="*/ 21600 h 27072"/>
            </a:gdLst>
            <a:ahLst/>
            <a:cxnLst>
              <a:cxn ang="0">
                <a:pos x="T0" y="T1"/>
              </a:cxn>
              <a:cxn ang="0">
                <a:pos x="T2" y="T3"/>
              </a:cxn>
              <a:cxn ang="0">
                <a:pos x="T4" y="T5"/>
              </a:cxn>
            </a:cxnLst>
            <a:rect l="0" t="0" r="r" b="b"/>
            <a:pathLst>
              <a:path w="43200" h="27072" fill="none" extrusionOk="0">
                <a:moveTo>
                  <a:pt x="704" y="27072"/>
                </a:moveTo>
                <a:cubicBezTo>
                  <a:pt x="236" y="25285"/>
                  <a:pt x="0" y="23446"/>
                  <a:pt x="0" y="21600"/>
                </a:cubicBezTo>
                <a:cubicBezTo>
                  <a:pt x="0" y="9670"/>
                  <a:pt x="9670" y="0"/>
                  <a:pt x="21600" y="0"/>
                </a:cubicBezTo>
                <a:cubicBezTo>
                  <a:pt x="33529" y="0"/>
                  <a:pt x="43200" y="9670"/>
                  <a:pt x="43200" y="21600"/>
                </a:cubicBezTo>
                <a:cubicBezTo>
                  <a:pt x="43200" y="23349"/>
                  <a:pt x="42987" y="25092"/>
                  <a:pt x="42566" y="26790"/>
                </a:cubicBezTo>
              </a:path>
              <a:path w="43200" h="27072" stroke="0" extrusionOk="0">
                <a:moveTo>
                  <a:pt x="704" y="27072"/>
                </a:moveTo>
                <a:cubicBezTo>
                  <a:pt x="236" y="25285"/>
                  <a:pt x="0" y="23446"/>
                  <a:pt x="0" y="21600"/>
                </a:cubicBezTo>
                <a:cubicBezTo>
                  <a:pt x="0" y="9670"/>
                  <a:pt x="9670" y="0"/>
                  <a:pt x="21600" y="0"/>
                </a:cubicBezTo>
                <a:cubicBezTo>
                  <a:pt x="33529" y="0"/>
                  <a:pt x="43200" y="9670"/>
                  <a:pt x="43200" y="21600"/>
                </a:cubicBezTo>
                <a:cubicBezTo>
                  <a:pt x="43200" y="23349"/>
                  <a:pt x="42987" y="25092"/>
                  <a:pt x="42566" y="26790"/>
                </a:cubicBezTo>
                <a:lnTo>
                  <a:pt x="21600" y="21600"/>
                </a:lnTo>
                <a:close/>
              </a:path>
            </a:pathLst>
          </a:custGeom>
          <a:noFill/>
          <a:ln w="12700">
            <a:solidFill>
              <a:schemeClr val="tx1"/>
            </a:solidFill>
            <a:round/>
            <a:headEnd/>
            <a:tailEnd/>
          </a:ln>
        </p:spPr>
        <p:txBody>
          <a:bodyPr/>
          <a:lstStyle/>
          <a:p>
            <a:endParaRPr lang="en-US"/>
          </a:p>
        </p:txBody>
      </p:sp>
      <p:sp>
        <p:nvSpPr>
          <p:cNvPr id="414772" name="Line 2100"/>
          <p:cNvSpPr>
            <a:spLocks noChangeShapeType="1"/>
          </p:cNvSpPr>
          <p:nvPr/>
        </p:nvSpPr>
        <p:spPr bwMode="auto">
          <a:xfrm>
            <a:off x="7867650" y="4481513"/>
            <a:ext cx="417513" cy="1587"/>
          </a:xfrm>
          <a:prstGeom prst="line">
            <a:avLst/>
          </a:prstGeom>
          <a:noFill/>
          <a:ln w="12700">
            <a:solidFill>
              <a:schemeClr val="tx1"/>
            </a:solidFill>
            <a:round/>
            <a:headEnd/>
            <a:tailEnd/>
          </a:ln>
        </p:spPr>
        <p:txBody>
          <a:bodyPr/>
          <a:lstStyle/>
          <a:p>
            <a:endParaRPr lang="en-US"/>
          </a:p>
        </p:txBody>
      </p:sp>
      <p:sp>
        <p:nvSpPr>
          <p:cNvPr id="414773" name="Line 2101"/>
          <p:cNvSpPr>
            <a:spLocks noChangeShapeType="1"/>
          </p:cNvSpPr>
          <p:nvPr/>
        </p:nvSpPr>
        <p:spPr bwMode="auto">
          <a:xfrm flipH="1">
            <a:off x="8159750" y="4481513"/>
            <a:ext cx="125413" cy="52387"/>
          </a:xfrm>
          <a:prstGeom prst="line">
            <a:avLst/>
          </a:prstGeom>
          <a:noFill/>
          <a:ln w="12700">
            <a:solidFill>
              <a:schemeClr val="tx1"/>
            </a:solidFill>
            <a:round/>
            <a:headEnd/>
            <a:tailEnd/>
          </a:ln>
        </p:spPr>
        <p:txBody>
          <a:bodyPr/>
          <a:lstStyle/>
          <a:p>
            <a:endParaRPr lang="en-US"/>
          </a:p>
        </p:txBody>
      </p:sp>
      <p:sp>
        <p:nvSpPr>
          <p:cNvPr id="414774" name="Line 2102"/>
          <p:cNvSpPr>
            <a:spLocks noChangeShapeType="1"/>
          </p:cNvSpPr>
          <p:nvPr/>
        </p:nvSpPr>
        <p:spPr bwMode="auto">
          <a:xfrm flipH="1" flipV="1">
            <a:off x="8159750" y="4429125"/>
            <a:ext cx="125413" cy="52388"/>
          </a:xfrm>
          <a:prstGeom prst="line">
            <a:avLst/>
          </a:prstGeom>
          <a:noFill/>
          <a:ln w="12700">
            <a:solidFill>
              <a:schemeClr val="tx1"/>
            </a:solidFill>
            <a:round/>
            <a:headEnd/>
            <a:tailEnd/>
          </a:ln>
        </p:spPr>
        <p:txBody>
          <a:bodyPr/>
          <a:lstStyle/>
          <a:p>
            <a:endParaRPr lang="en-US"/>
          </a:p>
        </p:txBody>
      </p:sp>
      <p:sp>
        <p:nvSpPr>
          <p:cNvPr id="414775" name="Rectangle 2103"/>
          <p:cNvSpPr>
            <a:spLocks noChangeArrowheads="1"/>
          </p:cNvSpPr>
          <p:nvPr/>
        </p:nvSpPr>
        <p:spPr bwMode="auto">
          <a:xfrm>
            <a:off x="7583488" y="3943350"/>
            <a:ext cx="1035050" cy="212725"/>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400">
                <a:solidFill>
                  <a:srgbClr val="FFFF00"/>
                </a:solidFill>
                <a:ea typeface="宋体" charset="-122"/>
              </a:rPr>
              <a:t>3. AskUser( )</a:t>
            </a:r>
            <a:endParaRPr lang="en-US" altLang="zh-CN" sz="1000">
              <a:solidFill>
                <a:srgbClr val="FFFF00"/>
              </a:solidFill>
              <a:ea typeface="宋体" charset="-122"/>
            </a:endParaRPr>
          </a:p>
        </p:txBody>
      </p:sp>
      <p:sp>
        <p:nvSpPr>
          <p:cNvPr id="414776" name="Rectangle 2104"/>
          <p:cNvSpPr>
            <a:spLocks noChangeArrowheads="1"/>
          </p:cNvSpPr>
          <p:nvPr/>
        </p:nvSpPr>
        <p:spPr bwMode="auto">
          <a:xfrm>
            <a:off x="7589838" y="4165600"/>
            <a:ext cx="1023937" cy="212725"/>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400">
                <a:solidFill>
                  <a:srgbClr val="FFFF00"/>
                </a:solidFill>
                <a:ea typeface="宋体" charset="-122"/>
              </a:rPr>
              <a:t>4. DoOpen( )</a:t>
            </a:r>
            <a:endParaRPr lang="en-US" altLang="zh-CN" sz="1000">
              <a:solidFill>
                <a:srgbClr val="FFFF00"/>
              </a:solidFill>
              <a:ea typeface="宋体" charset="-122"/>
            </a:endParaRPr>
          </a:p>
        </p:txBody>
      </p:sp>
      <p:sp>
        <p:nvSpPr>
          <p:cNvPr id="414777" name="Line 2105"/>
          <p:cNvSpPr>
            <a:spLocks noChangeShapeType="1"/>
          </p:cNvSpPr>
          <p:nvPr/>
        </p:nvSpPr>
        <p:spPr bwMode="auto">
          <a:xfrm>
            <a:off x="4167188" y="5370513"/>
            <a:ext cx="1036637" cy="1587"/>
          </a:xfrm>
          <a:prstGeom prst="line">
            <a:avLst/>
          </a:prstGeom>
          <a:noFill/>
          <a:ln w="12700">
            <a:solidFill>
              <a:schemeClr val="tx1"/>
            </a:solidFill>
            <a:round/>
            <a:headEnd/>
            <a:tailEnd/>
          </a:ln>
        </p:spPr>
        <p:txBody>
          <a:bodyPr/>
          <a:lstStyle/>
          <a:p>
            <a:endParaRPr lang="en-US"/>
          </a:p>
        </p:txBody>
      </p:sp>
      <p:sp>
        <p:nvSpPr>
          <p:cNvPr id="414778" name="Line 2106"/>
          <p:cNvSpPr>
            <a:spLocks noChangeShapeType="1"/>
          </p:cNvSpPr>
          <p:nvPr/>
        </p:nvSpPr>
        <p:spPr bwMode="auto">
          <a:xfrm>
            <a:off x="4560888" y="5248275"/>
            <a:ext cx="460375" cy="1588"/>
          </a:xfrm>
          <a:prstGeom prst="line">
            <a:avLst/>
          </a:prstGeom>
          <a:noFill/>
          <a:ln w="12700">
            <a:solidFill>
              <a:schemeClr val="tx1"/>
            </a:solidFill>
            <a:round/>
            <a:headEnd/>
            <a:tailEnd/>
          </a:ln>
        </p:spPr>
        <p:txBody>
          <a:bodyPr/>
          <a:lstStyle/>
          <a:p>
            <a:endParaRPr lang="en-US"/>
          </a:p>
        </p:txBody>
      </p:sp>
      <p:grpSp>
        <p:nvGrpSpPr>
          <p:cNvPr id="7" name="Group 2121"/>
          <p:cNvGrpSpPr>
            <a:grpSpLocks/>
          </p:cNvGrpSpPr>
          <p:nvPr/>
        </p:nvGrpSpPr>
        <p:grpSpPr bwMode="auto">
          <a:xfrm rot="-621286">
            <a:off x="4903788" y="5183188"/>
            <a:ext cx="136525" cy="104775"/>
            <a:chOff x="3059" y="3173"/>
            <a:chExt cx="86" cy="66"/>
          </a:xfrm>
        </p:grpSpPr>
        <p:sp>
          <p:nvSpPr>
            <p:cNvPr id="414779" name="Line 2107"/>
            <p:cNvSpPr>
              <a:spLocks noChangeShapeType="1"/>
            </p:cNvSpPr>
            <p:nvPr/>
          </p:nvSpPr>
          <p:spPr bwMode="auto">
            <a:xfrm flipH="1" flipV="1">
              <a:off x="3077" y="3173"/>
              <a:ext cx="68" cy="50"/>
            </a:xfrm>
            <a:prstGeom prst="line">
              <a:avLst/>
            </a:prstGeom>
            <a:noFill/>
            <a:ln w="12700">
              <a:solidFill>
                <a:schemeClr val="tx1"/>
              </a:solidFill>
              <a:round/>
              <a:headEnd/>
              <a:tailEnd/>
            </a:ln>
          </p:spPr>
          <p:txBody>
            <a:bodyPr/>
            <a:lstStyle/>
            <a:p>
              <a:endParaRPr lang="en-US"/>
            </a:p>
          </p:txBody>
        </p:sp>
        <p:sp>
          <p:nvSpPr>
            <p:cNvPr id="414780" name="Line 2108"/>
            <p:cNvSpPr>
              <a:spLocks noChangeShapeType="1"/>
            </p:cNvSpPr>
            <p:nvPr/>
          </p:nvSpPr>
          <p:spPr bwMode="auto">
            <a:xfrm flipH="1">
              <a:off x="3059" y="3223"/>
              <a:ext cx="86" cy="16"/>
            </a:xfrm>
            <a:prstGeom prst="line">
              <a:avLst/>
            </a:prstGeom>
            <a:noFill/>
            <a:ln w="12700">
              <a:solidFill>
                <a:schemeClr val="tx1"/>
              </a:solidFill>
              <a:round/>
              <a:headEnd/>
              <a:tailEnd/>
            </a:ln>
          </p:spPr>
          <p:txBody>
            <a:bodyPr/>
            <a:lstStyle/>
            <a:p>
              <a:endParaRPr lang="en-US"/>
            </a:p>
          </p:txBody>
        </p:sp>
      </p:grpSp>
      <p:sp>
        <p:nvSpPr>
          <p:cNvPr id="414781" name="Rectangle 2109"/>
          <p:cNvSpPr>
            <a:spLocks noChangeArrowheads="1"/>
          </p:cNvSpPr>
          <p:nvPr/>
        </p:nvSpPr>
        <p:spPr bwMode="auto">
          <a:xfrm>
            <a:off x="4235450" y="4918075"/>
            <a:ext cx="946150" cy="212725"/>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400">
                <a:solidFill>
                  <a:srgbClr val="FFFF00"/>
                </a:solidFill>
                <a:ea typeface="宋体" charset="-122"/>
              </a:rPr>
              <a:t>1. Clicked( )</a:t>
            </a:r>
            <a:endParaRPr lang="en-US" altLang="zh-CN" sz="1000">
              <a:solidFill>
                <a:srgbClr val="FFFF00"/>
              </a:solidFill>
              <a:ea typeface="宋体" charset="-122"/>
            </a:endParaRPr>
          </a:p>
        </p:txBody>
      </p:sp>
      <p:sp>
        <p:nvSpPr>
          <p:cNvPr id="414782" name="Line 2110"/>
          <p:cNvSpPr>
            <a:spLocks noChangeShapeType="1"/>
          </p:cNvSpPr>
          <p:nvPr/>
        </p:nvSpPr>
        <p:spPr bwMode="auto">
          <a:xfrm>
            <a:off x="6475413" y="5370513"/>
            <a:ext cx="1122362" cy="1587"/>
          </a:xfrm>
          <a:prstGeom prst="line">
            <a:avLst/>
          </a:prstGeom>
          <a:noFill/>
          <a:ln w="12700">
            <a:solidFill>
              <a:schemeClr val="tx1"/>
            </a:solidFill>
            <a:round/>
            <a:headEnd/>
            <a:tailEnd/>
          </a:ln>
        </p:spPr>
        <p:txBody>
          <a:bodyPr/>
          <a:lstStyle/>
          <a:p>
            <a:endParaRPr lang="en-US"/>
          </a:p>
        </p:txBody>
      </p:sp>
      <p:sp>
        <p:nvSpPr>
          <p:cNvPr id="414783" name="Line 2111"/>
          <p:cNvSpPr>
            <a:spLocks noChangeShapeType="1"/>
          </p:cNvSpPr>
          <p:nvPr/>
        </p:nvSpPr>
        <p:spPr bwMode="auto">
          <a:xfrm>
            <a:off x="6826250" y="5251450"/>
            <a:ext cx="417513" cy="1588"/>
          </a:xfrm>
          <a:prstGeom prst="line">
            <a:avLst/>
          </a:prstGeom>
          <a:noFill/>
          <a:ln w="12700">
            <a:solidFill>
              <a:schemeClr val="tx1"/>
            </a:solidFill>
            <a:round/>
            <a:headEnd/>
            <a:tailEnd/>
          </a:ln>
        </p:spPr>
        <p:txBody>
          <a:bodyPr/>
          <a:lstStyle/>
          <a:p>
            <a:endParaRPr lang="en-US"/>
          </a:p>
        </p:txBody>
      </p:sp>
      <p:sp>
        <p:nvSpPr>
          <p:cNvPr id="414784" name="Line 2112"/>
          <p:cNvSpPr>
            <a:spLocks noChangeShapeType="1"/>
          </p:cNvSpPr>
          <p:nvPr/>
        </p:nvSpPr>
        <p:spPr bwMode="auto">
          <a:xfrm flipH="1">
            <a:off x="7118350" y="5251450"/>
            <a:ext cx="125413" cy="52388"/>
          </a:xfrm>
          <a:prstGeom prst="line">
            <a:avLst/>
          </a:prstGeom>
          <a:noFill/>
          <a:ln w="12700">
            <a:solidFill>
              <a:schemeClr val="tx1"/>
            </a:solidFill>
            <a:round/>
            <a:headEnd/>
            <a:tailEnd/>
          </a:ln>
        </p:spPr>
        <p:txBody>
          <a:bodyPr/>
          <a:lstStyle/>
          <a:p>
            <a:endParaRPr lang="en-US"/>
          </a:p>
        </p:txBody>
      </p:sp>
      <p:sp>
        <p:nvSpPr>
          <p:cNvPr id="414785" name="Line 2113"/>
          <p:cNvSpPr>
            <a:spLocks noChangeShapeType="1"/>
          </p:cNvSpPr>
          <p:nvPr/>
        </p:nvSpPr>
        <p:spPr bwMode="auto">
          <a:xfrm flipH="1" flipV="1">
            <a:off x="7118350" y="5199063"/>
            <a:ext cx="125413" cy="52387"/>
          </a:xfrm>
          <a:prstGeom prst="line">
            <a:avLst/>
          </a:prstGeom>
          <a:noFill/>
          <a:ln w="12700">
            <a:solidFill>
              <a:schemeClr val="tx1"/>
            </a:solidFill>
            <a:round/>
            <a:headEnd/>
            <a:tailEnd/>
          </a:ln>
        </p:spPr>
        <p:txBody>
          <a:bodyPr/>
          <a:lstStyle/>
          <a:p>
            <a:endParaRPr lang="en-US"/>
          </a:p>
        </p:txBody>
      </p:sp>
      <p:sp>
        <p:nvSpPr>
          <p:cNvPr id="414786" name="Rectangle 2114"/>
          <p:cNvSpPr>
            <a:spLocks noChangeArrowheads="1"/>
          </p:cNvSpPr>
          <p:nvPr/>
        </p:nvSpPr>
        <p:spPr bwMode="auto">
          <a:xfrm>
            <a:off x="6553200" y="4918075"/>
            <a:ext cx="1004888" cy="212725"/>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400">
                <a:solidFill>
                  <a:srgbClr val="FFFF00"/>
                </a:solidFill>
                <a:ea typeface="宋体" charset="-122"/>
              </a:rPr>
              <a:t>2. Process( )</a:t>
            </a:r>
            <a:endParaRPr lang="en-US" altLang="zh-CN" sz="1000">
              <a:solidFill>
                <a:srgbClr val="FFFF00"/>
              </a:solidFill>
              <a:ea typeface="宋体" charset="-122"/>
            </a:endParaRPr>
          </a:p>
        </p:txBody>
      </p:sp>
      <p:grpSp>
        <p:nvGrpSpPr>
          <p:cNvPr id="8" name="Group 2116"/>
          <p:cNvGrpSpPr>
            <a:grpSpLocks/>
          </p:cNvGrpSpPr>
          <p:nvPr/>
        </p:nvGrpSpPr>
        <p:grpSpPr bwMode="auto">
          <a:xfrm>
            <a:off x="533400" y="3278188"/>
            <a:ext cx="781050" cy="522287"/>
            <a:chOff x="692" y="1975"/>
            <a:chExt cx="492" cy="329"/>
          </a:xfrm>
        </p:grpSpPr>
        <p:sp>
          <p:nvSpPr>
            <p:cNvPr id="414734" name="Rectangle 2062"/>
            <p:cNvSpPr>
              <a:spLocks noChangeArrowheads="1"/>
            </p:cNvSpPr>
            <p:nvPr/>
          </p:nvSpPr>
          <p:spPr bwMode="auto">
            <a:xfrm>
              <a:off x="692" y="1975"/>
              <a:ext cx="492" cy="329"/>
            </a:xfrm>
            <a:prstGeom prst="rect">
              <a:avLst/>
            </a:prstGeom>
            <a:solidFill>
              <a:srgbClr val="FFFFCC"/>
            </a:solidFill>
            <a:ln w="12700">
              <a:solidFill>
                <a:srgbClr val="990033"/>
              </a:solidFill>
              <a:miter lim="800000"/>
              <a:headEnd/>
              <a:tailEnd/>
            </a:ln>
          </p:spPr>
          <p:txBody>
            <a:bodyPr/>
            <a:lstStyle/>
            <a:p>
              <a:endParaRPr lang="en-US"/>
            </a:p>
          </p:txBody>
        </p:sp>
        <p:sp>
          <p:nvSpPr>
            <p:cNvPr id="414735" name="Rectangle 2063"/>
            <p:cNvSpPr>
              <a:spLocks noChangeArrowheads="1"/>
            </p:cNvSpPr>
            <p:nvPr/>
          </p:nvSpPr>
          <p:spPr bwMode="auto">
            <a:xfrm>
              <a:off x="799" y="2008"/>
              <a:ext cx="301" cy="144"/>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500" u="sng">
                  <a:solidFill>
                    <a:srgbClr val="000000"/>
                  </a:solidFill>
                  <a:ea typeface="宋体" charset="-122"/>
                </a:rPr>
                <a:t>menu</a:t>
              </a:r>
              <a:endParaRPr lang="en-US" altLang="zh-CN" sz="1000">
                <a:solidFill>
                  <a:schemeClr val="tx1"/>
                </a:solidFill>
                <a:ea typeface="宋体" charset="-122"/>
              </a:endParaRPr>
            </a:p>
          </p:txBody>
        </p:sp>
      </p:grpSp>
    </p:spTree>
    <p:extLst>
      <p:ext uri="{BB962C8B-B14F-4D97-AF65-F5344CB8AC3E}">
        <p14:creationId xmlns:p14="http://schemas.microsoft.com/office/powerpoint/2010/main" val="323058685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050"/>
          <p:cNvSpPr>
            <a:spLocks noGrp="1" noChangeArrowheads="1"/>
          </p:cNvSpPr>
          <p:nvPr>
            <p:ph type="title"/>
          </p:nvPr>
        </p:nvSpPr>
        <p:spPr>
          <a:xfrm>
            <a:off x="539552" y="116632"/>
            <a:ext cx="7772400" cy="914400"/>
          </a:xfrm>
        </p:spPr>
        <p:txBody>
          <a:bodyPr/>
          <a:lstStyle/>
          <a:p>
            <a:r>
              <a:rPr lang="en-US" altLang="zh-CN" sz="3600" dirty="0">
                <a:ea typeface="宋体" charset="-122"/>
              </a:rPr>
              <a:t>Detailing the Command Pattern (continued)</a:t>
            </a:r>
          </a:p>
        </p:txBody>
      </p:sp>
      <p:grpSp>
        <p:nvGrpSpPr>
          <p:cNvPr id="2" name="Group 2148"/>
          <p:cNvGrpSpPr>
            <a:grpSpLocks/>
          </p:cNvGrpSpPr>
          <p:nvPr/>
        </p:nvGrpSpPr>
        <p:grpSpPr bwMode="auto">
          <a:xfrm>
            <a:off x="3268663" y="4103688"/>
            <a:ext cx="1501775" cy="434975"/>
            <a:chOff x="1375" y="2681"/>
            <a:chExt cx="946" cy="274"/>
          </a:xfrm>
        </p:grpSpPr>
        <p:sp>
          <p:nvSpPr>
            <p:cNvPr id="416778" name="Freeform 2058"/>
            <p:cNvSpPr>
              <a:spLocks/>
            </p:cNvSpPr>
            <p:nvPr/>
          </p:nvSpPr>
          <p:spPr bwMode="auto">
            <a:xfrm>
              <a:off x="1375" y="2681"/>
              <a:ext cx="946" cy="274"/>
            </a:xfrm>
            <a:custGeom>
              <a:avLst/>
              <a:gdLst/>
              <a:ahLst/>
              <a:cxnLst>
                <a:cxn ang="0">
                  <a:pos x="0" y="0"/>
                </a:cxn>
                <a:cxn ang="0">
                  <a:pos x="871" y="0"/>
                </a:cxn>
                <a:cxn ang="0">
                  <a:pos x="946" y="74"/>
                </a:cxn>
                <a:cxn ang="0">
                  <a:pos x="946" y="274"/>
                </a:cxn>
                <a:cxn ang="0">
                  <a:pos x="0" y="274"/>
                </a:cxn>
                <a:cxn ang="0">
                  <a:pos x="0" y="0"/>
                </a:cxn>
              </a:cxnLst>
              <a:rect l="0" t="0" r="r" b="b"/>
              <a:pathLst>
                <a:path w="946" h="274">
                  <a:moveTo>
                    <a:pt x="0" y="0"/>
                  </a:moveTo>
                  <a:lnTo>
                    <a:pt x="871" y="0"/>
                  </a:lnTo>
                  <a:lnTo>
                    <a:pt x="946" y="74"/>
                  </a:lnTo>
                  <a:lnTo>
                    <a:pt x="946" y="274"/>
                  </a:lnTo>
                  <a:lnTo>
                    <a:pt x="0" y="274"/>
                  </a:lnTo>
                  <a:lnTo>
                    <a:pt x="0" y="0"/>
                  </a:lnTo>
                  <a:close/>
                </a:path>
              </a:pathLst>
            </a:custGeom>
            <a:solidFill>
              <a:srgbClr val="FFFFCC"/>
            </a:solidFill>
            <a:ln w="12700">
              <a:solidFill>
                <a:srgbClr val="990033"/>
              </a:solidFill>
              <a:prstDash val="solid"/>
              <a:round/>
              <a:headEnd/>
              <a:tailEnd/>
            </a:ln>
          </p:spPr>
          <p:txBody>
            <a:bodyPr/>
            <a:lstStyle/>
            <a:p>
              <a:endParaRPr lang="en-US"/>
            </a:p>
          </p:txBody>
        </p:sp>
        <p:sp>
          <p:nvSpPr>
            <p:cNvPr id="416780" name="Freeform 2060"/>
            <p:cNvSpPr>
              <a:spLocks/>
            </p:cNvSpPr>
            <p:nvPr/>
          </p:nvSpPr>
          <p:spPr bwMode="auto">
            <a:xfrm>
              <a:off x="2246" y="2681"/>
              <a:ext cx="75" cy="74"/>
            </a:xfrm>
            <a:custGeom>
              <a:avLst/>
              <a:gdLst/>
              <a:ahLst/>
              <a:cxnLst>
                <a:cxn ang="0">
                  <a:pos x="0" y="0"/>
                </a:cxn>
                <a:cxn ang="0">
                  <a:pos x="0" y="36"/>
                </a:cxn>
                <a:cxn ang="0">
                  <a:pos x="36" y="36"/>
                </a:cxn>
              </a:cxnLst>
              <a:rect l="0" t="0" r="r" b="b"/>
              <a:pathLst>
                <a:path w="36" h="36">
                  <a:moveTo>
                    <a:pt x="0" y="0"/>
                  </a:moveTo>
                  <a:lnTo>
                    <a:pt x="0" y="36"/>
                  </a:lnTo>
                  <a:lnTo>
                    <a:pt x="36" y="36"/>
                  </a:lnTo>
                </a:path>
              </a:pathLst>
            </a:custGeom>
            <a:noFill/>
            <a:ln w="12700">
              <a:solidFill>
                <a:srgbClr val="990033"/>
              </a:solidFill>
              <a:prstDash val="solid"/>
              <a:round/>
              <a:headEnd/>
              <a:tailEnd/>
            </a:ln>
          </p:spPr>
          <p:txBody>
            <a:bodyPr/>
            <a:lstStyle/>
            <a:p>
              <a:endParaRPr lang="en-US"/>
            </a:p>
          </p:txBody>
        </p:sp>
        <p:sp>
          <p:nvSpPr>
            <p:cNvPr id="416781" name="Rectangle 2061"/>
            <p:cNvSpPr>
              <a:spLocks noChangeArrowheads="1"/>
            </p:cNvSpPr>
            <p:nvPr/>
          </p:nvSpPr>
          <p:spPr bwMode="auto">
            <a:xfrm>
              <a:off x="1400" y="2693"/>
              <a:ext cx="469" cy="125"/>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300">
                  <a:solidFill>
                    <a:srgbClr val="000000"/>
                  </a:solidFill>
                  <a:ea typeface="宋体" charset="-122"/>
                </a:rPr>
                <a:t>Clicked(): </a:t>
              </a:r>
              <a:endParaRPr lang="en-US" altLang="zh-CN" sz="1000">
                <a:solidFill>
                  <a:schemeClr val="tx1"/>
                </a:solidFill>
                <a:ea typeface="宋体" charset="-122"/>
              </a:endParaRPr>
            </a:p>
          </p:txBody>
        </p:sp>
        <p:sp>
          <p:nvSpPr>
            <p:cNvPr id="416782" name="Rectangle 2062"/>
            <p:cNvSpPr>
              <a:spLocks noChangeArrowheads="1"/>
            </p:cNvSpPr>
            <p:nvPr/>
          </p:nvSpPr>
          <p:spPr bwMode="auto">
            <a:xfrm>
              <a:off x="1400" y="2809"/>
              <a:ext cx="788" cy="125"/>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zh-CN" altLang="en-US" sz="1300">
                  <a:solidFill>
                    <a:srgbClr val="000000"/>
                  </a:solidFill>
                  <a:ea typeface="宋体" charset="-122"/>
                </a:rPr>
                <a:t>   </a:t>
              </a:r>
              <a:r>
                <a:rPr lang="en-US" altLang="zh-CN" sz="1300">
                  <a:solidFill>
                    <a:srgbClr val="000000"/>
                  </a:solidFill>
                  <a:ea typeface="宋体" charset="-122"/>
                </a:rPr>
                <a:t>cmd.Process();</a:t>
              </a:r>
              <a:endParaRPr lang="en-US" altLang="zh-CN" sz="1000">
                <a:solidFill>
                  <a:schemeClr val="tx1"/>
                </a:solidFill>
                <a:ea typeface="宋体" charset="-122"/>
              </a:endParaRPr>
            </a:p>
          </p:txBody>
        </p:sp>
      </p:grpSp>
      <p:grpSp>
        <p:nvGrpSpPr>
          <p:cNvPr id="3" name="Group 2136"/>
          <p:cNvGrpSpPr>
            <a:grpSpLocks/>
          </p:cNvGrpSpPr>
          <p:nvPr/>
        </p:nvGrpSpPr>
        <p:grpSpPr bwMode="auto">
          <a:xfrm>
            <a:off x="4298950" y="1968500"/>
            <a:ext cx="1296988" cy="514350"/>
            <a:chOff x="2684" y="892"/>
            <a:chExt cx="817" cy="324"/>
          </a:xfrm>
        </p:grpSpPr>
        <p:sp>
          <p:nvSpPr>
            <p:cNvPr id="416783" name="Freeform 2063"/>
            <p:cNvSpPr>
              <a:spLocks/>
            </p:cNvSpPr>
            <p:nvPr/>
          </p:nvSpPr>
          <p:spPr bwMode="auto">
            <a:xfrm>
              <a:off x="2684" y="892"/>
              <a:ext cx="817" cy="324"/>
            </a:xfrm>
            <a:custGeom>
              <a:avLst/>
              <a:gdLst/>
              <a:ahLst/>
              <a:cxnLst>
                <a:cxn ang="0">
                  <a:pos x="0" y="0"/>
                </a:cxn>
                <a:cxn ang="0">
                  <a:pos x="742" y="0"/>
                </a:cxn>
                <a:cxn ang="0">
                  <a:pos x="817" y="75"/>
                </a:cxn>
                <a:cxn ang="0">
                  <a:pos x="817" y="324"/>
                </a:cxn>
                <a:cxn ang="0">
                  <a:pos x="0" y="324"/>
                </a:cxn>
                <a:cxn ang="0">
                  <a:pos x="0" y="0"/>
                </a:cxn>
              </a:cxnLst>
              <a:rect l="0" t="0" r="r" b="b"/>
              <a:pathLst>
                <a:path w="817" h="324">
                  <a:moveTo>
                    <a:pt x="0" y="0"/>
                  </a:moveTo>
                  <a:lnTo>
                    <a:pt x="742" y="0"/>
                  </a:lnTo>
                  <a:lnTo>
                    <a:pt x="817" y="75"/>
                  </a:lnTo>
                  <a:lnTo>
                    <a:pt x="817" y="324"/>
                  </a:lnTo>
                  <a:lnTo>
                    <a:pt x="0" y="324"/>
                  </a:lnTo>
                  <a:lnTo>
                    <a:pt x="0" y="0"/>
                  </a:lnTo>
                  <a:close/>
                </a:path>
              </a:pathLst>
            </a:custGeom>
            <a:solidFill>
              <a:srgbClr val="FFFFCC"/>
            </a:solidFill>
            <a:ln w="12700">
              <a:solidFill>
                <a:schemeClr val="tx1"/>
              </a:solidFill>
              <a:prstDash val="solid"/>
              <a:round/>
              <a:headEnd/>
              <a:tailEnd/>
            </a:ln>
          </p:spPr>
          <p:txBody>
            <a:bodyPr/>
            <a:lstStyle/>
            <a:p>
              <a:endParaRPr lang="en-US"/>
            </a:p>
          </p:txBody>
        </p:sp>
        <p:sp>
          <p:nvSpPr>
            <p:cNvPr id="416784" name="Freeform 2064"/>
            <p:cNvSpPr>
              <a:spLocks/>
            </p:cNvSpPr>
            <p:nvPr/>
          </p:nvSpPr>
          <p:spPr bwMode="auto">
            <a:xfrm>
              <a:off x="2684" y="892"/>
              <a:ext cx="817" cy="324"/>
            </a:xfrm>
            <a:custGeom>
              <a:avLst/>
              <a:gdLst/>
              <a:ahLst/>
              <a:cxnLst>
                <a:cxn ang="0">
                  <a:pos x="0" y="0"/>
                </a:cxn>
                <a:cxn ang="0">
                  <a:pos x="358" y="0"/>
                </a:cxn>
                <a:cxn ang="0">
                  <a:pos x="394" y="36"/>
                </a:cxn>
                <a:cxn ang="0">
                  <a:pos x="394" y="156"/>
                </a:cxn>
                <a:cxn ang="0">
                  <a:pos x="0" y="156"/>
                </a:cxn>
                <a:cxn ang="0">
                  <a:pos x="0" y="0"/>
                </a:cxn>
              </a:cxnLst>
              <a:rect l="0" t="0" r="r" b="b"/>
              <a:pathLst>
                <a:path w="394" h="156">
                  <a:moveTo>
                    <a:pt x="0" y="0"/>
                  </a:moveTo>
                  <a:lnTo>
                    <a:pt x="358" y="0"/>
                  </a:lnTo>
                  <a:lnTo>
                    <a:pt x="394" y="36"/>
                  </a:lnTo>
                  <a:lnTo>
                    <a:pt x="394" y="156"/>
                  </a:lnTo>
                  <a:lnTo>
                    <a:pt x="0" y="156"/>
                  </a:lnTo>
                  <a:lnTo>
                    <a:pt x="0" y="0"/>
                  </a:lnTo>
                </a:path>
              </a:pathLst>
            </a:custGeom>
            <a:noFill/>
            <a:ln w="12700">
              <a:solidFill>
                <a:srgbClr val="990033"/>
              </a:solidFill>
              <a:prstDash val="solid"/>
              <a:round/>
              <a:headEnd/>
              <a:tailEnd/>
            </a:ln>
          </p:spPr>
          <p:txBody>
            <a:bodyPr/>
            <a:lstStyle/>
            <a:p>
              <a:endParaRPr lang="en-US"/>
            </a:p>
          </p:txBody>
        </p:sp>
        <p:sp>
          <p:nvSpPr>
            <p:cNvPr id="416785" name="Freeform 2065"/>
            <p:cNvSpPr>
              <a:spLocks/>
            </p:cNvSpPr>
            <p:nvPr/>
          </p:nvSpPr>
          <p:spPr bwMode="auto">
            <a:xfrm>
              <a:off x="3426" y="892"/>
              <a:ext cx="75" cy="75"/>
            </a:xfrm>
            <a:custGeom>
              <a:avLst/>
              <a:gdLst/>
              <a:ahLst/>
              <a:cxnLst>
                <a:cxn ang="0">
                  <a:pos x="0" y="0"/>
                </a:cxn>
                <a:cxn ang="0">
                  <a:pos x="0" y="36"/>
                </a:cxn>
                <a:cxn ang="0">
                  <a:pos x="36" y="36"/>
                </a:cxn>
              </a:cxnLst>
              <a:rect l="0" t="0" r="r" b="b"/>
              <a:pathLst>
                <a:path w="36" h="36">
                  <a:moveTo>
                    <a:pt x="0" y="0"/>
                  </a:moveTo>
                  <a:lnTo>
                    <a:pt x="0" y="36"/>
                  </a:lnTo>
                  <a:lnTo>
                    <a:pt x="36" y="36"/>
                  </a:lnTo>
                </a:path>
              </a:pathLst>
            </a:custGeom>
            <a:noFill/>
            <a:ln w="12700">
              <a:solidFill>
                <a:srgbClr val="990033"/>
              </a:solidFill>
              <a:prstDash val="solid"/>
              <a:round/>
              <a:headEnd/>
              <a:tailEnd/>
            </a:ln>
          </p:spPr>
          <p:txBody>
            <a:bodyPr/>
            <a:lstStyle/>
            <a:p>
              <a:endParaRPr lang="en-US"/>
            </a:p>
          </p:txBody>
        </p:sp>
        <p:sp>
          <p:nvSpPr>
            <p:cNvPr id="416786" name="Rectangle 2066"/>
            <p:cNvSpPr>
              <a:spLocks noChangeArrowheads="1"/>
            </p:cNvSpPr>
            <p:nvPr/>
          </p:nvSpPr>
          <p:spPr bwMode="auto">
            <a:xfrm>
              <a:off x="2709" y="904"/>
              <a:ext cx="492" cy="125"/>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300">
                  <a:solidFill>
                    <a:srgbClr val="000000"/>
                  </a:solidFill>
                  <a:ea typeface="宋体" charset="-122"/>
                </a:rPr>
                <a:t>AskUser();</a:t>
              </a:r>
              <a:endParaRPr lang="en-US" altLang="zh-CN" sz="1000">
                <a:solidFill>
                  <a:schemeClr val="tx1"/>
                </a:solidFill>
                <a:ea typeface="宋体" charset="-122"/>
              </a:endParaRPr>
            </a:p>
          </p:txBody>
        </p:sp>
        <p:sp>
          <p:nvSpPr>
            <p:cNvPr id="416787" name="Rectangle 2067"/>
            <p:cNvSpPr>
              <a:spLocks noChangeArrowheads="1"/>
            </p:cNvSpPr>
            <p:nvPr/>
          </p:nvSpPr>
          <p:spPr bwMode="auto">
            <a:xfrm>
              <a:off x="2709" y="1021"/>
              <a:ext cx="487" cy="125"/>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300">
                  <a:solidFill>
                    <a:srgbClr val="000000"/>
                  </a:solidFill>
                  <a:ea typeface="宋体" charset="-122"/>
                </a:rPr>
                <a:t>DoOpen();</a:t>
              </a:r>
              <a:endParaRPr lang="en-US" altLang="zh-CN" sz="1000">
                <a:solidFill>
                  <a:schemeClr val="tx1"/>
                </a:solidFill>
                <a:ea typeface="宋体" charset="-122"/>
              </a:endParaRPr>
            </a:p>
          </p:txBody>
        </p:sp>
      </p:grpSp>
      <p:grpSp>
        <p:nvGrpSpPr>
          <p:cNvPr id="4" name="Group 2137"/>
          <p:cNvGrpSpPr>
            <a:grpSpLocks/>
          </p:cNvGrpSpPr>
          <p:nvPr/>
        </p:nvGrpSpPr>
        <p:grpSpPr bwMode="auto">
          <a:xfrm>
            <a:off x="1368425" y="1562100"/>
            <a:ext cx="1149350" cy="457200"/>
            <a:chOff x="970" y="1224"/>
            <a:chExt cx="724" cy="288"/>
          </a:xfrm>
        </p:grpSpPr>
        <p:sp>
          <p:nvSpPr>
            <p:cNvPr id="416788" name="Rectangle 2068"/>
            <p:cNvSpPr>
              <a:spLocks noChangeArrowheads="1"/>
            </p:cNvSpPr>
            <p:nvPr/>
          </p:nvSpPr>
          <p:spPr bwMode="auto">
            <a:xfrm>
              <a:off x="970" y="1224"/>
              <a:ext cx="724" cy="288"/>
            </a:xfrm>
            <a:prstGeom prst="rect">
              <a:avLst/>
            </a:prstGeom>
            <a:solidFill>
              <a:srgbClr val="FFFFCC"/>
            </a:solidFill>
            <a:ln w="12700">
              <a:solidFill>
                <a:srgbClr val="990033"/>
              </a:solidFill>
              <a:miter lim="800000"/>
              <a:headEnd/>
              <a:tailEnd/>
            </a:ln>
          </p:spPr>
          <p:txBody>
            <a:bodyPr/>
            <a:lstStyle/>
            <a:p>
              <a:endParaRPr lang="en-US"/>
            </a:p>
          </p:txBody>
        </p:sp>
        <p:sp>
          <p:nvSpPr>
            <p:cNvPr id="416789" name="Rectangle 2069"/>
            <p:cNvSpPr>
              <a:spLocks noChangeArrowheads="1"/>
            </p:cNvSpPr>
            <p:nvPr/>
          </p:nvSpPr>
          <p:spPr bwMode="auto">
            <a:xfrm>
              <a:off x="1082" y="1253"/>
              <a:ext cx="509" cy="125"/>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300">
                  <a:solidFill>
                    <a:srgbClr val="000000"/>
                  </a:solidFill>
                  <a:ea typeface="宋体" charset="-122"/>
                </a:rPr>
                <a:t>Application</a:t>
              </a:r>
              <a:endParaRPr lang="en-US" altLang="zh-CN" sz="1000">
                <a:solidFill>
                  <a:schemeClr val="tx1"/>
                </a:solidFill>
                <a:ea typeface="宋体" charset="-122"/>
              </a:endParaRPr>
            </a:p>
          </p:txBody>
        </p:sp>
        <p:sp>
          <p:nvSpPr>
            <p:cNvPr id="416790" name="Rectangle 2070"/>
            <p:cNvSpPr>
              <a:spLocks noChangeArrowheads="1"/>
            </p:cNvSpPr>
            <p:nvPr/>
          </p:nvSpPr>
          <p:spPr bwMode="auto">
            <a:xfrm>
              <a:off x="970" y="1380"/>
              <a:ext cx="724" cy="132"/>
            </a:xfrm>
            <a:prstGeom prst="rect">
              <a:avLst/>
            </a:prstGeom>
            <a:noFill/>
            <a:ln w="12700">
              <a:solidFill>
                <a:srgbClr val="990033"/>
              </a:solidFill>
              <a:miter lim="800000"/>
              <a:headEnd/>
              <a:tailEnd/>
            </a:ln>
          </p:spPr>
          <p:txBody>
            <a:bodyPr/>
            <a:lstStyle/>
            <a:p>
              <a:endParaRPr lang="en-US"/>
            </a:p>
          </p:txBody>
        </p:sp>
        <p:sp>
          <p:nvSpPr>
            <p:cNvPr id="416791" name="Rectangle 2071"/>
            <p:cNvSpPr>
              <a:spLocks noChangeArrowheads="1"/>
            </p:cNvSpPr>
            <p:nvPr/>
          </p:nvSpPr>
          <p:spPr bwMode="auto">
            <a:xfrm>
              <a:off x="970" y="1438"/>
              <a:ext cx="724" cy="74"/>
            </a:xfrm>
            <a:prstGeom prst="rect">
              <a:avLst/>
            </a:prstGeom>
            <a:noFill/>
            <a:ln w="12700">
              <a:solidFill>
                <a:srgbClr val="990033"/>
              </a:solidFill>
              <a:miter lim="800000"/>
              <a:headEnd/>
              <a:tailEnd/>
            </a:ln>
          </p:spPr>
          <p:txBody>
            <a:bodyPr/>
            <a:lstStyle/>
            <a:p>
              <a:endParaRPr lang="en-US"/>
            </a:p>
          </p:txBody>
        </p:sp>
      </p:grpSp>
      <p:sp>
        <p:nvSpPr>
          <p:cNvPr id="416792" name="Rectangle 2072"/>
          <p:cNvSpPr>
            <a:spLocks noChangeArrowheads="1"/>
          </p:cNvSpPr>
          <p:nvPr/>
        </p:nvSpPr>
        <p:spPr bwMode="auto">
          <a:xfrm>
            <a:off x="836613" y="3022600"/>
            <a:ext cx="2557462" cy="628650"/>
          </a:xfrm>
          <a:prstGeom prst="rect">
            <a:avLst/>
          </a:prstGeom>
          <a:solidFill>
            <a:srgbClr val="FFFFCC"/>
          </a:solidFill>
          <a:ln w="12700">
            <a:solidFill>
              <a:srgbClr val="990033"/>
            </a:solidFill>
            <a:miter lim="800000"/>
            <a:headEnd/>
            <a:tailEnd/>
          </a:ln>
        </p:spPr>
        <p:txBody>
          <a:bodyPr/>
          <a:lstStyle/>
          <a:p>
            <a:endParaRPr lang="en-US"/>
          </a:p>
        </p:txBody>
      </p:sp>
      <p:sp>
        <p:nvSpPr>
          <p:cNvPr id="416793" name="Rectangle 2073"/>
          <p:cNvSpPr>
            <a:spLocks noChangeArrowheads="1"/>
          </p:cNvSpPr>
          <p:nvPr/>
        </p:nvSpPr>
        <p:spPr bwMode="auto">
          <a:xfrm>
            <a:off x="1922463" y="3068638"/>
            <a:ext cx="414337" cy="198437"/>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300">
                <a:solidFill>
                  <a:srgbClr val="000000"/>
                </a:solidFill>
                <a:ea typeface="宋体" charset="-122"/>
              </a:rPr>
              <a:t>Menu</a:t>
            </a:r>
            <a:endParaRPr lang="en-US" altLang="zh-CN" sz="1000">
              <a:solidFill>
                <a:schemeClr val="tx1"/>
              </a:solidFill>
              <a:ea typeface="宋体" charset="-122"/>
            </a:endParaRPr>
          </a:p>
        </p:txBody>
      </p:sp>
      <p:sp>
        <p:nvSpPr>
          <p:cNvPr id="416794" name="Rectangle 2074"/>
          <p:cNvSpPr>
            <a:spLocks noChangeArrowheads="1"/>
          </p:cNvSpPr>
          <p:nvPr/>
        </p:nvSpPr>
        <p:spPr bwMode="auto">
          <a:xfrm>
            <a:off x="836613" y="3270250"/>
            <a:ext cx="2557462" cy="381000"/>
          </a:xfrm>
          <a:prstGeom prst="rect">
            <a:avLst/>
          </a:prstGeom>
          <a:noFill/>
          <a:ln w="12700">
            <a:solidFill>
              <a:srgbClr val="990033"/>
            </a:solidFill>
            <a:miter lim="800000"/>
            <a:headEnd/>
            <a:tailEnd/>
          </a:ln>
        </p:spPr>
        <p:txBody>
          <a:bodyPr/>
          <a:lstStyle/>
          <a:p>
            <a:endParaRPr lang="en-US"/>
          </a:p>
        </p:txBody>
      </p:sp>
      <p:sp>
        <p:nvSpPr>
          <p:cNvPr id="416795" name="Rectangle 2075"/>
          <p:cNvSpPr>
            <a:spLocks noChangeArrowheads="1"/>
          </p:cNvSpPr>
          <p:nvPr/>
        </p:nvSpPr>
        <p:spPr bwMode="auto">
          <a:xfrm>
            <a:off x="836613" y="3352800"/>
            <a:ext cx="2557462" cy="298450"/>
          </a:xfrm>
          <a:prstGeom prst="rect">
            <a:avLst/>
          </a:prstGeom>
          <a:noFill/>
          <a:ln w="12700">
            <a:solidFill>
              <a:srgbClr val="990033"/>
            </a:solidFill>
            <a:miter lim="800000"/>
            <a:headEnd/>
            <a:tailEnd/>
          </a:ln>
        </p:spPr>
        <p:txBody>
          <a:bodyPr/>
          <a:lstStyle/>
          <a:p>
            <a:endParaRPr lang="en-US"/>
          </a:p>
        </p:txBody>
      </p:sp>
      <p:sp>
        <p:nvSpPr>
          <p:cNvPr id="416796" name="Rectangle 2076"/>
          <p:cNvSpPr>
            <a:spLocks noChangeArrowheads="1"/>
          </p:cNvSpPr>
          <p:nvPr/>
        </p:nvSpPr>
        <p:spPr bwMode="auto">
          <a:xfrm>
            <a:off x="865188" y="3454400"/>
            <a:ext cx="2184400" cy="168275"/>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100">
                <a:solidFill>
                  <a:srgbClr val="000000"/>
                </a:solidFill>
                <a:ea typeface="宋体" charset="-122"/>
              </a:rPr>
              <a:t>+ AddItem(s : String, c : Command)</a:t>
            </a:r>
            <a:endParaRPr lang="en-US" altLang="zh-CN" sz="1000">
              <a:solidFill>
                <a:schemeClr val="tx1"/>
              </a:solidFill>
              <a:ea typeface="宋体" charset="-122"/>
            </a:endParaRPr>
          </a:p>
        </p:txBody>
      </p:sp>
      <p:sp>
        <p:nvSpPr>
          <p:cNvPr id="416797" name="Rectangle 2077"/>
          <p:cNvSpPr>
            <a:spLocks noChangeArrowheads="1"/>
          </p:cNvSpPr>
          <p:nvPr/>
        </p:nvSpPr>
        <p:spPr bwMode="auto">
          <a:xfrm>
            <a:off x="4237038" y="2857500"/>
            <a:ext cx="2670175" cy="958850"/>
          </a:xfrm>
          <a:prstGeom prst="rect">
            <a:avLst/>
          </a:prstGeom>
          <a:solidFill>
            <a:srgbClr val="FFFFCC"/>
          </a:solidFill>
          <a:ln w="12700">
            <a:solidFill>
              <a:srgbClr val="990033"/>
            </a:solidFill>
            <a:miter lim="800000"/>
            <a:headEnd/>
            <a:tailEnd/>
          </a:ln>
        </p:spPr>
        <p:txBody>
          <a:bodyPr/>
          <a:lstStyle/>
          <a:p>
            <a:endParaRPr lang="en-US"/>
          </a:p>
        </p:txBody>
      </p:sp>
      <p:sp>
        <p:nvSpPr>
          <p:cNvPr id="416798" name="Rectangle 2078"/>
          <p:cNvSpPr>
            <a:spLocks noChangeArrowheads="1"/>
          </p:cNvSpPr>
          <p:nvPr/>
        </p:nvSpPr>
        <p:spPr bwMode="auto">
          <a:xfrm>
            <a:off x="5232400" y="2903538"/>
            <a:ext cx="736600" cy="198437"/>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300">
                <a:solidFill>
                  <a:srgbClr val="000000"/>
                </a:solidFill>
                <a:ea typeface="宋体" charset="-122"/>
              </a:rPr>
              <a:t>MenuItem</a:t>
            </a:r>
            <a:endParaRPr lang="en-US" altLang="zh-CN" sz="1000">
              <a:solidFill>
                <a:schemeClr val="tx1"/>
              </a:solidFill>
              <a:ea typeface="宋体" charset="-122"/>
            </a:endParaRPr>
          </a:p>
        </p:txBody>
      </p:sp>
      <p:sp>
        <p:nvSpPr>
          <p:cNvPr id="416799" name="Rectangle 2079"/>
          <p:cNvSpPr>
            <a:spLocks noChangeArrowheads="1"/>
          </p:cNvSpPr>
          <p:nvPr/>
        </p:nvSpPr>
        <p:spPr bwMode="auto">
          <a:xfrm>
            <a:off x="4237038" y="3105150"/>
            <a:ext cx="2670175" cy="711200"/>
          </a:xfrm>
          <a:prstGeom prst="rect">
            <a:avLst/>
          </a:prstGeom>
          <a:noFill/>
          <a:ln w="12700">
            <a:solidFill>
              <a:srgbClr val="990033"/>
            </a:solidFill>
            <a:miter lim="800000"/>
            <a:headEnd/>
            <a:tailEnd/>
          </a:ln>
        </p:spPr>
        <p:txBody>
          <a:bodyPr/>
          <a:lstStyle/>
          <a:p>
            <a:endParaRPr lang="en-US"/>
          </a:p>
        </p:txBody>
      </p:sp>
      <p:sp>
        <p:nvSpPr>
          <p:cNvPr id="416800" name="Rectangle 2080"/>
          <p:cNvSpPr>
            <a:spLocks noChangeArrowheads="1"/>
          </p:cNvSpPr>
          <p:nvPr/>
        </p:nvSpPr>
        <p:spPr bwMode="auto">
          <a:xfrm>
            <a:off x="4237038" y="3352800"/>
            <a:ext cx="2670175" cy="463550"/>
          </a:xfrm>
          <a:prstGeom prst="rect">
            <a:avLst/>
          </a:prstGeom>
          <a:noFill/>
          <a:ln w="12700">
            <a:solidFill>
              <a:srgbClr val="990033"/>
            </a:solidFill>
            <a:miter lim="800000"/>
            <a:headEnd/>
            <a:tailEnd/>
          </a:ln>
        </p:spPr>
        <p:txBody>
          <a:bodyPr/>
          <a:lstStyle/>
          <a:p>
            <a:endParaRPr lang="en-US"/>
          </a:p>
        </p:txBody>
      </p:sp>
      <p:sp>
        <p:nvSpPr>
          <p:cNvPr id="416801" name="Rectangle 2081"/>
          <p:cNvSpPr>
            <a:spLocks noChangeArrowheads="1"/>
          </p:cNvSpPr>
          <p:nvPr/>
        </p:nvSpPr>
        <p:spPr bwMode="auto">
          <a:xfrm>
            <a:off x="4267200" y="3124200"/>
            <a:ext cx="860425" cy="168275"/>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100">
                <a:solidFill>
                  <a:srgbClr val="000000"/>
                </a:solidFill>
                <a:ea typeface="宋体" charset="-122"/>
              </a:rPr>
              <a:t>- label : String</a:t>
            </a:r>
            <a:endParaRPr lang="en-US" altLang="zh-CN" sz="1000">
              <a:solidFill>
                <a:schemeClr val="tx1"/>
              </a:solidFill>
              <a:ea typeface="宋体" charset="-122"/>
            </a:endParaRPr>
          </a:p>
        </p:txBody>
      </p:sp>
      <p:sp>
        <p:nvSpPr>
          <p:cNvPr id="416802" name="Rectangle 2082"/>
          <p:cNvSpPr>
            <a:spLocks noChangeArrowheads="1"/>
          </p:cNvSpPr>
          <p:nvPr/>
        </p:nvSpPr>
        <p:spPr bwMode="auto">
          <a:xfrm>
            <a:off x="4267200" y="3454400"/>
            <a:ext cx="671513" cy="168275"/>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100">
                <a:solidFill>
                  <a:srgbClr val="000000"/>
                </a:solidFill>
                <a:ea typeface="宋体" charset="-122"/>
              </a:rPr>
              <a:t>+ Clicked()</a:t>
            </a:r>
            <a:endParaRPr lang="en-US" altLang="zh-CN" sz="1000">
              <a:solidFill>
                <a:schemeClr val="tx1"/>
              </a:solidFill>
              <a:ea typeface="宋体" charset="-122"/>
            </a:endParaRPr>
          </a:p>
        </p:txBody>
      </p:sp>
      <p:sp>
        <p:nvSpPr>
          <p:cNvPr id="416803" name="Rectangle 2083"/>
          <p:cNvSpPr>
            <a:spLocks noChangeArrowheads="1"/>
          </p:cNvSpPr>
          <p:nvPr/>
        </p:nvSpPr>
        <p:spPr bwMode="auto">
          <a:xfrm>
            <a:off x="4267200" y="3619500"/>
            <a:ext cx="2284413" cy="168275"/>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100">
                <a:solidFill>
                  <a:srgbClr val="000000"/>
                </a:solidFill>
                <a:ea typeface="宋体" charset="-122"/>
              </a:rPr>
              <a:t>+ MenuItem(s : String, c : Command)</a:t>
            </a:r>
            <a:endParaRPr lang="en-US" altLang="zh-CN" sz="1000">
              <a:solidFill>
                <a:schemeClr val="tx1"/>
              </a:solidFill>
              <a:ea typeface="宋体" charset="-122"/>
            </a:endParaRPr>
          </a:p>
        </p:txBody>
      </p:sp>
      <p:sp>
        <p:nvSpPr>
          <p:cNvPr id="416804" name="Rectangle 2084"/>
          <p:cNvSpPr>
            <a:spLocks noChangeArrowheads="1"/>
          </p:cNvSpPr>
          <p:nvPr/>
        </p:nvSpPr>
        <p:spPr bwMode="auto">
          <a:xfrm>
            <a:off x="6570663" y="5246688"/>
            <a:ext cx="1568450" cy="649287"/>
          </a:xfrm>
          <a:prstGeom prst="rect">
            <a:avLst/>
          </a:prstGeom>
          <a:solidFill>
            <a:srgbClr val="FFFFCC"/>
          </a:solidFill>
          <a:ln w="12700">
            <a:solidFill>
              <a:srgbClr val="990033"/>
            </a:solidFill>
            <a:miter lim="800000"/>
            <a:headEnd/>
            <a:tailEnd/>
          </a:ln>
        </p:spPr>
        <p:txBody>
          <a:bodyPr/>
          <a:lstStyle/>
          <a:p>
            <a:endParaRPr lang="en-US"/>
          </a:p>
        </p:txBody>
      </p:sp>
      <p:sp>
        <p:nvSpPr>
          <p:cNvPr id="416805" name="Rectangle 2085"/>
          <p:cNvSpPr>
            <a:spLocks noChangeArrowheads="1"/>
          </p:cNvSpPr>
          <p:nvPr/>
        </p:nvSpPr>
        <p:spPr bwMode="auto">
          <a:xfrm>
            <a:off x="6948488" y="5292725"/>
            <a:ext cx="763587" cy="198438"/>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300" i="1">
                <a:solidFill>
                  <a:srgbClr val="000000"/>
                </a:solidFill>
                <a:ea typeface="宋体" charset="-122"/>
              </a:rPr>
              <a:t>Command</a:t>
            </a:r>
            <a:endParaRPr lang="en-US" altLang="zh-CN" sz="1000">
              <a:solidFill>
                <a:schemeClr val="tx1"/>
              </a:solidFill>
              <a:ea typeface="宋体" charset="-122"/>
            </a:endParaRPr>
          </a:p>
        </p:txBody>
      </p:sp>
      <p:grpSp>
        <p:nvGrpSpPr>
          <p:cNvPr id="5" name="Group 2146"/>
          <p:cNvGrpSpPr>
            <a:grpSpLocks/>
          </p:cNvGrpSpPr>
          <p:nvPr/>
        </p:nvGrpSpPr>
        <p:grpSpPr bwMode="auto">
          <a:xfrm>
            <a:off x="6570663" y="5503863"/>
            <a:ext cx="1568450" cy="392112"/>
            <a:chOff x="4289" y="3401"/>
            <a:chExt cx="724" cy="247"/>
          </a:xfrm>
        </p:grpSpPr>
        <p:sp>
          <p:nvSpPr>
            <p:cNvPr id="416806" name="Rectangle 2086"/>
            <p:cNvSpPr>
              <a:spLocks noChangeArrowheads="1"/>
            </p:cNvSpPr>
            <p:nvPr/>
          </p:nvSpPr>
          <p:spPr bwMode="auto">
            <a:xfrm>
              <a:off x="4289" y="3401"/>
              <a:ext cx="724" cy="247"/>
            </a:xfrm>
            <a:prstGeom prst="rect">
              <a:avLst/>
            </a:prstGeom>
            <a:noFill/>
            <a:ln w="12700">
              <a:solidFill>
                <a:srgbClr val="990033"/>
              </a:solidFill>
              <a:miter lim="800000"/>
              <a:headEnd/>
              <a:tailEnd/>
            </a:ln>
          </p:spPr>
          <p:txBody>
            <a:bodyPr/>
            <a:lstStyle/>
            <a:p>
              <a:endParaRPr lang="en-US"/>
            </a:p>
          </p:txBody>
        </p:sp>
        <p:sp>
          <p:nvSpPr>
            <p:cNvPr id="416807" name="Rectangle 2087"/>
            <p:cNvSpPr>
              <a:spLocks noChangeArrowheads="1"/>
            </p:cNvSpPr>
            <p:nvPr/>
          </p:nvSpPr>
          <p:spPr bwMode="auto">
            <a:xfrm>
              <a:off x="4289" y="3453"/>
              <a:ext cx="724" cy="195"/>
            </a:xfrm>
            <a:prstGeom prst="rect">
              <a:avLst/>
            </a:prstGeom>
            <a:noFill/>
            <a:ln w="12700">
              <a:solidFill>
                <a:srgbClr val="990033"/>
              </a:solidFill>
              <a:miter lim="800000"/>
              <a:headEnd/>
              <a:tailEnd/>
            </a:ln>
          </p:spPr>
          <p:txBody>
            <a:bodyPr/>
            <a:lstStyle/>
            <a:p>
              <a:endParaRPr lang="en-US"/>
            </a:p>
          </p:txBody>
        </p:sp>
      </p:grpSp>
      <p:sp>
        <p:nvSpPr>
          <p:cNvPr id="416808" name="Rectangle 2088"/>
          <p:cNvSpPr>
            <a:spLocks noChangeArrowheads="1"/>
          </p:cNvSpPr>
          <p:nvPr/>
        </p:nvSpPr>
        <p:spPr bwMode="auto">
          <a:xfrm>
            <a:off x="6950075" y="5688013"/>
            <a:ext cx="715963" cy="168275"/>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100" i="1">
                <a:solidFill>
                  <a:srgbClr val="000000"/>
                </a:solidFill>
                <a:ea typeface="宋体" charset="-122"/>
              </a:rPr>
              <a:t>+ Process()</a:t>
            </a:r>
            <a:endParaRPr lang="en-US" altLang="zh-CN" sz="1000">
              <a:solidFill>
                <a:schemeClr val="tx1"/>
              </a:solidFill>
              <a:ea typeface="宋体" charset="-122"/>
            </a:endParaRPr>
          </a:p>
        </p:txBody>
      </p:sp>
      <p:grpSp>
        <p:nvGrpSpPr>
          <p:cNvPr id="6" name="Group 2135"/>
          <p:cNvGrpSpPr>
            <a:grpSpLocks/>
          </p:cNvGrpSpPr>
          <p:nvPr/>
        </p:nvGrpSpPr>
        <p:grpSpPr bwMode="auto">
          <a:xfrm>
            <a:off x="6611938" y="1228725"/>
            <a:ext cx="1543050" cy="1123950"/>
            <a:chOff x="4165" y="1014"/>
            <a:chExt cx="972" cy="708"/>
          </a:xfrm>
        </p:grpSpPr>
        <p:sp>
          <p:nvSpPr>
            <p:cNvPr id="416809" name="Rectangle 2089"/>
            <p:cNvSpPr>
              <a:spLocks noChangeArrowheads="1"/>
            </p:cNvSpPr>
            <p:nvPr/>
          </p:nvSpPr>
          <p:spPr bwMode="auto">
            <a:xfrm>
              <a:off x="4165" y="1014"/>
              <a:ext cx="972" cy="708"/>
            </a:xfrm>
            <a:prstGeom prst="rect">
              <a:avLst/>
            </a:prstGeom>
            <a:solidFill>
              <a:srgbClr val="FFFFCC"/>
            </a:solidFill>
            <a:ln w="12700">
              <a:solidFill>
                <a:srgbClr val="990033"/>
              </a:solidFill>
              <a:miter lim="800000"/>
              <a:headEnd/>
              <a:tailEnd/>
            </a:ln>
          </p:spPr>
          <p:txBody>
            <a:bodyPr/>
            <a:lstStyle/>
            <a:p>
              <a:endParaRPr lang="en-US"/>
            </a:p>
          </p:txBody>
        </p:sp>
        <p:sp>
          <p:nvSpPr>
            <p:cNvPr id="416810" name="Rectangle 2090"/>
            <p:cNvSpPr>
              <a:spLocks noChangeArrowheads="1"/>
            </p:cNvSpPr>
            <p:nvPr/>
          </p:nvSpPr>
          <p:spPr bwMode="auto">
            <a:xfrm>
              <a:off x="4293" y="1043"/>
              <a:ext cx="736" cy="125"/>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300">
                  <a:solidFill>
                    <a:srgbClr val="000000"/>
                  </a:solidFill>
                  <a:ea typeface="宋体" charset="-122"/>
                </a:rPr>
                <a:t>OpenCommand</a:t>
              </a:r>
              <a:endParaRPr lang="en-US" altLang="zh-CN" sz="1000">
                <a:solidFill>
                  <a:schemeClr val="tx1"/>
                </a:solidFill>
                <a:ea typeface="宋体" charset="-122"/>
              </a:endParaRPr>
            </a:p>
          </p:txBody>
        </p:sp>
        <p:sp>
          <p:nvSpPr>
            <p:cNvPr id="416811" name="Rectangle 2091"/>
            <p:cNvSpPr>
              <a:spLocks noChangeArrowheads="1"/>
            </p:cNvSpPr>
            <p:nvPr/>
          </p:nvSpPr>
          <p:spPr bwMode="auto">
            <a:xfrm>
              <a:off x="4165" y="1170"/>
              <a:ext cx="972" cy="552"/>
            </a:xfrm>
            <a:prstGeom prst="rect">
              <a:avLst/>
            </a:prstGeom>
            <a:noFill/>
            <a:ln w="12700">
              <a:solidFill>
                <a:srgbClr val="990033"/>
              </a:solidFill>
              <a:miter lim="800000"/>
              <a:headEnd/>
              <a:tailEnd/>
            </a:ln>
          </p:spPr>
          <p:txBody>
            <a:bodyPr/>
            <a:lstStyle/>
            <a:p>
              <a:endParaRPr lang="en-US"/>
            </a:p>
          </p:txBody>
        </p:sp>
        <p:sp>
          <p:nvSpPr>
            <p:cNvPr id="416812" name="Rectangle 2092"/>
            <p:cNvSpPr>
              <a:spLocks noChangeArrowheads="1"/>
            </p:cNvSpPr>
            <p:nvPr/>
          </p:nvSpPr>
          <p:spPr bwMode="auto">
            <a:xfrm>
              <a:off x="4165" y="1222"/>
              <a:ext cx="972" cy="500"/>
            </a:xfrm>
            <a:prstGeom prst="rect">
              <a:avLst/>
            </a:prstGeom>
            <a:noFill/>
            <a:ln w="12700">
              <a:solidFill>
                <a:srgbClr val="990033"/>
              </a:solidFill>
              <a:miter lim="800000"/>
              <a:headEnd/>
              <a:tailEnd/>
            </a:ln>
          </p:spPr>
          <p:txBody>
            <a:bodyPr/>
            <a:lstStyle/>
            <a:p>
              <a:endParaRPr lang="en-US"/>
            </a:p>
          </p:txBody>
        </p:sp>
        <p:sp>
          <p:nvSpPr>
            <p:cNvPr id="416813" name="Rectangle 2093"/>
            <p:cNvSpPr>
              <a:spLocks noChangeArrowheads="1"/>
            </p:cNvSpPr>
            <p:nvPr/>
          </p:nvSpPr>
          <p:spPr bwMode="auto">
            <a:xfrm>
              <a:off x="4183" y="1286"/>
              <a:ext cx="451" cy="106"/>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100">
                  <a:solidFill>
                    <a:srgbClr val="000000"/>
                  </a:solidFill>
                  <a:ea typeface="宋体" charset="-122"/>
                </a:rPr>
                <a:t>+ Process()</a:t>
              </a:r>
              <a:endParaRPr lang="en-US" altLang="zh-CN" sz="1000">
                <a:solidFill>
                  <a:schemeClr val="tx1"/>
                </a:solidFill>
                <a:ea typeface="宋体" charset="-122"/>
              </a:endParaRPr>
            </a:p>
          </p:txBody>
        </p:sp>
        <p:sp>
          <p:nvSpPr>
            <p:cNvPr id="416814" name="Rectangle 2094"/>
            <p:cNvSpPr>
              <a:spLocks noChangeArrowheads="1"/>
            </p:cNvSpPr>
            <p:nvPr/>
          </p:nvSpPr>
          <p:spPr bwMode="auto">
            <a:xfrm>
              <a:off x="4183" y="1390"/>
              <a:ext cx="754" cy="106"/>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100">
                  <a:solidFill>
                    <a:srgbClr val="000000"/>
                  </a:solidFill>
                  <a:ea typeface="宋体" charset="-122"/>
                </a:rPr>
                <a:t>+ OpenCommand()</a:t>
              </a:r>
              <a:endParaRPr lang="en-US" altLang="zh-CN" sz="1000">
                <a:solidFill>
                  <a:schemeClr val="tx1"/>
                </a:solidFill>
                <a:ea typeface="宋体" charset="-122"/>
              </a:endParaRPr>
            </a:p>
          </p:txBody>
        </p:sp>
        <p:sp>
          <p:nvSpPr>
            <p:cNvPr id="416815" name="Rectangle 2095"/>
            <p:cNvSpPr>
              <a:spLocks noChangeArrowheads="1"/>
            </p:cNvSpPr>
            <p:nvPr/>
          </p:nvSpPr>
          <p:spPr bwMode="auto">
            <a:xfrm>
              <a:off x="4183" y="1494"/>
              <a:ext cx="444" cy="106"/>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100">
                  <a:solidFill>
                    <a:srgbClr val="000000"/>
                  </a:solidFill>
                  <a:ea typeface="宋体" charset="-122"/>
                </a:rPr>
                <a:t>- AskUser()</a:t>
              </a:r>
              <a:endParaRPr lang="en-US" altLang="zh-CN" sz="1000">
                <a:solidFill>
                  <a:schemeClr val="tx1"/>
                </a:solidFill>
                <a:ea typeface="宋体" charset="-122"/>
              </a:endParaRPr>
            </a:p>
          </p:txBody>
        </p:sp>
        <p:sp>
          <p:nvSpPr>
            <p:cNvPr id="416816" name="Rectangle 2096"/>
            <p:cNvSpPr>
              <a:spLocks noChangeArrowheads="1"/>
            </p:cNvSpPr>
            <p:nvPr/>
          </p:nvSpPr>
          <p:spPr bwMode="auto">
            <a:xfrm>
              <a:off x="4183" y="1598"/>
              <a:ext cx="439" cy="106"/>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100">
                  <a:solidFill>
                    <a:srgbClr val="000000"/>
                  </a:solidFill>
                  <a:ea typeface="宋体" charset="-122"/>
                </a:rPr>
                <a:t>- DoOpen()</a:t>
              </a:r>
              <a:endParaRPr lang="en-US" altLang="zh-CN" sz="1000">
                <a:solidFill>
                  <a:schemeClr val="tx1"/>
                </a:solidFill>
                <a:ea typeface="宋体" charset="-122"/>
              </a:endParaRPr>
            </a:p>
          </p:txBody>
        </p:sp>
      </p:grpSp>
      <p:sp>
        <p:nvSpPr>
          <p:cNvPr id="416817" name="Rectangle 2097"/>
          <p:cNvSpPr>
            <a:spLocks noChangeArrowheads="1"/>
          </p:cNvSpPr>
          <p:nvPr/>
        </p:nvSpPr>
        <p:spPr bwMode="auto">
          <a:xfrm>
            <a:off x="1328738" y="2774950"/>
            <a:ext cx="511175" cy="198438"/>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300">
                <a:solidFill>
                  <a:srgbClr val="FFFF00"/>
                </a:solidFill>
                <a:ea typeface="宋体" charset="-122"/>
              </a:rPr>
              <a:t>+menu</a:t>
            </a:r>
            <a:endParaRPr lang="en-US" altLang="zh-CN" sz="1000">
              <a:solidFill>
                <a:srgbClr val="FFFF00"/>
              </a:solidFill>
              <a:ea typeface="宋体" charset="-122"/>
            </a:endParaRPr>
          </a:p>
        </p:txBody>
      </p:sp>
      <p:sp>
        <p:nvSpPr>
          <p:cNvPr id="416818" name="Rectangle 2098"/>
          <p:cNvSpPr>
            <a:spLocks noChangeArrowheads="1"/>
          </p:cNvSpPr>
          <p:nvPr/>
        </p:nvSpPr>
        <p:spPr bwMode="auto">
          <a:xfrm>
            <a:off x="2112963" y="2814638"/>
            <a:ext cx="77787" cy="168275"/>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100">
                <a:solidFill>
                  <a:schemeClr val="tx1"/>
                </a:solidFill>
                <a:ea typeface="宋体" charset="-122"/>
              </a:rPr>
              <a:t>1</a:t>
            </a:r>
            <a:endParaRPr lang="en-US" altLang="zh-CN" sz="1000">
              <a:solidFill>
                <a:schemeClr val="tx1"/>
              </a:solidFill>
              <a:ea typeface="宋体" charset="-122"/>
            </a:endParaRPr>
          </a:p>
        </p:txBody>
      </p:sp>
      <p:sp>
        <p:nvSpPr>
          <p:cNvPr id="416819" name="Line 2099"/>
          <p:cNvSpPr>
            <a:spLocks noChangeShapeType="1"/>
          </p:cNvSpPr>
          <p:nvPr/>
        </p:nvSpPr>
        <p:spPr bwMode="auto">
          <a:xfrm>
            <a:off x="1954213" y="2020888"/>
            <a:ext cx="4762" cy="998537"/>
          </a:xfrm>
          <a:prstGeom prst="line">
            <a:avLst/>
          </a:prstGeom>
          <a:noFill/>
          <a:ln w="12700">
            <a:solidFill>
              <a:schemeClr val="tx1"/>
            </a:solidFill>
            <a:round/>
            <a:headEnd/>
            <a:tailEnd/>
          </a:ln>
        </p:spPr>
        <p:txBody>
          <a:bodyPr/>
          <a:lstStyle/>
          <a:p>
            <a:endParaRPr lang="en-US"/>
          </a:p>
        </p:txBody>
      </p:sp>
      <p:sp>
        <p:nvSpPr>
          <p:cNvPr id="416820" name="Rectangle 2100"/>
          <p:cNvSpPr>
            <a:spLocks noChangeArrowheads="1"/>
          </p:cNvSpPr>
          <p:nvPr/>
        </p:nvSpPr>
        <p:spPr bwMode="auto">
          <a:xfrm>
            <a:off x="2112963" y="2814638"/>
            <a:ext cx="77787" cy="168275"/>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100">
                <a:solidFill>
                  <a:srgbClr val="FFFF00"/>
                </a:solidFill>
                <a:ea typeface="宋体" charset="-122"/>
              </a:rPr>
              <a:t>1</a:t>
            </a:r>
            <a:endParaRPr lang="en-US" altLang="zh-CN" sz="1000">
              <a:solidFill>
                <a:srgbClr val="FFFF00"/>
              </a:solidFill>
              <a:ea typeface="宋体" charset="-122"/>
            </a:endParaRPr>
          </a:p>
        </p:txBody>
      </p:sp>
      <p:sp>
        <p:nvSpPr>
          <p:cNvPr id="416821" name="Line 2101"/>
          <p:cNvSpPr>
            <a:spLocks noChangeShapeType="1"/>
          </p:cNvSpPr>
          <p:nvPr/>
        </p:nvSpPr>
        <p:spPr bwMode="auto">
          <a:xfrm flipV="1">
            <a:off x="1957388" y="2900363"/>
            <a:ext cx="50800" cy="119062"/>
          </a:xfrm>
          <a:prstGeom prst="line">
            <a:avLst/>
          </a:prstGeom>
          <a:noFill/>
          <a:ln w="12700">
            <a:solidFill>
              <a:schemeClr val="tx1"/>
            </a:solidFill>
            <a:round/>
            <a:headEnd/>
            <a:tailEnd/>
          </a:ln>
        </p:spPr>
        <p:txBody>
          <a:bodyPr/>
          <a:lstStyle/>
          <a:p>
            <a:endParaRPr lang="en-US"/>
          </a:p>
        </p:txBody>
      </p:sp>
      <p:sp>
        <p:nvSpPr>
          <p:cNvPr id="416822" name="Line 2102"/>
          <p:cNvSpPr>
            <a:spLocks noChangeShapeType="1"/>
          </p:cNvSpPr>
          <p:nvPr/>
        </p:nvSpPr>
        <p:spPr bwMode="auto">
          <a:xfrm flipH="1" flipV="1">
            <a:off x="1908175" y="2900363"/>
            <a:ext cx="49213" cy="119062"/>
          </a:xfrm>
          <a:prstGeom prst="line">
            <a:avLst/>
          </a:prstGeom>
          <a:noFill/>
          <a:ln w="12700">
            <a:solidFill>
              <a:schemeClr val="tx1"/>
            </a:solidFill>
            <a:round/>
            <a:headEnd/>
            <a:tailEnd/>
          </a:ln>
        </p:spPr>
        <p:txBody>
          <a:bodyPr/>
          <a:lstStyle/>
          <a:p>
            <a:endParaRPr lang="en-US"/>
          </a:p>
        </p:txBody>
      </p:sp>
      <p:sp>
        <p:nvSpPr>
          <p:cNvPr id="416825" name="Rectangle 2105"/>
          <p:cNvSpPr>
            <a:spLocks noChangeArrowheads="1"/>
          </p:cNvSpPr>
          <p:nvPr/>
        </p:nvSpPr>
        <p:spPr bwMode="auto">
          <a:xfrm>
            <a:off x="3702050" y="3417888"/>
            <a:ext cx="492125" cy="198437"/>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300">
                <a:solidFill>
                  <a:srgbClr val="FFFF00"/>
                </a:solidFill>
                <a:ea typeface="宋体" charset="-122"/>
              </a:rPr>
              <a:t>+items</a:t>
            </a:r>
            <a:endParaRPr lang="en-US" altLang="zh-CN" sz="1000">
              <a:solidFill>
                <a:srgbClr val="FFFF00"/>
              </a:solidFill>
              <a:ea typeface="宋体" charset="-122"/>
            </a:endParaRPr>
          </a:p>
        </p:txBody>
      </p:sp>
      <p:sp>
        <p:nvSpPr>
          <p:cNvPr id="416826" name="Rectangle 2106"/>
          <p:cNvSpPr>
            <a:spLocks noChangeArrowheads="1"/>
          </p:cNvSpPr>
          <p:nvPr/>
        </p:nvSpPr>
        <p:spPr bwMode="auto">
          <a:xfrm>
            <a:off x="3994150" y="3089275"/>
            <a:ext cx="207963" cy="168275"/>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100">
                <a:solidFill>
                  <a:schemeClr val="tx1"/>
                </a:solidFill>
                <a:ea typeface="宋体" charset="-122"/>
              </a:rPr>
              <a:t>0..*</a:t>
            </a:r>
            <a:endParaRPr lang="en-US" altLang="zh-CN" sz="1000">
              <a:solidFill>
                <a:schemeClr val="tx1"/>
              </a:solidFill>
              <a:ea typeface="宋体" charset="-122"/>
            </a:endParaRPr>
          </a:p>
        </p:txBody>
      </p:sp>
      <p:sp>
        <p:nvSpPr>
          <p:cNvPr id="416827" name="Line 2107"/>
          <p:cNvSpPr>
            <a:spLocks noChangeShapeType="1"/>
          </p:cNvSpPr>
          <p:nvPr/>
        </p:nvSpPr>
        <p:spPr bwMode="auto">
          <a:xfrm>
            <a:off x="3819525" y="3341688"/>
            <a:ext cx="414338" cy="1587"/>
          </a:xfrm>
          <a:prstGeom prst="line">
            <a:avLst/>
          </a:prstGeom>
          <a:noFill/>
          <a:ln w="12700">
            <a:solidFill>
              <a:schemeClr val="tx1"/>
            </a:solidFill>
            <a:round/>
            <a:headEnd/>
            <a:tailEnd/>
          </a:ln>
        </p:spPr>
        <p:txBody>
          <a:bodyPr/>
          <a:lstStyle/>
          <a:p>
            <a:endParaRPr lang="en-US"/>
          </a:p>
        </p:txBody>
      </p:sp>
      <p:sp>
        <p:nvSpPr>
          <p:cNvPr id="416828" name="Rectangle 2108"/>
          <p:cNvSpPr>
            <a:spLocks noChangeArrowheads="1"/>
          </p:cNvSpPr>
          <p:nvPr/>
        </p:nvSpPr>
        <p:spPr bwMode="auto">
          <a:xfrm>
            <a:off x="3994150" y="3089275"/>
            <a:ext cx="207963" cy="168275"/>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100">
                <a:solidFill>
                  <a:srgbClr val="FFFF00"/>
                </a:solidFill>
                <a:ea typeface="宋体" charset="-122"/>
              </a:rPr>
              <a:t>0..*</a:t>
            </a:r>
            <a:endParaRPr lang="en-US" altLang="zh-CN" sz="1000">
              <a:solidFill>
                <a:srgbClr val="FFFF00"/>
              </a:solidFill>
              <a:ea typeface="宋体" charset="-122"/>
            </a:endParaRPr>
          </a:p>
        </p:txBody>
      </p:sp>
      <p:sp>
        <p:nvSpPr>
          <p:cNvPr id="416829" name="Line 2109"/>
          <p:cNvSpPr>
            <a:spLocks noChangeShapeType="1"/>
          </p:cNvSpPr>
          <p:nvPr/>
        </p:nvSpPr>
        <p:spPr bwMode="auto">
          <a:xfrm flipH="1">
            <a:off x="4114800" y="3341688"/>
            <a:ext cx="119063" cy="50800"/>
          </a:xfrm>
          <a:prstGeom prst="line">
            <a:avLst/>
          </a:prstGeom>
          <a:noFill/>
          <a:ln w="12700">
            <a:solidFill>
              <a:schemeClr val="tx1"/>
            </a:solidFill>
            <a:round/>
            <a:headEnd/>
            <a:tailEnd/>
          </a:ln>
        </p:spPr>
        <p:txBody>
          <a:bodyPr/>
          <a:lstStyle/>
          <a:p>
            <a:endParaRPr lang="en-US"/>
          </a:p>
        </p:txBody>
      </p:sp>
      <p:sp>
        <p:nvSpPr>
          <p:cNvPr id="416830" name="Line 2110"/>
          <p:cNvSpPr>
            <a:spLocks noChangeShapeType="1"/>
          </p:cNvSpPr>
          <p:nvPr/>
        </p:nvSpPr>
        <p:spPr bwMode="auto">
          <a:xfrm flipH="1" flipV="1">
            <a:off x="4114800" y="3292475"/>
            <a:ext cx="119063" cy="49213"/>
          </a:xfrm>
          <a:prstGeom prst="line">
            <a:avLst/>
          </a:prstGeom>
          <a:noFill/>
          <a:ln w="12700">
            <a:solidFill>
              <a:schemeClr val="tx1"/>
            </a:solidFill>
            <a:round/>
            <a:headEnd/>
            <a:tailEnd/>
          </a:ln>
        </p:spPr>
        <p:txBody>
          <a:bodyPr/>
          <a:lstStyle/>
          <a:p>
            <a:endParaRPr lang="en-US"/>
          </a:p>
        </p:txBody>
      </p:sp>
      <p:sp>
        <p:nvSpPr>
          <p:cNvPr id="416831" name="Line 2111"/>
          <p:cNvSpPr>
            <a:spLocks noChangeShapeType="1"/>
          </p:cNvSpPr>
          <p:nvPr/>
        </p:nvSpPr>
        <p:spPr bwMode="auto">
          <a:xfrm flipH="1">
            <a:off x="3403600" y="3341688"/>
            <a:ext cx="415925" cy="1587"/>
          </a:xfrm>
          <a:prstGeom prst="line">
            <a:avLst/>
          </a:prstGeom>
          <a:noFill/>
          <a:ln w="12700">
            <a:solidFill>
              <a:schemeClr val="tx1"/>
            </a:solidFill>
            <a:round/>
            <a:headEnd/>
            <a:tailEnd/>
          </a:ln>
        </p:spPr>
        <p:txBody>
          <a:bodyPr/>
          <a:lstStyle/>
          <a:p>
            <a:endParaRPr lang="en-US"/>
          </a:p>
        </p:txBody>
      </p:sp>
      <p:sp>
        <p:nvSpPr>
          <p:cNvPr id="416833" name="Rectangle 2113"/>
          <p:cNvSpPr>
            <a:spLocks noChangeArrowheads="1"/>
          </p:cNvSpPr>
          <p:nvPr/>
        </p:nvSpPr>
        <p:spPr bwMode="auto">
          <a:xfrm>
            <a:off x="6878638" y="4857750"/>
            <a:ext cx="409575" cy="198438"/>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300">
                <a:solidFill>
                  <a:srgbClr val="FFFF00"/>
                </a:solidFill>
                <a:ea typeface="宋体" charset="-122"/>
              </a:rPr>
              <a:t>+cmd</a:t>
            </a:r>
            <a:endParaRPr lang="en-US" altLang="zh-CN" sz="1000">
              <a:solidFill>
                <a:srgbClr val="FFFF00"/>
              </a:solidFill>
              <a:ea typeface="宋体" charset="-122"/>
            </a:endParaRPr>
          </a:p>
        </p:txBody>
      </p:sp>
      <p:sp>
        <p:nvSpPr>
          <p:cNvPr id="416835" name="Rectangle 2115"/>
          <p:cNvSpPr>
            <a:spLocks noChangeArrowheads="1"/>
          </p:cNvSpPr>
          <p:nvPr/>
        </p:nvSpPr>
        <p:spPr bwMode="auto">
          <a:xfrm>
            <a:off x="6630988" y="5010150"/>
            <a:ext cx="77787" cy="168275"/>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100">
                <a:solidFill>
                  <a:srgbClr val="FFFF00"/>
                </a:solidFill>
                <a:ea typeface="宋体" charset="-122"/>
              </a:rPr>
              <a:t>1</a:t>
            </a:r>
            <a:endParaRPr lang="en-US" altLang="zh-CN" sz="1000">
              <a:solidFill>
                <a:srgbClr val="FFFF00"/>
              </a:solidFill>
              <a:ea typeface="宋体" charset="-122"/>
            </a:endParaRPr>
          </a:p>
        </p:txBody>
      </p:sp>
      <p:sp>
        <p:nvSpPr>
          <p:cNvPr id="416839" name="Line 2119"/>
          <p:cNvSpPr>
            <a:spLocks noChangeShapeType="1"/>
          </p:cNvSpPr>
          <p:nvPr/>
        </p:nvSpPr>
        <p:spPr bwMode="auto">
          <a:xfrm>
            <a:off x="5605463" y="2154238"/>
            <a:ext cx="1031875" cy="4762"/>
          </a:xfrm>
          <a:prstGeom prst="line">
            <a:avLst/>
          </a:prstGeom>
          <a:noFill/>
          <a:ln w="12700">
            <a:solidFill>
              <a:schemeClr val="tx1"/>
            </a:solidFill>
            <a:prstDash val="dash"/>
            <a:round/>
            <a:headEnd/>
            <a:tailEnd/>
          </a:ln>
        </p:spPr>
        <p:txBody>
          <a:bodyPr/>
          <a:lstStyle/>
          <a:p>
            <a:endParaRPr lang="en-US"/>
          </a:p>
        </p:txBody>
      </p:sp>
      <p:sp>
        <p:nvSpPr>
          <p:cNvPr id="416840" name="Line 2120"/>
          <p:cNvSpPr>
            <a:spLocks noChangeShapeType="1"/>
          </p:cNvSpPr>
          <p:nvPr/>
        </p:nvSpPr>
        <p:spPr bwMode="auto">
          <a:xfrm>
            <a:off x="7388225" y="2362200"/>
            <a:ext cx="1588" cy="2681288"/>
          </a:xfrm>
          <a:prstGeom prst="line">
            <a:avLst/>
          </a:prstGeom>
          <a:noFill/>
          <a:ln w="12700">
            <a:solidFill>
              <a:schemeClr val="tx1"/>
            </a:solidFill>
            <a:round/>
            <a:headEnd/>
            <a:tailEnd/>
          </a:ln>
        </p:spPr>
        <p:txBody>
          <a:bodyPr/>
          <a:lstStyle/>
          <a:p>
            <a:endParaRPr lang="en-US"/>
          </a:p>
        </p:txBody>
      </p:sp>
      <p:sp>
        <p:nvSpPr>
          <p:cNvPr id="416841" name="Freeform 2121"/>
          <p:cNvSpPr>
            <a:spLocks/>
          </p:cNvSpPr>
          <p:nvPr/>
        </p:nvSpPr>
        <p:spPr bwMode="auto">
          <a:xfrm>
            <a:off x="7315200" y="5045075"/>
            <a:ext cx="146050" cy="198438"/>
          </a:xfrm>
          <a:custGeom>
            <a:avLst/>
            <a:gdLst/>
            <a:ahLst/>
            <a:cxnLst>
              <a:cxn ang="0">
                <a:pos x="46" y="125"/>
              </a:cxn>
              <a:cxn ang="0">
                <a:pos x="92" y="0"/>
              </a:cxn>
              <a:cxn ang="0">
                <a:pos x="0" y="0"/>
              </a:cxn>
              <a:cxn ang="0">
                <a:pos x="46" y="125"/>
              </a:cxn>
            </a:cxnLst>
            <a:rect l="0" t="0" r="r" b="b"/>
            <a:pathLst>
              <a:path w="92" h="125">
                <a:moveTo>
                  <a:pt x="46" y="125"/>
                </a:moveTo>
                <a:lnTo>
                  <a:pt x="92" y="0"/>
                </a:lnTo>
                <a:lnTo>
                  <a:pt x="0" y="0"/>
                </a:lnTo>
                <a:lnTo>
                  <a:pt x="46" y="125"/>
                </a:lnTo>
                <a:close/>
              </a:path>
            </a:pathLst>
          </a:custGeom>
          <a:noFill/>
          <a:ln w="12700">
            <a:solidFill>
              <a:schemeClr val="tx1"/>
            </a:solidFill>
            <a:prstDash val="solid"/>
            <a:round/>
            <a:headEnd/>
            <a:tailEnd/>
          </a:ln>
        </p:spPr>
        <p:txBody>
          <a:bodyPr/>
          <a:lstStyle/>
          <a:p>
            <a:endParaRPr lang="en-US"/>
          </a:p>
        </p:txBody>
      </p:sp>
      <p:sp>
        <p:nvSpPr>
          <p:cNvPr id="416842" name="Line 2122"/>
          <p:cNvSpPr>
            <a:spLocks noChangeShapeType="1"/>
          </p:cNvSpPr>
          <p:nvPr/>
        </p:nvSpPr>
        <p:spPr bwMode="auto">
          <a:xfrm>
            <a:off x="2500313" y="1795463"/>
            <a:ext cx="4108450" cy="1587"/>
          </a:xfrm>
          <a:prstGeom prst="line">
            <a:avLst/>
          </a:prstGeom>
          <a:noFill/>
          <a:ln w="12700">
            <a:solidFill>
              <a:schemeClr val="tx1"/>
            </a:solidFill>
            <a:prstDash val="dash"/>
            <a:round/>
            <a:headEnd/>
            <a:tailEnd/>
          </a:ln>
        </p:spPr>
        <p:txBody>
          <a:bodyPr/>
          <a:lstStyle/>
          <a:p>
            <a:endParaRPr lang="en-US"/>
          </a:p>
        </p:txBody>
      </p:sp>
      <p:sp>
        <p:nvSpPr>
          <p:cNvPr id="416843" name="Line 2123"/>
          <p:cNvSpPr>
            <a:spLocks noChangeShapeType="1"/>
          </p:cNvSpPr>
          <p:nvPr/>
        </p:nvSpPr>
        <p:spPr bwMode="auto">
          <a:xfrm flipH="1">
            <a:off x="6489700" y="1795463"/>
            <a:ext cx="119063" cy="49212"/>
          </a:xfrm>
          <a:prstGeom prst="line">
            <a:avLst/>
          </a:prstGeom>
          <a:noFill/>
          <a:ln w="12700">
            <a:solidFill>
              <a:schemeClr val="tx1"/>
            </a:solidFill>
            <a:round/>
            <a:headEnd/>
            <a:tailEnd/>
          </a:ln>
        </p:spPr>
        <p:txBody>
          <a:bodyPr/>
          <a:lstStyle/>
          <a:p>
            <a:endParaRPr lang="en-US"/>
          </a:p>
        </p:txBody>
      </p:sp>
      <p:sp>
        <p:nvSpPr>
          <p:cNvPr id="416844" name="Line 2124"/>
          <p:cNvSpPr>
            <a:spLocks noChangeShapeType="1"/>
          </p:cNvSpPr>
          <p:nvPr/>
        </p:nvSpPr>
        <p:spPr bwMode="auto">
          <a:xfrm flipH="1" flipV="1">
            <a:off x="6489700" y="1746250"/>
            <a:ext cx="119063" cy="49213"/>
          </a:xfrm>
          <a:prstGeom prst="line">
            <a:avLst/>
          </a:prstGeom>
          <a:noFill/>
          <a:ln w="12700">
            <a:solidFill>
              <a:schemeClr val="tx1"/>
            </a:solidFill>
            <a:round/>
            <a:headEnd/>
            <a:tailEnd/>
          </a:ln>
        </p:spPr>
        <p:txBody>
          <a:bodyPr/>
          <a:lstStyle/>
          <a:p>
            <a:endParaRPr lang="en-US"/>
          </a:p>
        </p:txBody>
      </p:sp>
      <p:sp>
        <p:nvSpPr>
          <p:cNvPr id="416845" name="Freeform 2125"/>
          <p:cNvSpPr>
            <a:spLocks/>
          </p:cNvSpPr>
          <p:nvPr/>
        </p:nvSpPr>
        <p:spPr bwMode="auto">
          <a:xfrm>
            <a:off x="1955800" y="3662363"/>
            <a:ext cx="4557713" cy="1871662"/>
          </a:xfrm>
          <a:custGeom>
            <a:avLst/>
            <a:gdLst/>
            <a:ahLst/>
            <a:cxnLst>
              <a:cxn ang="0">
                <a:pos x="0" y="0"/>
              </a:cxn>
              <a:cxn ang="0">
                <a:pos x="0" y="490"/>
              </a:cxn>
              <a:cxn ang="0">
                <a:pos x="1474" y="490"/>
              </a:cxn>
            </a:cxnLst>
            <a:rect l="0" t="0" r="r" b="b"/>
            <a:pathLst>
              <a:path w="1474" h="490">
                <a:moveTo>
                  <a:pt x="0" y="0"/>
                </a:moveTo>
                <a:lnTo>
                  <a:pt x="0" y="490"/>
                </a:lnTo>
                <a:lnTo>
                  <a:pt x="1474" y="490"/>
                </a:lnTo>
              </a:path>
            </a:pathLst>
          </a:custGeom>
          <a:noFill/>
          <a:ln w="12700" cap="flat">
            <a:solidFill>
              <a:schemeClr val="tx1"/>
            </a:solidFill>
            <a:prstDash val="dash"/>
            <a:round/>
            <a:headEnd/>
            <a:tailEnd/>
          </a:ln>
        </p:spPr>
        <p:txBody>
          <a:bodyPr/>
          <a:lstStyle/>
          <a:p>
            <a:endParaRPr lang="en-US"/>
          </a:p>
        </p:txBody>
      </p:sp>
      <p:grpSp>
        <p:nvGrpSpPr>
          <p:cNvPr id="7" name="Group 2145"/>
          <p:cNvGrpSpPr>
            <a:grpSpLocks/>
          </p:cNvGrpSpPr>
          <p:nvPr/>
        </p:nvGrpSpPr>
        <p:grpSpPr bwMode="auto">
          <a:xfrm>
            <a:off x="6423025" y="5483225"/>
            <a:ext cx="119063" cy="100013"/>
            <a:chOff x="4214" y="3388"/>
            <a:chExt cx="75" cy="63"/>
          </a:xfrm>
        </p:grpSpPr>
        <p:sp>
          <p:nvSpPr>
            <p:cNvPr id="416846" name="Line 2126"/>
            <p:cNvSpPr>
              <a:spLocks noChangeShapeType="1"/>
            </p:cNvSpPr>
            <p:nvPr/>
          </p:nvSpPr>
          <p:spPr bwMode="auto">
            <a:xfrm flipH="1">
              <a:off x="4214" y="3420"/>
              <a:ext cx="75" cy="31"/>
            </a:xfrm>
            <a:prstGeom prst="line">
              <a:avLst/>
            </a:prstGeom>
            <a:noFill/>
            <a:ln w="12700">
              <a:solidFill>
                <a:schemeClr val="tx1"/>
              </a:solidFill>
              <a:round/>
              <a:headEnd/>
              <a:tailEnd/>
            </a:ln>
          </p:spPr>
          <p:txBody>
            <a:bodyPr/>
            <a:lstStyle/>
            <a:p>
              <a:endParaRPr lang="en-US"/>
            </a:p>
          </p:txBody>
        </p:sp>
        <p:sp>
          <p:nvSpPr>
            <p:cNvPr id="416847" name="Line 2127"/>
            <p:cNvSpPr>
              <a:spLocks noChangeShapeType="1"/>
            </p:cNvSpPr>
            <p:nvPr/>
          </p:nvSpPr>
          <p:spPr bwMode="auto">
            <a:xfrm flipH="1" flipV="1">
              <a:off x="4214" y="3388"/>
              <a:ext cx="75" cy="32"/>
            </a:xfrm>
            <a:prstGeom prst="line">
              <a:avLst/>
            </a:prstGeom>
            <a:noFill/>
            <a:ln w="12700">
              <a:solidFill>
                <a:schemeClr val="tx1"/>
              </a:solidFill>
              <a:round/>
              <a:headEnd/>
              <a:tailEnd/>
            </a:ln>
          </p:spPr>
          <p:txBody>
            <a:bodyPr/>
            <a:lstStyle/>
            <a:p>
              <a:endParaRPr lang="en-US"/>
            </a:p>
          </p:txBody>
        </p:sp>
      </p:grpSp>
      <p:grpSp>
        <p:nvGrpSpPr>
          <p:cNvPr id="8" name="Group 2147"/>
          <p:cNvGrpSpPr>
            <a:grpSpLocks/>
          </p:cNvGrpSpPr>
          <p:nvPr/>
        </p:nvGrpSpPr>
        <p:grpSpPr bwMode="auto">
          <a:xfrm>
            <a:off x="4889500" y="4090988"/>
            <a:ext cx="1625600" cy="738187"/>
            <a:chOff x="2684" y="2793"/>
            <a:chExt cx="1024" cy="465"/>
          </a:xfrm>
        </p:grpSpPr>
        <p:sp>
          <p:nvSpPr>
            <p:cNvPr id="416848" name="Freeform 2128"/>
            <p:cNvSpPr>
              <a:spLocks/>
            </p:cNvSpPr>
            <p:nvPr/>
          </p:nvSpPr>
          <p:spPr bwMode="auto">
            <a:xfrm>
              <a:off x="2684" y="2793"/>
              <a:ext cx="1024" cy="465"/>
            </a:xfrm>
            <a:custGeom>
              <a:avLst/>
              <a:gdLst/>
              <a:ahLst/>
              <a:cxnLst>
                <a:cxn ang="0">
                  <a:pos x="0" y="0"/>
                </a:cxn>
                <a:cxn ang="0">
                  <a:pos x="950" y="0"/>
                </a:cxn>
                <a:cxn ang="0">
                  <a:pos x="1024" y="75"/>
                </a:cxn>
                <a:cxn ang="0">
                  <a:pos x="1024" y="465"/>
                </a:cxn>
                <a:cxn ang="0">
                  <a:pos x="0" y="465"/>
                </a:cxn>
                <a:cxn ang="0">
                  <a:pos x="0" y="0"/>
                </a:cxn>
              </a:cxnLst>
              <a:rect l="0" t="0" r="r" b="b"/>
              <a:pathLst>
                <a:path w="1024" h="465">
                  <a:moveTo>
                    <a:pt x="0" y="0"/>
                  </a:moveTo>
                  <a:lnTo>
                    <a:pt x="950" y="0"/>
                  </a:lnTo>
                  <a:lnTo>
                    <a:pt x="1024" y="75"/>
                  </a:lnTo>
                  <a:lnTo>
                    <a:pt x="1024" y="465"/>
                  </a:lnTo>
                  <a:lnTo>
                    <a:pt x="0" y="465"/>
                  </a:lnTo>
                  <a:lnTo>
                    <a:pt x="0" y="0"/>
                  </a:lnTo>
                  <a:close/>
                </a:path>
              </a:pathLst>
            </a:custGeom>
            <a:solidFill>
              <a:srgbClr val="FFFFCC"/>
            </a:solidFill>
            <a:ln w="12700">
              <a:solidFill>
                <a:srgbClr val="990033"/>
              </a:solidFill>
              <a:prstDash val="solid"/>
              <a:round/>
              <a:headEnd/>
              <a:tailEnd/>
            </a:ln>
          </p:spPr>
          <p:txBody>
            <a:bodyPr/>
            <a:lstStyle/>
            <a:p>
              <a:endParaRPr lang="en-US"/>
            </a:p>
          </p:txBody>
        </p:sp>
        <p:sp>
          <p:nvSpPr>
            <p:cNvPr id="416850" name="Freeform 2130"/>
            <p:cNvSpPr>
              <a:spLocks/>
            </p:cNvSpPr>
            <p:nvPr/>
          </p:nvSpPr>
          <p:spPr bwMode="auto">
            <a:xfrm>
              <a:off x="3634" y="2793"/>
              <a:ext cx="74" cy="75"/>
            </a:xfrm>
            <a:custGeom>
              <a:avLst/>
              <a:gdLst/>
              <a:ahLst/>
              <a:cxnLst>
                <a:cxn ang="0">
                  <a:pos x="0" y="0"/>
                </a:cxn>
                <a:cxn ang="0">
                  <a:pos x="0" y="36"/>
                </a:cxn>
                <a:cxn ang="0">
                  <a:pos x="36" y="36"/>
                </a:cxn>
              </a:cxnLst>
              <a:rect l="0" t="0" r="r" b="b"/>
              <a:pathLst>
                <a:path w="36" h="36">
                  <a:moveTo>
                    <a:pt x="0" y="0"/>
                  </a:moveTo>
                  <a:lnTo>
                    <a:pt x="0" y="36"/>
                  </a:lnTo>
                  <a:lnTo>
                    <a:pt x="36" y="36"/>
                  </a:lnTo>
                </a:path>
              </a:pathLst>
            </a:custGeom>
            <a:noFill/>
            <a:ln w="12700">
              <a:solidFill>
                <a:srgbClr val="990033"/>
              </a:solidFill>
              <a:prstDash val="solid"/>
              <a:round/>
              <a:headEnd/>
              <a:tailEnd/>
            </a:ln>
          </p:spPr>
          <p:txBody>
            <a:bodyPr/>
            <a:lstStyle/>
            <a:p>
              <a:endParaRPr lang="en-US"/>
            </a:p>
          </p:txBody>
        </p:sp>
        <p:sp>
          <p:nvSpPr>
            <p:cNvPr id="416851" name="Rectangle 2131"/>
            <p:cNvSpPr>
              <a:spLocks noChangeArrowheads="1"/>
            </p:cNvSpPr>
            <p:nvPr/>
          </p:nvSpPr>
          <p:spPr bwMode="auto">
            <a:xfrm>
              <a:off x="2709" y="2805"/>
              <a:ext cx="563" cy="125"/>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300">
                  <a:solidFill>
                    <a:srgbClr val="000000"/>
                  </a:solidFill>
                  <a:ea typeface="宋体" charset="-122"/>
                </a:rPr>
                <a:t>MenuItem():</a:t>
              </a:r>
              <a:endParaRPr lang="en-US" altLang="zh-CN" sz="1000">
                <a:solidFill>
                  <a:schemeClr val="tx1"/>
                </a:solidFill>
                <a:ea typeface="宋体" charset="-122"/>
              </a:endParaRPr>
            </a:p>
          </p:txBody>
        </p:sp>
        <p:sp>
          <p:nvSpPr>
            <p:cNvPr id="416852" name="Rectangle 2132"/>
            <p:cNvSpPr>
              <a:spLocks noChangeArrowheads="1"/>
            </p:cNvSpPr>
            <p:nvPr/>
          </p:nvSpPr>
          <p:spPr bwMode="auto">
            <a:xfrm>
              <a:off x="2709" y="2921"/>
              <a:ext cx="484" cy="125"/>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zh-CN" altLang="en-US" sz="1300">
                  <a:solidFill>
                    <a:srgbClr val="000000"/>
                  </a:solidFill>
                  <a:ea typeface="宋体" charset="-122"/>
                </a:rPr>
                <a:t>   </a:t>
              </a:r>
              <a:r>
                <a:rPr lang="en-US" altLang="zh-CN" sz="1300">
                  <a:solidFill>
                    <a:srgbClr val="000000"/>
                  </a:solidFill>
                  <a:ea typeface="宋体" charset="-122"/>
                </a:rPr>
                <a:t>cmd = c;</a:t>
              </a:r>
              <a:endParaRPr lang="en-US" altLang="zh-CN" sz="1000">
                <a:solidFill>
                  <a:schemeClr val="tx1"/>
                </a:solidFill>
                <a:ea typeface="宋体" charset="-122"/>
              </a:endParaRPr>
            </a:p>
          </p:txBody>
        </p:sp>
        <p:sp>
          <p:nvSpPr>
            <p:cNvPr id="416853" name="Rectangle 2133"/>
            <p:cNvSpPr>
              <a:spLocks noChangeArrowheads="1"/>
            </p:cNvSpPr>
            <p:nvPr/>
          </p:nvSpPr>
          <p:spPr bwMode="auto">
            <a:xfrm>
              <a:off x="2709" y="3038"/>
              <a:ext cx="507" cy="125"/>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zh-CN" altLang="en-US" sz="1300">
                  <a:solidFill>
                    <a:srgbClr val="000000"/>
                  </a:solidFill>
                  <a:ea typeface="宋体" charset="-122"/>
                </a:rPr>
                <a:t>   </a:t>
              </a:r>
              <a:r>
                <a:rPr lang="en-US" altLang="zh-CN" sz="1300">
                  <a:solidFill>
                    <a:srgbClr val="000000"/>
                  </a:solidFill>
                  <a:ea typeface="宋体" charset="-122"/>
                </a:rPr>
                <a:t>label = s;</a:t>
              </a:r>
              <a:endParaRPr lang="en-US" altLang="zh-CN" sz="1000">
                <a:solidFill>
                  <a:schemeClr val="tx1"/>
                </a:solidFill>
                <a:ea typeface="宋体" charset="-122"/>
              </a:endParaRPr>
            </a:p>
          </p:txBody>
        </p:sp>
      </p:grpSp>
      <p:sp>
        <p:nvSpPr>
          <p:cNvPr id="416858" name="Line 2138"/>
          <p:cNvSpPr>
            <a:spLocks noChangeShapeType="1"/>
          </p:cNvSpPr>
          <p:nvPr/>
        </p:nvSpPr>
        <p:spPr bwMode="auto">
          <a:xfrm>
            <a:off x="6769100" y="3810000"/>
            <a:ext cx="3175" cy="1409700"/>
          </a:xfrm>
          <a:prstGeom prst="line">
            <a:avLst/>
          </a:prstGeom>
          <a:noFill/>
          <a:ln w="12700">
            <a:solidFill>
              <a:schemeClr val="tx1"/>
            </a:solidFill>
            <a:round/>
            <a:headEnd/>
            <a:tailEnd/>
          </a:ln>
          <a:effectLst/>
        </p:spPr>
        <p:txBody>
          <a:bodyPr lIns="107950" tIns="53975" rIns="107950" bIns="53975"/>
          <a:lstStyle/>
          <a:p>
            <a:endParaRPr lang="en-US"/>
          </a:p>
        </p:txBody>
      </p:sp>
      <p:grpSp>
        <p:nvGrpSpPr>
          <p:cNvPr id="9" name="Group 2144"/>
          <p:cNvGrpSpPr>
            <a:grpSpLocks/>
          </p:cNvGrpSpPr>
          <p:nvPr/>
        </p:nvGrpSpPr>
        <p:grpSpPr bwMode="auto">
          <a:xfrm rot="5400000">
            <a:off x="6711950" y="5130800"/>
            <a:ext cx="119063" cy="100013"/>
            <a:chOff x="4214" y="3730"/>
            <a:chExt cx="75" cy="63"/>
          </a:xfrm>
        </p:grpSpPr>
        <p:sp>
          <p:nvSpPr>
            <p:cNvPr id="416862" name="Line 2142"/>
            <p:cNvSpPr>
              <a:spLocks noChangeShapeType="1"/>
            </p:cNvSpPr>
            <p:nvPr/>
          </p:nvSpPr>
          <p:spPr bwMode="auto">
            <a:xfrm flipH="1">
              <a:off x="4214" y="3762"/>
              <a:ext cx="75" cy="31"/>
            </a:xfrm>
            <a:prstGeom prst="line">
              <a:avLst/>
            </a:prstGeom>
            <a:noFill/>
            <a:ln w="12700">
              <a:solidFill>
                <a:schemeClr val="tx1"/>
              </a:solidFill>
              <a:round/>
              <a:headEnd/>
              <a:tailEnd/>
            </a:ln>
          </p:spPr>
          <p:txBody>
            <a:bodyPr/>
            <a:lstStyle/>
            <a:p>
              <a:endParaRPr lang="en-US"/>
            </a:p>
          </p:txBody>
        </p:sp>
        <p:sp>
          <p:nvSpPr>
            <p:cNvPr id="416863" name="Line 2143"/>
            <p:cNvSpPr>
              <a:spLocks noChangeShapeType="1"/>
            </p:cNvSpPr>
            <p:nvPr/>
          </p:nvSpPr>
          <p:spPr bwMode="auto">
            <a:xfrm flipH="1" flipV="1">
              <a:off x="4214" y="3730"/>
              <a:ext cx="75" cy="32"/>
            </a:xfrm>
            <a:prstGeom prst="line">
              <a:avLst/>
            </a:prstGeom>
            <a:noFill/>
            <a:ln w="12700">
              <a:solidFill>
                <a:schemeClr val="tx1"/>
              </a:solidFill>
              <a:round/>
              <a:headEnd/>
              <a:tailEnd/>
            </a:ln>
          </p:spPr>
          <p:txBody>
            <a:bodyPr/>
            <a:lstStyle/>
            <a:p>
              <a:endParaRPr lang="en-US"/>
            </a:p>
          </p:txBody>
        </p:sp>
      </p:grpSp>
      <p:sp>
        <p:nvSpPr>
          <p:cNvPr id="416869" name="Line 2149"/>
          <p:cNvSpPr>
            <a:spLocks noChangeShapeType="1"/>
          </p:cNvSpPr>
          <p:nvPr/>
        </p:nvSpPr>
        <p:spPr bwMode="auto">
          <a:xfrm>
            <a:off x="4429125" y="3833813"/>
            <a:ext cx="0" cy="261937"/>
          </a:xfrm>
          <a:prstGeom prst="line">
            <a:avLst/>
          </a:prstGeom>
          <a:noFill/>
          <a:ln w="12700">
            <a:solidFill>
              <a:schemeClr val="tx1"/>
            </a:solidFill>
            <a:prstDash val="dash"/>
            <a:round/>
            <a:headEnd/>
            <a:tailEnd/>
          </a:ln>
          <a:effectLst/>
        </p:spPr>
        <p:txBody>
          <a:bodyPr lIns="107950" tIns="53975" rIns="107950" bIns="53975"/>
          <a:lstStyle/>
          <a:p>
            <a:endParaRPr lang="en-US"/>
          </a:p>
        </p:txBody>
      </p:sp>
      <p:sp>
        <p:nvSpPr>
          <p:cNvPr id="416870" name="Line 2150"/>
          <p:cNvSpPr>
            <a:spLocks noChangeShapeType="1"/>
          </p:cNvSpPr>
          <p:nvPr/>
        </p:nvSpPr>
        <p:spPr bwMode="auto">
          <a:xfrm>
            <a:off x="5614988" y="3833813"/>
            <a:ext cx="0" cy="261937"/>
          </a:xfrm>
          <a:prstGeom prst="line">
            <a:avLst/>
          </a:prstGeom>
          <a:noFill/>
          <a:ln w="12700">
            <a:solidFill>
              <a:schemeClr val="tx1"/>
            </a:solidFill>
            <a:prstDash val="dash"/>
            <a:round/>
            <a:headEnd/>
            <a:tailEnd/>
          </a:ln>
          <a:effectLst/>
        </p:spPr>
        <p:txBody>
          <a:bodyPr lIns="107950" tIns="53975" rIns="107950" bIns="53975"/>
          <a:lstStyle/>
          <a:p>
            <a:endParaRPr lang="en-US"/>
          </a:p>
        </p:txBody>
      </p:sp>
    </p:spTree>
    <p:extLst>
      <p:ext uri="{BB962C8B-B14F-4D97-AF65-F5344CB8AC3E}">
        <p14:creationId xmlns:p14="http://schemas.microsoft.com/office/powerpoint/2010/main" val="140204831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a:xfrm>
            <a:off x="323528" y="0"/>
            <a:ext cx="7772400" cy="914400"/>
          </a:xfrm>
        </p:spPr>
        <p:txBody>
          <a:bodyPr/>
          <a:lstStyle/>
          <a:p>
            <a:r>
              <a:rPr lang="en-US" altLang="zh-CN" sz="3200" dirty="0">
                <a:ea typeface="宋体" charset="-122"/>
              </a:rPr>
              <a:t>Detailing the Command Pattern (continued)</a:t>
            </a:r>
          </a:p>
        </p:txBody>
      </p:sp>
      <p:sp>
        <p:nvSpPr>
          <p:cNvPr id="419941" name="Line 101"/>
          <p:cNvSpPr>
            <a:spLocks noChangeShapeType="1"/>
          </p:cNvSpPr>
          <p:nvPr/>
        </p:nvSpPr>
        <p:spPr bwMode="auto">
          <a:xfrm flipH="1">
            <a:off x="4137025" y="4176861"/>
            <a:ext cx="1647825" cy="1114425"/>
          </a:xfrm>
          <a:prstGeom prst="line">
            <a:avLst/>
          </a:prstGeom>
          <a:noFill/>
          <a:ln w="12700">
            <a:solidFill>
              <a:schemeClr val="tx1"/>
            </a:solidFill>
            <a:prstDash val="dash"/>
            <a:round/>
            <a:headEnd/>
            <a:tailEnd type="arrow" w="lg" len="lg"/>
          </a:ln>
        </p:spPr>
        <p:txBody>
          <a:bodyPr/>
          <a:lstStyle/>
          <a:p>
            <a:endParaRPr lang="en-US"/>
          </a:p>
        </p:txBody>
      </p:sp>
      <p:sp>
        <p:nvSpPr>
          <p:cNvPr id="419944" name="Line 104"/>
          <p:cNvSpPr>
            <a:spLocks noChangeShapeType="1"/>
          </p:cNvSpPr>
          <p:nvPr/>
        </p:nvSpPr>
        <p:spPr bwMode="auto">
          <a:xfrm>
            <a:off x="4014788" y="2659211"/>
            <a:ext cx="1752600" cy="1247775"/>
          </a:xfrm>
          <a:prstGeom prst="line">
            <a:avLst/>
          </a:prstGeom>
          <a:noFill/>
          <a:ln w="12700">
            <a:solidFill>
              <a:schemeClr val="tx1"/>
            </a:solidFill>
            <a:prstDash val="dash"/>
            <a:round/>
            <a:headEnd/>
            <a:tailEnd type="arrow" w="lg" len="lg"/>
          </a:ln>
        </p:spPr>
        <p:txBody>
          <a:bodyPr/>
          <a:lstStyle/>
          <a:p>
            <a:endParaRPr lang="en-US"/>
          </a:p>
        </p:txBody>
      </p:sp>
      <p:sp>
        <p:nvSpPr>
          <p:cNvPr id="419947" name="Line 107"/>
          <p:cNvSpPr>
            <a:spLocks noChangeShapeType="1"/>
          </p:cNvSpPr>
          <p:nvPr/>
        </p:nvSpPr>
        <p:spPr bwMode="auto">
          <a:xfrm flipH="1">
            <a:off x="3754438" y="2770336"/>
            <a:ext cx="7937" cy="2527300"/>
          </a:xfrm>
          <a:prstGeom prst="line">
            <a:avLst/>
          </a:prstGeom>
          <a:noFill/>
          <a:ln w="12700">
            <a:solidFill>
              <a:schemeClr val="tx1"/>
            </a:solidFill>
            <a:prstDash val="dash"/>
            <a:round/>
            <a:headEnd/>
            <a:tailEnd type="arrow" w="med" len="med"/>
          </a:ln>
        </p:spPr>
        <p:txBody>
          <a:bodyPr/>
          <a:lstStyle/>
          <a:p>
            <a:endParaRPr lang="en-US"/>
          </a:p>
        </p:txBody>
      </p:sp>
      <p:grpSp>
        <p:nvGrpSpPr>
          <p:cNvPr id="2" name="Group 170"/>
          <p:cNvGrpSpPr>
            <a:grpSpLocks/>
          </p:cNvGrpSpPr>
          <p:nvPr/>
        </p:nvGrpSpPr>
        <p:grpSpPr bwMode="auto">
          <a:xfrm>
            <a:off x="2106613" y="1047899"/>
            <a:ext cx="2747962" cy="1927225"/>
            <a:chOff x="2038" y="561"/>
            <a:chExt cx="1731" cy="1214"/>
          </a:xfrm>
        </p:grpSpPr>
        <p:sp>
          <p:nvSpPr>
            <p:cNvPr id="419977" name="Rectangle 137"/>
            <p:cNvSpPr>
              <a:spLocks noChangeArrowheads="1"/>
            </p:cNvSpPr>
            <p:nvPr/>
          </p:nvSpPr>
          <p:spPr bwMode="auto">
            <a:xfrm>
              <a:off x="2038" y="783"/>
              <a:ext cx="1731" cy="992"/>
            </a:xfrm>
            <a:prstGeom prst="rect">
              <a:avLst/>
            </a:prstGeom>
            <a:solidFill>
              <a:srgbClr val="FFFFCC"/>
            </a:solidFill>
            <a:ln w="12700">
              <a:solidFill>
                <a:srgbClr val="990033"/>
              </a:solidFill>
              <a:miter lim="800000"/>
              <a:headEnd/>
              <a:tailEnd/>
            </a:ln>
          </p:spPr>
          <p:txBody>
            <a:bodyPr/>
            <a:lstStyle/>
            <a:p>
              <a:endParaRPr lang="en-US"/>
            </a:p>
          </p:txBody>
        </p:sp>
        <p:sp>
          <p:nvSpPr>
            <p:cNvPr id="419979" name="Rectangle 139"/>
            <p:cNvSpPr>
              <a:spLocks noChangeArrowheads="1"/>
            </p:cNvSpPr>
            <p:nvPr/>
          </p:nvSpPr>
          <p:spPr bwMode="auto">
            <a:xfrm>
              <a:off x="2038" y="561"/>
              <a:ext cx="477" cy="222"/>
            </a:xfrm>
            <a:prstGeom prst="rect">
              <a:avLst/>
            </a:prstGeom>
            <a:solidFill>
              <a:srgbClr val="FFFFCC"/>
            </a:solidFill>
            <a:ln w="12700">
              <a:solidFill>
                <a:srgbClr val="990033"/>
              </a:solidFill>
              <a:miter lim="800000"/>
              <a:headEnd/>
              <a:tailEnd/>
            </a:ln>
          </p:spPr>
          <p:txBody>
            <a:bodyPr/>
            <a:lstStyle/>
            <a:p>
              <a:endParaRPr lang="en-US"/>
            </a:p>
          </p:txBody>
        </p:sp>
        <p:sp>
          <p:nvSpPr>
            <p:cNvPr id="419980" name="Rectangle 140"/>
            <p:cNvSpPr>
              <a:spLocks noChangeArrowheads="1"/>
            </p:cNvSpPr>
            <p:nvPr/>
          </p:nvSpPr>
          <p:spPr bwMode="auto">
            <a:xfrm>
              <a:off x="2777" y="820"/>
              <a:ext cx="186" cy="134"/>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400">
                  <a:solidFill>
                    <a:schemeClr val="bg2"/>
                  </a:solidFill>
                  <a:ea typeface="宋体" charset="-122"/>
                </a:rPr>
                <a:t>app</a:t>
              </a:r>
            </a:p>
          </p:txBody>
        </p:sp>
        <p:sp>
          <p:nvSpPr>
            <p:cNvPr id="419982" name="Rectangle 142"/>
            <p:cNvSpPr>
              <a:spLocks noChangeArrowheads="1"/>
            </p:cNvSpPr>
            <p:nvPr/>
          </p:nvSpPr>
          <p:spPr bwMode="auto">
            <a:xfrm>
              <a:off x="2215" y="1123"/>
              <a:ext cx="509" cy="125"/>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300">
                  <a:solidFill>
                    <a:schemeClr val="bg2"/>
                  </a:solidFill>
                  <a:ea typeface="宋体" charset="-122"/>
                </a:rPr>
                <a:t>Application</a:t>
              </a:r>
              <a:endParaRPr lang="en-US" altLang="zh-CN" sz="1000">
                <a:solidFill>
                  <a:schemeClr val="bg2"/>
                </a:solidFill>
                <a:ea typeface="宋体" charset="-122"/>
              </a:endParaRPr>
            </a:p>
          </p:txBody>
        </p:sp>
        <p:sp>
          <p:nvSpPr>
            <p:cNvPr id="419983" name="Rectangle 143"/>
            <p:cNvSpPr>
              <a:spLocks noChangeArrowheads="1"/>
            </p:cNvSpPr>
            <p:nvPr/>
          </p:nvSpPr>
          <p:spPr bwMode="auto">
            <a:xfrm>
              <a:off x="2913" y="1124"/>
              <a:ext cx="747" cy="125"/>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300">
                  <a:solidFill>
                    <a:schemeClr val="bg2"/>
                  </a:solidFill>
                  <a:ea typeface="宋体" charset="-122"/>
                </a:rPr>
                <a:t>CloseCommand</a:t>
              </a:r>
              <a:endParaRPr lang="en-US" altLang="zh-CN" sz="1000">
                <a:solidFill>
                  <a:schemeClr val="bg2"/>
                </a:solidFill>
                <a:ea typeface="宋体" charset="-122"/>
              </a:endParaRPr>
            </a:p>
          </p:txBody>
        </p:sp>
        <p:sp>
          <p:nvSpPr>
            <p:cNvPr id="419984" name="Rectangle 144"/>
            <p:cNvSpPr>
              <a:spLocks noChangeArrowheads="1"/>
            </p:cNvSpPr>
            <p:nvPr/>
          </p:nvSpPr>
          <p:spPr bwMode="auto">
            <a:xfrm>
              <a:off x="2491" y="1488"/>
              <a:ext cx="736" cy="125"/>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300">
                  <a:solidFill>
                    <a:schemeClr val="bg2"/>
                  </a:solidFill>
                  <a:ea typeface="宋体" charset="-122"/>
                </a:rPr>
                <a:t>OpenCommand</a:t>
              </a:r>
              <a:endParaRPr lang="en-US" altLang="zh-CN" sz="1000">
                <a:solidFill>
                  <a:schemeClr val="bg2"/>
                </a:solidFill>
                <a:ea typeface="宋体" charset="-122"/>
              </a:endParaRPr>
            </a:p>
          </p:txBody>
        </p:sp>
        <p:sp>
          <p:nvSpPr>
            <p:cNvPr id="419986" name="Rectangle 146"/>
            <p:cNvSpPr>
              <a:spLocks noChangeArrowheads="1"/>
            </p:cNvSpPr>
            <p:nvPr/>
          </p:nvSpPr>
          <p:spPr bwMode="auto">
            <a:xfrm>
              <a:off x="2144" y="1048"/>
              <a:ext cx="626" cy="272"/>
            </a:xfrm>
            <a:prstGeom prst="rect">
              <a:avLst/>
            </a:prstGeom>
            <a:noFill/>
            <a:ln w="12700" algn="ctr">
              <a:solidFill>
                <a:srgbClr val="990033"/>
              </a:solidFill>
              <a:miter lim="800000"/>
              <a:headEnd/>
              <a:tailEnd/>
            </a:ln>
            <a:effectLst/>
          </p:spPr>
          <p:txBody>
            <a:bodyPr wrap="none" lIns="107950" tIns="53975" rIns="107950" bIns="53975" anchor="ctr"/>
            <a:lstStyle/>
            <a:p>
              <a:endParaRPr lang="en-US"/>
            </a:p>
          </p:txBody>
        </p:sp>
        <p:sp>
          <p:nvSpPr>
            <p:cNvPr id="419987" name="Rectangle 147"/>
            <p:cNvSpPr>
              <a:spLocks noChangeArrowheads="1"/>
            </p:cNvSpPr>
            <p:nvPr/>
          </p:nvSpPr>
          <p:spPr bwMode="auto">
            <a:xfrm>
              <a:off x="2854" y="1048"/>
              <a:ext cx="836" cy="272"/>
            </a:xfrm>
            <a:prstGeom prst="rect">
              <a:avLst/>
            </a:prstGeom>
            <a:noFill/>
            <a:ln w="12700" algn="ctr">
              <a:solidFill>
                <a:srgbClr val="990033"/>
              </a:solidFill>
              <a:miter lim="800000"/>
              <a:headEnd/>
              <a:tailEnd/>
            </a:ln>
            <a:effectLst/>
          </p:spPr>
          <p:txBody>
            <a:bodyPr wrap="none" lIns="107950" tIns="53975" rIns="107950" bIns="53975" anchor="ctr"/>
            <a:lstStyle/>
            <a:p>
              <a:endParaRPr lang="en-US"/>
            </a:p>
          </p:txBody>
        </p:sp>
        <p:sp>
          <p:nvSpPr>
            <p:cNvPr id="419988" name="Rectangle 148"/>
            <p:cNvSpPr>
              <a:spLocks noChangeArrowheads="1"/>
            </p:cNvSpPr>
            <p:nvPr/>
          </p:nvSpPr>
          <p:spPr bwMode="auto">
            <a:xfrm>
              <a:off x="2424" y="1416"/>
              <a:ext cx="840" cy="272"/>
            </a:xfrm>
            <a:prstGeom prst="rect">
              <a:avLst/>
            </a:prstGeom>
            <a:noFill/>
            <a:ln w="12700" algn="ctr">
              <a:solidFill>
                <a:srgbClr val="990033"/>
              </a:solidFill>
              <a:miter lim="800000"/>
              <a:headEnd/>
              <a:tailEnd/>
            </a:ln>
            <a:effectLst/>
          </p:spPr>
          <p:txBody>
            <a:bodyPr wrap="none" lIns="107950" tIns="53975" rIns="107950" bIns="53975" anchor="ctr"/>
            <a:lstStyle/>
            <a:p>
              <a:endParaRPr lang="en-US"/>
            </a:p>
          </p:txBody>
        </p:sp>
      </p:grpSp>
      <p:sp>
        <p:nvSpPr>
          <p:cNvPr id="419989" name="Rectangle 149"/>
          <p:cNvSpPr>
            <a:spLocks noChangeArrowheads="1"/>
          </p:cNvSpPr>
          <p:nvPr/>
        </p:nvSpPr>
        <p:spPr bwMode="auto">
          <a:xfrm>
            <a:off x="5775325" y="3554561"/>
            <a:ext cx="1960563" cy="1143000"/>
          </a:xfrm>
          <a:prstGeom prst="rect">
            <a:avLst/>
          </a:prstGeom>
          <a:solidFill>
            <a:srgbClr val="FFFFCC"/>
          </a:solidFill>
          <a:ln w="12700">
            <a:solidFill>
              <a:srgbClr val="990033"/>
            </a:solidFill>
            <a:miter lim="800000"/>
            <a:headEnd/>
            <a:tailEnd/>
          </a:ln>
        </p:spPr>
        <p:txBody>
          <a:bodyPr/>
          <a:lstStyle/>
          <a:p>
            <a:endParaRPr lang="en-US"/>
          </a:p>
        </p:txBody>
      </p:sp>
      <p:sp>
        <p:nvSpPr>
          <p:cNvPr id="419990" name="Rectangle 150"/>
          <p:cNvSpPr>
            <a:spLocks noChangeArrowheads="1"/>
          </p:cNvSpPr>
          <p:nvPr/>
        </p:nvSpPr>
        <p:spPr bwMode="auto">
          <a:xfrm>
            <a:off x="5775325" y="3202136"/>
            <a:ext cx="757238" cy="352425"/>
          </a:xfrm>
          <a:prstGeom prst="rect">
            <a:avLst/>
          </a:prstGeom>
          <a:solidFill>
            <a:srgbClr val="FFFFCC"/>
          </a:solidFill>
          <a:ln w="12700">
            <a:solidFill>
              <a:srgbClr val="990033"/>
            </a:solidFill>
            <a:miter lim="800000"/>
            <a:headEnd/>
            <a:tailEnd/>
          </a:ln>
        </p:spPr>
        <p:txBody>
          <a:bodyPr/>
          <a:lstStyle/>
          <a:p>
            <a:endParaRPr lang="en-US"/>
          </a:p>
        </p:txBody>
      </p:sp>
      <p:sp>
        <p:nvSpPr>
          <p:cNvPr id="419991" name="Rectangle 151"/>
          <p:cNvSpPr>
            <a:spLocks noChangeArrowheads="1"/>
          </p:cNvSpPr>
          <p:nvPr/>
        </p:nvSpPr>
        <p:spPr bwMode="auto">
          <a:xfrm>
            <a:off x="6615113" y="3613299"/>
            <a:ext cx="236537" cy="212725"/>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400">
                <a:solidFill>
                  <a:schemeClr val="bg2"/>
                </a:solidFill>
                <a:ea typeface="宋体" charset="-122"/>
              </a:rPr>
              <a:t>gui</a:t>
            </a:r>
          </a:p>
        </p:txBody>
      </p:sp>
      <p:sp>
        <p:nvSpPr>
          <p:cNvPr id="419992" name="Rectangle 152"/>
          <p:cNvSpPr>
            <a:spLocks noChangeArrowheads="1"/>
          </p:cNvSpPr>
          <p:nvPr/>
        </p:nvSpPr>
        <p:spPr bwMode="auto">
          <a:xfrm>
            <a:off x="6056313" y="4094311"/>
            <a:ext cx="414337" cy="198438"/>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300">
                <a:solidFill>
                  <a:schemeClr val="bg2"/>
                </a:solidFill>
                <a:ea typeface="宋体" charset="-122"/>
              </a:rPr>
              <a:t>Menu</a:t>
            </a:r>
            <a:endParaRPr lang="en-US" altLang="zh-CN" sz="1000">
              <a:solidFill>
                <a:schemeClr val="bg2"/>
              </a:solidFill>
              <a:ea typeface="宋体" charset="-122"/>
            </a:endParaRPr>
          </a:p>
        </p:txBody>
      </p:sp>
      <p:sp>
        <p:nvSpPr>
          <p:cNvPr id="419993" name="Rectangle 153"/>
          <p:cNvSpPr>
            <a:spLocks noChangeArrowheads="1"/>
          </p:cNvSpPr>
          <p:nvPr/>
        </p:nvSpPr>
        <p:spPr bwMode="auto">
          <a:xfrm>
            <a:off x="6792913" y="4095899"/>
            <a:ext cx="736600" cy="198437"/>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300">
                <a:solidFill>
                  <a:schemeClr val="bg2"/>
                </a:solidFill>
                <a:ea typeface="宋体" charset="-122"/>
              </a:rPr>
              <a:t>MenuItem</a:t>
            </a:r>
            <a:endParaRPr lang="en-US" altLang="zh-CN" sz="1000">
              <a:solidFill>
                <a:schemeClr val="bg2"/>
              </a:solidFill>
              <a:ea typeface="宋体" charset="-122"/>
            </a:endParaRPr>
          </a:p>
        </p:txBody>
      </p:sp>
      <p:sp>
        <p:nvSpPr>
          <p:cNvPr id="419995" name="Rectangle 155"/>
          <p:cNvSpPr>
            <a:spLocks noChangeArrowheads="1"/>
          </p:cNvSpPr>
          <p:nvPr/>
        </p:nvSpPr>
        <p:spPr bwMode="auto">
          <a:xfrm>
            <a:off x="5943600" y="3975249"/>
            <a:ext cx="600075" cy="431800"/>
          </a:xfrm>
          <a:prstGeom prst="rect">
            <a:avLst/>
          </a:prstGeom>
          <a:noFill/>
          <a:ln w="12700" algn="ctr">
            <a:solidFill>
              <a:srgbClr val="990033"/>
            </a:solidFill>
            <a:miter lim="800000"/>
            <a:headEnd/>
            <a:tailEnd/>
          </a:ln>
          <a:effectLst/>
        </p:spPr>
        <p:txBody>
          <a:bodyPr wrap="none" lIns="107950" tIns="53975" rIns="107950" bIns="53975" anchor="ctr"/>
          <a:lstStyle/>
          <a:p>
            <a:endParaRPr lang="en-US"/>
          </a:p>
        </p:txBody>
      </p:sp>
      <p:sp>
        <p:nvSpPr>
          <p:cNvPr id="419996" name="Rectangle 156"/>
          <p:cNvSpPr>
            <a:spLocks noChangeArrowheads="1"/>
          </p:cNvSpPr>
          <p:nvPr/>
        </p:nvSpPr>
        <p:spPr bwMode="auto">
          <a:xfrm>
            <a:off x="6699250" y="3975249"/>
            <a:ext cx="892175" cy="431800"/>
          </a:xfrm>
          <a:prstGeom prst="rect">
            <a:avLst/>
          </a:prstGeom>
          <a:noFill/>
          <a:ln w="12700" algn="ctr">
            <a:solidFill>
              <a:srgbClr val="990033"/>
            </a:solidFill>
            <a:miter lim="800000"/>
            <a:headEnd/>
            <a:tailEnd/>
          </a:ln>
          <a:effectLst/>
        </p:spPr>
        <p:txBody>
          <a:bodyPr wrap="none" lIns="107950" tIns="53975" rIns="107950" bIns="53975" anchor="ctr"/>
          <a:lstStyle/>
          <a:p>
            <a:endParaRPr lang="en-US"/>
          </a:p>
        </p:txBody>
      </p:sp>
      <p:sp>
        <p:nvSpPr>
          <p:cNvPr id="419998" name="Rectangle 158"/>
          <p:cNvSpPr>
            <a:spLocks noChangeArrowheads="1"/>
          </p:cNvSpPr>
          <p:nvPr/>
        </p:nvSpPr>
        <p:spPr bwMode="auto">
          <a:xfrm>
            <a:off x="2647950" y="5297636"/>
            <a:ext cx="1662113" cy="1155700"/>
          </a:xfrm>
          <a:prstGeom prst="rect">
            <a:avLst/>
          </a:prstGeom>
          <a:solidFill>
            <a:srgbClr val="FFFFCC"/>
          </a:solidFill>
          <a:ln w="12700">
            <a:solidFill>
              <a:srgbClr val="990033"/>
            </a:solidFill>
            <a:miter lim="800000"/>
            <a:headEnd/>
            <a:tailEnd/>
          </a:ln>
        </p:spPr>
        <p:txBody>
          <a:bodyPr/>
          <a:lstStyle/>
          <a:p>
            <a:endParaRPr lang="en-US"/>
          </a:p>
        </p:txBody>
      </p:sp>
      <p:sp>
        <p:nvSpPr>
          <p:cNvPr id="419999" name="Rectangle 159"/>
          <p:cNvSpPr>
            <a:spLocks noChangeArrowheads="1"/>
          </p:cNvSpPr>
          <p:nvPr/>
        </p:nvSpPr>
        <p:spPr bwMode="auto">
          <a:xfrm>
            <a:off x="2647950" y="4945211"/>
            <a:ext cx="782638" cy="352425"/>
          </a:xfrm>
          <a:prstGeom prst="rect">
            <a:avLst/>
          </a:prstGeom>
          <a:solidFill>
            <a:srgbClr val="FFFFCC"/>
          </a:solidFill>
          <a:ln w="12700">
            <a:solidFill>
              <a:srgbClr val="990033"/>
            </a:solidFill>
            <a:miter lim="800000"/>
            <a:headEnd/>
            <a:tailEnd/>
          </a:ln>
        </p:spPr>
        <p:txBody>
          <a:bodyPr/>
          <a:lstStyle/>
          <a:p>
            <a:endParaRPr lang="en-US"/>
          </a:p>
        </p:txBody>
      </p:sp>
      <p:sp>
        <p:nvSpPr>
          <p:cNvPr id="420000" name="Rectangle 160"/>
          <p:cNvSpPr>
            <a:spLocks noChangeArrowheads="1"/>
          </p:cNvSpPr>
          <p:nvPr/>
        </p:nvSpPr>
        <p:spPr bwMode="auto">
          <a:xfrm>
            <a:off x="3305175" y="5464324"/>
            <a:ext cx="334963" cy="212725"/>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400">
                <a:solidFill>
                  <a:schemeClr val="bg2"/>
                </a:solidFill>
                <a:ea typeface="宋体" charset="-122"/>
              </a:rPr>
              <a:t>com</a:t>
            </a:r>
          </a:p>
        </p:txBody>
      </p:sp>
      <p:sp>
        <p:nvSpPr>
          <p:cNvPr id="420001" name="Rectangle 161"/>
          <p:cNvSpPr>
            <a:spLocks noChangeArrowheads="1"/>
          </p:cNvSpPr>
          <p:nvPr/>
        </p:nvSpPr>
        <p:spPr bwMode="auto">
          <a:xfrm>
            <a:off x="3105150" y="5907236"/>
            <a:ext cx="763588" cy="198438"/>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300">
                <a:solidFill>
                  <a:schemeClr val="bg2"/>
                </a:solidFill>
                <a:ea typeface="宋体" charset="-122"/>
              </a:rPr>
              <a:t>Command</a:t>
            </a:r>
            <a:endParaRPr lang="en-US" altLang="zh-CN" sz="1000">
              <a:solidFill>
                <a:schemeClr val="bg2"/>
              </a:solidFill>
              <a:ea typeface="宋体" charset="-122"/>
            </a:endParaRPr>
          </a:p>
        </p:txBody>
      </p:sp>
      <p:sp>
        <p:nvSpPr>
          <p:cNvPr id="420004" name="Rectangle 164"/>
          <p:cNvSpPr>
            <a:spLocks noChangeArrowheads="1"/>
          </p:cNvSpPr>
          <p:nvPr/>
        </p:nvSpPr>
        <p:spPr bwMode="auto">
          <a:xfrm>
            <a:off x="3022600" y="5813574"/>
            <a:ext cx="928688" cy="431800"/>
          </a:xfrm>
          <a:prstGeom prst="rect">
            <a:avLst/>
          </a:prstGeom>
          <a:noFill/>
          <a:ln w="12700" algn="ctr">
            <a:solidFill>
              <a:srgbClr val="990033"/>
            </a:solidFill>
            <a:miter lim="800000"/>
            <a:headEnd/>
            <a:tailEnd/>
          </a:ln>
          <a:effectLst/>
        </p:spPr>
        <p:txBody>
          <a:bodyPr wrap="none" lIns="107950" tIns="53975" rIns="107950" bIns="53975" anchor="ctr"/>
          <a:lstStyle/>
          <a:p>
            <a:endParaRPr lang="en-US"/>
          </a:p>
        </p:txBody>
      </p:sp>
    </p:spTree>
    <p:extLst>
      <p:ext uri="{BB962C8B-B14F-4D97-AF65-F5344CB8AC3E}">
        <p14:creationId xmlns:p14="http://schemas.microsoft.com/office/powerpoint/2010/main" val="283989131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994" name="Line 106"/>
          <p:cNvSpPr>
            <a:spLocks noChangeShapeType="1"/>
          </p:cNvSpPr>
          <p:nvPr/>
        </p:nvSpPr>
        <p:spPr bwMode="auto">
          <a:xfrm flipV="1">
            <a:off x="5857875" y="5057775"/>
            <a:ext cx="0" cy="704850"/>
          </a:xfrm>
          <a:prstGeom prst="line">
            <a:avLst/>
          </a:prstGeom>
          <a:noFill/>
          <a:ln w="12700">
            <a:solidFill>
              <a:schemeClr val="tx1"/>
            </a:solidFill>
            <a:round/>
            <a:headEnd/>
            <a:tailEnd/>
          </a:ln>
          <a:effectLst/>
        </p:spPr>
        <p:txBody>
          <a:bodyPr lIns="107950" tIns="53975" rIns="107950" bIns="53975"/>
          <a:lstStyle/>
          <a:p>
            <a:endParaRPr lang="en-US"/>
          </a:p>
        </p:txBody>
      </p:sp>
      <p:sp>
        <p:nvSpPr>
          <p:cNvPr id="421890" name="Rectangle 2"/>
          <p:cNvSpPr>
            <a:spLocks noGrp="1" noChangeArrowheads="1"/>
          </p:cNvSpPr>
          <p:nvPr>
            <p:ph type="title"/>
          </p:nvPr>
        </p:nvSpPr>
        <p:spPr>
          <a:xfrm>
            <a:off x="539552" y="-31328"/>
            <a:ext cx="7772400" cy="914400"/>
          </a:xfrm>
        </p:spPr>
        <p:txBody>
          <a:bodyPr/>
          <a:lstStyle/>
          <a:p>
            <a:r>
              <a:rPr lang="en-US" altLang="zh-CN" sz="3200" dirty="0">
                <a:ea typeface="宋体" charset="-122"/>
              </a:rPr>
              <a:t>Representing Design Patterns in UML</a:t>
            </a:r>
          </a:p>
        </p:txBody>
      </p:sp>
      <p:sp>
        <p:nvSpPr>
          <p:cNvPr id="421919" name="Rectangle 31"/>
          <p:cNvSpPr>
            <a:spLocks noGrp="1" noChangeArrowheads="1"/>
          </p:cNvSpPr>
          <p:nvPr>
            <p:ph type="body" idx="1"/>
          </p:nvPr>
        </p:nvSpPr>
        <p:spPr>
          <a:xfrm>
            <a:off x="611560" y="908720"/>
            <a:ext cx="7772400" cy="4572000"/>
          </a:xfrm>
          <a:noFill/>
          <a:ln/>
        </p:spPr>
        <p:txBody>
          <a:bodyPr/>
          <a:lstStyle/>
          <a:p>
            <a:pPr marL="342900" indent="-342900"/>
            <a:r>
              <a:rPr lang="en-US" altLang="zh-CN" dirty="0">
                <a:ea typeface="宋体" charset="-122"/>
              </a:rPr>
              <a:t>A design pattern is a parameterized collaboration: </a:t>
            </a:r>
          </a:p>
        </p:txBody>
      </p:sp>
      <p:sp>
        <p:nvSpPr>
          <p:cNvPr id="421920" name="Text Box 32"/>
          <p:cNvSpPr txBox="1">
            <a:spLocks noChangeArrowheads="1"/>
          </p:cNvSpPr>
          <p:nvPr/>
        </p:nvSpPr>
        <p:spPr bwMode="auto">
          <a:xfrm>
            <a:off x="4191000" y="1752600"/>
            <a:ext cx="4191000" cy="657225"/>
          </a:xfrm>
          <a:prstGeom prst="rect">
            <a:avLst/>
          </a:prstGeom>
          <a:noFill/>
          <a:ln w="9525">
            <a:noFill/>
            <a:miter lim="800000"/>
            <a:headEnd/>
            <a:tailEnd/>
          </a:ln>
          <a:effectLst/>
        </p:spPr>
        <p:txBody>
          <a:bodyPr lIns="107950" tIns="53975" rIns="107950" bIns="53975">
            <a:spAutoFit/>
          </a:bodyPr>
          <a:lstStyle/>
          <a:p>
            <a:pPr eaLnBrk="0" fontAlgn="base" hangingPunct="0">
              <a:lnSpc>
                <a:spcPct val="100000"/>
              </a:lnSpc>
              <a:spcBef>
                <a:spcPct val="0"/>
              </a:spcBef>
              <a:buClrTx/>
              <a:buFontTx/>
              <a:buNone/>
            </a:pPr>
            <a:r>
              <a:rPr lang="en-US" altLang="zh-CN" sz="1800" i="1">
                <a:solidFill>
                  <a:srgbClr val="00CCFF"/>
                </a:solidFill>
                <a:ea typeface="宋体" charset="-122"/>
              </a:rPr>
              <a:t>The parameters (stereotype &lt;&lt;role&gt;&gt;) of the collaboration</a:t>
            </a:r>
          </a:p>
        </p:txBody>
      </p:sp>
      <p:sp>
        <p:nvSpPr>
          <p:cNvPr id="421922" name="Rectangle 34"/>
          <p:cNvSpPr>
            <a:spLocks noChangeArrowheads="1"/>
          </p:cNvSpPr>
          <p:nvPr/>
        </p:nvSpPr>
        <p:spPr bwMode="auto">
          <a:xfrm>
            <a:off x="6778625" y="3371850"/>
            <a:ext cx="1908175" cy="865188"/>
          </a:xfrm>
          <a:prstGeom prst="rect">
            <a:avLst/>
          </a:prstGeom>
          <a:solidFill>
            <a:srgbClr val="FFFFCC"/>
          </a:solidFill>
          <a:ln w="12700">
            <a:solidFill>
              <a:srgbClr val="990033"/>
            </a:solidFill>
            <a:miter lim="800000"/>
            <a:headEnd/>
            <a:tailEnd/>
          </a:ln>
        </p:spPr>
        <p:txBody>
          <a:bodyPr/>
          <a:lstStyle/>
          <a:p>
            <a:endParaRPr lang="en-US"/>
          </a:p>
        </p:txBody>
      </p:sp>
      <p:sp>
        <p:nvSpPr>
          <p:cNvPr id="421923" name="Rectangle 35"/>
          <p:cNvSpPr>
            <a:spLocks noChangeArrowheads="1"/>
          </p:cNvSpPr>
          <p:nvPr/>
        </p:nvSpPr>
        <p:spPr bwMode="auto">
          <a:xfrm>
            <a:off x="7023100" y="3586163"/>
            <a:ext cx="1435100" cy="198437"/>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300">
                <a:solidFill>
                  <a:srgbClr val="000000"/>
                </a:solidFill>
                <a:ea typeface="宋体" charset="-122"/>
              </a:rPr>
              <a:t>ConcreteCommand</a:t>
            </a:r>
            <a:endParaRPr lang="en-US" altLang="zh-CN" sz="1000">
              <a:solidFill>
                <a:schemeClr val="tx1"/>
              </a:solidFill>
              <a:ea typeface="宋体" charset="-122"/>
            </a:endParaRPr>
          </a:p>
        </p:txBody>
      </p:sp>
      <p:sp>
        <p:nvSpPr>
          <p:cNvPr id="421924" name="Rectangle 36"/>
          <p:cNvSpPr>
            <a:spLocks noChangeArrowheads="1"/>
          </p:cNvSpPr>
          <p:nvPr/>
        </p:nvSpPr>
        <p:spPr bwMode="auto">
          <a:xfrm>
            <a:off x="6778625" y="3789363"/>
            <a:ext cx="1908175" cy="447675"/>
          </a:xfrm>
          <a:prstGeom prst="rect">
            <a:avLst/>
          </a:prstGeom>
          <a:noFill/>
          <a:ln w="12700">
            <a:solidFill>
              <a:srgbClr val="990033"/>
            </a:solidFill>
            <a:miter lim="800000"/>
            <a:headEnd/>
            <a:tailEnd/>
          </a:ln>
        </p:spPr>
        <p:txBody>
          <a:bodyPr/>
          <a:lstStyle/>
          <a:p>
            <a:endParaRPr lang="en-US"/>
          </a:p>
        </p:txBody>
      </p:sp>
      <p:sp>
        <p:nvSpPr>
          <p:cNvPr id="421925" name="Rectangle 37"/>
          <p:cNvSpPr>
            <a:spLocks noChangeArrowheads="1"/>
          </p:cNvSpPr>
          <p:nvPr/>
        </p:nvSpPr>
        <p:spPr bwMode="auto">
          <a:xfrm>
            <a:off x="6778625" y="3883025"/>
            <a:ext cx="1908175" cy="354013"/>
          </a:xfrm>
          <a:prstGeom prst="rect">
            <a:avLst/>
          </a:prstGeom>
          <a:noFill/>
          <a:ln w="12700">
            <a:solidFill>
              <a:srgbClr val="990033"/>
            </a:solidFill>
            <a:miter lim="800000"/>
            <a:headEnd/>
            <a:tailEnd/>
          </a:ln>
        </p:spPr>
        <p:txBody>
          <a:bodyPr/>
          <a:lstStyle/>
          <a:p>
            <a:endParaRPr lang="en-US"/>
          </a:p>
        </p:txBody>
      </p:sp>
      <p:sp>
        <p:nvSpPr>
          <p:cNvPr id="421926" name="Rectangle 38"/>
          <p:cNvSpPr>
            <a:spLocks noChangeArrowheads="1"/>
          </p:cNvSpPr>
          <p:nvPr/>
        </p:nvSpPr>
        <p:spPr bwMode="auto">
          <a:xfrm>
            <a:off x="6808788" y="3997325"/>
            <a:ext cx="850900" cy="198438"/>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300">
                <a:solidFill>
                  <a:srgbClr val="000000"/>
                </a:solidFill>
                <a:ea typeface="宋体" charset="-122"/>
              </a:rPr>
              <a:t>+ Process()</a:t>
            </a:r>
            <a:endParaRPr lang="en-US" altLang="zh-CN" sz="1000">
              <a:solidFill>
                <a:schemeClr val="tx1"/>
              </a:solidFill>
              <a:ea typeface="宋体" charset="-122"/>
            </a:endParaRPr>
          </a:p>
        </p:txBody>
      </p:sp>
      <p:sp>
        <p:nvSpPr>
          <p:cNvPr id="421927" name="Rectangle 39"/>
          <p:cNvSpPr>
            <a:spLocks noChangeArrowheads="1"/>
          </p:cNvSpPr>
          <p:nvPr/>
        </p:nvSpPr>
        <p:spPr bwMode="auto">
          <a:xfrm>
            <a:off x="7459663" y="3419475"/>
            <a:ext cx="557212" cy="168275"/>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100">
                <a:solidFill>
                  <a:srgbClr val="000000"/>
                </a:solidFill>
                <a:ea typeface="宋体" charset="-122"/>
              </a:rPr>
              <a:t>&lt;&lt;role&gt;&gt;</a:t>
            </a:r>
            <a:endParaRPr lang="en-US" altLang="zh-CN" sz="1000">
              <a:solidFill>
                <a:schemeClr val="tx1"/>
              </a:solidFill>
              <a:ea typeface="宋体" charset="-122"/>
            </a:endParaRPr>
          </a:p>
        </p:txBody>
      </p:sp>
      <p:sp>
        <p:nvSpPr>
          <p:cNvPr id="421928" name="Rectangle 40"/>
          <p:cNvSpPr>
            <a:spLocks noChangeArrowheads="1"/>
          </p:cNvSpPr>
          <p:nvPr/>
        </p:nvSpPr>
        <p:spPr bwMode="auto">
          <a:xfrm>
            <a:off x="4533900" y="2811463"/>
            <a:ext cx="719138" cy="650875"/>
          </a:xfrm>
          <a:prstGeom prst="rect">
            <a:avLst/>
          </a:prstGeom>
          <a:solidFill>
            <a:srgbClr val="FFFFCC"/>
          </a:solidFill>
          <a:ln w="12700">
            <a:solidFill>
              <a:srgbClr val="990033"/>
            </a:solidFill>
            <a:miter lim="800000"/>
            <a:headEnd/>
            <a:tailEnd/>
          </a:ln>
        </p:spPr>
        <p:txBody>
          <a:bodyPr/>
          <a:lstStyle/>
          <a:p>
            <a:endParaRPr lang="en-US"/>
          </a:p>
        </p:txBody>
      </p:sp>
      <p:sp>
        <p:nvSpPr>
          <p:cNvPr id="421929" name="Rectangle 41"/>
          <p:cNvSpPr>
            <a:spLocks noChangeArrowheads="1"/>
          </p:cNvSpPr>
          <p:nvPr/>
        </p:nvSpPr>
        <p:spPr bwMode="auto">
          <a:xfrm>
            <a:off x="4687888" y="3025775"/>
            <a:ext cx="422275" cy="198438"/>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300">
                <a:solidFill>
                  <a:srgbClr val="000000"/>
                </a:solidFill>
                <a:ea typeface="宋体" charset="-122"/>
              </a:rPr>
              <a:t>Client</a:t>
            </a:r>
            <a:endParaRPr lang="en-US" altLang="zh-CN" sz="1000">
              <a:solidFill>
                <a:schemeClr val="tx1"/>
              </a:solidFill>
              <a:ea typeface="宋体" charset="-122"/>
            </a:endParaRPr>
          </a:p>
        </p:txBody>
      </p:sp>
      <p:sp>
        <p:nvSpPr>
          <p:cNvPr id="421930" name="Rectangle 42"/>
          <p:cNvSpPr>
            <a:spLocks noChangeArrowheads="1"/>
          </p:cNvSpPr>
          <p:nvPr/>
        </p:nvSpPr>
        <p:spPr bwMode="auto">
          <a:xfrm>
            <a:off x="4533900" y="3228975"/>
            <a:ext cx="719138" cy="233363"/>
          </a:xfrm>
          <a:prstGeom prst="rect">
            <a:avLst/>
          </a:prstGeom>
          <a:noFill/>
          <a:ln w="12700">
            <a:solidFill>
              <a:srgbClr val="990033"/>
            </a:solidFill>
            <a:miter lim="800000"/>
            <a:headEnd/>
            <a:tailEnd/>
          </a:ln>
        </p:spPr>
        <p:txBody>
          <a:bodyPr/>
          <a:lstStyle/>
          <a:p>
            <a:endParaRPr lang="en-US"/>
          </a:p>
        </p:txBody>
      </p:sp>
      <p:sp>
        <p:nvSpPr>
          <p:cNvPr id="421931" name="Rectangle 43"/>
          <p:cNvSpPr>
            <a:spLocks noChangeArrowheads="1"/>
          </p:cNvSpPr>
          <p:nvPr/>
        </p:nvSpPr>
        <p:spPr bwMode="auto">
          <a:xfrm>
            <a:off x="4533900" y="3322638"/>
            <a:ext cx="719138" cy="139700"/>
          </a:xfrm>
          <a:prstGeom prst="rect">
            <a:avLst/>
          </a:prstGeom>
          <a:noFill/>
          <a:ln w="12700">
            <a:solidFill>
              <a:srgbClr val="990033"/>
            </a:solidFill>
            <a:miter lim="800000"/>
            <a:headEnd/>
            <a:tailEnd/>
          </a:ln>
        </p:spPr>
        <p:txBody>
          <a:bodyPr/>
          <a:lstStyle/>
          <a:p>
            <a:endParaRPr lang="en-US"/>
          </a:p>
        </p:txBody>
      </p:sp>
      <p:sp>
        <p:nvSpPr>
          <p:cNvPr id="421932" name="Rectangle 44"/>
          <p:cNvSpPr>
            <a:spLocks noChangeArrowheads="1"/>
          </p:cNvSpPr>
          <p:nvPr/>
        </p:nvSpPr>
        <p:spPr bwMode="auto">
          <a:xfrm>
            <a:off x="4621213" y="2859088"/>
            <a:ext cx="557212" cy="168275"/>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100">
                <a:solidFill>
                  <a:srgbClr val="000000"/>
                </a:solidFill>
                <a:ea typeface="宋体" charset="-122"/>
              </a:rPr>
              <a:t>&lt;&lt;role&gt;&gt;</a:t>
            </a:r>
            <a:endParaRPr lang="en-US" altLang="zh-CN" sz="1000">
              <a:solidFill>
                <a:schemeClr val="tx1"/>
              </a:solidFill>
              <a:ea typeface="宋体" charset="-122"/>
            </a:endParaRPr>
          </a:p>
        </p:txBody>
      </p:sp>
      <p:sp>
        <p:nvSpPr>
          <p:cNvPr id="421933" name="Rectangle 45"/>
          <p:cNvSpPr>
            <a:spLocks noChangeArrowheads="1"/>
          </p:cNvSpPr>
          <p:nvPr/>
        </p:nvSpPr>
        <p:spPr bwMode="auto">
          <a:xfrm>
            <a:off x="7202488" y="5184775"/>
            <a:ext cx="1058862" cy="911225"/>
          </a:xfrm>
          <a:prstGeom prst="rect">
            <a:avLst/>
          </a:prstGeom>
          <a:solidFill>
            <a:srgbClr val="FFFFCC"/>
          </a:solidFill>
          <a:ln w="12700">
            <a:solidFill>
              <a:srgbClr val="990033"/>
            </a:solidFill>
            <a:miter lim="800000"/>
            <a:headEnd/>
            <a:tailEnd/>
          </a:ln>
        </p:spPr>
        <p:txBody>
          <a:bodyPr/>
          <a:lstStyle/>
          <a:p>
            <a:endParaRPr lang="en-US"/>
          </a:p>
        </p:txBody>
      </p:sp>
      <p:sp>
        <p:nvSpPr>
          <p:cNvPr id="421934" name="Rectangle 46"/>
          <p:cNvSpPr>
            <a:spLocks noChangeArrowheads="1"/>
          </p:cNvSpPr>
          <p:nvPr/>
        </p:nvSpPr>
        <p:spPr bwMode="auto">
          <a:xfrm>
            <a:off x="7340600" y="5232400"/>
            <a:ext cx="763588" cy="198438"/>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300" i="1">
                <a:solidFill>
                  <a:srgbClr val="000000"/>
                </a:solidFill>
                <a:ea typeface="宋体" charset="-122"/>
              </a:rPr>
              <a:t>Command</a:t>
            </a:r>
            <a:endParaRPr lang="en-US" altLang="zh-CN" sz="1000">
              <a:solidFill>
                <a:schemeClr val="tx1"/>
              </a:solidFill>
              <a:ea typeface="宋体" charset="-122"/>
            </a:endParaRPr>
          </a:p>
        </p:txBody>
      </p:sp>
      <p:sp>
        <p:nvSpPr>
          <p:cNvPr id="421935" name="Rectangle 47"/>
          <p:cNvSpPr>
            <a:spLocks noChangeArrowheads="1"/>
          </p:cNvSpPr>
          <p:nvPr/>
        </p:nvSpPr>
        <p:spPr bwMode="auto">
          <a:xfrm>
            <a:off x="7202488" y="5445125"/>
            <a:ext cx="1058862" cy="650875"/>
          </a:xfrm>
          <a:prstGeom prst="rect">
            <a:avLst/>
          </a:prstGeom>
          <a:noFill/>
          <a:ln w="12700">
            <a:solidFill>
              <a:srgbClr val="990033"/>
            </a:solidFill>
            <a:miter lim="800000"/>
            <a:headEnd/>
            <a:tailEnd/>
          </a:ln>
        </p:spPr>
        <p:txBody>
          <a:bodyPr/>
          <a:lstStyle/>
          <a:p>
            <a:endParaRPr lang="en-US"/>
          </a:p>
        </p:txBody>
      </p:sp>
      <p:sp>
        <p:nvSpPr>
          <p:cNvPr id="421936" name="Rectangle 48"/>
          <p:cNvSpPr>
            <a:spLocks noChangeArrowheads="1"/>
          </p:cNvSpPr>
          <p:nvPr/>
        </p:nvSpPr>
        <p:spPr bwMode="auto">
          <a:xfrm>
            <a:off x="7202488" y="5541963"/>
            <a:ext cx="1058862" cy="554037"/>
          </a:xfrm>
          <a:prstGeom prst="rect">
            <a:avLst/>
          </a:prstGeom>
          <a:noFill/>
          <a:ln w="12700">
            <a:solidFill>
              <a:srgbClr val="990033"/>
            </a:solidFill>
            <a:miter lim="800000"/>
            <a:headEnd/>
            <a:tailEnd/>
          </a:ln>
        </p:spPr>
        <p:txBody>
          <a:bodyPr/>
          <a:lstStyle/>
          <a:p>
            <a:endParaRPr lang="en-US"/>
          </a:p>
        </p:txBody>
      </p:sp>
      <p:sp>
        <p:nvSpPr>
          <p:cNvPr id="421937" name="Rectangle 49"/>
          <p:cNvSpPr>
            <a:spLocks noChangeArrowheads="1"/>
          </p:cNvSpPr>
          <p:nvPr/>
        </p:nvSpPr>
        <p:spPr bwMode="auto">
          <a:xfrm>
            <a:off x="7232650" y="5653088"/>
            <a:ext cx="850900" cy="198437"/>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300" i="1">
                <a:solidFill>
                  <a:srgbClr val="000000"/>
                </a:solidFill>
                <a:ea typeface="宋体" charset="-122"/>
              </a:rPr>
              <a:t>+ Process()</a:t>
            </a:r>
            <a:endParaRPr lang="en-US" altLang="zh-CN" sz="1000">
              <a:solidFill>
                <a:schemeClr val="tx1"/>
              </a:solidFill>
              <a:ea typeface="宋体" charset="-122"/>
            </a:endParaRPr>
          </a:p>
        </p:txBody>
      </p:sp>
      <p:sp>
        <p:nvSpPr>
          <p:cNvPr id="421939" name="Freeform 51"/>
          <p:cNvSpPr>
            <a:spLocks/>
          </p:cNvSpPr>
          <p:nvPr/>
        </p:nvSpPr>
        <p:spPr bwMode="auto">
          <a:xfrm>
            <a:off x="7664450" y="4981575"/>
            <a:ext cx="146050" cy="200025"/>
          </a:xfrm>
          <a:custGeom>
            <a:avLst/>
            <a:gdLst/>
            <a:ahLst/>
            <a:cxnLst>
              <a:cxn ang="0">
                <a:pos x="46" y="126"/>
              </a:cxn>
              <a:cxn ang="0">
                <a:pos x="92" y="0"/>
              </a:cxn>
              <a:cxn ang="0">
                <a:pos x="0" y="0"/>
              </a:cxn>
              <a:cxn ang="0">
                <a:pos x="46" y="126"/>
              </a:cxn>
            </a:cxnLst>
            <a:rect l="0" t="0" r="r" b="b"/>
            <a:pathLst>
              <a:path w="92" h="126">
                <a:moveTo>
                  <a:pt x="46" y="126"/>
                </a:moveTo>
                <a:lnTo>
                  <a:pt x="92" y="0"/>
                </a:lnTo>
                <a:lnTo>
                  <a:pt x="0" y="0"/>
                </a:lnTo>
                <a:lnTo>
                  <a:pt x="46" y="126"/>
                </a:lnTo>
                <a:close/>
              </a:path>
            </a:pathLst>
          </a:custGeom>
          <a:noFill/>
          <a:ln w="12700">
            <a:solidFill>
              <a:schemeClr val="tx1"/>
            </a:solidFill>
            <a:prstDash val="solid"/>
            <a:round/>
            <a:headEnd/>
            <a:tailEnd/>
          </a:ln>
        </p:spPr>
        <p:txBody>
          <a:bodyPr/>
          <a:lstStyle/>
          <a:p>
            <a:endParaRPr lang="en-US"/>
          </a:p>
        </p:txBody>
      </p:sp>
      <p:sp>
        <p:nvSpPr>
          <p:cNvPr id="421940" name="Rectangle 52"/>
          <p:cNvSpPr>
            <a:spLocks noChangeArrowheads="1"/>
          </p:cNvSpPr>
          <p:nvPr/>
        </p:nvSpPr>
        <p:spPr bwMode="auto">
          <a:xfrm>
            <a:off x="5468938" y="4398963"/>
            <a:ext cx="804862" cy="650875"/>
          </a:xfrm>
          <a:prstGeom prst="rect">
            <a:avLst/>
          </a:prstGeom>
          <a:solidFill>
            <a:srgbClr val="FFFFCC"/>
          </a:solidFill>
          <a:ln w="12700">
            <a:solidFill>
              <a:srgbClr val="990033"/>
            </a:solidFill>
            <a:miter lim="800000"/>
            <a:headEnd/>
            <a:tailEnd/>
          </a:ln>
        </p:spPr>
        <p:txBody>
          <a:bodyPr/>
          <a:lstStyle/>
          <a:p>
            <a:endParaRPr lang="en-US"/>
          </a:p>
        </p:txBody>
      </p:sp>
      <p:sp>
        <p:nvSpPr>
          <p:cNvPr id="421941" name="Rectangle 53"/>
          <p:cNvSpPr>
            <a:spLocks noChangeArrowheads="1"/>
          </p:cNvSpPr>
          <p:nvPr/>
        </p:nvSpPr>
        <p:spPr bwMode="auto">
          <a:xfrm>
            <a:off x="5619750" y="4613275"/>
            <a:ext cx="542925" cy="198438"/>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300">
                <a:solidFill>
                  <a:srgbClr val="000000"/>
                </a:solidFill>
                <a:ea typeface="宋体" charset="-122"/>
              </a:rPr>
              <a:t>Invoker</a:t>
            </a:r>
            <a:endParaRPr lang="en-US" altLang="zh-CN" sz="1000">
              <a:solidFill>
                <a:schemeClr val="tx1"/>
              </a:solidFill>
              <a:ea typeface="宋体" charset="-122"/>
            </a:endParaRPr>
          </a:p>
        </p:txBody>
      </p:sp>
      <p:sp>
        <p:nvSpPr>
          <p:cNvPr id="421942" name="Rectangle 54"/>
          <p:cNvSpPr>
            <a:spLocks noChangeArrowheads="1"/>
          </p:cNvSpPr>
          <p:nvPr/>
        </p:nvSpPr>
        <p:spPr bwMode="auto">
          <a:xfrm>
            <a:off x="5468938" y="4816475"/>
            <a:ext cx="804862" cy="233363"/>
          </a:xfrm>
          <a:prstGeom prst="rect">
            <a:avLst/>
          </a:prstGeom>
          <a:noFill/>
          <a:ln w="12700">
            <a:solidFill>
              <a:srgbClr val="990033"/>
            </a:solidFill>
            <a:miter lim="800000"/>
            <a:headEnd/>
            <a:tailEnd/>
          </a:ln>
        </p:spPr>
        <p:txBody>
          <a:bodyPr/>
          <a:lstStyle/>
          <a:p>
            <a:endParaRPr lang="en-US"/>
          </a:p>
        </p:txBody>
      </p:sp>
      <p:sp>
        <p:nvSpPr>
          <p:cNvPr id="421943" name="Rectangle 55"/>
          <p:cNvSpPr>
            <a:spLocks noChangeArrowheads="1"/>
          </p:cNvSpPr>
          <p:nvPr/>
        </p:nvSpPr>
        <p:spPr bwMode="auto">
          <a:xfrm>
            <a:off x="5468938" y="4910138"/>
            <a:ext cx="804862" cy="139700"/>
          </a:xfrm>
          <a:prstGeom prst="rect">
            <a:avLst/>
          </a:prstGeom>
          <a:noFill/>
          <a:ln w="12700">
            <a:solidFill>
              <a:srgbClr val="990033"/>
            </a:solidFill>
            <a:miter lim="800000"/>
            <a:headEnd/>
            <a:tailEnd/>
          </a:ln>
        </p:spPr>
        <p:txBody>
          <a:bodyPr/>
          <a:lstStyle/>
          <a:p>
            <a:endParaRPr lang="en-US"/>
          </a:p>
        </p:txBody>
      </p:sp>
      <p:sp>
        <p:nvSpPr>
          <p:cNvPr id="421944" name="Rectangle 56"/>
          <p:cNvSpPr>
            <a:spLocks noChangeArrowheads="1"/>
          </p:cNvSpPr>
          <p:nvPr/>
        </p:nvSpPr>
        <p:spPr bwMode="auto">
          <a:xfrm>
            <a:off x="5599113" y="4446588"/>
            <a:ext cx="557212" cy="168275"/>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100">
                <a:solidFill>
                  <a:srgbClr val="000000"/>
                </a:solidFill>
                <a:ea typeface="宋体" charset="-122"/>
              </a:rPr>
              <a:t>&lt;&lt;role&gt;&gt;</a:t>
            </a:r>
            <a:endParaRPr lang="en-US" altLang="zh-CN" sz="1000">
              <a:solidFill>
                <a:schemeClr val="tx1"/>
              </a:solidFill>
              <a:ea typeface="宋体" charset="-122"/>
            </a:endParaRPr>
          </a:p>
        </p:txBody>
      </p:sp>
      <p:sp>
        <p:nvSpPr>
          <p:cNvPr id="421971" name="Oval 83"/>
          <p:cNvSpPr>
            <a:spLocks noChangeArrowheads="1"/>
          </p:cNvSpPr>
          <p:nvPr/>
        </p:nvSpPr>
        <p:spPr bwMode="auto">
          <a:xfrm>
            <a:off x="6858000" y="3378200"/>
            <a:ext cx="1752600" cy="533400"/>
          </a:xfrm>
          <a:prstGeom prst="ellipse">
            <a:avLst/>
          </a:prstGeom>
          <a:noFill/>
          <a:ln w="28575">
            <a:solidFill>
              <a:schemeClr val="hlink"/>
            </a:solidFill>
            <a:round/>
            <a:headEnd/>
            <a:tailEnd/>
          </a:ln>
          <a:effectLst/>
        </p:spPr>
        <p:txBody>
          <a:bodyPr wrap="none" lIns="107950" tIns="53975" rIns="107950" bIns="53975" anchor="ctr"/>
          <a:lstStyle/>
          <a:p>
            <a:endParaRPr lang="en-US"/>
          </a:p>
        </p:txBody>
      </p:sp>
      <p:sp>
        <p:nvSpPr>
          <p:cNvPr id="421972" name="Line 84"/>
          <p:cNvSpPr>
            <a:spLocks noChangeShapeType="1"/>
          </p:cNvSpPr>
          <p:nvPr/>
        </p:nvSpPr>
        <p:spPr bwMode="auto">
          <a:xfrm flipH="1">
            <a:off x="5105400" y="2419350"/>
            <a:ext cx="647700" cy="438150"/>
          </a:xfrm>
          <a:prstGeom prst="line">
            <a:avLst/>
          </a:prstGeom>
          <a:noFill/>
          <a:ln w="28575">
            <a:solidFill>
              <a:schemeClr val="hlink"/>
            </a:solidFill>
            <a:round/>
            <a:headEnd/>
            <a:tailEnd/>
          </a:ln>
          <a:effectLst/>
        </p:spPr>
        <p:txBody>
          <a:bodyPr lIns="107950" tIns="53975" rIns="107950" bIns="53975"/>
          <a:lstStyle/>
          <a:p>
            <a:endParaRPr lang="en-US"/>
          </a:p>
        </p:txBody>
      </p:sp>
      <p:sp>
        <p:nvSpPr>
          <p:cNvPr id="421973" name="Line 85"/>
          <p:cNvSpPr>
            <a:spLocks noChangeShapeType="1"/>
          </p:cNvSpPr>
          <p:nvPr/>
        </p:nvSpPr>
        <p:spPr bwMode="auto">
          <a:xfrm>
            <a:off x="5848350" y="2427288"/>
            <a:ext cx="11113" cy="1973262"/>
          </a:xfrm>
          <a:prstGeom prst="line">
            <a:avLst/>
          </a:prstGeom>
          <a:noFill/>
          <a:ln w="28575">
            <a:solidFill>
              <a:schemeClr val="hlink"/>
            </a:solidFill>
            <a:round/>
            <a:headEnd/>
            <a:tailEnd/>
          </a:ln>
          <a:effectLst/>
        </p:spPr>
        <p:txBody>
          <a:bodyPr lIns="107950" tIns="53975" rIns="107950" bIns="53975"/>
          <a:lstStyle/>
          <a:p>
            <a:endParaRPr lang="en-US"/>
          </a:p>
        </p:txBody>
      </p:sp>
      <p:sp>
        <p:nvSpPr>
          <p:cNvPr id="421974" name="Line 86"/>
          <p:cNvSpPr>
            <a:spLocks noChangeShapeType="1"/>
          </p:cNvSpPr>
          <p:nvPr/>
        </p:nvSpPr>
        <p:spPr bwMode="auto">
          <a:xfrm>
            <a:off x="5972175" y="2428875"/>
            <a:ext cx="1190625" cy="1000125"/>
          </a:xfrm>
          <a:prstGeom prst="line">
            <a:avLst/>
          </a:prstGeom>
          <a:noFill/>
          <a:ln w="28575">
            <a:solidFill>
              <a:schemeClr val="hlink"/>
            </a:solidFill>
            <a:round/>
            <a:headEnd/>
            <a:tailEnd/>
          </a:ln>
          <a:effectLst/>
        </p:spPr>
        <p:txBody>
          <a:bodyPr lIns="107950" tIns="53975" rIns="107950" bIns="53975"/>
          <a:lstStyle/>
          <a:p>
            <a:endParaRPr lang="en-US"/>
          </a:p>
        </p:txBody>
      </p:sp>
      <p:sp>
        <p:nvSpPr>
          <p:cNvPr id="421975" name="Line 87"/>
          <p:cNvSpPr>
            <a:spLocks noChangeShapeType="1"/>
          </p:cNvSpPr>
          <p:nvPr/>
        </p:nvSpPr>
        <p:spPr bwMode="auto">
          <a:xfrm flipH="1">
            <a:off x="2667000" y="2133600"/>
            <a:ext cx="1524000" cy="685800"/>
          </a:xfrm>
          <a:prstGeom prst="line">
            <a:avLst/>
          </a:prstGeom>
          <a:noFill/>
          <a:ln w="28575">
            <a:solidFill>
              <a:schemeClr val="hlink"/>
            </a:solidFill>
            <a:round/>
            <a:headEnd type="triangle" w="med" len="med"/>
            <a:tailEnd type="oval" w="med" len="med"/>
          </a:ln>
          <a:effectLst/>
        </p:spPr>
        <p:txBody>
          <a:bodyPr lIns="107950" tIns="53975" rIns="107950" bIns="53975"/>
          <a:lstStyle/>
          <a:p>
            <a:endParaRPr lang="en-US"/>
          </a:p>
        </p:txBody>
      </p:sp>
      <p:sp>
        <p:nvSpPr>
          <p:cNvPr id="421976" name="Oval 88"/>
          <p:cNvSpPr>
            <a:spLocks noChangeArrowheads="1"/>
          </p:cNvSpPr>
          <p:nvPr/>
        </p:nvSpPr>
        <p:spPr bwMode="auto">
          <a:xfrm>
            <a:off x="5414963" y="4403725"/>
            <a:ext cx="914400" cy="457200"/>
          </a:xfrm>
          <a:prstGeom prst="ellipse">
            <a:avLst/>
          </a:prstGeom>
          <a:noFill/>
          <a:ln w="28575">
            <a:solidFill>
              <a:schemeClr val="hlink"/>
            </a:solidFill>
            <a:round/>
            <a:headEnd/>
            <a:tailEnd/>
          </a:ln>
          <a:effectLst/>
        </p:spPr>
        <p:txBody>
          <a:bodyPr wrap="none" lIns="107950" tIns="53975" rIns="107950" bIns="53975" anchor="ctr"/>
          <a:lstStyle/>
          <a:p>
            <a:endParaRPr lang="en-US"/>
          </a:p>
        </p:txBody>
      </p:sp>
      <p:sp>
        <p:nvSpPr>
          <p:cNvPr id="421977" name="Oval 89"/>
          <p:cNvSpPr>
            <a:spLocks noChangeArrowheads="1"/>
          </p:cNvSpPr>
          <p:nvPr/>
        </p:nvSpPr>
        <p:spPr bwMode="auto">
          <a:xfrm>
            <a:off x="4419600" y="2819400"/>
            <a:ext cx="914400" cy="457200"/>
          </a:xfrm>
          <a:prstGeom prst="ellipse">
            <a:avLst/>
          </a:prstGeom>
          <a:noFill/>
          <a:ln w="28575">
            <a:solidFill>
              <a:schemeClr val="hlink"/>
            </a:solidFill>
            <a:round/>
            <a:headEnd/>
            <a:tailEnd/>
          </a:ln>
          <a:effectLst/>
        </p:spPr>
        <p:txBody>
          <a:bodyPr wrap="none" lIns="107950" tIns="53975" rIns="107950" bIns="53975" anchor="ctr"/>
          <a:lstStyle/>
          <a:p>
            <a:endParaRPr lang="en-US"/>
          </a:p>
        </p:txBody>
      </p:sp>
      <p:grpSp>
        <p:nvGrpSpPr>
          <p:cNvPr id="2" name="Group 97"/>
          <p:cNvGrpSpPr>
            <a:grpSpLocks/>
          </p:cNvGrpSpPr>
          <p:nvPr/>
        </p:nvGrpSpPr>
        <p:grpSpPr bwMode="auto">
          <a:xfrm>
            <a:off x="403225" y="2659063"/>
            <a:ext cx="2693988" cy="1365250"/>
            <a:chOff x="302" y="2291"/>
            <a:chExt cx="2273" cy="1060"/>
          </a:xfrm>
        </p:grpSpPr>
        <p:sp>
          <p:nvSpPr>
            <p:cNvPr id="421981" name="Arc 93"/>
            <p:cNvSpPr>
              <a:spLocks/>
            </p:cNvSpPr>
            <p:nvPr/>
          </p:nvSpPr>
          <p:spPr bwMode="auto">
            <a:xfrm flipH="1">
              <a:off x="302" y="2501"/>
              <a:ext cx="1762" cy="850"/>
            </a:xfrm>
            <a:custGeom>
              <a:avLst/>
              <a:gdLst>
                <a:gd name="G0" fmla="+- 21600 0 0"/>
                <a:gd name="G1" fmla="+- 21600 0 0"/>
                <a:gd name="G2" fmla="+- 21600 0 0"/>
                <a:gd name="T0" fmla="*/ 18246 w 43200"/>
                <a:gd name="T1" fmla="*/ 262 h 43200"/>
                <a:gd name="T2" fmla="*/ 1338 w 43200"/>
                <a:gd name="T3" fmla="*/ 14116 h 43200"/>
                <a:gd name="T4" fmla="*/ 21600 w 43200"/>
                <a:gd name="T5" fmla="*/ 21600 h 43200"/>
              </a:gdLst>
              <a:ahLst/>
              <a:cxnLst>
                <a:cxn ang="0">
                  <a:pos x="T0" y="T1"/>
                </a:cxn>
                <a:cxn ang="0">
                  <a:pos x="T2" y="T3"/>
                </a:cxn>
                <a:cxn ang="0">
                  <a:pos x="T4" y="T5"/>
                </a:cxn>
              </a:cxnLst>
              <a:rect l="0" t="0" r="r" b="b"/>
              <a:pathLst>
                <a:path w="43200" h="43200" fill="none" extrusionOk="0">
                  <a:moveTo>
                    <a:pt x="18245" y="261"/>
                  </a:moveTo>
                  <a:cubicBezTo>
                    <a:pt x="19355" y="87"/>
                    <a:pt x="20476" y="-1"/>
                    <a:pt x="21600" y="0"/>
                  </a:cubicBezTo>
                  <a:cubicBezTo>
                    <a:pt x="33529" y="0"/>
                    <a:pt x="43200" y="9670"/>
                    <a:pt x="43200" y="21600"/>
                  </a:cubicBezTo>
                  <a:cubicBezTo>
                    <a:pt x="43200" y="33529"/>
                    <a:pt x="33529" y="43200"/>
                    <a:pt x="21600" y="43200"/>
                  </a:cubicBezTo>
                  <a:cubicBezTo>
                    <a:pt x="9670" y="43200"/>
                    <a:pt x="0" y="33529"/>
                    <a:pt x="0" y="21600"/>
                  </a:cubicBezTo>
                  <a:cubicBezTo>
                    <a:pt x="-1" y="19045"/>
                    <a:pt x="453" y="16511"/>
                    <a:pt x="1337" y="14115"/>
                  </a:cubicBezTo>
                </a:path>
                <a:path w="43200" h="43200" stroke="0" extrusionOk="0">
                  <a:moveTo>
                    <a:pt x="18245" y="261"/>
                  </a:moveTo>
                  <a:cubicBezTo>
                    <a:pt x="19355" y="87"/>
                    <a:pt x="20476" y="-1"/>
                    <a:pt x="21600" y="0"/>
                  </a:cubicBezTo>
                  <a:cubicBezTo>
                    <a:pt x="33529" y="0"/>
                    <a:pt x="43200" y="9670"/>
                    <a:pt x="43200" y="21600"/>
                  </a:cubicBezTo>
                  <a:cubicBezTo>
                    <a:pt x="43200" y="33529"/>
                    <a:pt x="33529" y="43200"/>
                    <a:pt x="21600" y="43200"/>
                  </a:cubicBezTo>
                  <a:cubicBezTo>
                    <a:pt x="9670" y="43200"/>
                    <a:pt x="0" y="33529"/>
                    <a:pt x="0" y="21600"/>
                  </a:cubicBezTo>
                  <a:cubicBezTo>
                    <a:pt x="-1" y="19045"/>
                    <a:pt x="453" y="16511"/>
                    <a:pt x="1337" y="14115"/>
                  </a:cubicBezTo>
                  <a:lnTo>
                    <a:pt x="21600" y="21600"/>
                  </a:lnTo>
                  <a:close/>
                </a:path>
              </a:pathLst>
            </a:custGeom>
            <a:noFill/>
            <a:ln w="28575">
              <a:solidFill>
                <a:schemeClr val="tx1"/>
              </a:solidFill>
              <a:prstDash val="dash"/>
              <a:round/>
              <a:headEnd/>
              <a:tailEnd/>
            </a:ln>
            <a:effectLst/>
          </p:spPr>
          <p:txBody>
            <a:bodyPr wrap="none" lIns="107950" tIns="53975" rIns="107950" bIns="53975" anchor="ctr"/>
            <a:lstStyle/>
            <a:p>
              <a:endParaRPr lang="en-US"/>
            </a:p>
          </p:txBody>
        </p:sp>
        <p:sp>
          <p:nvSpPr>
            <p:cNvPr id="421982" name="Text Box 94"/>
            <p:cNvSpPr txBox="1">
              <a:spLocks noChangeArrowheads="1"/>
            </p:cNvSpPr>
            <p:nvPr/>
          </p:nvSpPr>
          <p:spPr bwMode="auto">
            <a:xfrm>
              <a:off x="708" y="2815"/>
              <a:ext cx="945" cy="261"/>
            </a:xfrm>
            <a:prstGeom prst="rect">
              <a:avLst/>
            </a:prstGeom>
            <a:noFill/>
            <a:ln w="28575">
              <a:noFill/>
              <a:miter lim="800000"/>
              <a:headEnd type="none" w="sm" len="sm"/>
              <a:tailEnd type="none" w="lg" len="lg"/>
            </a:ln>
            <a:effectLst/>
          </p:spPr>
          <p:txBody>
            <a:bodyPr wrap="none">
              <a:spAutoFit/>
            </a:bodyPr>
            <a:lstStyle/>
            <a:p>
              <a:pPr algn="ctr" eaLnBrk="0" fontAlgn="base" hangingPunct="0">
                <a:lnSpc>
                  <a:spcPct val="100000"/>
                </a:lnSpc>
                <a:spcBef>
                  <a:spcPct val="0"/>
                </a:spcBef>
                <a:buClrTx/>
                <a:buFontTx/>
                <a:buNone/>
              </a:pPr>
              <a:r>
                <a:rPr lang="en-US" altLang="zh-CN" sz="1600">
                  <a:solidFill>
                    <a:schemeClr val="tx1"/>
                  </a:solidFill>
                  <a:ea typeface="宋体" charset="-122"/>
                </a:rPr>
                <a:t>Command</a:t>
              </a:r>
            </a:p>
          </p:txBody>
        </p:sp>
        <p:sp>
          <p:nvSpPr>
            <p:cNvPr id="421983" name="Rectangle 95"/>
            <p:cNvSpPr>
              <a:spLocks noChangeArrowheads="1"/>
            </p:cNvSpPr>
            <p:nvPr/>
          </p:nvSpPr>
          <p:spPr bwMode="auto">
            <a:xfrm>
              <a:off x="1344" y="2317"/>
              <a:ext cx="1231" cy="451"/>
            </a:xfrm>
            <a:prstGeom prst="rect">
              <a:avLst/>
            </a:prstGeom>
            <a:noFill/>
            <a:ln w="28575">
              <a:solidFill>
                <a:schemeClr val="tx1"/>
              </a:solidFill>
              <a:prstDash val="dash"/>
              <a:miter lim="800000"/>
              <a:headEnd/>
              <a:tailEnd/>
            </a:ln>
            <a:effectLst/>
          </p:spPr>
          <p:txBody>
            <a:bodyPr wrap="none" lIns="107950" tIns="53975" rIns="107950" bIns="53975" anchor="ctr"/>
            <a:lstStyle/>
            <a:p>
              <a:endParaRPr lang="en-US"/>
            </a:p>
          </p:txBody>
        </p:sp>
        <p:sp>
          <p:nvSpPr>
            <p:cNvPr id="421984" name="Text Box 96"/>
            <p:cNvSpPr txBox="1">
              <a:spLocks noChangeArrowheads="1"/>
            </p:cNvSpPr>
            <p:nvPr/>
          </p:nvSpPr>
          <p:spPr bwMode="auto">
            <a:xfrm>
              <a:off x="1345" y="2291"/>
              <a:ext cx="1215" cy="476"/>
            </a:xfrm>
            <a:prstGeom prst="rect">
              <a:avLst/>
            </a:prstGeom>
            <a:noFill/>
            <a:ln w="9525">
              <a:noFill/>
              <a:miter lim="800000"/>
              <a:headEnd/>
              <a:tailEnd/>
            </a:ln>
            <a:effectLst/>
          </p:spPr>
          <p:txBody>
            <a:bodyPr lIns="107950" tIns="53975" rIns="107950" bIns="53975">
              <a:spAutoFit/>
            </a:bodyPr>
            <a:lstStyle/>
            <a:p>
              <a:pPr eaLnBrk="0" fontAlgn="base" hangingPunct="0">
                <a:lnSpc>
                  <a:spcPct val="100000"/>
                </a:lnSpc>
                <a:spcBef>
                  <a:spcPct val="50000"/>
                </a:spcBef>
                <a:buClrTx/>
                <a:buFontTx/>
                <a:buNone/>
              </a:pPr>
              <a:r>
                <a:rPr lang="en-US" altLang="zh-CN" sz="1100">
                  <a:solidFill>
                    <a:schemeClr val="tx1"/>
                  </a:solidFill>
                  <a:ea typeface="宋体" charset="-122"/>
                </a:rPr>
                <a:t>Client</a:t>
              </a:r>
              <a:br>
                <a:rPr lang="en-US" altLang="zh-CN" sz="1100">
                  <a:solidFill>
                    <a:schemeClr val="tx1"/>
                  </a:solidFill>
                  <a:ea typeface="宋体" charset="-122"/>
                </a:rPr>
              </a:br>
              <a:r>
                <a:rPr lang="en-US" altLang="zh-CN" sz="1100">
                  <a:solidFill>
                    <a:schemeClr val="tx1"/>
                  </a:solidFill>
                  <a:ea typeface="宋体" charset="-122"/>
                </a:rPr>
                <a:t>Invoker</a:t>
              </a:r>
              <a:br>
                <a:rPr lang="en-US" altLang="zh-CN" sz="1100">
                  <a:solidFill>
                    <a:schemeClr val="tx1"/>
                  </a:solidFill>
                  <a:ea typeface="宋体" charset="-122"/>
                </a:rPr>
              </a:br>
              <a:r>
                <a:rPr lang="en-US" altLang="zh-CN" sz="1100">
                  <a:solidFill>
                    <a:schemeClr val="tx1"/>
                  </a:solidFill>
                  <a:ea typeface="宋体" charset="-122"/>
                </a:rPr>
                <a:t>ConcreteCommand</a:t>
              </a:r>
            </a:p>
          </p:txBody>
        </p:sp>
      </p:grpSp>
      <p:sp>
        <p:nvSpPr>
          <p:cNvPr id="421988" name="Line 100"/>
          <p:cNvSpPr>
            <a:spLocks noChangeShapeType="1"/>
          </p:cNvSpPr>
          <p:nvPr/>
        </p:nvSpPr>
        <p:spPr bwMode="auto">
          <a:xfrm>
            <a:off x="5295900" y="3238500"/>
            <a:ext cx="1435100" cy="368300"/>
          </a:xfrm>
          <a:prstGeom prst="line">
            <a:avLst/>
          </a:prstGeom>
          <a:noFill/>
          <a:ln w="9525">
            <a:solidFill>
              <a:schemeClr val="tx1"/>
            </a:solidFill>
            <a:prstDash val="dash"/>
            <a:round/>
            <a:headEnd/>
            <a:tailEnd type="triangle" w="med" len="med"/>
          </a:ln>
          <a:effectLst/>
        </p:spPr>
        <p:txBody>
          <a:bodyPr lIns="107950" tIns="53975" rIns="107950" bIns="53975"/>
          <a:lstStyle/>
          <a:p>
            <a:endParaRPr lang="en-US"/>
          </a:p>
        </p:txBody>
      </p:sp>
      <p:sp>
        <p:nvSpPr>
          <p:cNvPr id="421989" name="Line 101"/>
          <p:cNvSpPr>
            <a:spLocks noChangeShapeType="1"/>
          </p:cNvSpPr>
          <p:nvPr/>
        </p:nvSpPr>
        <p:spPr bwMode="auto">
          <a:xfrm>
            <a:off x="5270500" y="3467100"/>
            <a:ext cx="1955800" cy="1778000"/>
          </a:xfrm>
          <a:prstGeom prst="line">
            <a:avLst/>
          </a:prstGeom>
          <a:noFill/>
          <a:ln w="9525">
            <a:solidFill>
              <a:schemeClr val="tx1"/>
            </a:solidFill>
            <a:prstDash val="dash"/>
            <a:round/>
            <a:headEnd/>
            <a:tailEnd type="triangle" w="med" len="med"/>
          </a:ln>
          <a:effectLst/>
        </p:spPr>
        <p:txBody>
          <a:bodyPr lIns="107950" tIns="53975" rIns="107950" bIns="53975"/>
          <a:lstStyle/>
          <a:p>
            <a:endParaRPr lang="en-US"/>
          </a:p>
        </p:txBody>
      </p:sp>
      <p:sp>
        <p:nvSpPr>
          <p:cNvPr id="421990" name="Line 102"/>
          <p:cNvSpPr>
            <a:spLocks noChangeShapeType="1"/>
          </p:cNvSpPr>
          <p:nvPr/>
        </p:nvSpPr>
        <p:spPr bwMode="auto">
          <a:xfrm flipV="1">
            <a:off x="7734300" y="4229100"/>
            <a:ext cx="0" cy="742950"/>
          </a:xfrm>
          <a:prstGeom prst="line">
            <a:avLst/>
          </a:prstGeom>
          <a:noFill/>
          <a:ln w="12700">
            <a:solidFill>
              <a:schemeClr val="tx1"/>
            </a:solidFill>
            <a:round/>
            <a:headEnd/>
            <a:tailEnd/>
          </a:ln>
          <a:effectLst/>
        </p:spPr>
        <p:txBody>
          <a:bodyPr lIns="107950" tIns="53975" rIns="107950" bIns="53975"/>
          <a:lstStyle/>
          <a:p>
            <a:endParaRPr lang="en-US"/>
          </a:p>
        </p:txBody>
      </p:sp>
      <p:sp>
        <p:nvSpPr>
          <p:cNvPr id="421991" name="Line 103"/>
          <p:cNvSpPr>
            <a:spLocks noChangeShapeType="1"/>
          </p:cNvSpPr>
          <p:nvPr/>
        </p:nvSpPr>
        <p:spPr bwMode="auto">
          <a:xfrm flipH="1">
            <a:off x="4991100" y="4857750"/>
            <a:ext cx="485775" cy="0"/>
          </a:xfrm>
          <a:prstGeom prst="line">
            <a:avLst/>
          </a:prstGeom>
          <a:noFill/>
          <a:ln w="12700">
            <a:solidFill>
              <a:schemeClr val="tx1"/>
            </a:solidFill>
            <a:round/>
            <a:headEnd type="arrow" w="med" len="med"/>
            <a:tailEnd/>
          </a:ln>
          <a:effectLst/>
        </p:spPr>
        <p:txBody>
          <a:bodyPr lIns="107950" tIns="53975" rIns="107950" bIns="53975"/>
          <a:lstStyle/>
          <a:p>
            <a:endParaRPr lang="en-US"/>
          </a:p>
        </p:txBody>
      </p:sp>
      <p:sp>
        <p:nvSpPr>
          <p:cNvPr id="421992" name="Line 104"/>
          <p:cNvSpPr>
            <a:spLocks noChangeShapeType="1"/>
          </p:cNvSpPr>
          <p:nvPr/>
        </p:nvSpPr>
        <p:spPr bwMode="auto">
          <a:xfrm flipV="1">
            <a:off x="4991100" y="3467100"/>
            <a:ext cx="0" cy="1390650"/>
          </a:xfrm>
          <a:prstGeom prst="line">
            <a:avLst/>
          </a:prstGeom>
          <a:noFill/>
          <a:ln w="12700">
            <a:solidFill>
              <a:schemeClr val="tx1"/>
            </a:solidFill>
            <a:round/>
            <a:headEnd/>
            <a:tailEnd/>
          </a:ln>
          <a:effectLst/>
        </p:spPr>
        <p:txBody>
          <a:bodyPr lIns="107950" tIns="53975" rIns="107950" bIns="53975"/>
          <a:lstStyle/>
          <a:p>
            <a:endParaRPr lang="en-US"/>
          </a:p>
        </p:txBody>
      </p:sp>
      <p:sp>
        <p:nvSpPr>
          <p:cNvPr id="421993" name="Line 105"/>
          <p:cNvSpPr>
            <a:spLocks noChangeShapeType="1"/>
          </p:cNvSpPr>
          <p:nvPr/>
        </p:nvSpPr>
        <p:spPr bwMode="auto">
          <a:xfrm flipH="1">
            <a:off x="5857875" y="5762625"/>
            <a:ext cx="1323975" cy="0"/>
          </a:xfrm>
          <a:prstGeom prst="line">
            <a:avLst/>
          </a:prstGeom>
          <a:noFill/>
          <a:ln w="12700">
            <a:solidFill>
              <a:schemeClr val="tx1"/>
            </a:solidFill>
            <a:round/>
            <a:headEnd type="arrow" w="med" len="med"/>
            <a:tailEnd/>
          </a:ln>
          <a:effectLst/>
        </p:spPr>
        <p:txBody>
          <a:bodyPr lIns="107950" tIns="53975" rIns="107950" bIns="53975"/>
          <a:lstStyle/>
          <a:p>
            <a:endParaRPr lang="en-US"/>
          </a:p>
        </p:txBody>
      </p:sp>
    </p:spTree>
    <p:extLst>
      <p:ext uri="{BB962C8B-B14F-4D97-AF65-F5344CB8AC3E}">
        <p14:creationId xmlns:p14="http://schemas.microsoft.com/office/powerpoint/2010/main" val="230878530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381000" y="188640"/>
            <a:ext cx="8229600" cy="609600"/>
          </a:xfrm>
          <a:ln/>
        </p:spPr>
        <p:txBody>
          <a:bodyPr/>
          <a:lstStyle/>
          <a:p>
            <a:r>
              <a:rPr lang="en-US" dirty="0" smtClean="0">
                <a:solidFill>
                  <a:srgbClr val="FFFFFF"/>
                </a:solidFill>
              </a:rPr>
              <a:t>Adapter: Structural </a:t>
            </a:r>
            <a:r>
              <a:rPr lang="en-US" dirty="0">
                <a:solidFill>
                  <a:srgbClr val="FFFFFF"/>
                </a:solidFill>
              </a:rPr>
              <a:t>Pattern</a:t>
            </a:r>
          </a:p>
        </p:txBody>
      </p:sp>
      <p:sp>
        <p:nvSpPr>
          <p:cNvPr id="15362" name="Rectangle 2"/>
          <p:cNvSpPr>
            <a:spLocks noGrp="1" noChangeArrowheads="1"/>
          </p:cNvSpPr>
          <p:nvPr>
            <p:ph type="body" idx="1"/>
          </p:nvPr>
        </p:nvSpPr>
        <p:spPr>
          <a:xfrm>
            <a:off x="304800" y="1219200"/>
            <a:ext cx="8458200" cy="5522168"/>
          </a:xfrm>
          <a:ln/>
        </p:spPr>
        <p:txBody>
          <a:bodyPr>
            <a:normAutofit/>
          </a:bodyPr>
          <a:lstStyle/>
          <a:p>
            <a:pPr marL="0" indent="0">
              <a:buNone/>
            </a:pPr>
            <a:r>
              <a:rPr lang="en-US" sz="2800" b="1" u="sng" dirty="0">
                <a:solidFill>
                  <a:srgbClr val="FFFFFF"/>
                </a:solidFill>
                <a:ea typeface="Helvetica Neue" charset="0"/>
                <a:cs typeface="Helvetica Neue" charset="0"/>
                <a:sym typeface="Helvetica Neue" charset="0"/>
              </a:rPr>
              <a:t>Problem</a:t>
            </a:r>
            <a:r>
              <a:rPr lang="en-US" sz="2800" dirty="0">
                <a:solidFill>
                  <a:srgbClr val="FFFFFF"/>
                </a:solidFill>
              </a:rPr>
              <a:t>: How do we</a:t>
            </a:r>
            <a:r>
              <a:rPr lang="en-US" sz="2800" dirty="0" smtClean="0">
                <a:solidFill>
                  <a:srgbClr val="FFFFFF"/>
                </a:solidFill>
              </a:rPr>
              <a:t> </a:t>
            </a:r>
            <a:br>
              <a:rPr lang="en-US" sz="2800" dirty="0" smtClean="0">
                <a:solidFill>
                  <a:srgbClr val="FFFFFF"/>
                </a:solidFill>
              </a:rPr>
            </a:br>
            <a:r>
              <a:rPr lang="en-US" sz="2800" dirty="0" smtClean="0">
                <a:solidFill>
                  <a:srgbClr val="FFFFFF"/>
                </a:solidFill>
              </a:rPr>
              <a:t>provide </a:t>
            </a:r>
            <a:r>
              <a:rPr lang="en-US" sz="2800" dirty="0">
                <a:solidFill>
                  <a:srgbClr val="FFFFFF"/>
                </a:solidFill>
              </a:rPr>
              <a:t>a single, stable</a:t>
            </a:r>
            <a:r>
              <a:rPr lang="en-US" sz="2800" dirty="0" smtClean="0">
                <a:solidFill>
                  <a:srgbClr val="FFFFFF"/>
                </a:solidFill>
              </a:rPr>
              <a:t> </a:t>
            </a:r>
            <a:br>
              <a:rPr lang="en-US" sz="2800" dirty="0" smtClean="0">
                <a:solidFill>
                  <a:srgbClr val="FFFFFF"/>
                </a:solidFill>
              </a:rPr>
            </a:br>
            <a:r>
              <a:rPr lang="en-US" sz="2800" dirty="0" smtClean="0">
                <a:solidFill>
                  <a:srgbClr val="FFFFFF"/>
                </a:solidFill>
              </a:rPr>
              <a:t>interface </a:t>
            </a:r>
            <a:r>
              <a:rPr lang="en-US" sz="2800" dirty="0">
                <a:solidFill>
                  <a:srgbClr val="FFFFFF"/>
                </a:solidFill>
              </a:rPr>
              <a:t>to similar</a:t>
            </a:r>
            <a:r>
              <a:rPr lang="en-US" sz="2800" dirty="0" smtClean="0">
                <a:solidFill>
                  <a:srgbClr val="FFFFFF"/>
                </a:solidFill>
              </a:rPr>
              <a:t> </a:t>
            </a:r>
            <a:br>
              <a:rPr lang="en-US" sz="2800" dirty="0" smtClean="0">
                <a:solidFill>
                  <a:srgbClr val="FFFFFF"/>
                </a:solidFill>
              </a:rPr>
            </a:br>
            <a:r>
              <a:rPr lang="en-US" sz="2800" dirty="0" smtClean="0">
                <a:solidFill>
                  <a:srgbClr val="FFFFFF"/>
                </a:solidFill>
              </a:rPr>
              <a:t>components </a:t>
            </a:r>
            <a:r>
              <a:rPr lang="en-US" sz="2800" dirty="0">
                <a:solidFill>
                  <a:srgbClr val="FFFFFF"/>
                </a:solidFill>
              </a:rPr>
              <a:t>with</a:t>
            </a:r>
            <a:r>
              <a:rPr lang="en-US" sz="2800" dirty="0" smtClean="0">
                <a:solidFill>
                  <a:srgbClr val="FFFFFF"/>
                </a:solidFill>
              </a:rPr>
              <a:t> </a:t>
            </a:r>
            <a:br>
              <a:rPr lang="en-US" sz="2800" dirty="0" smtClean="0">
                <a:solidFill>
                  <a:srgbClr val="FFFFFF"/>
                </a:solidFill>
              </a:rPr>
            </a:br>
            <a:r>
              <a:rPr lang="en-US" sz="2800" dirty="0" smtClean="0">
                <a:solidFill>
                  <a:srgbClr val="FFFFFF"/>
                </a:solidFill>
              </a:rPr>
              <a:t>different interfaces?</a:t>
            </a:r>
          </a:p>
          <a:p>
            <a:pPr lvl="1"/>
            <a:r>
              <a:rPr lang="en-US" sz="2400" dirty="0" smtClean="0">
                <a:solidFill>
                  <a:srgbClr val="FFFFFF"/>
                </a:solidFill>
              </a:rPr>
              <a:t>How do we resolve </a:t>
            </a:r>
            <a:br>
              <a:rPr lang="en-US" sz="2400" dirty="0" smtClean="0">
                <a:solidFill>
                  <a:srgbClr val="FFFFFF"/>
                </a:solidFill>
              </a:rPr>
            </a:br>
            <a:r>
              <a:rPr lang="en-US" sz="2400" dirty="0" smtClean="0">
                <a:solidFill>
                  <a:srgbClr val="FFFFFF"/>
                </a:solidFill>
              </a:rPr>
              <a:t>incompatible interfaces?</a:t>
            </a:r>
            <a:br>
              <a:rPr lang="en-US" sz="2400" dirty="0" smtClean="0">
                <a:solidFill>
                  <a:srgbClr val="FFFFFF"/>
                </a:solidFill>
              </a:rPr>
            </a:br>
            <a:endParaRPr lang="en-US" sz="2400" dirty="0" smtClean="0">
              <a:solidFill>
                <a:srgbClr val="FFFFFF"/>
              </a:solidFill>
            </a:endParaRPr>
          </a:p>
          <a:p>
            <a:pPr marL="0" indent="0">
              <a:buNone/>
            </a:pPr>
            <a:r>
              <a:rPr lang="en-US" sz="2800" b="1" u="sng" dirty="0" smtClean="0">
                <a:solidFill>
                  <a:srgbClr val="FFFFFF"/>
                </a:solidFill>
                <a:ea typeface="Helvetica Neue" charset="0"/>
                <a:cs typeface="Helvetica Neue" charset="0"/>
                <a:sym typeface="Helvetica Neue" charset="0"/>
              </a:rPr>
              <a:t>Solution</a:t>
            </a:r>
            <a:r>
              <a:rPr lang="en-US" sz="2800" dirty="0">
                <a:solidFill>
                  <a:srgbClr val="FFFFFF"/>
                </a:solidFill>
              </a:rPr>
              <a:t>: Use an intermediate </a:t>
            </a:r>
            <a:r>
              <a:rPr lang="en-US" sz="2800" i="1" dirty="0">
                <a:solidFill>
                  <a:srgbClr val="FFFFFF"/>
                </a:solidFill>
              </a:rPr>
              <a:t>adapter</a:t>
            </a:r>
            <a:r>
              <a:rPr lang="en-US" sz="2800" dirty="0">
                <a:solidFill>
                  <a:srgbClr val="FFFFFF"/>
                </a:solidFill>
              </a:rPr>
              <a:t> object to convert calls to the appropriate interface for each </a:t>
            </a:r>
            <a:r>
              <a:rPr lang="en-US" sz="2800" dirty="0" smtClean="0">
                <a:solidFill>
                  <a:srgbClr val="FFFFFF"/>
                </a:solidFill>
              </a:rPr>
              <a:t>component</a:t>
            </a:r>
          </a:p>
          <a:p>
            <a:endParaRPr lang="en-US" sz="2800" dirty="0"/>
          </a:p>
        </p:txBody>
      </p:sp>
      <p:pic>
        <p:nvPicPr>
          <p:cNvPr id="2" name="Picture 1"/>
          <p:cNvPicPr>
            <a:picLocks noChangeAspect="1"/>
          </p:cNvPicPr>
          <p:nvPr/>
        </p:nvPicPr>
        <p:blipFill>
          <a:blip r:embed="rId3"/>
          <a:stretch>
            <a:fillRect/>
          </a:stretch>
        </p:blipFill>
        <p:spPr>
          <a:xfrm>
            <a:off x="4278312" y="1052736"/>
            <a:ext cx="4902200" cy="3517900"/>
          </a:xfrm>
          <a:prstGeom prst="rect">
            <a:avLst/>
          </a:prstGeom>
        </p:spPr>
      </p:pic>
    </p:spTree>
    <p:extLst>
      <p:ext uri="{BB962C8B-B14F-4D97-AF65-F5344CB8AC3E}">
        <p14:creationId xmlns:p14="http://schemas.microsoft.com/office/powerpoint/2010/main" val="3467431414"/>
      </p:ext>
    </p:extLst>
  </p:cSld>
  <p:clrMapOvr>
    <a:masterClrMapping/>
  </p:clrMapOvr>
  <p:transition xmlns:p14="http://schemas.microsoft.com/office/powerpoint/2010/main" spd="slow">
    <p:dissolv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7772400" cy="914400"/>
          </a:xfrm>
        </p:spPr>
        <p:txBody>
          <a:bodyPr/>
          <a:lstStyle/>
          <a:p>
            <a:r>
              <a:rPr lang="en-US" dirty="0" smtClean="0"/>
              <a:t>Adapter Example</a:t>
            </a:r>
            <a:endParaRPr lang="en-US" dirty="0"/>
          </a:p>
        </p:txBody>
      </p:sp>
      <p:pic>
        <p:nvPicPr>
          <p:cNvPr id="4" name="Picture 3"/>
          <p:cNvPicPr>
            <a:picLocks noChangeAspect="1"/>
          </p:cNvPicPr>
          <p:nvPr/>
        </p:nvPicPr>
        <p:blipFill>
          <a:blip r:embed="rId2"/>
          <a:stretch>
            <a:fillRect/>
          </a:stretch>
        </p:blipFill>
        <p:spPr>
          <a:xfrm>
            <a:off x="509655" y="1556792"/>
            <a:ext cx="8648700" cy="2755900"/>
          </a:xfrm>
          <a:prstGeom prst="rect">
            <a:avLst/>
          </a:prstGeom>
        </p:spPr>
      </p:pic>
    </p:spTree>
    <p:extLst>
      <p:ext uri="{BB962C8B-B14F-4D97-AF65-F5344CB8AC3E}">
        <p14:creationId xmlns:p14="http://schemas.microsoft.com/office/powerpoint/2010/main" val="119615174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392"/>
            <a:ext cx="7772400" cy="914400"/>
          </a:xfrm>
        </p:spPr>
        <p:txBody>
          <a:bodyPr/>
          <a:lstStyle/>
          <a:p>
            <a:r>
              <a:rPr lang="en-US" dirty="0" smtClean="0"/>
              <a:t>Adapter Examples</a:t>
            </a:r>
            <a:endParaRPr lang="en-US" dirty="0"/>
          </a:p>
        </p:txBody>
      </p:sp>
      <p:pic>
        <p:nvPicPr>
          <p:cNvPr id="4" name="Picture 3"/>
          <p:cNvPicPr>
            <a:picLocks noChangeAspect="1"/>
          </p:cNvPicPr>
          <p:nvPr/>
        </p:nvPicPr>
        <p:blipFill>
          <a:blip r:embed="rId2"/>
          <a:stretch>
            <a:fillRect/>
          </a:stretch>
        </p:blipFill>
        <p:spPr>
          <a:xfrm>
            <a:off x="584777" y="674100"/>
            <a:ext cx="8559223" cy="6172016"/>
          </a:xfrm>
          <a:prstGeom prst="rect">
            <a:avLst/>
          </a:prstGeom>
        </p:spPr>
      </p:pic>
    </p:spTree>
    <p:extLst>
      <p:ext uri="{BB962C8B-B14F-4D97-AF65-F5344CB8AC3E}">
        <p14:creationId xmlns:p14="http://schemas.microsoft.com/office/powerpoint/2010/main" val="325255911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SQD-Adap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20" y="1412776"/>
            <a:ext cx="9309683" cy="3613249"/>
          </a:xfrm>
          <a:prstGeom prst="rect">
            <a:avLst/>
          </a:prstGeom>
          <a:solidFill>
            <a:schemeClr val="tx1"/>
          </a:solidFill>
        </p:spPr>
      </p:pic>
      <p:sp>
        <p:nvSpPr>
          <p:cNvPr id="9" name="Title 1"/>
          <p:cNvSpPr>
            <a:spLocks noGrp="1"/>
          </p:cNvSpPr>
          <p:nvPr>
            <p:ph type="title"/>
          </p:nvPr>
        </p:nvSpPr>
        <p:spPr>
          <a:xfrm>
            <a:off x="914400" y="-99392"/>
            <a:ext cx="7772400" cy="914400"/>
          </a:xfrm>
        </p:spPr>
        <p:txBody>
          <a:bodyPr/>
          <a:lstStyle/>
          <a:p>
            <a:r>
              <a:rPr lang="en-US" dirty="0" smtClean="0"/>
              <a:t>Adapter Example</a:t>
            </a:r>
            <a:endParaRPr lang="en-US" dirty="0"/>
          </a:p>
        </p:txBody>
      </p:sp>
    </p:spTree>
    <p:extLst>
      <p:ext uri="{BB962C8B-B14F-4D97-AF65-F5344CB8AC3E}">
        <p14:creationId xmlns:p14="http://schemas.microsoft.com/office/powerpoint/2010/main" val="69379625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611560" y="116632"/>
            <a:ext cx="7772400" cy="914400"/>
          </a:xfrm>
        </p:spPr>
        <p:txBody>
          <a:bodyPr/>
          <a:lstStyle/>
          <a:p>
            <a:r>
              <a:rPr lang="en-US" dirty="0" err="1" smtClean="0"/>
              <a:t>GoF</a:t>
            </a:r>
            <a:r>
              <a:rPr lang="en-US" dirty="0" smtClean="0"/>
              <a:t> Adapter mapped to GRASP</a:t>
            </a:r>
            <a:endParaRPr lang="en-US" dirty="0"/>
          </a:p>
        </p:txBody>
      </p:sp>
      <p:graphicFrame>
        <p:nvGraphicFramePr>
          <p:cNvPr id="230404" name="Object 4"/>
          <p:cNvGraphicFramePr>
            <a:graphicFrameLocks noGrp="1" noChangeAspect="1"/>
          </p:cNvGraphicFramePr>
          <p:nvPr>
            <p:ph idx="1"/>
            <p:extLst>
              <p:ext uri="{D42A27DB-BD31-4B8C-83A1-F6EECF244321}">
                <p14:modId xmlns:p14="http://schemas.microsoft.com/office/powerpoint/2010/main" val="1854449383"/>
              </p:ext>
            </p:extLst>
          </p:nvPr>
        </p:nvGraphicFramePr>
        <p:xfrm>
          <a:off x="0" y="1196752"/>
          <a:ext cx="9189486" cy="5184576"/>
        </p:xfrm>
        <a:graphic>
          <a:graphicData uri="http://schemas.openxmlformats.org/presentationml/2006/ole">
            <mc:AlternateContent xmlns:mc="http://schemas.openxmlformats.org/markup-compatibility/2006">
              <mc:Choice xmlns:v="urn:schemas-microsoft-com:vml" Requires="v">
                <p:oleObj spid="_x0000_s2072" name="Visio" r:id="rId3" imgW="6471360" imgH="3112200" progId="Visio.Drawing.11">
                  <p:embed/>
                </p:oleObj>
              </mc:Choice>
              <mc:Fallback>
                <p:oleObj name="Visio" r:id="rId3" imgW="6471360" imgH="311220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96752"/>
                        <a:ext cx="9189486" cy="5184576"/>
                      </a:xfrm>
                      <a:prstGeom prst="rect">
                        <a:avLst/>
                      </a:prstGeom>
                      <a:solidFill>
                        <a:schemeClr val="tx1"/>
                      </a:solidFill>
                      <a:ln>
                        <a:noFill/>
                      </a:ln>
                      <a:effectLst/>
                    </p:spPr>
                  </p:pic>
                </p:oleObj>
              </mc:Fallback>
            </mc:AlternateContent>
          </a:graphicData>
        </a:graphic>
      </p:graphicFrame>
    </p:spTree>
    <p:extLst>
      <p:ext uri="{BB962C8B-B14F-4D97-AF65-F5344CB8AC3E}">
        <p14:creationId xmlns:p14="http://schemas.microsoft.com/office/powerpoint/2010/main" val="25048767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a:xfrm>
            <a:off x="899592" y="260648"/>
            <a:ext cx="7772400" cy="914400"/>
          </a:xfrm>
        </p:spPr>
        <p:txBody>
          <a:bodyPr/>
          <a:lstStyle/>
          <a:p>
            <a:r>
              <a:rPr lang="en-US" altLang="zh-CN" dirty="0" smtClean="0">
                <a:ea typeface="宋体" charset="-122"/>
              </a:rPr>
              <a:t>Patterns </a:t>
            </a:r>
            <a:r>
              <a:rPr lang="en-US" altLang="zh-CN" dirty="0">
                <a:ea typeface="宋体" charset="-122"/>
              </a:rPr>
              <a:t>and Frameworks</a:t>
            </a:r>
          </a:p>
        </p:txBody>
      </p:sp>
      <p:sp>
        <p:nvSpPr>
          <p:cNvPr id="353283" name="Rectangle 3"/>
          <p:cNvSpPr>
            <a:spLocks noGrp="1" noChangeArrowheads="1"/>
          </p:cNvSpPr>
          <p:nvPr>
            <p:ph type="body" idx="1"/>
          </p:nvPr>
        </p:nvSpPr>
        <p:spPr>
          <a:xfrm>
            <a:off x="914400" y="1124744"/>
            <a:ext cx="7772400" cy="5544616"/>
          </a:xfrm>
        </p:spPr>
        <p:txBody>
          <a:bodyPr>
            <a:normAutofit fontScale="92500" lnSpcReduction="20000"/>
          </a:bodyPr>
          <a:lstStyle/>
          <a:p>
            <a:pPr>
              <a:lnSpc>
                <a:spcPct val="120000"/>
              </a:lnSpc>
            </a:pPr>
            <a:r>
              <a:rPr lang="en-US" altLang="zh-CN" sz="3000" dirty="0">
                <a:ea typeface="宋体" charset="-122"/>
              </a:rPr>
              <a:t>Pattern</a:t>
            </a:r>
          </a:p>
          <a:p>
            <a:pPr marL="798513" lvl="1" indent="-342900">
              <a:lnSpc>
                <a:spcPct val="120000"/>
              </a:lnSpc>
            </a:pPr>
            <a:r>
              <a:rPr lang="en-US" altLang="ko-KR" sz="2600" dirty="0">
                <a:ea typeface="굴림" charset="-127"/>
              </a:rPr>
              <a:t>Provides a common solution to a common problem in a context </a:t>
            </a:r>
            <a:endParaRPr lang="en-US" altLang="zh-CN" sz="2600" dirty="0">
              <a:ea typeface="宋体" charset="-122"/>
            </a:endParaRPr>
          </a:p>
          <a:p>
            <a:pPr>
              <a:lnSpc>
                <a:spcPct val="120000"/>
              </a:lnSpc>
            </a:pPr>
            <a:r>
              <a:rPr lang="en-US" altLang="zh-CN" sz="3000" dirty="0">
                <a:ea typeface="宋体" charset="-122"/>
              </a:rPr>
              <a:t>Analysis/Design Pattern</a:t>
            </a:r>
          </a:p>
          <a:p>
            <a:pPr marL="798513" lvl="1" indent="-342900">
              <a:lnSpc>
                <a:spcPct val="120000"/>
              </a:lnSpc>
            </a:pPr>
            <a:r>
              <a:rPr lang="en-US" altLang="zh-CN" sz="2600" dirty="0">
                <a:ea typeface="宋体" charset="-122"/>
              </a:rPr>
              <a:t>Provides a solution to a narrowly scoped technical problem</a:t>
            </a:r>
          </a:p>
          <a:p>
            <a:pPr marL="798513" lvl="1" indent="-342900">
              <a:lnSpc>
                <a:spcPct val="120000"/>
              </a:lnSpc>
            </a:pPr>
            <a:r>
              <a:rPr lang="en-US" altLang="zh-CN" sz="2600" dirty="0">
                <a:ea typeface="宋体" charset="-122"/>
              </a:rPr>
              <a:t>Provides a fragment of a solution, or a piece of the puzzle</a:t>
            </a:r>
          </a:p>
          <a:p>
            <a:pPr>
              <a:lnSpc>
                <a:spcPct val="120000"/>
              </a:lnSpc>
            </a:pPr>
            <a:r>
              <a:rPr lang="en-US" altLang="zh-CN" sz="3000" dirty="0">
                <a:ea typeface="宋体" charset="-122"/>
              </a:rPr>
              <a:t>Framework</a:t>
            </a:r>
          </a:p>
          <a:p>
            <a:pPr marL="798513" lvl="1" indent="-342900">
              <a:lnSpc>
                <a:spcPct val="120000"/>
              </a:lnSpc>
            </a:pPr>
            <a:r>
              <a:rPr lang="en-US" altLang="zh-CN" sz="2600" dirty="0">
                <a:ea typeface="宋体" charset="-122"/>
              </a:rPr>
              <a:t>Defines the general approach to solving the problem</a:t>
            </a:r>
          </a:p>
          <a:p>
            <a:pPr marL="798513" lvl="1" indent="-342900">
              <a:lnSpc>
                <a:spcPct val="120000"/>
              </a:lnSpc>
            </a:pPr>
            <a:r>
              <a:rPr lang="en-US" altLang="zh-CN" sz="2600" dirty="0">
                <a:ea typeface="宋体" charset="-122"/>
              </a:rPr>
              <a:t>Provides a skeletal solution, whose details may be analysis/design patterns</a:t>
            </a:r>
          </a:p>
        </p:txBody>
      </p:sp>
    </p:spTree>
    <p:extLst>
      <p:ext uri="{BB962C8B-B14F-4D97-AF65-F5344CB8AC3E}">
        <p14:creationId xmlns:p14="http://schemas.microsoft.com/office/powerpoint/2010/main" val="21087233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395536" y="188640"/>
            <a:ext cx="8610600" cy="609600"/>
          </a:xfrm>
          <a:ln/>
        </p:spPr>
        <p:txBody>
          <a:bodyPr/>
          <a:lstStyle/>
          <a:p>
            <a:r>
              <a:rPr lang="en-US" dirty="0" smtClean="0">
                <a:solidFill>
                  <a:srgbClr val="FFFFFF"/>
                </a:solidFill>
              </a:rPr>
              <a:t>Factory: Creational Pattern</a:t>
            </a:r>
            <a:endParaRPr lang="en-US" dirty="0">
              <a:solidFill>
                <a:srgbClr val="FFFFFF"/>
              </a:solidFill>
            </a:endParaRPr>
          </a:p>
        </p:txBody>
      </p:sp>
      <p:sp>
        <p:nvSpPr>
          <p:cNvPr id="21506" name="Rectangle 2"/>
          <p:cNvSpPr>
            <a:spLocks noGrp="1" noChangeArrowheads="1"/>
          </p:cNvSpPr>
          <p:nvPr>
            <p:ph type="body" idx="1"/>
          </p:nvPr>
        </p:nvSpPr>
        <p:spPr>
          <a:xfrm>
            <a:off x="377552" y="990600"/>
            <a:ext cx="5562600" cy="5410200"/>
          </a:xfrm>
          <a:ln/>
        </p:spPr>
        <p:txBody>
          <a:bodyPr>
            <a:normAutofit/>
          </a:bodyPr>
          <a:lstStyle/>
          <a:p>
            <a:pPr marL="0" indent="0">
              <a:buNone/>
            </a:pPr>
            <a:r>
              <a:rPr lang="en-US" sz="2800" b="1" u="sng" dirty="0">
                <a:solidFill>
                  <a:srgbClr val="FFFFFF"/>
                </a:solidFill>
                <a:ea typeface="Helvetica Neue" charset="0"/>
                <a:cs typeface="Helvetica Neue" charset="0"/>
                <a:sym typeface="Helvetica Neue" charset="0"/>
              </a:rPr>
              <a:t>Problem</a:t>
            </a:r>
            <a:r>
              <a:rPr lang="en-US" sz="2800" dirty="0">
                <a:solidFill>
                  <a:srgbClr val="FFFFFF"/>
                </a:solidFill>
              </a:rPr>
              <a:t>: Who should be responsible for creating objects when there are </a:t>
            </a:r>
            <a:r>
              <a:rPr lang="en-US" sz="2800" dirty="0" smtClean="0">
                <a:solidFill>
                  <a:srgbClr val="FFFFFF"/>
                </a:solidFill>
              </a:rPr>
              <a:t>special </a:t>
            </a:r>
            <a:r>
              <a:rPr lang="en-US" sz="2800" dirty="0">
                <a:solidFill>
                  <a:srgbClr val="FFFFFF"/>
                </a:solidFill>
              </a:rPr>
              <a:t>considerations like:</a:t>
            </a:r>
          </a:p>
          <a:p>
            <a:pPr marL="598268" lvl="1"/>
            <a:r>
              <a:rPr lang="en-US" sz="2400" dirty="0">
                <a:solidFill>
                  <a:srgbClr val="FFFFFF"/>
                </a:solidFill>
              </a:rPr>
              <a:t>Complex creation logic</a:t>
            </a:r>
          </a:p>
          <a:p>
            <a:pPr marL="598268" lvl="1"/>
            <a:r>
              <a:rPr lang="en-US" sz="2400" dirty="0">
                <a:solidFill>
                  <a:srgbClr val="FFFFFF"/>
                </a:solidFill>
              </a:rPr>
              <a:t>Separating creation to </a:t>
            </a:r>
            <a:r>
              <a:rPr lang="en-US" sz="2400" dirty="0" smtClean="0">
                <a:solidFill>
                  <a:srgbClr val="FFFFFF"/>
                </a:solidFill>
              </a:rPr>
              <a:t/>
            </a:r>
            <a:br>
              <a:rPr lang="en-US" sz="2400" dirty="0" smtClean="0">
                <a:solidFill>
                  <a:srgbClr val="FFFFFF"/>
                </a:solidFill>
              </a:rPr>
            </a:br>
            <a:r>
              <a:rPr lang="en-US" sz="2400" dirty="0" smtClean="0">
                <a:solidFill>
                  <a:srgbClr val="FFFFFF"/>
                </a:solidFill>
              </a:rPr>
              <a:t>improve </a:t>
            </a:r>
            <a:r>
              <a:rPr lang="en-US" sz="2400" dirty="0">
                <a:solidFill>
                  <a:srgbClr val="FFFFFF"/>
                </a:solidFill>
              </a:rPr>
              <a:t>cohesion</a:t>
            </a:r>
          </a:p>
          <a:p>
            <a:pPr marL="598268" lvl="1"/>
            <a:r>
              <a:rPr lang="en-US" sz="2400" dirty="0">
                <a:solidFill>
                  <a:srgbClr val="FFFFFF"/>
                </a:solidFill>
              </a:rPr>
              <a:t>A need for </a:t>
            </a:r>
            <a:r>
              <a:rPr lang="en-US" sz="2400" dirty="0" smtClean="0">
                <a:solidFill>
                  <a:srgbClr val="FFFFFF"/>
                </a:solidFill>
              </a:rPr>
              <a:t>caching</a:t>
            </a:r>
            <a:br>
              <a:rPr lang="en-US" sz="2400" dirty="0" smtClean="0">
                <a:solidFill>
                  <a:srgbClr val="FFFFFF"/>
                </a:solidFill>
              </a:rPr>
            </a:br>
            <a:endParaRPr lang="en-US" sz="2400" dirty="0" smtClean="0">
              <a:solidFill>
                <a:srgbClr val="FFFFFF"/>
              </a:solidFill>
            </a:endParaRPr>
          </a:p>
          <a:p>
            <a:pPr marL="0" indent="0">
              <a:buNone/>
            </a:pPr>
            <a:r>
              <a:rPr lang="en-US" sz="2800" b="1" u="sng" dirty="0">
                <a:solidFill>
                  <a:srgbClr val="FFFFFF"/>
                </a:solidFill>
                <a:ea typeface="Helvetica Neue" charset="0"/>
                <a:cs typeface="Helvetica Neue" charset="0"/>
                <a:sym typeface="Helvetica Neue" charset="0"/>
              </a:rPr>
              <a:t>Solution</a:t>
            </a:r>
            <a:r>
              <a:rPr lang="en-US" sz="2800" dirty="0">
                <a:solidFill>
                  <a:srgbClr val="FFFFFF"/>
                </a:solidFill>
              </a:rPr>
              <a:t>: Create a </a:t>
            </a:r>
            <a:r>
              <a:rPr lang="en-US" sz="2800" dirty="0" smtClean="0">
                <a:solidFill>
                  <a:srgbClr val="FFFFFF"/>
                </a:solidFill>
              </a:rPr>
              <a:t>“Pure Fabrication” </a:t>
            </a:r>
            <a:r>
              <a:rPr lang="en-US" sz="2800" dirty="0">
                <a:solidFill>
                  <a:srgbClr val="FFFFFF"/>
                </a:solidFill>
              </a:rPr>
              <a:t>called a </a:t>
            </a:r>
            <a:r>
              <a:rPr lang="en-US" sz="2800" dirty="0" smtClean="0">
                <a:solidFill>
                  <a:srgbClr val="FFFFFF"/>
                </a:solidFill>
              </a:rPr>
              <a:t>“Factory” </a:t>
            </a:r>
            <a:br>
              <a:rPr lang="en-US" sz="2800" dirty="0" smtClean="0">
                <a:solidFill>
                  <a:srgbClr val="FFFFFF"/>
                </a:solidFill>
              </a:rPr>
            </a:br>
            <a:r>
              <a:rPr lang="en-US" sz="2800" dirty="0" smtClean="0">
                <a:solidFill>
                  <a:srgbClr val="FFFFFF"/>
                </a:solidFill>
              </a:rPr>
              <a:t>to </a:t>
            </a:r>
            <a:r>
              <a:rPr lang="en-US" sz="2800" dirty="0">
                <a:solidFill>
                  <a:srgbClr val="FFFFFF"/>
                </a:solidFill>
              </a:rPr>
              <a:t>handle the creation</a:t>
            </a:r>
          </a:p>
        </p:txBody>
      </p:sp>
      <p:sp>
        <p:nvSpPr>
          <p:cNvPr id="21507" name="AutoShape 3"/>
          <p:cNvSpPr>
            <a:spLocks/>
          </p:cNvSpPr>
          <p:nvPr/>
        </p:nvSpPr>
        <p:spPr bwMode="auto">
          <a:xfrm>
            <a:off x="6019800" y="5181600"/>
            <a:ext cx="2895600" cy="1112639"/>
          </a:xfrm>
          <a:prstGeom prst="roundRect">
            <a:avLst>
              <a:gd name="adj" fmla="val 15148"/>
            </a:avLst>
          </a:prstGeom>
          <a:no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0" tIns="0" rIns="0" bIns="0" anchor="ctr">
            <a:prstTxWarp prst="textNoShape">
              <a:avLst/>
            </a:prstTxWarp>
          </a:bodyPr>
          <a:lstStyle/>
          <a:p>
            <a:r>
              <a:rPr lang="en-US" sz="2400" b="1" dirty="0">
                <a:solidFill>
                  <a:srgbClr val="FFFFFF"/>
                </a:solidFill>
                <a:effectLst>
                  <a:outerShdw blurRad="38100" dist="38100" dir="2700000" algn="tl">
                    <a:srgbClr val="000000"/>
                  </a:outerShdw>
                </a:effectLst>
                <a:ea typeface="Helvetica Neue Light" charset="0"/>
                <a:cs typeface="Helvetica Neue Light" charset="0"/>
              </a:rPr>
              <a:t>Also known as Simple Factory or Concrete Factory</a:t>
            </a:r>
          </a:p>
        </p:txBody>
      </p:sp>
      <p:pic>
        <p:nvPicPr>
          <p:cNvPr id="2" name="Picture 1"/>
          <p:cNvPicPr>
            <a:picLocks noChangeAspect="1"/>
          </p:cNvPicPr>
          <p:nvPr/>
        </p:nvPicPr>
        <p:blipFill>
          <a:blip r:embed="rId3"/>
          <a:stretch>
            <a:fillRect/>
          </a:stretch>
        </p:blipFill>
        <p:spPr>
          <a:xfrm>
            <a:off x="3995936" y="1964928"/>
            <a:ext cx="5042270" cy="2976240"/>
          </a:xfrm>
          <a:prstGeom prst="rect">
            <a:avLst/>
          </a:prstGeom>
          <a:solidFill>
            <a:srgbClr val="FFFFFF"/>
          </a:solidFill>
        </p:spPr>
      </p:pic>
    </p:spTree>
    <p:extLst>
      <p:ext uri="{BB962C8B-B14F-4D97-AF65-F5344CB8AC3E}">
        <p14:creationId xmlns:p14="http://schemas.microsoft.com/office/powerpoint/2010/main" val="3110055372"/>
      </p:ext>
    </p:extLst>
  </p:cSld>
  <p:clrMapOvr>
    <a:masterClrMapping/>
  </p:clrMapOvr>
  <p:transition xmlns:p14="http://schemas.microsoft.com/office/powerpoint/2010/main" spd="slow">
    <p:dissolv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99392"/>
            <a:ext cx="7772400" cy="914400"/>
          </a:xfrm>
        </p:spPr>
        <p:txBody>
          <a:bodyPr/>
          <a:lstStyle/>
          <a:p>
            <a:r>
              <a:rPr lang="en-US" dirty="0" smtClean="0"/>
              <a:t>Factory </a:t>
            </a:r>
            <a:r>
              <a:rPr lang="en-US" dirty="0" err="1" smtClean="0"/>
              <a:t>Exmaple</a:t>
            </a:r>
            <a:endParaRPr lang="en-US" dirty="0"/>
          </a:p>
        </p:txBody>
      </p:sp>
      <p:graphicFrame>
        <p:nvGraphicFramePr>
          <p:cNvPr id="4" name="Object 4"/>
          <p:cNvGraphicFramePr>
            <a:graphicFrameLocks noGrp="1" noChangeAspect="1"/>
          </p:cNvGraphicFramePr>
          <p:nvPr>
            <p:ph idx="1"/>
            <p:extLst>
              <p:ext uri="{D42A27DB-BD31-4B8C-83A1-F6EECF244321}">
                <p14:modId xmlns:p14="http://schemas.microsoft.com/office/powerpoint/2010/main" val="982963697"/>
              </p:ext>
            </p:extLst>
          </p:nvPr>
        </p:nvGraphicFramePr>
        <p:xfrm>
          <a:off x="188888" y="764704"/>
          <a:ext cx="8991624" cy="5904656"/>
        </p:xfrm>
        <a:graphic>
          <a:graphicData uri="http://schemas.openxmlformats.org/presentationml/2006/ole">
            <mc:AlternateContent xmlns:mc="http://schemas.openxmlformats.org/markup-compatibility/2006">
              <mc:Choice xmlns:v="urn:schemas-microsoft-com:vml" Requires="v">
                <p:oleObj spid="_x0000_s3093" name="Visio" r:id="rId3" imgW="5508360" imgH="3615840" progId="Visio.Drawing.11">
                  <p:embed/>
                </p:oleObj>
              </mc:Choice>
              <mc:Fallback>
                <p:oleObj name="Visio" r:id="rId3" imgW="5508360" imgH="361584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888" y="764704"/>
                        <a:ext cx="8991624" cy="5904656"/>
                      </a:xfrm>
                      <a:prstGeom prst="rect">
                        <a:avLst/>
                      </a:prstGeom>
                      <a:solidFill>
                        <a:srgbClr val="FFFFFF"/>
                      </a:solidFill>
                      <a:ln>
                        <a:noFill/>
                      </a:ln>
                      <a:effectLst/>
                    </p:spPr>
                  </p:pic>
                </p:oleObj>
              </mc:Fallback>
            </mc:AlternateContent>
          </a:graphicData>
        </a:graphic>
      </p:graphicFrame>
    </p:spTree>
    <p:extLst>
      <p:ext uri="{BB962C8B-B14F-4D97-AF65-F5344CB8AC3E}">
        <p14:creationId xmlns:p14="http://schemas.microsoft.com/office/powerpoint/2010/main" val="209190932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type="title"/>
          </p:nvPr>
        </p:nvSpPr>
        <p:spPr>
          <a:xfrm>
            <a:off x="438289" y="10794"/>
            <a:ext cx="8686800" cy="609600"/>
          </a:xfrm>
        </p:spPr>
        <p:txBody>
          <a:bodyPr/>
          <a:lstStyle/>
          <a:p>
            <a:r>
              <a:rPr lang="en-US" sz="3200" dirty="0" smtClean="0"/>
              <a:t>Abstract Factory: Creational Pattern</a:t>
            </a:r>
            <a:endParaRPr lang="en-US" sz="3200" dirty="0"/>
          </a:p>
        </p:txBody>
      </p:sp>
      <p:sp>
        <p:nvSpPr>
          <p:cNvPr id="7" name="Rectangle 4"/>
          <p:cNvSpPr txBox="1">
            <a:spLocks noChangeArrowheads="1"/>
          </p:cNvSpPr>
          <p:nvPr/>
        </p:nvSpPr>
        <p:spPr>
          <a:xfrm>
            <a:off x="251520" y="404664"/>
            <a:ext cx="8640960" cy="1440160"/>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n-US" sz="2000" smtClean="0"/>
              <a:t>Provides an interface to create and return one of several families of related objects without needing to specify their concrete classes.</a:t>
            </a:r>
            <a:endParaRPr lang="en-US" sz="2000" dirty="0"/>
          </a:p>
        </p:txBody>
      </p:sp>
      <p:pic>
        <p:nvPicPr>
          <p:cNvPr id="8" name="Picture 7"/>
          <p:cNvPicPr>
            <a:picLocks noChangeAspect="1"/>
          </p:cNvPicPr>
          <p:nvPr/>
        </p:nvPicPr>
        <p:blipFill>
          <a:blip r:embed="rId2"/>
          <a:stretch>
            <a:fillRect/>
          </a:stretch>
        </p:blipFill>
        <p:spPr>
          <a:xfrm>
            <a:off x="467544" y="1124744"/>
            <a:ext cx="8597900" cy="5689600"/>
          </a:xfrm>
          <a:prstGeom prst="rect">
            <a:avLst/>
          </a:prstGeom>
          <a:solidFill>
            <a:srgbClr val="FFFFFF"/>
          </a:solidFill>
        </p:spPr>
      </p:pic>
    </p:spTree>
    <p:extLst>
      <p:ext uri="{BB962C8B-B14F-4D97-AF65-F5344CB8AC3E}">
        <p14:creationId xmlns:p14="http://schemas.microsoft.com/office/powerpoint/2010/main" val="392372377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0648"/>
            <a:ext cx="7772400" cy="914400"/>
          </a:xfrm>
        </p:spPr>
        <p:txBody>
          <a:bodyPr/>
          <a:lstStyle/>
          <a:p>
            <a:r>
              <a:rPr lang="en-US" dirty="0" smtClean="0"/>
              <a:t>Factory </a:t>
            </a:r>
            <a:r>
              <a:rPr lang="en-US" dirty="0" err="1" smtClean="0"/>
              <a:t>Exmaple</a:t>
            </a:r>
            <a:endParaRPr lang="en-US" dirty="0"/>
          </a:p>
        </p:txBody>
      </p:sp>
      <p:pic>
        <p:nvPicPr>
          <p:cNvPr id="4" name="Picture 3"/>
          <p:cNvPicPr>
            <a:picLocks noChangeAspect="1"/>
          </p:cNvPicPr>
          <p:nvPr/>
        </p:nvPicPr>
        <p:blipFill>
          <a:blip r:embed="rId2"/>
          <a:stretch>
            <a:fillRect/>
          </a:stretch>
        </p:blipFill>
        <p:spPr>
          <a:xfrm>
            <a:off x="0" y="1562100"/>
            <a:ext cx="9144000" cy="3732854"/>
          </a:xfrm>
          <a:prstGeom prst="rect">
            <a:avLst/>
          </a:prstGeom>
        </p:spPr>
      </p:pic>
    </p:spTree>
    <p:extLst>
      <p:ext uri="{BB962C8B-B14F-4D97-AF65-F5344CB8AC3E}">
        <p14:creationId xmlns:p14="http://schemas.microsoft.com/office/powerpoint/2010/main" val="157798963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0"/>
            <a:ext cx="7772400" cy="914400"/>
          </a:xfrm>
        </p:spPr>
        <p:txBody>
          <a:bodyPr/>
          <a:lstStyle/>
          <a:p>
            <a:r>
              <a:rPr lang="en-US" dirty="0" smtClean="0"/>
              <a:t>Tomcat JDBC Connection Pool</a:t>
            </a:r>
            <a:endParaRPr lang="en-US" dirty="0"/>
          </a:p>
        </p:txBody>
      </p:sp>
      <p:pic>
        <p:nvPicPr>
          <p:cNvPr id="4" name="Picture 3"/>
          <p:cNvPicPr>
            <a:picLocks noChangeAspect="1"/>
          </p:cNvPicPr>
          <p:nvPr/>
        </p:nvPicPr>
        <p:blipFill>
          <a:blip r:embed="rId2"/>
          <a:stretch>
            <a:fillRect/>
          </a:stretch>
        </p:blipFill>
        <p:spPr>
          <a:xfrm>
            <a:off x="755576" y="980728"/>
            <a:ext cx="7812360" cy="5729064"/>
          </a:xfrm>
          <a:prstGeom prst="rect">
            <a:avLst/>
          </a:prstGeom>
        </p:spPr>
      </p:pic>
      <p:sp>
        <p:nvSpPr>
          <p:cNvPr id="5" name="Rectangle 4"/>
          <p:cNvSpPr/>
          <p:nvPr/>
        </p:nvSpPr>
        <p:spPr>
          <a:xfrm>
            <a:off x="2123728" y="1412776"/>
            <a:ext cx="6048672" cy="432048"/>
          </a:xfrm>
          <a:prstGeom prst="rect">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184570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381000" y="304800"/>
            <a:ext cx="8229600" cy="609600"/>
          </a:xfrm>
          <a:ln/>
        </p:spPr>
        <p:txBody>
          <a:bodyPr/>
          <a:lstStyle/>
          <a:p>
            <a:r>
              <a:rPr lang="en-US" dirty="0" smtClean="0">
                <a:solidFill>
                  <a:srgbClr val="FFFFFF"/>
                </a:solidFill>
              </a:rPr>
              <a:t>Singleton: Creational Pattern</a:t>
            </a:r>
            <a:endParaRPr lang="en-US" dirty="0">
              <a:solidFill>
                <a:srgbClr val="FFFFFF"/>
              </a:solidFill>
            </a:endParaRPr>
          </a:p>
        </p:txBody>
      </p:sp>
      <p:sp>
        <p:nvSpPr>
          <p:cNvPr id="32770" name="Rectangle 2"/>
          <p:cNvSpPr>
            <a:spLocks noGrp="1" noChangeArrowheads="1"/>
          </p:cNvSpPr>
          <p:nvPr>
            <p:ph type="body" idx="1"/>
          </p:nvPr>
        </p:nvSpPr>
        <p:spPr>
          <a:xfrm>
            <a:off x="457200" y="990600"/>
            <a:ext cx="8229600" cy="5486400"/>
          </a:xfrm>
          <a:ln/>
        </p:spPr>
        <p:txBody>
          <a:bodyPr/>
          <a:lstStyle/>
          <a:p>
            <a:pPr marL="0" indent="0">
              <a:buNone/>
            </a:pPr>
            <a:r>
              <a:rPr lang="en-US" b="1" u="sng" dirty="0">
                <a:solidFill>
                  <a:srgbClr val="FFFFFF"/>
                </a:solidFill>
                <a:latin typeface="Helvetica Neue" charset="0"/>
                <a:ea typeface="Helvetica Neue" charset="0"/>
                <a:cs typeface="Helvetica Neue" charset="0"/>
                <a:sym typeface="Helvetica Neue" charset="0"/>
              </a:rPr>
              <a:t>Problem</a:t>
            </a:r>
            <a:r>
              <a:rPr lang="en-US" dirty="0">
                <a:solidFill>
                  <a:srgbClr val="FFFFFF"/>
                </a:solidFill>
              </a:rPr>
              <a:t>: How do we ensure that exactly one instance of a class is created and is globally accessible</a:t>
            </a:r>
            <a:r>
              <a:rPr lang="en-US" dirty="0" smtClean="0">
                <a:solidFill>
                  <a:srgbClr val="FFFFFF"/>
                </a:solidFill>
              </a:rPr>
              <a:t>?</a:t>
            </a:r>
            <a:br>
              <a:rPr lang="en-US" dirty="0" smtClean="0">
                <a:solidFill>
                  <a:srgbClr val="FFFFFF"/>
                </a:solidFill>
              </a:rPr>
            </a:br>
            <a:endParaRPr lang="en-US" dirty="0" smtClean="0">
              <a:solidFill>
                <a:srgbClr val="FFFFFF"/>
              </a:solidFill>
            </a:endParaRPr>
          </a:p>
          <a:p>
            <a:pPr marL="0" indent="0">
              <a:buNone/>
            </a:pPr>
            <a:r>
              <a:rPr lang="en-US" b="1" u="sng" dirty="0">
                <a:solidFill>
                  <a:srgbClr val="FFFFFF"/>
                </a:solidFill>
                <a:latin typeface="Helvetica Neue" charset="0"/>
                <a:ea typeface="Helvetica Neue" charset="0"/>
                <a:cs typeface="Helvetica Neue" charset="0"/>
                <a:sym typeface="Helvetica Neue" charset="0"/>
              </a:rPr>
              <a:t>Solution</a:t>
            </a:r>
            <a:r>
              <a:rPr lang="en-US" dirty="0">
                <a:solidFill>
                  <a:srgbClr val="FFFFFF"/>
                </a:solidFill>
              </a:rPr>
              <a:t>: Define a static</a:t>
            </a:r>
            <a:r>
              <a:rPr lang="en-US" dirty="0" smtClean="0">
                <a:solidFill>
                  <a:srgbClr val="FFFFFF"/>
                </a:solidFill>
              </a:rPr>
              <a:t> </a:t>
            </a:r>
            <a:br>
              <a:rPr lang="en-US" dirty="0" smtClean="0">
                <a:solidFill>
                  <a:srgbClr val="FFFFFF"/>
                </a:solidFill>
              </a:rPr>
            </a:br>
            <a:r>
              <a:rPr lang="en-US" dirty="0" smtClean="0">
                <a:solidFill>
                  <a:srgbClr val="FFFFFF"/>
                </a:solidFill>
              </a:rPr>
              <a:t>method </a:t>
            </a:r>
            <a:r>
              <a:rPr lang="en-US" dirty="0">
                <a:solidFill>
                  <a:srgbClr val="FFFFFF"/>
                </a:solidFill>
              </a:rPr>
              <a:t>in the class that</a:t>
            </a:r>
            <a:r>
              <a:rPr lang="en-US" dirty="0" smtClean="0">
                <a:solidFill>
                  <a:srgbClr val="FFFFFF"/>
                </a:solidFill>
              </a:rPr>
              <a:t> </a:t>
            </a:r>
            <a:br>
              <a:rPr lang="en-US" dirty="0" smtClean="0">
                <a:solidFill>
                  <a:srgbClr val="FFFFFF"/>
                </a:solidFill>
              </a:rPr>
            </a:br>
            <a:r>
              <a:rPr lang="en-US" dirty="0" smtClean="0">
                <a:solidFill>
                  <a:srgbClr val="FFFFFF"/>
                </a:solidFill>
              </a:rPr>
              <a:t>returns </a:t>
            </a:r>
            <a:r>
              <a:rPr lang="en-US" dirty="0">
                <a:solidFill>
                  <a:srgbClr val="FFFFFF"/>
                </a:solidFill>
              </a:rPr>
              <a:t>the </a:t>
            </a:r>
            <a:r>
              <a:rPr lang="en-US" i="1" dirty="0">
                <a:solidFill>
                  <a:srgbClr val="FFFFFF"/>
                </a:solidFill>
              </a:rPr>
              <a:t>singleton</a:t>
            </a:r>
            <a:r>
              <a:rPr lang="en-US" dirty="0">
                <a:solidFill>
                  <a:srgbClr val="FFFFFF"/>
                </a:solidFill>
              </a:rPr>
              <a:t> </a:t>
            </a:r>
            <a:r>
              <a:rPr lang="en-US" dirty="0" smtClean="0">
                <a:solidFill>
                  <a:srgbClr val="FFFFFF"/>
                </a:solidFill>
              </a:rPr>
              <a:t>instance</a:t>
            </a:r>
          </a:p>
          <a:p>
            <a:pPr lvl="1"/>
            <a:r>
              <a:rPr lang="en-US" dirty="0" smtClean="0">
                <a:solidFill>
                  <a:srgbClr val="FFFFFF"/>
                </a:solidFill>
              </a:rPr>
              <a:t>Created only once for the life of the program </a:t>
            </a:r>
            <a:endParaRPr lang="en-US" dirty="0">
              <a:solidFill>
                <a:srgbClr val="FFFFFF"/>
              </a:solidFill>
            </a:endParaRPr>
          </a:p>
          <a:p>
            <a:pPr lvl="1"/>
            <a:r>
              <a:rPr lang="en-US" dirty="0" smtClean="0">
                <a:solidFill>
                  <a:srgbClr val="FFFFFF"/>
                </a:solidFill>
              </a:rPr>
              <a:t>Provides single global point of access to instance </a:t>
            </a:r>
          </a:p>
          <a:p>
            <a:pPr lvl="2"/>
            <a:r>
              <a:rPr lang="en-US" dirty="0" smtClean="0">
                <a:solidFill>
                  <a:srgbClr val="FFFFFF"/>
                </a:solidFill>
              </a:rPr>
              <a:t>Similar to a static or global variable variable</a:t>
            </a:r>
          </a:p>
          <a:p>
            <a:endParaRPr lang="en-US" dirty="0"/>
          </a:p>
        </p:txBody>
      </p:sp>
      <p:pic>
        <p:nvPicPr>
          <p:cNvPr id="2" name="Picture 1"/>
          <p:cNvPicPr>
            <a:picLocks noChangeAspect="1"/>
          </p:cNvPicPr>
          <p:nvPr/>
        </p:nvPicPr>
        <p:blipFill>
          <a:blip r:embed="rId3"/>
          <a:stretch>
            <a:fillRect/>
          </a:stretch>
        </p:blipFill>
        <p:spPr>
          <a:xfrm>
            <a:off x="4644007" y="2132856"/>
            <a:ext cx="4232665" cy="1440160"/>
          </a:xfrm>
          <a:prstGeom prst="rect">
            <a:avLst/>
          </a:prstGeom>
        </p:spPr>
      </p:pic>
    </p:spTree>
    <p:extLst>
      <p:ext uri="{BB962C8B-B14F-4D97-AF65-F5344CB8AC3E}">
        <p14:creationId xmlns:p14="http://schemas.microsoft.com/office/powerpoint/2010/main" val="1831956674"/>
      </p:ext>
    </p:extLst>
  </p:cSld>
  <p:clrMapOvr>
    <a:masterClrMapping/>
  </p:clrMapOvr>
  <p:transition xmlns:p14="http://schemas.microsoft.com/office/powerpoint/2010/main" spd="slow">
    <p:dissolv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755576" y="0"/>
            <a:ext cx="7772400" cy="914400"/>
          </a:xfrm>
        </p:spPr>
        <p:txBody>
          <a:bodyPr/>
          <a:lstStyle/>
          <a:p>
            <a:r>
              <a:rPr lang="en-US" dirty="0" smtClean="0"/>
              <a:t>Singleton Example</a:t>
            </a:r>
            <a:endParaRPr lang="en-US" dirty="0"/>
          </a:p>
        </p:txBody>
      </p:sp>
      <p:graphicFrame>
        <p:nvGraphicFramePr>
          <p:cNvPr id="236548" name="Object 4"/>
          <p:cNvGraphicFramePr>
            <a:graphicFrameLocks noGrp="1" noChangeAspect="1"/>
          </p:cNvGraphicFramePr>
          <p:nvPr>
            <p:ph idx="1"/>
            <p:extLst>
              <p:ext uri="{D42A27DB-BD31-4B8C-83A1-F6EECF244321}">
                <p14:modId xmlns:p14="http://schemas.microsoft.com/office/powerpoint/2010/main" val="1933648006"/>
              </p:ext>
            </p:extLst>
          </p:nvPr>
        </p:nvGraphicFramePr>
        <p:xfrm>
          <a:off x="323528" y="692696"/>
          <a:ext cx="8820472" cy="6277796"/>
        </p:xfrm>
        <a:graphic>
          <a:graphicData uri="http://schemas.openxmlformats.org/presentationml/2006/ole">
            <mc:AlternateContent xmlns:mc="http://schemas.openxmlformats.org/markup-compatibility/2006">
              <mc:Choice xmlns:v="urn:schemas-microsoft-com:vml" Requires="v">
                <p:oleObj spid="_x0000_s4112" name="Visio" r:id="rId3" imgW="6296760" imgH="4482000" progId="Visio.Drawing.11">
                  <p:embed/>
                </p:oleObj>
              </mc:Choice>
              <mc:Fallback>
                <p:oleObj name="Visio" r:id="rId3" imgW="6296760" imgH="448200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692696"/>
                        <a:ext cx="8820472" cy="6277796"/>
                      </a:xfrm>
                      <a:prstGeom prst="rect">
                        <a:avLst/>
                      </a:prstGeom>
                      <a:solidFill>
                        <a:srgbClr val="FFFFFF"/>
                      </a:solidFill>
                      <a:ln>
                        <a:noFill/>
                      </a:ln>
                      <a:effectLst/>
                    </p:spPr>
                  </p:pic>
                </p:oleObj>
              </mc:Fallback>
            </mc:AlternateContent>
          </a:graphicData>
        </a:graphic>
      </p:graphicFrame>
    </p:spTree>
    <p:extLst>
      <p:ext uri="{BB962C8B-B14F-4D97-AF65-F5344CB8AC3E}">
        <p14:creationId xmlns:p14="http://schemas.microsoft.com/office/powerpoint/2010/main" val="319383863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dirty="0" smtClean="0"/>
              <a:t>Singleton Example</a:t>
            </a:r>
            <a:endParaRPr lang="en-US" dirty="0"/>
          </a:p>
        </p:txBody>
      </p:sp>
      <p:graphicFrame>
        <p:nvGraphicFramePr>
          <p:cNvPr id="238596" name="Object 4"/>
          <p:cNvGraphicFramePr>
            <a:graphicFrameLocks noGrp="1" noChangeAspect="1"/>
          </p:cNvGraphicFramePr>
          <p:nvPr>
            <p:ph idx="1"/>
            <p:extLst>
              <p:ext uri="{D42A27DB-BD31-4B8C-83A1-F6EECF244321}">
                <p14:modId xmlns:p14="http://schemas.microsoft.com/office/powerpoint/2010/main" val="92123321"/>
              </p:ext>
            </p:extLst>
          </p:nvPr>
        </p:nvGraphicFramePr>
        <p:xfrm>
          <a:off x="457199" y="2133600"/>
          <a:ext cx="8852149" cy="2735560"/>
        </p:xfrm>
        <a:graphic>
          <a:graphicData uri="http://schemas.openxmlformats.org/presentationml/2006/ole">
            <mc:AlternateContent xmlns:mc="http://schemas.openxmlformats.org/markup-compatibility/2006">
              <mc:Choice xmlns:v="urn:schemas-microsoft-com:vml" Requires="v">
                <p:oleObj spid="_x0000_s5135" name="Visio" r:id="rId3" imgW="5504760" imgH="1701720" progId="Visio.Drawing.11">
                  <p:embed/>
                </p:oleObj>
              </mc:Choice>
              <mc:Fallback>
                <p:oleObj name="Visio" r:id="rId3" imgW="5504760" imgH="170172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9" y="2133600"/>
                        <a:ext cx="8852149" cy="2735560"/>
                      </a:xfrm>
                      <a:prstGeom prst="rect">
                        <a:avLst/>
                      </a:prstGeom>
                      <a:solidFill>
                        <a:srgbClr val="FFFFFF"/>
                      </a:solidFill>
                      <a:ln>
                        <a:noFill/>
                      </a:ln>
                      <a:effectLst/>
                    </p:spPr>
                  </p:pic>
                </p:oleObj>
              </mc:Fallback>
            </mc:AlternateContent>
          </a:graphicData>
        </a:graphic>
      </p:graphicFrame>
    </p:spTree>
    <p:extLst>
      <p:ext uri="{BB962C8B-B14F-4D97-AF65-F5344CB8AC3E}">
        <p14:creationId xmlns:p14="http://schemas.microsoft.com/office/powerpoint/2010/main" val="92266329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a:xfrm>
            <a:off x="827584" y="116632"/>
            <a:ext cx="7772400" cy="914400"/>
          </a:xfrm>
          <a:ln/>
        </p:spPr>
        <p:txBody>
          <a:bodyPr/>
          <a:lstStyle/>
          <a:p>
            <a:r>
              <a:rPr lang="en-US" dirty="0" smtClean="0">
                <a:solidFill>
                  <a:srgbClr val="FFFFFF"/>
                </a:solidFill>
              </a:rPr>
              <a:t>Strategy: Behavior Pattern</a:t>
            </a:r>
            <a:endParaRPr lang="en-US" dirty="0">
              <a:solidFill>
                <a:srgbClr val="FFFFFF"/>
              </a:solidFill>
            </a:endParaRPr>
          </a:p>
        </p:txBody>
      </p:sp>
      <p:sp>
        <p:nvSpPr>
          <p:cNvPr id="40962" name="Rectangle 2"/>
          <p:cNvSpPr>
            <a:spLocks noGrp="1" noChangeArrowheads="1"/>
          </p:cNvSpPr>
          <p:nvPr>
            <p:ph type="body" idx="1"/>
          </p:nvPr>
        </p:nvSpPr>
        <p:spPr>
          <a:xfrm>
            <a:off x="457200" y="1066800"/>
            <a:ext cx="8001000" cy="5029200"/>
          </a:xfrm>
          <a:ln/>
        </p:spPr>
        <p:txBody>
          <a:bodyPr>
            <a:normAutofit fontScale="92500" lnSpcReduction="10000"/>
          </a:bodyPr>
          <a:lstStyle/>
          <a:p>
            <a:pPr marL="0" indent="0">
              <a:buNone/>
            </a:pPr>
            <a:r>
              <a:rPr lang="en-US" b="1" u="sng" dirty="0">
                <a:solidFill>
                  <a:srgbClr val="FFFFFF"/>
                </a:solidFill>
                <a:ea typeface="Helvetica Neue" charset="0"/>
                <a:cs typeface="Helvetica Neue" charset="0"/>
                <a:sym typeface="Helvetica Neue" charset="0"/>
              </a:rPr>
              <a:t>Problem</a:t>
            </a:r>
            <a:r>
              <a:rPr lang="en-US" dirty="0">
                <a:solidFill>
                  <a:srgbClr val="FFFFFF"/>
                </a:solidFill>
              </a:rPr>
              <a:t>: </a:t>
            </a:r>
            <a:r>
              <a:rPr lang="en-US" dirty="0" smtClean="0">
                <a:solidFill>
                  <a:srgbClr val="FFFFFF"/>
                </a:solidFill>
              </a:rPr>
              <a:t/>
            </a:r>
            <a:br>
              <a:rPr lang="en-US" dirty="0" smtClean="0">
                <a:solidFill>
                  <a:srgbClr val="FFFFFF"/>
                </a:solidFill>
              </a:rPr>
            </a:br>
            <a:r>
              <a:rPr lang="en-US" dirty="0" smtClean="0">
                <a:solidFill>
                  <a:srgbClr val="FFFFFF"/>
                </a:solidFill>
              </a:rPr>
              <a:t>How </a:t>
            </a:r>
            <a:r>
              <a:rPr lang="en-US" dirty="0">
                <a:solidFill>
                  <a:srgbClr val="FFFFFF"/>
                </a:solidFill>
              </a:rPr>
              <a:t>do </a:t>
            </a:r>
            <a:r>
              <a:rPr lang="en-US" dirty="0" smtClean="0">
                <a:solidFill>
                  <a:srgbClr val="FFFFFF"/>
                </a:solidFill>
              </a:rPr>
              <a:t>we design </a:t>
            </a:r>
            <a:br>
              <a:rPr lang="en-US" dirty="0" smtClean="0">
                <a:solidFill>
                  <a:srgbClr val="FFFFFF"/>
                </a:solidFill>
              </a:rPr>
            </a:br>
            <a:r>
              <a:rPr lang="en-US" dirty="0" smtClean="0">
                <a:solidFill>
                  <a:srgbClr val="FFFFFF"/>
                </a:solidFill>
              </a:rPr>
              <a:t>for </a:t>
            </a:r>
            <a:r>
              <a:rPr lang="en-US" dirty="0">
                <a:solidFill>
                  <a:srgbClr val="FFFFFF"/>
                </a:solidFill>
              </a:rPr>
              <a:t>varying, but </a:t>
            </a:r>
            <a:r>
              <a:rPr lang="en-US" dirty="0" smtClean="0">
                <a:solidFill>
                  <a:srgbClr val="FFFFFF"/>
                </a:solidFill>
              </a:rPr>
              <a:t/>
            </a:r>
            <a:br>
              <a:rPr lang="en-US" dirty="0" smtClean="0">
                <a:solidFill>
                  <a:srgbClr val="FFFFFF"/>
                </a:solidFill>
              </a:rPr>
            </a:br>
            <a:r>
              <a:rPr lang="en-US" dirty="0" smtClean="0">
                <a:solidFill>
                  <a:srgbClr val="FFFFFF"/>
                </a:solidFill>
              </a:rPr>
              <a:t>related</a:t>
            </a:r>
            <a:r>
              <a:rPr lang="en-US" dirty="0">
                <a:solidFill>
                  <a:srgbClr val="FFFFFF"/>
                </a:solidFill>
              </a:rPr>
              <a:t>, algorithms </a:t>
            </a:r>
            <a:r>
              <a:rPr lang="en-US" dirty="0" smtClean="0">
                <a:solidFill>
                  <a:srgbClr val="FFFFFF"/>
                </a:solidFill>
              </a:rPr>
              <a:t/>
            </a:r>
            <a:br>
              <a:rPr lang="en-US" dirty="0" smtClean="0">
                <a:solidFill>
                  <a:srgbClr val="FFFFFF"/>
                </a:solidFill>
              </a:rPr>
            </a:br>
            <a:r>
              <a:rPr lang="en-US" dirty="0" smtClean="0">
                <a:solidFill>
                  <a:srgbClr val="FFFFFF"/>
                </a:solidFill>
              </a:rPr>
              <a:t>or </a:t>
            </a:r>
            <a:r>
              <a:rPr lang="en-US" dirty="0">
                <a:solidFill>
                  <a:srgbClr val="FFFFFF"/>
                </a:solidFill>
              </a:rPr>
              <a:t>policies</a:t>
            </a:r>
            <a:r>
              <a:rPr lang="en-US" dirty="0" smtClean="0">
                <a:solidFill>
                  <a:srgbClr val="FFFFFF"/>
                </a:solidFill>
              </a:rPr>
              <a:t>? </a:t>
            </a:r>
            <a:br>
              <a:rPr lang="en-US" dirty="0" smtClean="0">
                <a:solidFill>
                  <a:srgbClr val="FFFFFF"/>
                </a:solidFill>
              </a:rPr>
            </a:br>
            <a:r>
              <a:rPr lang="en-US" dirty="0" smtClean="0">
                <a:solidFill>
                  <a:srgbClr val="FFFFFF"/>
                </a:solidFill>
              </a:rPr>
              <a:t>How do we design </a:t>
            </a:r>
            <a:br>
              <a:rPr lang="en-US" dirty="0" smtClean="0">
                <a:solidFill>
                  <a:srgbClr val="FFFFFF"/>
                </a:solidFill>
              </a:rPr>
            </a:br>
            <a:r>
              <a:rPr lang="en-US" dirty="0" smtClean="0">
                <a:solidFill>
                  <a:srgbClr val="FFFFFF"/>
                </a:solidFill>
              </a:rPr>
              <a:t>for the ability to </a:t>
            </a:r>
            <a:br>
              <a:rPr lang="en-US" dirty="0" smtClean="0">
                <a:solidFill>
                  <a:srgbClr val="FFFFFF"/>
                </a:solidFill>
              </a:rPr>
            </a:br>
            <a:r>
              <a:rPr lang="en-US" dirty="0" smtClean="0">
                <a:solidFill>
                  <a:srgbClr val="FFFFFF"/>
                </a:solidFill>
              </a:rPr>
              <a:t>change these?</a:t>
            </a:r>
            <a:br>
              <a:rPr lang="en-US" dirty="0" smtClean="0">
                <a:solidFill>
                  <a:srgbClr val="FFFFFF"/>
                </a:solidFill>
              </a:rPr>
            </a:br>
            <a:endParaRPr lang="en-US" dirty="0" smtClean="0">
              <a:solidFill>
                <a:srgbClr val="FFFFFF"/>
              </a:solidFill>
            </a:endParaRPr>
          </a:p>
          <a:p>
            <a:pPr marL="0" indent="0">
              <a:buNone/>
            </a:pPr>
            <a:r>
              <a:rPr lang="en-US" b="1" u="sng" dirty="0">
                <a:solidFill>
                  <a:srgbClr val="FFFFFF"/>
                </a:solidFill>
                <a:ea typeface="Helvetica Neue" charset="0"/>
                <a:cs typeface="Helvetica Neue" charset="0"/>
                <a:sym typeface="Helvetica Neue" charset="0"/>
              </a:rPr>
              <a:t>Solution</a:t>
            </a:r>
            <a:r>
              <a:rPr lang="en-US" dirty="0">
                <a:solidFill>
                  <a:srgbClr val="FFFFFF"/>
                </a:solidFill>
              </a:rPr>
              <a:t>:</a:t>
            </a:r>
            <a:r>
              <a:rPr lang="en-US" dirty="0" smtClean="0">
                <a:solidFill>
                  <a:srgbClr val="FFFFFF"/>
                </a:solidFill>
              </a:rPr>
              <a:t> </a:t>
            </a:r>
            <a:br>
              <a:rPr lang="en-US" dirty="0" smtClean="0">
                <a:solidFill>
                  <a:srgbClr val="FFFFFF"/>
                </a:solidFill>
              </a:rPr>
            </a:br>
            <a:r>
              <a:rPr lang="en-US" dirty="0" smtClean="0">
                <a:solidFill>
                  <a:srgbClr val="FFFFFF"/>
                </a:solidFill>
              </a:rPr>
              <a:t>Define </a:t>
            </a:r>
            <a:r>
              <a:rPr lang="en-US" dirty="0">
                <a:solidFill>
                  <a:srgbClr val="FFFFFF"/>
                </a:solidFill>
              </a:rPr>
              <a:t>each</a:t>
            </a:r>
            <a:r>
              <a:rPr lang="en-US" dirty="0" smtClean="0">
                <a:solidFill>
                  <a:srgbClr val="FFFFFF"/>
                </a:solidFill>
              </a:rPr>
              <a:t> algorithm </a:t>
            </a:r>
            <a:r>
              <a:rPr lang="en-US" dirty="0">
                <a:solidFill>
                  <a:srgbClr val="FFFFFF"/>
                </a:solidFill>
              </a:rPr>
              <a:t>or policy</a:t>
            </a:r>
            <a:r>
              <a:rPr lang="en-US" dirty="0" smtClean="0">
                <a:solidFill>
                  <a:srgbClr val="FFFFFF"/>
                </a:solidFill>
              </a:rPr>
              <a:t> in </a:t>
            </a:r>
            <a:r>
              <a:rPr lang="en-US" dirty="0">
                <a:solidFill>
                  <a:srgbClr val="FFFFFF"/>
                </a:solidFill>
              </a:rPr>
              <a:t>a separate class</a:t>
            </a:r>
            <a:r>
              <a:rPr lang="en-US" dirty="0" smtClean="0">
                <a:solidFill>
                  <a:srgbClr val="FFFFFF"/>
                </a:solidFill>
              </a:rPr>
              <a:t> with </a:t>
            </a:r>
            <a:r>
              <a:rPr lang="en-US" dirty="0">
                <a:solidFill>
                  <a:srgbClr val="FFFFFF"/>
                </a:solidFill>
              </a:rPr>
              <a:t>a common</a:t>
            </a:r>
            <a:r>
              <a:rPr lang="en-US" dirty="0" smtClean="0">
                <a:solidFill>
                  <a:srgbClr val="FFFFFF"/>
                </a:solidFill>
              </a:rPr>
              <a:t> interface</a:t>
            </a:r>
            <a:r>
              <a:rPr lang="en-US" dirty="0">
                <a:solidFill>
                  <a:srgbClr val="FFFFFF"/>
                </a:solidFill>
              </a:rPr>
              <a:t>.</a:t>
            </a:r>
          </a:p>
        </p:txBody>
      </p:sp>
      <p:pic>
        <p:nvPicPr>
          <p:cNvPr id="2" name="Picture 1"/>
          <p:cNvPicPr>
            <a:picLocks noChangeAspect="1"/>
          </p:cNvPicPr>
          <p:nvPr/>
        </p:nvPicPr>
        <p:blipFill>
          <a:blip r:embed="rId3"/>
          <a:stretch>
            <a:fillRect/>
          </a:stretch>
        </p:blipFill>
        <p:spPr>
          <a:xfrm>
            <a:off x="3635896" y="1052735"/>
            <a:ext cx="4824536" cy="3015335"/>
          </a:xfrm>
          <a:prstGeom prst="rect">
            <a:avLst/>
          </a:prstGeom>
        </p:spPr>
      </p:pic>
    </p:spTree>
    <p:extLst>
      <p:ext uri="{BB962C8B-B14F-4D97-AF65-F5344CB8AC3E}">
        <p14:creationId xmlns:p14="http://schemas.microsoft.com/office/powerpoint/2010/main" val="1225158671"/>
      </p:ext>
    </p:extLst>
  </p:cSld>
  <p:clrMapOvr>
    <a:masterClrMapping/>
  </p:clrMapOvr>
  <p:transition xmlns:p14="http://schemas.microsoft.com/office/powerpoint/2010/main" spd="slow">
    <p:dissolv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467544" y="6258"/>
            <a:ext cx="7772400" cy="914400"/>
          </a:xfrm>
        </p:spPr>
        <p:txBody>
          <a:bodyPr/>
          <a:lstStyle/>
          <a:p>
            <a:r>
              <a:rPr lang="en-US" dirty="0" smtClean="0"/>
              <a:t>Strategy Example</a:t>
            </a:r>
            <a:endParaRPr lang="en-US" dirty="0"/>
          </a:p>
        </p:txBody>
      </p:sp>
      <p:graphicFrame>
        <p:nvGraphicFramePr>
          <p:cNvPr id="242692" name="Object 4"/>
          <p:cNvGraphicFramePr>
            <a:graphicFrameLocks noGrp="1" noChangeAspect="1"/>
          </p:cNvGraphicFramePr>
          <p:nvPr>
            <p:ph idx="1"/>
            <p:extLst>
              <p:ext uri="{D42A27DB-BD31-4B8C-83A1-F6EECF244321}">
                <p14:modId xmlns:p14="http://schemas.microsoft.com/office/powerpoint/2010/main" val="1262713248"/>
              </p:ext>
            </p:extLst>
          </p:nvPr>
        </p:nvGraphicFramePr>
        <p:xfrm>
          <a:off x="262045" y="836712"/>
          <a:ext cx="8881955" cy="5759846"/>
        </p:xfrm>
        <a:graphic>
          <a:graphicData uri="http://schemas.openxmlformats.org/presentationml/2006/ole">
            <mc:AlternateContent xmlns:mc="http://schemas.openxmlformats.org/markup-compatibility/2006">
              <mc:Choice xmlns:v="urn:schemas-microsoft-com:vml" Requires="v">
                <p:oleObj spid="_x0000_s6158" name="Visio" r:id="rId3" imgW="6468840" imgH="4194720" progId="Visio.Drawing.11">
                  <p:embed/>
                </p:oleObj>
              </mc:Choice>
              <mc:Fallback>
                <p:oleObj name="Visio" r:id="rId3" imgW="6468840" imgH="419472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045" y="836712"/>
                        <a:ext cx="8881955" cy="5759846"/>
                      </a:xfrm>
                      <a:prstGeom prst="rect">
                        <a:avLst/>
                      </a:prstGeom>
                      <a:solidFill>
                        <a:srgbClr val="FFFFFF"/>
                      </a:solidFill>
                      <a:ln>
                        <a:noFill/>
                      </a:ln>
                      <a:effectLst/>
                    </p:spPr>
                  </p:pic>
                </p:oleObj>
              </mc:Fallback>
            </mc:AlternateContent>
          </a:graphicData>
        </a:graphic>
      </p:graphicFrame>
    </p:spTree>
    <p:extLst>
      <p:ext uri="{BB962C8B-B14F-4D97-AF65-F5344CB8AC3E}">
        <p14:creationId xmlns:p14="http://schemas.microsoft.com/office/powerpoint/2010/main" val="245989370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a:xfrm>
            <a:off x="827584" y="116632"/>
            <a:ext cx="7772400" cy="914400"/>
          </a:xfrm>
        </p:spPr>
        <p:txBody>
          <a:bodyPr/>
          <a:lstStyle/>
          <a:p>
            <a:r>
              <a:rPr lang="en-US" altLang="zh-CN" dirty="0">
                <a:ea typeface="宋体" charset="-122"/>
              </a:rPr>
              <a:t>What Is a Design Pattern?</a:t>
            </a:r>
          </a:p>
        </p:txBody>
      </p:sp>
      <p:sp>
        <p:nvSpPr>
          <p:cNvPr id="355331" name="Rectangle 3"/>
          <p:cNvSpPr>
            <a:spLocks noGrp="1" noChangeArrowheads="1"/>
          </p:cNvSpPr>
          <p:nvPr>
            <p:ph type="body" idx="1"/>
          </p:nvPr>
        </p:nvSpPr>
        <p:spPr>
          <a:xfrm>
            <a:off x="228600" y="1066800"/>
            <a:ext cx="8210550" cy="3573463"/>
          </a:xfrm>
        </p:spPr>
        <p:txBody>
          <a:bodyPr>
            <a:normAutofit lnSpcReduction="10000"/>
          </a:bodyPr>
          <a:lstStyle/>
          <a:p>
            <a:pPr fontAlgn="t"/>
            <a:r>
              <a:rPr lang="en-US" altLang="zh-CN">
                <a:ea typeface="宋体" charset="-122"/>
              </a:rPr>
              <a:t>A design pattern provides a scheme for refining the subsystems or components of a software system, or the relationships between them. It describes a commonly-recurring structure of communicating components that solves a general design problem within a particular context.</a:t>
            </a:r>
          </a:p>
          <a:p>
            <a:pPr marL="800100" lvl="2" indent="-3175" fontAlgn="t">
              <a:lnSpc>
                <a:spcPct val="80000"/>
              </a:lnSpc>
              <a:buClr>
                <a:srgbClr val="FFFF99"/>
              </a:buClr>
              <a:buFont typeface="Wingdings" pitchFamily="2" charset="2"/>
              <a:buNone/>
            </a:pPr>
            <a:r>
              <a:rPr lang="en-US" altLang="zh-CN" sz="2000">
                <a:solidFill>
                  <a:srgbClr val="FFFF99"/>
                </a:solidFill>
                <a:ea typeface="宋体" charset="-122"/>
              </a:rPr>
              <a:t>Erich Gamma et al. 1994. </a:t>
            </a:r>
            <a:r>
              <a:rPr lang="en-US" altLang="zh-CN" sz="2000" i="1">
                <a:solidFill>
                  <a:srgbClr val="FFFF99"/>
                </a:solidFill>
                <a:ea typeface="宋体" charset="-122"/>
              </a:rPr>
              <a:t>Design Patterns—Elements of Reusable Object-Oriented Software</a:t>
            </a:r>
            <a:endParaRPr lang="en-US" altLang="zh-CN" sz="2400">
              <a:ea typeface="宋体" charset="-122"/>
            </a:endParaRPr>
          </a:p>
        </p:txBody>
      </p:sp>
      <p:grpSp>
        <p:nvGrpSpPr>
          <p:cNvPr id="2" name="Group 24"/>
          <p:cNvGrpSpPr>
            <a:grpSpLocks/>
          </p:cNvGrpSpPr>
          <p:nvPr/>
        </p:nvGrpSpPr>
        <p:grpSpPr bwMode="auto">
          <a:xfrm>
            <a:off x="3044825" y="4945063"/>
            <a:ext cx="3040063" cy="1314450"/>
            <a:chOff x="3727" y="1287"/>
            <a:chExt cx="1915" cy="828"/>
          </a:xfrm>
        </p:grpSpPr>
        <p:sp>
          <p:nvSpPr>
            <p:cNvPr id="355353" name="Arc 25"/>
            <p:cNvSpPr>
              <a:spLocks/>
            </p:cNvSpPr>
            <p:nvPr/>
          </p:nvSpPr>
          <p:spPr bwMode="auto">
            <a:xfrm flipH="1">
              <a:off x="3727" y="1408"/>
              <a:ext cx="1554" cy="707"/>
            </a:xfrm>
            <a:custGeom>
              <a:avLst/>
              <a:gdLst>
                <a:gd name="G0" fmla="+- 21600 0 0"/>
                <a:gd name="G1" fmla="+- 21600 0 0"/>
                <a:gd name="G2" fmla="+- 21600 0 0"/>
                <a:gd name="T0" fmla="*/ 18246 w 43200"/>
                <a:gd name="T1" fmla="*/ 262 h 43200"/>
                <a:gd name="T2" fmla="*/ 1338 w 43200"/>
                <a:gd name="T3" fmla="*/ 14116 h 43200"/>
                <a:gd name="T4" fmla="*/ 21600 w 43200"/>
                <a:gd name="T5" fmla="*/ 21600 h 43200"/>
              </a:gdLst>
              <a:ahLst/>
              <a:cxnLst>
                <a:cxn ang="0">
                  <a:pos x="T0" y="T1"/>
                </a:cxn>
                <a:cxn ang="0">
                  <a:pos x="T2" y="T3"/>
                </a:cxn>
                <a:cxn ang="0">
                  <a:pos x="T4" y="T5"/>
                </a:cxn>
              </a:cxnLst>
              <a:rect l="0" t="0" r="r" b="b"/>
              <a:pathLst>
                <a:path w="43200" h="43200" fill="none" extrusionOk="0">
                  <a:moveTo>
                    <a:pt x="18245" y="261"/>
                  </a:moveTo>
                  <a:cubicBezTo>
                    <a:pt x="19355" y="87"/>
                    <a:pt x="20476" y="-1"/>
                    <a:pt x="21600" y="0"/>
                  </a:cubicBezTo>
                  <a:cubicBezTo>
                    <a:pt x="33529" y="0"/>
                    <a:pt x="43200" y="9670"/>
                    <a:pt x="43200" y="21600"/>
                  </a:cubicBezTo>
                  <a:cubicBezTo>
                    <a:pt x="43200" y="33529"/>
                    <a:pt x="33529" y="43200"/>
                    <a:pt x="21600" y="43200"/>
                  </a:cubicBezTo>
                  <a:cubicBezTo>
                    <a:pt x="9670" y="43200"/>
                    <a:pt x="0" y="33529"/>
                    <a:pt x="0" y="21600"/>
                  </a:cubicBezTo>
                  <a:cubicBezTo>
                    <a:pt x="-1" y="19045"/>
                    <a:pt x="453" y="16511"/>
                    <a:pt x="1337" y="14115"/>
                  </a:cubicBezTo>
                </a:path>
                <a:path w="43200" h="43200" stroke="0" extrusionOk="0">
                  <a:moveTo>
                    <a:pt x="18245" y="261"/>
                  </a:moveTo>
                  <a:cubicBezTo>
                    <a:pt x="19355" y="87"/>
                    <a:pt x="20476" y="-1"/>
                    <a:pt x="21600" y="0"/>
                  </a:cubicBezTo>
                  <a:cubicBezTo>
                    <a:pt x="33529" y="0"/>
                    <a:pt x="43200" y="9670"/>
                    <a:pt x="43200" y="21600"/>
                  </a:cubicBezTo>
                  <a:cubicBezTo>
                    <a:pt x="43200" y="33529"/>
                    <a:pt x="33529" y="43200"/>
                    <a:pt x="21600" y="43200"/>
                  </a:cubicBezTo>
                  <a:cubicBezTo>
                    <a:pt x="9670" y="43200"/>
                    <a:pt x="0" y="33529"/>
                    <a:pt x="0" y="21600"/>
                  </a:cubicBezTo>
                  <a:cubicBezTo>
                    <a:pt x="-1" y="19045"/>
                    <a:pt x="453" y="16511"/>
                    <a:pt x="1337" y="14115"/>
                  </a:cubicBezTo>
                  <a:lnTo>
                    <a:pt x="21600" y="21600"/>
                  </a:lnTo>
                  <a:close/>
                </a:path>
              </a:pathLst>
            </a:custGeom>
            <a:noFill/>
            <a:ln w="28575">
              <a:solidFill>
                <a:schemeClr val="tx1"/>
              </a:solidFill>
              <a:prstDash val="dash"/>
              <a:round/>
              <a:headEnd/>
              <a:tailEnd/>
            </a:ln>
            <a:effectLst/>
          </p:spPr>
          <p:txBody>
            <a:bodyPr wrap="none" lIns="107950" tIns="53975" rIns="107950" bIns="53975" anchor="ctr"/>
            <a:lstStyle/>
            <a:p>
              <a:endParaRPr lang="en-US"/>
            </a:p>
          </p:txBody>
        </p:sp>
        <p:sp>
          <p:nvSpPr>
            <p:cNvPr id="355354" name="Text Box 26"/>
            <p:cNvSpPr txBox="1">
              <a:spLocks noChangeArrowheads="1"/>
            </p:cNvSpPr>
            <p:nvPr/>
          </p:nvSpPr>
          <p:spPr bwMode="auto">
            <a:xfrm>
              <a:off x="3802" y="1610"/>
              <a:ext cx="1401" cy="308"/>
            </a:xfrm>
            <a:prstGeom prst="rect">
              <a:avLst/>
            </a:prstGeom>
            <a:noFill/>
            <a:ln w="28575">
              <a:noFill/>
              <a:miter lim="800000"/>
              <a:headEnd type="none" w="sm" len="sm"/>
              <a:tailEnd type="none" w="lg" len="lg"/>
            </a:ln>
            <a:effectLst/>
          </p:spPr>
          <p:txBody>
            <a:bodyPr wrap="none">
              <a:spAutoFit/>
            </a:bodyPr>
            <a:lstStyle/>
            <a:p>
              <a:pPr algn="ctr" eaLnBrk="0" fontAlgn="base" hangingPunct="0">
                <a:lnSpc>
                  <a:spcPct val="100000"/>
                </a:lnSpc>
                <a:spcBef>
                  <a:spcPct val="0"/>
                </a:spcBef>
                <a:buClrTx/>
                <a:buFontTx/>
                <a:buNone/>
              </a:pPr>
              <a:r>
                <a:rPr lang="en-US" altLang="zh-CN" sz="2600">
                  <a:solidFill>
                    <a:schemeClr val="tx1"/>
                  </a:solidFill>
                  <a:ea typeface="宋体" charset="-122"/>
                </a:rPr>
                <a:t>Pattern Name</a:t>
              </a:r>
            </a:p>
          </p:txBody>
        </p:sp>
        <p:sp>
          <p:nvSpPr>
            <p:cNvPr id="355355" name="Rectangle 27"/>
            <p:cNvSpPr>
              <a:spLocks noChangeArrowheads="1"/>
            </p:cNvSpPr>
            <p:nvPr/>
          </p:nvSpPr>
          <p:spPr bwMode="auto">
            <a:xfrm>
              <a:off x="4646" y="1302"/>
              <a:ext cx="768" cy="322"/>
            </a:xfrm>
            <a:prstGeom prst="rect">
              <a:avLst/>
            </a:prstGeom>
            <a:noFill/>
            <a:ln w="28575">
              <a:solidFill>
                <a:schemeClr val="tx1"/>
              </a:solidFill>
              <a:prstDash val="dash"/>
              <a:miter lim="800000"/>
              <a:headEnd/>
              <a:tailEnd/>
            </a:ln>
            <a:effectLst/>
          </p:spPr>
          <p:txBody>
            <a:bodyPr wrap="none" lIns="107950" tIns="53975" rIns="107950" bIns="53975" anchor="ctr"/>
            <a:lstStyle/>
            <a:p>
              <a:endParaRPr lang="en-US"/>
            </a:p>
          </p:txBody>
        </p:sp>
        <p:sp>
          <p:nvSpPr>
            <p:cNvPr id="355356" name="Text Box 28"/>
            <p:cNvSpPr txBox="1">
              <a:spLocks noChangeArrowheads="1"/>
            </p:cNvSpPr>
            <p:nvPr/>
          </p:nvSpPr>
          <p:spPr bwMode="auto">
            <a:xfrm>
              <a:off x="4646" y="1287"/>
              <a:ext cx="996" cy="356"/>
            </a:xfrm>
            <a:prstGeom prst="rect">
              <a:avLst/>
            </a:prstGeom>
            <a:noFill/>
            <a:ln w="9525">
              <a:noFill/>
              <a:miter lim="800000"/>
              <a:headEnd/>
              <a:tailEnd/>
            </a:ln>
            <a:effectLst/>
          </p:spPr>
          <p:txBody>
            <a:bodyPr lIns="107950" tIns="53975" rIns="107950" bIns="53975">
              <a:spAutoFit/>
            </a:bodyPr>
            <a:lstStyle/>
            <a:p>
              <a:pPr eaLnBrk="0" fontAlgn="base" hangingPunct="0">
                <a:lnSpc>
                  <a:spcPct val="100000"/>
                </a:lnSpc>
                <a:spcBef>
                  <a:spcPct val="50000"/>
                </a:spcBef>
                <a:buClrTx/>
                <a:buFontTx/>
                <a:buNone/>
              </a:pPr>
              <a:r>
                <a:rPr lang="en-US" altLang="zh-CN" sz="1500">
                  <a:solidFill>
                    <a:schemeClr val="tx1"/>
                  </a:solidFill>
                  <a:ea typeface="宋体" charset="-122"/>
                </a:rPr>
                <a:t>Template</a:t>
              </a:r>
              <a:br>
                <a:rPr lang="en-US" altLang="zh-CN" sz="1500">
                  <a:solidFill>
                    <a:schemeClr val="tx1"/>
                  </a:solidFill>
                  <a:ea typeface="宋体" charset="-122"/>
                </a:rPr>
              </a:br>
              <a:r>
                <a:rPr lang="en-US" altLang="zh-CN" sz="1500">
                  <a:solidFill>
                    <a:schemeClr val="tx1"/>
                  </a:solidFill>
                  <a:ea typeface="宋体" charset="-122"/>
                </a:rPr>
                <a:t>Parameters</a:t>
              </a:r>
            </a:p>
          </p:txBody>
        </p:sp>
      </p:grpSp>
    </p:spTree>
    <p:extLst>
      <p:ext uri="{BB962C8B-B14F-4D97-AF65-F5344CB8AC3E}">
        <p14:creationId xmlns:p14="http://schemas.microsoft.com/office/powerpoint/2010/main" val="70029416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en-US" dirty="0" smtClean="0"/>
              <a:t>Strategy Example</a:t>
            </a:r>
            <a:endParaRPr lang="en-US" dirty="0"/>
          </a:p>
        </p:txBody>
      </p:sp>
      <p:graphicFrame>
        <p:nvGraphicFramePr>
          <p:cNvPr id="244742" name="Object 6"/>
          <p:cNvGraphicFramePr>
            <a:graphicFrameLocks noGrp="1" noChangeAspect="1"/>
          </p:cNvGraphicFramePr>
          <p:nvPr>
            <p:ph idx="1"/>
            <p:extLst>
              <p:ext uri="{D42A27DB-BD31-4B8C-83A1-F6EECF244321}">
                <p14:modId xmlns:p14="http://schemas.microsoft.com/office/powerpoint/2010/main" val="3323675887"/>
              </p:ext>
            </p:extLst>
          </p:nvPr>
        </p:nvGraphicFramePr>
        <p:xfrm>
          <a:off x="-108520" y="1916832"/>
          <a:ext cx="9142575" cy="3384376"/>
        </p:xfrm>
        <a:graphic>
          <a:graphicData uri="http://schemas.openxmlformats.org/presentationml/2006/ole">
            <mc:AlternateContent xmlns:mc="http://schemas.openxmlformats.org/markup-compatibility/2006">
              <mc:Choice xmlns:v="urn:schemas-microsoft-com:vml" Requires="v">
                <p:oleObj spid="_x0000_s7180" name="Visio" r:id="rId3" imgW="6146280" imgH="2275560" progId="Visio.Drawing.11">
                  <p:embed/>
                </p:oleObj>
              </mc:Choice>
              <mc:Fallback>
                <p:oleObj name="Visio" r:id="rId3" imgW="6146280" imgH="227556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20" y="1916832"/>
                        <a:ext cx="9142575" cy="3384376"/>
                      </a:xfrm>
                      <a:prstGeom prst="rect">
                        <a:avLst/>
                      </a:prstGeom>
                      <a:solidFill>
                        <a:srgbClr val="FFFFFF"/>
                      </a:solidFill>
                      <a:ln>
                        <a:noFill/>
                      </a:ln>
                      <a:effectLst/>
                    </p:spPr>
                  </p:pic>
                </p:oleObj>
              </mc:Fallback>
            </mc:AlternateContent>
          </a:graphicData>
        </a:graphic>
      </p:graphicFrame>
    </p:spTree>
    <p:extLst>
      <p:ext uri="{BB962C8B-B14F-4D97-AF65-F5344CB8AC3E}">
        <p14:creationId xmlns:p14="http://schemas.microsoft.com/office/powerpoint/2010/main" val="340737229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683568" y="0"/>
            <a:ext cx="7772400" cy="914400"/>
          </a:xfrm>
        </p:spPr>
        <p:txBody>
          <a:bodyPr/>
          <a:lstStyle/>
          <a:p>
            <a:r>
              <a:rPr lang="en-US" dirty="0" smtClean="0"/>
              <a:t>Using </a:t>
            </a:r>
            <a:r>
              <a:rPr lang="en-US" i="1" dirty="0" smtClean="0"/>
              <a:t>Factory </a:t>
            </a:r>
            <a:r>
              <a:rPr lang="en-US" dirty="0" smtClean="0"/>
              <a:t>to create </a:t>
            </a:r>
            <a:r>
              <a:rPr lang="en-US" i="1" dirty="0" smtClean="0"/>
              <a:t>strategy</a:t>
            </a:r>
            <a:endParaRPr lang="en-US" i="1" dirty="0"/>
          </a:p>
        </p:txBody>
      </p:sp>
      <p:graphicFrame>
        <p:nvGraphicFramePr>
          <p:cNvPr id="248837" name="Object 5"/>
          <p:cNvGraphicFramePr>
            <a:graphicFrameLocks noGrp="1" noChangeAspect="1"/>
          </p:cNvGraphicFramePr>
          <p:nvPr>
            <p:ph idx="1"/>
            <p:extLst>
              <p:ext uri="{D42A27DB-BD31-4B8C-83A1-F6EECF244321}">
                <p14:modId xmlns:p14="http://schemas.microsoft.com/office/powerpoint/2010/main" val="3161216464"/>
              </p:ext>
            </p:extLst>
          </p:nvPr>
        </p:nvGraphicFramePr>
        <p:xfrm>
          <a:off x="457200" y="1442491"/>
          <a:ext cx="8229600" cy="4722813"/>
        </p:xfrm>
        <a:graphic>
          <a:graphicData uri="http://schemas.openxmlformats.org/presentationml/2006/ole">
            <mc:AlternateContent xmlns:mc="http://schemas.openxmlformats.org/markup-compatibility/2006">
              <mc:Choice xmlns:v="urn:schemas-microsoft-com:vml" Requires="v">
                <p:oleObj spid="_x0000_s8204" name="Visio" r:id="rId3" imgW="4653720" imgH="2670120" progId="Visio.Drawing.11">
                  <p:embed/>
                </p:oleObj>
              </mc:Choice>
              <mc:Fallback>
                <p:oleObj name="Visio" r:id="rId3" imgW="4653720" imgH="267012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442491"/>
                        <a:ext cx="8229600" cy="4722813"/>
                      </a:xfrm>
                      <a:prstGeom prst="rect">
                        <a:avLst/>
                      </a:prstGeom>
                      <a:solidFill>
                        <a:srgbClr val="FFFFFF"/>
                      </a:solidFill>
                      <a:ln>
                        <a:noFill/>
                      </a:ln>
                      <a:effectLst/>
                    </p:spPr>
                  </p:pic>
                </p:oleObj>
              </mc:Fallback>
            </mc:AlternateContent>
          </a:graphicData>
        </a:graphic>
      </p:graphicFrame>
    </p:spTree>
    <p:extLst>
      <p:ext uri="{BB962C8B-B14F-4D97-AF65-F5344CB8AC3E}">
        <p14:creationId xmlns:p14="http://schemas.microsoft.com/office/powerpoint/2010/main" val="204193539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0884" name="Object 4"/>
          <p:cNvGraphicFramePr>
            <a:graphicFrameLocks noGrp="1" noChangeAspect="1"/>
          </p:cNvGraphicFramePr>
          <p:nvPr>
            <p:ph idx="1"/>
            <p:extLst>
              <p:ext uri="{D42A27DB-BD31-4B8C-83A1-F6EECF244321}">
                <p14:modId xmlns:p14="http://schemas.microsoft.com/office/powerpoint/2010/main" val="259381284"/>
              </p:ext>
            </p:extLst>
          </p:nvPr>
        </p:nvGraphicFramePr>
        <p:xfrm>
          <a:off x="-522959" y="2060848"/>
          <a:ext cx="9686409" cy="2655168"/>
        </p:xfrm>
        <a:graphic>
          <a:graphicData uri="http://schemas.openxmlformats.org/presentationml/2006/ole">
            <mc:AlternateContent xmlns:mc="http://schemas.openxmlformats.org/markup-compatibility/2006">
              <mc:Choice xmlns:v="urn:schemas-microsoft-com:vml" Requires="v">
                <p:oleObj spid="_x0000_s9227" name="Visio" r:id="rId3" imgW="6821280" imgH="1870560" progId="Visio.Drawing.11">
                  <p:embed/>
                </p:oleObj>
              </mc:Choice>
              <mc:Fallback>
                <p:oleObj name="Visio" r:id="rId3" imgW="6821280" imgH="187056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959" y="2060848"/>
                        <a:ext cx="9686409" cy="2655168"/>
                      </a:xfrm>
                      <a:prstGeom prst="rect">
                        <a:avLst/>
                      </a:prstGeom>
                      <a:solidFill>
                        <a:srgbClr val="FFFFFF"/>
                      </a:solidFill>
                      <a:ln>
                        <a:noFill/>
                      </a:ln>
                      <a:effectLst/>
                    </p:spPr>
                  </p:pic>
                </p:oleObj>
              </mc:Fallback>
            </mc:AlternateContent>
          </a:graphicData>
        </a:graphic>
      </p:graphicFrame>
    </p:spTree>
    <p:extLst>
      <p:ext uri="{BB962C8B-B14F-4D97-AF65-F5344CB8AC3E}">
        <p14:creationId xmlns:p14="http://schemas.microsoft.com/office/powerpoint/2010/main" val="60985334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GB"/>
              <a:t>GRASP</a:t>
            </a:r>
            <a:r>
              <a:rPr lang="de-DE"/>
              <a:t> - patterns</a:t>
            </a:r>
            <a:endParaRPr lang="en-GB"/>
          </a:p>
        </p:txBody>
      </p:sp>
      <p:sp>
        <p:nvSpPr>
          <p:cNvPr id="269315" name="Rectangle 3"/>
          <p:cNvSpPr>
            <a:spLocks noGrp="1" noChangeArrowheads="1"/>
          </p:cNvSpPr>
          <p:nvPr>
            <p:ph idx="1"/>
          </p:nvPr>
        </p:nvSpPr>
        <p:spPr>
          <a:xfrm>
            <a:off x="990600" y="1412776"/>
            <a:ext cx="7772400" cy="4911824"/>
          </a:xfrm>
        </p:spPr>
        <p:txBody>
          <a:bodyPr/>
          <a:lstStyle/>
          <a:p>
            <a:pPr>
              <a:lnSpc>
                <a:spcPct val="110000"/>
              </a:lnSpc>
            </a:pPr>
            <a:r>
              <a:rPr lang="en-GB" sz="2800" dirty="0"/>
              <a:t>GRASP stands for </a:t>
            </a:r>
            <a:r>
              <a:rPr lang="en-GB" sz="2800" u="sng" dirty="0"/>
              <a:t>G</a:t>
            </a:r>
            <a:r>
              <a:rPr lang="en-GB" sz="2800" dirty="0"/>
              <a:t>eneral </a:t>
            </a:r>
            <a:r>
              <a:rPr lang="en-GB" sz="2800" u="sng" dirty="0"/>
              <a:t>R</a:t>
            </a:r>
            <a:r>
              <a:rPr lang="en-GB" sz="2800" dirty="0"/>
              <a:t>esponsibility </a:t>
            </a:r>
            <a:r>
              <a:rPr lang="en-GB" sz="2800" u="sng" dirty="0"/>
              <a:t>A</a:t>
            </a:r>
            <a:r>
              <a:rPr lang="en-GB" sz="2800" dirty="0"/>
              <a:t>ssignment </a:t>
            </a:r>
            <a:r>
              <a:rPr lang="en-GB" sz="2800" u="sng" dirty="0"/>
              <a:t>S</a:t>
            </a:r>
            <a:r>
              <a:rPr lang="en-GB" sz="2800" dirty="0"/>
              <a:t>oftware </a:t>
            </a:r>
            <a:r>
              <a:rPr lang="en-GB" sz="2800" u="sng" dirty="0"/>
              <a:t>P</a:t>
            </a:r>
            <a:r>
              <a:rPr lang="en-GB" sz="2800" dirty="0"/>
              <a:t>atterns.</a:t>
            </a:r>
          </a:p>
          <a:p>
            <a:pPr>
              <a:lnSpc>
                <a:spcPct val="110000"/>
              </a:lnSpc>
            </a:pPr>
            <a:r>
              <a:rPr lang="en-GB" sz="2800" dirty="0"/>
              <a:t>GRASP can be used when designing interaction (sequence) diagrams and class diagrams.</a:t>
            </a:r>
          </a:p>
          <a:p>
            <a:pPr>
              <a:lnSpc>
                <a:spcPct val="110000"/>
              </a:lnSpc>
            </a:pPr>
            <a:r>
              <a:rPr lang="en-GB" sz="2800" dirty="0"/>
              <a:t>GRASP try to formalize "common sense" in object oriented design. </a:t>
            </a:r>
          </a:p>
          <a:p>
            <a:pPr>
              <a:lnSpc>
                <a:spcPct val="110000"/>
              </a:lnSpc>
            </a:pPr>
            <a:r>
              <a:rPr lang="en-GB" sz="2800" dirty="0"/>
              <a:t>They do not usually contain "new" ideas. They try to codify existing knowledge and principles.</a:t>
            </a:r>
          </a:p>
          <a:p>
            <a:pPr>
              <a:lnSpc>
                <a:spcPct val="90000"/>
              </a:lnSpc>
            </a:pPr>
            <a:endParaRPr lang="en-GB" sz="2800" dirty="0"/>
          </a:p>
        </p:txBody>
      </p:sp>
    </p:spTree>
    <p:extLst>
      <p:ext uri="{BB962C8B-B14F-4D97-AF65-F5344CB8AC3E}">
        <p14:creationId xmlns:p14="http://schemas.microsoft.com/office/powerpoint/2010/main" val="416666051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899592" y="188640"/>
            <a:ext cx="7772400" cy="914400"/>
          </a:xfrm>
        </p:spPr>
        <p:txBody>
          <a:bodyPr/>
          <a:lstStyle/>
          <a:p>
            <a:r>
              <a:rPr lang="en-US" altLang="zh-CN" dirty="0" smtClean="0"/>
              <a:t>GRASP: When </a:t>
            </a:r>
            <a:r>
              <a:rPr lang="en-US" altLang="zh-CN" dirty="0"/>
              <a:t>and Where?</a:t>
            </a:r>
          </a:p>
        </p:txBody>
      </p:sp>
      <p:sp>
        <p:nvSpPr>
          <p:cNvPr id="292867" name="Rectangle 3"/>
          <p:cNvSpPr>
            <a:spLocks noGrp="1" noChangeArrowheads="1"/>
          </p:cNvSpPr>
          <p:nvPr>
            <p:ph idx="1"/>
          </p:nvPr>
        </p:nvSpPr>
        <p:spPr>
          <a:xfrm>
            <a:off x="539552" y="1052736"/>
            <a:ext cx="8229600" cy="4967287"/>
          </a:xfrm>
        </p:spPr>
        <p:txBody>
          <a:bodyPr>
            <a:noAutofit/>
          </a:bodyPr>
          <a:lstStyle/>
          <a:p>
            <a:pPr>
              <a:lnSpc>
                <a:spcPct val="90000"/>
              </a:lnSpc>
            </a:pPr>
            <a:r>
              <a:rPr lang="en-US" altLang="zh-CN" sz="3200" dirty="0"/>
              <a:t>GRASP Patterns provide guidance for assigning responsibilities to classes and, to a limited extent, determining the classes that will be in a design. </a:t>
            </a:r>
          </a:p>
          <a:p>
            <a:pPr>
              <a:lnSpc>
                <a:spcPct val="90000"/>
              </a:lnSpc>
            </a:pPr>
            <a:r>
              <a:rPr lang="en-US" altLang="zh-CN" sz="3200" dirty="0"/>
              <a:t>GRASP patterns can be applied to object oriented design.</a:t>
            </a:r>
          </a:p>
          <a:p>
            <a:pPr>
              <a:lnSpc>
                <a:spcPct val="90000"/>
              </a:lnSpc>
            </a:pPr>
            <a:r>
              <a:rPr lang="en-US" altLang="zh-CN" sz="3200" dirty="0"/>
              <a:t>Most GRASP patterns apply equally well to business process reengineering. </a:t>
            </a:r>
          </a:p>
          <a:p>
            <a:pPr lvl="1">
              <a:lnSpc>
                <a:spcPct val="90000"/>
              </a:lnSpc>
            </a:pPr>
            <a:r>
              <a:rPr lang="en-US" altLang="zh-CN" sz="2400" dirty="0"/>
              <a:t>During analysis, when you are building a conceptual model of an organization that has more than one way to do something, GRASP patterns can provide guidance in selecting paths through the organization to include in the conceptual model. </a:t>
            </a:r>
          </a:p>
        </p:txBody>
      </p:sp>
    </p:spTree>
    <p:extLst>
      <p:ext uri="{BB962C8B-B14F-4D97-AF65-F5344CB8AC3E}">
        <p14:creationId xmlns:p14="http://schemas.microsoft.com/office/powerpoint/2010/main" val="419991210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r>
              <a:rPr lang="en-GB"/>
              <a:t>The GRASP patterns are</a:t>
            </a:r>
          </a:p>
        </p:txBody>
      </p:sp>
      <p:sp>
        <p:nvSpPr>
          <p:cNvPr id="270339" name="Rectangle 3"/>
          <p:cNvSpPr>
            <a:spLocks noGrp="1" noChangeArrowheads="1"/>
          </p:cNvSpPr>
          <p:nvPr>
            <p:ph sz="half" idx="1"/>
          </p:nvPr>
        </p:nvSpPr>
        <p:spPr>
          <a:xfrm>
            <a:off x="609600" y="1981200"/>
            <a:ext cx="3810000" cy="4114800"/>
          </a:xfrm>
        </p:spPr>
        <p:txBody>
          <a:bodyPr/>
          <a:lstStyle/>
          <a:p>
            <a:r>
              <a:rPr lang="en-GB" dirty="0"/>
              <a:t>Expert</a:t>
            </a:r>
          </a:p>
          <a:p>
            <a:r>
              <a:rPr lang="en-GB" dirty="0"/>
              <a:t>Creator</a:t>
            </a:r>
          </a:p>
          <a:p>
            <a:r>
              <a:rPr lang="en-GB" dirty="0"/>
              <a:t>High Cohesion</a:t>
            </a:r>
          </a:p>
          <a:p>
            <a:r>
              <a:rPr lang="en-GB" dirty="0"/>
              <a:t>Low Coupling</a:t>
            </a:r>
            <a:br>
              <a:rPr lang="en-GB" dirty="0"/>
            </a:br>
            <a:r>
              <a:rPr lang="en-GB" dirty="0"/>
              <a:t/>
            </a:r>
            <a:br>
              <a:rPr lang="en-GB" dirty="0"/>
            </a:br>
            <a:endParaRPr lang="en-GB" dirty="0"/>
          </a:p>
        </p:txBody>
      </p:sp>
      <p:sp>
        <p:nvSpPr>
          <p:cNvPr id="270340" name="Rectangle 4"/>
          <p:cNvSpPr>
            <a:spLocks noGrp="1" noChangeArrowheads="1"/>
          </p:cNvSpPr>
          <p:nvPr>
            <p:ph sz="half" idx="2"/>
          </p:nvPr>
        </p:nvSpPr>
        <p:spPr>
          <a:xfrm>
            <a:off x="4046538" y="1905000"/>
            <a:ext cx="4640262" cy="4114800"/>
          </a:xfrm>
        </p:spPr>
        <p:txBody>
          <a:bodyPr/>
          <a:lstStyle/>
          <a:p>
            <a:r>
              <a:rPr lang="en-GB" dirty="0"/>
              <a:t>Controller</a:t>
            </a:r>
          </a:p>
          <a:p>
            <a:r>
              <a:rPr lang="en-GB" dirty="0"/>
              <a:t>Polymorphism</a:t>
            </a:r>
          </a:p>
          <a:p>
            <a:r>
              <a:rPr lang="en-GB" dirty="0"/>
              <a:t>Pure Fabrication</a:t>
            </a:r>
          </a:p>
          <a:p>
            <a:r>
              <a:rPr lang="en-GB" dirty="0"/>
              <a:t>Indirection</a:t>
            </a:r>
            <a:r>
              <a:rPr lang="en-GB" altLang="zh-CN" dirty="0"/>
              <a:t> </a:t>
            </a:r>
            <a:endParaRPr lang="en-GB" i="1" dirty="0"/>
          </a:p>
          <a:p>
            <a:r>
              <a:rPr lang="en-GB" dirty="0"/>
              <a:t>Don't talk to Strangers</a:t>
            </a:r>
            <a:br>
              <a:rPr lang="en-GB" dirty="0"/>
            </a:br>
            <a:endParaRPr lang="en-GB" i="1" dirty="0"/>
          </a:p>
        </p:txBody>
      </p:sp>
      <p:sp>
        <p:nvSpPr>
          <p:cNvPr id="2" name="Rectangle 1"/>
          <p:cNvSpPr/>
          <p:nvPr/>
        </p:nvSpPr>
        <p:spPr>
          <a:xfrm>
            <a:off x="611560" y="4941168"/>
            <a:ext cx="7848872" cy="1077218"/>
          </a:xfrm>
          <a:prstGeom prst="rect">
            <a:avLst/>
          </a:prstGeom>
        </p:spPr>
        <p:txBody>
          <a:bodyPr wrap="square">
            <a:spAutoFit/>
          </a:bodyPr>
          <a:lstStyle/>
          <a:p>
            <a:r>
              <a:rPr lang="en-US" sz="3200" dirty="0"/>
              <a:t>http://</a:t>
            </a:r>
            <a:r>
              <a:rPr lang="en-US" sz="3200" dirty="0" err="1"/>
              <a:t>en.wikipedia.org</a:t>
            </a:r>
            <a:r>
              <a:rPr lang="en-US" sz="3200" dirty="0"/>
              <a:t>/wiki/GRASP_(object-</a:t>
            </a:r>
            <a:r>
              <a:rPr lang="en-US" sz="3200" dirty="0" err="1"/>
              <a:t>oriented_design</a:t>
            </a:r>
            <a:r>
              <a:rPr lang="en-US" sz="3200" dirty="0"/>
              <a:t>)</a:t>
            </a:r>
          </a:p>
        </p:txBody>
      </p:sp>
    </p:spTree>
    <p:extLst>
      <p:ext uri="{BB962C8B-B14F-4D97-AF65-F5344CB8AC3E}">
        <p14:creationId xmlns:p14="http://schemas.microsoft.com/office/powerpoint/2010/main" val="427657500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p:cNvSpPr>
            <a:spLocks noGrp="1" noChangeArrowheads="1"/>
          </p:cNvSpPr>
          <p:nvPr>
            <p:ph type="title"/>
          </p:nvPr>
        </p:nvSpPr>
        <p:spPr>
          <a:xfrm>
            <a:off x="609600" y="304800"/>
            <a:ext cx="8229600" cy="533400"/>
          </a:xfrm>
        </p:spPr>
        <p:txBody>
          <a:bodyPr/>
          <a:lstStyle/>
          <a:p>
            <a:r>
              <a:rPr lang="en-US" sz="3200" dirty="0"/>
              <a:t>Gang of Four </a:t>
            </a:r>
            <a:r>
              <a:rPr lang="en-US" sz="3200" dirty="0" smtClean="0"/>
              <a:t>Design Patterns</a:t>
            </a:r>
            <a:endParaRPr lang="en-US" sz="3200" dirty="0"/>
          </a:p>
        </p:txBody>
      </p:sp>
      <p:sp>
        <p:nvSpPr>
          <p:cNvPr id="780291" name="Rectangle 3"/>
          <p:cNvSpPr>
            <a:spLocks noGrp="1" noChangeArrowheads="1"/>
          </p:cNvSpPr>
          <p:nvPr>
            <p:ph type="body" sz="half" idx="1"/>
          </p:nvPr>
        </p:nvSpPr>
        <p:spPr>
          <a:xfrm>
            <a:off x="609600" y="838200"/>
            <a:ext cx="2667000" cy="5867400"/>
          </a:xfrm>
        </p:spPr>
        <p:txBody>
          <a:bodyPr/>
          <a:lstStyle/>
          <a:p>
            <a:pPr>
              <a:lnSpc>
                <a:spcPct val="90000"/>
              </a:lnSpc>
              <a:buFont typeface="Wingdings" charset="2"/>
              <a:buNone/>
            </a:pPr>
            <a:r>
              <a:rPr lang="en-US" u="sng" dirty="0">
                <a:effectLst>
                  <a:outerShdw blurRad="38100" dist="38100" dir="2700000" algn="tl">
                    <a:srgbClr val="DDDDDD"/>
                  </a:outerShdw>
                </a:effectLst>
              </a:rPr>
              <a:t>Behavioral</a:t>
            </a:r>
          </a:p>
          <a:p>
            <a:pPr>
              <a:lnSpc>
                <a:spcPct val="90000"/>
              </a:lnSpc>
            </a:pPr>
            <a:r>
              <a:rPr lang="en-US" sz="2400" dirty="0"/>
              <a:t>Interpreter </a:t>
            </a:r>
          </a:p>
          <a:p>
            <a:pPr>
              <a:lnSpc>
                <a:spcPct val="90000"/>
              </a:lnSpc>
            </a:pPr>
            <a:r>
              <a:rPr lang="en-US" sz="2400" dirty="0"/>
              <a:t>Template Method</a:t>
            </a:r>
          </a:p>
          <a:p>
            <a:pPr>
              <a:lnSpc>
                <a:spcPct val="90000"/>
              </a:lnSpc>
            </a:pPr>
            <a:r>
              <a:rPr lang="en-US" sz="2400" dirty="0"/>
              <a:t>Chain of Responsibility</a:t>
            </a:r>
          </a:p>
          <a:p>
            <a:pPr>
              <a:lnSpc>
                <a:spcPct val="90000"/>
              </a:lnSpc>
              <a:buFont typeface="Wingdings" charset="2"/>
              <a:buChar char="ü"/>
            </a:pPr>
            <a:r>
              <a:rPr lang="en-US" sz="2400" b="1" dirty="0">
                <a:solidFill>
                  <a:srgbClr val="FF0000"/>
                </a:solidFill>
              </a:rPr>
              <a:t>Command</a:t>
            </a:r>
          </a:p>
          <a:p>
            <a:pPr>
              <a:lnSpc>
                <a:spcPct val="90000"/>
              </a:lnSpc>
            </a:pPr>
            <a:r>
              <a:rPr lang="en-US" sz="2400" dirty="0" err="1"/>
              <a:t>Iterator</a:t>
            </a:r>
            <a:endParaRPr lang="en-US" sz="2400" dirty="0"/>
          </a:p>
          <a:p>
            <a:pPr>
              <a:lnSpc>
                <a:spcPct val="90000"/>
              </a:lnSpc>
            </a:pPr>
            <a:r>
              <a:rPr lang="en-US" sz="2400" dirty="0"/>
              <a:t>Mediator</a:t>
            </a:r>
          </a:p>
          <a:p>
            <a:pPr>
              <a:lnSpc>
                <a:spcPct val="90000"/>
              </a:lnSpc>
            </a:pPr>
            <a:r>
              <a:rPr lang="en-US" sz="2400" dirty="0" smtClean="0"/>
              <a:t>Memento</a:t>
            </a:r>
          </a:p>
          <a:p>
            <a:pPr>
              <a:lnSpc>
                <a:spcPct val="90000"/>
              </a:lnSpc>
            </a:pPr>
            <a:r>
              <a:rPr lang="en-US" sz="2400" dirty="0" smtClean="0"/>
              <a:t>Observer</a:t>
            </a:r>
            <a:endParaRPr lang="en-US" sz="2400" dirty="0"/>
          </a:p>
          <a:p>
            <a:pPr>
              <a:lnSpc>
                <a:spcPct val="90000"/>
              </a:lnSpc>
            </a:pPr>
            <a:r>
              <a:rPr lang="en-US" sz="2400" dirty="0"/>
              <a:t>State</a:t>
            </a:r>
          </a:p>
          <a:p>
            <a:pPr>
              <a:lnSpc>
                <a:spcPct val="90000"/>
              </a:lnSpc>
              <a:buFont typeface="Wingdings" charset="2"/>
              <a:buChar char="ü"/>
            </a:pPr>
            <a:r>
              <a:rPr lang="en-US" sz="2400" b="1" dirty="0">
                <a:solidFill>
                  <a:srgbClr val="FF0000"/>
                </a:solidFill>
              </a:rPr>
              <a:t>Strategy</a:t>
            </a:r>
          </a:p>
          <a:p>
            <a:pPr>
              <a:lnSpc>
                <a:spcPct val="90000"/>
              </a:lnSpc>
            </a:pPr>
            <a:r>
              <a:rPr lang="en-US" sz="2400" dirty="0"/>
              <a:t>Visitor</a:t>
            </a:r>
          </a:p>
        </p:txBody>
      </p:sp>
      <p:sp>
        <p:nvSpPr>
          <p:cNvPr id="780292" name="Rectangle 4"/>
          <p:cNvSpPr>
            <a:spLocks noGrp="1" noChangeArrowheads="1"/>
          </p:cNvSpPr>
          <p:nvPr>
            <p:ph type="body" sz="half" idx="2"/>
          </p:nvPr>
        </p:nvSpPr>
        <p:spPr>
          <a:xfrm>
            <a:off x="3505200" y="838200"/>
            <a:ext cx="2743200" cy="5486400"/>
          </a:xfrm>
        </p:spPr>
        <p:txBody>
          <a:bodyPr/>
          <a:lstStyle/>
          <a:p>
            <a:pPr>
              <a:lnSpc>
                <a:spcPct val="90000"/>
              </a:lnSpc>
              <a:buNone/>
            </a:pPr>
            <a:r>
              <a:rPr lang="en-US" u="sng" dirty="0">
                <a:effectLst>
                  <a:outerShdw blurRad="38100" dist="38100" dir="2700000" algn="tl">
                    <a:srgbClr val="DDDDDD"/>
                  </a:outerShdw>
                </a:effectLst>
              </a:rPr>
              <a:t>Creational</a:t>
            </a:r>
          </a:p>
          <a:p>
            <a:pPr>
              <a:lnSpc>
                <a:spcPct val="90000"/>
              </a:lnSpc>
              <a:buFont typeface="Wingdings" charset="2"/>
              <a:buChar char="ü"/>
            </a:pPr>
            <a:r>
              <a:rPr lang="en-US" sz="2400" b="1" dirty="0">
                <a:solidFill>
                  <a:srgbClr val="FF0000"/>
                </a:solidFill>
              </a:rPr>
              <a:t>Factory</a:t>
            </a:r>
            <a:r>
              <a:rPr lang="en-US" sz="2400" dirty="0"/>
              <a:t> </a:t>
            </a:r>
            <a:br>
              <a:rPr lang="en-US" sz="2400" dirty="0"/>
            </a:br>
            <a:r>
              <a:rPr lang="en-US" sz="2400" b="1" dirty="0">
                <a:solidFill>
                  <a:srgbClr val="FF0000"/>
                </a:solidFill>
              </a:rPr>
              <a:t>Method</a:t>
            </a:r>
          </a:p>
          <a:p>
            <a:r>
              <a:rPr lang="en-US" sz="2400" dirty="0" smtClean="0"/>
              <a:t>Abstract </a:t>
            </a:r>
            <a:r>
              <a:rPr lang="en-US" sz="2400" dirty="0"/>
              <a:t/>
            </a:r>
            <a:br>
              <a:rPr lang="en-US" sz="2400" dirty="0"/>
            </a:br>
            <a:r>
              <a:rPr lang="en-US" sz="2400" dirty="0"/>
              <a:t>Factory</a:t>
            </a:r>
          </a:p>
          <a:p>
            <a:r>
              <a:rPr lang="en-US" sz="2400" dirty="0"/>
              <a:t>Builder</a:t>
            </a:r>
          </a:p>
          <a:p>
            <a:r>
              <a:rPr lang="en-US" sz="2400" dirty="0"/>
              <a:t>Prototype</a:t>
            </a:r>
          </a:p>
          <a:p>
            <a:pPr>
              <a:buFont typeface="Wingdings" charset="2"/>
              <a:buChar char="ü"/>
            </a:pPr>
            <a:r>
              <a:rPr lang="en-US" sz="2400" b="1" dirty="0">
                <a:solidFill>
                  <a:srgbClr val="FF0000"/>
                </a:solidFill>
              </a:rPr>
              <a:t>Singleton</a:t>
            </a:r>
          </a:p>
          <a:p>
            <a:endParaRPr lang="en-US" sz="2400" dirty="0"/>
          </a:p>
          <a:p>
            <a:pPr>
              <a:buFont typeface="Wingdings" charset="2"/>
              <a:buNone/>
            </a:pPr>
            <a:r>
              <a:rPr lang="en-US" sz="2400" dirty="0" smtClean="0"/>
              <a:t>	</a:t>
            </a:r>
            <a:endParaRPr lang="en-US" sz="2400" dirty="0">
              <a:solidFill>
                <a:srgbClr val="800000"/>
              </a:solidFill>
            </a:endParaRPr>
          </a:p>
        </p:txBody>
      </p:sp>
      <p:sp>
        <p:nvSpPr>
          <p:cNvPr id="780293" name="Rectangle 5"/>
          <p:cNvSpPr>
            <a:spLocks noChangeArrowheads="1"/>
          </p:cNvSpPr>
          <p:nvPr/>
        </p:nvSpPr>
        <p:spPr bwMode="auto">
          <a:xfrm>
            <a:off x="6248400" y="838200"/>
            <a:ext cx="2438400" cy="5105400"/>
          </a:xfrm>
          <a:prstGeom prst="rect">
            <a:avLst/>
          </a:prstGeom>
          <a:noFill/>
          <a:ln w="9525">
            <a:noFill/>
            <a:miter lim="800000"/>
            <a:headEnd/>
            <a:tailEnd/>
          </a:ln>
          <a:effectLst/>
        </p:spPr>
        <p:txBody>
          <a:bodyPr>
            <a:prstTxWarp prst="textNoShape">
              <a:avLst/>
            </a:prstTxWarp>
          </a:bodyPr>
          <a:lstStyle/>
          <a:p>
            <a:pPr marL="342900" indent="-342900">
              <a:spcBef>
                <a:spcPct val="20000"/>
              </a:spcBef>
              <a:buClr>
                <a:srgbClr val="CC0000"/>
              </a:buClr>
              <a:buSzPct val="70000"/>
              <a:buFont typeface="Wingdings" charset="2"/>
              <a:buNone/>
            </a:pPr>
            <a:r>
              <a:rPr lang="en-US" sz="2800" b="1" u="sng" dirty="0">
                <a:solidFill>
                  <a:srgbClr val="FFFFFF"/>
                </a:solidFill>
                <a:effectLst>
                  <a:outerShdw blurRad="38100" dist="38100" dir="2700000" algn="tl">
                    <a:srgbClr val="DDDDDD"/>
                  </a:outerShdw>
                </a:effectLst>
                <a:latin typeface="Arial" charset="0"/>
              </a:rPr>
              <a:t>Structural</a:t>
            </a:r>
          </a:p>
          <a:p>
            <a:pPr marL="411480" indent="-342900">
              <a:lnSpc>
                <a:spcPct val="90000"/>
              </a:lnSpc>
              <a:spcBef>
                <a:spcPts val="700"/>
              </a:spcBef>
              <a:buClr>
                <a:schemeClr val="tx2"/>
              </a:buClr>
              <a:buSzPct val="95000"/>
              <a:buFont typeface="Wingdings" charset="2"/>
              <a:buChar char="ü"/>
            </a:pPr>
            <a:r>
              <a:rPr lang="en-US" sz="2400" b="1" dirty="0">
                <a:solidFill>
                  <a:srgbClr val="FF0000"/>
                </a:solidFill>
                <a:latin typeface="+mn-lt"/>
                <a:ea typeface="+mn-ea"/>
              </a:rPr>
              <a:t>Adapter</a:t>
            </a:r>
          </a:p>
          <a:p>
            <a:pPr marL="411480" indent="-342900">
              <a:lnSpc>
                <a:spcPct val="110000"/>
              </a:lnSpc>
              <a:spcBef>
                <a:spcPts val="700"/>
              </a:spcBef>
              <a:buClr>
                <a:schemeClr val="tx2"/>
              </a:buClr>
              <a:buSzPct val="95000"/>
              <a:buFont typeface="Wingdings"/>
              <a:buChar char=""/>
            </a:pPr>
            <a:r>
              <a:rPr lang="en-US" sz="2400" dirty="0">
                <a:latin typeface="+mn-lt"/>
                <a:ea typeface="+mn-ea"/>
              </a:rPr>
              <a:t>Bridge</a:t>
            </a:r>
          </a:p>
          <a:p>
            <a:pPr marL="411480" indent="-342900">
              <a:lnSpc>
                <a:spcPct val="110000"/>
              </a:lnSpc>
              <a:spcBef>
                <a:spcPts val="700"/>
              </a:spcBef>
              <a:buClr>
                <a:schemeClr val="tx2"/>
              </a:buClr>
              <a:buSzPct val="95000"/>
              <a:buFont typeface="Wingdings"/>
              <a:buChar char=""/>
            </a:pPr>
            <a:r>
              <a:rPr lang="en-US" sz="2400" dirty="0">
                <a:latin typeface="+mn-lt"/>
                <a:ea typeface="+mn-ea"/>
              </a:rPr>
              <a:t>Composite</a:t>
            </a:r>
          </a:p>
          <a:p>
            <a:pPr marL="411480" indent="-342900">
              <a:lnSpc>
                <a:spcPct val="110000"/>
              </a:lnSpc>
              <a:spcBef>
                <a:spcPts val="700"/>
              </a:spcBef>
              <a:buClr>
                <a:schemeClr val="tx2"/>
              </a:buClr>
              <a:buSzPct val="95000"/>
              <a:buFont typeface="Wingdings"/>
              <a:buChar char=""/>
            </a:pPr>
            <a:r>
              <a:rPr lang="en-US" sz="2400" dirty="0">
                <a:latin typeface="+mn-lt"/>
                <a:ea typeface="+mn-ea"/>
              </a:rPr>
              <a:t>Decorator</a:t>
            </a:r>
          </a:p>
          <a:p>
            <a:pPr marL="411480" indent="-342900">
              <a:lnSpc>
                <a:spcPct val="110000"/>
              </a:lnSpc>
              <a:spcBef>
                <a:spcPts val="700"/>
              </a:spcBef>
              <a:buClr>
                <a:schemeClr val="tx2"/>
              </a:buClr>
              <a:buSzPct val="95000"/>
              <a:buFont typeface="Wingdings"/>
              <a:buChar char=""/>
            </a:pPr>
            <a:r>
              <a:rPr lang="en-US" sz="2400" dirty="0">
                <a:latin typeface="+mn-lt"/>
                <a:ea typeface="+mn-ea"/>
              </a:rPr>
              <a:t>Facade</a:t>
            </a:r>
          </a:p>
          <a:p>
            <a:pPr marL="411480" indent="-342900">
              <a:lnSpc>
                <a:spcPct val="110000"/>
              </a:lnSpc>
              <a:spcBef>
                <a:spcPts val="700"/>
              </a:spcBef>
              <a:buClr>
                <a:schemeClr val="tx2"/>
              </a:buClr>
              <a:buSzPct val="95000"/>
              <a:buFont typeface="Wingdings"/>
              <a:buChar char=""/>
            </a:pPr>
            <a:r>
              <a:rPr lang="en-US" sz="2400" dirty="0">
                <a:latin typeface="+mn-lt"/>
                <a:ea typeface="+mn-ea"/>
              </a:rPr>
              <a:t>Flyweight</a:t>
            </a:r>
          </a:p>
          <a:p>
            <a:pPr marL="411480" indent="-342900">
              <a:lnSpc>
                <a:spcPct val="110000"/>
              </a:lnSpc>
              <a:spcBef>
                <a:spcPts val="700"/>
              </a:spcBef>
              <a:buClr>
                <a:schemeClr val="tx2"/>
              </a:buClr>
              <a:buSzPct val="95000"/>
              <a:buFont typeface="Wingdings"/>
              <a:buChar char=""/>
            </a:pPr>
            <a:r>
              <a:rPr lang="en-US" sz="2400" dirty="0">
                <a:latin typeface="+mn-lt"/>
                <a:ea typeface="+mn-ea"/>
              </a:rPr>
              <a:t>Proxy</a:t>
            </a:r>
          </a:p>
        </p:txBody>
      </p:sp>
    </p:spTree>
    <p:extLst>
      <p:ext uri="{BB962C8B-B14F-4D97-AF65-F5344CB8AC3E}">
        <p14:creationId xmlns:p14="http://schemas.microsoft.com/office/powerpoint/2010/main" val="89099071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3074"/>
          <p:cNvSpPr>
            <a:spLocks noGrp="1" noChangeArrowheads="1"/>
          </p:cNvSpPr>
          <p:nvPr>
            <p:ph type="title"/>
          </p:nvPr>
        </p:nvSpPr>
        <p:spPr>
          <a:xfrm>
            <a:off x="469006" y="76200"/>
            <a:ext cx="8999538" cy="533400"/>
          </a:xfrm>
        </p:spPr>
        <p:txBody>
          <a:bodyPr/>
          <a:lstStyle/>
          <a:p>
            <a:r>
              <a:rPr lang="en-US" altLang="zh-CN" dirty="0">
                <a:ea typeface="宋体" charset="-122"/>
              </a:rPr>
              <a:t>Examples of Pattern Usage</a:t>
            </a:r>
          </a:p>
        </p:txBody>
      </p:sp>
      <p:graphicFrame>
        <p:nvGraphicFramePr>
          <p:cNvPr id="408616" name="Group 3112"/>
          <p:cNvGraphicFramePr>
            <a:graphicFrameLocks noGrp="1"/>
          </p:cNvGraphicFramePr>
          <p:nvPr>
            <p:ph sz="half" idx="2"/>
            <p:extLst>
              <p:ext uri="{D42A27DB-BD31-4B8C-83A1-F6EECF244321}">
                <p14:modId xmlns:p14="http://schemas.microsoft.com/office/powerpoint/2010/main" val="1359974072"/>
              </p:ext>
            </p:extLst>
          </p:nvPr>
        </p:nvGraphicFramePr>
        <p:xfrm>
          <a:off x="530224" y="1052511"/>
          <a:ext cx="8434264" cy="5616848"/>
        </p:xfrm>
        <a:graphic>
          <a:graphicData uri="http://schemas.openxmlformats.org/drawingml/2006/table">
            <a:tbl>
              <a:tblPr/>
              <a:tblGrid>
                <a:gridCol w="2151263"/>
                <a:gridCol w="6283001"/>
              </a:tblGrid>
              <a:tr h="609907">
                <a:tc>
                  <a:txBody>
                    <a:bodyPr/>
                    <a:lstStyle/>
                    <a:p>
                      <a:pPr marL="0" marR="0" lvl="0" indent="0" algn="l" defTabSz="914400" rtl="0" eaLnBrk="1" fontAlgn="base" latinLnBrk="0" hangingPunct="1">
                        <a:lnSpc>
                          <a:spcPct val="80000"/>
                        </a:lnSpc>
                        <a:spcBef>
                          <a:spcPct val="30000"/>
                        </a:spcBef>
                        <a:spcAft>
                          <a:spcPct val="0"/>
                        </a:spcAft>
                        <a:buClr>
                          <a:srgbClr val="FFFF99"/>
                        </a:buClr>
                        <a:buSzTx/>
                        <a:buFont typeface="Wingdings" pitchFamily="2" charset="2"/>
                        <a:buNone/>
                        <a:tabLst/>
                      </a:pPr>
                      <a:r>
                        <a:rPr kumimoji="0" lang="en-US" altLang="zh-CN" sz="1800" b="0" i="0" u="none" strike="noStrike" cap="none" normalizeH="0" baseline="0" smtClean="0">
                          <a:ln>
                            <a:noFill/>
                          </a:ln>
                          <a:solidFill>
                            <a:srgbClr val="FFFF99"/>
                          </a:solidFill>
                          <a:effectLst/>
                          <a:latin typeface="Arial" charset="0"/>
                          <a:ea typeface="宋体" charset="-122"/>
                        </a:rPr>
                        <a:t>Pattern</a:t>
                      </a:r>
                      <a:r>
                        <a:rPr kumimoji="0" lang="en-US" altLang="zh-CN" sz="2400" b="0" i="0" u="none" strike="noStrike" cap="none" normalizeH="0" baseline="0" smtClean="0">
                          <a:ln>
                            <a:noFill/>
                          </a:ln>
                          <a:solidFill>
                            <a:srgbClr val="FFFF99"/>
                          </a:solidFill>
                          <a:effectLst/>
                          <a:latin typeface="Arial" charset="0"/>
                          <a:ea typeface="宋体" charset="-122"/>
                        </a:rPr>
                        <a:t> </a:t>
                      </a:r>
                    </a:p>
                  </a:txBody>
                  <a:tcPr marL="107950" marR="107950" marT="53975" marB="539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30000"/>
                        </a:spcBef>
                        <a:spcAft>
                          <a:spcPct val="0"/>
                        </a:spcAft>
                        <a:buClr>
                          <a:srgbClr val="FFFF99"/>
                        </a:buClr>
                        <a:buSzTx/>
                        <a:buFont typeface="Wingdings" pitchFamily="2" charset="2"/>
                        <a:buNone/>
                        <a:tabLst/>
                      </a:pPr>
                      <a:r>
                        <a:rPr kumimoji="0" lang="en-US" altLang="zh-CN" sz="1800" b="0" i="0" u="none" strike="noStrike" cap="none" normalizeH="0" baseline="0" smtClean="0">
                          <a:ln>
                            <a:noFill/>
                          </a:ln>
                          <a:solidFill>
                            <a:srgbClr val="FFFF99"/>
                          </a:solidFill>
                          <a:effectLst/>
                          <a:latin typeface="Arial" charset="0"/>
                          <a:ea typeface="宋体" charset="-122"/>
                        </a:rPr>
                        <a:t>Example</a:t>
                      </a:r>
                      <a:r>
                        <a:rPr kumimoji="0" lang="en-US" altLang="zh-CN" sz="2400" b="0" i="0" u="none" strike="noStrike" cap="none" normalizeH="0" baseline="0" smtClean="0">
                          <a:ln>
                            <a:noFill/>
                          </a:ln>
                          <a:solidFill>
                            <a:srgbClr val="FFFF99"/>
                          </a:solidFill>
                          <a:effectLst/>
                          <a:latin typeface="Arial" charset="0"/>
                          <a:ea typeface="宋体" charset="-122"/>
                        </a:rPr>
                        <a:t> </a:t>
                      </a:r>
                    </a:p>
                  </a:txBody>
                  <a:tcPr marL="107950" marR="107950" marT="53975" marB="539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07971">
                <a:tc>
                  <a:txBody>
                    <a:bodyPr/>
                    <a:lstStyle/>
                    <a:p>
                      <a:pPr marL="0" marR="0" lvl="0" indent="0" algn="l" defTabSz="914400" rtl="0" eaLnBrk="1" fontAlgn="base" latinLnBrk="0" hangingPunct="1">
                        <a:lnSpc>
                          <a:spcPct val="100000"/>
                        </a:lnSpc>
                        <a:spcBef>
                          <a:spcPct val="30000"/>
                        </a:spcBef>
                        <a:spcAft>
                          <a:spcPct val="0"/>
                        </a:spcAft>
                        <a:buClr>
                          <a:srgbClr val="FFFF99"/>
                        </a:buClr>
                        <a:buSzTx/>
                        <a:buFont typeface="Wingdings" pitchFamily="2" charset="2"/>
                        <a:buNone/>
                        <a:tabLst/>
                      </a:pPr>
                      <a:r>
                        <a:rPr kumimoji="0" lang="en-US" altLang="zh-CN" sz="1800" b="0" i="0" u="none" strike="noStrike" cap="none" normalizeH="0" baseline="0" smtClean="0">
                          <a:ln>
                            <a:noFill/>
                          </a:ln>
                          <a:solidFill>
                            <a:srgbClr val="DDDDDD"/>
                          </a:solidFill>
                          <a:effectLst/>
                          <a:latin typeface="Arial" charset="0"/>
                          <a:ea typeface="宋体" charset="-122"/>
                        </a:rPr>
                        <a:t>Command</a:t>
                      </a:r>
                    </a:p>
                    <a:p>
                      <a:pPr marL="0" marR="0" lvl="0" indent="0" algn="l" defTabSz="914400" rtl="0" eaLnBrk="1" fontAlgn="base" latinLnBrk="0" hangingPunct="1">
                        <a:lnSpc>
                          <a:spcPct val="100000"/>
                        </a:lnSpc>
                        <a:spcBef>
                          <a:spcPct val="30000"/>
                        </a:spcBef>
                        <a:spcAft>
                          <a:spcPct val="0"/>
                        </a:spcAft>
                        <a:buClr>
                          <a:srgbClr val="FFFF99"/>
                        </a:buClr>
                        <a:buSzTx/>
                        <a:buFont typeface="Wingdings" pitchFamily="2" charset="2"/>
                        <a:buNone/>
                        <a:tabLst/>
                      </a:pPr>
                      <a:r>
                        <a:rPr kumimoji="0" lang="en-US" altLang="zh-CN" sz="1600" b="0" i="0" u="none" strike="noStrike" cap="none" normalizeH="0" baseline="0" smtClean="0">
                          <a:ln>
                            <a:noFill/>
                          </a:ln>
                          <a:solidFill>
                            <a:srgbClr val="DDDDDD"/>
                          </a:solidFill>
                          <a:effectLst/>
                          <a:latin typeface="Arial" charset="0"/>
                          <a:ea typeface="宋体" charset="-122"/>
                        </a:rPr>
                        <a:t>(behavioral pattern)</a:t>
                      </a:r>
                    </a:p>
                  </a:txBody>
                  <a:tcPr marL="107950" marR="107950" marT="53975" marB="539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rgbClr val="FFFF99"/>
                        </a:buClr>
                        <a:buSzTx/>
                        <a:buFont typeface="Wingdings" pitchFamily="2" charset="2"/>
                        <a:buNone/>
                        <a:tabLst/>
                      </a:pPr>
                      <a:r>
                        <a:rPr kumimoji="0" lang="en-US" altLang="zh-CN" sz="1600" b="0" i="0" u="none" strike="noStrike" cap="none" normalizeH="0" baseline="0" smtClean="0">
                          <a:ln>
                            <a:noFill/>
                          </a:ln>
                          <a:solidFill>
                            <a:srgbClr val="DDDDDD"/>
                          </a:solidFill>
                          <a:effectLst/>
                          <a:latin typeface="Arial" charset="0"/>
                          <a:ea typeface="宋体" charset="-122"/>
                          <a:cs typeface="Times New Roman" pitchFamily="18" charset="0"/>
                        </a:rPr>
                        <a:t>Issue a request to an object without knowing anything about the operation requested or the receiver of the request: for example, the response to a menu item, an undo request, the processing of a time-out</a:t>
                      </a:r>
                    </a:p>
                  </a:txBody>
                  <a:tcPr marL="107950" marR="107950" marT="53975" marB="539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3872">
                <a:tc>
                  <a:txBody>
                    <a:bodyPr/>
                    <a:lstStyle/>
                    <a:p>
                      <a:pPr marL="0" marR="0" lvl="0" indent="0" algn="l" defTabSz="914400" rtl="0" eaLnBrk="1" fontAlgn="base" latinLnBrk="0" hangingPunct="1">
                        <a:lnSpc>
                          <a:spcPct val="100000"/>
                        </a:lnSpc>
                        <a:spcBef>
                          <a:spcPct val="30000"/>
                        </a:spcBef>
                        <a:spcAft>
                          <a:spcPct val="0"/>
                        </a:spcAft>
                        <a:buClr>
                          <a:srgbClr val="FFFF99"/>
                        </a:buClr>
                        <a:buSzTx/>
                        <a:buFont typeface="Wingdings" pitchFamily="2" charset="2"/>
                        <a:buNone/>
                        <a:tabLst/>
                      </a:pPr>
                      <a:r>
                        <a:rPr kumimoji="0" lang="en-US" altLang="zh-CN" sz="1800" b="0" i="0" u="none" strike="noStrike" cap="none" normalizeH="0" baseline="0" smtClean="0">
                          <a:ln>
                            <a:noFill/>
                          </a:ln>
                          <a:solidFill>
                            <a:srgbClr val="DDDDDD"/>
                          </a:solidFill>
                          <a:effectLst/>
                          <a:latin typeface="Arial" charset="0"/>
                          <a:ea typeface="宋体" charset="-122"/>
                        </a:rPr>
                        <a:t>Abstract factory</a:t>
                      </a:r>
                    </a:p>
                    <a:p>
                      <a:pPr marL="0" marR="0" lvl="0" indent="0" algn="l" defTabSz="914400" rtl="0" eaLnBrk="1" fontAlgn="base" latinLnBrk="0" hangingPunct="1">
                        <a:lnSpc>
                          <a:spcPct val="100000"/>
                        </a:lnSpc>
                        <a:spcBef>
                          <a:spcPct val="30000"/>
                        </a:spcBef>
                        <a:spcAft>
                          <a:spcPct val="0"/>
                        </a:spcAft>
                        <a:buClr>
                          <a:srgbClr val="FFFF99"/>
                        </a:buClr>
                        <a:buSzTx/>
                        <a:buFont typeface="Wingdings" pitchFamily="2" charset="2"/>
                        <a:buNone/>
                        <a:tabLst/>
                      </a:pPr>
                      <a:r>
                        <a:rPr kumimoji="0" lang="en-US" altLang="zh-CN" sz="1600" b="0" i="0" u="none" strike="noStrike" cap="none" normalizeH="0" baseline="0" smtClean="0">
                          <a:ln>
                            <a:noFill/>
                          </a:ln>
                          <a:solidFill>
                            <a:srgbClr val="DDDDDD"/>
                          </a:solidFill>
                          <a:effectLst/>
                          <a:latin typeface="Arial" charset="0"/>
                          <a:ea typeface="宋体" charset="-122"/>
                        </a:rPr>
                        <a:t>(creational pattern)</a:t>
                      </a:r>
                    </a:p>
                  </a:txBody>
                  <a:tcPr marL="107950" marR="107950" marT="53975" marB="539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rgbClr val="FFFF99"/>
                        </a:buClr>
                        <a:buSzTx/>
                        <a:buFont typeface="Wingdings" pitchFamily="2" charset="2"/>
                        <a:buNone/>
                        <a:tabLst/>
                      </a:pPr>
                      <a:r>
                        <a:rPr kumimoji="0" lang="en-US" altLang="zh-CN" sz="1600" b="0" i="0" u="none" strike="noStrike" cap="none" normalizeH="0" baseline="0" smtClean="0">
                          <a:ln>
                            <a:noFill/>
                          </a:ln>
                          <a:solidFill>
                            <a:srgbClr val="DDDDDD"/>
                          </a:solidFill>
                          <a:effectLst/>
                          <a:latin typeface="Arial" charset="0"/>
                          <a:ea typeface="宋体" charset="-122"/>
                        </a:rPr>
                        <a:t>Create GUI objects (buttons, scrollbars, windows, etc.) independent of the underlying OS: the application can be easily ported to different environments</a:t>
                      </a:r>
                    </a:p>
                  </a:txBody>
                  <a:tcPr marL="107950" marR="107950" marT="53975" marB="539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42549">
                <a:tc>
                  <a:txBody>
                    <a:bodyPr/>
                    <a:lstStyle/>
                    <a:p>
                      <a:pPr marL="0" marR="0" lvl="0" indent="0" algn="l" defTabSz="914400" rtl="0" eaLnBrk="1" fontAlgn="base" latinLnBrk="0" hangingPunct="1">
                        <a:lnSpc>
                          <a:spcPct val="100000"/>
                        </a:lnSpc>
                        <a:spcBef>
                          <a:spcPct val="30000"/>
                        </a:spcBef>
                        <a:spcAft>
                          <a:spcPct val="0"/>
                        </a:spcAft>
                        <a:buClr>
                          <a:srgbClr val="FFFF99"/>
                        </a:buClr>
                        <a:buSzTx/>
                        <a:buFont typeface="Wingdings" pitchFamily="2" charset="2"/>
                        <a:buNone/>
                        <a:tabLst/>
                      </a:pPr>
                      <a:r>
                        <a:rPr kumimoji="0" lang="en-US" altLang="zh-CN" sz="1800" b="0" i="0" u="none" strike="noStrike" cap="none" normalizeH="0" baseline="0" smtClean="0">
                          <a:ln>
                            <a:noFill/>
                          </a:ln>
                          <a:solidFill>
                            <a:srgbClr val="DDDDDD"/>
                          </a:solidFill>
                          <a:effectLst/>
                          <a:latin typeface="Arial" charset="0"/>
                          <a:ea typeface="宋体" charset="-122"/>
                        </a:rPr>
                        <a:t>Proxy</a:t>
                      </a:r>
                    </a:p>
                    <a:p>
                      <a:pPr marL="0" marR="0" lvl="0" indent="0" algn="l" defTabSz="914400" rtl="0" eaLnBrk="1" fontAlgn="base" latinLnBrk="0" hangingPunct="1">
                        <a:lnSpc>
                          <a:spcPct val="100000"/>
                        </a:lnSpc>
                        <a:spcBef>
                          <a:spcPct val="30000"/>
                        </a:spcBef>
                        <a:spcAft>
                          <a:spcPct val="0"/>
                        </a:spcAft>
                        <a:buClr>
                          <a:srgbClr val="FFFF99"/>
                        </a:buClr>
                        <a:buSzTx/>
                        <a:buFont typeface="Wingdings" pitchFamily="2" charset="2"/>
                        <a:buNone/>
                        <a:tabLst/>
                      </a:pPr>
                      <a:r>
                        <a:rPr kumimoji="0" lang="en-US" altLang="zh-CN" sz="1600" b="0" i="0" u="none" strike="noStrike" cap="none" normalizeH="0" baseline="0" smtClean="0">
                          <a:ln>
                            <a:noFill/>
                          </a:ln>
                          <a:solidFill>
                            <a:srgbClr val="DDDDDD"/>
                          </a:solidFill>
                          <a:effectLst/>
                          <a:latin typeface="Arial" charset="0"/>
                          <a:ea typeface="宋体" charset="-122"/>
                        </a:rPr>
                        <a:t>(structural pattern)</a:t>
                      </a:r>
                    </a:p>
                  </a:txBody>
                  <a:tcPr marL="107950" marR="107950" marT="53975" marB="539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rgbClr val="FFFF99"/>
                        </a:buClr>
                        <a:buSzTx/>
                        <a:buFont typeface="Wingdings" pitchFamily="2" charset="2"/>
                        <a:buNone/>
                        <a:tabLst/>
                      </a:pPr>
                      <a:r>
                        <a:rPr kumimoji="0" lang="en-US" altLang="zh-CN" sz="1600" b="0" i="0" u="none" strike="noStrike" cap="none" normalizeH="0" baseline="0" dirty="0" smtClean="0">
                          <a:ln>
                            <a:noFill/>
                          </a:ln>
                          <a:solidFill>
                            <a:srgbClr val="DDDDDD"/>
                          </a:solidFill>
                          <a:effectLst/>
                          <a:latin typeface="Arial" charset="0"/>
                          <a:ea typeface="宋体" charset="-122"/>
                          <a:cs typeface="Times New Roman" pitchFamily="18" charset="0"/>
                        </a:rPr>
                        <a:t>Handle distributed objects in a way that is transparent to the client objects (</a:t>
                      </a:r>
                      <a:r>
                        <a:rPr kumimoji="0" lang="en-US" altLang="zh-CN" sz="1600" b="0" i="1" u="none" strike="noStrike" cap="none" normalizeH="0" baseline="0" dirty="0" smtClean="0">
                          <a:ln>
                            <a:noFill/>
                          </a:ln>
                          <a:solidFill>
                            <a:srgbClr val="DDDDDD"/>
                          </a:solidFill>
                          <a:effectLst/>
                          <a:latin typeface="Arial" charset="0"/>
                          <a:ea typeface="宋体" charset="-122"/>
                          <a:cs typeface="Times New Roman" pitchFamily="18" charset="0"/>
                        </a:rPr>
                        <a:t>remote proxy</a:t>
                      </a:r>
                      <a:r>
                        <a:rPr kumimoji="0" lang="en-US" altLang="zh-CN" sz="1600" b="0" i="0" u="none" strike="noStrike" cap="none" normalizeH="0" baseline="0" dirty="0" smtClean="0">
                          <a:ln>
                            <a:noFill/>
                          </a:ln>
                          <a:solidFill>
                            <a:srgbClr val="DDDDDD"/>
                          </a:solidFill>
                          <a:effectLst/>
                          <a:latin typeface="Arial" charset="0"/>
                          <a:ea typeface="宋体" charset="-122"/>
                          <a:cs typeface="Times New Roman" pitchFamily="18" charset="0"/>
                        </a:rPr>
                        <a:t>)</a:t>
                      </a:r>
                    </a:p>
                    <a:p>
                      <a:pPr marL="0" marR="0" lvl="0" indent="0" algn="l" defTabSz="914400" rtl="0" eaLnBrk="1" fontAlgn="base" latinLnBrk="0" hangingPunct="1">
                        <a:lnSpc>
                          <a:spcPct val="100000"/>
                        </a:lnSpc>
                        <a:spcBef>
                          <a:spcPct val="30000"/>
                        </a:spcBef>
                        <a:spcAft>
                          <a:spcPct val="0"/>
                        </a:spcAft>
                        <a:buClr>
                          <a:srgbClr val="FFFF99"/>
                        </a:buClr>
                        <a:buSzTx/>
                        <a:buFont typeface="Wingdings" pitchFamily="2" charset="2"/>
                        <a:buNone/>
                        <a:tabLst/>
                      </a:pPr>
                      <a:r>
                        <a:rPr kumimoji="0" lang="en-US" altLang="zh-CN" sz="1600" b="0" i="0" u="none" strike="noStrike" cap="none" normalizeH="0" baseline="0" dirty="0" smtClean="0">
                          <a:ln>
                            <a:noFill/>
                          </a:ln>
                          <a:solidFill>
                            <a:srgbClr val="DDDDDD"/>
                          </a:solidFill>
                          <a:effectLst/>
                          <a:latin typeface="Arial" charset="0"/>
                          <a:ea typeface="宋体" charset="-122"/>
                          <a:cs typeface="Times New Roman" pitchFamily="18" charset="0"/>
                        </a:rPr>
                        <a:t>Load a large graphical object or any entity object “costly” to create/initialize only when needed (</a:t>
                      </a:r>
                      <a:r>
                        <a:rPr kumimoji="0" lang="en-US" altLang="zh-CN" sz="1600" b="0" i="1" u="none" strike="noStrike" cap="none" normalizeH="0" baseline="0" dirty="0" smtClean="0">
                          <a:ln>
                            <a:noFill/>
                          </a:ln>
                          <a:solidFill>
                            <a:srgbClr val="DDDDDD"/>
                          </a:solidFill>
                          <a:effectLst/>
                          <a:latin typeface="Arial" charset="0"/>
                          <a:ea typeface="宋体" charset="-122"/>
                          <a:cs typeface="Times New Roman" pitchFamily="18" charset="0"/>
                        </a:rPr>
                        <a:t>on demand</a:t>
                      </a:r>
                      <a:r>
                        <a:rPr kumimoji="0" lang="en-US" altLang="zh-CN" sz="1600" b="0" i="0" u="none" strike="noStrike" cap="none" normalizeH="0" baseline="0" dirty="0" smtClean="0">
                          <a:ln>
                            <a:noFill/>
                          </a:ln>
                          <a:solidFill>
                            <a:srgbClr val="DDDDDD"/>
                          </a:solidFill>
                          <a:effectLst/>
                          <a:latin typeface="Arial" charset="0"/>
                          <a:ea typeface="宋体" charset="-122"/>
                          <a:cs typeface="Times New Roman" pitchFamily="18" charset="0"/>
                        </a:rPr>
                        <a:t>) and in a transparent way (</a:t>
                      </a:r>
                      <a:r>
                        <a:rPr kumimoji="0" lang="en-US" altLang="zh-CN" sz="1600" b="0" i="1" u="none" strike="noStrike" cap="none" normalizeH="0" baseline="0" dirty="0" smtClean="0">
                          <a:ln>
                            <a:noFill/>
                          </a:ln>
                          <a:solidFill>
                            <a:srgbClr val="DDDDDD"/>
                          </a:solidFill>
                          <a:effectLst/>
                          <a:latin typeface="Arial" charset="0"/>
                          <a:ea typeface="宋体" charset="-122"/>
                          <a:cs typeface="Times New Roman" pitchFamily="18" charset="0"/>
                        </a:rPr>
                        <a:t>virtual proxy</a:t>
                      </a:r>
                      <a:r>
                        <a:rPr kumimoji="0" lang="en-US" altLang="zh-CN" sz="1600" b="0" i="0" u="none" strike="noStrike" cap="none" normalizeH="0" baseline="0" dirty="0" smtClean="0">
                          <a:ln>
                            <a:noFill/>
                          </a:ln>
                          <a:solidFill>
                            <a:srgbClr val="DDDDDD"/>
                          </a:solidFill>
                          <a:effectLst/>
                          <a:latin typeface="Arial" charset="0"/>
                          <a:ea typeface="宋体" charset="-122"/>
                          <a:cs typeface="Times New Roman" pitchFamily="18" charset="0"/>
                        </a:rPr>
                        <a:t>)</a:t>
                      </a:r>
                    </a:p>
                  </a:txBody>
                  <a:tcPr marL="107950" marR="107950" marT="53975" marB="539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42549">
                <a:tc>
                  <a:txBody>
                    <a:bodyPr/>
                    <a:lstStyle/>
                    <a:p>
                      <a:pPr marL="0" marR="0" lvl="0" indent="0" algn="l" defTabSz="914400" rtl="0" eaLnBrk="1" fontAlgn="base" latinLnBrk="0" hangingPunct="1">
                        <a:lnSpc>
                          <a:spcPct val="100000"/>
                        </a:lnSpc>
                        <a:spcBef>
                          <a:spcPct val="30000"/>
                        </a:spcBef>
                        <a:spcAft>
                          <a:spcPct val="0"/>
                        </a:spcAft>
                        <a:buClr>
                          <a:srgbClr val="FFFF99"/>
                        </a:buClr>
                        <a:buSzTx/>
                        <a:buFont typeface="Wingdings" pitchFamily="2" charset="2"/>
                        <a:buNone/>
                        <a:tabLst/>
                      </a:pPr>
                      <a:r>
                        <a:rPr kumimoji="0" lang="en-US" altLang="zh-CN" sz="1800" b="0" i="0" u="none" strike="noStrike" cap="none" normalizeH="0" baseline="0" smtClean="0">
                          <a:ln>
                            <a:noFill/>
                          </a:ln>
                          <a:solidFill>
                            <a:srgbClr val="DDDDDD"/>
                          </a:solidFill>
                          <a:effectLst/>
                          <a:latin typeface="Arial" charset="0"/>
                          <a:ea typeface="宋体" charset="-122"/>
                        </a:rPr>
                        <a:t>Observer</a:t>
                      </a:r>
                    </a:p>
                    <a:p>
                      <a:pPr marL="0" marR="0" lvl="0" indent="0" algn="l" defTabSz="914400" rtl="0" eaLnBrk="1" fontAlgn="base" latinLnBrk="0" hangingPunct="1">
                        <a:lnSpc>
                          <a:spcPct val="100000"/>
                        </a:lnSpc>
                        <a:spcBef>
                          <a:spcPct val="30000"/>
                        </a:spcBef>
                        <a:spcAft>
                          <a:spcPct val="0"/>
                        </a:spcAft>
                        <a:buClr>
                          <a:srgbClr val="FFFF99"/>
                        </a:buClr>
                        <a:buSzTx/>
                        <a:buFont typeface="Wingdings" pitchFamily="2" charset="2"/>
                        <a:buNone/>
                        <a:tabLst/>
                      </a:pPr>
                      <a:r>
                        <a:rPr kumimoji="0" lang="en-US" altLang="zh-CN" sz="1600" b="0" i="0" u="none" strike="noStrike" cap="none" normalizeH="0" baseline="0" smtClean="0">
                          <a:ln>
                            <a:noFill/>
                          </a:ln>
                          <a:solidFill>
                            <a:srgbClr val="DDDDDD"/>
                          </a:solidFill>
                          <a:effectLst/>
                          <a:latin typeface="Arial" charset="0"/>
                          <a:ea typeface="宋体" charset="-122"/>
                        </a:rPr>
                        <a:t>(behavioral pattern)</a:t>
                      </a:r>
                    </a:p>
                  </a:txBody>
                  <a:tcPr marL="107950" marR="107950" marT="53975" marB="539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rgbClr val="FFFF99"/>
                        </a:buClr>
                        <a:buSzTx/>
                        <a:buFont typeface="Wingdings" pitchFamily="2" charset="2"/>
                        <a:buNone/>
                        <a:tabLst/>
                      </a:pPr>
                      <a:r>
                        <a:rPr kumimoji="0" lang="en-US" altLang="zh-CN" sz="1600" b="0" i="0" u="none" strike="noStrike" cap="none" normalizeH="0" baseline="0" dirty="0" smtClean="0">
                          <a:ln>
                            <a:noFill/>
                          </a:ln>
                          <a:solidFill>
                            <a:srgbClr val="DDDDDD"/>
                          </a:solidFill>
                          <a:effectLst/>
                          <a:latin typeface="Arial" charset="0"/>
                          <a:ea typeface="宋体" charset="-122"/>
                        </a:rPr>
                        <a:t>When the state of an object changes, the dependent objects are notified. The changed object is independent of the observers.</a:t>
                      </a:r>
                    </a:p>
                    <a:p>
                      <a:pPr marL="0" marR="0" lvl="0" indent="0" algn="l" defTabSz="914400" rtl="0" eaLnBrk="1" fontAlgn="base" latinLnBrk="0" hangingPunct="1">
                        <a:lnSpc>
                          <a:spcPct val="100000"/>
                        </a:lnSpc>
                        <a:spcBef>
                          <a:spcPct val="30000"/>
                        </a:spcBef>
                        <a:spcAft>
                          <a:spcPct val="0"/>
                        </a:spcAft>
                        <a:buClr>
                          <a:srgbClr val="FFFF99"/>
                        </a:buClr>
                        <a:buSzTx/>
                        <a:buFont typeface="Wingdings" pitchFamily="2" charset="2"/>
                        <a:buNone/>
                        <a:tabLst/>
                      </a:pPr>
                      <a:r>
                        <a:rPr kumimoji="0" lang="en-US" altLang="zh-CN" sz="1600" b="0" i="0" u="none" strike="noStrike" cap="none" normalizeH="0" baseline="0" dirty="0" smtClean="0">
                          <a:ln>
                            <a:noFill/>
                          </a:ln>
                          <a:solidFill>
                            <a:srgbClr val="DDDDDD"/>
                          </a:solidFill>
                          <a:effectLst/>
                          <a:latin typeface="Arial" charset="0"/>
                          <a:ea typeface="宋体" charset="-122"/>
                        </a:rPr>
                        <a:t>Note: The MVC architectural pattern is an extension of the Observer design pattern</a:t>
                      </a:r>
                    </a:p>
                  </a:txBody>
                  <a:tcPr marL="107950" marR="107950" marT="53975" marB="539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43256102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a:xfrm>
            <a:off x="827584" y="116632"/>
            <a:ext cx="7772400" cy="914400"/>
          </a:xfrm>
        </p:spPr>
        <p:txBody>
          <a:bodyPr/>
          <a:lstStyle/>
          <a:p>
            <a:r>
              <a:rPr lang="en-US" altLang="zh-CN" sz="3600" dirty="0">
                <a:ea typeface="宋体" charset="-122"/>
              </a:rPr>
              <a:t>Detailing the Command Pattern</a:t>
            </a:r>
          </a:p>
        </p:txBody>
      </p:sp>
      <p:sp>
        <p:nvSpPr>
          <p:cNvPr id="410680" name="Freeform 56"/>
          <p:cNvSpPr>
            <a:spLocks/>
          </p:cNvSpPr>
          <p:nvPr/>
        </p:nvSpPr>
        <p:spPr bwMode="auto">
          <a:xfrm>
            <a:off x="3863975" y="4991100"/>
            <a:ext cx="1687513" cy="525463"/>
          </a:xfrm>
          <a:custGeom>
            <a:avLst/>
            <a:gdLst/>
            <a:ahLst/>
            <a:cxnLst>
              <a:cxn ang="0">
                <a:pos x="0" y="0"/>
              </a:cxn>
              <a:cxn ang="0">
                <a:pos x="971" y="0"/>
              </a:cxn>
              <a:cxn ang="0">
                <a:pos x="1063" y="92"/>
              </a:cxn>
              <a:cxn ang="0">
                <a:pos x="1063" y="331"/>
              </a:cxn>
              <a:cxn ang="0">
                <a:pos x="0" y="331"/>
              </a:cxn>
              <a:cxn ang="0">
                <a:pos x="0" y="0"/>
              </a:cxn>
            </a:cxnLst>
            <a:rect l="0" t="0" r="r" b="b"/>
            <a:pathLst>
              <a:path w="1063" h="331">
                <a:moveTo>
                  <a:pt x="0" y="0"/>
                </a:moveTo>
                <a:lnTo>
                  <a:pt x="971" y="0"/>
                </a:lnTo>
                <a:lnTo>
                  <a:pt x="1063" y="92"/>
                </a:lnTo>
                <a:lnTo>
                  <a:pt x="1063" y="331"/>
                </a:lnTo>
                <a:lnTo>
                  <a:pt x="0" y="331"/>
                </a:lnTo>
                <a:lnTo>
                  <a:pt x="0" y="0"/>
                </a:lnTo>
                <a:close/>
              </a:path>
            </a:pathLst>
          </a:custGeom>
          <a:solidFill>
            <a:srgbClr val="FFFFCC"/>
          </a:solidFill>
          <a:ln w="12700">
            <a:solidFill>
              <a:srgbClr val="990033"/>
            </a:solidFill>
            <a:prstDash val="solid"/>
            <a:round/>
            <a:headEnd/>
            <a:tailEnd/>
          </a:ln>
        </p:spPr>
        <p:txBody>
          <a:bodyPr/>
          <a:lstStyle/>
          <a:p>
            <a:endParaRPr lang="en-US"/>
          </a:p>
        </p:txBody>
      </p:sp>
      <p:sp>
        <p:nvSpPr>
          <p:cNvPr id="410681" name="Freeform 57"/>
          <p:cNvSpPr>
            <a:spLocks/>
          </p:cNvSpPr>
          <p:nvPr/>
        </p:nvSpPr>
        <p:spPr bwMode="auto">
          <a:xfrm>
            <a:off x="5405438" y="4991100"/>
            <a:ext cx="146050" cy="146050"/>
          </a:xfrm>
          <a:custGeom>
            <a:avLst/>
            <a:gdLst/>
            <a:ahLst/>
            <a:cxnLst>
              <a:cxn ang="0">
                <a:pos x="0" y="0"/>
              </a:cxn>
              <a:cxn ang="0">
                <a:pos x="0" y="36"/>
              </a:cxn>
              <a:cxn ang="0">
                <a:pos x="36" y="36"/>
              </a:cxn>
            </a:cxnLst>
            <a:rect l="0" t="0" r="r" b="b"/>
            <a:pathLst>
              <a:path w="36" h="36">
                <a:moveTo>
                  <a:pt x="0" y="0"/>
                </a:moveTo>
                <a:lnTo>
                  <a:pt x="0" y="36"/>
                </a:lnTo>
                <a:lnTo>
                  <a:pt x="36" y="36"/>
                </a:lnTo>
              </a:path>
            </a:pathLst>
          </a:custGeom>
          <a:noFill/>
          <a:ln w="12700">
            <a:solidFill>
              <a:srgbClr val="990033"/>
            </a:solidFill>
            <a:prstDash val="solid"/>
            <a:round/>
            <a:headEnd/>
            <a:tailEnd/>
          </a:ln>
        </p:spPr>
        <p:txBody>
          <a:bodyPr/>
          <a:lstStyle/>
          <a:p>
            <a:endParaRPr lang="en-US"/>
          </a:p>
        </p:txBody>
      </p:sp>
      <p:sp>
        <p:nvSpPr>
          <p:cNvPr id="410682" name="Rectangle 58"/>
          <p:cNvSpPr>
            <a:spLocks noChangeArrowheads="1"/>
          </p:cNvSpPr>
          <p:nvPr/>
        </p:nvSpPr>
        <p:spPr bwMode="auto">
          <a:xfrm>
            <a:off x="3911600" y="5016500"/>
            <a:ext cx="1368425" cy="244475"/>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600">
                <a:solidFill>
                  <a:srgbClr val="000000"/>
                </a:solidFill>
                <a:ea typeface="宋体" charset="-122"/>
              </a:rPr>
              <a:t>cmd.Process();</a:t>
            </a:r>
            <a:endParaRPr lang="en-US" altLang="zh-CN" sz="1000">
              <a:solidFill>
                <a:schemeClr val="tx1"/>
              </a:solidFill>
              <a:ea typeface="宋体" charset="-122"/>
            </a:endParaRPr>
          </a:p>
        </p:txBody>
      </p:sp>
      <p:grpSp>
        <p:nvGrpSpPr>
          <p:cNvPr id="2" name="Group 64"/>
          <p:cNvGrpSpPr>
            <a:grpSpLocks/>
          </p:cNvGrpSpPr>
          <p:nvPr/>
        </p:nvGrpSpPr>
        <p:grpSpPr bwMode="auto">
          <a:xfrm>
            <a:off x="1176338" y="1562100"/>
            <a:ext cx="1408112" cy="560388"/>
            <a:chOff x="741" y="1050"/>
            <a:chExt cx="887" cy="353"/>
          </a:xfrm>
        </p:grpSpPr>
        <p:sp>
          <p:nvSpPr>
            <p:cNvPr id="410689" name="Rectangle 65"/>
            <p:cNvSpPr>
              <a:spLocks noChangeArrowheads="1"/>
            </p:cNvSpPr>
            <p:nvPr/>
          </p:nvSpPr>
          <p:spPr bwMode="auto">
            <a:xfrm>
              <a:off x="741" y="1050"/>
              <a:ext cx="887" cy="353"/>
            </a:xfrm>
            <a:prstGeom prst="rect">
              <a:avLst/>
            </a:prstGeom>
            <a:solidFill>
              <a:srgbClr val="FFFFCC"/>
            </a:solidFill>
            <a:ln w="12700">
              <a:solidFill>
                <a:srgbClr val="990033"/>
              </a:solidFill>
              <a:miter lim="800000"/>
              <a:headEnd/>
              <a:tailEnd/>
            </a:ln>
          </p:spPr>
          <p:txBody>
            <a:bodyPr/>
            <a:lstStyle/>
            <a:p>
              <a:endParaRPr lang="en-US"/>
            </a:p>
          </p:txBody>
        </p:sp>
        <p:sp>
          <p:nvSpPr>
            <p:cNvPr id="410690" name="Rectangle 66"/>
            <p:cNvSpPr>
              <a:spLocks noChangeArrowheads="1"/>
            </p:cNvSpPr>
            <p:nvPr/>
          </p:nvSpPr>
          <p:spPr bwMode="auto">
            <a:xfrm>
              <a:off x="878" y="1085"/>
              <a:ext cx="624" cy="154"/>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600">
                  <a:solidFill>
                    <a:srgbClr val="000000"/>
                  </a:solidFill>
                  <a:ea typeface="宋体" charset="-122"/>
                </a:rPr>
                <a:t>Application</a:t>
              </a:r>
              <a:endParaRPr lang="en-US" altLang="zh-CN" sz="1000">
                <a:solidFill>
                  <a:schemeClr val="tx1"/>
                </a:solidFill>
                <a:ea typeface="宋体" charset="-122"/>
              </a:endParaRPr>
            </a:p>
          </p:txBody>
        </p:sp>
        <p:sp>
          <p:nvSpPr>
            <p:cNvPr id="410691" name="Rectangle 67"/>
            <p:cNvSpPr>
              <a:spLocks noChangeArrowheads="1"/>
            </p:cNvSpPr>
            <p:nvPr/>
          </p:nvSpPr>
          <p:spPr bwMode="auto">
            <a:xfrm>
              <a:off x="741" y="1241"/>
              <a:ext cx="887" cy="162"/>
            </a:xfrm>
            <a:prstGeom prst="rect">
              <a:avLst/>
            </a:prstGeom>
            <a:noFill/>
            <a:ln w="12700">
              <a:solidFill>
                <a:srgbClr val="990033"/>
              </a:solidFill>
              <a:miter lim="800000"/>
              <a:headEnd/>
              <a:tailEnd/>
            </a:ln>
          </p:spPr>
          <p:txBody>
            <a:bodyPr/>
            <a:lstStyle/>
            <a:p>
              <a:endParaRPr lang="en-US"/>
            </a:p>
          </p:txBody>
        </p:sp>
        <p:sp>
          <p:nvSpPr>
            <p:cNvPr id="410692" name="Rectangle 68"/>
            <p:cNvSpPr>
              <a:spLocks noChangeArrowheads="1"/>
            </p:cNvSpPr>
            <p:nvPr/>
          </p:nvSpPr>
          <p:spPr bwMode="auto">
            <a:xfrm>
              <a:off x="741" y="1312"/>
              <a:ext cx="887" cy="91"/>
            </a:xfrm>
            <a:prstGeom prst="rect">
              <a:avLst/>
            </a:prstGeom>
            <a:noFill/>
            <a:ln w="12700">
              <a:solidFill>
                <a:srgbClr val="990033"/>
              </a:solidFill>
              <a:miter lim="800000"/>
              <a:headEnd/>
              <a:tailEnd/>
            </a:ln>
          </p:spPr>
          <p:txBody>
            <a:bodyPr/>
            <a:lstStyle/>
            <a:p>
              <a:endParaRPr lang="en-US"/>
            </a:p>
          </p:txBody>
        </p:sp>
      </p:grpSp>
      <p:sp>
        <p:nvSpPr>
          <p:cNvPr id="410693" name="Rectangle 69"/>
          <p:cNvSpPr>
            <a:spLocks noChangeArrowheads="1"/>
          </p:cNvSpPr>
          <p:nvPr/>
        </p:nvSpPr>
        <p:spPr bwMode="auto">
          <a:xfrm>
            <a:off x="1462088" y="3294063"/>
            <a:ext cx="836612" cy="536575"/>
          </a:xfrm>
          <a:prstGeom prst="rect">
            <a:avLst/>
          </a:prstGeom>
          <a:solidFill>
            <a:srgbClr val="FFFFCC"/>
          </a:solidFill>
          <a:ln w="12700">
            <a:solidFill>
              <a:srgbClr val="990033"/>
            </a:solidFill>
            <a:miter lim="800000"/>
            <a:headEnd/>
            <a:tailEnd/>
          </a:ln>
        </p:spPr>
        <p:txBody>
          <a:bodyPr/>
          <a:lstStyle/>
          <a:p>
            <a:endParaRPr lang="en-US"/>
          </a:p>
        </p:txBody>
      </p:sp>
      <p:sp>
        <p:nvSpPr>
          <p:cNvPr id="410694" name="Rectangle 70"/>
          <p:cNvSpPr>
            <a:spLocks noChangeArrowheads="1"/>
          </p:cNvSpPr>
          <p:nvPr/>
        </p:nvSpPr>
        <p:spPr bwMode="auto">
          <a:xfrm>
            <a:off x="1644650" y="3351213"/>
            <a:ext cx="508000" cy="244475"/>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600">
                <a:solidFill>
                  <a:srgbClr val="000000"/>
                </a:solidFill>
                <a:ea typeface="宋体" charset="-122"/>
              </a:rPr>
              <a:t>Menu</a:t>
            </a:r>
            <a:endParaRPr lang="en-US" altLang="zh-CN" sz="1000">
              <a:solidFill>
                <a:schemeClr val="tx1"/>
              </a:solidFill>
              <a:ea typeface="宋体" charset="-122"/>
            </a:endParaRPr>
          </a:p>
        </p:txBody>
      </p:sp>
      <p:sp>
        <p:nvSpPr>
          <p:cNvPr id="410695" name="Rectangle 71"/>
          <p:cNvSpPr>
            <a:spLocks noChangeArrowheads="1"/>
          </p:cNvSpPr>
          <p:nvPr/>
        </p:nvSpPr>
        <p:spPr bwMode="auto">
          <a:xfrm>
            <a:off x="1462088" y="3597275"/>
            <a:ext cx="836612" cy="233363"/>
          </a:xfrm>
          <a:prstGeom prst="rect">
            <a:avLst/>
          </a:prstGeom>
          <a:noFill/>
          <a:ln w="12700">
            <a:solidFill>
              <a:srgbClr val="990033"/>
            </a:solidFill>
            <a:miter lim="800000"/>
            <a:headEnd/>
            <a:tailEnd/>
          </a:ln>
        </p:spPr>
        <p:txBody>
          <a:bodyPr/>
          <a:lstStyle/>
          <a:p>
            <a:endParaRPr lang="en-US"/>
          </a:p>
        </p:txBody>
      </p:sp>
      <p:sp>
        <p:nvSpPr>
          <p:cNvPr id="410696" name="Rectangle 72"/>
          <p:cNvSpPr>
            <a:spLocks noChangeArrowheads="1"/>
          </p:cNvSpPr>
          <p:nvPr/>
        </p:nvSpPr>
        <p:spPr bwMode="auto">
          <a:xfrm>
            <a:off x="1462088" y="3698875"/>
            <a:ext cx="836612" cy="131763"/>
          </a:xfrm>
          <a:prstGeom prst="rect">
            <a:avLst/>
          </a:prstGeom>
          <a:noFill/>
          <a:ln w="12700">
            <a:solidFill>
              <a:srgbClr val="990033"/>
            </a:solidFill>
            <a:miter lim="800000"/>
            <a:headEnd/>
            <a:tailEnd/>
          </a:ln>
        </p:spPr>
        <p:txBody>
          <a:bodyPr/>
          <a:lstStyle/>
          <a:p>
            <a:endParaRPr lang="en-US"/>
          </a:p>
        </p:txBody>
      </p:sp>
      <p:sp>
        <p:nvSpPr>
          <p:cNvPr id="410697" name="Line 73"/>
          <p:cNvSpPr>
            <a:spLocks noChangeShapeType="1"/>
          </p:cNvSpPr>
          <p:nvPr/>
        </p:nvSpPr>
        <p:spPr bwMode="auto">
          <a:xfrm>
            <a:off x="1885950" y="2765425"/>
            <a:ext cx="1588" cy="525463"/>
          </a:xfrm>
          <a:prstGeom prst="line">
            <a:avLst/>
          </a:prstGeom>
          <a:noFill/>
          <a:ln w="12700">
            <a:solidFill>
              <a:schemeClr val="tx1"/>
            </a:solidFill>
            <a:round/>
            <a:headEnd/>
            <a:tailEnd type="arrow" w="lg" len="lg"/>
          </a:ln>
        </p:spPr>
        <p:txBody>
          <a:bodyPr/>
          <a:lstStyle/>
          <a:p>
            <a:endParaRPr lang="en-US"/>
          </a:p>
        </p:txBody>
      </p:sp>
      <p:sp>
        <p:nvSpPr>
          <p:cNvPr id="410698" name="Rectangle 74"/>
          <p:cNvSpPr>
            <a:spLocks noChangeArrowheads="1"/>
          </p:cNvSpPr>
          <p:nvPr/>
        </p:nvSpPr>
        <p:spPr bwMode="auto">
          <a:xfrm>
            <a:off x="2076450" y="3024188"/>
            <a:ext cx="92075" cy="198437"/>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300">
                <a:solidFill>
                  <a:schemeClr val="tx1"/>
                </a:solidFill>
                <a:ea typeface="宋体" charset="-122"/>
              </a:rPr>
              <a:t>1</a:t>
            </a:r>
            <a:endParaRPr lang="en-US" altLang="zh-CN" sz="1000">
              <a:solidFill>
                <a:schemeClr val="tx1"/>
              </a:solidFill>
              <a:ea typeface="宋体" charset="-122"/>
            </a:endParaRPr>
          </a:p>
        </p:txBody>
      </p:sp>
      <p:sp>
        <p:nvSpPr>
          <p:cNvPr id="410699" name="Line 75"/>
          <p:cNvSpPr>
            <a:spLocks noChangeShapeType="1"/>
          </p:cNvSpPr>
          <p:nvPr/>
        </p:nvSpPr>
        <p:spPr bwMode="auto">
          <a:xfrm flipV="1">
            <a:off x="1885950" y="2125663"/>
            <a:ext cx="1588" cy="639762"/>
          </a:xfrm>
          <a:prstGeom prst="line">
            <a:avLst/>
          </a:prstGeom>
          <a:noFill/>
          <a:ln w="12700">
            <a:solidFill>
              <a:schemeClr val="tx1"/>
            </a:solidFill>
            <a:round/>
            <a:headEnd/>
            <a:tailEnd/>
          </a:ln>
        </p:spPr>
        <p:txBody>
          <a:bodyPr/>
          <a:lstStyle/>
          <a:p>
            <a:endParaRPr lang="en-US"/>
          </a:p>
        </p:txBody>
      </p:sp>
      <p:sp>
        <p:nvSpPr>
          <p:cNvPr id="410700" name="Rectangle 76"/>
          <p:cNvSpPr>
            <a:spLocks noChangeArrowheads="1"/>
          </p:cNvSpPr>
          <p:nvPr/>
        </p:nvSpPr>
        <p:spPr bwMode="auto">
          <a:xfrm>
            <a:off x="1111250" y="2974975"/>
            <a:ext cx="627063" cy="244475"/>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600">
                <a:solidFill>
                  <a:srgbClr val="FFFF00"/>
                </a:solidFill>
                <a:ea typeface="宋体" charset="-122"/>
              </a:rPr>
              <a:t>+menu</a:t>
            </a:r>
            <a:endParaRPr lang="en-US" altLang="zh-CN" sz="1000">
              <a:solidFill>
                <a:srgbClr val="FFFF00"/>
              </a:solidFill>
              <a:ea typeface="宋体" charset="-122"/>
            </a:endParaRPr>
          </a:p>
        </p:txBody>
      </p:sp>
      <p:sp>
        <p:nvSpPr>
          <p:cNvPr id="410701" name="Rectangle 77"/>
          <p:cNvSpPr>
            <a:spLocks noChangeArrowheads="1"/>
          </p:cNvSpPr>
          <p:nvPr/>
        </p:nvSpPr>
        <p:spPr bwMode="auto">
          <a:xfrm>
            <a:off x="2076450" y="3024188"/>
            <a:ext cx="92075" cy="198437"/>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300">
                <a:solidFill>
                  <a:srgbClr val="FFFF00"/>
                </a:solidFill>
                <a:ea typeface="宋体" charset="-122"/>
              </a:rPr>
              <a:t>1</a:t>
            </a:r>
            <a:endParaRPr lang="en-US" altLang="zh-CN" sz="1000">
              <a:solidFill>
                <a:srgbClr val="FFFF00"/>
              </a:solidFill>
              <a:ea typeface="宋体" charset="-122"/>
            </a:endParaRPr>
          </a:p>
        </p:txBody>
      </p:sp>
      <p:sp>
        <p:nvSpPr>
          <p:cNvPr id="410702" name="Rectangle 78"/>
          <p:cNvSpPr>
            <a:spLocks noChangeArrowheads="1"/>
          </p:cNvSpPr>
          <p:nvPr/>
        </p:nvSpPr>
        <p:spPr bwMode="auto">
          <a:xfrm>
            <a:off x="4075113" y="3076575"/>
            <a:ext cx="1287462" cy="973138"/>
          </a:xfrm>
          <a:prstGeom prst="rect">
            <a:avLst/>
          </a:prstGeom>
          <a:solidFill>
            <a:srgbClr val="FFFFCC"/>
          </a:solidFill>
          <a:ln w="12700">
            <a:solidFill>
              <a:srgbClr val="990033"/>
            </a:solidFill>
            <a:miter lim="800000"/>
            <a:headEnd/>
            <a:tailEnd/>
          </a:ln>
        </p:spPr>
        <p:txBody>
          <a:bodyPr/>
          <a:lstStyle/>
          <a:p>
            <a:endParaRPr lang="en-US"/>
          </a:p>
        </p:txBody>
      </p:sp>
      <p:sp>
        <p:nvSpPr>
          <p:cNvPr id="410703" name="Rectangle 79"/>
          <p:cNvSpPr>
            <a:spLocks noChangeArrowheads="1"/>
          </p:cNvSpPr>
          <p:nvPr/>
        </p:nvSpPr>
        <p:spPr bwMode="auto">
          <a:xfrm>
            <a:off x="4300538" y="3132138"/>
            <a:ext cx="904875" cy="244475"/>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600">
                <a:solidFill>
                  <a:srgbClr val="000000"/>
                </a:solidFill>
                <a:ea typeface="宋体" charset="-122"/>
              </a:rPr>
              <a:t>MenuItem</a:t>
            </a:r>
            <a:endParaRPr lang="en-US" altLang="zh-CN" sz="1000">
              <a:solidFill>
                <a:schemeClr val="tx1"/>
              </a:solidFill>
              <a:ea typeface="宋体" charset="-122"/>
            </a:endParaRPr>
          </a:p>
        </p:txBody>
      </p:sp>
      <p:sp>
        <p:nvSpPr>
          <p:cNvPr id="410704" name="Rectangle 80"/>
          <p:cNvSpPr>
            <a:spLocks noChangeArrowheads="1"/>
          </p:cNvSpPr>
          <p:nvPr/>
        </p:nvSpPr>
        <p:spPr bwMode="auto">
          <a:xfrm>
            <a:off x="4075113" y="3379788"/>
            <a:ext cx="1287462" cy="669925"/>
          </a:xfrm>
          <a:prstGeom prst="rect">
            <a:avLst/>
          </a:prstGeom>
          <a:noFill/>
          <a:ln w="12700">
            <a:solidFill>
              <a:srgbClr val="990033"/>
            </a:solidFill>
            <a:miter lim="800000"/>
            <a:headEnd/>
            <a:tailEnd/>
          </a:ln>
        </p:spPr>
        <p:txBody>
          <a:bodyPr/>
          <a:lstStyle/>
          <a:p>
            <a:endParaRPr lang="en-US"/>
          </a:p>
        </p:txBody>
      </p:sp>
      <p:sp>
        <p:nvSpPr>
          <p:cNvPr id="410705" name="Rectangle 81"/>
          <p:cNvSpPr>
            <a:spLocks noChangeArrowheads="1"/>
          </p:cNvSpPr>
          <p:nvPr/>
        </p:nvSpPr>
        <p:spPr bwMode="auto">
          <a:xfrm>
            <a:off x="4075113" y="3681413"/>
            <a:ext cx="1287462" cy="368300"/>
          </a:xfrm>
          <a:prstGeom prst="rect">
            <a:avLst/>
          </a:prstGeom>
          <a:noFill/>
          <a:ln w="12700">
            <a:solidFill>
              <a:srgbClr val="990033"/>
            </a:solidFill>
            <a:miter lim="800000"/>
            <a:headEnd/>
            <a:tailEnd/>
          </a:ln>
        </p:spPr>
        <p:txBody>
          <a:bodyPr/>
          <a:lstStyle/>
          <a:p>
            <a:endParaRPr lang="en-US"/>
          </a:p>
        </p:txBody>
      </p:sp>
      <p:sp>
        <p:nvSpPr>
          <p:cNvPr id="410706" name="Rectangle 82"/>
          <p:cNvSpPr>
            <a:spLocks noChangeArrowheads="1"/>
          </p:cNvSpPr>
          <p:nvPr/>
        </p:nvSpPr>
        <p:spPr bwMode="auto">
          <a:xfrm>
            <a:off x="4111625" y="3403600"/>
            <a:ext cx="1020763" cy="198438"/>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300">
                <a:solidFill>
                  <a:srgbClr val="000000"/>
                </a:solidFill>
                <a:ea typeface="宋体" charset="-122"/>
              </a:rPr>
              <a:t>- label : String</a:t>
            </a:r>
            <a:endParaRPr lang="en-US" altLang="zh-CN" sz="1000">
              <a:solidFill>
                <a:schemeClr val="tx1"/>
              </a:solidFill>
              <a:ea typeface="宋体" charset="-122"/>
            </a:endParaRPr>
          </a:p>
        </p:txBody>
      </p:sp>
      <p:sp>
        <p:nvSpPr>
          <p:cNvPr id="410707" name="Rectangle 83"/>
          <p:cNvSpPr>
            <a:spLocks noChangeArrowheads="1"/>
          </p:cNvSpPr>
          <p:nvPr/>
        </p:nvSpPr>
        <p:spPr bwMode="auto">
          <a:xfrm>
            <a:off x="4111625" y="3806825"/>
            <a:ext cx="795338" cy="198438"/>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300">
                <a:solidFill>
                  <a:srgbClr val="000000"/>
                </a:solidFill>
                <a:ea typeface="宋体" charset="-122"/>
              </a:rPr>
              <a:t>+ Clicked()</a:t>
            </a:r>
            <a:endParaRPr lang="en-US" altLang="zh-CN" sz="1000">
              <a:solidFill>
                <a:schemeClr val="tx1"/>
              </a:solidFill>
              <a:ea typeface="宋体" charset="-122"/>
            </a:endParaRPr>
          </a:p>
        </p:txBody>
      </p:sp>
      <p:sp>
        <p:nvSpPr>
          <p:cNvPr id="410708" name="Line 84"/>
          <p:cNvSpPr>
            <a:spLocks noChangeShapeType="1"/>
          </p:cNvSpPr>
          <p:nvPr/>
        </p:nvSpPr>
        <p:spPr bwMode="auto">
          <a:xfrm flipV="1">
            <a:off x="4708525" y="4038600"/>
            <a:ext cx="0" cy="977900"/>
          </a:xfrm>
          <a:prstGeom prst="line">
            <a:avLst/>
          </a:prstGeom>
          <a:noFill/>
          <a:ln w="12700">
            <a:solidFill>
              <a:schemeClr val="tx1"/>
            </a:solidFill>
            <a:prstDash val="dash"/>
            <a:round/>
            <a:headEnd/>
            <a:tailEnd/>
          </a:ln>
        </p:spPr>
        <p:txBody>
          <a:bodyPr/>
          <a:lstStyle/>
          <a:p>
            <a:endParaRPr lang="en-US"/>
          </a:p>
        </p:txBody>
      </p:sp>
      <p:sp>
        <p:nvSpPr>
          <p:cNvPr id="410709" name="Line 85"/>
          <p:cNvSpPr>
            <a:spLocks noChangeShapeType="1"/>
          </p:cNvSpPr>
          <p:nvPr/>
        </p:nvSpPr>
        <p:spPr bwMode="auto">
          <a:xfrm>
            <a:off x="2286000" y="3567113"/>
            <a:ext cx="1784350" cy="3175"/>
          </a:xfrm>
          <a:prstGeom prst="line">
            <a:avLst/>
          </a:prstGeom>
          <a:noFill/>
          <a:ln w="12700">
            <a:solidFill>
              <a:schemeClr val="tx1"/>
            </a:solidFill>
            <a:round/>
            <a:headEnd/>
            <a:tailEnd type="arrow" w="lg" len="lg"/>
          </a:ln>
        </p:spPr>
        <p:txBody>
          <a:bodyPr/>
          <a:lstStyle/>
          <a:p>
            <a:endParaRPr lang="en-US"/>
          </a:p>
        </p:txBody>
      </p:sp>
      <p:sp>
        <p:nvSpPr>
          <p:cNvPr id="410710" name="Rectangle 86"/>
          <p:cNvSpPr>
            <a:spLocks noChangeArrowheads="1"/>
          </p:cNvSpPr>
          <p:nvPr/>
        </p:nvSpPr>
        <p:spPr bwMode="auto">
          <a:xfrm>
            <a:off x="3651250" y="3254375"/>
            <a:ext cx="247650" cy="198438"/>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300">
                <a:solidFill>
                  <a:schemeClr val="tx1"/>
                </a:solidFill>
                <a:ea typeface="宋体" charset="-122"/>
              </a:rPr>
              <a:t>0..*</a:t>
            </a:r>
            <a:endParaRPr lang="en-US" altLang="zh-CN" sz="1000">
              <a:solidFill>
                <a:schemeClr val="tx1"/>
              </a:solidFill>
              <a:ea typeface="宋体" charset="-122"/>
            </a:endParaRPr>
          </a:p>
        </p:txBody>
      </p:sp>
      <p:sp>
        <p:nvSpPr>
          <p:cNvPr id="410711" name="Rectangle 87"/>
          <p:cNvSpPr>
            <a:spLocks noChangeArrowheads="1"/>
          </p:cNvSpPr>
          <p:nvPr/>
        </p:nvSpPr>
        <p:spPr bwMode="auto">
          <a:xfrm>
            <a:off x="3263900" y="3662363"/>
            <a:ext cx="604838" cy="244475"/>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600">
                <a:solidFill>
                  <a:srgbClr val="FFFF00"/>
                </a:solidFill>
                <a:ea typeface="宋体" charset="-122"/>
              </a:rPr>
              <a:t>+items</a:t>
            </a:r>
            <a:endParaRPr lang="en-US" altLang="zh-CN" sz="1000">
              <a:solidFill>
                <a:srgbClr val="FFFF00"/>
              </a:solidFill>
              <a:ea typeface="宋体" charset="-122"/>
            </a:endParaRPr>
          </a:p>
        </p:txBody>
      </p:sp>
      <p:sp>
        <p:nvSpPr>
          <p:cNvPr id="410712" name="Rectangle 88"/>
          <p:cNvSpPr>
            <a:spLocks noChangeArrowheads="1"/>
          </p:cNvSpPr>
          <p:nvPr/>
        </p:nvSpPr>
        <p:spPr bwMode="auto">
          <a:xfrm>
            <a:off x="3651250" y="3254375"/>
            <a:ext cx="247650" cy="198438"/>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300">
                <a:solidFill>
                  <a:srgbClr val="FFFF00"/>
                </a:solidFill>
                <a:ea typeface="宋体" charset="-122"/>
              </a:rPr>
              <a:t>0..*</a:t>
            </a:r>
            <a:endParaRPr lang="en-US" altLang="zh-CN" sz="1000">
              <a:solidFill>
                <a:srgbClr val="FFFF00"/>
              </a:solidFill>
              <a:ea typeface="宋体" charset="-122"/>
            </a:endParaRPr>
          </a:p>
        </p:txBody>
      </p:sp>
      <p:sp>
        <p:nvSpPr>
          <p:cNvPr id="410714" name="Rectangle 90"/>
          <p:cNvSpPr>
            <a:spLocks noChangeArrowheads="1"/>
          </p:cNvSpPr>
          <p:nvPr/>
        </p:nvSpPr>
        <p:spPr bwMode="auto">
          <a:xfrm>
            <a:off x="6435725" y="3108325"/>
            <a:ext cx="1409700" cy="796925"/>
          </a:xfrm>
          <a:prstGeom prst="rect">
            <a:avLst/>
          </a:prstGeom>
          <a:solidFill>
            <a:srgbClr val="FFFFCC"/>
          </a:solidFill>
          <a:ln w="12700">
            <a:solidFill>
              <a:srgbClr val="990033"/>
            </a:solidFill>
            <a:miter lim="800000"/>
            <a:headEnd/>
            <a:tailEnd/>
          </a:ln>
        </p:spPr>
        <p:txBody>
          <a:bodyPr/>
          <a:lstStyle/>
          <a:p>
            <a:endParaRPr lang="en-US"/>
          </a:p>
        </p:txBody>
      </p:sp>
      <p:sp>
        <p:nvSpPr>
          <p:cNvPr id="410715" name="Rectangle 91"/>
          <p:cNvSpPr>
            <a:spLocks noChangeArrowheads="1"/>
          </p:cNvSpPr>
          <p:nvPr/>
        </p:nvSpPr>
        <p:spPr bwMode="auto">
          <a:xfrm>
            <a:off x="6665913" y="3165475"/>
            <a:ext cx="936625" cy="244475"/>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600" i="1">
                <a:solidFill>
                  <a:srgbClr val="000000"/>
                </a:solidFill>
                <a:ea typeface="宋体" charset="-122"/>
              </a:rPr>
              <a:t>Command</a:t>
            </a:r>
            <a:endParaRPr lang="en-US" altLang="zh-CN" sz="1000">
              <a:solidFill>
                <a:schemeClr val="tx1"/>
              </a:solidFill>
              <a:ea typeface="宋体" charset="-122"/>
            </a:endParaRPr>
          </a:p>
        </p:txBody>
      </p:sp>
      <p:sp>
        <p:nvSpPr>
          <p:cNvPr id="410716" name="Rectangle 92"/>
          <p:cNvSpPr>
            <a:spLocks noChangeArrowheads="1"/>
          </p:cNvSpPr>
          <p:nvPr/>
        </p:nvSpPr>
        <p:spPr bwMode="auto">
          <a:xfrm>
            <a:off x="6435725" y="3424238"/>
            <a:ext cx="1409700" cy="481012"/>
          </a:xfrm>
          <a:prstGeom prst="rect">
            <a:avLst/>
          </a:prstGeom>
          <a:noFill/>
          <a:ln w="12700">
            <a:solidFill>
              <a:srgbClr val="990033"/>
            </a:solidFill>
            <a:miter lim="800000"/>
            <a:headEnd/>
            <a:tailEnd/>
          </a:ln>
        </p:spPr>
        <p:txBody>
          <a:bodyPr/>
          <a:lstStyle/>
          <a:p>
            <a:endParaRPr lang="en-US"/>
          </a:p>
        </p:txBody>
      </p:sp>
      <p:sp>
        <p:nvSpPr>
          <p:cNvPr id="410717" name="Rectangle 93"/>
          <p:cNvSpPr>
            <a:spLocks noChangeArrowheads="1"/>
          </p:cNvSpPr>
          <p:nvPr/>
        </p:nvSpPr>
        <p:spPr bwMode="auto">
          <a:xfrm>
            <a:off x="6435725" y="3524250"/>
            <a:ext cx="1409700" cy="381000"/>
          </a:xfrm>
          <a:prstGeom prst="rect">
            <a:avLst/>
          </a:prstGeom>
          <a:noFill/>
          <a:ln w="12700">
            <a:solidFill>
              <a:srgbClr val="990033"/>
            </a:solidFill>
            <a:miter lim="800000"/>
            <a:headEnd/>
            <a:tailEnd/>
          </a:ln>
        </p:spPr>
        <p:txBody>
          <a:bodyPr/>
          <a:lstStyle/>
          <a:p>
            <a:endParaRPr lang="en-US"/>
          </a:p>
        </p:txBody>
      </p:sp>
      <p:sp>
        <p:nvSpPr>
          <p:cNvPr id="410718" name="Rectangle 94"/>
          <p:cNvSpPr>
            <a:spLocks noChangeArrowheads="1"/>
          </p:cNvSpPr>
          <p:nvPr/>
        </p:nvSpPr>
        <p:spPr bwMode="auto">
          <a:xfrm>
            <a:off x="6472238" y="3649663"/>
            <a:ext cx="850900" cy="198437"/>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300" i="1">
                <a:solidFill>
                  <a:srgbClr val="000000"/>
                </a:solidFill>
                <a:ea typeface="宋体" charset="-122"/>
              </a:rPr>
              <a:t>+ Process()</a:t>
            </a:r>
            <a:endParaRPr lang="en-US" altLang="zh-CN" sz="1000">
              <a:solidFill>
                <a:schemeClr val="tx1"/>
              </a:solidFill>
              <a:ea typeface="宋体" charset="-122"/>
            </a:endParaRPr>
          </a:p>
        </p:txBody>
      </p:sp>
      <p:sp>
        <p:nvSpPr>
          <p:cNvPr id="410719" name="Rectangle 95"/>
          <p:cNvSpPr>
            <a:spLocks noChangeArrowheads="1"/>
          </p:cNvSpPr>
          <p:nvPr/>
        </p:nvSpPr>
        <p:spPr bwMode="auto">
          <a:xfrm>
            <a:off x="6238875" y="3149600"/>
            <a:ext cx="92075" cy="198438"/>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300">
                <a:solidFill>
                  <a:schemeClr val="tx1"/>
                </a:solidFill>
                <a:ea typeface="宋体" charset="-122"/>
              </a:rPr>
              <a:t>1</a:t>
            </a:r>
            <a:endParaRPr lang="en-US" altLang="zh-CN" sz="1000">
              <a:solidFill>
                <a:schemeClr val="tx1"/>
              </a:solidFill>
              <a:ea typeface="宋体" charset="-122"/>
            </a:endParaRPr>
          </a:p>
        </p:txBody>
      </p:sp>
      <p:sp>
        <p:nvSpPr>
          <p:cNvPr id="410720" name="Rectangle 96"/>
          <p:cNvSpPr>
            <a:spLocks noChangeArrowheads="1"/>
          </p:cNvSpPr>
          <p:nvPr/>
        </p:nvSpPr>
        <p:spPr bwMode="auto">
          <a:xfrm>
            <a:off x="6238875" y="3149600"/>
            <a:ext cx="92075" cy="198438"/>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300">
                <a:solidFill>
                  <a:srgbClr val="FFFF00"/>
                </a:solidFill>
                <a:ea typeface="宋体" charset="-122"/>
              </a:rPr>
              <a:t>1</a:t>
            </a:r>
            <a:endParaRPr lang="en-US" altLang="zh-CN" sz="1000">
              <a:solidFill>
                <a:srgbClr val="FFFF00"/>
              </a:solidFill>
              <a:ea typeface="宋体" charset="-122"/>
            </a:endParaRPr>
          </a:p>
        </p:txBody>
      </p:sp>
      <p:sp>
        <p:nvSpPr>
          <p:cNvPr id="410721" name="Rectangle 97"/>
          <p:cNvSpPr>
            <a:spLocks noChangeArrowheads="1"/>
          </p:cNvSpPr>
          <p:nvPr/>
        </p:nvSpPr>
        <p:spPr bwMode="auto">
          <a:xfrm>
            <a:off x="5867400" y="3660775"/>
            <a:ext cx="503238" cy="244475"/>
          </a:xfrm>
          <a:prstGeom prst="rect">
            <a:avLst/>
          </a:prstGeom>
          <a:noFill/>
          <a:ln w="12700">
            <a:noFill/>
            <a:miter lim="800000"/>
            <a:headEnd/>
            <a:tailEnd/>
          </a:ln>
        </p:spPr>
        <p:txBody>
          <a:bodyPr wrap="none" lIns="0" tIns="0" rIns="0" bIns="0">
            <a:spAutoFit/>
          </a:bodyPr>
          <a:lstStyle/>
          <a:p>
            <a:pPr eaLnBrk="0" fontAlgn="base" hangingPunct="0">
              <a:lnSpc>
                <a:spcPct val="100000"/>
              </a:lnSpc>
              <a:spcBef>
                <a:spcPct val="0"/>
              </a:spcBef>
              <a:buClrTx/>
              <a:buFontTx/>
              <a:buNone/>
            </a:pPr>
            <a:r>
              <a:rPr lang="en-US" altLang="zh-CN" sz="1600">
                <a:solidFill>
                  <a:srgbClr val="FFFF00"/>
                </a:solidFill>
                <a:ea typeface="宋体" charset="-122"/>
              </a:rPr>
              <a:t>+cmd</a:t>
            </a:r>
            <a:endParaRPr lang="en-US" altLang="zh-CN" sz="1000">
              <a:solidFill>
                <a:srgbClr val="FFFF00"/>
              </a:solidFill>
              <a:ea typeface="宋体" charset="-122"/>
            </a:endParaRPr>
          </a:p>
        </p:txBody>
      </p:sp>
      <p:sp>
        <p:nvSpPr>
          <p:cNvPr id="410731" name="Line 107"/>
          <p:cNvSpPr>
            <a:spLocks noChangeShapeType="1"/>
          </p:cNvSpPr>
          <p:nvPr/>
        </p:nvSpPr>
        <p:spPr bwMode="auto">
          <a:xfrm>
            <a:off x="5343525" y="3568700"/>
            <a:ext cx="1092200" cy="1588"/>
          </a:xfrm>
          <a:prstGeom prst="line">
            <a:avLst/>
          </a:prstGeom>
          <a:noFill/>
          <a:ln w="12700">
            <a:solidFill>
              <a:schemeClr val="tx1"/>
            </a:solidFill>
            <a:round/>
            <a:headEnd/>
            <a:tailEnd type="arrow" w="lg" len="lg"/>
          </a:ln>
        </p:spPr>
        <p:txBody>
          <a:bodyPr/>
          <a:lstStyle/>
          <a:p>
            <a:endParaRPr lang="en-US"/>
          </a:p>
        </p:txBody>
      </p:sp>
    </p:spTree>
    <p:extLst>
      <p:ext uri="{BB962C8B-B14F-4D97-AF65-F5344CB8AC3E}">
        <p14:creationId xmlns:p14="http://schemas.microsoft.com/office/powerpoint/2010/main" val="10447506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1711</TotalTime>
  <Words>2405</Words>
  <Application>Microsoft Macintosh PowerPoint</Application>
  <PresentationFormat>On-screen Show (4:3)</PresentationFormat>
  <Paragraphs>295</Paragraphs>
  <Slides>32</Slides>
  <Notes>14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4" baseType="lpstr">
      <vt:lpstr>Metro</vt:lpstr>
      <vt:lpstr>Visio</vt:lpstr>
      <vt:lpstr>Object-Oriented Analysis and Design          -with UML 2, UP and design patterns</vt:lpstr>
      <vt:lpstr>Patterns and Frameworks</vt:lpstr>
      <vt:lpstr>What Is a Design Pattern?</vt:lpstr>
      <vt:lpstr>GRASP - patterns</vt:lpstr>
      <vt:lpstr>GRASP: When and Where?</vt:lpstr>
      <vt:lpstr>The GRASP patterns are</vt:lpstr>
      <vt:lpstr>Gang of Four Design Patterns</vt:lpstr>
      <vt:lpstr>Examples of Pattern Usage</vt:lpstr>
      <vt:lpstr>Detailing the Command Pattern</vt:lpstr>
      <vt:lpstr>Detailing the Command Pattern (continued)</vt:lpstr>
      <vt:lpstr>Detailing the Command Pattern (continued)</vt:lpstr>
      <vt:lpstr>Detailing the Command Pattern (continued)</vt:lpstr>
      <vt:lpstr>Detailing the Command Pattern (continued)</vt:lpstr>
      <vt:lpstr>Representing Design Patterns in UML</vt:lpstr>
      <vt:lpstr>Adapter: Structural Pattern</vt:lpstr>
      <vt:lpstr>Adapter Example</vt:lpstr>
      <vt:lpstr>Adapter Examples</vt:lpstr>
      <vt:lpstr>Adapter Example</vt:lpstr>
      <vt:lpstr>GoF Adapter mapped to GRASP</vt:lpstr>
      <vt:lpstr>Factory: Creational Pattern</vt:lpstr>
      <vt:lpstr>Factory Exmaple</vt:lpstr>
      <vt:lpstr>Abstract Factory: Creational Pattern</vt:lpstr>
      <vt:lpstr>Factory Exmaple</vt:lpstr>
      <vt:lpstr>Tomcat JDBC Connection Pool</vt:lpstr>
      <vt:lpstr>Singleton: Creational Pattern</vt:lpstr>
      <vt:lpstr>Singleton Example</vt:lpstr>
      <vt:lpstr>Singleton Example</vt:lpstr>
      <vt:lpstr>Strategy: Behavior Pattern</vt:lpstr>
      <vt:lpstr>Strategy Example</vt:lpstr>
      <vt:lpstr>Strategy Example</vt:lpstr>
      <vt:lpstr>Using Factory to create strategy</vt:lpstr>
      <vt:lpstr>PowerPoint Presentation</vt:lpstr>
    </vt:vector>
  </TitlesOfParts>
  <Company>rabbit factory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OOAD with UML</dc:title>
  <dc:creator>rachel liu</dc:creator>
  <cp:lastModifiedBy>Y</cp:lastModifiedBy>
  <cp:revision>203</cp:revision>
  <dcterms:created xsi:type="dcterms:W3CDTF">2003-09-20T07:01:52Z</dcterms:created>
  <dcterms:modified xsi:type="dcterms:W3CDTF">2013-12-11T02:22:17Z</dcterms:modified>
</cp:coreProperties>
</file>