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9" r:id="rId3"/>
    <p:sldId id="290" r:id="rId4"/>
    <p:sldId id="306" r:id="rId5"/>
    <p:sldId id="307" r:id="rId6"/>
    <p:sldId id="308" r:id="rId7"/>
    <p:sldId id="316" r:id="rId8"/>
    <p:sldId id="317" r:id="rId9"/>
    <p:sldId id="310" r:id="rId10"/>
    <p:sldId id="311" r:id="rId11"/>
    <p:sldId id="318" r:id="rId12"/>
    <p:sldId id="319" r:id="rId13"/>
    <p:sldId id="312" r:id="rId14"/>
    <p:sldId id="313" r:id="rId15"/>
    <p:sldId id="320" r:id="rId16"/>
    <p:sldId id="321" r:id="rId17"/>
    <p:sldId id="322" r:id="rId18"/>
    <p:sldId id="294" r:id="rId19"/>
    <p:sldId id="296" r:id="rId20"/>
    <p:sldId id="314" r:id="rId21"/>
    <p:sldId id="315" r:id="rId22"/>
    <p:sldId id="323" r:id="rId23"/>
    <p:sldId id="325" r:id="rId24"/>
    <p:sldId id="291" r:id="rId25"/>
    <p:sldId id="298" r:id="rId26"/>
    <p:sldId id="299" r:id="rId27"/>
    <p:sldId id="302" r:id="rId28"/>
    <p:sldId id="326" r:id="rId29"/>
    <p:sldId id="327" r:id="rId30"/>
    <p:sldId id="292" r:id="rId31"/>
    <p:sldId id="288" r:id="rId32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00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1" y="2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19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49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90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346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703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324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747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867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38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132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3770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0577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558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286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7578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4405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0149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5597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9284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5125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3733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3277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1071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127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3984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8361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379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532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133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871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187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934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22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101.132.157.174:8080/boying-user/index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01.132.157.174:7000/swagger-ui.html" TargetMode="External"/><Relationship Id="rId5" Type="http://schemas.openxmlformats.org/officeDocument/2006/relationships/hyperlink" Target="http://101.132.157.174:8000/swagger-ui.html" TargetMode="External"/><Relationship Id="rId4" Type="http://schemas.openxmlformats.org/officeDocument/2006/relationships/hyperlink" Target="http://101.132.157.174:8080/boying-admin/index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236227" y="1802807"/>
            <a:ext cx="5340191" cy="715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4200" b="1" dirty="0">
                <a:solidFill>
                  <a:srgbClr val="1B4367"/>
                </a:solidFill>
                <a:cs typeface="+mn-ea"/>
              </a:rPr>
              <a:t>博影票务娱乐平台</a:t>
            </a:r>
            <a:endParaRPr lang="zh-CN" altLang="en-US" sz="42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075" name="文本框 3074"/>
          <p:cNvSpPr txBox="1"/>
          <p:nvPr/>
        </p:nvSpPr>
        <p:spPr>
          <a:xfrm>
            <a:off x="5902373" y="3361209"/>
            <a:ext cx="1450901" cy="2285241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eaLnBrk="0" hangingPunct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李翠琪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1751022</a:t>
            </a:r>
          </a:p>
          <a:p>
            <a:pPr eaLnBrk="0" hangingPunct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胡钰弦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1852451</a:t>
            </a:r>
          </a:p>
          <a:p>
            <a:pPr eaLnBrk="0" hangingPunct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王浩然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1751392</a:t>
            </a:r>
          </a:p>
          <a:p>
            <a:pPr eaLnBrk="0" hangingPunct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江一舸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1750225</a:t>
            </a:r>
          </a:p>
          <a:p>
            <a:pPr eaLnBrk="0" hangingPunct="0"/>
            <a:endParaRPr lang="zh-CN" altLang="en-US" sz="12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0" hangingPunct="0"/>
            <a:endParaRPr lang="en-US" altLang="zh-CN" sz="12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0" hangingPunct="0"/>
            <a:endParaRPr lang="zh-CN" altLang="en-US" sz="12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0" hangingPunct="0"/>
            <a:endParaRPr lang="en-US" altLang="zh-CN" sz="12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0" hangingPunct="0"/>
            <a:endParaRPr lang="zh-CN" altLang="en-US" sz="12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0" hangingPunct="0"/>
            <a:endParaRPr lang="en-US" altLang="zh-CN" sz="12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0" hangingPunct="0"/>
            <a:endParaRPr lang="zh-CN" altLang="en-US" sz="12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 eaLnBrk="0" hangingPunct="0"/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53160" y="2501465"/>
            <a:ext cx="5358765" cy="29238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eaLnBrk="0" hangingPunct="0"/>
            <a:r>
              <a:rPr lang="en-US" altLang="zh-CN" sz="1450" dirty="0">
                <a:solidFill>
                  <a:srgbClr val="1B4367"/>
                </a:solidFill>
                <a:cs typeface="+mn-ea"/>
                <a:sym typeface="+mn-lt"/>
              </a:rPr>
              <a:t>BOYING —— Ticket entertainment platform</a:t>
            </a:r>
          </a:p>
        </p:txBody>
      </p:sp>
      <p:sp>
        <p:nvSpPr>
          <p:cNvPr id="11" name="TextBox 120">
            <a:extLst>
              <a:ext uri="{FF2B5EF4-FFF2-40B4-BE49-F238E27FC236}">
                <a16:creationId xmlns:a16="http://schemas.microsoft.com/office/drawing/2014/main" id="{2005DE44-19F0-46B7-ABF0-26F7C41B562E}"/>
              </a:ext>
            </a:extLst>
          </p:cNvPr>
          <p:cNvSpPr txBox="1"/>
          <p:nvPr/>
        </p:nvSpPr>
        <p:spPr>
          <a:xfrm>
            <a:off x="4064064" y="2841391"/>
            <a:ext cx="2563760" cy="30646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+mn-ea"/>
              </a:rPr>
              <a:t>第十一小组 指导教师：杜庆峰老师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15"/>
          <p:cNvSpPr txBox="1"/>
          <p:nvPr/>
        </p:nvSpPr>
        <p:spPr>
          <a:xfrm>
            <a:off x="298897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行为建模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363989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15">
            <a:extLst>
              <a:ext uri="{FF2B5EF4-FFF2-40B4-BE49-F238E27FC236}">
                <a16:creationId xmlns:a16="http://schemas.microsoft.com/office/drawing/2014/main" id="{B8AC6995-1909-F84C-8D38-97ED6FA1E6AB}"/>
              </a:ext>
            </a:extLst>
          </p:cNvPr>
          <p:cNvSpPr txBox="1"/>
          <p:nvPr/>
        </p:nvSpPr>
        <p:spPr>
          <a:xfrm>
            <a:off x="298897" y="910287"/>
            <a:ext cx="2008482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dirty="0">
                <a:solidFill>
                  <a:srgbClr val="1B4367"/>
                </a:solidFill>
                <a:cs typeface="+mn-ea"/>
                <a:sym typeface="+mn-lt"/>
              </a:rPr>
              <a:t>用户分析类状态图</a:t>
            </a:r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72AA5CFA-BD2F-5349-87EA-E4143B2FBC6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32" y="1611630"/>
            <a:ext cx="2798628" cy="2155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9BA0BE83-49EC-D945-B7DD-C9BA35CEB1F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372" y="1002030"/>
            <a:ext cx="4227852" cy="333795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15">
            <a:extLst>
              <a:ext uri="{FF2B5EF4-FFF2-40B4-BE49-F238E27FC236}">
                <a16:creationId xmlns:a16="http://schemas.microsoft.com/office/drawing/2014/main" id="{2F5E23C6-C602-614C-8B0F-B2A7DC227758}"/>
              </a:ext>
            </a:extLst>
          </p:cNvPr>
          <p:cNvSpPr txBox="1"/>
          <p:nvPr/>
        </p:nvSpPr>
        <p:spPr>
          <a:xfrm>
            <a:off x="3567759" y="530398"/>
            <a:ext cx="2008482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dirty="0">
                <a:solidFill>
                  <a:srgbClr val="1B4367"/>
                </a:solidFill>
                <a:cs typeface="+mn-ea"/>
                <a:sym typeface="+mn-lt"/>
              </a:rPr>
              <a:t>用户模块</a:t>
            </a:r>
            <a:r>
              <a:rPr lang="en-US" altLang="zh-CN" dirty="0">
                <a:solidFill>
                  <a:srgbClr val="1B4367"/>
                </a:solidFill>
                <a:cs typeface="+mn-ea"/>
                <a:sym typeface="+mn-lt"/>
              </a:rPr>
              <a:t>——</a:t>
            </a:r>
            <a:r>
              <a:rPr lang="zh-CN" altLang="en-US" dirty="0">
                <a:solidFill>
                  <a:srgbClr val="1B4367"/>
                </a:solidFill>
                <a:cs typeface="+mn-ea"/>
                <a:sym typeface="+mn-lt"/>
              </a:rPr>
              <a:t>注册</a:t>
            </a:r>
          </a:p>
        </p:txBody>
      </p:sp>
    </p:spTree>
    <p:extLst>
      <p:ext uri="{BB962C8B-B14F-4D97-AF65-F5344CB8AC3E}">
        <p14:creationId xmlns:p14="http://schemas.microsoft.com/office/powerpoint/2010/main" val="397874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15"/>
          <p:cNvSpPr txBox="1"/>
          <p:nvPr/>
        </p:nvSpPr>
        <p:spPr>
          <a:xfrm>
            <a:off x="298897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行为建模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363989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15">
            <a:extLst>
              <a:ext uri="{FF2B5EF4-FFF2-40B4-BE49-F238E27FC236}">
                <a16:creationId xmlns:a16="http://schemas.microsoft.com/office/drawing/2014/main" id="{B8AC6995-1909-F84C-8D38-97ED6FA1E6AB}"/>
              </a:ext>
            </a:extLst>
          </p:cNvPr>
          <p:cNvSpPr txBox="1"/>
          <p:nvPr/>
        </p:nvSpPr>
        <p:spPr>
          <a:xfrm>
            <a:off x="298897" y="910287"/>
            <a:ext cx="2008482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dirty="0">
                <a:solidFill>
                  <a:srgbClr val="1B4367"/>
                </a:solidFill>
                <a:cs typeface="+mn-ea"/>
                <a:sym typeface="+mn-lt"/>
              </a:rPr>
              <a:t>演出分析类状态图</a:t>
            </a:r>
          </a:p>
        </p:txBody>
      </p:sp>
      <p:sp>
        <p:nvSpPr>
          <p:cNvPr id="8" name="文本框 15">
            <a:extLst>
              <a:ext uri="{FF2B5EF4-FFF2-40B4-BE49-F238E27FC236}">
                <a16:creationId xmlns:a16="http://schemas.microsoft.com/office/drawing/2014/main" id="{2F5E23C6-C602-614C-8B0F-B2A7DC227758}"/>
              </a:ext>
            </a:extLst>
          </p:cNvPr>
          <p:cNvSpPr txBox="1"/>
          <p:nvPr/>
        </p:nvSpPr>
        <p:spPr>
          <a:xfrm>
            <a:off x="4138226" y="582194"/>
            <a:ext cx="2008482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dirty="0">
                <a:solidFill>
                  <a:srgbClr val="1B4367"/>
                </a:solidFill>
                <a:cs typeface="+mn-ea"/>
                <a:sym typeface="+mn-lt"/>
              </a:rPr>
              <a:t>演出模块</a:t>
            </a:r>
            <a:r>
              <a:rPr lang="en-US" altLang="zh-CN" dirty="0">
                <a:solidFill>
                  <a:srgbClr val="1B4367"/>
                </a:solidFill>
                <a:cs typeface="+mn-ea"/>
                <a:sym typeface="+mn-lt"/>
              </a:rPr>
              <a:t>——</a:t>
            </a:r>
            <a:r>
              <a:rPr lang="zh-CN" altLang="en-US" dirty="0">
                <a:solidFill>
                  <a:srgbClr val="1B4367"/>
                </a:solidFill>
                <a:cs typeface="+mn-ea"/>
                <a:sym typeface="+mn-lt"/>
              </a:rPr>
              <a:t>搜索演出</a:t>
            </a:r>
          </a:p>
        </p:txBody>
      </p:sp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FE035B70-7013-3044-BB17-87D1040E330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49" y="1715504"/>
            <a:ext cx="3749040" cy="1412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 descr="图示&#10;&#10;描述已自动生成">
            <a:extLst>
              <a:ext uri="{FF2B5EF4-FFF2-40B4-BE49-F238E27FC236}">
                <a16:creationId xmlns:a16="http://schemas.microsoft.com/office/drawing/2014/main" id="{AC232E7E-B549-E14C-BF9C-0CD52BEC1AB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226" y="1073150"/>
            <a:ext cx="4074160" cy="299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511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15"/>
          <p:cNvSpPr txBox="1"/>
          <p:nvPr/>
        </p:nvSpPr>
        <p:spPr>
          <a:xfrm>
            <a:off x="298897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行为建模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363989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15">
            <a:extLst>
              <a:ext uri="{FF2B5EF4-FFF2-40B4-BE49-F238E27FC236}">
                <a16:creationId xmlns:a16="http://schemas.microsoft.com/office/drawing/2014/main" id="{B8AC6995-1909-F84C-8D38-97ED6FA1E6AB}"/>
              </a:ext>
            </a:extLst>
          </p:cNvPr>
          <p:cNvSpPr txBox="1"/>
          <p:nvPr/>
        </p:nvSpPr>
        <p:spPr>
          <a:xfrm>
            <a:off x="298897" y="910287"/>
            <a:ext cx="2008482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dirty="0">
                <a:solidFill>
                  <a:srgbClr val="1B4367"/>
                </a:solidFill>
                <a:cs typeface="+mn-ea"/>
                <a:sym typeface="+mn-lt"/>
              </a:rPr>
              <a:t>订单分析类状态图</a:t>
            </a:r>
          </a:p>
        </p:txBody>
      </p:sp>
      <p:sp>
        <p:nvSpPr>
          <p:cNvPr id="8" name="文本框 15">
            <a:extLst>
              <a:ext uri="{FF2B5EF4-FFF2-40B4-BE49-F238E27FC236}">
                <a16:creationId xmlns:a16="http://schemas.microsoft.com/office/drawing/2014/main" id="{2F5E23C6-C602-614C-8B0F-B2A7DC227758}"/>
              </a:ext>
            </a:extLst>
          </p:cNvPr>
          <p:cNvSpPr txBox="1"/>
          <p:nvPr/>
        </p:nvSpPr>
        <p:spPr>
          <a:xfrm>
            <a:off x="4138226" y="582194"/>
            <a:ext cx="2008482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dirty="0">
                <a:solidFill>
                  <a:srgbClr val="1B4367"/>
                </a:solidFill>
                <a:cs typeface="+mn-ea"/>
                <a:sym typeface="+mn-lt"/>
              </a:rPr>
              <a:t>订单模块</a:t>
            </a:r>
            <a:r>
              <a:rPr lang="en-US" altLang="zh-CN" dirty="0">
                <a:solidFill>
                  <a:srgbClr val="1B4367"/>
                </a:solidFill>
                <a:cs typeface="+mn-ea"/>
                <a:sym typeface="+mn-lt"/>
              </a:rPr>
              <a:t>——</a:t>
            </a:r>
            <a:r>
              <a:rPr lang="zh-CN" altLang="en-US" dirty="0">
                <a:solidFill>
                  <a:srgbClr val="1B4367"/>
                </a:solidFill>
                <a:cs typeface="+mn-ea"/>
                <a:sym typeface="+mn-lt"/>
              </a:rPr>
              <a:t>删除订单</a:t>
            </a:r>
          </a:p>
        </p:txBody>
      </p:sp>
      <p:pic>
        <p:nvPicPr>
          <p:cNvPr id="11" name="图片 10" descr="图示&#10;&#10;描述已自动生成">
            <a:extLst>
              <a:ext uri="{FF2B5EF4-FFF2-40B4-BE49-F238E27FC236}">
                <a16:creationId xmlns:a16="http://schemas.microsoft.com/office/drawing/2014/main" id="{92F29136-1739-D84B-A26A-D9503079805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49" y="1464622"/>
            <a:ext cx="3430089" cy="2179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 descr="图示&#10;&#10;描述已自动生成">
            <a:extLst>
              <a:ext uri="{FF2B5EF4-FFF2-40B4-BE49-F238E27FC236}">
                <a16:creationId xmlns:a16="http://schemas.microsoft.com/office/drawing/2014/main" id="{77D00BA1-5ED8-6346-B8A7-A1DB32A97F0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023" y="1194980"/>
            <a:ext cx="4704080" cy="3139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302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概要设计</a:t>
            </a: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  <p:extLst>
      <p:ext uri="{BB962C8B-B14F-4D97-AF65-F5344CB8AC3E}">
        <p14:creationId xmlns:p14="http://schemas.microsoft.com/office/powerpoint/2010/main" val="3825767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15"/>
          <p:cNvSpPr txBox="1"/>
          <p:nvPr/>
        </p:nvSpPr>
        <p:spPr>
          <a:xfrm>
            <a:off x="298897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完整的体系结构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363989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图片包含 图形用户界面&#10;&#10;描述已自动生成">
            <a:extLst>
              <a:ext uri="{FF2B5EF4-FFF2-40B4-BE49-F238E27FC236}">
                <a16:creationId xmlns:a16="http://schemas.microsoft.com/office/drawing/2014/main" id="{516B3E6C-4B13-FB4E-BCC0-71AB2AC29A7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96" y="640645"/>
            <a:ext cx="7533661" cy="3510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720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15"/>
          <p:cNvSpPr txBox="1"/>
          <p:nvPr/>
        </p:nvSpPr>
        <p:spPr>
          <a:xfrm>
            <a:off x="298897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接口设计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363989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表格&#10;&#10;描述已自动生成">
            <a:extLst>
              <a:ext uri="{FF2B5EF4-FFF2-40B4-BE49-F238E27FC236}">
                <a16:creationId xmlns:a16="http://schemas.microsoft.com/office/drawing/2014/main" id="{0AE4445D-46C2-5746-8876-BA21D2525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97" y="934008"/>
            <a:ext cx="4137404" cy="3899707"/>
          </a:xfrm>
          <a:prstGeom prst="rect">
            <a:avLst/>
          </a:prstGeom>
        </p:spPr>
      </p:pic>
      <p:pic>
        <p:nvPicPr>
          <p:cNvPr id="14" name="图片 13" descr="表格&#10;&#10;描述已自动生成">
            <a:extLst>
              <a:ext uri="{FF2B5EF4-FFF2-40B4-BE49-F238E27FC236}">
                <a16:creationId xmlns:a16="http://schemas.microsoft.com/office/drawing/2014/main" id="{E68BF3FE-D998-2546-A160-E3EDEF17EB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600" y="689794"/>
            <a:ext cx="3872965" cy="400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3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15"/>
          <p:cNvSpPr txBox="1"/>
          <p:nvPr/>
        </p:nvSpPr>
        <p:spPr>
          <a:xfrm>
            <a:off x="298897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前端原型设计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363989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897F0AEC-BA66-9D45-A9AD-B5177416E19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18" y="1240155"/>
            <a:ext cx="4134056" cy="305898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15">
            <a:extLst>
              <a:ext uri="{FF2B5EF4-FFF2-40B4-BE49-F238E27FC236}">
                <a16:creationId xmlns:a16="http://schemas.microsoft.com/office/drawing/2014/main" id="{C560A287-B116-E242-895B-99FBB97C46DC}"/>
              </a:ext>
            </a:extLst>
          </p:cNvPr>
          <p:cNvSpPr txBox="1"/>
          <p:nvPr/>
        </p:nvSpPr>
        <p:spPr>
          <a:xfrm>
            <a:off x="161218" y="844358"/>
            <a:ext cx="2008482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dirty="0">
                <a:solidFill>
                  <a:srgbClr val="1B4367"/>
                </a:solidFill>
                <a:cs typeface="+mn-ea"/>
                <a:sym typeface="+mn-lt"/>
              </a:rPr>
              <a:t>博影娱乐票务网站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6326C5A-8069-FA48-97BD-49669E45FEB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94" y="469252"/>
            <a:ext cx="4400517" cy="40684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868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15"/>
          <p:cNvSpPr txBox="1"/>
          <p:nvPr/>
        </p:nvSpPr>
        <p:spPr>
          <a:xfrm>
            <a:off x="298897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前端原型设计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363989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15">
            <a:extLst>
              <a:ext uri="{FF2B5EF4-FFF2-40B4-BE49-F238E27FC236}">
                <a16:creationId xmlns:a16="http://schemas.microsoft.com/office/drawing/2014/main" id="{C560A287-B116-E242-895B-99FBB97C46DC}"/>
              </a:ext>
            </a:extLst>
          </p:cNvPr>
          <p:cNvSpPr txBox="1"/>
          <p:nvPr/>
        </p:nvSpPr>
        <p:spPr>
          <a:xfrm>
            <a:off x="161217" y="844358"/>
            <a:ext cx="2966993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dirty="0">
                <a:solidFill>
                  <a:srgbClr val="1B4367"/>
                </a:solidFill>
                <a:cs typeface="+mn-ea"/>
                <a:sym typeface="+mn-lt"/>
              </a:rPr>
              <a:t>博影娱乐票务网站</a:t>
            </a:r>
            <a:r>
              <a:rPr lang="en-US" altLang="zh-CN" dirty="0">
                <a:solidFill>
                  <a:srgbClr val="1B4367"/>
                </a:solidFill>
                <a:cs typeface="+mn-ea"/>
                <a:sym typeface="+mn-lt"/>
              </a:rPr>
              <a:t>——</a:t>
            </a:r>
            <a:r>
              <a:rPr lang="zh-CN" altLang="en-US" dirty="0">
                <a:solidFill>
                  <a:srgbClr val="1B4367"/>
                </a:solidFill>
                <a:cs typeface="+mn-ea"/>
                <a:sym typeface="+mn-lt"/>
              </a:rPr>
              <a:t>导航建模</a:t>
            </a:r>
          </a:p>
        </p:txBody>
      </p:sp>
      <p:pic>
        <p:nvPicPr>
          <p:cNvPr id="8" name="图片 7" descr="图形用户界面&#10;&#10;描述已自动生成">
            <a:extLst>
              <a:ext uri="{FF2B5EF4-FFF2-40B4-BE49-F238E27FC236}">
                <a16:creationId xmlns:a16="http://schemas.microsoft.com/office/drawing/2014/main" id="{A1B8B8BE-A090-0449-8F5E-E822BB59958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89" y="1568316"/>
            <a:ext cx="5941563" cy="2917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862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D64DB95-BD48-488E-A643-0461985A9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945" y="594899"/>
            <a:ext cx="6533160" cy="4238816"/>
          </a:xfrm>
          <a:prstGeom prst="rect">
            <a:avLst/>
          </a:prstGeom>
          <a:noFill/>
        </p:spPr>
      </p:pic>
      <p:sp>
        <p:nvSpPr>
          <p:cNvPr id="24" name="文本框 15"/>
          <p:cNvSpPr txBox="1"/>
          <p:nvPr/>
        </p:nvSpPr>
        <p:spPr>
          <a:xfrm>
            <a:off x="298897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数据库表结构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363989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00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15"/>
          <p:cNvSpPr txBox="1"/>
          <p:nvPr/>
        </p:nvSpPr>
        <p:spPr>
          <a:xfrm>
            <a:off x="298897" y="309785"/>
            <a:ext cx="2261711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 err="1">
                <a:solidFill>
                  <a:srgbClr val="1B4367"/>
                </a:solidFill>
                <a:cs typeface="+mn-ea"/>
              </a:rPr>
              <a:t>boying_order</a:t>
            </a:r>
            <a:endParaRPr lang="en-US" altLang="zh-CN" sz="1700" b="1" dirty="0">
              <a:solidFill>
                <a:srgbClr val="1B4367"/>
              </a:solidFill>
              <a:cs typeface="+mn-ea"/>
            </a:endParaRPr>
          </a:p>
          <a:p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63989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D048382-20A8-438D-9276-3C38142C8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079131"/>
              </p:ext>
            </p:extLst>
          </p:nvPr>
        </p:nvGraphicFramePr>
        <p:xfrm>
          <a:off x="1506724" y="1045954"/>
          <a:ext cx="6358668" cy="35348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1876">
                  <a:extLst>
                    <a:ext uri="{9D8B030D-6E8A-4147-A177-3AD203B41FA5}">
                      <a16:colId xmlns:a16="http://schemas.microsoft.com/office/drawing/2014/main" val="1927886499"/>
                    </a:ext>
                  </a:extLst>
                </a:gridCol>
                <a:gridCol w="1364500">
                  <a:extLst>
                    <a:ext uri="{9D8B030D-6E8A-4147-A177-3AD203B41FA5}">
                      <a16:colId xmlns:a16="http://schemas.microsoft.com/office/drawing/2014/main" val="2537934111"/>
                    </a:ext>
                  </a:extLst>
                </a:gridCol>
                <a:gridCol w="1859797">
                  <a:extLst>
                    <a:ext uri="{9D8B030D-6E8A-4147-A177-3AD203B41FA5}">
                      <a16:colId xmlns:a16="http://schemas.microsoft.com/office/drawing/2014/main" val="1659153303"/>
                    </a:ext>
                  </a:extLst>
                </a:gridCol>
                <a:gridCol w="2332495">
                  <a:extLst>
                    <a:ext uri="{9D8B030D-6E8A-4147-A177-3AD203B41FA5}">
                      <a16:colId xmlns:a16="http://schemas.microsoft.com/office/drawing/2014/main" val="3309375171"/>
                    </a:ext>
                  </a:extLst>
                </a:gridCol>
              </a:tblGrid>
              <a:tr h="3189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0" dirty="0">
                          <a:effectLst/>
                          <a:latin typeface="+mn-ea"/>
                          <a:ea typeface="+mn-ea"/>
                        </a:rPr>
                        <a:t>PK/FK</a:t>
                      </a:r>
                      <a:endParaRPr lang="zh-CN" sz="9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87" marR="47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0" dirty="0">
                          <a:effectLst/>
                          <a:latin typeface="+mn-ea"/>
                          <a:ea typeface="+mn-ea"/>
                        </a:rPr>
                        <a:t>Field</a:t>
                      </a:r>
                      <a:endParaRPr lang="zh-CN" sz="9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87" marR="47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0" dirty="0">
                          <a:effectLst/>
                          <a:latin typeface="+mn-ea"/>
                          <a:ea typeface="+mn-ea"/>
                        </a:rPr>
                        <a:t>Type</a:t>
                      </a:r>
                      <a:endParaRPr lang="zh-CN" sz="9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87" marR="47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0">
                          <a:effectLst/>
                          <a:latin typeface="+mn-ea"/>
                          <a:ea typeface="+mn-ea"/>
                        </a:rPr>
                        <a:t>Comment</a:t>
                      </a:r>
                      <a:endParaRPr lang="zh-CN" sz="900" b="1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87" marR="47687" marT="0" marB="0"/>
                </a:tc>
                <a:extLst>
                  <a:ext uri="{0D108BD9-81ED-4DB2-BD59-A6C34878D82A}">
                    <a16:rowId xmlns:a16="http://schemas.microsoft.com/office/drawing/2014/main" val="4118472374"/>
                  </a:ext>
                </a:extLst>
              </a:tr>
              <a:tr h="3145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0" dirty="0"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zh-CN" sz="9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87" marR="47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0" dirty="0"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zh-CN" sz="9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87" marR="47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0">
                          <a:effectLst/>
                          <a:latin typeface="+mn-ea"/>
                          <a:ea typeface="+mn-ea"/>
                        </a:rPr>
                        <a:t>int(11) NOT NULL</a:t>
                      </a:r>
                      <a:endParaRPr lang="zh-CN" sz="900" b="1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87" marR="47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sz="9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47687" marR="47687" marT="0" marB="0"/>
                </a:tc>
                <a:extLst>
                  <a:ext uri="{0D108BD9-81ED-4DB2-BD59-A6C34878D82A}">
                    <a16:rowId xmlns:a16="http://schemas.microsoft.com/office/drawing/2014/main" val="3921192267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0">
                          <a:effectLst/>
                          <a:latin typeface="+mn-ea"/>
                          <a:ea typeface="+mn-ea"/>
                        </a:rPr>
                        <a:t>FK</a:t>
                      </a:r>
                      <a:endParaRPr lang="zh-CN" sz="900" b="1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87" marR="47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0" dirty="0" err="1">
                          <a:effectLst/>
                          <a:latin typeface="+mn-ea"/>
                          <a:ea typeface="+mn-ea"/>
                        </a:rPr>
                        <a:t>user_id</a:t>
                      </a:r>
                      <a:endParaRPr lang="zh-CN" sz="9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87" marR="47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0" dirty="0">
                          <a:effectLst/>
                          <a:latin typeface="+mn-ea"/>
                          <a:ea typeface="+mn-ea"/>
                        </a:rPr>
                        <a:t>int(11) NOT NULL</a:t>
                      </a:r>
                      <a:endParaRPr lang="zh-CN" sz="9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87" marR="47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100" b="1" kern="0">
                          <a:effectLst/>
                          <a:latin typeface="+mn-ea"/>
                          <a:ea typeface="+mn-ea"/>
                        </a:rPr>
                        <a:t>所属用户</a:t>
                      </a:r>
                      <a:r>
                        <a:rPr lang="en-US" sz="1100" b="1" kern="0"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zh-CN" sz="900" b="1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87" marR="47687" marT="0" marB="0"/>
                </a:tc>
                <a:extLst>
                  <a:ext uri="{0D108BD9-81ED-4DB2-BD59-A6C34878D82A}">
                    <a16:rowId xmlns:a16="http://schemas.microsoft.com/office/drawing/2014/main" val="68325505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0">
                          <a:effectLst/>
                          <a:latin typeface="+mn-ea"/>
                          <a:ea typeface="+mn-ea"/>
                        </a:rPr>
                        <a:t>FK</a:t>
                      </a:r>
                      <a:endParaRPr lang="zh-CN" sz="900" b="1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87" marR="47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0">
                          <a:effectLst/>
                          <a:latin typeface="+mn-ea"/>
                          <a:ea typeface="+mn-ea"/>
                        </a:rPr>
                        <a:t>show_id</a:t>
                      </a:r>
                      <a:endParaRPr lang="zh-CN" sz="900" b="1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87" marR="47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0" dirty="0">
                          <a:effectLst/>
                          <a:latin typeface="+mn-ea"/>
                          <a:ea typeface="+mn-ea"/>
                        </a:rPr>
                        <a:t>int(11) NOT NULL</a:t>
                      </a:r>
                      <a:endParaRPr lang="zh-CN" sz="9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87" marR="47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100" b="1" kern="0">
                          <a:effectLst/>
                          <a:latin typeface="+mn-ea"/>
                          <a:ea typeface="+mn-ea"/>
                        </a:rPr>
                        <a:t>所属演出</a:t>
                      </a:r>
                      <a:r>
                        <a:rPr lang="en-US" sz="1100" b="1" kern="0"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zh-CN" sz="900" b="1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87" marR="47687" marT="0" marB="0"/>
                </a:tc>
                <a:extLst>
                  <a:ext uri="{0D108BD9-81ED-4DB2-BD59-A6C34878D82A}">
                    <a16:rowId xmlns:a16="http://schemas.microsoft.com/office/drawing/2014/main" val="3809546607"/>
                  </a:ext>
                </a:extLst>
              </a:tr>
              <a:tr h="3101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sz="9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47687" marR="47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0">
                          <a:effectLst/>
                          <a:latin typeface="+mn-ea"/>
                          <a:ea typeface="+mn-ea"/>
                        </a:rPr>
                        <a:t>status</a:t>
                      </a:r>
                      <a:endParaRPr lang="zh-CN" sz="900" b="1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87" marR="47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0" dirty="0">
                          <a:effectLst/>
                          <a:latin typeface="+mn-ea"/>
                          <a:ea typeface="+mn-ea"/>
                        </a:rPr>
                        <a:t>int(11) NOT NULL</a:t>
                      </a:r>
                      <a:endParaRPr lang="zh-CN" sz="9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87" marR="47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100" b="1" kern="0">
                          <a:effectLst/>
                          <a:latin typeface="+mn-ea"/>
                          <a:ea typeface="+mn-ea"/>
                        </a:rPr>
                        <a:t>待观看，已完成，已取消</a:t>
                      </a:r>
                      <a:r>
                        <a:rPr lang="en-US" sz="1100" b="1" kern="0">
                          <a:effectLst/>
                          <a:latin typeface="+mn-ea"/>
                          <a:ea typeface="+mn-ea"/>
                        </a:rPr>
                        <a:t>(1</a:t>
                      </a:r>
                      <a:r>
                        <a:rPr lang="zh-CN" sz="1100" b="1" kern="0">
                          <a:effectLst/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sz="1100" b="1" kern="0"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sz="1100" b="1" kern="0">
                          <a:effectLst/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sz="1100" b="1" kern="0">
                          <a:effectLst/>
                          <a:latin typeface="+mn-ea"/>
                          <a:ea typeface="+mn-ea"/>
                        </a:rPr>
                        <a:t>3)</a:t>
                      </a:r>
                      <a:endParaRPr lang="zh-CN" sz="900" b="1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87" marR="47687" marT="0" marB="0"/>
                </a:tc>
                <a:extLst>
                  <a:ext uri="{0D108BD9-81ED-4DB2-BD59-A6C34878D82A}">
                    <a16:rowId xmlns:a16="http://schemas.microsoft.com/office/drawing/2014/main" val="580795479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sz="9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47687" marR="47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0">
                          <a:effectLst/>
                          <a:latin typeface="+mn-ea"/>
                          <a:ea typeface="+mn-ea"/>
                        </a:rPr>
                        <a:t>time</a:t>
                      </a:r>
                      <a:endParaRPr lang="zh-CN" sz="900" b="1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87" marR="47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0" dirty="0">
                          <a:effectLst/>
                          <a:latin typeface="+mn-ea"/>
                          <a:ea typeface="+mn-ea"/>
                        </a:rPr>
                        <a:t>timestamp NOT NULL</a:t>
                      </a:r>
                      <a:endParaRPr lang="zh-CN" sz="9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87" marR="47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100" b="1" kern="0" dirty="0">
                          <a:effectLst/>
                          <a:latin typeface="+mn-ea"/>
                          <a:ea typeface="+mn-ea"/>
                        </a:rPr>
                        <a:t>订单支付时间</a:t>
                      </a:r>
                      <a:endParaRPr lang="zh-CN" sz="9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87" marR="47687" marT="0" marB="0"/>
                </a:tc>
                <a:extLst>
                  <a:ext uri="{0D108BD9-81ED-4DB2-BD59-A6C34878D82A}">
                    <a16:rowId xmlns:a16="http://schemas.microsoft.com/office/drawing/2014/main" val="2048586805"/>
                  </a:ext>
                </a:extLst>
              </a:tr>
              <a:tr h="3145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sz="9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47687" marR="47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0">
                          <a:effectLst/>
                          <a:latin typeface="+mn-ea"/>
                          <a:ea typeface="+mn-ea"/>
                        </a:rPr>
                        <a:t>user_delete</a:t>
                      </a:r>
                      <a:endParaRPr lang="zh-CN" sz="900" b="1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87" marR="47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0" dirty="0" err="1">
                          <a:effectLst/>
                          <a:latin typeface="+mn-ea"/>
                          <a:ea typeface="+mn-ea"/>
                        </a:rPr>
                        <a:t>tinyint</a:t>
                      </a:r>
                      <a:r>
                        <a:rPr lang="en-US" sz="1100" b="1" kern="0" dirty="0">
                          <a:effectLst/>
                          <a:latin typeface="+mn-ea"/>
                          <a:ea typeface="+mn-ea"/>
                        </a:rPr>
                        <a:t>(1) NOT NULL</a:t>
                      </a:r>
                      <a:endParaRPr lang="zh-CN" sz="9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87" marR="47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100" b="1" kern="0" dirty="0">
                          <a:effectLst/>
                          <a:latin typeface="+mn-ea"/>
                          <a:ea typeface="+mn-ea"/>
                        </a:rPr>
                        <a:t>用户删除</a:t>
                      </a:r>
                      <a:endParaRPr lang="zh-CN" sz="9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87" marR="47687" marT="0" marB="0"/>
                </a:tc>
                <a:extLst>
                  <a:ext uri="{0D108BD9-81ED-4DB2-BD59-A6C34878D82A}">
                    <a16:rowId xmlns:a16="http://schemas.microsoft.com/office/drawing/2014/main" val="993585364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sz="9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47687" marR="47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0">
                          <a:effectLst/>
                          <a:latin typeface="+mn-ea"/>
                          <a:ea typeface="+mn-ea"/>
                        </a:rPr>
                        <a:t>admin_delete</a:t>
                      </a:r>
                      <a:endParaRPr lang="zh-CN" sz="900" b="1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87" marR="47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0">
                          <a:effectLst/>
                          <a:latin typeface="+mn-ea"/>
                          <a:ea typeface="+mn-ea"/>
                        </a:rPr>
                        <a:t>tinyint(1) NOT NULL</a:t>
                      </a:r>
                      <a:endParaRPr lang="zh-CN" sz="900" b="1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87" marR="47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100" b="1" kern="0" dirty="0">
                          <a:effectLst/>
                          <a:latin typeface="+mn-ea"/>
                          <a:ea typeface="+mn-ea"/>
                        </a:rPr>
                        <a:t>管理员删除</a:t>
                      </a:r>
                      <a:endParaRPr lang="zh-CN" sz="9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87" marR="47687" marT="0" marB="0"/>
                </a:tc>
                <a:extLst>
                  <a:ext uri="{0D108BD9-81ED-4DB2-BD59-A6C34878D82A}">
                    <a16:rowId xmlns:a16="http://schemas.microsoft.com/office/drawing/2014/main" val="3538992480"/>
                  </a:ext>
                </a:extLst>
              </a:tr>
              <a:tr h="3145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sz="9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47687" marR="47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0">
                          <a:effectLst/>
                          <a:latin typeface="+mn-ea"/>
                          <a:ea typeface="+mn-ea"/>
                        </a:rPr>
                        <a:t>ticket_count</a:t>
                      </a:r>
                      <a:endParaRPr lang="zh-CN" sz="900" b="1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87" marR="47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0">
                          <a:effectLst/>
                          <a:latin typeface="+mn-ea"/>
                          <a:ea typeface="+mn-ea"/>
                        </a:rPr>
                        <a:t>int(11) NOT NULL</a:t>
                      </a:r>
                      <a:endParaRPr lang="zh-CN" sz="900" b="1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87" marR="47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100" b="1" kern="0" dirty="0">
                          <a:effectLst/>
                          <a:latin typeface="+mn-ea"/>
                          <a:ea typeface="+mn-ea"/>
                        </a:rPr>
                        <a:t>票的总数</a:t>
                      </a:r>
                      <a:endParaRPr lang="zh-CN" sz="9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87" marR="47687" marT="0" marB="0"/>
                </a:tc>
                <a:extLst>
                  <a:ext uri="{0D108BD9-81ED-4DB2-BD59-A6C34878D82A}">
                    <a16:rowId xmlns:a16="http://schemas.microsoft.com/office/drawing/2014/main" val="3716132616"/>
                  </a:ext>
                </a:extLst>
              </a:tr>
              <a:tr h="3210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sz="9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47687" marR="47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0">
                          <a:effectLst/>
                          <a:latin typeface="+mn-ea"/>
                          <a:ea typeface="+mn-ea"/>
                        </a:rPr>
                        <a:t>money</a:t>
                      </a:r>
                      <a:endParaRPr lang="zh-CN" sz="900" b="1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87" marR="47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0" dirty="0">
                          <a:effectLst/>
                          <a:latin typeface="+mn-ea"/>
                          <a:ea typeface="+mn-ea"/>
                        </a:rPr>
                        <a:t>double(10,2) NOT NULL</a:t>
                      </a:r>
                      <a:endParaRPr lang="zh-CN" sz="9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87" marR="47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100" b="1" kern="0" dirty="0">
                          <a:effectLst/>
                          <a:latin typeface="+mn-ea"/>
                          <a:ea typeface="+mn-ea"/>
                        </a:rPr>
                        <a:t>订单总价格</a:t>
                      </a:r>
                      <a:endParaRPr lang="zh-CN" sz="9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87" marR="47687" marT="0" marB="0"/>
                </a:tc>
                <a:extLst>
                  <a:ext uri="{0D108BD9-81ED-4DB2-BD59-A6C34878D82A}">
                    <a16:rowId xmlns:a16="http://schemas.microsoft.com/office/drawing/2014/main" val="210241916"/>
                  </a:ext>
                </a:extLst>
              </a:tr>
              <a:tr h="3487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sz="9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87" marR="47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0">
                          <a:effectLst/>
                          <a:latin typeface="+mn-ea"/>
                          <a:ea typeface="+mn-ea"/>
                        </a:rPr>
                        <a:t>payment</a:t>
                      </a:r>
                      <a:endParaRPr lang="zh-CN" sz="900" b="1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87" marR="47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0">
                          <a:effectLst/>
                          <a:latin typeface="+mn-ea"/>
                          <a:ea typeface="+mn-ea"/>
                        </a:rPr>
                        <a:t>varchar(255) NOT NULL</a:t>
                      </a:r>
                      <a:endParaRPr lang="zh-CN" sz="900" b="1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87" marR="47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100" b="1" kern="0" dirty="0">
                          <a:effectLst/>
                          <a:latin typeface="+mn-ea"/>
                          <a:ea typeface="+mn-ea"/>
                        </a:rPr>
                        <a:t>订单支付方式（支付宝，微信</a:t>
                      </a:r>
                      <a:r>
                        <a:rPr lang="en-US" sz="1100" b="1" kern="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9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87" marR="47687" marT="0" marB="0"/>
                </a:tc>
                <a:extLst>
                  <a:ext uri="{0D108BD9-81ED-4DB2-BD59-A6C34878D82A}">
                    <a16:rowId xmlns:a16="http://schemas.microsoft.com/office/drawing/2014/main" val="624572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7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6996702" y="129255"/>
            <a:ext cx="2147298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4400" b="1" spc="-225" dirty="0">
                <a:solidFill>
                  <a:srgbClr val="1B4367"/>
                </a:solidFill>
                <a:cs typeface="+mn-ea"/>
                <a:sym typeface="+mn-lt"/>
              </a:rPr>
              <a:t>目 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96702" y="760453"/>
            <a:ext cx="211315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solidFill>
                  <a:srgbClr val="1B4367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79" name="文本框 10"/>
          <p:cNvSpPr txBox="1"/>
          <p:nvPr/>
        </p:nvSpPr>
        <p:spPr>
          <a:xfrm>
            <a:off x="5645032" y="2094697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项目实现说明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5135755" y="2074883"/>
            <a:ext cx="478533" cy="393570"/>
            <a:chOff x="5640108" y="966369"/>
            <a:chExt cx="476097" cy="391567"/>
          </a:xfrm>
        </p:grpSpPr>
        <p:sp>
          <p:nvSpPr>
            <p:cNvPr id="81" name="椭圆 80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05</a:t>
              </a:r>
            </a:p>
          </p:txBody>
        </p:sp>
      </p:grpSp>
      <p:sp>
        <p:nvSpPr>
          <p:cNvPr id="83" name="文本框 10"/>
          <p:cNvSpPr txBox="1"/>
          <p:nvPr/>
        </p:nvSpPr>
        <p:spPr>
          <a:xfrm>
            <a:off x="5645032" y="2812241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项目演示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5135755" y="2792427"/>
            <a:ext cx="478533" cy="393570"/>
            <a:chOff x="5640108" y="966369"/>
            <a:chExt cx="476097" cy="391567"/>
          </a:xfrm>
        </p:grpSpPr>
        <p:sp>
          <p:nvSpPr>
            <p:cNvPr id="85" name="椭圆 8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06</a:t>
              </a: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C9714F83-68DA-41C4-8097-7C8BD0B42207}"/>
              </a:ext>
            </a:extLst>
          </p:cNvPr>
          <p:cNvSpPr txBox="1"/>
          <p:nvPr/>
        </p:nvSpPr>
        <p:spPr>
          <a:xfrm>
            <a:off x="1906502" y="1384576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需求规约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36252D9-E096-4FCE-AEFE-915CB4A9F112}"/>
              </a:ext>
            </a:extLst>
          </p:cNvPr>
          <p:cNvGrpSpPr/>
          <p:nvPr/>
        </p:nvGrpSpPr>
        <p:grpSpPr>
          <a:xfrm>
            <a:off x="1397225" y="1364762"/>
            <a:ext cx="478533" cy="393570"/>
            <a:chOff x="5640108" y="966369"/>
            <a:chExt cx="476097" cy="391567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05E63A6D-001E-4D64-9BBC-48BF194BE6D6}"/>
                </a:ext>
              </a:extLst>
            </p:cNvPr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17">
              <a:extLst>
                <a:ext uri="{FF2B5EF4-FFF2-40B4-BE49-F238E27FC236}">
                  <a16:creationId xmlns:a16="http://schemas.microsoft.com/office/drawing/2014/main" id="{407BC957-53F5-4B6B-9FD1-63EDC0AF003F}"/>
                </a:ext>
              </a:extLst>
            </p:cNvPr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sp>
        <p:nvSpPr>
          <p:cNvPr id="27" name="文本框 10">
            <a:extLst>
              <a:ext uri="{FF2B5EF4-FFF2-40B4-BE49-F238E27FC236}">
                <a16:creationId xmlns:a16="http://schemas.microsoft.com/office/drawing/2014/main" id="{7A61C607-EB16-415C-8BD7-F746A9AB5246}"/>
              </a:ext>
            </a:extLst>
          </p:cNvPr>
          <p:cNvSpPr txBox="1"/>
          <p:nvPr/>
        </p:nvSpPr>
        <p:spPr>
          <a:xfrm>
            <a:off x="1906502" y="2102120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需求分析规约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AE9D0FA-B799-4013-8FA4-C4639C81F22D}"/>
              </a:ext>
            </a:extLst>
          </p:cNvPr>
          <p:cNvGrpSpPr/>
          <p:nvPr/>
        </p:nvGrpSpPr>
        <p:grpSpPr>
          <a:xfrm>
            <a:off x="1397225" y="2082306"/>
            <a:ext cx="478533" cy="393570"/>
            <a:chOff x="5640108" y="966369"/>
            <a:chExt cx="476097" cy="391567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158220A-A219-41C6-AB2F-85A12FB95FD4}"/>
                </a:ext>
              </a:extLst>
            </p:cNvPr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" name="文本框 17">
              <a:extLst>
                <a:ext uri="{FF2B5EF4-FFF2-40B4-BE49-F238E27FC236}">
                  <a16:creationId xmlns:a16="http://schemas.microsoft.com/office/drawing/2014/main" id="{A20C8B3B-6BC9-4364-AA90-A9DB78221B0F}"/>
                </a:ext>
              </a:extLst>
            </p:cNvPr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sp>
        <p:nvSpPr>
          <p:cNvPr id="31" name="文本框 10">
            <a:extLst>
              <a:ext uri="{FF2B5EF4-FFF2-40B4-BE49-F238E27FC236}">
                <a16:creationId xmlns:a16="http://schemas.microsoft.com/office/drawing/2014/main" id="{B2C52D98-D3DE-429F-B900-6D9E7B5A5181}"/>
              </a:ext>
            </a:extLst>
          </p:cNvPr>
          <p:cNvSpPr txBox="1"/>
          <p:nvPr/>
        </p:nvSpPr>
        <p:spPr>
          <a:xfrm>
            <a:off x="1906502" y="2819664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概要设计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335F9FE-EDF5-4483-84EC-C140A1140E68}"/>
              </a:ext>
            </a:extLst>
          </p:cNvPr>
          <p:cNvGrpSpPr/>
          <p:nvPr/>
        </p:nvGrpSpPr>
        <p:grpSpPr>
          <a:xfrm>
            <a:off x="1397225" y="2799850"/>
            <a:ext cx="478533" cy="393570"/>
            <a:chOff x="5640108" y="966369"/>
            <a:chExt cx="476097" cy="391567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78B1DE59-8EC1-4855-91AD-8A6C8DAC9C46}"/>
                </a:ext>
              </a:extLst>
            </p:cNvPr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5" name="文本框 17">
              <a:extLst>
                <a:ext uri="{FF2B5EF4-FFF2-40B4-BE49-F238E27FC236}">
                  <a16:creationId xmlns:a16="http://schemas.microsoft.com/office/drawing/2014/main" id="{146E2578-DBF9-432F-905C-14E8B2279B20}"/>
                </a:ext>
              </a:extLst>
            </p:cNvPr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</p:grpSp>
      <p:sp>
        <p:nvSpPr>
          <p:cNvPr id="36" name="文本框 10">
            <a:extLst>
              <a:ext uri="{FF2B5EF4-FFF2-40B4-BE49-F238E27FC236}">
                <a16:creationId xmlns:a16="http://schemas.microsoft.com/office/drawing/2014/main" id="{6FCD4AA3-9855-44BB-95B9-961C15848892}"/>
              </a:ext>
            </a:extLst>
          </p:cNvPr>
          <p:cNvSpPr txBox="1"/>
          <p:nvPr/>
        </p:nvSpPr>
        <p:spPr>
          <a:xfrm>
            <a:off x="1906502" y="3537208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详细设计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1416F8E-A56C-4E6D-95D6-D0714594FB64}"/>
              </a:ext>
            </a:extLst>
          </p:cNvPr>
          <p:cNvGrpSpPr/>
          <p:nvPr/>
        </p:nvGrpSpPr>
        <p:grpSpPr>
          <a:xfrm>
            <a:off x="1397225" y="3517394"/>
            <a:ext cx="478533" cy="393570"/>
            <a:chOff x="5640108" y="966369"/>
            <a:chExt cx="476097" cy="391567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827B1BC0-BD37-4AC5-BCB7-AE930928B1DB}"/>
                </a:ext>
              </a:extLst>
            </p:cNvPr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9" name="文本框 17">
              <a:extLst>
                <a:ext uri="{FF2B5EF4-FFF2-40B4-BE49-F238E27FC236}">
                  <a16:creationId xmlns:a16="http://schemas.microsoft.com/office/drawing/2014/main" id="{FB6555B5-C567-4ED8-9228-9FFBF97698F8}"/>
                </a:ext>
              </a:extLst>
            </p:cNvPr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详细设计</a:t>
            </a: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  <p:extLst>
      <p:ext uri="{BB962C8B-B14F-4D97-AF65-F5344CB8AC3E}">
        <p14:creationId xmlns:p14="http://schemas.microsoft.com/office/powerpoint/2010/main" val="4179275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15"/>
          <p:cNvSpPr txBox="1"/>
          <p:nvPr/>
        </p:nvSpPr>
        <p:spPr>
          <a:xfrm>
            <a:off x="310929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演出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363989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15">
            <a:extLst>
              <a:ext uri="{FF2B5EF4-FFF2-40B4-BE49-F238E27FC236}">
                <a16:creationId xmlns:a16="http://schemas.microsoft.com/office/drawing/2014/main" id="{E5430671-22E7-E344-8F91-C1E138511AC0}"/>
              </a:ext>
            </a:extLst>
          </p:cNvPr>
          <p:cNvSpPr txBox="1"/>
          <p:nvPr/>
        </p:nvSpPr>
        <p:spPr>
          <a:xfrm>
            <a:off x="310928" y="826066"/>
            <a:ext cx="8616503" cy="293965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该模块包括了用户浏览网站时的演出相关内容，具体包括搜索演出、查看演出详情、购票。该模块的所有功能必须要用户登陆才可使用。点击演出的标题或者海报等可以查看演出详情，进入演出详情页面可以购票。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功能：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搜索演出：用户可以通过关键词、城市、时间、类别中的一个或者多个条件搜索对应的演出进行浏览。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查看演出详情：用户点击某个演出的标题或海报等后便可查看该演出的详细内容。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购票：用户可以在演出详情页面选择座次进行购票。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演出类：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zh-CN" dirty="0"/>
          </a:p>
        </p:txBody>
      </p:sp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D472E19C-2402-A146-99E6-1582ADF24C1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416" y="2802160"/>
            <a:ext cx="1188085" cy="226441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C6B8737-5D12-9F4A-ACD6-DF4787AA04E5}"/>
              </a:ext>
            </a:extLst>
          </p:cNvPr>
          <p:cNvSpPr/>
          <p:nvPr/>
        </p:nvSpPr>
        <p:spPr>
          <a:xfrm>
            <a:off x="2796989" y="3180941"/>
            <a:ext cx="4572000" cy="167167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altLang="zh-CN" dirty="0"/>
              <a:t>属性：演出</a:t>
            </a:r>
            <a:r>
              <a:rPr lang="en-US" altLang="zh-CN" dirty="0"/>
              <a:t>ID</a:t>
            </a:r>
            <a:r>
              <a:rPr lang="zh-CN" altLang="zh-CN" dirty="0"/>
              <a:t>，演出名，所属类型，海报，权重，城市，具体地址，开始日期，结束日期，详情。</a:t>
            </a:r>
          </a:p>
          <a:p>
            <a:pPr indent="266700">
              <a:lnSpc>
                <a:spcPct val="150000"/>
              </a:lnSpc>
            </a:pPr>
            <a:r>
              <a:rPr lang="zh-CN" altLang="zh-CN" dirty="0"/>
              <a:t>方法：添加演出、删除演出</a:t>
            </a:r>
          </a:p>
          <a:p>
            <a:pPr indent="266700">
              <a:lnSpc>
                <a:spcPct val="150000"/>
              </a:lnSpc>
            </a:pPr>
            <a:r>
              <a:rPr lang="zh-CN" altLang="zh-CN" dirty="0"/>
              <a:t>说明：演出的基本信息。演出类中所有属性都是持久化的，它负责存储演出的基本信息。</a:t>
            </a:r>
          </a:p>
        </p:txBody>
      </p:sp>
    </p:spTree>
    <p:extLst>
      <p:ext uri="{BB962C8B-B14F-4D97-AF65-F5344CB8AC3E}">
        <p14:creationId xmlns:p14="http://schemas.microsoft.com/office/powerpoint/2010/main" val="182318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15"/>
          <p:cNvSpPr txBox="1"/>
          <p:nvPr/>
        </p:nvSpPr>
        <p:spPr>
          <a:xfrm>
            <a:off x="310929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演出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——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搜索演出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363989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15">
            <a:extLst>
              <a:ext uri="{FF2B5EF4-FFF2-40B4-BE49-F238E27FC236}">
                <a16:creationId xmlns:a16="http://schemas.microsoft.com/office/drawing/2014/main" id="{E5430671-22E7-E344-8F91-C1E138511AC0}"/>
              </a:ext>
            </a:extLst>
          </p:cNvPr>
          <p:cNvSpPr txBox="1"/>
          <p:nvPr/>
        </p:nvSpPr>
        <p:spPr>
          <a:xfrm>
            <a:off x="310928" y="826066"/>
            <a:ext cx="3960283" cy="132382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搜索演出的详细设计：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输入项：搜索演出类别、搜索演出关键词、搜索演出城市、搜索演出时间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输出项：演出搜索结果的页面</a:t>
            </a:r>
            <a:endParaRPr lang="en-US" altLang="zh-CN" dirty="0"/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5DD95170-C7B8-654C-9F88-E0B47C21C6D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73732"/>
            <a:ext cx="3465095" cy="37719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15">
            <a:extLst>
              <a:ext uri="{FF2B5EF4-FFF2-40B4-BE49-F238E27FC236}">
                <a16:creationId xmlns:a16="http://schemas.microsoft.com/office/drawing/2014/main" id="{574443A5-C953-6041-B1AC-639E8A32C373}"/>
              </a:ext>
            </a:extLst>
          </p:cNvPr>
          <p:cNvSpPr txBox="1"/>
          <p:nvPr/>
        </p:nvSpPr>
        <p:spPr>
          <a:xfrm>
            <a:off x="4731453" y="120886"/>
            <a:ext cx="911358" cy="35432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逻辑流程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581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15"/>
          <p:cNvSpPr txBox="1"/>
          <p:nvPr/>
        </p:nvSpPr>
        <p:spPr>
          <a:xfrm>
            <a:off x="310929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演出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——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搜索演出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363989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15">
            <a:extLst>
              <a:ext uri="{FF2B5EF4-FFF2-40B4-BE49-F238E27FC236}">
                <a16:creationId xmlns:a16="http://schemas.microsoft.com/office/drawing/2014/main" id="{574443A5-C953-6041-B1AC-639E8A32C373}"/>
              </a:ext>
            </a:extLst>
          </p:cNvPr>
          <p:cNvSpPr txBox="1"/>
          <p:nvPr/>
        </p:nvSpPr>
        <p:spPr>
          <a:xfrm>
            <a:off x="310929" y="1083412"/>
            <a:ext cx="4104660" cy="293965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接口</a:t>
            </a:r>
            <a:r>
              <a:rPr lang="en-US" altLang="zh-CN" dirty="0"/>
              <a:t>-&gt;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r>
              <a:rPr lang="zh-CN" altLang="zh-CN" dirty="0"/>
              <a:t>限制条件与出错处理</a:t>
            </a:r>
          </a:p>
          <a:p>
            <a:r>
              <a:rPr lang="zh-CN" altLang="zh-CN" dirty="0"/>
              <a:t>		</a:t>
            </a:r>
            <a:endParaRPr lang="en-US" altLang="zh-CN" dirty="0"/>
          </a:p>
          <a:p>
            <a:r>
              <a:rPr lang="zh-CN" altLang="zh-CN" dirty="0"/>
              <a:t>1）限制所有搜索条件都为模式匹配的子字符串。</a:t>
            </a:r>
          </a:p>
          <a:p>
            <a:r>
              <a:rPr lang="zh-CN" altLang="zh-CN" dirty="0"/>
              <a:t>		</a:t>
            </a:r>
            <a:endParaRPr lang="en-US" altLang="zh-CN" dirty="0"/>
          </a:p>
          <a:p>
            <a:r>
              <a:rPr lang="zh-CN" altLang="zh-CN" dirty="0"/>
              <a:t>2）当搜索结果为空时，搜索结果页面显示空白。</a:t>
            </a:r>
          </a:p>
          <a:p>
            <a:r>
              <a:rPr lang="zh-CN" altLang="zh-CN" dirty="0"/>
              <a:t>		</a:t>
            </a:r>
            <a:endParaRPr lang="en-US" altLang="zh-CN" dirty="0"/>
          </a:p>
          <a:p>
            <a:r>
              <a:rPr lang="zh-CN" altLang="zh-CN" dirty="0"/>
              <a:t>3）限制用户在搜索前应登录账号。</a:t>
            </a:r>
          </a:p>
          <a:p>
            <a:r>
              <a:rPr lang="zh-CN" altLang="zh-CN" dirty="0"/>
              <a:t>		</a:t>
            </a:r>
            <a:endParaRPr lang="en-US" altLang="zh-CN" dirty="0"/>
          </a:p>
          <a:p>
            <a:r>
              <a:rPr lang="zh-CN" altLang="zh-CN" dirty="0"/>
              <a:t>4）如果用户未登录则直接跳转至登陆页面。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8" name="图片 7" descr="图形用户界面, 表格&#10;&#10;描述已自动生成">
            <a:extLst>
              <a:ext uri="{FF2B5EF4-FFF2-40B4-BE49-F238E27FC236}">
                <a16:creationId xmlns:a16="http://schemas.microsoft.com/office/drawing/2014/main" id="{A9265330-90EC-AC45-B871-82ED7DA58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662" y="0"/>
            <a:ext cx="42123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1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项目实现说明</a:t>
            </a: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05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  <p:extLst>
      <p:ext uri="{BB962C8B-B14F-4D97-AF65-F5344CB8AC3E}">
        <p14:creationId xmlns:p14="http://schemas.microsoft.com/office/powerpoint/2010/main" val="2535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15"/>
          <p:cNvSpPr txBox="1"/>
          <p:nvPr/>
        </p:nvSpPr>
        <p:spPr>
          <a:xfrm>
            <a:off x="298897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系统架构图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363989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DAD0E069-4BBB-41F9-B66A-A5AC13FDC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752" y="-69742"/>
            <a:ext cx="77436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0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15"/>
          <p:cNvSpPr txBox="1"/>
          <p:nvPr/>
        </p:nvSpPr>
        <p:spPr>
          <a:xfrm>
            <a:off x="298897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后端技术选型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363989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19E0555A-EBD7-4B38-9414-71E361EDA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025" y="718138"/>
            <a:ext cx="6501949" cy="428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15"/>
          <p:cNvSpPr txBox="1"/>
          <p:nvPr/>
        </p:nvSpPr>
        <p:spPr>
          <a:xfrm>
            <a:off x="298897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项目部署地址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363989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690F862-F884-4A97-85AC-A424C8346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188" y="938192"/>
            <a:ext cx="9514390" cy="3136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Open Sans"/>
              </a:rPr>
              <a:t>项目演示地址(演出门票购买界面):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183C4"/>
                </a:solidFill>
                <a:effectLst/>
                <a:latin typeface="+mj-lt"/>
                <a:ea typeface="Open Sans"/>
                <a:hlinkClick r:id="rId3"/>
              </a:rPr>
              <a:t>http://101.132.157.174:8080/boying-user/index.html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j-lt"/>
              <a:ea typeface="Open San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Open Sans"/>
              </a:rPr>
              <a:t>项目演示地址(后台管理页面):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183C4"/>
                </a:solidFill>
                <a:effectLst/>
                <a:latin typeface="+mj-lt"/>
                <a:ea typeface="Open Sans"/>
                <a:hlinkClick r:id="rId4"/>
              </a:rPr>
              <a:t>http://101.132.157.174:8080/boying-admin/index.html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j-lt"/>
              <a:ea typeface="Open San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Open Sans"/>
              </a:rPr>
              <a:t>后端演出门票购买系统接口地址: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183C4"/>
                </a:solidFill>
                <a:effectLst/>
                <a:latin typeface="+mj-lt"/>
                <a:ea typeface="Open Sans"/>
                <a:hlinkClick r:id="rId5"/>
              </a:rPr>
              <a:t>http://101.132.157.174:8000/swagger-ui.html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j-lt"/>
              <a:ea typeface="Open San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Open Sans"/>
              </a:rPr>
              <a:t>后端后台管理系统接口地址: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183C4"/>
                </a:solidFill>
                <a:effectLst/>
                <a:latin typeface="+mj-lt"/>
                <a:ea typeface="Open Sans"/>
                <a:hlinkClick r:id="rId6"/>
              </a:rPr>
              <a:t>http://101.132.157.174:7000/swagger-ui.html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j-lt"/>
              <a:ea typeface="Open 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356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15"/>
          <p:cNvSpPr txBox="1"/>
          <p:nvPr/>
        </p:nvSpPr>
        <p:spPr>
          <a:xfrm>
            <a:off x="298897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后端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API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接口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363989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FE37AF44-596C-4805-A20A-E47708AB8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" y="784579"/>
            <a:ext cx="7255736" cy="357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0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15"/>
          <p:cNvSpPr txBox="1"/>
          <p:nvPr/>
        </p:nvSpPr>
        <p:spPr>
          <a:xfrm>
            <a:off x="298897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后端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API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接口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363989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8D719613-9499-464A-BAD5-6CEE032E1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752" y="725997"/>
            <a:ext cx="6530975" cy="426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0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29909" y="1097663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需求调研</a:t>
            </a: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  <p:extLst>
      <p:ext uri="{BB962C8B-B14F-4D97-AF65-F5344CB8AC3E}">
        <p14:creationId xmlns:p14="http://schemas.microsoft.com/office/powerpoint/2010/main" val="11873437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项目演示</a:t>
            </a: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06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  <p:extLst>
      <p:ext uri="{BB962C8B-B14F-4D97-AF65-F5344CB8AC3E}">
        <p14:creationId xmlns:p14="http://schemas.microsoft.com/office/powerpoint/2010/main" val="2044547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374137" y="1884748"/>
            <a:ext cx="4272439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6600" b="1" dirty="0">
                <a:solidFill>
                  <a:srgbClr val="1B4367"/>
                </a:solidFill>
                <a:cs typeface="+mn-ea"/>
                <a:sym typeface="+mn-lt"/>
              </a:rPr>
              <a:t>THANKS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15"/>
          <p:cNvSpPr txBox="1"/>
          <p:nvPr/>
        </p:nvSpPr>
        <p:spPr>
          <a:xfrm>
            <a:off x="298897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需求规约用例图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363989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48C629A5-885C-5843-AF4B-B68C9E46F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832" y="309785"/>
            <a:ext cx="6451312" cy="459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需求分析建模</a:t>
            </a: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  <p:extLst>
      <p:ext uri="{BB962C8B-B14F-4D97-AF65-F5344CB8AC3E}">
        <p14:creationId xmlns:p14="http://schemas.microsoft.com/office/powerpoint/2010/main" val="25689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15"/>
          <p:cNvSpPr txBox="1"/>
          <p:nvPr/>
        </p:nvSpPr>
        <p:spPr>
          <a:xfrm>
            <a:off x="298897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功能建模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363989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15">
            <a:extLst>
              <a:ext uri="{FF2B5EF4-FFF2-40B4-BE49-F238E27FC236}">
                <a16:creationId xmlns:a16="http://schemas.microsoft.com/office/drawing/2014/main" id="{DD5E019F-9DE9-6048-AC48-CAB4A0AD2163}"/>
              </a:ext>
            </a:extLst>
          </p:cNvPr>
          <p:cNvSpPr txBox="1"/>
          <p:nvPr/>
        </p:nvSpPr>
        <p:spPr>
          <a:xfrm>
            <a:off x="0" y="907663"/>
            <a:ext cx="1611964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dirty="0">
                <a:solidFill>
                  <a:srgbClr val="1B4367"/>
                </a:solidFill>
                <a:cs typeface="+mn-ea"/>
                <a:sym typeface="+mn-lt"/>
              </a:rPr>
              <a:t>用户模块</a:t>
            </a:r>
            <a:r>
              <a:rPr lang="en-US" altLang="zh-CN" dirty="0">
                <a:solidFill>
                  <a:srgbClr val="1B4367"/>
                </a:solidFill>
                <a:cs typeface="+mn-ea"/>
                <a:sym typeface="+mn-lt"/>
              </a:rPr>
              <a:t>——</a:t>
            </a:r>
            <a:r>
              <a:rPr lang="zh-CN" altLang="en-US" dirty="0">
                <a:solidFill>
                  <a:srgbClr val="1B4367"/>
                </a:solidFill>
                <a:cs typeface="+mn-ea"/>
                <a:sym typeface="+mn-lt"/>
              </a:rPr>
              <a:t>注册</a:t>
            </a:r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93FD33E7-F67D-8C47-A78E-AD4C1AFF56C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240" y="319064"/>
            <a:ext cx="2905760" cy="4531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ABC6D3EC-8B50-124D-8E65-6EBFDE695AB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544" y="907663"/>
            <a:ext cx="3129280" cy="38303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15">
            <a:extLst>
              <a:ext uri="{FF2B5EF4-FFF2-40B4-BE49-F238E27FC236}">
                <a16:creationId xmlns:a16="http://schemas.microsoft.com/office/drawing/2014/main" id="{1688EBE9-32C0-8E4E-BD44-CEDE3BAADE76}"/>
              </a:ext>
            </a:extLst>
          </p:cNvPr>
          <p:cNvSpPr txBox="1"/>
          <p:nvPr/>
        </p:nvSpPr>
        <p:spPr>
          <a:xfrm>
            <a:off x="4724738" y="435618"/>
            <a:ext cx="1611964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dirty="0">
                <a:solidFill>
                  <a:srgbClr val="1B4367"/>
                </a:solidFill>
                <a:cs typeface="+mn-ea"/>
                <a:sym typeface="+mn-lt"/>
              </a:rPr>
              <a:t>用户模块</a:t>
            </a:r>
            <a:r>
              <a:rPr lang="en-US" altLang="zh-CN" dirty="0">
                <a:solidFill>
                  <a:srgbClr val="1B4367"/>
                </a:solidFill>
                <a:cs typeface="+mn-ea"/>
                <a:sym typeface="+mn-lt"/>
              </a:rPr>
              <a:t>——</a:t>
            </a:r>
            <a:r>
              <a:rPr lang="zh-CN" altLang="en-US" dirty="0">
                <a:solidFill>
                  <a:srgbClr val="1B4367"/>
                </a:solidFill>
                <a:cs typeface="+mn-ea"/>
                <a:sym typeface="+mn-lt"/>
              </a:rPr>
              <a:t>登陆</a:t>
            </a:r>
          </a:p>
        </p:txBody>
      </p:sp>
    </p:spTree>
    <p:extLst>
      <p:ext uri="{BB962C8B-B14F-4D97-AF65-F5344CB8AC3E}">
        <p14:creationId xmlns:p14="http://schemas.microsoft.com/office/powerpoint/2010/main" val="81436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15"/>
          <p:cNvSpPr txBox="1"/>
          <p:nvPr/>
        </p:nvSpPr>
        <p:spPr>
          <a:xfrm>
            <a:off x="298897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功能建模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363989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15">
            <a:extLst>
              <a:ext uri="{FF2B5EF4-FFF2-40B4-BE49-F238E27FC236}">
                <a16:creationId xmlns:a16="http://schemas.microsoft.com/office/drawing/2014/main" id="{DD5E019F-9DE9-6048-AC48-CAB4A0AD2163}"/>
              </a:ext>
            </a:extLst>
          </p:cNvPr>
          <p:cNvSpPr txBox="1"/>
          <p:nvPr/>
        </p:nvSpPr>
        <p:spPr>
          <a:xfrm>
            <a:off x="1634191" y="309785"/>
            <a:ext cx="2008482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dirty="0">
                <a:solidFill>
                  <a:srgbClr val="1B4367"/>
                </a:solidFill>
                <a:cs typeface="+mn-ea"/>
                <a:sym typeface="+mn-lt"/>
              </a:rPr>
              <a:t>演出模块</a:t>
            </a:r>
            <a:r>
              <a:rPr lang="en-US" altLang="zh-CN" dirty="0">
                <a:solidFill>
                  <a:srgbClr val="1B4367"/>
                </a:solidFill>
                <a:cs typeface="+mn-ea"/>
                <a:sym typeface="+mn-lt"/>
              </a:rPr>
              <a:t>——</a:t>
            </a:r>
            <a:r>
              <a:rPr lang="zh-CN" altLang="en-US" dirty="0">
                <a:solidFill>
                  <a:srgbClr val="1B4367"/>
                </a:solidFill>
                <a:cs typeface="+mn-ea"/>
                <a:sym typeface="+mn-lt"/>
              </a:rPr>
              <a:t>搜索演出</a:t>
            </a:r>
          </a:p>
        </p:txBody>
      </p:sp>
      <p:sp>
        <p:nvSpPr>
          <p:cNvPr id="8" name="文本框 15">
            <a:extLst>
              <a:ext uri="{FF2B5EF4-FFF2-40B4-BE49-F238E27FC236}">
                <a16:creationId xmlns:a16="http://schemas.microsoft.com/office/drawing/2014/main" id="{1688EBE9-32C0-8E4E-BD44-CEDE3BAADE76}"/>
              </a:ext>
            </a:extLst>
          </p:cNvPr>
          <p:cNvSpPr txBox="1"/>
          <p:nvPr/>
        </p:nvSpPr>
        <p:spPr>
          <a:xfrm>
            <a:off x="4724738" y="309784"/>
            <a:ext cx="1611964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dirty="0">
                <a:solidFill>
                  <a:srgbClr val="1B4367"/>
                </a:solidFill>
                <a:cs typeface="+mn-ea"/>
                <a:sym typeface="+mn-lt"/>
              </a:rPr>
              <a:t>演出模块</a:t>
            </a:r>
            <a:r>
              <a:rPr lang="en-US" altLang="zh-CN" dirty="0">
                <a:solidFill>
                  <a:srgbClr val="1B4367"/>
                </a:solidFill>
                <a:cs typeface="+mn-ea"/>
                <a:sym typeface="+mn-lt"/>
              </a:rPr>
              <a:t>——</a:t>
            </a:r>
            <a:r>
              <a:rPr lang="zh-CN" altLang="en-US" dirty="0">
                <a:solidFill>
                  <a:srgbClr val="1B4367"/>
                </a:solidFill>
                <a:cs typeface="+mn-ea"/>
                <a:sym typeface="+mn-lt"/>
              </a:rPr>
              <a:t>购票</a:t>
            </a:r>
          </a:p>
        </p:txBody>
      </p:sp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BE4BA3D4-12C4-CC4D-A30C-C4B720EE0F3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752" y="996950"/>
            <a:ext cx="2976880" cy="31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 descr="图示&#10;&#10;描述已自动生成">
            <a:extLst>
              <a:ext uri="{FF2B5EF4-FFF2-40B4-BE49-F238E27FC236}">
                <a16:creationId xmlns:a16="http://schemas.microsoft.com/office/drawing/2014/main" id="{25645662-2E6F-8B4E-8C5B-25E0C052AB5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38" y="996950"/>
            <a:ext cx="2590800" cy="3545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155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15"/>
          <p:cNvSpPr txBox="1"/>
          <p:nvPr/>
        </p:nvSpPr>
        <p:spPr>
          <a:xfrm>
            <a:off x="298897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功能建模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363989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15">
            <a:extLst>
              <a:ext uri="{FF2B5EF4-FFF2-40B4-BE49-F238E27FC236}">
                <a16:creationId xmlns:a16="http://schemas.microsoft.com/office/drawing/2014/main" id="{DD5E019F-9DE9-6048-AC48-CAB4A0AD2163}"/>
              </a:ext>
            </a:extLst>
          </p:cNvPr>
          <p:cNvSpPr txBox="1"/>
          <p:nvPr/>
        </p:nvSpPr>
        <p:spPr>
          <a:xfrm>
            <a:off x="1634191" y="309785"/>
            <a:ext cx="2008482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dirty="0">
                <a:solidFill>
                  <a:srgbClr val="1B4367"/>
                </a:solidFill>
                <a:cs typeface="+mn-ea"/>
                <a:sym typeface="+mn-lt"/>
              </a:rPr>
              <a:t>订单模块</a:t>
            </a:r>
            <a:r>
              <a:rPr lang="en-US" altLang="zh-CN" dirty="0">
                <a:solidFill>
                  <a:srgbClr val="1B4367"/>
                </a:solidFill>
                <a:cs typeface="+mn-ea"/>
                <a:sym typeface="+mn-lt"/>
              </a:rPr>
              <a:t>——</a:t>
            </a:r>
            <a:r>
              <a:rPr lang="zh-CN" altLang="en-US" dirty="0">
                <a:solidFill>
                  <a:srgbClr val="1B4367"/>
                </a:solidFill>
                <a:cs typeface="+mn-ea"/>
                <a:sym typeface="+mn-lt"/>
              </a:rPr>
              <a:t>查看订单</a:t>
            </a:r>
          </a:p>
        </p:txBody>
      </p:sp>
      <p:sp>
        <p:nvSpPr>
          <p:cNvPr id="8" name="文本框 15">
            <a:extLst>
              <a:ext uri="{FF2B5EF4-FFF2-40B4-BE49-F238E27FC236}">
                <a16:creationId xmlns:a16="http://schemas.microsoft.com/office/drawing/2014/main" id="{1688EBE9-32C0-8E4E-BD44-CEDE3BAADE76}"/>
              </a:ext>
            </a:extLst>
          </p:cNvPr>
          <p:cNvSpPr txBox="1"/>
          <p:nvPr/>
        </p:nvSpPr>
        <p:spPr>
          <a:xfrm>
            <a:off x="4656442" y="349939"/>
            <a:ext cx="2008482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dirty="0">
                <a:solidFill>
                  <a:srgbClr val="1B4367"/>
                </a:solidFill>
                <a:cs typeface="+mn-ea"/>
                <a:sym typeface="+mn-lt"/>
              </a:rPr>
              <a:t>订单模块</a:t>
            </a:r>
            <a:r>
              <a:rPr lang="en-US" altLang="zh-CN" dirty="0">
                <a:solidFill>
                  <a:srgbClr val="1B4367"/>
                </a:solidFill>
                <a:cs typeface="+mn-ea"/>
                <a:sym typeface="+mn-lt"/>
              </a:rPr>
              <a:t>——</a:t>
            </a:r>
            <a:r>
              <a:rPr lang="zh-CN" altLang="en-US" dirty="0">
                <a:solidFill>
                  <a:srgbClr val="1B4367"/>
                </a:solidFill>
                <a:cs typeface="+mn-ea"/>
                <a:sym typeface="+mn-lt"/>
              </a:rPr>
              <a:t>删除订单</a:t>
            </a:r>
          </a:p>
        </p:txBody>
      </p:sp>
      <p:pic>
        <p:nvPicPr>
          <p:cNvPr id="11" name="图片 10" descr="图示&#10;&#10;描述已自动生成">
            <a:extLst>
              <a:ext uri="{FF2B5EF4-FFF2-40B4-BE49-F238E27FC236}">
                <a16:creationId xmlns:a16="http://schemas.microsoft.com/office/drawing/2014/main" id="{C7D7E3D0-813D-4447-9D3B-07B1DF61233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752" y="1123559"/>
            <a:ext cx="2773680" cy="2357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 descr="图示&#10;&#10;描述已自动生成">
            <a:extLst>
              <a:ext uri="{FF2B5EF4-FFF2-40B4-BE49-F238E27FC236}">
                <a16:creationId xmlns:a16="http://schemas.microsoft.com/office/drawing/2014/main" id="{64D2E3A4-1DA6-A74E-AC0A-5039F3ABF72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723" y="933645"/>
            <a:ext cx="2153920" cy="369824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15">
            <a:extLst>
              <a:ext uri="{FF2B5EF4-FFF2-40B4-BE49-F238E27FC236}">
                <a16:creationId xmlns:a16="http://schemas.microsoft.com/office/drawing/2014/main" id="{1F4E6250-17D7-4E48-9B43-19D4324BCACF}"/>
              </a:ext>
            </a:extLst>
          </p:cNvPr>
          <p:cNvSpPr txBox="1"/>
          <p:nvPr/>
        </p:nvSpPr>
        <p:spPr>
          <a:xfrm>
            <a:off x="6836621" y="304354"/>
            <a:ext cx="2008482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dirty="0">
                <a:solidFill>
                  <a:srgbClr val="1B4367"/>
                </a:solidFill>
                <a:cs typeface="+mn-ea"/>
                <a:sym typeface="+mn-lt"/>
              </a:rPr>
              <a:t>订单模块</a:t>
            </a:r>
            <a:r>
              <a:rPr lang="en-US" altLang="zh-CN" dirty="0">
                <a:solidFill>
                  <a:srgbClr val="1B4367"/>
                </a:solidFill>
                <a:cs typeface="+mn-ea"/>
                <a:sym typeface="+mn-lt"/>
              </a:rPr>
              <a:t>——</a:t>
            </a:r>
            <a:r>
              <a:rPr lang="zh-CN" altLang="en-US" dirty="0">
                <a:solidFill>
                  <a:srgbClr val="1B4367"/>
                </a:solidFill>
                <a:cs typeface="+mn-ea"/>
                <a:sym typeface="+mn-lt"/>
              </a:rPr>
              <a:t>取消订单</a:t>
            </a:r>
          </a:p>
        </p:txBody>
      </p:sp>
      <p:pic>
        <p:nvPicPr>
          <p:cNvPr id="14" name="图片 13" descr="图示&#10;&#10;描述已自动生成">
            <a:extLst>
              <a:ext uri="{FF2B5EF4-FFF2-40B4-BE49-F238E27FC236}">
                <a16:creationId xmlns:a16="http://schemas.microsoft.com/office/drawing/2014/main" id="{F5686438-6C69-5C4F-A8B0-6B1E6D841BA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219" y="933645"/>
            <a:ext cx="2021840" cy="3474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232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15"/>
          <p:cNvSpPr txBox="1"/>
          <p:nvPr/>
        </p:nvSpPr>
        <p:spPr>
          <a:xfrm>
            <a:off x="298897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数据建模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363989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FFBA09C1-2E89-8641-8FD0-3EBFF12BDF8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19" y="816076"/>
            <a:ext cx="6012766" cy="367000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15">
            <a:extLst>
              <a:ext uri="{FF2B5EF4-FFF2-40B4-BE49-F238E27FC236}">
                <a16:creationId xmlns:a16="http://schemas.microsoft.com/office/drawing/2014/main" id="{1CFFA3B6-CE52-D849-A3DC-DAB9CDA00A2F}"/>
              </a:ext>
            </a:extLst>
          </p:cNvPr>
          <p:cNvSpPr txBox="1"/>
          <p:nvPr/>
        </p:nvSpPr>
        <p:spPr>
          <a:xfrm>
            <a:off x="1634191" y="309785"/>
            <a:ext cx="2008482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dirty="0">
                <a:solidFill>
                  <a:srgbClr val="1B4367"/>
                </a:solidFill>
                <a:cs typeface="+mn-ea"/>
                <a:sym typeface="+mn-lt"/>
              </a:rPr>
              <a:t>分析类图</a:t>
            </a:r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ED0E0FF4-7641-9241-B93A-DF2EA90603EC}"/>
              </a:ext>
            </a:extLst>
          </p:cNvPr>
          <p:cNvSpPr txBox="1"/>
          <p:nvPr/>
        </p:nvSpPr>
        <p:spPr>
          <a:xfrm>
            <a:off x="7135518" y="242603"/>
            <a:ext cx="2008482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dirty="0">
                <a:solidFill>
                  <a:srgbClr val="1B4367"/>
                </a:solidFill>
                <a:cs typeface="+mn-ea"/>
                <a:sym typeface="+mn-lt"/>
              </a:rPr>
              <a:t>演出详情组件</a:t>
            </a:r>
          </a:p>
        </p:txBody>
      </p:sp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E05476D4-3A5C-EA41-B777-EE7442C8A9A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684" y="816076"/>
            <a:ext cx="2992315" cy="28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03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766</Words>
  <Application>Microsoft Office PowerPoint</Application>
  <PresentationFormat>全屏显示(16:9)</PresentationFormat>
  <Paragraphs>182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等线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李 翠琪</cp:lastModifiedBy>
  <cp:revision>71</cp:revision>
  <dcterms:created xsi:type="dcterms:W3CDTF">2016-05-20T12:59:00Z</dcterms:created>
  <dcterms:modified xsi:type="dcterms:W3CDTF">2021-01-13T05:34:09Z</dcterms:modified>
  <cp:category/>
  <cp:contentStatus>ytfcells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