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jpg" ContentType="image/jpeg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3716addd97483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  <p:defaultTextStyle>
    <a:lvl1pPr marL="0" lvl="0" algn="l" defTabSz="914282">
      <a:defRPr sz="1800" kern="1200">
        <a:solidFill>
          <a:schemeClr val="tx1"/>
        </a:solidFill>
        <a:latin typeface="Calibri"/>
        <a:ea typeface="宋体"/>
      </a:defRPr>
    </a:lvl1pPr>
    <a:lvl2pPr marL="457140" lvl="1" algn="l" defTabSz="914282">
      <a:defRPr sz="1800" kern="1200">
        <a:solidFill>
          <a:schemeClr val="tx1"/>
        </a:solidFill>
        <a:latin typeface="Calibri"/>
        <a:ea typeface="宋体"/>
      </a:defRPr>
    </a:lvl2pPr>
    <a:lvl3pPr marL="914282" lvl="2" algn="l" defTabSz="914282">
      <a:defRPr sz="1800" kern="1200">
        <a:solidFill>
          <a:schemeClr val="tx1"/>
        </a:solidFill>
        <a:latin typeface="Calibri"/>
        <a:ea typeface="宋体"/>
      </a:defRPr>
    </a:lvl3pPr>
    <a:lvl4pPr marL="1371422" lvl="3" algn="l" defTabSz="914282">
      <a:defRPr sz="1800" kern="1200">
        <a:solidFill>
          <a:schemeClr val="tx1"/>
        </a:solidFill>
        <a:latin typeface="Calibri"/>
        <a:ea typeface="宋体"/>
      </a:defRPr>
    </a:lvl4pPr>
    <a:lvl5pPr marL="1828563" lvl="4" algn="l" defTabSz="914282">
      <a:defRPr sz="1800" kern="1200">
        <a:solidFill>
          <a:schemeClr val="tx1"/>
        </a:solidFill>
        <a:latin typeface="Calibri"/>
        <a:ea typeface="宋体"/>
      </a:defRPr>
    </a:lvl5pPr>
    <a:lvl6pPr marL="2285704" lvl="5" algn="l" defTabSz="914282">
      <a:defRPr sz="1800" kern="1200">
        <a:solidFill>
          <a:schemeClr val="tx1"/>
        </a:solidFill>
        <a:latin typeface="Calibri"/>
        <a:ea typeface="宋体"/>
      </a:defRPr>
    </a:lvl6pPr>
    <a:lvl7pPr marL="2742845" lvl="6" algn="l" defTabSz="914282">
      <a:defRPr sz="1800" kern="1200">
        <a:solidFill>
          <a:schemeClr val="tx1"/>
        </a:solidFill>
        <a:latin typeface="Calibri"/>
        <a:ea typeface="宋体"/>
      </a:defRPr>
    </a:lvl7pPr>
    <a:lvl8pPr marL="3199985" lvl="7" algn="l" defTabSz="914282">
      <a:defRPr sz="1800" kern="1200">
        <a:solidFill>
          <a:schemeClr val="tx1"/>
        </a:solidFill>
        <a:latin typeface="Calibri"/>
        <a:ea typeface="宋体"/>
      </a:defRPr>
    </a:lvl8pPr>
    <a:lvl9pPr marL="3657126" lvl="8" algn="l" defTabSz="914282">
      <a:defRPr sz="1800" kern="1200">
        <a:solidFill>
          <a:schemeClr val="tx1"/>
        </a:solidFill>
        <a:latin typeface="Calibri"/>
        <a:ea typeface="宋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tableStyles" Target="/ppt/tableStyles.xml" Id="rId23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ctr" defTabSz="914282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855" lvl="0" indent="-342855" algn="l" defTabSz="914282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854" lvl="1" indent="-285713" algn="l" defTabSz="914282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2852" lvl="2" indent="-228570" algn="l" defTabSz="914282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599993" lvl="3" indent="-228570" algn="l" defTabSz="914282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133" lvl="4" indent="-228570" algn="l" defTabSz="914282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275" lvl="5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415" lvl="6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8556" lvl="7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5697" lvl="8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282">
        <a:defRPr sz="1800" kern="1200">
          <a:solidFill>
            <a:schemeClr val="tx1"/>
          </a:solidFill>
          <a:latin typeface="Calibri"/>
          <a:ea typeface="宋体"/>
        </a:defRPr>
      </a:lvl1pPr>
      <a:lvl2pPr marL="457140" lvl="1" algn="l" defTabSz="914282">
        <a:defRPr sz="1800" kern="1200">
          <a:solidFill>
            <a:schemeClr val="tx1"/>
          </a:solidFill>
          <a:latin typeface="Calibri"/>
          <a:ea typeface="宋体"/>
        </a:defRPr>
      </a:lvl2pPr>
      <a:lvl3pPr marL="914282" lvl="2" algn="l" defTabSz="914282">
        <a:defRPr sz="1800" kern="1200">
          <a:solidFill>
            <a:schemeClr val="tx1"/>
          </a:solidFill>
          <a:latin typeface="Calibri"/>
          <a:ea typeface="宋体"/>
        </a:defRPr>
      </a:lvl3pPr>
      <a:lvl4pPr marL="1371422" lvl="3" algn="l" defTabSz="914282">
        <a:defRPr sz="1800" kern="1200">
          <a:solidFill>
            <a:schemeClr val="tx1"/>
          </a:solidFill>
          <a:latin typeface="Calibri"/>
          <a:ea typeface="宋体"/>
        </a:defRPr>
      </a:lvl4pPr>
      <a:lvl5pPr marL="1828563" lvl="4" algn="l" defTabSz="914282">
        <a:defRPr sz="1800" kern="1200">
          <a:solidFill>
            <a:schemeClr val="tx1"/>
          </a:solidFill>
          <a:latin typeface="Calibri"/>
          <a:ea typeface="宋体"/>
        </a:defRPr>
      </a:lvl5pPr>
      <a:lvl6pPr marL="2285704" lvl="5" algn="l" defTabSz="914282">
        <a:defRPr sz="1800" kern="1200">
          <a:solidFill>
            <a:schemeClr val="tx1"/>
          </a:solidFill>
          <a:latin typeface="Calibri"/>
          <a:ea typeface="宋体"/>
        </a:defRPr>
      </a:lvl6pPr>
      <a:lvl7pPr marL="2742845" lvl="6" algn="l" defTabSz="914282">
        <a:defRPr sz="1800" kern="1200">
          <a:solidFill>
            <a:schemeClr val="tx1"/>
          </a:solidFill>
          <a:latin typeface="Calibri"/>
          <a:ea typeface="宋体"/>
        </a:defRPr>
      </a:lvl7pPr>
      <a:lvl8pPr marL="3199985" lvl="7" algn="l" defTabSz="914282">
        <a:defRPr sz="1800" kern="1200">
          <a:solidFill>
            <a:schemeClr val="tx1"/>
          </a:solidFill>
          <a:latin typeface="Calibri"/>
          <a:ea typeface="宋体"/>
        </a:defRPr>
      </a:lvl8pPr>
      <a:lvl9pPr marL="3657126" lvl="8" algn="l" defTabSz="914282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jp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4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5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5.xm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6.png" Id="rId2" /><Relationship Type="http://schemas.openxmlformats.org/officeDocument/2006/relationships/image" Target="/ppt/media/image7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6.xml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8.png" Id="rId2" /><Relationship Type="http://schemas.openxmlformats.org/officeDocument/2006/relationships/image" Target="/ppt/media/image9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7.xml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8.xml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.jp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3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4.xm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2.jp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3.jp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image" Target="/ppt/media/image3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矩形 259"/>
          <p:cNvSpPr/>
          <p:nvPr/>
        </p:nvSpPr>
        <p:spPr>
          <a:xfrm rot="0">
            <a:off x="6156176" y="1745085"/>
            <a:ext cx="251298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zh-CN" sz="2800">
                <a:solidFill>
                  <a:srgbClr val="808080"/>
                </a:solidFill>
              </a:rPr>
              <a:t>第三组</a:t>
            </a:r>
          </a:p>
        </p:txBody>
      </p:sp>
      <p:sp>
        <p:nvSpPr>
          <p:cNvPr id="10" name="矩形 259"/>
          <p:cNvSpPr/>
          <p:nvPr/>
        </p:nvSpPr>
        <p:spPr>
          <a:xfrm rot="0">
            <a:off x="4139952" y="1191087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zh-CN" sz="3600" b="1">
                <a:solidFill>
                  <a:srgbClr val="1EA4AD"/>
                </a:solidFill>
              </a:rPr>
              <a:t>专业综合</a:t>
            </a:r>
            <a:r>
              <a:rPr lang="zh-CN" sz="3600" b="1">
                <a:solidFill>
                  <a:srgbClr val="1EA4AD"/>
                </a:solidFill>
              </a:rPr>
              <a:t>课程设计</a:t>
            </a:r>
          </a:p>
        </p:txBody>
      </p:sp>
      <p:sp>
        <p:nvSpPr>
          <p:cNvPr id="1027" name=""/>
          <p:cNvSpPr txBox="1"/>
          <p:nvPr/>
        </p:nvSpPr>
        <p:spPr>
          <a:xfrm rot="0" flipH="0" flipV="0">
            <a:off x="5052375" y="2112122"/>
            <a:ext cx="2993000" cy="19328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zh-CN" sz="1600">
                <a:latin typeface="Calibri"/>
                <a:ea typeface="Microsoft YaHei"/>
              </a:rPr>
              <a:t>1851632 石稼晟</a:t>
            </a: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/>
                <a:ea typeface="Microsoft YaHei"/>
              </a:rPr>
              <a:t>1854081 付诚</a:t>
            </a: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/>
                <a:ea typeface="Microsoft YaHei"/>
              </a:rPr>
              <a:t>1850955 陈晓雯</a:t>
            </a: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/>
                <a:ea typeface="Microsoft YaHei"/>
              </a:rPr>
              <a:t>1751022 李翠琪</a:t>
            </a:r>
          </a:p>
          <a:p>
            <a:pPr algn="r">
              <a:lnSpc>
                <a:spcPct val="150000"/>
              </a:lnSpc>
            </a:pPr>
            <a:r>
              <a:rPr lang="zh-CN" sz="1600">
                <a:latin typeface="Calibri"/>
                <a:ea typeface="Microsoft YaHei"/>
              </a:rPr>
              <a:t>1851486</a:t>
            </a:r>
            <a:r>
              <a:rPr lang="zh-CN" sz="1600">
                <a:latin typeface="Calibri"/>
                <a:ea typeface="Microsoft YaHei"/>
              </a:rPr>
              <a:t> 方浩</a:t>
            </a:r>
          </a:p>
          <a:p>
            <a:pPr algn="r">
              <a:lnSpc>
                <a:spcPct val="150000"/>
              </a:lnSpc>
            </a:pPr>
            <a:endParaRPr lang="zh-CN" sz="1600">
              <a:latin typeface="Calibri"/>
              <a:ea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系统及数据库架构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177864" y="914464"/>
            <a:ext cx="87884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系统及数据库架构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64" y="727901"/>
            <a:ext cx="9144000" cy="39509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第三部分</a:t>
            </a:r>
            <a:endParaRPr lang="latin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开发计划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</a:rPr>
              <a:t>PART 03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宋体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/>
                <a:ea typeface="宋体"/>
              </a:rPr>
              <a:t>03</a:t>
            </a:r>
            <a:endParaRPr lang="zh-CN" sz="5000" b="1">
              <a:solidFill>
                <a:schemeClr val="accent1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开发计划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452542" y="748201"/>
            <a:ext cx="3025169" cy="3867750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3477712" y="765503"/>
            <a:ext cx="5352347" cy="3850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第四部分</a:t>
            </a:r>
            <a:endParaRPr lang="latin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测试计划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</a:rPr>
              <a:t>PART 04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宋体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/>
                <a:ea typeface="宋体"/>
              </a:rPr>
              <a:t>04</a:t>
            </a:r>
            <a:endParaRPr lang="zh-CN" sz="5000" b="1">
              <a:solidFill>
                <a:schemeClr val="accent1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测试</a:t>
            </a:r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计划</a:t>
            </a:r>
          </a:p>
        </p:txBody>
      </p:sp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122806" y="994865"/>
            <a:ext cx="4557101" cy="2852688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4747544" y="357536"/>
            <a:ext cx="4396520" cy="4127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第五部分</a:t>
            </a:r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项目变更</a:t>
            </a:r>
          </a:p>
        </p:txBody>
      </p:sp>
      <p:cxnSp>
        <p:nvCxnSpPr>
          <p:cNvPr id="24" name="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1600">
                <a:solidFill>
                  <a:srgbClr val="595959"/>
                </a:solidFill>
                <a:latin typeface="Arial"/>
                <a:ea typeface="宋体"/>
              </a:rPr>
              <a:t>PART 05</a:t>
            </a:r>
          </a:p>
        </p:txBody>
      </p:sp>
      <p:grpSp>
        <p:nvGrpSpPr>
          <p:cNvPr id="2" name="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5000" b="1">
                <a:solidFill>
                  <a:srgbClr val="1EA4AD"/>
                </a:solidFill>
                <a:latin typeface="Arial"/>
                <a:ea typeface="宋体"/>
              </a:rPr>
              <a:t>05</a:t>
            </a:r>
          </a:p>
        </p:txBody>
      </p:sp>
    </p:spTree>
  </p:cSld>
  <p:clrMapOvr>
    <a:masterClrMapping/>
  </p:clrMapOvr>
  <p:timing>
    <p:tnLst>
      <p:par>
        <p:cTn id="40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测试变更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417856" y="1906205"/>
            <a:ext cx="2242375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第六部分</a:t>
            </a:r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项目演示</a:t>
            </a:r>
          </a:p>
        </p:txBody>
      </p:sp>
      <p:cxnSp>
        <p:nvCxnSpPr>
          <p:cNvPr id="24" name="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1600">
                <a:solidFill>
                  <a:srgbClr val="595959"/>
                </a:solidFill>
                <a:latin typeface="Arial"/>
                <a:ea typeface="宋体"/>
              </a:rPr>
              <a:t>PART 06</a:t>
            </a:r>
          </a:p>
        </p:txBody>
      </p:sp>
      <p:grpSp>
        <p:nvGrpSpPr>
          <p:cNvPr id="2" name="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5000" b="1">
                <a:solidFill>
                  <a:srgbClr val="1EA4AD"/>
                </a:solidFill>
                <a:latin typeface="Arial"/>
                <a:ea typeface="宋体"/>
              </a:rPr>
              <a:t>06</a:t>
            </a:r>
          </a:p>
        </p:txBody>
      </p:sp>
    </p:spTree>
  </p:cSld>
  <p:clrMapOvr>
    <a:masterClrMapping/>
  </p:clrMapOvr>
  <p:timing>
    <p:tnLst>
      <p:par>
        <p:cTn id="40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30" name="矩形 259"/>
          <p:cNvSpPr/>
          <p:nvPr/>
        </p:nvSpPr>
        <p:spPr>
          <a:xfrm rot="0" flipH="0" flipV="0">
            <a:off x="3990344" y="2158247"/>
            <a:ext cx="391582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zh-CN" sz="3600">
                <a:solidFill>
                  <a:srgbClr val="808080"/>
                </a:solidFill>
              </a:rPr>
              <a:t>THANKS！</a:t>
            </a:r>
          </a:p>
        </p:txBody>
      </p:sp>
      <p:sp>
        <p:nvSpPr>
          <p:cNvPr id="32" name="矩形 259"/>
          <p:cNvSpPr/>
          <p:nvPr/>
        </p:nvSpPr>
        <p:spPr>
          <a:xfrm>
            <a:off x="4716016" y="1536129"/>
            <a:ext cx="338437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zh-CN" b="1">
                <a:solidFill>
                  <a:srgbClr val="1EA4AD"/>
                </a:solidFill>
                <a:latin typeface="Dotum"/>
                <a:ea typeface="Dotum"/>
              </a:rPr>
              <a:t>专业综合</a:t>
            </a:r>
            <a:r>
              <a:rPr lang="zh-CN" b="1">
                <a:solidFill>
                  <a:srgbClr val="1EA4AD"/>
                </a:solidFill>
                <a:latin typeface="Dotum"/>
                <a:ea typeface="Dotum"/>
              </a:rPr>
              <a:t>课程设计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/>
        </p:nvSpPr>
        <p:spPr>
          <a:xfrm rot="0">
            <a:off x="3527047" y="1448532"/>
            <a:ext cx="2749891" cy="453578"/>
          </a:xfrm>
          <a:custGeom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项目方案</a:t>
            </a:r>
          </a:p>
        </p:txBody>
      </p:sp>
      <p:sp>
        <p:nvSpPr>
          <p:cNvPr id="33" name="MH_Other_1"/>
          <p:cNvSpPr/>
          <p:nvPr/>
        </p:nvSpPr>
        <p:spPr>
          <a:xfrm rot="0">
            <a:off x="2929450" y="1429485"/>
            <a:ext cx="732114" cy="495246"/>
          </a:xfrm>
          <a:custGeom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1</a:t>
            </a:r>
            <a:endParaRPr lang="zh-CN" sz="30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34" name="MH_SubTitle_2"/>
          <p:cNvSpPr/>
          <p:nvPr/>
        </p:nvSpPr>
        <p:spPr>
          <a:xfrm rot="0">
            <a:off x="3527047" y="2564342"/>
            <a:ext cx="2749891" cy="453578"/>
          </a:xfrm>
          <a:custGeom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开发计划</a:t>
            </a:r>
          </a:p>
        </p:txBody>
      </p:sp>
      <p:sp>
        <p:nvSpPr>
          <p:cNvPr id="35" name="MH_Other_2"/>
          <p:cNvSpPr/>
          <p:nvPr/>
        </p:nvSpPr>
        <p:spPr>
          <a:xfrm rot="0">
            <a:off x="2929450" y="2545292"/>
            <a:ext cx="732114" cy="494055"/>
          </a:xfrm>
          <a:custGeom>
            <a:rect l="l" t="t" r="r" b="b"/>
            <a:pathLst>
              <a:path w="732114" h="494055">
                <a:moveTo>
                  <a:pt x="0" y="0"/>
                </a:moveTo>
                <a:lnTo>
                  <a:pt x="585691" y="0"/>
                </a:lnTo>
                <a:lnTo>
                  <a:pt x="732114" y="247028"/>
                </a:lnTo>
                <a:lnTo>
                  <a:pt x="585691" y="494055"/>
                </a:lnTo>
                <a:lnTo>
                  <a:pt x="0" y="494055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3</a:t>
            </a:r>
            <a:endParaRPr lang="zh-CN" sz="30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36" name="MH_SubTitle_3"/>
          <p:cNvSpPr/>
          <p:nvPr/>
        </p:nvSpPr>
        <p:spPr>
          <a:xfrm rot="0">
            <a:off x="3527047" y="3119134"/>
            <a:ext cx="2749891" cy="454769"/>
          </a:xfrm>
          <a:custGeom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测试计划</a:t>
            </a:r>
          </a:p>
        </p:txBody>
      </p:sp>
      <p:sp>
        <p:nvSpPr>
          <p:cNvPr id="37" name="MH_Other_3"/>
          <p:cNvSpPr/>
          <p:nvPr/>
        </p:nvSpPr>
        <p:spPr>
          <a:xfrm rot="0">
            <a:off x="2929450" y="3101278"/>
            <a:ext cx="732114" cy="494055"/>
          </a:xfrm>
          <a:custGeom>
            <a:rect l="l" t="t" r="r" b="b"/>
            <a:pathLst>
              <a:path w="732114" h="494055">
                <a:moveTo>
                  <a:pt x="0" y="0"/>
                </a:moveTo>
                <a:lnTo>
                  <a:pt x="585691" y="0"/>
                </a:lnTo>
                <a:lnTo>
                  <a:pt x="732114" y="247028"/>
                </a:lnTo>
                <a:lnTo>
                  <a:pt x="585691" y="494055"/>
                </a:lnTo>
                <a:lnTo>
                  <a:pt x="0" y="494055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4</a:t>
            </a:r>
            <a:endParaRPr lang="zh-CN" sz="30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0" name="MH_Others_2"/>
          <p:cNvSpPr/>
          <p:nvPr/>
        </p:nvSpPr>
        <p:spPr>
          <a:xfrm>
            <a:off x="753" y="550115"/>
            <a:ext cx="1038442" cy="3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67" tIns="34284" rIns="68567" bIns="34284" numCol="1" spcCol="0" anchor="ctr" anchorCtr="0"/>
          <a:lstStyle/>
          <a:p>
            <a:endParaRPr lang="zh-CN" sz="14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1" name="MH_Others_1"/>
          <p:cNvSpPr txBox="1"/>
          <p:nvPr/>
        </p:nvSpPr>
        <p:spPr>
          <a:xfrm>
            <a:off x="1129508" y="517762"/>
            <a:ext cx="811807" cy="437660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spAutoFit/>
          </a:bodyPr>
          <a:lstStyle/>
          <a:p>
            <a:pPr algn="ctr"/>
            <a:r>
              <a:rPr lang="zh-CN" sz="28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</a:p>
        </p:txBody>
      </p:sp>
      <p:sp>
        <p:nvSpPr>
          <p:cNvPr id="42" name="MH_Others_2"/>
          <p:cNvSpPr txBox="1"/>
          <p:nvPr/>
        </p:nvSpPr>
        <p:spPr>
          <a:xfrm>
            <a:off x="610286" y="955445"/>
            <a:ext cx="1850251" cy="3539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300">
                <a:solidFill>
                  <a:schemeClr val="accent1"/>
                </a:solidFill>
                <a:latin typeface="Arial"/>
                <a:ea typeface="微软雅黑"/>
              </a:rPr>
              <a:t>CONTENTS</a:t>
            </a:r>
            <a:endParaRPr lang="zh-CN" sz="230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sp>
        <p:nvSpPr>
          <p:cNvPr id="43" name="MH_Others_2"/>
          <p:cNvSpPr/>
          <p:nvPr/>
        </p:nvSpPr>
        <p:spPr>
          <a:xfrm>
            <a:off x="2077639" y="550115"/>
            <a:ext cx="7065860" cy="3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67" tIns="34284" rIns="68567" bIns="34284" numCol="1" spcCol="0" anchor="ctr" anchorCtr="0"/>
          <a:lstStyle/>
          <a:p>
            <a:endParaRPr lang="zh-CN" sz="14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4" name="MH_SubTitle_1"/>
          <p:cNvSpPr/>
          <p:nvPr/>
        </p:nvSpPr>
        <p:spPr>
          <a:xfrm rot="0">
            <a:off x="3527047" y="2003621"/>
            <a:ext cx="2749891" cy="453578"/>
          </a:xfrm>
          <a:custGeom>
            <a:rect l="l" t="t" r="r" b="b"/>
            <a:pathLst>
              <a:path w="2749891" h="453578">
                <a:moveTo>
                  <a:pt x="2749891" y="75598"/>
                </a:moveTo>
                <a:lnTo>
                  <a:pt x="2749891" y="377980"/>
                </a:lnTo>
                <a:cubicBezTo>
                  <a:pt x="2749891" y="419731"/>
                  <a:pt x="2721564" y="453578"/>
                  <a:pt x="2686619" y="453578"/>
                </a:cubicBezTo>
                <a:lnTo>
                  <a:pt x="0" y="453578"/>
                </a:lnTo>
                <a:lnTo>
                  <a:pt x="0" y="453578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847"/>
                  <a:pt x="2749891" y="75598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需</a:t>
            </a:r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求分析</a:t>
            </a:r>
          </a:p>
        </p:txBody>
      </p:sp>
      <p:sp>
        <p:nvSpPr>
          <p:cNvPr id="15" name="MH_Other_1"/>
          <p:cNvSpPr/>
          <p:nvPr/>
        </p:nvSpPr>
        <p:spPr>
          <a:xfrm rot="0">
            <a:off x="2929450" y="1984574"/>
            <a:ext cx="732114" cy="495246"/>
          </a:xfrm>
          <a:custGeom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2</a:t>
            </a:r>
            <a:endParaRPr lang="zh-CN" sz="30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6" name="MH_SubTitle_4"/>
          <p:cNvSpPr/>
          <p:nvPr/>
        </p:nvSpPr>
        <p:spPr>
          <a:xfrm rot="0">
            <a:off x="3527047" y="3683958"/>
            <a:ext cx="2749891" cy="454769"/>
          </a:xfrm>
          <a:custGeom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项目变更</a:t>
            </a:r>
          </a:p>
        </p:txBody>
      </p:sp>
      <p:sp>
        <p:nvSpPr>
          <p:cNvPr id="17" name="MH_Other_4"/>
          <p:cNvSpPr/>
          <p:nvPr/>
        </p:nvSpPr>
        <p:spPr>
          <a:xfrm rot="0">
            <a:off x="2929450" y="3664912"/>
            <a:ext cx="732114" cy="495246"/>
          </a:xfrm>
          <a:custGeom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5</a:t>
            </a:r>
            <a:endParaRPr lang="zh-CN" sz="30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4" name=""/>
          <p:cNvSpPr/>
          <p:nvPr/>
        </p:nvSpPr>
        <p:spPr>
          <a:xfrm rot="0">
            <a:off x="3527047" y="4229384"/>
            <a:ext cx="2749891" cy="454769"/>
          </a:xfrm>
          <a:custGeom>
            <a:rect l="l" t="t" r="r" b="b"/>
            <a:pathLst>
              <a:path w="2749891" h="454769">
                <a:moveTo>
                  <a:pt x="2749891" y="75797"/>
                </a:moveTo>
                <a:lnTo>
                  <a:pt x="2749891" y="378972"/>
                </a:lnTo>
                <a:cubicBezTo>
                  <a:pt x="2749891" y="420833"/>
                  <a:pt x="2721564" y="454769"/>
                  <a:pt x="2686619" y="454769"/>
                </a:cubicBezTo>
                <a:lnTo>
                  <a:pt x="0" y="454769"/>
                </a:lnTo>
                <a:lnTo>
                  <a:pt x="0" y="454769"/>
                </a:lnTo>
                <a:lnTo>
                  <a:pt x="0" y="0"/>
                </a:lnTo>
                <a:lnTo>
                  <a:pt x="0" y="0"/>
                </a:lnTo>
                <a:lnTo>
                  <a:pt x="2686619" y="0"/>
                </a:lnTo>
                <a:cubicBezTo>
                  <a:pt x="2721564" y="0"/>
                  <a:pt x="2749891" y="33936"/>
                  <a:pt x="2749891" y="7579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lIns="0" tIns="0" rIns="0" bIns="0" spcCol="903" anchor="ctr"/>
          <a:lstStyle/>
          <a:p>
            <a:pPr algn="ctr"/>
            <a:r>
              <a:rPr lang="zh-CN" sz="2000">
                <a:solidFill>
                  <a:srgbClr val="FFFFFF"/>
                </a:solidFill>
                <a:latin typeface="Arial"/>
                <a:ea typeface="微软雅黑"/>
              </a:rPr>
              <a:t>项目演示</a:t>
            </a:r>
          </a:p>
        </p:txBody>
      </p:sp>
      <p:sp>
        <p:nvSpPr>
          <p:cNvPr id="45" name=""/>
          <p:cNvSpPr/>
          <p:nvPr/>
        </p:nvSpPr>
        <p:spPr>
          <a:xfrm rot="0">
            <a:off x="2929450" y="4210338"/>
            <a:ext cx="732114" cy="495246"/>
          </a:xfrm>
          <a:custGeom>
            <a:rect l="l" t="t" r="r" b="b"/>
            <a:pathLst>
              <a:path w="732114" h="495246">
                <a:moveTo>
                  <a:pt x="0" y="0"/>
                </a:moveTo>
                <a:lnTo>
                  <a:pt x="585691" y="0"/>
                </a:lnTo>
                <a:lnTo>
                  <a:pt x="732114" y="247623"/>
                </a:lnTo>
                <a:lnTo>
                  <a:pt x="585691" y="495246"/>
                </a:lnTo>
                <a:lnTo>
                  <a:pt x="0" y="495246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  <a:prstDash val="solid"/>
          </a:ln>
        </p:spPr>
        <p:txBody>
          <a:bodyPr lIns="0" tIns="0" rIns="0" bIns="0" anchor="ctr"/>
          <a:lstStyle/>
          <a:p>
            <a:pPr algn="ctr"/>
            <a:r>
              <a:rPr lang="en-US" sz="3000">
                <a:solidFill>
                  <a:srgbClr val="FFFFFF"/>
                </a:solidFill>
                <a:latin typeface="Arial"/>
                <a:ea typeface="微软雅黑"/>
              </a:rPr>
              <a:t>6</a:t>
            </a:r>
          </a:p>
        </p:txBody>
      </p:sp>
    </p:spTree>
  </p:cSld>
  <p:clrMapOvr>
    <a:masterClrMapping/>
  </p:clrMapOvr>
  <p:timing>
    <p:tnLst>
      <p:par>
        <p:cTn id="71" dur="indefinite" restart="never" nodeType="tmRoot">
          <p:childTnLst>
            <p:seq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170367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第一部分</a:t>
            </a:r>
            <a:endParaRPr lang="latin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项目方案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</a:rPr>
              <a:t>PART 01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宋体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/>
                <a:ea typeface="宋体"/>
              </a:rPr>
              <a:t>01</a:t>
            </a:r>
            <a:endParaRPr lang="zh-CN" sz="5000" b="1">
              <a:solidFill>
                <a:schemeClr val="accent1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项目背景</a:t>
            </a:r>
          </a:p>
        </p:txBody>
      </p:sp>
      <p:sp>
        <p:nvSpPr>
          <p:cNvPr id="5" name=""/>
          <p:cNvSpPr/>
          <p:nvPr/>
        </p:nvSpPr>
        <p:spPr>
          <a:xfrm rot="0" flipH="0" flipV="0">
            <a:off x="513314" y="1002550"/>
            <a:ext cx="8117500" cy="3217000"/>
          </a:xfrm>
        </p:spPr>
        <p:txBody>
          <a:bodyPr/>
          <a:lstStyle/>
          <a:p>
            <a:pPr/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客户现状：</a:t>
            </a:r>
          </a:p>
          <a:p>
            <a:pPr/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       </a:t>
            </a:r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随着经济的快速发展，越来越多的人们开始关注精神文化生活，在业余时间会去选择欣赏演唱会、电影、话剧等各种形式的演出，同时人们对服务的快捷、便利性要求也越来越高，从而对售票的建设与管理提出了更高的要求。传统的线下售票方式存在很多的缺陷值得改善，比如实时差、交易时间过长、运营成本高、信息不共享等，已无法满足用户的需求，在这种背景下，我们希望搭建一个网络平台，让用户在到达演出地之前就能了解演出的相关内容，并实现在线订票，以免浪费时间，从而实现票务的信息化。</a:t>
            </a:r>
          </a:p>
          <a:p>
            <a:pPr/>
            <a:endParaRPr lang="zh-CN" sz="1600" b="0" i="0" strike="noStrike" spc="0">
              <a:solidFill>
                <a:srgbClr val="333333"/>
              </a:solidFill>
              <a:latin typeface="Open Sans"/>
              <a:ea typeface="Open Sans"/>
            </a:endParaRPr>
          </a:p>
          <a:p>
            <a:pPr/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行业发展趋势分析：</a:t>
            </a:r>
          </a:p>
          <a:p>
            <a:pPr/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       </a:t>
            </a:r>
            <a:r>
              <a:rPr lang="zh-CN" sz="1600" b="0" i="0" strike="noStrike" spc="0">
                <a:solidFill>
                  <a:srgbClr val="333333"/>
                </a:solidFill>
                <a:latin typeface="Open Sans"/>
                <a:ea typeface="Open Sans"/>
              </a:rPr>
              <a:t>随着大麦网、淘票票、猫眼等娱乐票务平台的快速发展，在线票务平台似乎成为了当下电脑观众的首选。然而，演出和电影的观众仍然倾向于购买一流的演出，而且这个市场仍在蓬勃发展，观众越来越多。但是，目前还没有一个全面的平台可以让玩家购买各种演出的门票。所以，博影来了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6749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项目</a:t>
            </a:r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简介</a:t>
            </a:r>
          </a:p>
        </p:txBody>
      </p:sp>
      <p:sp>
        <p:nvSpPr>
          <p:cNvPr id="3" name=""/>
          <p:cNvSpPr/>
          <p:nvPr/>
        </p:nvSpPr>
        <p:spPr>
          <a:xfrm rot="0" flipH="0" flipV="0">
            <a:off x="455625" y="769500"/>
            <a:ext cx="4116438" cy="4037125"/>
          </a:xfrm>
        </p:spPr>
        <p:txBody>
          <a:bodyPr/>
          <a:lstStyle/>
          <a:p>
            <a:pPr/>
            <a:r>
              <a:rPr lang="zh-CN" sz="1400">
                <a:solidFill>
                  <a:srgbClr val="333333"/>
                </a:solidFill>
                <a:latin typeface="Open Sans"/>
                <a:ea typeface="Open Sans"/>
              </a:rPr>
              <a:t>       </a:t>
            </a:r>
            <a:r>
              <a:rPr lang="zh-CN" sz="1400">
                <a:solidFill>
                  <a:srgbClr val="333333"/>
                </a:solidFill>
                <a:latin typeface="Open Sans"/>
                <a:ea typeface="Open Sans"/>
              </a:rPr>
              <a:t>系统管理员在后台管理各种类型、不同场次的演出票务信息，并且对系统的用户、订单等各种信息进行管理。用户可以在网站上浏览演出列表，查看每一个演出的时间、地点、场次等详细信息，然后根据自己的喜好选择相应的场次进行购票。此外，Boying还提供了评价功能，用户可以对自己观看的演出进行评价。在个人信息界面，用户可以对自己的账号基本信息进行修改，查看自己的历史订单与评价。</a:t>
            </a:r>
          </a:p>
          <a:p>
            <a:pPr/>
            <a:endParaRPr lang="zh-CN" sz="1400">
              <a:solidFill>
                <a:srgbClr val="333333"/>
              </a:solidFill>
              <a:latin typeface="Open Sans"/>
              <a:ea typeface="Open Sans"/>
            </a:endParaRPr>
          </a:p>
          <a:p>
            <a:pPr/>
            <a:r>
              <a:rPr lang="zh-CN" sz="1400">
                <a:solidFill>
                  <a:srgbClr val="333333"/>
                </a:solidFill>
                <a:latin typeface="Open Sans"/>
                <a:ea typeface="Open Sans"/>
              </a:rPr>
              <a:t>       </a:t>
            </a:r>
            <a:r>
              <a:rPr lang="zh-CN" sz="1400">
                <a:solidFill>
                  <a:srgbClr val="333333"/>
                </a:solidFill>
                <a:latin typeface="Open Sans"/>
                <a:ea typeface="Open Sans"/>
              </a:rPr>
              <a:t>Boying是一个开放的平台，用户无需登录账号，便可以浏览网页上的票务信息，但是，用户必须注册账号并登陆后，才可以使用购票以及后续的功能。为了保护用户的隐私，其他用户在访问单个用户的个人主页时无法查看其基本信息和订单、评价信息，用户也可以根据自己的需要在个人主页中修改自己信息。</a:t>
            </a:r>
          </a:p>
          <a:p>
            <a:pPr/>
            <a:endParaRPr lang="zh-CN" sz="1400">
              <a:solidFill>
                <a:srgbClr val="333333"/>
              </a:solidFill>
              <a:latin typeface="Open Sans"/>
              <a:ea typeface="Open Sans"/>
            </a:endParaRP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4828956" y="769500"/>
            <a:ext cx="3667044" cy="1802314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3"/>
          <a:stretch/>
        </p:blipFill>
        <p:spPr>
          <a:xfrm rot="0" flipH="0" flipV="0">
            <a:off x="4828956" y="2788062"/>
            <a:ext cx="3667044" cy="1835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rect l="l" t="t" r="r" b="b"/>
            <a:pathLst>
              <a:path w="9141743" h="2570939">
                <a:moveTo>
                  <a:pt x="0" y="0"/>
                </a:moveTo>
                <a:lnTo>
                  <a:pt x="9141743" y="2570939"/>
                </a:lnTo>
                <a:lnTo>
                  <a:pt x="0" y="2570939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rect l="l" t="t" r="r" b="b"/>
            <a:pathLst>
              <a:path w="5645926" h="988659">
                <a:moveTo>
                  <a:pt x="0" y="0"/>
                </a:moveTo>
                <a:lnTo>
                  <a:pt x="5645926" y="988659"/>
                </a:lnTo>
                <a:lnTo>
                  <a:pt x="0" y="98865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65023" tIns="32511" rIns="65023" bIns="32511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417856" y="1906205"/>
            <a:ext cx="2818439" cy="927431"/>
          </a:xfrm>
          <a:prstGeom prst="rect">
            <a:avLst/>
          </a:prstGeom>
          <a:noFill/>
        </p:spPr>
        <p:txBody>
          <a:bodyPr wrap="square" lIns="65023" tIns="32511" rIns="65023" bIns="32511">
            <a:spAutoFit/>
          </a:bodyPr>
          <a:lstStyle/>
          <a:p>
            <a:pPr marL="0" lvl="1"/>
            <a:r>
              <a:rPr lang="zh-CN" sz="1400" b="1">
                <a:solidFill>
                  <a:srgbClr val="F2BA25"/>
                </a:solidFill>
                <a:latin typeface="微软雅黑"/>
                <a:ea typeface="微软雅黑"/>
              </a:rPr>
              <a:t> </a:t>
            </a:r>
            <a:r>
              <a:rPr lang="zh-CN" sz="2000" b="1">
                <a:solidFill>
                  <a:srgbClr val="F2BA25"/>
                </a:solidFill>
                <a:latin typeface="微软雅黑"/>
                <a:ea typeface="微软雅黑"/>
              </a:rPr>
              <a:t>第二部分</a:t>
            </a:r>
            <a:endParaRPr lang="latin"/>
          </a:p>
          <a:p>
            <a:pPr marL="0" lvl="1" algn="ctr"/>
            <a:r>
              <a:rPr lang="zh-CN" sz="3600">
                <a:solidFill>
                  <a:srgbClr val="F0D04E"/>
                </a:solidFill>
                <a:latin typeface="微软雅黑"/>
                <a:ea typeface="微软雅黑"/>
              </a:rPr>
              <a:t>   </a:t>
            </a:r>
            <a:r>
              <a:rPr lang="zh-CN" sz="2300">
                <a:solidFill>
                  <a:srgbClr val="535353"/>
                </a:solidFill>
                <a:latin typeface="微软雅黑"/>
                <a:ea typeface="微软雅黑"/>
              </a:rPr>
              <a:t>需求分析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</a:rPr>
              <a:t>PART 02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宋体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srgbClr val="000000">
                <a:alpha val="50000"/>
              </a:srgb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5000" b="1">
                <a:solidFill>
                  <a:schemeClr val="accent1"/>
                </a:solidFill>
                <a:latin typeface="Arial"/>
                <a:ea typeface="宋体"/>
              </a:rPr>
              <a:t>02</a:t>
            </a:r>
            <a:endParaRPr lang="zh-CN" sz="5000" b="1">
              <a:solidFill>
                <a:schemeClr val="accent1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系统及数据库架构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702629" y="711964"/>
            <a:ext cx="7738870" cy="418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系统及数据库架构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735330" y="739125"/>
            <a:ext cx="5673468" cy="4100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23528" y="26749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b="1">
                <a:solidFill>
                  <a:srgbClr val="404040"/>
                </a:solidFill>
                <a:latin typeface="等线"/>
                <a:ea typeface="等线"/>
              </a:rPr>
              <a:t>系统及数据库架构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547794" y="842730"/>
            <a:ext cx="6048540" cy="4007145"/>
          </a:xfrm>
          <a:prstGeom prst="rect">
            <a:avLst/>
          </a:prstGeom>
        </p:spPr>
      </p:pic>
    </p:spTree>
  </p:cSld>
  <p:clrMapOvr>
    <a:masterClrMapping/>
  </p:clrMapOvr>
</p:sld>
</file>