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6858000" cy="9144000"/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6pPr>
    <a:lvl7pPr marL="2742565" lvl="6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7pPr>
    <a:lvl8pPr marL="3199765" lvl="7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8pPr>
    <a:lvl9pPr marL="3656965" lvl="8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lvl="0" algn="ctr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lvl="0" indent="0" algn="ctr">
              <a:buNone/>
              <a:defRPr sz="1800"/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zh-CN"/>
              <a:t>单击此处编辑母版副标题样式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lvl="0" algn="ctr" defTabSz="914400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</p:titleStyle>
    <p:bodyStyle>
      <a:lvl1pPr marL="342900" lvl="0" indent="-342900" algn="l" defTabSz="914400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742950" lvl="1" indent="-285750" algn="l" defTabSz="914400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1143000" lvl="2" indent="-228600" algn="l" defTabSz="914400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600200" lvl="3" indent="-228600" algn="l" defTabSz="914400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2057400" lvl="4" indent="-228600" algn="l" defTabSz="914400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513965" lvl="5" indent="-228600" algn="l" defTabSz="91440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971165" lvl="6" indent="-228600" algn="l" defTabSz="91440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428365" lvl="7" indent="-228600" algn="l" defTabSz="91440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885565" lvl="8" indent="-228600" algn="l" defTabSz="91440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742565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199765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656965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7021" y="915566"/>
            <a:ext cx="4283968" cy="318839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矩形 259"/>
          <p:cNvSpPr/>
          <p:nvPr/>
        </p:nvSpPr>
        <p:spPr>
          <a:xfrm>
            <a:off x="3851126" y="2355320"/>
            <a:ext cx="251298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lvl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buNone/>
            </a:pPr>
            <a:r>
              <a:rPr lang="zh-CN" sz="2800">
                <a:solidFill>
                  <a:srgbClr val="808080"/>
                </a:solidFill>
              </a:rPr>
              <a:t>第三组</a:t>
            </a:r>
            <a:endParaRPr lang="zh-CN" sz="2800">
              <a:solidFill>
                <a:srgbClr val="808080"/>
              </a:solidFill>
            </a:endParaRPr>
          </a:p>
        </p:txBody>
      </p:sp>
      <p:sp>
        <p:nvSpPr>
          <p:cNvPr id="10" name="矩形 259"/>
          <p:cNvSpPr/>
          <p:nvPr/>
        </p:nvSpPr>
        <p:spPr>
          <a:xfrm>
            <a:off x="4426972" y="1059007"/>
            <a:ext cx="4032448" cy="12179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lvl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buNone/>
            </a:pPr>
            <a:r>
              <a:rPr lang="zh-CN" sz="3600" b="1">
                <a:solidFill>
                  <a:srgbClr val="1EA4AD"/>
                </a:solidFill>
              </a:rPr>
              <a:t>专业综合</a:t>
            </a:r>
            <a:r>
              <a:rPr lang="zh-CN" sz="3600" b="1">
                <a:solidFill>
                  <a:srgbClr val="1EA4AD"/>
                </a:solidFill>
              </a:rPr>
              <a:t>课程设计</a:t>
            </a:r>
            <a:endParaRPr lang="zh-CN" sz="3600" b="1">
              <a:solidFill>
                <a:srgbClr val="1EA4AD"/>
              </a:solidFill>
            </a:endParaRPr>
          </a:p>
          <a:p>
            <a:pPr algn="ctr">
              <a:buNone/>
            </a:pPr>
            <a:r>
              <a:rPr lang="zh-CN" sz="3600" b="1">
                <a:solidFill>
                  <a:srgbClr val="1EA4AD"/>
                </a:solidFill>
              </a:rPr>
              <a:t>博影娱乐票务平台</a:t>
            </a:r>
            <a:endParaRPr lang="zh-CN" sz="3600" b="1">
              <a:solidFill>
                <a:srgbClr val="1EA4AD"/>
              </a:solidFill>
            </a:endParaRPr>
          </a:p>
        </p:txBody>
      </p:sp>
      <p:sp>
        <p:nvSpPr>
          <p:cNvPr id="1027" name="文本框 1026"/>
          <p:cNvSpPr txBox="1"/>
          <p:nvPr/>
        </p:nvSpPr>
        <p:spPr>
          <a:xfrm>
            <a:off x="5363525" y="2211182"/>
            <a:ext cx="2993000" cy="19328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zh-CN" sz="1600">
                <a:latin typeface="Calibri" panose="020F0502020204030204"/>
                <a:ea typeface="微软雅黑" panose="020B0503020204020204" charset="-122"/>
              </a:rPr>
              <a:t>1851632 石稼晟</a:t>
            </a:r>
            <a:endParaRPr lang="zh-CN" sz="1600">
              <a:latin typeface="Calibri" panose="020F0502020204030204"/>
              <a:ea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r>
              <a:rPr lang="zh-CN" sz="1600">
                <a:latin typeface="Calibri" panose="020F0502020204030204"/>
                <a:ea typeface="微软雅黑" panose="020B0503020204020204" charset="-122"/>
              </a:rPr>
              <a:t>1854081 付诚</a:t>
            </a:r>
            <a:endParaRPr lang="zh-CN" sz="1600">
              <a:latin typeface="Calibri" panose="020F0502020204030204"/>
              <a:ea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r>
              <a:rPr lang="zh-CN" sz="1600">
                <a:latin typeface="Calibri" panose="020F0502020204030204"/>
                <a:ea typeface="微软雅黑" panose="020B0503020204020204" charset="-122"/>
              </a:rPr>
              <a:t>1850955 陈晓雯</a:t>
            </a:r>
            <a:endParaRPr lang="zh-CN" sz="1600">
              <a:latin typeface="Calibri" panose="020F0502020204030204"/>
              <a:ea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r>
              <a:rPr lang="zh-CN" sz="1600">
                <a:latin typeface="Calibri" panose="020F0502020204030204"/>
                <a:ea typeface="微软雅黑" panose="020B0503020204020204" charset="-122"/>
              </a:rPr>
              <a:t>1751022 李翠琪</a:t>
            </a:r>
            <a:endParaRPr lang="zh-CN" sz="1600">
              <a:latin typeface="Calibri" panose="020F0502020204030204"/>
              <a:ea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r>
              <a:rPr lang="zh-CN" sz="1600">
                <a:latin typeface="Calibri" panose="020F0502020204030204"/>
                <a:ea typeface="微软雅黑" panose="020B0503020204020204" charset="-122"/>
              </a:rPr>
              <a:t>1851486</a:t>
            </a:r>
            <a:r>
              <a:rPr lang="zh-CN" sz="1600">
                <a:latin typeface="Calibri" panose="020F0502020204030204"/>
                <a:ea typeface="微软雅黑" panose="020B0503020204020204" charset="-122"/>
              </a:rPr>
              <a:t> 方浩</a:t>
            </a:r>
            <a:endParaRPr lang="zh-CN" sz="1600">
              <a:latin typeface="Calibri" panose="020F050202020403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系统及数据库架构</a:t>
            </a:r>
            <a:endParaRPr lang="zh-CN" b="1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7864" y="914464"/>
            <a:ext cx="8788400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系统及数据库架构</a:t>
            </a:r>
            <a:endParaRPr lang="zh-CN" b="1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4" y="727901"/>
            <a:ext cx="9144000" cy="3950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/>
            <a:ahLst/>
            <a:cxnLst/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/>
            <a:ahLst/>
            <a:cxnLst/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2818439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/>
          <a:p>
            <a:pPr marL="0" lvl="1"/>
            <a:r>
              <a:rPr lang="zh-CN" sz="14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第三部分</a:t>
            </a:r>
            <a:endParaRPr lang="en-US"/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</a:rPr>
              <a:t>开发计划</a:t>
            </a:r>
            <a:endParaRPr lang="zh-CN" sz="2300">
              <a:solidFill>
                <a:srgbClr val="53535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panose="02010600030101010101" pitchFamily="2" charset="-122"/>
              </a:rPr>
              <a:t>PART 03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5000" b="1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</a:rPr>
              <a:t>03</a:t>
            </a:r>
            <a:endParaRPr lang="zh-CN" sz="5000" b="1">
              <a:solidFill>
                <a:schemeClr val="accent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开发计划</a:t>
            </a:r>
            <a:endParaRPr lang="zh-CN" b="1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2542" y="748201"/>
            <a:ext cx="3025169" cy="386775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77712" y="765503"/>
            <a:ext cx="5352347" cy="3850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/>
            <a:ahLst/>
            <a:cxnLst/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/>
            <a:ahLst/>
            <a:cxnLst/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417856" y="1906205"/>
            <a:ext cx="2242375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/>
          <a:p>
            <a:pPr marL="0" lvl="1"/>
            <a:r>
              <a:rPr lang="zh-CN" sz="14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第四部分</a:t>
            </a:r>
            <a:endParaRPr lang="en-US"/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</a:rPr>
              <a:t>测试计划</a:t>
            </a:r>
            <a:endParaRPr lang="zh-CN" sz="2300">
              <a:solidFill>
                <a:srgbClr val="53535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panose="02010600030101010101" pitchFamily="2" charset="-122"/>
              </a:rPr>
              <a:t>PART 04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5000" b="1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</a:rPr>
              <a:t>04</a:t>
            </a:r>
            <a:endParaRPr lang="zh-CN" sz="5000" b="1">
              <a:solidFill>
                <a:schemeClr val="accent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测试</a:t>
            </a:r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计划</a:t>
            </a:r>
            <a:endParaRPr lang="zh-CN" b="1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2806" y="994865"/>
            <a:ext cx="4557101" cy="2852688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47544" y="357536"/>
            <a:ext cx="4396520" cy="412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/>
            <a:ahLst/>
            <a:cxnLst/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/>
            <a:ahLst/>
            <a:cxnLst/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17856" y="1906205"/>
            <a:ext cx="2242375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sz="14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第五部分</a:t>
            </a:r>
            <a:endParaRPr lang="zh-CN" sz="2000" b="1">
              <a:solidFill>
                <a:srgbClr val="F2BA2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</a:rPr>
              <a:t>项目变更</a:t>
            </a:r>
            <a:endParaRPr lang="zh-CN" sz="2300">
              <a:solidFill>
                <a:srgbClr val="53535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文本框 24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r>
              <a:rPr lang="en-US" sz="1600">
                <a:solidFill>
                  <a:srgbClr val="595959"/>
                </a:solidFill>
                <a:latin typeface="Arial" panose="020B0604020202020204"/>
                <a:ea typeface="宋体" panose="02010600030101010101" pitchFamily="2" charset="-122"/>
              </a:rPr>
              <a:t>PART 05</a:t>
            </a:r>
            <a:endParaRPr lang="en-US" sz="1600">
              <a:solidFill>
                <a:srgbClr val="595959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r>
              <a:rPr lang="en-US" sz="5000" b="1">
                <a:solidFill>
                  <a:srgbClr val="1EA4AD"/>
                </a:solidFill>
                <a:latin typeface="Arial" panose="020B0604020202020204"/>
                <a:ea typeface="宋体" panose="02010600030101010101" pitchFamily="2" charset="-122"/>
              </a:rPr>
              <a:t>05</a:t>
            </a:r>
            <a:endParaRPr lang="en-US" sz="5000" b="1">
              <a:solidFill>
                <a:srgbClr val="1EA4AD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测试变更</a:t>
            </a:r>
            <a:endParaRPr lang="zh-CN" b="1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916305"/>
            <a:ext cx="4570095" cy="3344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05" y="916305"/>
            <a:ext cx="3972560" cy="335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/>
            <a:ahLst/>
            <a:cxnLst/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/>
            <a:ahLst/>
            <a:cxnLst/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17856" y="1906205"/>
            <a:ext cx="2242375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sz="14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第六部分</a:t>
            </a:r>
            <a:endParaRPr lang="zh-CN" sz="2000" b="1">
              <a:solidFill>
                <a:srgbClr val="F2BA2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</a:rPr>
              <a:t>项目演示</a:t>
            </a:r>
            <a:endParaRPr lang="zh-CN" sz="2300">
              <a:solidFill>
                <a:srgbClr val="53535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文本框 24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r>
              <a:rPr lang="en-US" sz="1600">
                <a:solidFill>
                  <a:srgbClr val="595959"/>
                </a:solidFill>
                <a:latin typeface="Arial" panose="020B0604020202020204"/>
                <a:ea typeface="宋体" panose="02010600030101010101" pitchFamily="2" charset="-122"/>
              </a:rPr>
              <a:t>PART 06</a:t>
            </a:r>
            <a:endParaRPr lang="en-US" sz="1600">
              <a:solidFill>
                <a:srgbClr val="595959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r>
              <a:rPr lang="en-US" sz="5000" b="1">
                <a:solidFill>
                  <a:srgbClr val="1EA4AD"/>
                </a:solidFill>
                <a:latin typeface="Arial" panose="020B0604020202020204"/>
                <a:ea typeface="宋体" panose="02010600030101010101" pitchFamily="2" charset="-122"/>
              </a:rPr>
              <a:t>06</a:t>
            </a:r>
            <a:endParaRPr lang="en-US" sz="5000" b="1">
              <a:solidFill>
                <a:srgbClr val="1EA4AD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" y="915566"/>
            <a:ext cx="4283968" cy="3188396"/>
          </a:xfrm>
          <a:prstGeom prst="rect">
            <a:avLst/>
          </a:prstGeom>
          <a:noFill/>
        </p:spPr>
      </p:pic>
      <p:sp>
        <p:nvSpPr>
          <p:cNvPr id="30" name="矩形 259"/>
          <p:cNvSpPr/>
          <p:nvPr/>
        </p:nvSpPr>
        <p:spPr>
          <a:xfrm>
            <a:off x="3990344" y="2158247"/>
            <a:ext cx="391582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lvl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buNone/>
            </a:pPr>
            <a:r>
              <a:rPr lang="zh-CN" sz="3600">
                <a:solidFill>
                  <a:srgbClr val="808080"/>
                </a:solidFill>
              </a:rPr>
              <a:t>THANKS！</a:t>
            </a:r>
            <a:endParaRPr lang="zh-CN" sz="3600">
              <a:solidFill>
                <a:srgbClr val="808080"/>
              </a:solidFill>
            </a:endParaRPr>
          </a:p>
        </p:txBody>
      </p:sp>
      <p:sp>
        <p:nvSpPr>
          <p:cNvPr id="32" name="矩形 259"/>
          <p:cNvSpPr/>
          <p:nvPr/>
        </p:nvSpPr>
        <p:spPr>
          <a:xfrm>
            <a:off x="4716016" y="1536129"/>
            <a:ext cx="3384376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lvl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>
              <a:buNone/>
            </a:pPr>
            <a:r>
              <a:rPr lang="zh-CN" b="1">
                <a:solidFill>
                  <a:srgbClr val="1EA4AD"/>
                </a:solidFill>
                <a:latin typeface="Dotum"/>
                <a:ea typeface="Dotum"/>
              </a:rPr>
              <a:t>专业综合</a:t>
            </a:r>
            <a:r>
              <a:rPr lang="zh-CN" b="1">
                <a:solidFill>
                  <a:srgbClr val="1EA4AD"/>
                </a:solidFill>
                <a:latin typeface="Dotum"/>
                <a:ea typeface="Dotum"/>
              </a:rPr>
              <a:t>课程设计</a:t>
            </a:r>
            <a:endParaRPr lang="zh-CN" b="1">
              <a:solidFill>
                <a:srgbClr val="1EA4AD"/>
              </a:solidFill>
              <a:latin typeface="Dotum"/>
              <a:ea typeface="Dotu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SubTitle_1"/>
          <p:cNvSpPr/>
          <p:nvPr/>
        </p:nvSpPr>
        <p:spPr>
          <a:xfrm>
            <a:off x="3527047" y="1448532"/>
            <a:ext cx="2749891" cy="453578"/>
          </a:xfrm>
          <a:custGeom>
            <a:avLst/>
            <a:gdLst/>
            <a:ahLst/>
            <a:cxnLst/>
            <a:rect l="l" t="t" r="r" b="b"/>
            <a:pathLst>
              <a:path w="2749891" h="453578">
                <a:moveTo>
                  <a:pt x="2749891" y="75598"/>
                </a:moveTo>
                <a:lnTo>
                  <a:pt x="2749891" y="377980"/>
                </a:lnTo>
                <a:cubicBezTo>
                  <a:pt x="2749891" y="419731"/>
                  <a:pt x="2721564" y="453578"/>
                  <a:pt x="2686619" y="453578"/>
                </a:cubicBezTo>
                <a:lnTo>
                  <a:pt x="0" y="453578"/>
                </a:lnTo>
                <a:lnTo>
                  <a:pt x="0" y="453578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847"/>
                  <a:pt x="2749891" y="75598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项目方案</a:t>
            </a:r>
            <a:endParaRPr lang="zh-CN" sz="2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3" name="MH_Other_1"/>
          <p:cNvSpPr/>
          <p:nvPr/>
        </p:nvSpPr>
        <p:spPr>
          <a:xfrm>
            <a:off x="2929450" y="1429485"/>
            <a:ext cx="732114" cy="495246"/>
          </a:xfrm>
          <a:custGeom>
            <a:avLst/>
            <a:gdLst/>
            <a:ahLst/>
            <a:cxnLst/>
            <a:rect l="l" t="t" r="r" b="b"/>
            <a:pathLst>
              <a:path w="732114" h="495246">
                <a:moveTo>
                  <a:pt x="0" y="0"/>
                </a:moveTo>
                <a:lnTo>
                  <a:pt x="585691" y="0"/>
                </a:lnTo>
                <a:lnTo>
                  <a:pt x="732114" y="247623"/>
                </a:lnTo>
                <a:lnTo>
                  <a:pt x="585691" y="495246"/>
                </a:lnTo>
                <a:lnTo>
                  <a:pt x="0" y="495246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1</a:t>
            </a:r>
            <a:endParaRPr lang="zh-CN" sz="3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4" name="MH_SubTitle_2"/>
          <p:cNvSpPr/>
          <p:nvPr/>
        </p:nvSpPr>
        <p:spPr>
          <a:xfrm>
            <a:off x="3527047" y="2564342"/>
            <a:ext cx="2749891" cy="453578"/>
          </a:xfrm>
          <a:custGeom>
            <a:avLst/>
            <a:gdLst/>
            <a:ahLst/>
            <a:cxnLst/>
            <a:rect l="l" t="t" r="r" b="b"/>
            <a:pathLst>
              <a:path w="2749891" h="453578">
                <a:moveTo>
                  <a:pt x="2749891" y="75598"/>
                </a:moveTo>
                <a:lnTo>
                  <a:pt x="2749891" y="377980"/>
                </a:lnTo>
                <a:cubicBezTo>
                  <a:pt x="2749891" y="419731"/>
                  <a:pt x="2721564" y="453578"/>
                  <a:pt x="2686619" y="453578"/>
                </a:cubicBezTo>
                <a:lnTo>
                  <a:pt x="0" y="453578"/>
                </a:lnTo>
                <a:lnTo>
                  <a:pt x="0" y="453578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847"/>
                  <a:pt x="2749891" y="75598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开发计划</a:t>
            </a:r>
            <a:endParaRPr lang="zh-CN" sz="2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5" name="MH_Other_2"/>
          <p:cNvSpPr/>
          <p:nvPr/>
        </p:nvSpPr>
        <p:spPr>
          <a:xfrm>
            <a:off x="2929450" y="2545292"/>
            <a:ext cx="732114" cy="494055"/>
          </a:xfrm>
          <a:custGeom>
            <a:avLst/>
            <a:gdLst/>
            <a:ahLst/>
            <a:cxnLst/>
            <a:rect l="l" t="t" r="r" b="b"/>
            <a:pathLst>
              <a:path w="732114" h="494055">
                <a:moveTo>
                  <a:pt x="0" y="0"/>
                </a:moveTo>
                <a:lnTo>
                  <a:pt x="585691" y="0"/>
                </a:lnTo>
                <a:lnTo>
                  <a:pt x="732114" y="247028"/>
                </a:lnTo>
                <a:lnTo>
                  <a:pt x="585691" y="494055"/>
                </a:lnTo>
                <a:lnTo>
                  <a:pt x="0" y="494055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3</a:t>
            </a:r>
            <a:endParaRPr lang="zh-CN" sz="3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6" name="MH_SubTitle_3"/>
          <p:cNvSpPr/>
          <p:nvPr/>
        </p:nvSpPr>
        <p:spPr>
          <a:xfrm>
            <a:off x="3527047" y="3119134"/>
            <a:ext cx="2749891" cy="454769"/>
          </a:xfrm>
          <a:custGeom>
            <a:avLst/>
            <a:gdLst/>
            <a:ahLst/>
            <a:cxnLst/>
            <a:rect l="l" t="t" r="r" b="b"/>
            <a:pathLst>
              <a:path w="2749891" h="454769">
                <a:moveTo>
                  <a:pt x="2749891" y="75797"/>
                </a:moveTo>
                <a:lnTo>
                  <a:pt x="2749891" y="378972"/>
                </a:lnTo>
                <a:cubicBezTo>
                  <a:pt x="2749891" y="420833"/>
                  <a:pt x="2721564" y="454769"/>
                  <a:pt x="2686619" y="454769"/>
                </a:cubicBezTo>
                <a:lnTo>
                  <a:pt x="0" y="454769"/>
                </a:lnTo>
                <a:lnTo>
                  <a:pt x="0" y="454769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936"/>
                  <a:pt x="2749891" y="75797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测试计划</a:t>
            </a:r>
            <a:endParaRPr lang="zh-CN" sz="2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7" name="MH_Other_3"/>
          <p:cNvSpPr/>
          <p:nvPr/>
        </p:nvSpPr>
        <p:spPr>
          <a:xfrm>
            <a:off x="2929450" y="3101278"/>
            <a:ext cx="732114" cy="494055"/>
          </a:xfrm>
          <a:custGeom>
            <a:avLst/>
            <a:gdLst/>
            <a:ahLst/>
            <a:cxnLst/>
            <a:rect l="l" t="t" r="r" b="b"/>
            <a:pathLst>
              <a:path w="732114" h="494055">
                <a:moveTo>
                  <a:pt x="0" y="0"/>
                </a:moveTo>
                <a:lnTo>
                  <a:pt x="585691" y="0"/>
                </a:lnTo>
                <a:lnTo>
                  <a:pt x="732114" y="247028"/>
                </a:lnTo>
                <a:lnTo>
                  <a:pt x="585691" y="494055"/>
                </a:lnTo>
                <a:lnTo>
                  <a:pt x="0" y="494055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4</a:t>
            </a:r>
            <a:endParaRPr lang="zh-CN" sz="3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0" name="MH_Others_2"/>
          <p:cNvSpPr/>
          <p:nvPr/>
        </p:nvSpPr>
        <p:spPr>
          <a:xfrm>
            <a:off x="753" y="550115"/>
            <a:ext cx="1038442" cy="3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67" tIns="34284" rIns="68567" bIns="34284" numCol="1" spcCol="0" anchor="ctr" anchorCtr="0"/>
          <a:lstStyle/>
          <a:p>
            <a:endParaRPr lang="zh-CN" sz="14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1" name="MH_Others_1"/>
          <p:cNvSpPr txBox="1"/>
          <p:nvPr/>
        </p:nvSpPr>
        <p:spPr>
          <a:xfrm>
            <a:off x="1129508" y="517762"/>
            <a:ext cx="811807" cy="437660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spAutoFit/>
          </a:bodyPr>
          <a:lstStyle/>
          <a:p>
            <a:pPr algn="ctr"/>
            <a:r>
              <a:rPr lang="zh-CN" sz="2800" b="1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</a:rPr>
              <a:t>目录</a:t>
            </a:r>
            <a:endParaRPr lang="zh-CN" sz="2800" b="1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2" name="MH_Others_2"/>
          <p:cNvSpPr txBox="1"/>
          <p:nvPr/>
        </p:nvSpPr>
        <p:spPr>
          <a:xfrm>
            <a:off x="610286" y="955445"/>
            <a:ext cx="1850251" cy="3539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30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</a:rPr>
              <a:t>CONTENTS</a:t>
            </a:r>
            <a:endParaRPr lang="zh-CN" sz="2300">
              <a:solidFill>
                <a:schemeClr val="accent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3" name="MH_Others_2"/>
          <p:cNvSpPr/>
          <p:nvPr/>
        </p:nvSpPr>
        <p:spPr>
          <a:xfrm>
            <a:off x="2077639" y="550115"/>
            <a:ext cx="7065860" cy="3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67" tIns="34284" rIns="68567" bIns="34284" numCol="1" spcCol="0" anchor="ctr" anchorCtr="0"/>
          <a:lstStyle/>
          <a:p>
            <a:endParaRPr lang="zh-CN" sz="14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4" name="MH_SubTitle_1"/>
          <p:cNvSpPr/>
          <p:nvPr/>
        </p:nvSpPr>
        <p:spPr>
          <a:xfrm>
            <a:off x="3527047" y="2003621"/>
            <a:ext cx="2749891" cy="453578"/>
          </a:xfrm>
          <a:custGeom>
            <a:avLst/>
            <a:gdLst/>
            <a:ahLst/>
            <a:cxnLst/>
            <a:rect l="l" t="t" r="r" b="b"/>
            <a:pathLst>
              <a:path w="2749891" h="453578">
                <a:moveTo>
                  <a:pt x="2749891" y="75598"/>
                </a:moveTo>
                <a:lnTo>
                  <a:pt x="2749891" y="377980"/>
                </a:lnTo>
                <a:cubicBezTo>
                  <a:pt x="2749891" y="419731"/>
                  <a:pt x="2721564" y="453578"/>
                  <a:pt x="2686619" y="453578"/>
                </a:cubicBezTo>
                <a:lnTo>
                  <a:pt x="0" y="453578"/>
                </a:lnTo>
                <a:lnTo>
                  <a:pt x="0" y="453578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847"/>
                  <a:pt x="2749891" y="75598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需</a:t>
            </a:r>
            <a:r>
              <a:rPr lang="zh-CN" sz="2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求分析</a:t>
            </a:r>
            <a:endParaRPr lang="zh-CN" sz="2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5" name="MH_Other_1"/>
          <p:cNvSpPr/>
          <p:nvPr/>
        </p:nvSpPr>
        <p:spPr>
          <a:xfrm>
            <a:off x="2929450" y="1984574"/>
            <a:ext cx="732114" cy="495246"/>
          </a:xfrm>
          <a:custGeom>
            <a:avLst/>
            <a:gdLst/>
            <a:ahLst/>
            <a:cxnLst/>
            <a:rect l="l" t="t" r="r" b="b"/>
            <a:pathLst>
              <a:path w="732114" h="495246">
                <a:moveTo>
                  <a:pt x="0" y="0"/>
                </a:moveTo>
                <a:lnTo>
                  <a:pt x="585691" y="0"/>
                </a:lnTo>
                <a:lnTo>
                  <a:pt x="732114" y="247623"/>
                </a:lnTo>
                <a:lnTo>
                  <a:pt x="585691" y="495246"/>
                </a:lnTo>
                <a:lnTo>
                  <a:pt x="0" y="495246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2</a:t>
            </a:r>
            <a:endParaRPr lang="zh-CN" sz="3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6" name="MH_SubTitle_4"/>
          <p:cNvSpPr/>
          <p:nvPr/>
        </p:nvSpPr>
        <p:spPr>
          <a:xfrm>
            <a:off x="3527047" y="3683958"/>
            <a:ext cx="2749891" cy="454769"/>
          </a:xfrm>
          <a:custGeom>
            <a:avLst/>
            <a:gdLst/>
            <a:ahLst/>
            <a:cxnLst/>
            <a:rect l="l" t="t" r="r" b="b"/>
            <a:pathLst>
              <a:path w="2749891" h="454769">
                <a:moveTo>
                  <a:pt x="2749891" y="75797"/>
                </a:moveTo>
                <a:lnTo>
                  <a:pt x="2749891" y="378972"/>
                </a:lnTo>
                <a:cubicBezTo>
                  <a:pt x="2749891" y="420833"/>
                  <a:pt x="2721564" y="454769"/>
                  <a:pt x="2686619" y="454769"/>
                </a:cubicBezTo>
                <a:lnTo>
                  <a:pt x="0" y="454769"/>
                </a:lnTo>
                <a:lnTo>
                  <a:pt x="0" y="454769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936"/>
                  <a:pt x="2749891" y="75797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项目变更</a:t>
            </a:r>
            <a:endParaRPr lang="zh-CN" sz="2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" name="MH_Other_4"/>
          <p:cNvSpPr/>
          <p:nvPr/>
        </p:nvSpPr>
        <p:spPr>
          <a:xfrm>
            <a:off x="2929450" y="3664912"/>
            <a:ext cx="732114" cy="495246"/>
          </a:xfrm>
          <a:custGeom>
            <a:avLst/>
            <a:gdLst/>
            <a:ahLst/>
            <a:cxnLst/>
            <a:rect l="l" t="t" r="r" b="b"/>
            <a:pathLst>
              <a:path w="732114" h="495246">
                <a:moveTo>
                  <a:pt x="0" y="0"/>
                </a:moveTo>
                <a:lnTo>
                  <a:pt x="585691" y="0"/>
                </a:lnTo>
                <a:lnTo>
                  <a:pt x="732114" y="247623"/>
                </a:lnTo>
                <a:lnTo>
                  <a:pt x="585691" y="495246"/>
                </a:lnTo>
                <a:lnTo>
                  <a:pt x="0" y="495246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5</a:t>
            </a:r>
            <a:endParaRPr lang="zh-CN" sz="3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3527047" y="4229384"/>
            <a:ext cx="2749891" cy="454769"/>
          </a:xfrm>
          <a:custGeom>
            <a:avLst/>
            <a:gdLst/>
            <a:ahLst/>
            <a:cxnLst/>
            <a:rect l="l" t="t" r="r" b="b"/>
            <a:pathLst>
              <a:path w="2749891" h="454769">
                <a:moveTo>
                  <a:pt x="2749891" y="75797"/>
                </a:moveTo>
                <a:lnTo>
                  <a:pt x="2749891" y="378972"/>
                </a:lnTo>
                <a:cubicBezTo>
                  <a:pt x="2749891" y="420833"/>
                  <a:pt x="2721564" y="454769"/>
                  <a:pt x="2686619" y="454769"/>
                </a:cubicBezTo>
                <a:lnTo>
                  <a:pt x="0" y="454769"/>
                </a:lnTo>
                <a:lnTo>
                  <a:pt x="0" y="454769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936"/>
                  <a:pt x="2749891" y="75797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项目演示</a:t>
            </a:r>
            <a:endParaRPr lang="zh-CN" sz="2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2929450" y="4210338"/>
            <a:ext cx="732114" cy="495246"/>
          </a:xfrm>
          <a:custGeom>
            <a:avLst/>
            <a:gdLst/>
            <a:ahLst/>
            <a:cxnLst/>
            <a:rect l="l" t="t" r="r" b="b"/>
            <a:pathLst>
              <a:path w="732114" h="495246">
                <a:moveTo>
                  <a:pt x="0" y="0"/>
                </a:moveTo>
                <a:lnTo>
                  <a:pt x="585691" y="0"/>
                </a:lnTo>
                <a:lnTo>
                  <a:pt x="732114" y="247623"/>
                </a:lnTo>
                <a:lnTo>
                  <a:pt x="585691" y="495246"/>
                </a:lnTo>
                <a:lnTo>
                  <a:pt x="0" y="495246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6</a:t>
            </a:r>
            <a:endParaRPr lang="en-US" sz="300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/>
            <a:ahLst/>
            <a:cxnLst/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/>
            <a:ahLst/>
            <a:cxnLst/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2170367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/>
          <a:p>
            <a:pPr marL="0" lvl="1"/>
            <a:r>
              <a:rPr lang="zh-CN" sz="14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  <a:endParaRPr lang="en-US"/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</a:rPr>
              <a:t>项目方案</a:t>
            </a:r>
            <a:endParaRPr lang="zh-CN" sz="2300">
              <a:solidFill>
                <a:srgbClr val="53535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panose="02010600030101010101" pitchFamily="2" charset="-122"/>
              </a:rPr>
              <a:t>PART 01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5000" b="1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</a:rPr>
              <a:t>01</a:t>
            </a:r>
            <a:endParaRPr lang="zh-CN" sz="5000" b="1">
              <a:solidFill>
                <a:schemeClr val="accent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项目背景</a:t>
            </a:r>
            <a:endParaRPr lang="zh-CN" b="1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314" y="1002550"/>
            <a:ext cx="8117500" cy="3217000"/>
          </a:xfrm>
        </p:spPr>
        <p:txBody>
          <a:bodyPr/>
          <a:lstStyle/>
          <a:p>
            <a:r>
              <a:rPr lang="zh-CN" sz="1600" b="0" i="0" strike="noStrike" spc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客户现状：</a:t>
            </a:r>
            <a:endParaRPr lang="zh-CN" sz="1600" b="0" i="0" strike="noStrike" spc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1600" b="0" i="0" strike="noStrike" spc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1600" b="0" i="0" strike="noStrike" spc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着经济的快速发展，越来越多的人们开始关注精神文化生活，在业余时间会去选择欣赏演唱会、电影、话剧等各种形式的演出，同时人们对服务的快捷、便利性要求也越来越高，从而对售票的建设与管理提出了更高的要求。传统的线下售票方式存在很多的缺陷值得改善，比如实时差、交易时间过长、运营成本高、信息不共享等，已无法满足用户的需求，在这种背景下，我们希望搭建一个网络平台，让用户在到达演出地之前就能了解演出的相关内容，并实现在线订票，以免浪费时间，从而实现票务的信息化。</a:t>
            </a:r>
            <a:endParaRPr lang="zh-CN" sz="1600" b="0" i="0" strike="noStrike" spc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sz="1600" b="0" i="0" strike="noStrike" spc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1600" b="0" i="0" strike="noStrike" spc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行业发展趋势分析：</a:t>
            </a:r>
            <a:endParaRPr lang="zh-CN" sz="1600" b="0" i="0" strike="noStrike" spc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1600" b="0" i="0" strike="noStrike" spc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1600" b="0" i="0" strike="noStrike" spc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着大麦网、淘票票、猫眼等娱乐票务平台的快速发展，在线票务平台似乎成为了当下电脑观众的首选。然而，演出和电影的观众仍然倾向于购买一流的演出，而且这个市场仍在蓬勃发展，观众越来越多。但是，目前还没有一个全面的平台可以让玩家购买各种演出的门票。所以，博影来了!</a:t>
            </a:r>
            <a:endParaRPr lang="zh-CN" sz="1600" b="0" i="0" strike="noStrike" spc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项目</a:t>
            </a:r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简介</a:t>
            </a:r>
            <a:endParaRPr lang="zh-CN" b="1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625" y="769500"/>
            <a:ext cx="4116438" cy="4037125"/>
          </a:xfrm>
        </p:spPr>
        <p:txBody>
          <a:bodyPr/>
          <a:lstStyle/>
          <a:p>
            <a:r>
              <a:rPr 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管理员在后台管理各种类型、不同场次的演出票务信息，并且对系统的用户、订单等各种信息进行管理。用户可以在网站上浏览演出列表，查看每一个演出的时间、地点、场次等详细信息，然后根据自己的喜好选择相应的场次进行购票。此外，Boying还提供了评价功能，用户可以对自己观看的演出进行评价。在个人信息界面，用户可以对自己的账号基本信息进行修改，查看自己的历史订单与评价。</a:t>
            </a:r>
            <a:endParaRPr lang="zh-CN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ying是一个开放的平台，用户无需登录账号，便可以浏览网页上的票务信息，但是，用户必须注册账号并登陆后，才可以使用购票以及后续的功能。为了保护用户的隐私，其他用户在访问单个用户的个人主页时无法查看其基本信息和订单、评价信息，用户也可以根据自己的需要在个人主页中修改自己信息。</a:t>
            </a:r>
            <a:endParaRPr lang="zh-CN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828956" y="769500"/>
            <a:ext cx="3667044" cy="180231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28956" y="2788062"/>
            <a:ext cx="3667044" cy="1835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/>
            <a:ahLst/>
            <a:cxnLst/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/>
            <a:ahLst/>
            <a:cxnLst/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417856" y="1906205"/>
            <a:ext cx="2818439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/>
          <a:p>
            <a:pPr marL="0" lvl="1"/>
            <a:r>
              <a:rPr lang="zh-CN" sz="14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 panose="020B0503020204020204" charset="-122"/>
                <a:ea typeface="微软雅黑" panose="020B0503020204020204" charset="-122"/>
              </a:rPr>
              <a:t>第二部分</a:t>
            </a:r>
            <a:endParaRPr lang="en-US"/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sz="2300">
              <a:solidFill>
                <a:srgbClr val="53535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panose="02010600030101010101" pitchFamily="2" charset="-122"/>
              </a:rPr>
              <a:t>PART 02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5000" b="1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</a:rPr>
              <a:t>02</a:t>
            </a:r>
            <a:endParaRPr lang="zh-CN" sz="5000" b="1">
              <a:solidFill>
                <a:schemeClr val="accent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系统及数据库架构</a:t>
            </a:r>
            <a:endParaRPr lang="zh-CN" b="1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02629" y="711964"/>
            <a:ext cx="7738870" cy="418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系统及数据库架构</a:t>
            </a:r>
            <a:endParaRPr lang="zh-CN" b="1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35330" y="739125"/>
            <a:ext cx="5673468" cy="410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2565" lvl="6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199765" lvl="7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6965" lvl="8" algn="l" defTabSz="914400">
              <a:defRPr sz="1800"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r>
              <a:rPr lang="zh-CN" b="1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系统及数据库架构</a:t>
            </a:r>
            <a:endParaRPr lang="zh-CN" b="1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794" y="842730"/>
            <a:ext cx="6048540" cy="4007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1EA4AD"/>
      </a:accent1>
      <a:accent2>
        <a:srgbClr val="F2BA25"/>
      </a:accent2>
      <a:accent3>
        <a:srgbClr val="1EA4AD"/>
      </a:accent3>
      <a:accent4>
        <a:srgbClr val="F2BA25"/>
      </a:accent4>
      <a:accent5>
        <a:srgbClr val="1EA4AD"/>
      </a:accent5>
      <a:accent6>
        <a:srgbClr val="F2BA25"/>
      </a:accent6>
      <a:hlink>
        <a:srgbClr val="E2D700"/>
      </a:hlink>
      <a:folHlink>
        <a:srgbClr val="85DFD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演示</Application>
  <PresentationFormat/>
  <Paragraphs>115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</vt:lpstr>
      <vt:lpstr>等线</vt:lpstr>
      <vt:lpstr>Open Sans</vt:lpstr>
      <vt:lpstr>Segoe Print</vt:lpstr>
      <vt:lpstr>Dotum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平凡的世界</cp:lastModifiedBy>
  <cp:revision>3</cp:revision>
  <dcterms:created xsi:type="dcterms:W3CDTF">2021-06-16T06:38:51Z</dcterms:created>
  <dcterms:modified xsi:type="dcterms:W3CDTF">2021-06-16T07:04:43Z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335460A861114F0498C54D86C97D5996</vt:lpwstr>
  </property>
  <property fmtid="{D5CDD505-2E9C-101B-9397-08002B2CF9AE}" pid="3" name="KSOProductBuildVer">
    <vt:lpwstr>2052-11.1.0.10577</vt:lpwstr>
  </property>
</Properties>
</file>