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8" r:id="rId4"/>
    <p:sldId id="267" r:id="rId5"/>
    <p:sldId id="266" r:id="rId6"/>
    <p:sldId id="265" r:id="rId7"/>
    <p:sldId id="264" r:id="rId8"/>
    <p:sldId id="259" r:id="rId9"/>
    <p:sldId id="262" r:id="rId10"/>
    <p:sldId id="261" r:id="rId11"/>
    <p:sldId id="260" r:id="rId12"/>
    <p:sldId id="25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2"/>
    <p:restoredTop sz="96208"/>
  </p:normalViewPr>
  <p:slideViewPr>
    <p:cSldViewPr snapToGrid="0" snapToObjects="1">
      <p:cViewPr>
        <p:scale>
          <a:sx n="105" d="100"/>
          <a:sy n="105" d="100"/>
        </p:scale>
        <p:origin x="67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5771929-F31F-D543-9018-0321948222C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C54B47B-560C-084C-8B05-87F9C954B89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71929-F31F-D543-9018-0321948222C6}"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4B47B-560C-084C-8B05-87F9C954B89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sv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a:spLocks noGrp="1" noRot="1" noChangeAspect="1" noMove="1" noResize="1" noEditPoints="1" noAdjustHandles="1" noChangeArrowheads="1" noChangeShapeType="1" noTextEdit="1"/>
          </p:cNvSpPr>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a:spLocks noGrp="1" noRot="1" noChangeAspect="1" noMove="1" noResize="1" noEditPoints="1" noAdjustHandles="1" noChangeArrowheads="1" noChangeShapeType="1" noTextEdit="1"/>
          </p:cNvSpPr>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a:spLocks noGrp="1" noRot="1" noChangeAspect="1" noMove="1" noResize="1" noEditPoints="1" noAdjustHandles="1" noChangeArrowheads="1" noChangeShapeType="1" noTextEdit="1"/>
          </p:cNvSpPr>
          <p:nvPr/>
        </p:nvSpPr>
        <p:spPr>
          <a:xfrm>
            <a:off x="406329" y="824131"/>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1873250" y="3071495"/>
            <a:ext cx="2475230" cy="2590165"/>
          </a:xfrm>
        </p:spPr>
        <p:txBody>
          <a:bodyPr anchor="t">
            <a:normAutofit/>
          </a:bodyPr>
          <a:lstStyle/>
          <a:p>
            <a:pPr algn="l"/>
            <a:r>
              <a:rPr kumimoji="1" lang="zh-CN" altLang="en-US" sz="8000"/>
              <a:t>济社</a:t>
            </a:r>
            <a:endParaRPr kumimoji="1" lang="zh-CN" altLang="en-US" sz="8000"/>
          </a:p>
        </p:txBody>
      </p:sp>
      <p:sp>
        <p:nvSpPr>
          <p:cNvPr id="3" name="副标题 2"/>
          <p:cNvSpPr>
            <a:spLocks noGrp="1"/>
          </p:cNvSpPr>
          <p:nvPr>
            <p:ph type="subTitle" idx="1"/>
          </p:nvPr>
        </p:nvSpPr>
        <p:spPr>
          <a:xfrm>
            <a:off x="1901825" y="2209800"/>
            <a:ext cx="2475230" cy="624840"/>
          </a:xfrm>
        </p:spPr>
        <p:txBody>
          <a:bodyPr anchor="b">
            <a:normAutofit/>
          </a:bodyPr>
          <a:lstStyle/>
          <a:p>
            <a:pPr algn="l"/>
            <a:r>
              <a:rPr kumimoji="1" lang="zh-CN" altLang="en-US" dirty="0"/>
              <a:t>数据库课程设计</a:t>
            </a:r>
            <a:endParaRPr kumimoji="1" lang="zh-CN" altLang="en-US"/>
          </a:p>
        </p:txBody>
      </p:sp>
      <p:sp>
        <p:nvSpPr>
          <p:cNvPr id="69" name="Rectangle 68"/>
          <p:cNvSpPr>
            <a:spLocks noGrp="1" noRot="1" noChangeAspect="1" noMove="1" noResize="1" noEditPoints="1" noAdjustHandles="1" noChangeArrowheads="1" noChangeShapeType="1" noTextEdit="1"/>
          </p:cNvSpPr>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7921625" y="2020570"/>
            <a:ext cx="1931035" cy="3138170"/>
          </a:xfrm>
          <a:prstGeom prst="rect">
            <a:avLst/>
          </a:prstGeom>
          <a:noFill/>
        </p:spPr>
        <p:txBody>
          <a:bodyPr wrap="square" rtlCol="0">
            <a:spAutoFit/>
          </a:bodyPr>
          <a:p>
            <a:r>
              <a:rPr lang="zh-CN" altLang="en-US"/>
              <a:t>小组成员：</a:t>
            </a:r>
            <a:endParaRPr lang="zh-CN" altLang="en-US"/>
          </a:p>
          <a:p>
            <a:r>
              <a:rPr lang="zh-CN" altLang="en-US"/>
              <a:t>1751551 黄  颖 </a:t>
            </a:r>
            <a:endParaRPr lang="zh-CN" altLang="en-US"/>
          </a:p>
          <a:p>
            <a:r>
              <a:rPr lang="zh-CN" altLang="en-US"/>
              <a:t>1751022 李翠琪</a:t>
            </a:r>
            <a:endParaRPr lang="zh-CN" altLang="en-US"/>
          </a:p>
          <a:p>
            <a:r>
              <a:rPr lang="zh-CN" altLang="en-US"/>
              <a:t>1754228 王景业</a:t>
            </a:r>
            <a:endParaRPr lang="zh-CN" altLang="en-US"/>
          </a:p>
          <a:p>
            <a:r>
              <a:rPr lang="zh-CN" altLang="en-US"/>
              <a:t>1851632 石稼晟</a:t>
            </a:r>
            <a:endParaRPr lang="zh-CN" altLang="en-US"/>
          </a:p>
          <a:p>
            <a:r>
              <a:rPr lang="zh-CN" altLang="en-US"/>
              <a:t>1851905 李金旗</a:t>
            </a:r>
            <a:endParaRPr lang="zh-CN" altLang="en-US"/>
          </a:p>
          <a:p>
            <a:r>
              <a:rPr lang="zh-CN" altLang="en-US"/>
              <a:t>1851906 李雨森</a:t>
            </a:r>
            <a:endParaRPr lang="zh-CN" altLang="en-US"/>
          </a:p>
          <a:p>
            <a:r>
              <a:rPr lang="zh-CN" altLang="en-US"/>
              <a:t>1853115 李家瑞</a:t>
            </a:r>
            <a:endParaRPr lang="zh-CN" altLang="en-US"/>
          </a:p>
          <a:p>
            <a:r>
              <a:rPr lang="zh-CN" altLang="en-US"/>
              <a:t>1853448 刘春涵</a:t>
            </a:r>
            <a:endParaRPr lang="zh-CN" altLang="en-US"/>
          </a:p>
          <a:p>
            <a:r>
              <a:rPr lang="zh-CN" altLang="en-US"/>
              <a:t>1853907 张欣民</a:t>
            </a:r>
            <a:endParaRPr lang="zh-CN" altLang="en-US"/>
          </a:p>
          <a:p>
            <a:r>
              <a:rPr lang="zh-CN" altLang="en-US"/>
              <a:t>1851490 赵碧霄</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5400000">
            <a:off x="3372661" y="-3359290"/>
            <a:ext cx="5470372" cy="12188952"/>
          </a:xfrm>
          <a:prstGeom prst="rect">
            <a:avLst/>
          </a:prstGeom>
        </p:spPr>
      </p:pic>
      <p:sp>
        <p:nvSpPr>
          <p:cNvPr id="2" name="标题 1"/>
          <p:cNvSpPr>
            <a:spLocks noGrp="1"/>
          </p:cNvSpPr>
          <p:nvPr>
            <p:ph type="title"/>
          </p:nvPr>
        </p:nvSpPr>
        <p:spPr>
          <a:xfrm>
            <a:off x="1403632" y="184336"/>
            <a:ext cx="9283781" cy="1405965"/>
          </a:xfrm>
        </p:spPr>
        <p:txBody>
          <a:bodyPr vert="horz" lIns="91440" tIns="45720" rIns="91440" bIns="45720" rtlCol="0" anchor="b">
            <a:normAutofit/>
          </a:bodyPr>
          <a:lstStyle/>
          <a:p>
            <a:pPr algn="ctr"/>
            <a:r>
              <a:rPr kumimoji="1" lang="zh-CN" altLang="en-US" sz="5000"/>
              <a:t>部署图</a:t>
            </a:r>
            <a:endParaRPr kumimoji="1" lang="zh-CN" altLang="en-US" sz="5000"/>
          </a:p>
        </p:txBody>
      </p:sp>
      <p:sp>
        <p:nvSpPr>
          <p:cNvPr id="13" name="Rectangle 12"/>
          <p:cNvSpPr>
            <a:spLocks noGrp="1" noRot="1" noChangeAspect="1" noMove="1" noResize="1" noEditPoints="1" noAdjustHandles="1" noChangeArrowheads="1" noChangeShapeType="1" noTextEdit="1"/>
          </p:cNvSpPr>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p:cNvPicPr>
            <a:picLocks noGrp="1" noChangeAspect="1"/>
          </p:cNvPicPr>
          <p:nvPr>
            <p:ph idx="1"/>
          </p:nvPr>
        </p:nvPicPr>
        <p:blipFill rotWithShape="1">
          <a:blip r:embed="rId3"/>
          <a:srcRect r="-1" b="11017"/>
          <a:stretch>
            <a:fillRect/>
          </a:stretch>
        </p:blipFill>
        <p:spPr>
          <a:xfrm>
            <a:off x="-1078" y="3076855"/>
            <a:ext cx="12188952" cy="3118224"/>
          </a:xfrm>
          <a:prstGeom prst="rect">
            <a:avLst/>
          </a:prstGeom>
        </p:spPr>
      </p:pic>
      <p:sp>
        <p:nvSpPr>
          <p:cNvPr id="15" name="Rectangle 14"/>
          <p:cNvSpPr>
            <a:spLocks noGrp="1" noRot="1" noChangeAspect="1" noMove="1" noResize="1" noEditPoints="1" noAdjustHandles="1" noChangeArrowheads="1" noChangeShapeType="1" noTextEdit="1"/>
          </p:cNvSpPr>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31521" y="3130041"/>
            <a:ext cx="4744027" cy="2387600"/>
          </a:xfrm>
        </p:spPr>
        <p:txBody>
          <a:bodyPr vert="horz" lIns="91440" tIns="45720" rIns="91440" bIns="45720" rtlCol="0" anchor="t">
            <a:normAutofit fontScale="90000"/>
          </a:bodyPr>
          <a:lstStyle/>
          <a:p>
            <a:pPr algn="r"/>
            <a:r>
              <a:rPr kumimoji="1" lang="zh-CN" altLang="en-US" sz="4900" dirty="0"/>
              <a:t>自动化部署流程</a:t>
            </a:r>
            <a:br>
              <a:rPr kumimoji="1" lang="en-US" altLang="zh-CN" sz="5400" dirty="0"/>
            </a:br>
            <a:br>
              <a:rPr kumimoji="1" lang="en-US" altLang="zh-CN" sz="5400" dirty="0"/>
            </a:br>
            <a:r>
              <a:rPr kumimoji="1" lang="zh-CN" altLang="en-US" sz="2800" dirty="0"/>
              <a:t>一旦</a:t>
            </a:r>
            <a:r>
              <a:rPr kumimoji="1" lang="en-US" altLang="zh-CN" sz="2800" dirty="0"/>
              <a:t>push</a:t>
            </a:r>
            <a:r>
              <a:rPr kumimoji="1" lang="zh-CN" altLang="en-US" sz="2800" dirty="0"/>
              <a:t>自动部署</a:t>
            </a:r>
            <a:br>
              <a:rPr kumimoji="1" lang="en-US" altLang="zh-CN" sz="2800" dirty="0"/>
            </a:br>
            <a:r>
              <a:rPr kumimoji="1" lang="zh-CN" altLang="en-US" sz="2800" dirty="0"/>
              <a:t>实现高效部署</a:t>
            </a:r>
            <a:br>
              <a:rPr kumimoji="1" lang="en-US" altLang="zh-CN" sz="2800" dirty="0"/>
            </a:br>
            <a:endParaRPr kumimoji="1" lang="zh-CN" altLang="en-US" sz="2800" dirty="0"/>
          </a:p>
        </p:txBody>
      </p:sp>
      <p:grpSp>
        <p:nvGrpSpPr>
          <p:cNvPr id="76" name="Group 75"/>
          <p:cNvGrpSpPr>
            <a:grpSpLocks noGrp="1" noRot="1" noChangeAspect="1" noMove="1" noResize="1" noUngrp="1"/>
          </p:cNvGrpSpPr>
          <p:nvPr/>
        </p:nvGrpSpPr>
        <p:grpSpPr>
          <a:xfrm>
            <a:off x="0" y="3154317"/>
            <a:ext cx="731521" cy="673460"/>
            <a:chOff x="3940602" y="308034"/>
            <a:chExt cx="2116791" cy="3428999"/>
          </a:xfrm>
          <a:solidFill>
            <a:schemeClr val="accent4"/>
          </a:solidFill>
        </p:grpSpPr>
        <p:sp>
          <p:nvSpPr>
            <p:cNvPr id="77" name="Rectangle 76"/>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p:cNvSpPr>
            <a:spLocks noGrp="1" noRot="1" noChangeAspect="1" noMove="1" noResize="1" noEditPoints="1" noAdjustHandles="1" noChangeArrowheads="1" noChangeShapeType="1" noTextEdit="1"/>
          </p:cNvSpPr>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a:spLocks noGrp="1" noRot="1" noChangeAspect="1" noMove="1" noResize="1" noEditPoints="1" noAdjustHandles="1" noChangeArrowheads="1" noChangeShapeType="1" noTextEdit="1"/>
          </p:cNvSpPr>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内容占位符 51"/>
          <p:cNvPicPr>
            <a:picLocks noGrp="1" noChangeAspect="1"/>
          </p:cNvPicPr>
          <p:nvPr>
            <p:ph idx="1"/>
          </p:nvPr>
        </p:nvPicPr>
        <p:blipFill>
          <a:blip r:embed="rId1"/>
          <a:stretch>
            <a:fillRect/>
          </a:stretch>
        </p:blipFill>
        <p:spPr>
          <a:xfrm>
            <a:off x="6149498" y="662971"/>
            <a:ext cx="5258192" cy="55320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title"/>
          </p:nvPr>
        </p:nvSpPr>
        <p:spPr>
          <a:xfrm>
            <a:off x="1286932" y="1204109"/>
            <a:ext cx="10023398" cy="857894"/>
          </a:xfrm>
        </p:spPr>
        <p:txBody>
          <a:bodyPr vert="horz" lIns="91440" tIns="45720" rIns="91440" bIns="45720" rtlCol="0" anchor="ctr">
            <a:normAutofit/>
          </a:bodyPr>
          <a:lstStyle/>
          <a:p>
            <a:r>
              <a:rPr kumimoji="1" lang="zh-CN" altLang="en-US" sz="4000" kern="1200">
                <a:solidFill>
                  <a:srgbClr val="FFFFFF"/>
                </a:solidFill>
                <a:latin typeface="+mj-lt"/>
                <a:ea typeface="+mj-ea"/>
                <a:cs typeface="+mj-cs"/>
              </a:rPr>
              <a:t>项目背景</a:t>
            </a:r>
            <a:endParaRPr kumimoji="1" lang="zh-CN" altLang="en-US" sz="4000" kern="1200">
              <a:solidFill>
                <a:srgbClr val="FFFFFF"/>
              </a:solidFill>
              <a:latin typeface="+mj-lt"/>
              <a:ea typeface="+mj-ea"/>
              <a:cs typeface="+mj-cs"/>
            </a:endParaRPr>
          </a:p>
        </p:txBody>
      </p:sp>
      <p:sp>
        <p:nvSpPr>
          <p:cNvPr id="3" name="内容占位符 2"/>
          <p:cNvSpPr>
            <a:spLocks noGrp="1"/>
          </p:cNvSpPr>
          <p:nvPr>
            <p:ph sz="half" idx="1"/>
          </p:nvPr>
        </p:nvSpPr>
        <p:spPr>
          <a:xfrm>
            <a:off x="1328738" y="3003550"/>
            <a:ext cx="9983788" cy="1527175"/>
          </a:xfrm>
        </p:spPr>
        <p:txBody>
          <a:bodyPr wrap="square" anchor="t">
            <a:noAutofit/>
          </a:bodyPr>
          <a:lstStyle/>
          <a:p>
            <a:pPr>
              <a:lnSpc>
                <a:spcPct val="100000"/>
              </a:lnSpc>
              <a:spcAft>
                <a:spcPts val="0"/>
              </a:spcAft>
            </a:pPr>
            <a:r>
              <a:rPr kumimoji="1" lang="zh-CN" altLang="en-US" sz="1600"/>
              <a:t>学生社团，顾名思义是由学生根据爱好兴趣自发组织到一起并且不以盈利为目的社团组织，而且需要依据一定的制度规章组织并开展活动， 来丰富学生的课余活动</a:t>
            </a:r>
            <a:r>
              <a:rPr kumimoji="1" lang="en-US" altLang="zh-CN" sz="1600"/>
              <a:t>,</a:t>
            </a:r>
            <a:r>
              <a:rPr kumimoji="1" lang="zh-CN" altLang="en-US" sz="1600"/>
              <a:t>是大学生第二课堂的一个极其重要的组成部分。当今</a:t>
            </a:r>
            <a:r>
              <a:rPr kumimoji="1" lang="en-US" altLang="zh-CN" sz="1600"/>
              <a:t>,</a:t>
            </a:r>
            <a:r>
              <a:rPr kumimoji="1" lang="zh-CN" altLang="en-US" sz="1600"/>
              <a:t>学生社团的数量的不断增长， 社团负责人需要处理大量的学生数据信息，从而快捷地管理学生信息，科学地制定工作计划，准确地评价学生工作； 学生也需要一个集中的平台来了解学校中社团的各种信息，方便直观地与社团组织进行交互； 学校的社团管理员同样需要一个可以快速管理社团，处理社团事务的途径。</a:t>
            </a:r>
            <a:endParaRPr kumimoji="1" lang="zh-CN" altLang="en-US" sz="1600"/>
          </a:p>
        </p:txBody>
      </p:sp>
      <p:sp>
        <p:nvSpPr>
          <p:cNvPr id="4" name="内容占位符 3"/>
          <p:cNvSpPr>
            <a:spLocks noGrp="1"/>
          </p:cNvSpPr>
          <p:nvPr>
            <p:ph sz="half" idx="2"/>
          </p:nvPr>
        </p:nvSpPr>
        <p:spPr>
          <a:xfrm>
            <a:off x="1328738" y="4613275"/>
            <a:ext cx="9983788" cy="1128713"/>
          </a:xfrm>
        </p:spPr>
        <p:txBody>
          <a:bodyPr wrap="square" anchor="t">
            <a:normAutofit lnSpcReduction="20000"/>
          </a:bodyPr>
          <a:lstStyle/>
          <a:p>
            <a:pPr>
              <a:lnSpc>
                <a:spcPct val="100000"/>
              </a:lnSpc>
            </a:pPr>
            <a:r>
              <a:rPr kumimoji="1" lang="zh-CN" altLang="en-US" sz="1600"/>
              <a:t>我们的社团管理系统就主要面向这三种人群，为学生提供查看各种社团信息、加入或退出社团、加入社团活动、查看系统通知等功能； 为社团负责人提供一系列便于管理社团的功能，如编辑社团信息、管理社团公告、审核入社人员、管理社团活动、赞助申报等等； 为管理员提供管理学生和社团信息、编辑系统公告、审核社团工作等功能。此外，游客也可以通过主页的信息来了解同济大学社团的风采</a:t>
            </a:r>
            <a:r>
              <a:rPr kumimoji="1" lang="zh-CN" altLang="en-US" sz="1500"/>
              <a:t>！</a:t>
            </a:r>
            <a:endParaRPr kumimoji="1" lang="zh-CN" altLang="en-US"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7041856" y="3113415"/>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kumimoji="1" lang="zh-CN" altLang="en-US" sz="5400">
                <a:latin typeface="+mj-lt"/>
                <a:ea typeface="+mj-ea"/>
                <a:cs typeface="+mj-cs"/>
              </a:rPr>
              <a:t>用户功能点</a:t>
            </a:r>
            <a:endParaRPr kumimoji="1" lang="zh-CN" altLang="en-US" sz="5400">
              <a:latin typeface="+mj-lt"/>
              <a:ea typeface="+mj-ea"/>
              <a:cs typeface="+mj-cs"/>
            </a:endParaRPr>
          </a:p>
        </p:txBody>
      </p:sp>
      <p:sp>
        <p:nvSpPr>
          <p:cNvPr id="20" name="Rectangle 19"/>
          <p:cNvSpPr>
            <a:spLocks noGrp="1" noRot="1" noChangeAspect="1" noMove="1" noResize="1" noEditPoints="1" noAdjustHandles="1" noChangeArrowheads="1" noChangeShapeType="1" noTextEdit="1"/>
          </p:cNvSpPr>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手机屏幕截图&#10;&#10;描述已自动生成"/>
          <p:cNvPicPr>
            <a:picLocks noChangeAspect="1"/>
          </p:cNvPicPr>
          <p:nvPr/>
        </p:nvPicPr>
        <p:blipFill rotWithShape="1">
          <a:blip r:embed="rId1"/>
          <a:srcRect l="5299" r="-3" b="-3"/>
          <a:stretch>
            <a:fillRect/>
          </a:stretch>
        </p:blipFill>
        <p:spPr>
          <a:xfrm>
            <a:off x="733507" y="666728"/>
            <a:ext cx="5536001" cy="5465791"/>
          </a:xfrm>
          <a:prstGeom prst="rect">
            <a:avLst/>
          </a:prstGeom>
        </p:spPr>
      </p:pic>
      <p:grpSp>
        <p:nvGrpSpPr>
          <p:cNvPr id="24" name="Group 23"/>
          <p:cNvGrpSpPr>
            <a:grpSpLocks noGrp="1" noRot="1" noChangeAspect="1" noMove="1" noResize="1" noUngrp="1"/>
          </p:cNvGrpSpPr>
          <p:nvPr/>
        </p:nvGrpSpPr>
        <p:grpSpPr>
          <a:xfrm>
            <a:off x="11460480" y="3154317"/>
            <a:ext cx="731521" cy="673460"/>
            <a:chOff x="3940602" y="308034"/>
            <a:chExt cx="2116791" cy="3428999"/>
          </a:xfrm>
          <a:solidFill>
            <a:schemeClr val="accent4"/>
          </a:solidFill>
        </p:grpSpPr>
        <p:sp>
          <p:nvSpPr>
            <p:cNvPr id="25" name="Rectangle 24"/>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cxnSpLocks noGrp="1" noRot="1" noChangeAspect="1" noMove="1" noResize="1" noEditPoints="1" noAdjustHandles="1" noChangeArrowheads="1" noChangeShapeType="1"/>
          </p:cNvCxnSpPr>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2586037" y="674824"/>
            <a:ext cx="6557963" cy="5287615"/>
          </a:xfrm>
          <a:prstGeom prst="rect">
            <a:avLst/>
          </a:prstGeom>
        </p:spPr>
      </p:pic>
      <p:sp>
        <p:nvSpPr>
          <p:cNvPr id="8" name="文本框 7"/>
          <p:cNvSpPr txBox="1"/>
          <p:nvPr/>
        </p:nvSpPr>
        <p:spPr>
          <a:xfrm>
            <a:off x="838199" y="5406439"/>
            <a:ext cx="4495800" cy="923330"/>
          </a:xfrm>
          <a:prstGeom prst="rect">
            <a:avLst/>
          </a:prstGeom>
          <a:noFill/>
        </p:spPr>
        <p:txBody>
          <a:bodyPr wrap="square" rtlCol="0">
            <a:spAutoFit/>
          </a:bodyPr>
          <a:lstStyle/>
          <a:p>
            <a:r>
              <a:rPr kumimoji="1" lang="zh-CN" altLang="en-US" sz="5400" dirty="0"/>
              <a:t>学生功能点</a:t>
            </a:r>
            <a:endParaRPr kumimoji="1" lang="zh-CN" alt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a:spLocks noGrp="1" noRot="1" noChangeAspect="1" noMove="1" noResize="1" noEditPoints="1" noAdjustHandles="1" noChangeArrowheads="1" noChangeShapeType="1" noTextEdit="1"/>
          </p:cNvSpPr>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p:cNvPicPr>
            <a:picLocks noGrp="1" noChangeAspect="1"/>
          </p:cNvPicPr>
          <p:nvPr>
            <p:ph idx="1"/>
          </p:nvPr>
        </p:nvPicPr>
        <p:blipFill rotWithShape="1">
          <a:blip r:embed="rId1"/>
          <a:srcRect b="3540"/>
          <a:stretch>
            <a:fillRect/>
          </a:stretch>
        </p:blipFill>
        <p:spPr>
          <a:xfrm>
            <a:off x="838200" y="754148"/>
            <a:ext cx="10515600" cy="4995575"/>
          </a:xfrm>
          <a:prstGeom prst="rect">
            <a:avLst/>
          </a:prstGeom>
        </p:spPr>
      </p:pic>
      <p:cxnSp>
        <p:nvCxnSpPr>
          <p:cNvPr id="21" name="Straight Connector 20"/>
          <p:cNvCxnSpPr>
            <a:cxnSpLocks noGrp="1" noRot="1" noChangeAspect="1" noMove="1" noResize="1" noEditPoints="1" noAdjustHandles="1" noChangeArrowheads="1" noChangeShapeType="1"/>
          </p:cNvCxnSpPr>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8199" y="5406439"/>
            <a:ext cx="4495800" cy="923330"/>
          </a:xfrm>
          <a:prstGeom prst="rect">
            <a:avLst/>
          </a:prstGeom>
          <a:noFill/>
        </p:spPr>
        <p:txBody>
          <a:bodyPr wrap="square" rtlCol="0">
            <a:spAutoFit/>
          </a:bodyPr>
          <a:lstStyle/>
          <a:p>
            <a:r>
              <a:rPr kumimoji="1" lang="zh-CN" altLang="en-US" sz="5400" dirty="0"/>
              <a:t>负责人功能点</a:t>
            </a:r>
            <a:endParaRPr kumimoji="1" lang="zh-CN" altLang="en-US"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cxnSpLocks noGrp="1" noRot="1" noChangeAspect="1" noMove="1" noResize="1" noEditPoints="1" noAdjustHandles="1" noChangeArrowheads="1" noChangeShapeType="1"/>
          </p:cNvCxnSpPr>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2" name="内容占位符 11"/>
          <p:cNvPicPr>
            <a:picLocks noGrp="1" noChangeAspect="1"/>
          </p:cNvPicPr>
          <p:nvPr>
            <p:ph idx="1"/>
          </p:nvPr>
        </p:nvPicPr>
        <p:blipFill rotWithShape="1">
          <a:blip r:embed="rId1"/>
          <a:srcRect b="6710"/>
          <a:stretch>
            <a:fillRect/>
          </a:stretch>
        </p:blipFill>
        <p:spPr>
          <a:xfrm>
            <a:off x="1002505" y="591513"/>
            <a:ext cx="10186988" cy="5210661"/>
          </a:xfrm>
          <a:prstGeom prst="rect">
            <a:avLst/>
          </a:prstGeom>
        </p:spPr>
      </p:pic>
      <p:sp>
        <p:nvSpPr>
          <p:cNvPr id="16" name="文本框 15"/>
          <p:cNvSpPr txBox="1"/>
          <p:nvPr/>
        </p:nvSpPr>
        <p:spPr>
          <a:xfrm>
            <a:off x="595304" y="5658284"/>
            <a:ext cx="4495800" cy="923330"/>
          </a:xfrm>
          <a:prstGeom prst="rect">
            <a:avLst/>
          </a:prstGeom>
          <a:noFill/>
        </p:spPr>
        <p:txBody>
          <a:bodyPr wrap="square" rtlCol="0">
            <a:spAutoFit/>
          </a:bodyPr>
          <a:lstStyle/>
          <a:p>
            <a:r>
              <a:rPr kumimoji="1" lang="zh-CN" altLang="en-US" sz="5400" dirty="0"/>
              <a:t>管理员功能点</a:t>
            </a:r>
            <a:endParaRPr kumimoji="1" lang="zh-CN" alt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32015" y="3930305"/>
            <a:ext cx="3861960" cy="2437244"/>
          </a:xfrm>
        </p:spPr>
        <p:txBody>
          <a:bodyPr anchor="ctr">
            <a:normAutofit/>
          </a:bodyPr>
          <a:lstStyle/>
          <a:p>
            <a:r>
              <a:rPr kumimoji="1" lang="zh-CN" altLang="en-US" sz="3600"/>
              <a:t>前端技术方案</a:t>
            </a:r>
            <a:endParaRPr kumimoji="1" lang="zh-CN" altLang="en-US" sz="3600"/>
          </a:p>
        </p:txBody>
      </p:sp>
      <p:sp>
        <p:nvSpPr>
          <p:cNvPr id="62" name="Rectangle 61"/>
          <p:cNvSpPr>
            <a:spLocks noGrp="1" noRot="1" noChangeAspect="1" noMove="1" noResize="1" noEditPoints="1" noAdjustHandles="1" noChangeArrowheads="1" noChangeShapeType="1" noTextEdit="1"/>
          </p:cNvSpPr>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a:spLocks noGrp="1" noRot="1" noChangeAspect="1" noMove="1" noResize="1" noEditPoints="1" noAdjustHandles="1" noChangeArrowheads="1" noChangeShapeType="1" noTextEdit="1"/>
          </p:cNvSpPr>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descr="图片包含 游戏机, 画&#10;&#10;描述已自动生成"/>
          <p:cNvPicPr>
            <a:picLocks noChangeAspect="1"/>
          </p:cNvPicPr>
          <p:nvPr/>
        </p:nvPicPr>
        <p:blipFill>
          <a:blip r:embed="rId1"/>
          <a:stretch>
            <a:fillRect/>
          </a:stretch>
        </p:blipFill>
        <p:spPr>
          <a:xfrm>
            <a:off x="1100434" y="384463"/>
            <a:ext cx="2811320" cy="2811320"/>
          </a:xfrm>
          <a:prstGeom prst="rect">
            <a:avLst/>
          </a:prstGeom>
        </p:spPr>
      </p:pic>
      <p:pic>
        <p:nvPicPr>
          <p:cNvPr id="6" name="图片 5"/>
          <p:cNvPicPr>
            <a:picLocks noChangeAspect="1"/>
          </p:cNvPicPr>
          <p:nvPr/>
        </p:nvPicPr>
        <p:blipFill rotWithShape="1">
          <a:blip r:embed="rId2"/>
          <a:srcRect r="4" b="3065"/>
          <a:stretch>
            <a:fillRect/>
          </a:stretch>
        </p:blipFill>
        <p:spPr>
          <a:xfrm>
            <a:off x="4684825" y="384462"/>
            <a:ext cx="2900095" cy="2811320"/>
          </a:xfrm>
          <a:prstGeom prst="rect">
            <a:avLst/>
          </a:prstGeom>
        </p:spPr>
      </p:pic>
      <p:pic>
        <p:nvPicPr>
          <p:cNvPr id="8" name="图片 7" descr="图片包含 背景, 标志, 监控, 黑暗&#10;&#10;描述已自动生成"/>
          <p:cNvPicPr>
            <a:picLocks noChangeAspect="1"/>
          </p:cNvPicPr>
          <p:nvPr/>
        </p:nvPicPr>
        <p:blipFill>
          <a:blip r:embed="rId3"/>
          <a:stretch>
            <a:fillRect/>
          </a:stretch>
        </p:blipFill>
        <p:spPr>
          <a:xfrm>
            <a:off x="8095756" y="1356318"/>
            <a:ext cx="3336953" cy="867607"/>
          </a:xfrm>
          <a:prstGeom prst="rect">
            <a:avLst/>
          </a:prstGeom>
        </p:spPr>
      </p:pic>
      <p:sp>
        <p:nvSpPr>
          <p:cNvPr id="66" name="Rectangle 65"/>
          <p:cNvSpPr>
            <a:spLocks noGrp="1" noRot="1" noChangeAspect="1" noMove="1" noResize="1" noEditPoints="1" noAdjustHandles="1" noChangeArrowheads="1" noChangeShapeType="1" noTextEdit="1"/>
          </p:cNvSpPr>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5162719" y="3930305"/>
            <a:ext cx="6586915" cy="2437244"/>
          </a:xfrm>
        </p:spPr>
        <p:txBody>
          <a:bodyPr anchor="ctr">
            <a:normAutofit/>
          </a:bodyPr>
          <a:lstStyle/>
          <a:p>
            <a:r>
              <a:rPr kumimoji="1" lang="zh-CN" altLang="en-US" sz="1600"/>
              <a:t>使用 </a:t>
            </a:r>
            <a:r>
              <a:rPr kumimoji="1" lang="en-US" altLang="zh-CN" sz="1600"/>
              <a:t>npm </a:t>
            </a:r>
            <a:r>
              <a:rPr kumimoji="1" lang="zh-CN" altLang="en-US" sz="1600"/>
              <a:t>实现依赖包管理</a:t>
            </a:r>
            <a:endParaRPr kumimoji="1" lang="zh-CN" altLang="en-US" sz="1600"/>
          </a:p>
          <a:p>
            <a:r>
              <a:rPr kumimoji="1" lang="zh-CN" altLang="en-US" sz="1600"/>
              <a:t>使用渐进式框架</a:t>
            </a:r>
            <a:r>
              <a:rPr kumimoji="1" lang="en-US" altLang="zh-CN" sz="1600"/>
              <a:t>Vue.js</a:t>
            </a:r>
            <a:r>
              <a:rPr kumimoji="1" lang="zh-CN" altLang="en-US" sz="1600"/>
              <a:t>构建用户界面</a:t>
            </a:r>
            <a:endParaRPr kumimoji="1" lang="zh-CN" altLang="en-US" sz="1600"/>
          </a:p>
          <a:p>
            <a:r>
              <a:rPr kumimoji="1" lang="zh-CN" altLang="en-US" sz="1600"/>
              <a:t>使用</a:t>
            </a:r>
            <a:r>
              <a:rPr kumimoji="1" lang="en-US" altLang="zh-CN" sz="1600"/>
              <a:t>vue-cli</a:t>
            </a:r>
            <a:r>
              <a:rPr kumimoji="1" lang="zh-CN" altLang="en-US" sz="1600"/>
              <a:t>基于 </a:t>
            </a:r>
            <a:r>
              <a:rPr kumimoji="1" lang="en-US" altLang="zh-CN" sz="1600"/>
              <a:t>Vue.js </a:t>
            </a:r>
            <a:r>
              <a:rPr kumimoji="1" lang="zh-CN" altLang="en-US" sz="1600"/>
              <a:t>进行快速开发</a:t>
            </a:r>
            <a:endParaRPr kumimoji="1" lang="zh-CN" altLang="en-US" sz="1600"/>
          </a:p>
          <a:p>
            <a:r>
              <a:rPr kumimoji="1" lang="zh-CN" altLang="en-US" sz="1600"/>
              <a:t>使用路由</a:t>
            </a:r>
            <a:r>
              <a:rPr kumimoji="1" lang="en-US" altLang="zh-CN" sz="1600"/>
              <a:t>Vue Router</a:t>
            </a:r>
            <a:r>
              <a:rPr kumimoji="1" lang="zh-CN" altLang="en-US" sz="1600"/>
              <a:t>创建单页面应用</a:t>
            </a:r>
            <a:endParaRPr kumimoji="1" lang="zh-CN" altLang="en-US" sz="1600"/>
          </a:p>
          <a:p>
            <a:r>
              <a:rPr kumimoji="1" lang="zh-CN" altLang="en-US" sz="1600"/>
              <a:t>使用</a:t>
            </a:r>
            <a:r>
              <a:rPr kumimoji="1" lang="en-US" altLang="zh-CN" sz="1600"/>
              <a:t>Axios</a:t>
            </a:r>
            <a:r>
              <a:rPr kumimoji="1" lang="zh-CN" altLang="en-US" sz="1600"/>
              <a:t>作为</a:t>
            </a:r>
            <a:r>
              <a:rPr kumimoji="1" lang="en-US" altLang="zh-CN" sz="1600"/>
              <a:t>HTTP</a:t>
            </a:r>
            <a:r>
              <a:rPr kumimoji="1" lang="zh-CN" altLang="en-US" sz="1600"/>
              <a:t>请求工具</a:t>
            </a:r>
            <a:endParaRPr kumimoji="1" lang="zh-CN" altLang="en-US" sz="1600"/>
          </a:p>
          <a:p>
            <a:r>
              <a:rPr kumimoji="1" lang="zh-CN" altLang="en-US" sz="1600"/>
              <a:t>使用</a:t>
            </a:r>
            <a:r>
              <a:rPr kumimoji="1" lang="en-US" altLang="zh-CN" sz="1600"/>
              <a:t>Element UI </a:t>
            </a:r>
            <a:r>
              <a:rPr kumimoji="1" lang="zh-CN" altLang="en-US" sz="1600"/>
              <a:t>桌面端组件库</a:t>
            </a:r>
            <a:endParaRPr kumimoji="1" lang="zh-CN" altLang="en-US" sz="1600"/>
          </a:p>
          <a:p>
            <a:r>
              <a:rPr kumimoji="1" lang="zh-CN" altLang="en-US" sz="1600"/>
              <a:t>使用</a:t>
            </a:r>
            <a:r>
              <a:rPr kumimoji="1" lang="en-US" altLang="zh-CN" sz="1600"/>
              <a:t>Echarts</a:t>
            </a:r>
            <a:r>
              <a:rPr kumimoji="1" lang="zh-CN" altLang="en-US" sz="1600"/>
              <a:t>扩展插件进行数据可视化</a:t>
            </a:r>
            <a:endParaRPr kumimoji="1"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376488"/>
            <a:ext cx="5109950" cy="956674"/>
          </a:xfrm>
        </p:spPr>
        <p:txBody>
          <a:bodyPr vert="horz" lIns="91440" tIns="45720" rIns="91440" bIns="45720" rtlCol="0" anchor="ctr">
            <a:normAutofit/>
          </a:bodyPr>
          <a:lstStyle/>
          <a:p>
            <a:r>
              <a:rPr kumimoji="1" lang="zh-CN" altLang="en-US" sz="3600" kern="1200">
                <a:solidFill>
                  <a:schemeClr val="tx1"/>
                </a:solidFill>
                <a:latin typeface="+mj-lt"/>
                <a:ea typeface="+mj-ea"/>
                <a:cs typeface="+mj-cs"/>
              </a:rPr>
              <a:t>后台技术方案</a:t>
            </a:r>
            <a:endParaRPr kumimoji="1" lang="zh-CN" altLang="en-US" sz="3600" kern="1200">
              <a:solidFill>
                <a:schemeClr val="tx1"/>
              </a:solidFill>
              <a:latin typeface="+mj-lt"/>
              <a:ea typeface="+mj-ea"/>
              <a:cs typeface="+mj-cs"/>
            </a:endParaRPr>
          </a:p>
        </p:txBody>
      </p:sp>
      <p:pic>
        <p:nvPicPr>
          <p:cNvPr id="17" name="图片 16" descr="卡通画&#10;&#10;描述已自动生成"/>
          <p:cNvPicPr>
            <a:picLocks noChangeAspect="1"/>
          </p:cNvPicPr>
          <p:nvPr/>
        </p:nvPicPr>
        <p:blipFill>
          <a:blip r:embed="rId1"/>
          <a:stretch>
            <a:fillRect/>
          </a:stretch>
        </p:blipFill>
        <p:spPr>
          <a:xfrm>
            <a:off x="476794" y="1589254"/>
            <a:ext cx="3104606" cy="989545"/>
          </a:xfrm>
          <a:prstGeom prst="rect">
            <a:avLst/>
          </a:prstGeom>
        </p:spPr>
      </p:pic>
      <p:sp>
        <p:nvSpPr>
          <p:cNvPr id="67" name="Freeform: Shape 66"/>
          <p:cNvSpPr>
            <a:spLocks noGrp="1" noRot="1" noChangeAspect="1" noMove="1" noResize="1" noEditPoints="1" noAdjustHandles="1" noChangeArrowheads="1" noChangeShapeType="1" noTextEdit="1"/>
          </p:cNvSpPr>
          <p:nvPr/>
        </p:nvSpPr>
        <p:spPr bwMode="auto">
          <a:xfrm flipV="1">
            <a:off x="1791963" y="451044"/>
            <a:ext cx="2308583" cy="2741196"/>
          </a:xfrm>
          <a:custGeom>
            <a:avLst/>
            <a:gdLst>
              <a:gd name="connsiteX0" fmla="*/ 2308583 w 2308583"/>
              <a:gd name="connsiteY0" fmla="*/ 2741196 h 2741196"/>
              <a:gd name="connsiteX1" fmla="*/ 462 w 2308583"/>
              <a:gd name="connsiteY1" fmla="*/ 2741196 h 2741196"/>
              <a:gd name="connsiteX2" fmla="*/ 0 w 2308583"/>
              <a:gd name="connsiteY2" fmla="*/ 2469337 h 2741196"/>
              <a:gd name="connsiteX3" fmla="*/ 2022607 w 2308583"/>
              <a:gd name="connsiteY3" fmla="*/ 2470269 h 2741196"/>
              <a:gd name="connsiteX4" fmla="*/ 2022607 w 2308583"/>
              <a:gd name="connsiteY4" fmla="*/ 0 h 2741196"/>
              <a:gd name="connsiteX5" fmla="*/ 2308583 w 2308583"/>
              <a:gd name="connsiteY5" fmla="*/ 0 h 2741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741196">
                <a:moveTo>
                  <a:pt x="2308583" y="2741196"/>
                </a:moveTo>
                <a:lnTo>
                  <a:pt x="462" y="2741196"/>
                </a:lnTo>
                <a:cubicBezTo>
                  <a:pt x="-462" y="2647366"/>
                  <a:pt x="923" y="2563167"/>
                  <a:pt x="0" y="2469337"/>
                </a:cubicBezTo>
                <a:lnTo>
                  <a:pt x="2022607" y="2470269"/>
                </a:lnTo>
                <a:lnTo>
                  <a:pt x="2022607" y="0"/>
                </a:lnTo>
                <a:lnTo>
                  <a:pt x="2308583" y="0"/>
                </a:lnTo>
                <a:close/>
              </a:path>
            </a:pathLst>
          </a:custGeom>
          <a:solidFill>
            <a:schemeClr val="tx1">
              <a:lumMod val="95000"/>
              <a:lumOff val="5000"/>
              <a:alpha val="75000"/>
            </a:schemeClr>
          </a:solidFill>
          <a:ln w="0">
            <a:noFill/>
            <a:prstDash val="solid"/>
            <a:round/>
          </a:ln>
        </p:spPr>
      </p:sp>
      <p:pic>
        <p:nvPicPr>
          <p:cNvPr id="10" name="图片 9" descr="卡通画&#10;&#10;描述已自动生成"/>
          <p:cNvPicPr>
            <a:picLocks noChangeAspect="1"/>
          </p:cNvPicPr>
          <p:nvPr/>
        </p:nvPicPr>
        <p:blipFill>
          <a:blip r:embed="rId2"/>
          <a:stretch>
            <a:fillRect/>
          </a:stretch>
        </p:blipFill>
        <p:spPr>
          <a:xfrm>
            <a:off x="4374107" y="772886"/>
            <a:ext cx="3779293" cy="2097507"/>
          </a:xfrm>
          <a:prstGeom prst="rect">
            <a:avLst/>
          </a:prstGeom>
        </p:spPr>
      </p:pic>
      <p:pic>
        <p:nvPicPr>
          <p:cNvPr id="8" name="内容占位符 7" descr="绿色的标志&#10;&#10;描述已自动生成"/>
          <p:cNvPicPr>
            <a:picLocks noGrp="1" noChangeAspect="1"/>
          </p:cNvPicPr>
          <p:nvPr>
            <p:ph idx="1"/>
          </p:nvPr>
        </p:nvPicPr>
        <p:blipFill>
          <a:blip r:embed="rId3"/>
          <a:stretch>
            <a:fillRect/>
          </a:stretch>
        </p:blipFill>
        <p:spPr>
          <a:xfrm>
            <a:off x="8479972" y="1472270"/>
            <a:ext cx="2743200" cy="789410"/>
          </a:xfrm>
          <a:prstGeom prst="rect">
            <a:avLst/>
          </a:prstGeom>
        </p:spPr>
      </p:pic>
      <p:sp>
        <p:nvSpPr>
          <p:cNvPr id="69" name="Freeform: Shape 68"/>
          <p:cNvSpPr>
            <a:spLocks noGrp="1" noRot="1" noChangeAspect="1" noMove="1" noResize="1" noEditPoints="1" noAdjustHandles="1" noChangeArrowheads="1" noChangeShapeType="1" noTextEdit="1"/>
          </p:cNvSpPr>
          <p:nvPr/>
        </p:nvSpPr>
        <p:spPr bwMode="auto">
          <a:xfrm flipV="1">
            <a:off x="9466977" y="434000"/>
            <a:ext cx="2308583" cy="1114404"/>
          </a:xfrm>
          <a:custGeom>
            <a:avLst/>
            <a:gdLst>
              <a:gd name="connsiteX0" fmla="*/ 462 w 2308583"/>
              <a:gd name="connsiteY0" fmla="*/ 1114404 h 1114404"/>
              <a:gd name="connsiteX1" fmla="*/ 2308583 w 2308583"/>
              <a:gd name="connsiteY1" fmla="*/ 1114404 h 1114404"/>
              <a:gd name="connsiteX2" fmla="*/ 2308583 w 2308583"/>
              <a:gd name="connsiteY2" fmla="*/ 0 h 1114404"/>
              <a:gd name="connsiteX3" fmla="*/ 2022607 w 2308583"/>
              <a:gd name="connsiteY3" fmla="*/ 0 h 1114404"/>
              <a:gd name="connsiteX4" fmla="*/ 2022607 w 2308583"/>
              <a:gd name="connsiteY4" fmla="*/ 843477 h 1114404"/>
              <a:gd name="connsiteX5" fmla="*/ 0 w 2308583"/>
              <a:gd name="connsiteY5" fmla="*/ 842545 h 1114404"/>
              <a:gd name="connsiteX6" fmla="*/ 462 w 2308583"/>
              <a:gd name="connsiteY6" fmla="*/ 1114404 h 111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1114404">
                <a:moveTo>
                  <a:pt x="462" y="1114404"/>
                </a:moveTo>
                <a:lnTo>
                  <a:pt x="2308583" y="1114404"/>
                </a:lnTo>
                <a:lnTo>
                  <a:pt x="2308583" y="0"/>
                </a:lnTo>
                <a:lnTo>
                  <a:pt x="2022607" y="0"/>
                </a:lnTo>
                <a:lnTo>
                  <a:pt x="2022607" y="843477"/>
                </a:lnTo>
                <a:lnTo>
                  <a:pt x="0" y="842545"/>
                </a:lnTo>
                <a:cubicBezTo>
                  <a:pt x="923" y="936375"/>
                  <a:pt x="-462" y="1020574"/>
                  <a:pt x="462" y="1114404"/>
                </a:cubicBezTo>
                <a:close/>
              </a:path>
            </a:pathLst>
          </a:custGeom>
          <a:solidFill>
            <a:schemeClr val="tx1">
              <a:lumMod val="95000"/>
              <a:lumOff val="5000"/>
              <a:alpha val="75000"/>
            </a:schemeClr>
          </a:solidFill>
          <a:ln w="0">
            <a:noFill/>
            <a:prstDash val="solid"/>
            <a:round/>
          </a:ln>
        </p:spPr>
      </p:sp>
      <p:sp>
        <p:nvSpPr>
          <p:cNvPr id="15" name="文本框 14"/>
          <p:cNvSpPr txBox="1"/>
          <p:nvPr/>
        </p:nvSpPr>
        <p:spPr>
          <a:xfrm>
            <a:off x="838200" y="4387755"/>
            <a:ext cx="5109950" cy="178920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kumimoji="1" lang="zh-CN" altLang="en-US" sz="1600" dirty="0"/>
              <a:t>使用</a:t>
            </a:r>
            <a:r>
              <a:rPr kumimoji="1" lang="en-US" altLang="zh-CN" sz="1600" dirty="0"/>
              <a:t>Asp.Net Core 2.2</a:t>
            </a:r>
            <a:r>
              <a:rPr kumimoji="1" lang="zh-CN" altLang="en-US" sz="1600" dirty="0"/>
              <a:t> </a:t>
            </a:r>
            <a:r>
              <a:rPr kumimoji="1" lang="en-US" altLang="zh-CN" sz="1600" dirty="0"/>
              <a:t>MVC</a:t>
            </a:r>
            <a:r>
              <a:rPr kumimoji="1" lang="zh-CN" altLang="en-US" sz="1600" dirty="0"/>
              <a:t>作为后台开发框架</a:t>
            </a:r>
            <a:endParaRPr kumimoji="1" lang="en-US" altLang="zh-CN" sz="1600" dirty="0"/>
          </a:p>
          <a:p>
            <a:pPr marL="285750" indent="-228600">
              <a:lnSpc>
                <a:spcPct val="90000"/>
              </a:lnSpc>
              <a:spcAft>
                <a:spcPts val="600"/>
              </a:spcAft>
              <a:buFont typeface="Arial" panose="020B0604020202020204" pitchFamily="34" charset="0"/>
              <a:buChar char="•"/>
            </a:pPr>
            <a:r>
              <a:rPr kumimoji="1" lang="zh-CN" altLang="en-US" sz="1600" dirty="0"/>
              <a:t>使用</a:t>
            </a:r>
            <a:r>
              <a:rPr kumimoji="1" lang="en-US" altLang="zh-CN" sz="1600" dirty="0"/>
              <a:t>Entity Framework Core</a:t>
            </a:r>
            <a:r>
              <a:rPr kumimoji="1" lang="zh-CN" altLang="en-US" sz="1600" dirty="0"/>
              <a:t>作为数据持久层</a:t>
            </a:r>
            <a:r>
              <a:rPr kumimoji="1" lang="en-US" altLang="zh-CN" sz="1600" dirty="0"/>
              <a:t>orm</a:t>
            </a:r>
            <a:r>
              <a:rPr kumimoji="1" lang="zh-CN" altLang="en-US" sz="1600" dirty="0"/>
              <a:t>框架</a:t>
            </a:r>
            <a:endParaRPr kumimoji="1" lang="en-US" altLang="zh-CN" sz="1600" dirty="0"/>
          </a:p>
          <a:p>
            <a:pPr marL="285750" indent="-228600">
              <a:lnSpc>
                <a:spcPct val="90000"/>
              </a:lnSpc>
              <a:spcAft>
                <a:spcPts val="600"/>
              </a:spcAft>
              <a:buFont typeface="Arial" panose="020B0604020202020204" pitchFamily="34" charset="0"/>
              <a:buChar char="•"/>
            </a:pPr>
            <a:r>
              <a:rPr kumimoji="1" lang="zh-CN" altLang="en-US" sz="1600" dirty="0"/>
              <a:t>使用</a:t>
            </a:r>
            <a:r>
              <a:rPr kumimoji="1" lang="en-US" altLang="zh-CN" sz="1600" dirty="0"/>
              <a:t>nuget</a:t>
            </a:r>
            <a:r>
              <a:rPr kumimoji="1" lang="zh-CN" altLang="en-US" sz="1600" dirty="0"/>
              <a:t>来管理依赖包</a:t>
            </a:r>
            <a:endParaRPr kumimoji="1" lang="en-US" altLang="zh-CN" sz="1600" dirty="0"/>
          </a:p>
          <a:p>
            <a:pPr marL="285750" indent="-228600">
              <a:lnSpc>
                <a:spcPct val="90000"/>
              </a:lnSpc>
              <a:spcAft>
                <a:spcPts val="600"/>
              </a:spcAft>
              <a:buFont typeface="Arial" panose="020B0604020202020204" pitchFamily="34" charset="0"/>
              <a:buChar char="•"/>
            </a:pPr>
            <a:r>
              <a:rPr kumimoji="1" lang="zh-CN" altLang="en-US" sz="1600" dirty="0"/>
              <a:t>使用</a:t>
            </a:r>
            <a:r>
              <a:rPr kumimoji="1" lang="en-US" altLang="zh-CN" sz="1600" dirty="0"/>
              <a:t>Swagger</a:t>
            </a:r>
            <a:r>
              <a:rPr kumimoji="1" lang="zh-CN" altLang="en-US" sz="1600" dirty="0"/>
              <a:t>来可视化后台接口说明</a:t>
            </a:r>
            <a:endParaRPr kumimoji="1" lang="en-US" altLang="zh-CN" sz="1600" dirty="0"/>
          </a:p>
          <a:p>
            <a:pPr marL="285750" indent="-228600">
              <a:lnSpc>
                <a:spcPct val="90000"/>
              </a:lnSpc>
              <a:spcAft>
                <a:spcPts val="600"/>
              </a:spcAft>
              <a:buFont typeface="Arial" panose="020B0604020202020204" pitchFamily="34" charset="0"/>
              <a:buChar char="•"/>
            </a:pPr>
            <a:r>
              <a:rPr kumimoji="1" lang="zh-CN" altLang="en-US" sz="1600" dirty="0"/>
              <a:t>使用</a:t>
            </a:r>
            <a:r>
              <a:rPr kumimoji="1" lang="en-US" altLang="zh-CN" sz="1600" dirty="0"/>
              <a:t>Oracle</a:t>
            </a:r>
            <a:r>
              <a:rPr kumimoji="1" lang="zh-CN" altLang="en-US" sz="1600" dirty="0"/>
              <a:t>作为数据库管理系统</a:t>
            </a:r>
            <a:endParaRPr kumimoji="1" lang="zh-CN" altLang="en-US" sz="1600" dirty="0"/>
          </a:p>
        </p:txBody>
      </p:sp>
      <p:pic>
        <p:nvPicPr>
          <p:cNvPr id="19" name="图片 18" descr="卡通人物&#10;&#10;描述已自动生成"/>
          <p:cNvPicPr>
            <a:picLocks noChangeAspect="1"/>
          </p:cNvPicPr>
          <p:nvPr/>
        </p:nvPicPr>
        <p:blipFill>
          <a:blip r:embed="rId4"/>
          <a:stretch>
            <a:fillRect/>
          </a:stretch>
        </p:blipFill>
        <p:spPr>
          <a:xfrm>
            <a:off x="6243851" y="3725189"/>
            <a:ext cx="1909549" cy="1909549"/>
          </a:xfrm>
          <a:prstGeom prst="rect">
            <a:avLst/>
          </a:prstGeom>
        </p:spPr>
      </p:pic>
      <p:pic>
        <p:nvPicPr>
          <p:cNvPr id="12" name="图片 11" descr="图片包含 游戏机&#10;&#10;描述已自动生成"/>
          <p:cNvPicPr>
            <a:picLocks noChangeAspect="1"/>
          </p:cNvPicPr>
          <p:nvPr/>
        </p:nvPicPr>
        <p:blipFill>
          <a:blip r:embed="rId5"/>
          <a:stretch>
            <a:fillRect/>
          </a:stretch>
        </p:blipFill>
        <p:spPr>
          <a:xfrm>
            <a:off x="9032360" y="3459345"/>
            <a:ext cx="2743200" cy="1752843"/>
          </a:xfrm>
          <a:prstGeom prst="rect">
            <a:avLst/>
          </a:prstGeom>
        </p:spPr>
      </p:pic>
      <p:sp>
        <p:nvSpPr>
          <p:cNvPr id="71" name="Freeform 6"/>
          <p:cNvSpPr>
            <a:spLocks noGrp="1" noRot="1" noChangeAspect="1" noMove="1" noResize="1" noEditPoints="1" noAdjustHandles="1" noChangeArrowheads="1" noChangeShapeType="1" noTextEdit="1"/>
          </p:cNvSpPr>
          <p:nvPr/>
        </p:nvSpPr>
        <p:spPr bwMode="auto">
          <a:xfrm flipH="1">
            <a:off x="8476833" y="2919002"/>
            <a:ext cx="2525072" cy="3398994"/>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lumMod val="95000"/>
              <a:lumOff val="5000"/>
              <a:alpha val="75000"/>
            </a:schemeClr>
          </a:solidFill>
          <a:ln w="0">
            <a:noFill/>
            <a:prstDash val="solid"/>
            <a:roun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89560" y="856180"/>
            <a:ext cx="4560584" cy="1128068"/>
          </a:xfrm>
        </p:spPr>
        <p:txBody>
          <a:bodyPr anchor="ctr">
            <a:normAutofit/>
          </a:bodyPr>
          <a:lstStyle/>
          <a:p>
            <a:r>
              <a:rPr kumimoji="1" lang="zh-CN" altLang="en-US" sz="4000"/>
              <a:t>后端架构</a:t>
            </a:r>
            <a:endParaRPr kumimoji="1" lang="zh-CN" altLang="en-US" sz="4000"/>
          </a:p>
        </p:txBody>
      </p:sp>
      <p:grpSp>
        <p:nvGrpSpPr>
          <p:cNvPr id="18" name="Group 17"/>
          <p:cNvGrpSpPr>
            <a:grpSpLocks noGrp="1" noRot="1" noChangeAspect="1" noMove="1" noResize="1" noUngrp="1"/>
          </p:cNvGrpSpPr>
          <p:nvPr/>
        </p:nvGrpSpPr>
        <p:grpSpPr>
          <a:xfrm>
            <a:off x="0" y="1083484"/>
            <a:ext cx="355196" cy="673460"/>
            <a:chOff x="0" y="823811"/>
            <a:chExt cx="355196" cy="673460"/>
          </a:xfrm>
        </p:grpSpPr>
        <p:sp>
          <p:nvSpPr>
            <p:cNvPr id="19" name="Rectangle 18"/>
            <p:cNvSpPr/>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a:spLocks noGrp="1" noRot="1" noChangeAspect="1" noMove="1" noResize="1" noEditPoints="1" noAdjustHandles="1" noChangeArrowheads="1" noChangeShapeType="1" noTextEdit="1"/>
          </p:cNvSpPr>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idx="1"/>
          </p:nvPr>
        </p:nvSpPr>
        <p:spPr>
          <a:xfrm>
            <a:off x="590719" y="2330505"/>
            <a:ext cx="4559425" cy="3979585"/>
          </a:xfrm>
        </p:spPr>
        <p:txBody>
          <a:bodyPr anchor="ctr">
            <a:normAutofit/>
          </a:bodyPr>
          <a:lstStyle/>
          <a:p>
            <a:r>
              <a:rPr lang="en-US" sz="2000" dirty="0"/>
              <a:t>采用分层架构</a:t>
            </a:r>
            <a:endParaRPr lang="en-US" sz="2000" dirty="0"/>
          </a:p>
          <a:p>
            <a:endParaRPr lang="en-US" sz="2000" dirty="0"/>
          </a:p>
          <a:p>
            <a:r>
              <a:rPr lang="en-US" sz="2000" dirty="0"/>
              <a:t>表示层</a:t>
            </a:r>
            <a:endParaRPr lang="en-US" sz="2000" dirty="0"/>
          </a:p>
          <a:p>
            <a:r>
              <a:rPr lang="en-US" sz="2000" dirty="0"/>
              <a:t>业务服务层</a:t>
            </a:r>
            <a:endParaRPr lang="en-US" sz="2000" dirty="0"/>
          </a:p>
          <a:p>
            <a:r>
              <a:rPr lang="en-US" sz="2000" dirty="0"/>
              <a:t>数据上下文层</a:t>
            </a:r>
            <a:endParaRPr lang="en-US" sz="2000" dirty="0"/>
          </a:p>
        </p:txBody>
      </p:sp>
      <p:sp>
        <p:nvSpPr>
          <p:cNvPr id="24" name="Rectangle 23"/>
          <p:cNvSpPr>
            <a:spLocks noGrp="1" noRot="1" noChangeAspect="1" noMove="1" noResize="1" noEditPoints="1" noAdjustHandles="1" noChangeArrowheads="1" noChangeShapeType="1" noTextEdit="1"/>
          </p:cNvSpPr>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p:cNvPicPr>
            <a:picLocks noChangeAspect="1"/>
          </p:cNvPicPr>
          <p:nvPr/>
        </p:nvPicPr>
        <p:blipFill rotWithShape="1">
          <a:blip r:embed="rId1"/>
          <a:srcRect r="3545" b="-2"/>
          <a:stretch>
            <a:fillRect/>
          </a:stretch>
        </p:blipFill>
        <p:spPr>
          <a:xfrm>
            <a:off x="5977788" y="799352"/>
            <a:ext cx="5425410" cy="5259296"/>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Words>
  <Application>WPS 演示</Application>
  <PresentationFormat>宽屏</PresentationFormat>
  <Paragraphs>60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Calibri</vt:lpstr>
      <vt:lpstr>等线</vt:lpstr>
      <vt:lpstr>等线 Light</vt:lpstr>
      <vt:lpstr>微软雅黑</vt:lpstr>
      <vt:lpstr>Arial Unicode MS</vt:lpstr>
      <vt:lpstr>Office 主题​​</vt:lpstr>
      <vt:lpstr>济社</vt:lpstr>
      <vt:lpstr>项目背景</vt:lpstr>
      <vt:lpstr>PowerPoint 演示文稿</vt:lpstr>
      <vt:lpstr>PowerPoint 演示文稿</vt:lpstr>
      <vt:lpstr>PowerPoint 演示文稿</vt:lpstr>
      <vt:lpstr>PowerPoint 演示文稿</vt:lpstr>
      <vt:lpstr>前端技术方案</vt:lpstr>
      <vt:lpstr>后台技术方案</vt:lpstr>
      <vt:lpstr>后端架构</vt:lpstr>
      <vt:lpstr>部署图</vt:lpstr>
      <vt:lpstr>自动化部署流程  一旦push自动部署 实现高效部署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济社</dc:title>
  <dc:creator>huang angela</dc:creator>
  <cp:lastModifiedBy>文年</cp:lastModifiedBy>
  <cp:revision>2</cp:revision>
  <dcterms:created xsi:type="dcterms:W3CDTF">2020-09-19T07:26:00Z</dcterms:created>
  <dcterms:modified xsi:type="dcterms:W3CDTF">2020-09-19T09:40:49Z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