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40288" cy="212407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944" y="-5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FFFA7-B310-40D9-910B-886EBE6A8A2E}" type="datetimeFigureOut">
              <a:rPr lang="zh-CN" altLang="en-US" smtClean="0"/>
              <a:t>2024/8/22</a:t>
            </a:fld>
            <a:endParaRPr lang="zh-CN" altLang="en-US"/>
          </a:p>
        </p:txBody>
      </p:sp>
      <p:sp>
        <p:nvSpPr>
          <p:cNvPr id="4" name="幻灯片图像占位符 3"/>
          <p:cNvSpPr>
            <a:spLocks noGrp="1" noRot="1" noChangeAspect="1"/>
          </p:cNvSpPr>
          <p:nvPr>
            <p:ph type="sldImg" idx="2"/>
          </p:nvPr>
        </p:nvSpPr>
        <p:spPr>
          <a:xfrm>
            <a:off x="1231900" y="1143000"/>
            <a:ext cx="43942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AD329-E8C1-4553-9D7B-21BA29E66EF9}" type="slidenum">
              <a:rPr lang="zh-CN" altLang="en-US" smtClean="0"/>
              <a:t>‹#›</a:t>
            </a:fld>
            <a:endParaRPr lang="zh-CN" altLang="en-US"/>
          </a:p>
        </p:txBody>
      </p:sp>
    </p:spTree>
    <p:extLst>
      <p:ext uri="{BB962C8B-B14F-4D97-AF65-F5344CB8AC3E}">
        <p14:creationId xmlns:p14="http://schemas.microsoft.com/office/powerpoint/2010/main" val="616596907"/>
      </p:ext>
    </p:extLst>
  </p:cSld>
  <p:clrMap bg1="lt1" tx1="dk1" bg2="lt2" tx2="dk2" accent1="accent1" accent2="accent2" accent3="accent3" accent4="accent4" accent5="accent5" accent6="accent6" hlink="hlink" folHlink="folHlink"/>
  <p:notesStyle>
    <a:lvl1pPr marL="0" algn="l" defTabSz="2470739" rtl="0" eaLnBrk="1" latinLnBrk="0" hangingPunct="1">
      <a:defRPr sz="3243" kern="1200">
        <a:solidFill>
          <a:schemeClr val="tx1"/>
        </a:solidFill>
        <a:latin typeface="+mn-lt"/>
        <a:ea typeface="+mn-ea"/>
        <a:cs typeface="+mn-cs"/>
      </a:defRPr>
    </a:lvl1pPr>
    <a:lvl2pPr marL="1235368" algn="l" defTabSz="2470739" rtl="0" eaLnBrk="1" latinLnBrk="0" hangingPunct="1">
      <a:defRPr sz="3243" kern="1200">
        <a:solidFill>
          <a:schemeClr val="tx1"/>
        </a:solidFill>
        <a:latin typeface="+mn-lt"/>
        <a:ea typeface="+mn-ea"/>
        <a:cs typeface="+mn-cs"/>
      </a:defRPr>
    </a:lvl2pPr>
    <a:lvl3pPr marL="2470739" algn="l" defTabSz="2470739" rtl="0" eaLnBrk="1" latinLnBrk="0" hangingPunct="1">
      <a:defRPr sz="3243" kern="1200">
        <a:solidFill>
          <a:schemeClr val="tx1"/>
        </a:solidFill>
        <a:latin typeface="+mn-lt"/>
        <a:ea typeface="+mn-ea"/>
        <a:cs typeface="+mn-cs"/>
      </a:defRPr>
    </a:lvl3pPr>
    <a:lvl4pPr marL="3706110" algn="l" defTabSz="2470739" rtl="0" eaLnBrk="1" latinLnBrk="0" hangingPunct="1">
      <a:defRPr sz="3243" kern="1200">
        <a:solidFill>
          <a:schemeClr val="tx1"/>
        </a:solidFill>
        <a:latin typeface="+mn-lt"/>
        <a:ea typeface="+mn-ea"/>
        <a:cs typeface="+mn-cs"/>
      </a:defRPr>
    </a:lvl4pPr>
    <a:lvl5pPr marL="4941480" algn="l" defTabSz="2470739" rtl="0" eaLnBrk="1" latinLnBrk="0" hangingPunct="1">
      <a:defRPr sz="3243" kern="1200">
        <a:solidFill>
          <a:schemeClr val="tx1"/>
        </a:solidFill>
        <a:latin typeface="+mn-lt"/>
        <a:ea typeface="+mn-ea"/>
        <a:cs typeface="+mn-cs"/>
      </a:defRPr>
    </a:lvl5pPr>
    <a:lvl6pPr marL="6176848" algn="l" defTabSz="2470739" rtl="0" eaLnBrk="1" latinLnBrk="0" hangingPunct="1">
      <a:defRPr sz="3243" kern="1200">
        <a:solidFill>
          <a:schemeClr val="tx1"/>
        </a:solidFill>
        <a:latin typeface="+mn-lt"/>
        <a:ea typeface="+mn-ea"/>
        <a:cs typeface="+mn-cs"/>
      </a:defRPr>
    </a:lvl6pPr>
    <a:lvl7pPr marL="7412216" algn="l" defTabSz="2470739" rtl="0" eaLnBrk="1" latinLnBrk="0" hangingPunct="1">
      <a:defRPr sz="3243" kern="1200">
        <a:solidFill>
          <a:schemeClr val="tx1"/>
        </a:solidFill>
        <a:latin typeface="+mn-lt"/>
        <a:ea typeface="+mn-ea"/>
        <a:cs typeface="+mn-cs"/>
      </a:defRPr>
    </a:lvl7pPr>
    <a:lvl8pPr marL="8647587" algn="l" defTabSz="2470739" rtl="0" eaLnBrk="1" latinLnBrk="0" hangingPunct="1">
      <a:defRPr sz="3243" kern="1200">
        <a:solidFill>
          <a:schemeClr val="tx1"/>
        </a:solidFill>
        <a:latin typeface="+mn-lt"/>
        <a:ea typeface="+mn-ea"/>
        <a:cs typeface="+mn-cs"/>
      </a:defRPr>
    </a:lvl8pPr>
    <a:lvl9pPr marL="9882958" algn="l" defTabSz="2470739" rtl="0" eaLnBrk="1" latinLnBrk="0" hangingPunct="1">
      <a:defRPr sz="324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4AD329-E8C1-4553-9D7B-21BA29E66EF9}" type="slidenum">
              <a:rPr lang="zh-CN" altLang="en-US" smtClean="0"/>
              <a:t>1</a:t>
            </a:fld>
            <a:endParaRPr lang="zh-CN" altLang="en-US"/>
          </a:p>
        </p:txBody>
      </p:sp>
    </p:spTree>
    <p:extLst>
      <p:ext uri="{BB962C8B-B14F-4D97-AF65-F5344CB8AC3E}">
        <p14:creationId xmlns:p14="http://schemas.microsoft.com/office/powerpoint/2010/main" val="4239404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3476208"/>
            <a:ext cx="25704245" cy="7394928"/>
          </a:xfrm>
        </p:spPr>
        <p:txBody>
          <a:bodyPr anchor="b"/>
          <a:lstStyle>
            <a:lvl1pPr algn="ctr">
              <a:defRPr sz="18583"/>
            </a:lvl1pPr>
          </a:lstStyle>
          <a:p>
            <a:r>
              <a:rPr lang="zh-CN" altLang="en-US"/>
              <a:t>单击此处编辑母版标题样式</a:t>
            </a:r>
            <a:endParaRPr lang="en-US" dirty="0"/>
          </a:p>
        </p:txBody>
      </p:sp>
      <p:sp>
        <p:nvSpPr>
          <p:cNvPr id="3" name="Subtitle 2"/>
          <p:cNvSpPr>
            <a:spLocks noGrp="1"/>
          </p:cNvSpPr>
          <p:nvPr>
            <p:ph type="subTitle" idx="1"/>
          </p:nvPr>
        </p:nvSpPr>
        <p:spPr>
          <a:xfrm>
            <a:off x="3780036" y="11156312"/>
            <a:ext cx="22680216" cy="5128263"/>
          </a:xfrm>
        </p:spPr>
        <p:txBody>
          <a:bodyPr/>
          <a:lstStyle>
            <a:lvl1pPr marL="0" indent="0" algn="ctr">
              <a:buNone/>
              <a:defRPr sz="7433"/>
            </a:lvl1pPr>
            <a:lvl2pPr marL="1416040" indent="0" algn="ctr">
              <a:buNone/>
              <a:defRPr sz="6194"/>
            </a:lvl2pPr>
            <a:lvl3pPr marL="2832080" indent="0" algn="ctr">
              <a:buNone/>
              <a:defRPr sz="5575"/>
            </a:lvl3pPr>
            <a:lvl4pPr marL="4248120" indent="0" algn="ctr">
              <a:buNone/>
              <a:defRPr sz="4956"/>
            </a:lvl4pPr>
            <a:lvl5pPr marL="5664159" indent="0" algn="ctr">
              <a:buNone/>
              <a:defRPr sz="4956"/>
            </a:lvl5pPr>
            <a:lvl6pPr marL="7080199" indent="0" algn="ctr">
              <a:buNone/>
              <a:defRPr sz="4956"/>
            </a:lvl6pPr>
            <a:lvl7pPr marL="8496239" indent="0" algn="ctr">
              <a:buNone/>
              <a:defRPr sz="4956"/>
            </a:lvl7pPr>
            <a:lvl8pPr marL="9912279" indent="0" algn="ctr">
              <a:buNone/>
              <a:defRPr sz="4956"/>
            </a:lvl8pPr>
            <a:lvl9pPr marL="11328319" indent="0" algn="ctr">
              <a:buNone/>
              <a:defRPr sz="4956"/>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E36BC3E-DBC6-4572-9EB3-B4F7106852D0}" type="datetimeFigureOut">
              <a:rPr lang="zh-CN" altLang="en-US" smtClean="0"/>
              <a:t>2024/8/22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A82E7E-9E4A-4A37-A57A-D029F3EF9FD3}" type="slidenum">
              <a:rPr lang="zh-CN" altLang="en-US" smtClean="0"/>
              <a:t>‹#›</a:t>
            </a:fld>
            <a:endParaRPr lang="zh-CN" altLang="en-US"/>
          </a:p>
        </p:txBody>
      </p:sp>
    </p:spTree>
    <p:extLst>
      <p:ext uri="{BB962C8B-B14F-4D97-AF65-F5344CB8AC3E}">
        <p14:creationId xmlns:p14="http://schemas.microsoft.com/office/powerpoint/2010/main" val="118961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36BC3E-DBC6-4572-9EB3-B4F7106852D0}" type="datetimeFigureOut">
              <a:rPr lang="zh-CN" altLang="en-US" smtClean="0"/>
              <a:t>2024/8/22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A82E7E-9E4A-4A37-A57A-D029F3EF9FD3}" type="slidenum">
              <a:rPr lang="zh-CN" altLang="en-US" smtClean="0"/>
              <a:t>‹#›</a:t>
            </a:fld>
            <a:endParaRPr lang="zh-CN" altLang="en-US"/>
          </a:p>
        </p:txBody>
      </p:sp>
    </p:spTree>
    <p:extLst>
      <p:ext uri="{BB962C8B-B14F-4D97-AF65-F5344CB8AC3E}">
        <p14:creationId xmlns:p14="http://schemas.microsoft.com/office/powerpoint/2010/main" val="46916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1130873"/>
            <a:ext cx="6520562" cy="1800055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079021" y="1130873"/>
            <a:ext cx="19183683" cy="1800055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36BC3E-DBC6-4572-9EB3-B4F7106852D0}" type="datetimeFigureOut">
              <a:rPr lang="zh-CN" altLang="en-US" smtClean="0"/>
              <a:t>2024/8/22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A82E7E-9E4A-4A37-A57A-D029F3EF9FD3}" type="slidenum">
              <a:rPr lang="zh-CN" altLang="en-US" smtClean="0"/>
              <a:t>‹#›</a:t>
            </a:fld>
            <a:endParaRPr lang="zh-CN" altLang="en-US"/>
          </a:p>
        </p:txBody>
      </p:sp>
    </p:spTree>
    <p:extLst>
      <p:ext uri="{BB962C8B-B14F-4D97-AF65-F5344CB8AC3E}">
        <p14:creationId xmlns:p14="http://schemas.microsoft.com/office/powerpoint/2010/main" val="19093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36BC3E-DBC6-4572-9EB3-B4F7106852D0}" type="datetimeFigureOut">
              <a:rPr lang="zh-CN" altLang="en-US" smtClean="0"/>
              <a:t>2024/8/22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A82E7E-9E4A-4A37-A57A-D029F3EF9FD3}" type="slidenum">
              <a:rPr lang="zh-CN" altLang="en-US" smtClean="0"/>
              <a:t>‹#›</a:t>
            </a:fld>
            <a:endParaRPr lang="zh-CN" altLang="en-US"/>
          </a:p>
        </p:txBody>
      </p:sp>
    </p:spTree>
    <p:extLst>
      <p:ext uri="{BB962C8B-B14F-4D97-AF65-F5344CB8AC3E}">
        <p14:creationId xmlns:p14="http://schemas.microsoft.com/office/powerpoint/2010/main" val="464977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63272" y="5295443"/>
            <a:ext cx="26082248" cy="8835560"/>
          </a:xfrm>
        </p:spPr>
        <p:txBody>
          <a:bodyPr anchor="b"/>
          <a:lstStyle>
            <a:lvl1pPr>
              <a:defRPr sz="18583"/>
            </a:lvl1pPr>
          </a:lstStyle>
          <a:p>
            <a:r>
              <a:rPr lang="zh-CN" altLang="en-US"/>
              <a:t>单击此处编辑母版标题样式</a:t>
            </a:r>
            <a:endParaRPr lang="en-US" dirty="0"/>
          </a:p>
        </p:txBody>
      </p:sp>
      <p:sp>
        <p:nvSpPr>
          <p:cNvPr id="3" name="Text Placeholder 2"/>
          <p:cNvSpPr>
            <a:spLocks noGrp="1"/>
          </p:cNvSpPr>
          <p:nvPr>
            <p:ph type="body" idx="1"/>
          </p:nvPr>
        </p:nvSpPr>
        <p:spPr>
          <a:xfrm>
            <a:off x="2063272" y="14214591"/>
            <a:ext cx="26082248" cy="4646413"/>
          </a:xfrm>
        </p:spPr>
        <p:txBody>
          <a:bodyPr/>
          <a:lstStyle>
            <a:lvl1pPr marL="0" indent="0">
              <a:buNone/>
              <a:defRPr sz="7433">
                <a:solidFill>
                  <a:schemeClr val="tx1"/>
                </a:solidFill>
              </a:defRPr>
            </a:lvl1pPr>
            <a:lvl2pPr marL="1416040" indent="0">
              <a:buNone/>
              <a:defRPr sz="6194">
                <a:solidFill>
                  <a:schemeClr val="tx1">
                    <a:tint val="75000"/>
                  </a:schemeClr>
                </a:solidFill>
              </a:defRPr>
            </a:lvl2pPr>
            <a:lvl3pPr marL="2832080" indent="0">
              <a:buNone/>
              <a:defRPr sz="5575">
                <a:solidFill>
                  <a:schemeClr val="tx1">
                    <a:tint val="75000"/>
                  </a:schemeClr>
                </a:solidFill>
              </a:defRPr>
            </a:lvl3pPr>
            <a:lvl4pPr marL="4248120" indent="0">
              <a:buNone/>
              <a:defRPr sz="4956">
                <a:solidFill>
                  <a:schemeClr val="tx1">
                    <a:tint val="75000"/>
                  </a:schemeClr>
                </a:solidFill>
              </a:defRPr>
            </a:lvl4pPr>
            <a:lvl5pPr marL="5664159" indent="0">
              <a:buNone/>
              <a:defRPr sz="4956">
                <a:solidFill>
                  <a:schemeClr val="tx1">
                    <a:tint val="75000"/>
                  </a:schemeClr>
                </a:solidFill>
              </a:defRPr>
            </a:lvl5pPr>
            <a:lvl6pPr marL="7080199" indent="0">
              <a:buNone/>
              <a:defRPr sz="4956">
                <a:solidFill>
                  <a:schemeClr val="tx1">
                    <a:tint val="75000"/>
                  </a:schemeClr>
                </a:solidFill>
              </a:defRPr>
            </a:lvl6pPr>
            <a:lvl7pPr marL="8496239" indent="0">
              <a:buNone/>
              <a:defRPr sz="4956">
                <a:solidFill>
                  <a:schemeClr val="tx1">
                    <a:tint val="75000"/>
                  </a:schemeClr>
                </a:solidFill>
              </a:defRPr>
            </a:lvl7pPr>
            <a:lvl8pPr marL="9912279" indent="0">
              <a:buNone/>
              <a:defRPr sz="4956">
                <a:solidFill>
                  <a:schemeClr val="tx1">
                    <a:tint val="75000"/>
                  </a:schemeClr>
                </a:solidFill>
              </a:defRPr>
            </a:lvl8pPr>
            <a:lvl9pPr marL="11328319" indent="0">
              <a:buNone/>
              <a:defRPr sz="4956">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36BC3E-DBC6-4572-9EB3-B4F7106852D0}" type="datetimeFigureOut">
              <a:rPr lang="zh-CN" altLang="en-US" smtClean="0"/>
              <a:t>2024/8/22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A82E7E-9E4A-4A37-A57A-D029F3EF9FD3}" type="slidenum">
              <a:rPr lang="zh-CN" altLang="en-US" smtClean="0"/>
              <a:t>‹#›</a:t>
            </a:fld>
            <a:endParaRPr lang="zh-CN" altLang="en-US"/>
          </a:p>
        </p:txBody>
      </p:sp>
    </p:spTree>
    <p:extLst>
      <p:ext uri="{BB962C8B-B14F-4D97-AF65-F5344CB8AC3E}">
        <p14:creationId xmlns:p14="http://schemas.microsoft.com/office/powerpoint/2010/main" val="1658716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079020" y="5654366"/>
            <a:ext cx="12852122" cy="1347706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5309146" y="5654366"/>
            <a:ext cx="12852122" cy="1347706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E36BC3E-DBC6-4572-9EB3-B4F7106852D0}" type="datetimeFigureOut">
              <a:rPr lang="zh-CN" altLang="en-US" smtClean="0"/>
              <a:t>2024/8/22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A82E7E-9E4A-4A37-A57A-D029F3EF9FD3}" type="slidenum">
              <a:rPr lang="zh-CN" altLang="en-US" smtClean="0"/>
              <a:t>‹#›</a:t>
            </a:fld>
            <a:endParaRPr lang="zh-CN" altLang="en-US"/>
          </a:p>
        </p:txBody>
      </p:sp>
    </p:spTree>
    <p:extLst>
      <p:ext uri="{BB962C8B-B14F-4D97-AF65-F5344CB8AC3E}">
        <p14:creationId xmlns:p14="http://schemas.microsoft.com/office/powerpoint/2010/main" val="155325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082959" y="1130878"/>
            <a:ext cx="26082248" cy="410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082962" y="5206935"/>
            <a:ext cx="12793057" cy="2551839"/>
          </a:xfrm>
        </p:spPr>
        <p:txBody>
          <a:bodyPr anchor="b"/>
          <a:lstStyle>
            <a:lvl1pPr marL="0" indent="0">
              <a:buNone/>
              <a:defRPr sz="7433" b="1"/>
            </a:lvl1pPr>
            <a:lvl2pPr marL="1416040" indent="0">
              <a:buNone/>
              <a:defRPr sz="6194" b="1"/>
            </a:lvl2pPr>
            <a:lvl3pPr marL="2832080" indent="0">
              <a:buNone/>
              <a:defRPr sz="5575" b="1"/>
            </a:lvl3pPr>
            <a:lvl4pPr marL="4248120" indent="0">
              <a:buNone/>
              <a:defRPr sz="4956" b="1"/>
            </a:lvl4pPr>
            <a:lvl5pPr marL="5664159" indent="0">
              <a:buNone/>
              <a:defRPr sz="4956" b="1"/>
            </a:lvl5pPr>
            <a:lvl6pPr marL="7080199" indent="0">
              <a:buNone/>
              <a:defRPr sz="4956" b="1"/>
            </a:lvl6pPr>
            <a:lvl7pPr marL="8496239" indent="0">
              <a:buNone/>
              <a:defRPr sz="4956" b="1"/>
            </a:lvl7pPr>
            <a:lvl8pPr marL="9912279" indent="0">
              <a:buNone/>
              <a:defRPr sz="4956" b="1"/>
            </a:lvl8pPr>
            <a:lvl9pPr marL="11328319" indent="0">
              <a:buNone/>
              <a:defRPr sz="4956" b="1"/>
            </a:lvl9pPr>
          </a:lstStyle>
          <a:p>
            <a:pPr lvl="0"/>
            <a:r>
              <a:rPr lang="zh-CN" altLang="en-US"/>
              <a:t>单击此处编辑母版文本样式</a:t>
            </a:r>
          </a:p>
        </p:txBody>
      </p:sp>
      <p:sp>
        <p:nvSpPr>
          <p:cNvPr id="4" name="Content Placeholder 3"/>
          <p:cNvSpPr>
            <a:spLocks noGrp="1"/>
          </p:cNvSpPr>
          <p:nvPr>
            <p:ph sz="half" idx="2"/>
          </p:nvPr>
        </p:nvSpPr>
        <p:spPr>
          <a:xfrm>
            <a:off x="2082962" y="7758774"/>
            <a:ext cx="12793057" cy="11411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5309148" y="5206935"/>
            <a:ext cx="12856061" cy="2551839"/>
          </a:xfrm>
        </p:spPr>
        <p:txBody>
          <a:bodyPr anchor="b"/>
          <a:lstStyle>
            <a:lvl1pPr marL="0" indent="0">
              <a:buNone/>
              <a:defRPr sz="7433" b="1"/>
            </a:lvl1pPr>
            <a:lvl2pPr marL="1416040" indent="0">
              <a:buNone/>
              <a:defRPr sz="6194" b="1"/>
            </a:lvl2pPr>
            <a:lvl3pPr marL="2832080" indent="0">
              <a:buNone/>
              <a:defRPr sz="5575" b="1"/>
            </a:lvl3pPr>
            <a:lvl4pPr marL="4248120" indent="0">
              <a:buNone/>
              <a:defRPr sz="4956" b="1"/>
            </a:lvl4pPr>
            <a:lvl5pPr marL="5664159" indent="0">
              <a:buNone/>
              <a:defRPr sz="4956" b="1"/>
            </a:lvl5pPr>
            <a:lvl6pPr marL="7080199" indent="0">
              <a:buNone/>
              <a:defRPr sz="4956" b="1"/>
            </a:lvl6pPr>
            <a:lvl7pPr marL="8496239" indent="0">
              <a:buNone/>
              <a:defRPr sz="4956" b="1"/>
            </a:lvl7pPr>
            <a:lvl8pPr marL="9912279" indent="0">
              <a:buNone/>
              <a:defRPr sz="4956" b="1"/>
            </a:lvl8pPr>
            <a:lvl9pPr marL="11328319" indent="0">
              <a:buNone/>
              <a:defRPr sz="4956" b="1"/>
            </a:lvl9pPr>
          </a:lstStyle>
          <a:p>
            <a:pPr lvl="0"/>
            <a:r>
              <a:rPr lang="zh-CN" altLang="en-US"/>
              <a:t>单击此处编辑母版文本样式</a:t>
            </a:r>
          </a:p>
        </p:txBody>
      </p:sp>
      <p:sp>
        <p:nvSpPr>
          <p:cNvPr id="6" name="Content Placeholder 5"/>
          <p:cNvSpPr>
            <a:spLocks noGrp="1"/>
          </p:cNvSpPr>
          <p:nvPr>
            <p:ph sz="quarter" idx="4"/>
          </p:nvPr>
        </p:nvSpPr>
        <p:spPr>
          <a:xfrm>
            <a:off x="15309148" y="7758774"/>
            <a:ext cx="12856061" cy="11411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E36BC3E-DBC6-4572-9EB3-B4F7106852D0}" type="datetimeFigureOut">
              <a:rPr lang="zh-CN" altLang="en-US" smtClean="0"/>
              <a:t>2024/8/22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9A82E7E-9E4A-4A37-A57A-D029F3EF9FD3}" type="slidenum">
              <a:rPr lang="zh-CN" altLang="en-US" smtClean="0"/>
              <a:t>‹#›</a:t>
            </a:fld>
            <a:endParaRPr lang="zh-CN" altLang="en-US"/>
          </a:p>
        </p:txBody>
      </p:sp>
    </p:spTree>
    <p:extLst>
      <p:ext uri="{BB962C8B-B14F-4D97-AF65-F5344CB8AC3E}">
        <p14:creationId xmlns:p14="http://schemas.microsoft.com/office/powerpoint/2010/main" val="179129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E36BC3E-DBC6-4572-9EB3-B4F7106852D0}" type="datetimeFigureOut">
              <a:rPr lang="zh-CN" altLang="en-US" smtClean="0"/>
              <a:t>2024/8/22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9A82E7E-9E4A-4A37-A57A-D029F3EF9FD3}" type="slidenum">
              <a:rPr lang="zh-CN" altLang="en-US" smtClean="0"/>
              <a:t>‹#›</a:t>
            </a:fld>
            <a:endParaRPr lang="zh-CN" altLang="en-US"/>
          </a:p>
        </p:txBody>
      </p:sp>
    </p:spTree>
    <p:extLst>
      <p:ext uri="{BB962C8B-B14F-4D97-AF65-F5344CB8AC3E}">
        <p14:creationId xmlns:p14="http://schemas.microsoft.com/office/powerpoint/2010/main" val="161109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36BC3E-DBC6-4572-9EB3-B4F7106852D0}" type="datetimeFigureOut">
              <a:rPr lang="zh-CN" altLang="en-US" smtClean="0"/>
              <a:t>2024/8/22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9A82E7E-9E4A-4A37-A57A-D029F3EF9FD3}" type="slidenum">
              <a:rPr lang="zh-CN" altLang="en-US" smtClean="0"/>
              <a:t>‹#›</a:t>
            </a:fld>
            <a:endParaRPr lang="zh-CN" altLang="en-US"/>
          </a:p>
        </p:txBody>
      </p:sp>
    </p:spTree>
    <p:extLst>
      <p:ext uri="{BB962C8B-B14F-4D97-AF65-F5344CB8AC3E}">
        <p14:creationId xmlns:p14="http://schemas.microsoft.com/office/powerpoint/2010/main" val="389215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2959" y="1416050"/>
            <a:ext cx="9753280" cy="4956175"/>
          </a:xfrm>
        </p:spPr>
        <p:txBody>
          <a:bodyPr anchor="b"/>
          <a:lstStyle>
            <a:lvl1pPr>
              <a:defRPr sz="9911"/>
            </a:lvl1pPr>
          </a:lstStyle>
          <a:p>
            <a:r>
              <a:rPr lang="zh-CN" altLang="en-US"/>
              <a:t>单击此处编辑母版标题样式</a:t>
            </a:r>
            <a:endParaRPr lang="en-US" dirty="0"/>
          </a:p>
        </p:txBody>
      </p:sp>
      <p:sp>
        <p:nvSpPr>
          <p:cNvPr id="3" name="Content Placeholder 2"/>
          <p:cNvSpPr>
            <a:spLocks noGrp="1"/>
          </p:cNvSpPr>
          <p:nvPr>
            <p:ph idx="1"/>
          </p:nvPr>
        </p:nvSpPr>
        <p:spPr>
          <a:xfrm>
            <a:off x="12856061" y="3058279"/>
            <a:ext cx="15309146" cy="15094700"/>
          </a:xfrm>
        </p:spPr>
        <p:txBody>
          <a:bodyPr/>
          <a:lstStyle>
            <a:lvl1pPr>
              <a:defRPr sz="9911"/>
            </a:lvl1pPr>
            <a:lvl2pPr>
              <a:defRPr sz="8672"/>
            </a:lvl2pPr>
            <a:lvl3pPr>
              <a:defRPr sz="7433"/>
            </a:lvl3pPr>
            <a:lvl4pPr>
              <a:defRPr sz="6194"/>
            </a:lvl4pPr>
            <a:lvl5pPr>
              <a:defRPr sz="6194"/>
            </a:lvl5pPr>
            <a:lvl6pPr>
              <a:defRPr sz="6194"/>
            </a:lvl6pPr>
            <a:lvl7pPr>
              <a:defRPr sz="6194"/>
            </a:lvl7pPr>
            <a:lvl8pPr>
              <a:defRPr sz="6194"/>
            </a:lvl8pPr>
            <a:lvl9pPr>
              <a:defRPr sz="6194"/>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082959" y="6372225"/>
            <a:ext cx="9753280" cy="11805335"/>
          </a:xfrm>
        </p:spPr>
        <p:txBody>
          <a:bodyPr/>
          <a:lstStyle>
            <a:lvl1pPr marL="0" indent="0">
              <a:buNone/>
              <a:defRPr sz="4956"/>
            </a:lvl1pPr>
            <a:lvl2pPr marL="1416040" indent="0">
              <a:buNone/>
              <a:defRPr sz="4336"/>
            </a:lvl2pPr>
            <a:lvl3pPr marL="2832080" indent="0">
              <a:buNone/>
              <a:defRPr sz="3717"/>
            </a:lvl3pPr>
            <a:lvl4pPr marL="4248120" indent="0">
              <a:buNone/>
              <a:defRPr sz="3097"/>
            </a:lvl4pPr>
            <a:lvl5pPr marL="5664159" indent="0">
              <a:buNone/>
              <a:defRPr sz="3097"/>
            </a:lvl5pPr>
            <a:lvl6pPr marL="7080199" indent="0">
              <a:buNone/>
              <a:defRPr sz="3097"/>
            </a:lvl6pPr>
            <a:lvl7pPr marL="8496239" indent="0">
              <a:buNone/>
              <a:defRPr sz="3097"/>
            </a:lvl7pPr>
            <a:lvl8pPr marL="9912279" indent="0">
              <a:buNone/>
              <a:defRPr sz="3097"/>
            </a:lvl8pPr>
            <a:lvl9pPr marL="11328319" indent="0">
              <a:buNone/>
              <a:defRPr sz="309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36BC3E-DBC6-4572-9EB3-B4F7106852D0}" type="datetimeFigureOut">
              <a:rPr lang="zh-CN" altLang="en-US" smtClean="0"/>
              <a:t>2024/8/22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A82E7E-9E4A-4A37-A57A-D029F3EF9FD3}" type="slidenum">
              <a:rPr lang="zh-CN" altLang="en-US" smtClean="0"/>
              <a:t>‹#›</a:t>
            </a:fld>
            <a:endParaRPr lang="zh-CN" altLang="en-US"/>
          </a:p>
        </p:txBody>
      </p:sp>
    </p:spTree>
    <p:extLst>
      <p:ext uri="{BB962C8B-B14F-4D97-AF65-F5344CB8AC3E}">
        <p14:creationId xmlns:p14="http://schemas.microsoft.com/office/powerpoint/2010/main" val="167362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2959" y="1416050"/>
            <a:ext cx="9753280" cy="4956175"/>
          </a:xfrm>
        </p:spPr>
        <p:txBody>
          <a:bodyPr anchor="b"/>
          <a:lstStyle>
            <a:lvl1pPr>
              <a:defRPr sz="991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56061" y="3058279"/>
            <a:ext cx="15309146" cy="15094700"/>
          </a:xfrm>
        </p:spPr>
        <p:txBody>
          <a:bodyPr anchor="t"/>
          <a:lstStyle>
            <a:lvl1pPr marL="0" indent="0">
              <a:buNone/>
              <a:defRPr sz="9911"/>
            </a:lvl1pPr>
            <a:lvl2pPr marL="1416040" indent="0">
              <a:buNone/>
              <a:defRPr sz="8672"/>
            </a:lvl2pPr>
            <a:lvl3pPr marL="2832080" indent="0">
              <a:buNone/>
              <a:defRPr sz="7433"/>
            </a:lvl3pPr>
            <a:lvl4pPr marL="4248120" indent="0">
              <a:buNone/>
              <a:defRPr sz="6194"/>
            </a:lvl4pPr>
            <a:lvl5pPr marL="5664159" indent="0">
              <a:buNone/>
              <a:defRPr sz="6194"/>
            </a:lvl5pPr>
            <a:lvl6pPr marL="7080199" indent="0">
              <a:buNone/>
              <a:defRPr sz="6194"/>
            </a:lvl6pPr>
            <a:lvl7pPr marL="8496239" indent="0">
              <a:buNone/>
              <a:defRPr sz="6194"/>
            </a:lvl7pPr>
            <a:lvl8pPr marL="9912279" indent="0">
              <a:buNone/>
              <a:defRPr sz="6194"/>
            </a:lvl8pPr>
            <a:lvl9pPr marL="11328319" indent="0">
              <a:buNone/>
              <a:defRPr sz="6194"/>
            </a:lvl9pPr>
          </a:lstStyle>
          <a:p>
            <a:r>
              <a:rPr lang="zh-CN" altLang="en-US"/>
              <a:t>单击图标添加图片</a:t>
            </a:r>
            <a:endParaRPr lang="en-US" dirty="0"/>
          </a:p>
        </p:txBody>
      </p:sp>
      <p:sp>
        <p:nvSpPr>
          <p:cNvPr id="4" name="Text Placeholder 3"/>
          <p:cNvSpPr>
            <a:spLocks noGrp="1"/>
          </p:cNvSpPr>
          <p:nvPr>
            <p:ph type="body" sz="half" idx="2"/>
          </p:nvPr>
        </p:nvSpPr>
        <p:spPr>
          <a:xfrm>
            <a:off x="2082959" y="6372225"/>
            <a:ext cx="9753280" cy="11805335"/>
          </a:xfrm>
        </p:spPr>
        <p:txBody>
          <a:bodyPr/>
          <a:lstStyle>
            <a:lvl1pPr marL="0" indent="0">
              <a:buNone/>
              <a:defRPr sz="4956"/>
            </a:lvl1pPr>
            <a:lvl2pPr marL="1416040" indent="0">
              <a:buNone/>
              <a:defRPr sz="4336"/>
            </a:lvl2pPr>
            <a:lvl3pPr marL="2832080" indent="0">
              <a:buNone/>
              <a:defRPr sz="3717"/>
            </a:lvl3pPr>
            <a:lvl4pPr marL="4248120" indent="0">
              <a:buNone/>
              <a:defRPr sz="3097"/>
            </a:lvl4pPr>
            <a:lvl5pPr marL="5664159" indent="0">
              <a:buNone/>
              <a:defRPr sz="3097"/>
            </a:lvl5pPr>
            <a:lvl6pPr marL="7080199" indent="0">
              <a:buNone/>
              <a:defRPr sz="3097"/>
            </a:lvl6pPr>
            <a:lvl7pPr marL="8496239" indent="0">
              <a:buNone/>
              <a:defRPr sz="3097"/>
            </a:lvl7pPr>
            <a:lvl8pPr marL="9912279" indent="0">
              <a:buNone/>
              <a:defRPr sz="3097"/>
            </a:lvl8pPr>
            <a:lvl9pPr marL="11328319" indent="0">
              <a:buNone/>
              <a:defRPr sz="309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36BC3E-DBC6-4572-9EB3-B4F7106852D0}" type="datetimeFigureOut">
              <a:rPr lang="zh-CN" altLang="en-US" smtClean="0"/>
              <a:t>2024/8/22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A82E7E-9E4A-4A37-A57A-D029F3EF9FD3}" type="slidenum">
              <a:rPr lang="zh-CN" altLang="en-US" smtClean="0"/>
              <a:t>‹#›</a:t>
            </a:fld>
            <a:endParaRPr lang="zh-CN" altLang="en-US"/>
          </a:p>
        </p:txBody>
      </p:sp>
    </p:spTree>
    <p:extLst>
      <p:ext uri="{BB962C8B-B14F-4D97-AF65-F5344CB8AC3E}">
        <p14:creationId xmlns:p14="http://schemas.microsoft.com/office/powerpoint/2010/main" val="3072057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1130878"/>
            <a:ext cx="26082248" cy="410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079020" y="5654366"/>
            <a:ext cx="26082248" cy="1347706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079020" y="19687033"/>
            <a:ext cx="6804065" cy="1130873"/>
          </a:xfrm>
          <a:prstGeom prst="rect">
            <a:avLst/>
          </a:prstGeom>
        </p:spPr>
        <p:txBody>
          <a:bodyPr vert="horz" lIns="91440" tIns="45720" rIns="91440" bIns="45720" rtlCol="0" anchor="ctr"/>
          <a:lstStyle>
            <a:lvl1pPr algn="l">
              <a:defRPr sz="3717">
                <a:solidFill>
                  <a:schemeClr val="tx1">
                    <a:tint val="75000"/>
                  </a:schemeClr>
                </a:solidFill>
              </a:defRPr>
            </a:lvl1pPr>
          </a:lstStyle>
          <a:p>
            <a:fld id="{FE36BC3E-DBC6-4572-9EB3-B4F7106852D0}" type="datetimeFigureOut">
              <a:rPr lang="zh-CN" altLang="en-US" smtClean="0"/>
              <a:t>2024/8/22</a:t>
            </a:fld>
            <a:endParaRPr lang="zh-CN" altLang="en-US"/>
          </a:p>
        </p:txBody>
      </p:sp>
      <p:sp>
        <p:nvSpPr>
          <p:cNvPr id="5" name="Footer Placeholder 4"/>
          <p:cNvSpPr>
            <a:spLocks noGrp="1"/>
          </p:cNvSpPr>
          <p:nvPr>
            <p:ph type="ftr" sz="quarter" idx="3"/>
          </p:nvPr>
        </p:nvSpPr>
        <p:spPr>
          <a:xfrm>
            <a:off x="10017096" y="19687033"/>
            <a:ext cx="10206097" cy="1130873"/>
          </a:xfrm>
          <a:prstGeom prst="rect">
            <a:avLst/>
          </a:prstGeom>
        </p:spPr>
        <p:txBody>
          <a:bodyPr vert="horz" lIns="91440" tIns="45720" rIns="91440" bIns="45720" rtlCol="0" anchor="ctr"/>
          <a:lstStyle>
            <a:lvl1pPr algn="ctr">
              <a:defRPr sz="3717">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21357203" y="19687033"/>
            <a:ext cx="6804065" cy="1130873"/>
          </a:xfrm>
          <a:prstGeom prst="rect">
            <a:avLst/>
          </a:prstGeom>
        </p:spPr>
        <p:txBody>
          <a:bodyPr vert="horz" lIns="91440" tIns="45720" rIns="91440" bIns="45720" rtlCol="0" anchor="ctr"/>
          <a:lstStyle>
            <a:lvl1pPr algn="r">
              <a:defRPr sz="3717">
                <a:solidFill>
                  <a:schemeClr val="tx1">
                    <a:tint val="75000"/>
                  </a:schemeClr>
                </a:solidFill>
              </a:defRPr>
            </a:lvl1pPr>
          </a:lstStyle>
          <a:p>
            <a:fld id="{A9A82E7E-9E4A-4A37-A57A-D029F3EF9FD3}" type="slidenum">
              <a:rPr lang="zh-CN" altLang="en-US" smtClean="0"/>
              <a:t>‹#›</a:t>
            </a:fld>
            <a:endParaRPr lang="zh-CN" altLang="en-US"/>
          </a:p>
        </p:txBody>
      </p:sp>
    </p:spTree>
    <p:extLst>
      <p:ext uri="{BB962C8B-B14F-4D97-AF65-F5344CB8AC3E}">
        <p14:creationId xmlns:p14="http://schemas.microsoft.com/office/powerpoint/2010/main" val="33472435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832080" rtl="0" eaLnBrk="1" latinLnBrk="0" hangingPunct="1">
        <a:lnSpc>
          <a:spcPct val="90000"/>
        </a:lnSpc>
        <a:spcBef>
          <a:spcPct val="0"/>
        </a:spcBef>
        <a:buNone/>
        <a:defRPr sz="13628" kern="1200">
          <a:solidFill>
            <a:schemeClr val="tx1"/>
          </a:solidFill>
          <a:latin typeface="+mj-lt"/>
          <a:ea typeface="+mj-ea"/>
          <a:cs typeface="+mj-cs"/>
        </a:defRPr>
      </a:lvl1pPr>
    </p:titleStyle>
    <p:bodyStyle>
      <a:lvl1pPr marL="708020" indent="-708020" algn="l" defTabSz="2832080" rtl="0" eaLnBrk="1" latinLnBrk="0" hangingPunct="1">
        <a:lnSpc>
          <a:spcPct val="90000"/>
        </a:lnSpc>
        <a:spcBef>
          <a:spcPts val="3097"/>
        </a:spcBef>
        <a:buFont typeface="Arial" panose="020B0604020202020204" pitchFamily="34" charset="0"/>
        <a:buChar char="•"/>
        <a:defRPr sz="8672" kern="1200">
          <a:solidFill>
            <a:schemeClr val="tx1"/>
          </a:solidFill>
          <a:latin typeface="+mn-lt"/>
          <a:ea typeface="+mn-ea"/>
          <a:cs typeface="+mn-cs"/>
        </a:defRPr>
      </a:lvl1pPr>
      <a:lvl2pPr marL="2124060" indent="-708020" algn="l" defTabSz="2832080" rtl="0" eaLnBrk="1" latinLnBrk="0" hangingPunct="1">
        <a:lnSpc>
          <a:spcPct val="90000"/>
        </a:lnSpc>
        <a:spcBef>
          <a:spcPts val="1549"/>
        </a:spcBef>
        <a:buFont typeface="Arial" panose="020B0604020202020204" pitchFamily="34" charset="0"/>
        <a:buChar char="•"/>
        <a:defRPr sz="7433" kern="1200">
          <a:solidFill>
            <a:schemeClr val="tx1"/>
          </a:solidFill>
          <a:latin typeface="+mn-lt"/>
          <a:ea typeface="+mn-ea"/>
          <a:cs typeface="+mn-cs"/>
        </a:defRPr>
      </a:lvl2pPr>
      <a:lvl3pPr marL="3540100" indent="-708020" algn="l" defTabSz="2832080" rtl="0" eaLnBrk="1" latinLnBrk="0" hangingPunct="1">
        <a:lnSpc>
          <a:spcPct val="90000"/>
        </a:lnSpc>
        <a:spcBef>
          <a:spcPts val="1549"/>
        </a:spcBef>
        <a:buFont typeface="Arial" panose="020B0604020202020204" pitchFamily="34" charset="0"/>
        <a:buChar char="•"/>
        <a:defRPr sz="6194" kern="1200">
          <a:solidFill>
            <a:schemeClr val="tx1"/>
          </a:solidFill>
          <a:latin typeface="+mn-lt"/>
          <a:ea typeface="+mn-ea"/>
          <a:cs typeface="+mn-cs"/>
        </a:defRPr>
      </a:lvl3pPr>
      <a:lvl4pPr marL="495613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4pPr>
      <a:lvl5pPr marL="637217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5pPr>
      <a:lvl6pPr marL="778821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6pPr>
      <a:lvl7pPr marL="920425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7pPr>
      <a:lvl8pPr marL="1062029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8pPr>
      <a:lvl9pPr marL="1203633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9pPr>
    </p:bodyStyle>
    <p:otherStyle>
      <a:defPPr>
        <a:defRPr lang="en-US"/>
      </a:defPPr>
      <a:lvl1pPr marL="0" algn="l" defTabSz="2832080" rtl="0" eaLnBrk="1" latinLnBrk="0" hangingPunct="1">
        <a:defRPr sz="5575" kern="1200">
          <a:solidFill>
            <a:schemeClr val="tx1"/>
          </a:solidFill>
          <a:latin typeface="+mn-lt"/>
          <a:ea typeface="+mn-ea"/>
          <a:cs typeface="+mn-cs"/>
        </a:defRPr>
      </a:lvl1pPr>
      <a:lvl2pPr marL="1416040" algn="l" defTabSz="2832080" rtl="0" eaLnBrk="1" latinLnBrk="0" hangingPunct="1">
        <a:defRPr sz="5575" kern="1200">
          <a:solidFill>
            <a:schemeClr val="tx1"/>
          </a:solidFill>
          <a:latin typeface="+mn-lt"/>
          <a:ea typeface="+mn-ea"/>
          <a:cs typeface="+mn-cs"/>
        </a:defRPr>
      </a:lvl2pPr>
      <a:lvl3pPr marL="2832080" algn="l" defTabSz="2832080" rtl="0" eaLnBrk="1" latinLnBrk="0" hangingPunct="1">
        <a:defRPr sz="5575" kern="1200">
          <a:solidFill>
            <a:schemeClr val="tx1"/>
          </a:solidFill>
          <a:latin typeface="+mn-lt"/>
          <a:ea typeface="+mn-ea"/>
          <a:cs typeface="+mn-cs"/>
        </a:defRPr>
      </a:lvl3pPr>
      <a:lvl4pPr marL="4248120" algn="l" defTabSz="2832080" rtl="0" eaLnBrk="1" latinLnBrk="0" hangingPunct="1">
        <a:defRPr sz="5575" kern="1200">
          <a:solidFill>
            <a:schemeClr val="tx1"/>
          </a:solidFill>
          <a:latin typeface="+mn-lt"/>
          <a:ea typeface="+mn-ea"/>
          <a:cs typeface="+mn-cs"/>
        </a:defRPr>
      </a:lvl4pPr>
      <a:lvl5pPr marL="5664159" algn="l" defTabSz="2832080" rtl="0" eaLnBrk="1" latinLnBrk="0" hangingPunct="1">
        <a:defRPr sz="5575" kern="1200">
          <a:solidFill>
            <a:schemeClr val="tx1"/>
          </a:solidFill>
          <a:latin typeface="+mn-lt"/>
          <a:ea typeface="+mn-ea"/>
          <a:cs typeface="+mn-cs"/>
        </a:defRPr>
      </a:lvl5pPr>
      <a:lvl6pPr marL="7080199" algn="l" defTabSz="2832080" rtl="0" eaLnBrk="1" latinLnBrk="0" hangingPunct="1">
        <a:defRPr sz="5575" kern="1200">
          <a:solidFill>
            <a:schemeClr val="tx1"/>
          </a:solidFill>
          <a:latin typeface="+mn-lt"/>
          <a:ea typeface="+mn-ea"/>
          <a:cs typeface="+mn-cs"/>
        </a:defRPr>
      </a:lvl6pPr>
      <a:lvl7pPr marL="8496239" algn="l" defTabSz="2832080" rtl="0" eaLnBrk="1" latinLnBrk="0" hangingPunct="1">
        <a:defRPr sz="5575" kern="1200">
          <a:solidFill>
            <a:schemeClr val="tx1"/>
          </a:solidFill>
          <a:latin typeface="+mn-lt"/>
          <a:ea typeface="+mn-ea"/>
          <a:cs typeface="+mn-cs"/>
        </a:defRPr>
      </a:lvl7pPr>
      <a:lvl8pPr marL="9912279" algn="l" defTabSz="2832080" rtl="0" eaLnBrk="1" latinLnBrk="0" hangingPunct="1">
        <a:defRPr sz="5575" kern="1200">
          <a:solidFill>
            <a:schemeClr val="tx1"/>
          </a:solidFill>
          <a:latin typeface="+mn-lt"/>
          <a:ea typeface="+mn-ea"/>
          <a:cs typeface="+mn-cs"/>
        </a:defRPr>
      </a:lvl8pPr>
      <a:lvl9pPr marL="11328319" algn="l" defTabSz="2832080" rtl="0" eaLnBrk="1" latinLnBrk="0" hangingPunct="1">
        <a:defRPr sz="5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11FA7296-7323-F9E1-56E1-9D9C259F89D8}"/>
              </a:ext>
            </a:extLst>
          </p:cNvPr>
          <p:cNvGrpSpPr>
            <a:grpSpLocks noChangeAspect="1"/>
          </p:cNvGrpSpPr>
          <p:nvPr/>
        </p:nvGrpSpPr>
        <p:grpSpPr>
          <a:xfrm>
            <a:off x="229731" y="112507"/>
            <a:ext cx="5931317" cy="1774838"/>
            <a:chOff x="4750744" y="1137500"/>
            <a:chExt cx="1633340" cy="488747"/>
          </a:xfrm>
        </p:grpSpPr>
        <p:pic>
          <p:nvPicPr>
            <p:cNvPr id="8" name="图片 7">
              <a:extLst>
                <a:ext uri="{FF2B5EF4-FFF2-40B4-BE49-F238E27FC236}">
                  <a16:creationId xmlns:a16="http://schemas.microsoft.com/office/drawing/2014/main" id="{2D0D63D8-54D5-E3F6-01DC-D8053F90074A}"/>
                </a:ext>
              </a:extLst>
            </p:cNvPr>
            <p:cNvPicPr>
              <a:picLocks noChangeAspect="1"/>
            </p:cNvPicPr>
            <p:nvPr/>
          </p:nvPicPr>
          <p:blipFill>
            <a:blip r:embed="rId3">
              <a:clrChange>
                <a:clrFrom>
                  <a:srgbClr val="FEFEFE"/>
                </a:clrFrom>
                <a:clrTo>
                  <a:srgbClr val="FEFEFE">
                    <a:alpha val="0"/>
                  </a:srgbClr>
                </a:clrTo>
              </a:clrChange>
              <a:alphaModFix/>
            </a:blip>
            <a:stretch>
              <a:fillRect/>
            </a:stretch>
          </p:blipFill>
          <p:spPr>
            <a:xfrm>
              <a:off x="4750744" y="1137500"/>
              <a:ext cx="485739" cy="488747"/>
            </a:xfrm>
            <a:prstGeom prst="rect">
              <a:avLst/>
            </a:prstGeom>
          </p:spPr>
        </p:pic>
        <p:pic>
          <p:nvPicPr>
            <p:cNvPr id="9" name="图片 8">
              <a:extLst>
                <a:ext uri="{FF2B5EF4-FFF2-40B4-BE49-F238E27FC236}">
                  <a16:creationId xmlns:a16="http://schemas.microsoft.com/office/drawing/2014/main" id="{84274593-5559-AD39-9D0A-F9313FA44802}"/>
                </a:ext>
              </a:extLst>
            </p:cNvPr>
            <p:cNvPicPr>
              <a:picLocks noChangeAspect="1"/>
            </p:cNvPicPr>
            <p:nvPr/>
          </p:nvPicPr>
          <p:blipFill>
            <a:blip r:embed="rId4">
              <a:clrChange>
                <a:clrFrom>
                  <a:srgbClr val="FFFFFF"/>
                </a:clrFrom>
                <a:clrTo>
                  <a:srgbClr val="FFFFFF">
                    <a:alpha val="0"/>
                  </a:srgbClr>
                </a:clrTo>
              </a:clrChange>
              <a:biLevel thresh="75000"/>
            </a:blip>
            <a:stretch>
              <a:fillRect/>
            </a:stretch>
          </p:blipFill>
          <p:spPr>
            <a:xfrm>
              <a:off x="5236483" y="1147340"/>
              <a:ext cx="1147601" cy="439605"/>
            </a:xfrm>
            <a:prstGeom prst="rect">
              <a:avLst/>
            </a:prstGeom>
          </p:spPr>
        </p:pic>
      </p:grpSp>
      <p:pic>
        <p:nvPicPr>
          <p:cNvPr id="10" name="图片 9">
            <a:extLst>
              <a:ext uri="{FF2B5EF4-FFF2-40B4-BE49-F238E27FC236}">
                <a16:creationId xmlns:a16="http://schemas.microsoft.com/office/drawing/2014/main" id="{D47C8DC6-8667-F77A-3339-85FB4A9EB921}"/>
              </a:ext>
            </a:extLst>
          </p:cNvPr>
          <p:cNvPicPr>
            <a:picLocks noChangeAspect="1"/>
          </p:cNvPicPr>
          <p:nvPr/>
        </p:nvPicPr>
        <p:blipFill>
          <a:blip r:embed="rId5"/>
          <a:stretch>
            <a:fillRect/>
          </a:stretch>
        </p:blipFill>
        <p:spPr>
          <a:xfrm>
            <a:off x="25976858" y="-1122374"/>
            <a:ext cx="4362588" cy="4362588"/>
          </a:xfrm>
          <a:prstGeom prst="rect">
            <a:avLst/>
          </a:prstGeom>
        </p:spPr>
      </p:pic>
      <p:sp>
        <p:nvSpPr>
          <p:cNvPr id="11" name="TextBox 3">
            <a:extLst>
              <a:ext uri="{FF2B5EF4-FFF2-40B4-BE49-F238E27FC236}">
                <a16:creationId xmlns:a16="http://schemas.microsoft.com/office/drawing/2014/main" id="{BBC56CD3-51A6-84A0-6718-29B29874A2AD}"/>
              </a:ext>
            </a:extLst>
          </p:cNvPr>
          <p:cNvSpPr txBox="1"/>
          <p:nvPr/>
        </p:nvSpPr>
        <p:spPr>
          <a:xfrm>
            <a:off x="3096655" y="704956"/>
            <a:ext cx="24046979" cy="2985433"/>
          </a:xfrm>
          <a:prstGeom prst="rect">
            <a:avLst/>
          </a:prstGeom>
          <a:noFill/>
        </p:spPr>
        <p:txBody>
          <a:bodyPr wrap="square" rtlCol="0">
            <a:spAutoFit/>
          </a:bodyPr>
          <a:lstStyle/>
          <a:p>
            <a:pPr algn="ctr"/>
            <a:r>
              <a:rPr lang="en-US" altLang="zh-CN" sz="6000" b="1" dirty="0">
                <a:latin typeface="Times New Roman" panose="02020603050405020304" pitchFamily="18" charset="0"/>
                <a:cs typeface="Times New Roman" panose="02020603050405020304" pitchFamily="18" charset="0"/>
              </a:rPr>
              <a:t>Learning to Optimize State Estimation </a:t>
            </a:r>
          </a:p>
          <a:p>
            <a:pPr algn="ctr"/>
            <a:r>
              <a:rPr lang="en-US" altLang="zh-CN" sz="6000" b="1" dirty="0">
                <a:latin typeface="Times New Roman" panose="02020603050405020304" pitchFamily="18" charset="0"/>
                <a:cs typeface="Times New Roman" panose="02020603050405020304" pitchFamily="18" charset="0"/>
              </a:rPr>
              <a:t>in Multi-agent Reinforcement Learning-based Collaborative Detection</a:t>
            </a:r>
          </a:p>
          <a:p>
            <a:pPr algn="ctr"/>
            <a:r>
              <a:rPr lang="en-US" altLang="zh-CN" sz="3600" b="1" dirty="0">
                <a:latin typeface="Times New Roman" panose="02020603050405020304" pitchFamily="18" charset="0"/>
                <a:cs typeface="Times New Roman" panose="02020603050405020304" pitchFamily="18" charset="0"/>
              </a:rPr>
              <a:t>Tianlong Zhou</a:t>
            </a:r>
            <a:r>
              <a:rPr lang="en-US" altLang="zh-CN" sz="3600" b="1" baseline="30000" dirty="0">
                <a:latin typeface="Times New Roman" panose="02020603050405020304" pitchFamily="18" charset="0"/>
                <a:cs typeface="Times New Roman" panose="02020603050405020304" pitchFamily="18" charset="0"/>
              </a:rPr>
              <a:t>1</a:t>
            </a:r>
            <a:r>
              <a:rPr lang="en-US" altLang="zh-CN" sz="3600" b="1" dirty="0">
                <a:latin typeface="Times New Roman" panose="02020603050405020304" pitchFamily="18" charset="0"/>
                <a:cs typeface="Times New Roman" panose="02020603050405020304" pitchFamily="18" charset="0"/>
              </a:rPr>
              <a:t>,  Tianyi Shi</a:t>
            </a:r>
            <a:r>
              <a:rPr lang="en-US" altLang="zh-CN" sz="3600" b="1" baseline="30000" dirty="0">
                <a:latin typeface="Times New Roman" panose="02020603050405020304" pitchFamily="18" charset="0"/>
                <a:cs typeface="Times New Roman" panose="02020603050405020304" pitchFamily="18" charset="0"/>
              </a:rPr>
              <a:t>1</a:t>
            </a:r>
            <a:r>
              <a:rPr lang="en-US" altLang="zh-CN" sz="3600" b="1" dirty="0">
                <a:latin typeface="Times New Roman" panose="02020603050405020304" pitchFamily="18" charset="0"/>
                <a:cs typeface="Times New Roman" panose="02020603050405020304" pitchFamily="18" charset="0"/>
              </a:rPr>
              <a:t>, Hongye Gao</a:t>
            </a:r>
            <a:r>
              <a:rPr lang="en-US" altLang="zh-CN" sz="3600" b="1" baseline="30000" dirty="0">
                <a:latin typeface="Times New Roman" panose="02020603050405020304" pitchFamily="18" charset="0"/>
                <a:cs typeface="Times New Roman" panose="02020603050405020304" pitchFamily="18" charset="0"/>
              </a:rPr>
              <a:t>1</a:t>
            </a:r>
            <a:r>
              <a:rPr lang="en-US" altLang="zh-CN" sz="3600" b="1" dirty="0">
                <a:latin typeface="Times New Roman" panose="02020603050405020304" pitchFamily="18" charset="0"/>
                <a:cs typeface="Times New Roman" panose="02020603050405020304" pitchFamily="18" charset="0"/>
              </a:rPr>
              <a:t>, Weixiong Rao</a:t>
            </a:r>
            <a:r>
              <a:rPr lang="en-US" altLang="zh-CN" sz="3600" b="1" baseline="30000" dirty="0">
                <a:latin typeface="Times New Roman" panose="02020603050405020304" pitchFamily="18" charset="0"/>
                <a:cs typeface="Times New Roman" panose="02020603050405020304" pitchFamily="18" charset="0"/>
              </a:rPr>
              <a:t>1</a:t>
            </a:r>
            <a:endParaRPr lang="en-US" altLang="zh-CN" sz="3600" b="1" u="sng" dirty="0">
              <a:latin typeface="Times New Roman" panose="02020603050405020304" pitchFamily="18" charset="0"/>
              <a:cs typeface="Times New Roman" panose="02020603050405020304" pitchFamily="18" charset="0"/>
            </a:endParaRPr>
          </a:p>
          <a:p>
            <a:pPr algn="ctr"/>
            <a:r>
              <a:rPr lang="en-US" altLang="zh-CN" sz="3200" b="1" baseline="30000" dirty="0">
                <a:latin typeface="Times New Roman" panose="02020603050405020304" pitchFamily="18" charset="0"/>
                <a:cs typeface="Times New Roman" panose="02020603050405020304" pitchFamily="18" charset="0"/>
              </a:rPr>
              <a:t>1</a:t>
            </a:r>
            <a:r>
              <a:rPr lang="en-US" altLang="zh-CN" sz="3200" b="1" dirty="0">
                <a:latin typeface="Times New Roman" panose="02020603050405020304" pitchFamily="18" charset="0"/>
                <a:cs typeface="Times New Roman" panose="02020603050405020304" pitchFamily="18" charset="0"/>
              </a:rPr>
              <a:t>Tongji University, Shanghai, China</a:t>
            </a:r>
            <a:endParaRPr lang="zh-CN" altLang="en-US" sz="3200" b="1"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AD04C4F1-BF29-A769-3756-92DC09343FDB}"/>
              </a:ext>
            </a:extLst>
          </p:cNvPr>
          <p:cNvSpPr/>
          <p:nvPr/>
        </p:nvSpPr>
        <p:spPr>
          <a:xfrm>
            <a:off x="141240" y="3857478"/>
            <a:ext cx="9720000" cy="17235032"/>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D616EFC-AF58-BDC7-6668-6FF60FDEF2D5}"/>
              </a:ext>
            </a:extLst>
          </p:cNvPr>
          <p:cNvSpPr/>
          <p:nvPr/>
        </p:nvSpPr>
        <p:spPr>
          <a:xfrm>
            <a:off x="10242273" y="3857478"/>
            <a:ext cx="9720000" cy="17235032"/>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E3A35E58-2F8F-A19C-18C5-CB8EA92B35AE}"/>
              </a:ext>
            </a:extLst>
          </p:cNvPr>
          <p:cNvSpPr/>
          <p:nvPr/>
        </p:nvSpPr>
        <p:spPr>
          <a:xfrm>
            <a:off x="20343306" y="3860126"/>
            <a:ext cx="9720000" cy="17232384"/>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857A00F-D4DA-C6AD-B6E0-A9EEF997272C}"/>
              </a:ext>
            </a:extLst>
          </p:cNvPr>
          <p:cNvSpPr/>
          <p:nvPr/>
        </p:nvSpPr>
        <p:spPr>
          <a:xfrm>
            <a:off x="141240" y="3857478"/>
            <a:ext cx="9720000" cy="97952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6000" dirty="0">
                <a:latin typeface="Times New Roman" panose="02020603050405020304" pitchFamily="18" charset="0"/>
                <a:cs typeface="Times New Roman" panose="02020603050405020304" pitchFamily="18" charset="0"/>
              </a:rPr>
              <a:t>Introduction</a:t>
            </a:r>
            <a:endParaRPr lang="zh-CN" altLang="en-US" sz="6000"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C4626E7D-4E06-9B98-DCF7-B1B33ECF3E6E}"/>
              </a:ext>
            </a:extLst>
          </p:cNvPr>
          <p:cNvSpPr/>
          <p:nvPr/>
        </p:nvSpPr>
        <p:spPr>
          <a:xfrm>
            <a:off x="10242273" y="3857478"/>
            <a:ext cx="9720000" cy="97952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6000" dirty="0">
                <a:latin typeface="Times New Roman" panose="02020603050405020304" pitchFamily="18" charset="0"/>
                <a:cs typeface="Times New Roman" panose="02020603050405020304" pitchFamily="18" charset="0"/>
              </a:rPr>
              <a:t>Method</a:t>
            </a:r>
            <a:endParaRPr lang="zh-CN" altLang="en-US" sz="6000"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9A0C532E-42EF-B1DD-478D-680624FB09DB}"/>
              </a:ext>
            </a:extLst>
          </p:cNvPr>
          <p:cNvSpPr/>
          <p:nvPr/>
        </p:nvSpPr>
        <p:spPr>
          <a:xfrm>
            <a:off x="20343306" y="3850599"/>
            <a:ext cx="9720000" cy="97952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6000" dirty="0">
                <a:latin typeface="Times New Roman" panose="02020603050405020304" pitchFamily="18" charset="0"/>
                <a:cs typeface="Times New Roman" panose="02020603050405020304" pitchFamily="18" charset="0"/>
              </a:rPr>
              <a:t>Experiments</a:t>
            </a:r>
            <a:endParaRPr lang="zh-CN" altLang="en-US" sz="6000"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E57F9D61-9893-4F24-0350-307E46D3143F}"/>
              </a:ext>
            </a:extLst>
          </p:cNvPr>
          <p:cNvSpPr/>
          <p:nvPr/>
        </p:nvSpPr>
        <p:spPr>
          <a:xfrm>
            <a:off x="20353816" y="16636863"/>
            <a:ext cx="9720000" cy="97952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6000" dirty="0">
                <a:latin typeface="Times New Roman" panose="02020603050405020304" pitchFamily="18" charset="0"/>
                <a:cs typeface="Times New Roman" panose="02020603050405020304" pitchFamily="18" charset="0"/>
              </a:rPr>
              <a:t>Visualization</a:t>
            </a:r>
            <a:endParaRPr lang="zh-CN" altLang="en-US" sz="60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121AE0D2-D673-B28E-3528-C002D0A05995}"/>
              </a:ext>
            </a:extLst>
          </p:cNvPr>
          <p:cNvSpPr txBox="1"/>
          <p:nvPr/>
        </p:nvSpPr>
        <p:spPr>
          <a:xfrm>
            <a:off x="141240" y="4830121"/>
            <a:ext cx="9720000" cy="7478970"/>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3200" b="1" dirty="0">
                <a:latin typeface="Times New Roman" panose="02020603050405020304" pitchFamily="18" charset="0"/>
                <a:cs typeface="Times New Roman" panose="02020603050405020304" pitchFamily="18" charset="0"/>
              </a:rPr>
              <a:t>Motivation</a:t>
            </a:r>
            <a:r>
              <a:rPr lang="en-US" altLang="zh-CN" sz="3200" dirty="0">
                <a:latin typeface="Times New Roman" panose="02020603050405020304" pitchFamily="18" charset="0"/>
                <a:cs typeface="Times New Roman" panose="02020603050405020304" pitchFamily="18" charset="0"/>
              </a:rPr>
              <a:t>: Collaborative detection has attracted many researchers for its wide range of application scenarios, such as search-and-rescue (SAR), environmental monitoring, and active perception. As a basic component of collaborative detection, existing approaches often solve the state estimation problem with classic Bayesian filters, which impractically assume that the underlying state space model is fully known. Some recent learning-based works, i.e., KalmanNet, estimate target states alone but without estimation uncertainty and cannot make robust control decisions. To tackle such issues, we develop a multi-agent reinforcement learning (MARL) model, with a neural network-based state estimator,  namely  T</a:t>
            </a:r>
            <a:r>
              <a:rPr lang="en-US" altLang="zh-CN" sz="3200" u="sng" dirty="0">
                <a:latin typeface="Times New Roman" panose="02020603050405020304" pitchFamily="18" charset="0"/>
                <a:cs typeface="Times New Roman" panose="02020603050405020304" pitchFamily="18" charset="0"/>
              </a:rPr>
              <a:t>W</a:t>
            </a:r>
            <a:r>
              <a:rPr lang="en-US" altLang="zh-CN" sz="3200" dirty="0">
                <a:latin typeface="Times New Roman" panose="02020603050405020304" pitchFamily="18" charset="0"/>
                <a:cs typeface="Times New Roman" panose="02020603050405020304" pitchFamily="18" charset="0"/>
              </a:rPr>
              <a:t>o-phase K</a:t>
            </a:r>
            <a:r>
              <a:rPr lang="en-US" altLang="zh-CN" sz="3200" u="sng" dirty="0">
                <a:latin typeface="Times New Roman" panose="02020603050405020304" pitchFamily="18" charset="0"/>
                <a:cs typeface="Times New Roman" panose="02020603050405020304" pitchFamily="18" charset="0"/>
              </a:rPr>
              <a:t>AL</a:t>
            </a:r>
            <a:r>
              <a:rPr lang="en-US" altLang="zh-CN" sz="3200" dirty="0">
                <a:latin typeface="Times New Roman" panose="02020603050405020304" pitchFamily="18" charset="0"/>
                <a:cs typeface="Times New Roman" panose="02020603050405020304" pitchFamily="18" charset="0"/>
              </a:rPr>
              <a:t>ma</a:t>
            </a:r>
            <a:r>
              <a:rPr lang="en-US" altLang="zh-CN" sz="3200" u="sng"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Filter with </a:t>
            </a:r>
            <a:r>
              <a:rPr lang="en-US" altLang="zh-CN" sz="3200" u="sng"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ncertainty quan</a:t>
            </a:r>
            <a:r>
              <a:rPr lang="en-US" altLang="zh-CN" sz="3200" u="sng" dirty="0">
                <a:latin typeface="Times New Roman" panose="02020603050405020304" pitchFamily="18" charset="0"/>
                <a:cs typeface="Times New Roman" panose="02020603050405020304" pitchFamily="18" charset="0"/>
              </a:rPr>
              <a:t>T</a:t>
            </a:r>
            <a:r>
              <a:rPr lang="en-US" altLang="zh-CN" sz="3200" dirty="0">
                <a:latin typeface="Times New Roman" panose="02020603050405020304" pitchFamily="18" charset="0"/>
                <a:cs typeface="Times New Roman" panose="02020603050405020304" pitchFamily="18" charset="0"/>
              </a:rPr>
              <a:t>ification (WALNUT).</a:t>
            </a:r>
          </a:p>
        </p:txBody>
      </p:sp>
      <p:sp>
        <p:nvSpPr>
          <p:cNvPr id="25" name="文本框 24">
            <a:extLst>
              <a:ext uri="{FF2B5EF4-FFF2-40B4-BE49-F238E27FC236}">
                <a16:creationId xmlns:a16="http://schemas.microsoft.com/office/drawing/2014/main" id="{A3A25A22-E41D-8406-04A1-35CD7CD37FE6}"/>
              </a:ext>
            </a:extLst>
          </p:cNvPr>
          <p:cNvSpPr txBox="1"/>
          <p:nvPr/>
        </p:nvSpPr>
        <p:spPr>
          <a:xfrm>
            <a:off x="141240" y="15179356"/>
            <a:ext cx="9720000" cy="6001643"/>
          </a:xfrm>
          <a:prstGeom prst="rect">
            <a:avLst/>
          </a:prstGeom>
          <a:noFill/>
        </p:spPr>
        <p:txBody>
          <a:bodyPr wrap="square">
            <a:spAutoFit/>
          </a:bodyPr>
          <a:lstStyle/>
          <a:p>
            <a:pPr marL="285750" indent="-285750">
              <a:buFont typeface="Arial" panose="020B0604020202020204" pitchFamily="34" charset="0"/>
              <a:buChar char="•"/>
            </a:pPr>
            <a:r>
              <a:rPr lang="en-US" altLang="zh-CN" sz="3200" b="1" dirty="0">
                <a:latin typeface="Times New Roman" panose="02020603050405020304" pitchFamily="18" charset="0"/>
                <a:cs typeface="Times New Roman" panose="02020603050405020304" pitchFamily="18" charset="0"/>
              </a:rPr>
              <a:t>Contributions</a:t>
            </a:r>
            <a:r>
              <a:rPr lang="en-US" altLang="zh-CN" sz="3200" dirty="0">
                <a:latin typeface="Times New Roman" panose="02020603050405020304" pitchFamily="18" charset="0"/>
                <a:cs typeface="Times New Roman" panose="02020603050405020304" pitchFamily="18" charset="0"/>
              </a:rPr>
              <a:t>:</a:t>
            </a:r>
          </a:p>
          <a:p>
            <a:pPr marL="571500" indent="-571500" algn="just">
              <a:buFont typeface="Wingdings" panose="05000000000000000000" pitchFamily="2" charset="2"/>
              <a:buChar char="Ø"/>
            </a:pPr>
            <a:r>
              <a:rPr lang="en-US" altLang="zh-CN" sz="3200" dirty="0">
                <a:latin typeface="Times New Roman" panose="02020603050405020304" pitchFamily="18" charset="0"/>
                <a:cs typeface="Times New Roman" panose="02020603050405020304" pitchFamily="18" charset="0"/>
              </a:rPr>
              <a:t>As an interpretable estimator, WALNUT explicitly gives both target state mean and covariance together in a data-driven fashion. By training a multi-task model, WALNUT works well on a  partially known SS model even given sparse target observation samples.</a:t>
            </a:r>
          </a:p>
          <a:p>
            <a:pPr marL="571500" indent="-571500" algn="just">
              <a:buFont typeface="Wingdings" panose="05000000000000000000" pitchFamily="2" charset="2"/>
              <a:buChar char="Ø"/>
            </a:pPr>
            <a:r>
              <a:rPr lang="en-US" altLang="zh-CN" sz="3200" dirty="0">
                <a:latin typeface="Times New Roman" panose="02020603050405020304" pitchFamily="18" charset="0"/>
                <a:cs typeface="Times New Roman" panose="02020603050405020304" pitchFamily="18" charset="0"/>
              </a:rPr>
              <a:t>We develop a MARL-based collaborative detection framework. The MARL model takes target state mean and covariance as input and then makes robust decisions for mobile agents to track movable targets.</a:t>
            </a:r>
          </a:p>
          <a:p>
            <a:pPr marL="571500" indent="-571500" algn="just">
              <a:buFont typeface="Wingdings" panose="05000000000000000000" pitchFamily="2" charset="2"/>
              <a:buChar char="Ø"/>
            </a:pPr>
            <a:r>
              <a:rPr lang="en-US" altLang="zh-CN" sz="3200" dirty="0">
                <a:latin typeface="Times New Roman" panose="02020603050405020304" pitchFamily="18" charset="0"/>
                <a:cs typeface="Times New Roman" panose="02020603050405020304" pitchFamily="18" charset="0"/>
              </a:rPr>
              <a:t>We evaluate our work on both a synthetic environment and a real-world dataset.</a:t>
            </a:r>
            <a:endParaRPr lang="zh-CN" altLang="en-US" sz="3200" dirty="0">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09682F4C-066D-AB75-6457-EC18B38AC9D6}"/>
              </a:ext>
            </a:extLst>
          </p:cNvPr>
          <p:cNvSpPr txBox="1"/>
          <p:nvPr/>
        </p:nvSpPr>
        <p:spPr>
          <a:xfrm>
            <a:off x="10262117" y="4837000"/>
            <a:ext cx="9700156" cy="3539430"/>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Overall Framework</a:t>
            </a:r>
            <a:r>
              <a:rPr lang="en-US" altLang="zh-CN" sz="3200" dirty="0">
                <a:latin typeface="Times New Roman" panose="02020603050405020304" pitchFamily="18" charset="0"/>
                <a:cs typeface="Times New Roman" panose="02020603050405020304" pitchFamily="18" charset="0"/>
              </a:rPr>
              <a:t>:</a:t>
            </a:r>
          </a:p>
          <a:p>
            <a:pPr algn="just"/>
            <a:r>
              <a:rPr lang="en-US" altLang="zh-CN" sz="3200" dirty="0">
                <a:latin typeface="Times New Roman" panose="02020603050405020304" pitchFamily="18" charset="0"/>
                <a:cs typeface="Times New Roman" panose="02020603050405020304" pitchFamily="18" charset="0"/>
              </a:rPr>
              <a:t>To solve the robust decision problem, the proposed framework first trains the state estimator WALNUT. Subsequently, the MARL decision maker will aggregate the estimated results from all agents to construct the environment state and  make robust decisions by utilizing the well designed state.</a:t>
            </a:r>
            <a:endParaRPr lang="zh-CN" altLang="en-US" sz="3200" dirty="0">
              <a:latin typeface="Times New Roman" panose="02020603050405020304" pitchFamily="18" charset="0"/>
              <a:cs typeface="Times New Roman" panose="02020603050405020304" pitchFamily="18" charset="0"/>
            </a:endParaRPr>
          </a:p>
        </p:txBody>
      </p:sp>
      <p:sp>
        <p:nvSpPr>
          <p:cNvPr id="49" name="文本框 48">
            <a:extLst>
              <a:ext uri="{FF2B5EF4-FFF2-40B4-BE49-F238E27FC236}">
                <a16:creationId xmlns:a16="http://schemas.microsoft.com/office/drawing/2014/main" id="{655DC09E-AE1D-5BE0-0E7E-617DCAC8CCE5}"/>
              </a:ext>
            </a:extLst>
          </p:cNvPr>
          <p:cNvSpPr txBox="1"/>
          <p:nvPr/>
        </p:nvSpPr>
        <p:spPr>
          <a:xfrm>
            <a:off x="10305808" y="13080654"/>
            <a:ext cx="9664414" cy="4031873"/>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WALNUT</a:t>
            </a:r>
            <a:r>
              <a:rPr lang="en-US" altLang="zh-CN" sz="3200" dirty="0">
                <a:latin typeface="Times New Roman" panose="02020603050405020304" pitchFamily="18" charset="0"/>
                <a:cs typeface="Times New Roman" panose="02020603050405020304" pitchFamily="18" charset="0"/>
              </a:rPr>
              <a:t>:</a:t>
            </a:r>
          </a:p>
          <a:p>
            <a:pPr algn="just"/>
            <a:r>
              <a:rPr lang="en-US" altLang="zh-CN" sz="3200" dirty="0">
                <a:latin typeface="Times New Roman" panose="02020603050405020304" pitchFamily="18" charset="0"/>
                <a:cs typeface="Times New Roman" panose="02020603050405020304" pitchFamily="18" charset="0"/>
              </a:rPr>
              <a:t>Following the prediction and update steps of EKF, WALNUT exploits neural networks (NNs) to perform state estimation (state mean and associate uncertainty). Each NN is designed to approximate the equations in EKF. Thanks to the developed NNs, WALNUT works well when given the partially known SS model and sparse observation samples.</a:t>
            </a:r>
            <a:endParaRPr lang="zh-CN" altLang="en-US" sz="3200" dirty="0">
              <a:latin typeface="Times New Roman" panose="02020603050405020304" pitchFamily="18" charset="0"/>
              <a:cs typeface="Times New Roman" panose="02020603050405020304" pitchFamily="18" charset="0"/>
            </a:endParaRPr>
          </a:p>
        </p:txBody>
      </p:sp>
      <p:sp>
        <p:nvSpPr>
          <p:cNvPr id="50" name="文本框 49">
            <a:extLst>
              <a:ext uri="{FF2B5EF4-FFF2-40B4-BE49-F238E27FC236}">
                <a16:creationId xmlns:a16="http://schemas.microsoft.com/office/drawing/2014/main" id="{A111CD24-5D3F-72B9-427E-7520558AD9F5}"/>
              </a:ext>
            </a:extLst>
          </p:cNvPr>
          <p:cNvSpPr txBox="1"/>
          <p:nvPr/>
        </p:nvSpPr>
        <p:spPr>
          <a:xfrm>
            <a:off x="10305808" y="17106239"/>
            <a:ext cx="9664414" cy="4031873"/>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MARL Decision Maker</a:t>
            </a:r>
            <a:r>
              <a:rPr lang="en-US" altLang="zh-CN" sz="3200" dirty="0">
                <a:latin typeface="Times New Roman" panose="02020603050405020304" pitchFamily="18" charset="0"/>
                <a:cs typeface="Times New Roman" panose="02020603050405020304" pitchFamily="18" charset="0"/>
              </a:rPr>
              <a:t>:</a:t>
            </a:r>
          </a:p>
          <a:p>
            <a:pPr algn="just"/>
            <a:r>
              <a:rPr lang="en-US" altLang="zh-CN" sz="3200" dirty="0">
                <a:latin typeface="Times New Roman" panose="02020603050405020304" pitchFamily="18" charset="0"/>
                <a:cs typeface="Times New Roman" panose="02020603050405020304" pitchFamily="18" charset="0"/>
              </a:rPr>
              <a:t>The decision maker can aggregate state estimations with theoretical guarantees. Using the aggregated environment state, the decision maker leverages the uncertainty estimated by WALNUT to construct a differential entropy reward for training a MARL policy. For further improve-ment, the policy also collects samples to fine-tune WALNUT in an online manner.</a:t>
            </a:r>
            <a:endParaRPr lang="zh-CN" altLang="en-US" sz="3200" dirty="0">
              <a:latin typeface="Times New Roman" panose="02020603050405020304" pitchFamily="18" charset="0"/>
              <a:cs typeface="Times New Roman" panose="02020603050405020304" pitchFamily="18" charset="0"/>
            </a:endParaRPr>
          </a:p>
        </p:txBody>
      </p:sp>
      <p:pic>
        <p:nvPicPr>
          <p:cNvPr id="44" name="图片 43">
            <a:extLst>
              <a:ext uri="{FF2B5EF4-FFF2-40B4-BE49-F238E27FC236}">
                <a16:creationId xmlns:a16="http://schemas.microsoft.com/office/drawing/2014/main" id="{4FFEDC35-C46A-D49B-190A-EC279A873A14}"/>
              </a:ext>
            </a:extLst>
          </p:cNvPr>
          <p:cNvPicPr>
            <a:picLocks noChangeAspect="1"/>
          </p:cNvPicPr>
          <p:nvPr/>
        </p:nvPicPr>
        <p:blipFill>
          <a:blip r:embed="rId6"/>
          <a:stretch>
            <a:fillRect/>
          </a:stretch>
        </p:blipFill>
        <p:spPr>
          <a:xfrm>
            <a:off x="1087933" y="12283785"/>
            <a:ext cx="2437835" cy="2398034"/>
          </a:xfrm>
          <a:prstGeom prst="rect">
            <a:avLst/>
          </a:prstGeom>
        </p:spPr>
      </p:pic>
      <p:sp>
        <p:nvSpPr>
          <p:cNvPr id="45" name="文本框 44">
            <a:extLst>
              <a:ext uri="{FF2B5EF4-FFF2-40B4-BE49-F238E27FC236}">
                <a16:creationId xmlns:a16="http://schemas.microsoft.com/office/drawing/2014/main" id="{83A95032-3CA7-BB79-939B-36D5A0DCAF9C}"/>
              </a:ext>
            </a:extLst>
          </p:cNvPr>
          <p:cNvSpPr txBox="1"/>
          <p:nvPr/>
        </p:nvSpPr>
        <p:spPr>
          <a:xfrm>
            <a:off x="786240" y="14774556"/>
            <a:ext cx="325334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Fig. 1: Collaborative Detection.</a:t>
            </a:r>
            <a:endParaRPr lang="zh-CN" altLang="en-US" dirty="0">
              <a:latin typeface="Times New Roman" panose="02020603050405020304" pitchFamily="18" charset="0"/>
              <a:cs typeface="Times New Roman" panose="02020603050405020304" pitchFamily="18" charset="0"/>
            </a:endParaRPr>
          </a:p>
        </p:txBody>
      </p:sp>
      <p:pic>
        <p:nvPicPr>
          <p:cNvPr id="47" name="图片 46">
            <a:extLst>
              <a:ext uri="{FF2B5EF4-FFF2-40B4-BE49-F238E27FC236}">
                <a16:creationId xmlns:a16="http://schemas.microsoft.com/office/drawing/2014/main" id="{6432C8DF-98F0-F728-A95D-C71B178B0ACE}"/>
              </a:ext>
            </a:extLst>
          </p:cNvPr>
          <p:cNvPicPr>
            <a:picLocks noChangeAspect="1"/>
          </p:cNvPicPr>
          <p:nvPr/>
        </p:nvPicPr>
        <p:blipFill>
          <a:blip r:embed="rId7"/>
          <a:stretch>
            <a:fillRect/>
          </a:stretch>
        </p:blipFill>
        <p:spPr>
          <a:xfrm>
            <a:off x="4472461" y="12430216"/>
            <a:ext cx="4895512" cy="2060627"/>
          </a:xfrm>
          <a:prstGeom prst="rect">
            <a:avLst/>
          </a:prstGeom>
        </p:spPr>
      </p:pic>
      <p:sp>
        <p:nvSpPr>
          <p:cNvPr id="51" name="文本框 50">
            <a:extLst>
              <a:ext uri="{FF2B5EF4-FFF2-40B4-BE49-F238E27FC236}">
                <a16:creationId xmlns:a16="http://schemas.microsoft.com/office/drawing/2014/main" id="{1C240881-F9B2-F450-CD47-11E0AC650EC1}"/>
              </a:ext>
            </a:extLst>
          </p:cNvPr>
          <p:cNvSpPr txBox="1"/>
          <p:nvPr/>
        </p:nvSpPr>
        <p:spPr>
          <a:xfrm>
            <a:off x="5293544" y="14774556"/>
            <a:ext cx="325334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Fig. 2: Overall Framework.</a:t>
            </a:r>
            <a:endParaRPr lang="zh-CN" altLang="en-US" dirty="0">
              <a:latin typeface="Times New Roman" panose="02020603050405020304" pitchFamily="18" charset="0"/>
              <a:cs typeface="Times New Roman" panose="02020603050405020304" pitchFamily="18" charset="0"/>
            </a:endParaRPr>
          </a:p>
        </p:txBody>
      </p:sp>
      <p:pic>
        <p:nvPicPr>
          <p:cNvPr id="53" name="图片 52">
            <a:extLst>
              <a:ext uri="{FF2B5EF4-FFF2-40B4-BE49-F238E27FC236}">
                <a16:creationId xmlns:a16="http://schemas.microsoft.com/office/drawing/2014/main" id="{D0D4678F-BF11-DCF6-47BE-494C5539068E}"/>
              </a:ext>
            </a:extLst>
          </p:cNvPr>
          <p:cNvPicPr>
            <a:picLocks noChangeAspect="1"/>
          </p:cNvPicPr>
          <p:nvPr/>
        </p:nvPicPr>
        <p:blipFill>
          <a:blip r:embed="rId8"/>
          <a:stretch>
            <a:fillRect/>
          </a:stretch>
        </p:blipFill>
        <p:spPr>
          <a:xfrm>
            <a:off x="10922910" y="8156498"/>
            <a:ext cx="7902119" cy="4238525"/>
          </a:xfrm>
          <a:prstGeom prst="rect">
            <a:avLst/>
          </a:prstGeom>
        </p:spPr>
      </p:pic>
      <p:sp>
        <p:nvSpPr>
          <p:cNvPr id="55" name="文本框 54">
            <a:extLst>
              <a:ext uri="{FF2B5EF4-FFF2-40B4-BE49-F238E27FC236}">
                <a16:creationId xmlns:a16="http://schemas.microsoft.com/office/drawing/2014/main" id="{3AF97B1D-E7BB-5EFD-20D4-83BA1235ACCE}"/>
              </a:ext>
            </a:extLst>
          </p:cNvPr>
          <p:cNvSpPr txBox="1"/>
          <p:nvPr/>
        </p:nvSpPr>
        <p:spPr>
          <a:xfrm>
            <a:off x="10347850" y="12407175"/>
            <a:ext cx="9528689"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Fig. 3: (a) Overall framework of WALNUT. Four neural networks (NNs): (b) Covariance Prediction, (c) Kalman Gain, (d) Covariance update, and (e) Mean update.</a:t>
            </a:r>
            <a:endParaRPr lang="zh-CN" altLang="en-US" dirty="0">
              <a:latin typeface="Times New Roman" panose="02020603050405020304" pitchFamily="18" charset="0"/>
              <a:cs typeface="Times New Roman" panose="02020603050405020304" pitchFamily="18" charset="0"/>
            </a:endParaRPr>
          </a:p>
        </p:txBody>
      </p:sp>
      <p:graphicFrame>
        <p:nvGraphicFramePr>
          <p:cNvPr id="57" name="表格 56">
            <a:extLst>
              <a:ext uri="{FF2B5EF4-FFF2-40B4-BE49-F238E27FC236}">
                <a16:creationId xmlns:a16="http://schemas.microsoft.com/office/drawing/2014/main" id="{CD069682-B3CC-8EA5-F8D5-21D09C0CD88E}"/>
              </a:ext>
            </a:extLst>
          </p:cNvPr>
          <p:cNvGraphicFramePr>
            <a:graphicFrameLocks noGrp="1"/>
          </p:cNvGraphicFramePr>
          <p:nvPr>
            <p:extLst>
              <p:ext uri="{D42A27DB-BD31-4B8C-83A1-F6EECF244321}">
                <p14:modId xmlns:p14="http://schemas.microsoft.com/office/powerpoint/2010/main" val="3453827665"/>
              </p:ext>
            </p:extLst>
          </p:nvPr>
        </p:nvGraphicFramePr>
        <p:xfrm>
          <a:off x="20536988" y="5260281"/>
          <a:ext cx="9457523" cy="3384430"/>
        </p:xfrm>
        <a:graphic>
          <a:graphicData uri="http://schemas.openxmlformats.org/drawingml/2006/table">
            <a:tbl>
              <a:tblPr firstRow="1" bandRow="1"/>
              <a:tblGrid>
                <a:gridCol w="620092">
                  <a:extLst>
                    <a:ext uri="{9D8B030D-6E8A-4147-A177-3AD203B41FA5}">
                      <a16:colId xmlns:a16="http://schemas.microsoft.com/office/drawing/2014/main" val="1754909413"/>
                    </a:ext>
                  </a:extLst>
                </a:gridCol>
                <a:gridCol w="1290014">
                  <a:extLst>
                    <a:ext uri="{9D8B030D-6E8A-4147-A177-3AD203B41FA5}">
                      <a16:colId xmlns:a16="http://schemas.microsoft.com/office/drawing/2014/main" val="2021067136"/>
                    </a:ext>
                  </a:extLst>
                </a:gridCol>
                <a:gridCol w="1219320">
                  <a:extLst>
                    <a:ext uri="{9D8B030D-6E8A-4147-A177-3AD203B41FA5}">
                      <a16:colId xmlns:a16="http://schemas.microsoft.com/office/drawing/2014/main" val="976975712"/>
                    </a:ext>
                  </a:extLst>
                </a:gridCol>
                <a:gridCol w="565924">
                  <a:extLst>
                    <a:ext uri="{9D8B030D-6E8A-4147-A177-3AD203B41FA5}">
                      <a16:colId xmlns:a16="http://schemas.microsoft.com/office/drawing/2014/main" val="3914803539"/>
                    </a:ext>
                  </a:extLst>
                </a:gridCol>
                <a:gridCol w="55416">
                  <a:extLst>
                    <a:ext uri="{9D8B030D-6E8A-4147-A177-3AD203B41FA5}">
                      <a16:colId xmlns:a16="http://schemas.microsoft.com/office/drawing/2014/main" val="831179488"/>
                    </a:ext>
                  </a:extLst>
                </a:gridCol>
                <a:gridCol w="1594876">
                  <a:extLst>
                    <a:ext uri="{9D8B030D-6E8A-4147-A177-3AD203B41FA5}">
                      <a16:colId xmlns:a16="http://schemas.microsoft.com/office/drawing/2014/main" val="2246815648"/>
                    </a:ext>
                  </a:extLst>
                </a:gridCol>
                <a:gridCol w="565924">
                  <a:extLst>
                    <a:ext uri="{9D8B030D-6E8A-4147-A177-3AD203B41FA5}">
                      <a16:colId xmlns:a16="http://schemas.microsoft.com/office/drawing/2014/main" val="3812010100"/>
                    </a:ext>
                  </a:extLst>
                </a:gridCol>
                <a:gridCol w="55416">
                  <a:extLst>
                    <a:ext uri="{9D8B030D-6E8A-4147-A177-3AD203B41FA5}">
                      <a16:colId xmlns:a16="http://schemas.microsoft.com/office/drawing/2014/main" val="2020594418"/>
                    </a:ext>
                  </a:extLst>
                </a:gridCol>
                <a:gridCol w="652987">
                  <a:extLst>
                    <a:ext uri="{9D8B030D-6E8A-4147-A177-3AD203B41FA5}">
                      <a16:colId xmlns:a16="http://schemas.microsoft.com/office/drawing/2014/main" val="1172644793"/>
                    </a:ext>
                  </a:extLst>
                </a:gridCol>
                <a:gridCol w="740054">
                  <a:extLst>
                    <a:ext uri="{9D8B030D-6E8A-4147-A177-3AD203B41FA5}">
                      <a16:colId xmlns:a16="http://schemas.microsoft.com/office/drawing/2014/main" val="1375682502"/>
                    </a:ext>
                  </a:extLst>
                </a:gridCol>
                <a:gridCol w="957716">
                  <a:extLst>
                    <a:ext uri="{9D8B030D-6E8A-4147-A177-3AD203B41FA5}">
                      <a16:colId xmlns:a16="http://schemas.microsoft.com/office/drawing/2014/main" val="3177088374"/>
                    </a:ext>
                  </a:extLst>
                </a:gridCol>
                <a:gridCol w="55416">
                  <a:extLst>
                    <a:ext uri="{9D8B030D-6E8A-4147-A177-3AD203B41FA5}">
                      <a16:colId xmlns:a16="http://schemas.microsoft.com/office/drawing/2014/main" val="3449541517"/>
                    </a:ext>
                  </a:extLst>
                </a:gridCol>
                <a:gridCol w="1084368">
                  <a:extLst>
                    <a:ext uri="{9D8B030D-6E8A-4147-A177-3AD203B41FA5}">
                      <a16:colId xmlns:a16="http://schemas.microsoft.com/office/drawing/2014/main" val="4101986806"/>
                    </a:ext>
                  </a:extLst>
                </a:gridCol>
              </a:tblGrid>
              <a:tr h="144000">
                <a:tc rowSpan="2" gridSpan="2">
                  <a:txBody>
                    <a:bodyPr/>
                    <a:lstStyle/>
                    <a:p>
                      <a:pPr algn="ctr">
                        <a:lnSpc>
                          <a:spcPts val="2100"/>
                        </a:lnSpc>
                      </a:pP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zh-CN" altLang="en-US" sz="1400"/>
                    </a:p>
                  </a:txBody>
                  <a:tcPr/>
                </a:tc>
                <a:tc gridSpan="5">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State</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sz="1400" dirty="0"/>
                    </a:p>
                  </a:txBody>
                  <a:tcPr/>
                </a:tc>
                <a:tc hMerge="1">
                  <a:txBody>
                    <a:bodyPr/>
                    <a:lstStyle/>
                    <a:p>
                      <a:endParaRPr lang="zh-CN" altLang="en-US"/>
                    </a:p>
                  </a:txBody>
                  <a:tcPr/>
                </a:tc>
                <a:tc hMerge="1">
                  <a:txBody>
                    <a:bodyPr/>
                    <a:lstStyle/>
                    <a:p>
                      <a:endParaRPr lang="zh-CN" altLang="en-US" sz="1400" dirty="0"/>
                    </a:p>
                  </a:txBody>
                  <a:tcPr/>
                </a:tc>
                <a:tc hMerge="1">
                  <a:txBody>
                    <a:bodyPr/>
                    <a:lstStyle/>
                    <a:p>
                      <a:endParaRPr lang="zh-CN" altLang="en-US" sz="1400" dirty="0"/>
                    </a:p>
                  </a:txBody>
                  <a:tcPr/>
                </a:tc>
                <a:tc>
                  <a:txBody>
                    <a:bodyPr/>
                    <a:lstStyle/>
                    <a:p>
                      <a:pPr algn="ctr">
                        <a:lnSpc>
                          <a:spcPts val="2100"/>
                        </a:lnSpc>
                      </a:pP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Uncertainty</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sz="1400" dirty="0"/>
                    </a:p>
                  </a:txBody>
                  <a:tcPr/>
                </a:tc>
                <a:tc hMerge="1">
                  <a:txBody>
                    <a:bodyPr/>
                    <a:lstStyle/>
                    <a:p>
                      <a:endParaRPr lang="zh-CN" altLang="en-US" sz="1400" dirty="0"/>
                    </a:p>
                  </a:txBody>
                  <a:tcPr/>
                </a:tc>
                <a:tc>
                  <a:txBody>
                    <a:bodyPr/>
                    <a:lstStyle/>
                    <a:p>
                      <a:pPr algn="ctr">
                        <a:lnSpc>
                          <a:spcPts val="2100"/>
                        </a:lnSpc>
                      </a:pP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Detection(%)</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5901858"/>
                  </a:ext>
                </a:extLst>
              </a:tr>
              <a:tr h="144000">
                <a:tc gridSpan="2" vMerge="1">
                  <a:txBody>
                    <a:bodyPr/>
                    <a:lstStyle/>
                    <a:p>
                      <a:endParaRPr lang="zh-CN" altLang="en-US" sz="1400"/>
                    </a:p>
                  </a:txBody>
                  <a:tcPr/>
                </a:tc>
                <a:tc hMerge="1" vMerge="1">
                  <a:txBody>
                    <a:bodyPr/>
                    <a:lstStyle/>
                    <a:p>
                      <a:endParaRPr lang="zh-CN" altLang="en-US" sz="1400" dirty="0"/>
                    </a:p>
                  </a:txBody>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MSE[dB]</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100"/>
                        </a:lnSpc>
                      </a:pP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MAE[dB]</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2832080" rtl="0" eaLnBrk="1" fontAlgn="auto" latinLnBrk="0" hangingPunct="1">
                        <a:lnSpc>
                          <a:spcPts val="21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2832080" rtl="0" eaLnBrk="1" fontAlgn="auto" latinLnBrk="0" hangingPunct="1">
                        <a:lnSpc>
                          <a:spcPts val="2100"/>
                        </a:lnSpc>
                        <a:spcBef>
                          <a:spcPts val="0"/>
                        </a:spcBef>
                        <a:spcAft>
                          <a:spcPts val="0"/>
                        </a:spcAft>
                        <a:buClrTx/>
                        <a:buSzTx/>
                        <a:buFontTx/>
                        <a:buNone/>
                        <a:tabLst/>
                        <a:defRPr/>
                      </a:pP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MNLL</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PICP</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MPIW</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100"/>
                        </a:lnSpc>
                      </a:pP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Ratio</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5659411"/>
                  </a:ext>
                </a:extLst>
              </a:tr>
              <a:tr h="144000">
                <a:tc rowSpan="4">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4a4t</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ScalableMARL</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-8.21 ± 1.80</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-6.89 ± 0.74</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15.83</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0.48</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5.00E-04</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70.0 ± 0.0</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138042764"/>
                  </a:ext>
                </a:extLst>
              </a:tr>
              <a:tr h="144000">
                <a:tc vMerge="1">
                  <a:txBody>
                    <a:bodyPr/>
                    <a:lstStyle/>
                    <a:p>
                      <a:endParaRPr lang="zh-CN" altLang="en-US" sz="1400" dirty="0"/>
                    </a:p>
                  </a:txBody>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KalmanNet</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-11.21 ± 1.71</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36.5</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-8.33 ± 0.65</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20.9</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82.4 ± 4.8</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57937997"/>
                  </a:ext>
                </a:extLst>
              </a:tr>
              <a:tr h="144000">
                <a:tc vMerge="1">
                  <a:txBody>
                    <a:bodyPr/>
                    <a:lstStyle/>
                    <a:p>
                      <a:endParaRPr lang="zh-CN" altLang="en-US" sz="1400" dirty="0"/>
                    </a:p>
                  </a:txBody>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TPKN</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-11.45 ± 1.51</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39.5</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-8.81 ± 0.62</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27.9</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84.3 ± 3.3</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94300705"/>
                  </a:ext>
                </a:extLst>
              </a:tr>
              <a:tr h="144000">
                <a:tc vMerge="1">
                  <a:txBody>
                    <a:bodyPr/>
                    <a:lstStyle/>
                    <a:p>
                      <a:endParaRPr lang="zh-CN" altLang="en-US" sz="1400" dirty="0"/>
                    </a:p>
                  </a:txBody>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WALNUT</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-11.96 ± 1.84</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45.7</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endPar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-9.03 ± 0.74</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31.1</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endPar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-2.57</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0.83</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3.1E-5</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endPar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85.1 ± 4.0</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9184327"/>
                  </a:ext>
                </a:extLst>
              </a:tr>
              <a:tr h="144000">
                <a:tc rowSpan="4">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4a2t</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ScalableMARL</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-13.09 ± 1.79</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-9.01 ± 0.76</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13.3</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0.45</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1.20E-04</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70.0 ± 0.0</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71829244"/>
                  </a:ext>
                </a:extLst>
              </a:tr>
              <a:tr h="144000">
                <a:tc vMerge="1">
                  <a:txBody>
                    <a:bodyPr/>
                    <a:lstStyle/>
                    <a:p>
                      <a:endParaRPr lang="zh-CN" altLang="en-US" sz="1400" dirty="0"/>
                    </a:p>
                  </a:txBody>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KalmanNet</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-15.81 ± 1.28</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20.8</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-10.00 ± 0.40</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75.2 ± 9.1</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83138312"/>
                  </a:ext>
                </a:extLst>
              </a:tr>
              <a:tr h="144000">
                <a:tc vMerge="1">
                  <a:txBody>
                    <a:bodyPr/>
                    <a:lstStyle/>
                    <a:p>
                      <a:endParaRPr lang="zh-CN" altLang="en-US" sz="1400" dirty="0"/>
                    </a:p>
                  </a:txBody>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TPKN</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-16.43 ± 1.53</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25.5</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-10.52 ± 0.47</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16.8</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82.1 ± 5.6</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39495428"/>
                  </a:ext>
                </a:extLst>
              </a:tr>
              <a:tr h="144000">
                <a:tc vMerge="1">
                  <a:txBody>
                    <a:bodyPr/>
                    <a:lstStyle/>
                    <a:p>
                      <a:endParaRPr lang="zh-CN" altLang="en-US" sz="1400" dirty="0"/>
                    </a:p>
                  </a:txBody>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WALNUT</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-16.85 ± 1.22</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28.7</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endPar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-10.86 ± 0.44</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20.5</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endPar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-3.58</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0.82</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3.8E-6</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endPar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87.1 ± 4.6</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524131"/>
                  </a:ext>
                </a:extLst>
              </a:tr>
              <a:tr h="144000">
                <a:tc rowSpan="4">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2a4t</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ScalableMARL</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-5.36 ± 2.08</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-5.54 ± 0.97</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15.67</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0.58</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1.70E-02</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70.0 ± 0.0</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67180667"/>
                  </a:ext>
                </a:extLst>
              </a:tr>
              <a:tr h="144000">
                <a:tc vMerge="1">
                  <a:txBody>
                    <a:bodyPr/>
                    <a:lstStyle/>
                    <a:p>
                      <a:endParaRPr lang="zh-CN" altLang="en-US" sz="1400" dirty="0"/>
                    </a:p>
                  </a:txBody>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KalmanNet</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-6.25 ± 1.34</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16.6</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-6.14 ± 0.54</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10.8</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71.5 ± 4.2</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789478"/>
                  </a:ext>
                </a:extLst>
              </a:tr>
              <a:tr h="144000">
                <a:tc vMerge="1">
                  <a:txBody>
                    <a:bodyPr/>
                    <a:lstStyle/>
                    <a:p>
                      <a:endParaRPr lang="zh-CN" altLang="en-US" sz="1400" dirty="0"/>
                    </a:p>
                  </a:txBody>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TPKN</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-6.95 ± 1.21</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29.7</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-6.67 ± 0.53</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20.4</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fontAlgn="b">
                        <a:lnSpc>
                          <a:spcPts val="2100"/>
                        </a:lnSpc>
                      </a:pP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74.5 ± 3.6</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3960042"/>
                  </a:ext>
                </a:extLst>
              </a:tr>
              <a:tr h="144000">
                <a:tc vMerge="1">
                  <a:txBody>
                    <a:bodyPr/>
                    <a:lstStyle/>
                    <a:p>
                      <a:endParaRPr lang="zh-CN" altLang="en-US" sz="1400" dirty="0"/>
                    </a:p>
                  </a:txBody>
                  <a:tcPr/>
                </a:tc>
                <a:tc>
                  <a:txBody>
                    <a:bodyPr/>
                    <a:lstStyle/>
                    <a:p>
                      <a:pPr algn="ctr">
                        <a:lnSpc>
                          <a:spcPts val="2100"/>
                        </a:lnSpc>
                      </a:pPr>
                      <a:r>
                        <a:rPr lang="en-US" altLang="zh-CN" sz="1400" dirty="0">
                          <a:latin typeface="Times New Roman" panose="02020603050405020304" pitchFamily="18" charset="0"/>
                          <a:cs typeface="Times New Roman" panose="02020603050405020304" pitchFamily="18" charset="0"/>
                        </a:rPr>
                        <a:t>WALNUT</a:t>
                      </a:r>
                      <a:endParaRPr lang="zh-CN" altLang="en-US" sz="1400" dirty="0">
                        <a:latin typeface="Times New Roman" panose="02020603050405020304" pitchFamily="18" charset="0"/>
                        <a:cs typeface="Times New Roman" panose="020206030504050203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-8.35 ± 1.23</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55.8</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endPar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-7.36 ± 0.54</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32.9</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endPar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-1.66</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0.87</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1.1E-4</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endPar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ts val="2100"/>
                        </a:lnSpc>
                      </a:pPr>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78.8 ± 3.4</a:t>
                      </a:r>
                    </a:p>
                  </a:txBody>
                  <a:tcPr marL="9525" marR="9525" marT="9525"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6748707"/>
                  </a:ext>
                </a:extLst>
              </a:tr>
            </a:tbl>
          </a:graphicData>
        </a:graphic>
      </p:graphicFrame>
      <p:sp>
        <p:nvSpPr>
          <p:cNvPr id="59" name="文本框 58">
            <a:extLst>
              <a:ext uri="{FF2B5EF4-FFF2-40B4-BE49-F238E27FC236}">
                <a16:creationId xmlns:a16="http://schemas.microsoft.com/office/drawing/2014/main" id="{FDFCB28C-3757-1D99-BDC6-CA9A66509BF2}"/>
              </a:ext>
            </a:extLst>
          </p:cNvPr>
          <p:cNvSpPr txBox="1"/>
          <p:nvPr/>
        </p:nvSpPr>
        <p:spPr>
          <a:xfrm>
            <a:off x="21843100" y="4851813"/>
            <a:ext cx="6845300" cy="338554"/>
          </a:xfrm>
          <a:prstGeom prst="rect">
            <a:avLst/>
          </a:prstGeom>
          <a:no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TABLE 1: Baseline study in a collaborative detection environment.</a:t>
            </a:r>
            <a:endParaRPr lang="zh-CN" altLang="en-US" sz="1600" dirty="0">
              <a:latin typeface="Times New Roman" panose="02020603050405020304" pitchFamily="18" charset="0"/>
              <a:cs typeface="Times New Roman" panose="02020603050405020304" pitchFamily="18" charset="0"/>
            </a:endParaRPr>
          </a:p>
        </p:txBody>
      </p:sp>
      <p:graphicFrame>
        <p:nvGraphicFramePr>
          <p:cNvPr id="60" name="表格 59">
            <a:extLst>
              <a:ext uri="{FF2B5EF4-FFF2-40B4-BE49-F238E27FC236}">
                <a16:creationId xmlns:a16="http://schemas.microsoft.com/office/drawing/2014/main" id="{4B1C14C9-7F02-DC57-3D66-596412769B9D}"/>
              </a:ext>
            </a:extLst>
          </p:cNvPr>
          <p:cNvGraphicFramePr>
            <a:graphicFrameLocks noGrp="1"/>
          </p:cNvGraphicFramePr>
          <p:nvPr>
            <p:extLst>
              <p:ext uri="{D42A27DB-BD31-4B8C-83A1-F6EECF244321}">
                <p14:modId xmlns:p14="http://schemas.microsoft.com/office/powerpoint/2010/main" val="3098563974"/>
              </p:ext>
            </p:extLst>
          </p:nvPr>
        </p:nvGraphicFramePr>
        <p:xfrm>
          <a:off x="22808490" y="9152491"/>
          <a:ext cx="4789632" cy="1559942"/>
        </p:xfrm>
        <a:graphic>
          <a:graphicData uri="http://schemas.openxmlformats.org/drawingml/2006/table">
            <a:tbl>
              <a:tblPr firstRow="1" bandRow="1"/>
              <a:tblGrid>
                <a:gridCol w="1424135">
                  <a:extLst>
                    <a:ext uri="{9D8B030D-6E8A-4147-A177-3AD203B41FA5}">
                      <a16:colId xmlns:a16="http://schemas.microsoft.com/office/drawing/2014/main" val="1726746223"/>
                    </a:ext>
                  </a:extLst>
                </a:gridCol>
                <a:gridCol w="970681">
                  <a:extLst>
                    <a:ext uri="{9D8B030D-6E8A-4147-A177-3AD203B41FA5}">
                      <a16:colId xmlns:a16="http://schemas.microsoft.com/office/drawing/2014/main" val="1121390722"/>
                    </a:ext>
                  </a:extLst>
                </a:gridCol>
                <a:gridCol w="1197408">
                  <a:extLst>
                    <a:ext uri="{9D8B030D-6E8A-4147-A177-3AD203B41FA5}">
                      <a16:colId xmlns:a16="http://schemas.microsoft.com/office/drawing/2014/main" val="3850547820"/>
                    </a:ext>
                  </a:extLst>
                </a:gridCol>
                <a:gridCol w="1197408">
                  <a:extLst>
                    <a:ext uri="{9D8B030D-6E8A-4147-A177-3AD203B41FA5}">
                      <a16:colId xmlns:a16="http://schemas.microsoft.com/office/drawing/2014/main" val="662056347"/>
                    </a:ext>
                  </a:extLst>
                </a:gridCol>
              </a:tblGrid>
              <a:tr h="241200">
                <a:tc rowSpan="2">
                  <a:txBody>
                    <a:bodyPr/>
                    <a:lstStyle/>
                    <a:p>
                      <a:pPr marL="0" algn="ctr" defTabSz="2832080" rtl="0" eaLnBrk="1" latinLnBrk="0" hangingPunct="1">
                        <a:lnSpc>
                          <a:spcPts val="1300"/>
                        </a:lnSpc>
                      </a:pP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algn="ctr" defTabSz="2832080" rtl="0" eaLnBrk="1" latinLnBrk="0" hangingPunct="1">
                        <a:lnSpc>
                          <a:spcPts val="1300"/>
                        </a:lnSpc>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Test</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algn="ctr" defTabSz="2832080" rtl="0" eaLnBrk="1" latinLnBrk="0" hangingPunct="1">
                        <a:lnSpc>
                          <a:spcPts val="1300"/>
                        </a:lnSpc>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Training</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lnSpc>
                          <a:spcPts val="2100"/>
                        </a:lnSpc>
                      </a:pP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11765480"/>
                  </a:ext>
                </a:extLst>
              </a:tr>
              <a:tr h="241200">
                <a:tc vMerge="1">
                  <a:txBody>
                    <a:bodyPr/>
                    <a:lstStyle/>
                    <a:p>
                      <a:pPr>
                        <a:lnSpc>
                          <a:spcPts val="2100"/>
                        </a:lnSpc>
                      </a:pPr>
                      <a:endParaRPr lang="zh-CN" altLang="en-US" dirty="0"/>
                    </a:p>
                  </a:txBody>
                  <a:tcPr/>
                </a:tc>
                <a:tc vMerge="1">
                  <a:txBody>
                    <a:bodyPr/>
                    <a:lstStyle/>
                    <a:p>
                      <a:pPr>
                        <a:lnSpc>
                          <a:spcPts val="2100"/>
                        </a:lnSpc>
                      </a:pPr>
                      <a:endParaRPr lang="zh-CN" altLang="en-US" dirty="0"/>
                    </a:p>
                  </a:txBody>
                  <a:tcPr/>
                </a:tc>
                <a:tc>
                  <a:txBody>
                    <a:bodyPr/>
                    <a:lstStyle/>
                    <a:p>
                      <a:pPr marL="0" algn="ctr" defTabSz="2832080" rtl="0" eaLnBrk="1" latinLnBrk="0" hangingPunct="1">
                        <a:lnSpc>
                          <a:spcPts val="1300"/>
                        </a:lnSpc>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w/ obt.</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832080" rtl="0" eaLnBrk="1" latinLnBrk="0" hangingPunct="1">
                        <a:lnSpc>
                          <a:spcPts val="1300"/>
                        </a:lnSpc>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wo/ obt.</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6933179"/>
                  </a:ext>
                </a:extLst>
              </a:tr>
              <a:tr h="241200">
                <a:tc rowSpan="2">
                  <a:txBody>
                    <a:bodyPr/>
                    <a:lstStyle/>
                    <a:p>
                      <a:pPr marL="0" algn="ctr" defTabSz="2832080" rtl="0" eaLnBrk="1" latinLnBrk="0" hangingPunct="1">
                        <a:lnSpc>
                          <a:spcPts val="1300"/>
                        </a:lnSpc>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WALNUT</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w/ obt.</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algn="ctr" defTabSz="2832080" rtl="0" eaLnBrk="1" latinLnBrk="0" hangingPunct="1">
                        <a:lnSpc>
                          <a:spcPts val="1300"/>
                        </a:lnSpc>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-8.54 ± 1.13</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algn="ctr" defTabSz="2832080" rtl="0" eaLnBrk="1" latinLnBrk="0" hangingPunct="1">
                        <a:lnSpc>
                          <a:spcPts val="1300"/>
                        </a:lnSpc>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-9.81 ± 1.58</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778521642"/>
                  </a:ext>
                </a:extLst>
              </a:tr>
              <a:tr h="241200">
                <a:tc vMerge="1">
                  <a:txBody>
                    <a:bodyPr/>
                    <a:lstStyle/>
                    <a:p>
                      <a:pPr algn="ctr">
                        <a:lnSpc>
                          <a:spcPts val="2100"/>
                        </a:lnSpc>
                      </a:pP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wo/ obt.</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832080" rtl="0" eaLnBrk="1" latinLnBrk="0" hangingPunct="1">
                        <a:lnSpc>
                          <a:spcPts val="1300"/>
                        </a:lnSpc>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-10.74 ± 1.47</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832080" rtl="0" eaLnBrk="1" latinLnBrk="0" hangingPunct="1">
                        <a:lnSpc>
                          <a:spcPts val="1300"/>
                        </a:lnSpc>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-11.96 ± 1.84</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5681777"/>
                  </a:ext>
                </a:extLst>
              </a:tr>
              <a:tr h="241200">
                <a:tc rowSpan="2">
                  <a:txBody>
                    <a:bodyPr/>
                    <a:lstStyle/>
                    <a:p>
                      <a:pPr marL="0" algn="ctr" defTabSz="2832080" rtl="0" eaLnBrk="1" latinLnBrk="0" hangingPunct="1">
                        <a:lnSpc>
                          <a:spcPts val="1300"/>
                        </a:lnSpc>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ScalableMARL</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w/ obt.</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algn="ctr" defTabSz="2832080" rtl="0" eaLnBrk="1" latinLnBrk="0" hangingPunct="1">
                        <a:lnSpc>
                          <a:spcPts val="1300"/>
                        </a:lnSpc>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-6.32 ± 1.19</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algn="ctr" defTabSz="2832080" rtl="0" eaLnBrk="1" latinLnBrk="0" hangingPunct="1">
                        <a:lnSpc>
                          <a:spcPts val="1300"/>
                        </a:lnSpc>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-6.42 ± 1.36</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526504932"/>
                  </a:ext>
                </a:extLst>
              </a:tr>
              <a:tr h="241200">
                <a:tc vMerge="1">
                  <a:txBody>
                    <a:bodyPr/>
                    <a:lstStyle/>
                    <a:p>
                      <a:pPr algn="ctr">
                        <a:lnSpc>
                          <a:spcPts val="2100"/>
                        </a:lnSpc>
                      </a:pP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wo/ obt.</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832080" rtl="0" eaLnBrk="1" latinLnBrk="0" hangingPunct="1">
                        <a:lnSpc>
                          <a:spcPts val="1300"/>
                        </a:lnSpc>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-8.06 ±1.07</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832080" rtl="0" eaLnBrk="1" latinLnBrk="0" hangingPunct="1">
                        <a:lnSpc>
                          <a:spcPts val="1300"/>
                        </a:lnSpc>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-8.21 ± 1.80</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535210"/>
                  </a:ext>
                </a:extLst>
              </a:tr>
            </a:tbl>
          </a:graphicData>
        </a:graphic>
      </p:graphicFrame>
      <p:sp>
        <p:nvSpPr>
          <p:cNvPr id="61" name="文本框 60">
            <a:extLst>
              <a:ext uri="{FF2B5EF4-FFF2-40B4-BE49-F238E27FC236}">
                <a16:creationId xmlns:a16="http://schemas.microsoft.com/office/drawing/2014/main" id="{B8E377C6-9728-184E-5B74-F6F2BC514E5C}"/>
              </a:ext>
            </a:extLst>
          </p:cNvPr>
          <p:cNvSpPr txBox="1"/>
          <p:nvPr/>
        </p:nvSpPr>
        <p:spPr>
          <a:xfrm>
            <a:off x="20767021" y="8762817"/>
            <a:ext cx="9227490" cy="338554"/>
          </a:xfrm>
          <a:prstGeom prst="rect">
            <a:avLst/>
          </a:prstGeom>
          <a:no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TABLE 2: Comparison on Known and Unknown Training Maps in  a 4a4t Collaborative Detection Setting.</a:t>
            </a:r>
            <a:endParaRPr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66" name="表格 65">
                <a:extLst>
                  <a:ext uri="{FF2B5EF4-FFF2-40B4-BE49-F238E27FC236}">
                    <a16:creationId xmlns:a16="http://schemas.microsoft.com/office/drawing/2014/main" id="{D8569365-AB37-047C-6BD9-C3B1932907F9}"/>
                  </a:ext>
                </a:extLst>
              </p:cNvPr>
              <p:cNvGraphicFramePr>
                <a:graphicFrameLocks noGrp="1"/>
              </p:cNvGraphicFramePr>
              <p:nvPr>
                <p:extLst>
                  <p:ext uri="{D42A27DB-BD31-4B8C-83A1-F6EECF244321}">
                    <p14:modId xmlns:p14="http://schemas.microsoft.com/office/powerpoint/2010/main" val="3657623937"/>
                  </p:ext>
                </p:extLst>
              </p:nvPr>
            </p:nvGraphicFramePr>
            <p:xfrm>
              <a:off x="22631499" y="11168875"/>
              <a:ext cx="5268500" cy="1307465"/>
            </p:xfrm>
            <a:graphic>
              <a:graphicData uri="http://schemas.openxmlformats.org/drawingml/2006/table">
                <a:tbl>
                  <a:tblPr firstRow="1" bandRow="1"/>
                  <a:tblGrid>
                    <a:gridCol w="1316650">
                      <a:extLst>
                        <a:ext uri="{9D8B030D-6E8A-4147-A177-3AD203B41FA5}">
                          <a16:colId xmlns:a16="http://schemas.microsoft.com/office/drawing/2014/main" val="641839393"/>
                        </a:ext>
                      </a:extLst>
                    </a:gridCol>
                    <a:gridCol w="1316650">
                      <a:extLst>
                        <a:ext uri="{9D8B030D-6E8A-4147-A177-3AD203B41FA5}">
                          <a16:colId xmlns:a16="http://schemas.microsoft.com/office/drawing/2014/main" val="2205177636"/>
                        </a:ext>
                      </a:extLst>
                    </a:gridCol>
                    <a:gridCol w="1317600">
                      <a:extLst>
                        <a:ext uri="{9D8B030D-6E8A-4147-A177-3AD203B41FA5}">
                          <a16:colId xmlns:a16="http://schemas.microsoft.com/office/drawing/2014/main" val="2731571276"/>
                        </a:ext>
                      </a:extLst>
                    </a:gridCol>
                    <a:gridCol w="1317600">
                      <a:extLst>
                        <a:ext uri="{9D8B030D-6E8A-4147-A177-3AD203B41FA5}">
                          <a16:colId xmlns:a16="http://schemas.microsoft.com/office/drawing/2014/main" val="2276313434"/>
                        </a:ext>
                      </a:extLst>
                    </a:gridCol>
                  </a:tblGrid>
                  <a:tr h="261493">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400" i="1" kern="1200" smtClean="0">
                                    <a:solidFill>
                                      <a:schemeClr val="tx1"/>
                                    </a:solidFill>
                                    <a:latin typeface="Cambria Math" panose="02040503050406030204" pitchFamily="18" charset="0"/>
                                    <a:ea typeface="+mn-ea"/>
                                    <a:cs typeface="Times New Roman" panose="02020603050405020304" pitchFamily="18" charset="0"/>
                                  </a:rPr>
                                  <m:t>𝛼</m:t>
                                </m:r>
                              </m:oMath>
                            </m:oMathPara>
                          </a14:m>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CN" sz="1400" i="1" kern="1200" smtClean="0">
                                        <a:solidFill>
                                          <a:schemeClr val="tx1"/>
                                        </a:solidFill>
                                        <a:latin typeface="Cambria Math" panose="02040503050406030204" pitchFamily="18" charset="0"/>
                                        <a:ea typeface="+mn-ea"/>
                                        <a:cs typeface="Times New Roman" panose="02020603050405020304" pitchFamily="18" charset="0"/>
                                      </a:rPr>
                                    </m:ctrlPr>
                                  </m:sSupPr>
                                  <m:e>
                                    <m:r>
                                      <a:rPr lang="en-US" altLang="zh-CN" sz="1400" b="0" i="1" kern="1200" smtClean="0">
                                        <a:solidFill>
                                          <a:schemeClr val="tx1"/>
                                        </a:solidFill>
                                        <a:latin typeface="Cambria Math" panose="02040503050406030204" pitchFamily="18" charset="0"/>
                                        <a:ea typeface="+mn-ea"/>
                                        <a:cs typeface="Times New Roman" panose="02020603050405020304" pitchFamily="18" charset="0"/>
                                      </a:rPr>
                                      <m:t>0</m:t>
                                    </m:r>
                                  </m:e>
                                  <m:sup>
                                    <m:r>
                                      <a:rPr lang="en-US" altLang="zh-CN" sz="1400" i="1" kern="12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sSup>
                              </m:oMath>
                            </m:oMathPara>
                          </a14:m>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832080" rtl="0" eaLnBrk="1" latinLnBrk="0" hangingPunct="1">
                            <a:lnSpc>
                              <a:spcPts val="1300"/>
                            </a:lnSpc>
                          </a:pPr>
                          <a14:m>
                            <m:oMathPara xmlns:m="http://schemas.openxmlformats.org/officeDocument/2006/math">
                              <m:oMathParaPr>
                                <m:jc m:val="centerGroup"/>
                              </m:oMathParaPr>
                              <m:oMath xmlns:m="http://schemas.openxmlformats.org/officeDocument/2006/math">
                                <m:sSup>
                                  <m:sSupPr>
                                    <m:ctrlPr>
                                      <a:rPr lang="en-US" altLang="zh-CN" sz="1400" i="1" kern="1200" smtClean="0">
                                        <a:solidFill>
                                          <a:schemeClr val="tx1"/>
                                        </a:solidFill>
                                        <a:latin typeface="Cambria Math" panose="02040503050406030204" pitchFamily="18" charset="0"/>
                                        <a:ea typeface="+mn-ea"/>
                                        <a:cs typeface="Times New Roman" panose="02020603050405020304" pitchFamily="18" charset="0"/>
                                      </a:rPr>
                                    </m:ctrlPr>
                                  </m:sSupPr>
                                  <m:e>
                                    <m:r>
                                      <a:rPr lang="en-US" altLang="zh-CN" sz="1400" b="0" i="1" kern="1200" smtClean="0">
                                        <a:solidFill>
                                          <a:schemeClr val="tx1"/>
                                        </a:solidFill>
                                        <a:latin typeface="Cambria Math" panose="02040503050406030204" pitchFamily="18" charset="0"/>
                                        <a:ea typeface="+mn-ea"/>
                                        <a:cs typeface="Times New Roman" panose="02020603050405020304" pitchFamily="18" charset="0"/>
                                      </a:rPr>
                                      <m:t>1</m:t>
                                    </m:r>
                                    <m:r>
                                      <a:rPr lang="en-US" altLang="zh-CN" sz="1400" b="0" i="1" kern="1200" smtClean="0">
                                        <a:solidFill>
                                          <a:schemeClr val="tx1"/>
                                        </a:solidFill>
                                        <a:latin typeface="Cambria Math" panose="02040503050406030204" pitchFamily="18" charset="0"/>
                                        <a:ea typeface="+mn-ea"/>
                                        <a:cs typeface="Times New Roman" panose="02020603050405020304" pitchFamily="18" charset="0"/>
                                      </a:rPr>
                                      <m:t>0</m:t>
                                    </m:r>
                                  </m:e>
                                  <m:sup>
                                    <m:r>
                                      <a:rPr lang="en-US" altLang="zh-CN" sz="1400" i="1" kern="12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sSup>
                              </m:oMath>
                            </m:oMathPara>
                          </a14:m>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832080" rtl="0" eaLnBrk="1" latinLnBrk="0" hangingPunct="1">
                            <a:lnSpc>
                              <a:spcPts val="1300"/>
                            </a:lnSpc>
                          </a:pPr>
                          <a14:m>
                            <m:oMathPara xmlns:m="http://schemas.openxmlformats.org/officeDocument/2006/math">
                              <m:oMathParaPr>
                                <m:jc m:val="centerGroup"/>
                              </m:oMathParaPr>
                              <m:oMath xmlns:m="http://schemas.openxmlformats.org/officeDocument/2006/math">
                                <m:sSup>
                                  <m:sSupPr>
                                    <m:ctrlPr>
                                      <a:rPr lang="en-US" altLang="zh-CN" sz="1400" i="1" kern="1200" smtClean="0">
                                        <a:solidFill>
                                          <a:schemeClr val="tx1"/>
                                        </a:solidFill>
                                        <a:latin typeface="Cambria Math" panose="02040503050406030204" pitchFamily="18" charset="0"/>
                                        <a:ea typeface="+mn-ea"/>
                                        <a:cs typeface="Times New Roman" panose="02020603050405020304" pitchFamily="18" charset="0"/>
                                      </a:rPr>
                                    </m:ctrlPr>
                                  </m:sSupPr>
                                  <m:e>
                                    <m:r>
                                      <a:rPr lang="en-US" altLang="zh-CN" sz="1400" b="0" i="1" kern="1200" smtClean="0">
                                        <a:solidFill>
                                          <a:schemeClr val="tx1"/>
                                        </a:solidFill>
                                        <a:latin typeface="Cambria Math" panose="02040503050406030204" pitchFamily="18" charset="0"/>
                                        <a:ea typeface="+mn-ea"/>
                                        <a:cs typeface="Times New Roman" panose="02020603050405020304" pitchFamily="18" charset="0"/>
                                      </a:rPr>
                                      <m:t>2</m:t>
                                    </m:r>
                                    <m:r>
                                      <a:rPr lang="en-US" altLang="zh-CN" sz="1400" b="0" i="1" kern="1200" smtClean="0">
                                        <a:solidFill>
                                          <a:schemeClr val="tx1"/>
                                        </a:solidFill>
                                        <a:latin typeface="Cambria Math" panose="02040503050406030204" pitchFamily="18" charset="0"/>
                                        <a:ea typeface="+mn-ea"/>
                                        <a:cs typeface="Times New Roman" panose="02020603050405020304" pitchFamily="18" charset="0"/>
                                      </a:rPr>
                                      <m:t>0</m:t>
                                    </m:r>
                                  </m:e>
                                  <m:sup>
                                    <m:r>
                                      <a:rPr lang="en-US" altLang="zh-CN" sz="1400" i="1" kern="12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sSup>
                              </m:oMath>
                            </m:oMathPara>
                          </a14:m>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9414825"/>
                      </a:ext>
                    </a:extLst>
                  </a:tr>
                  <a:tr h="261493">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KF</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-19.743 ± 0.863</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-19.658 ± 0.814</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-18.985 ± 0.528</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933316680"/>
                      </a:ext>
                    </a:extLst>
                  </a:tr>
                  <a:tr h="261493">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KalmanNet</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-21.337 ± 0.075</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sng"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-21.219 ± 0.097</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sng"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-20.321 ± 0.155</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6620872"/>
                      </a:ext>
                    </a:extLst>
                  </a:tr>
                  <a:tr h="261493">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WALNUT-H</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-21.396 ± 0.071</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-20.569 ± 0.015</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-19.033 ± 0.066</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2499238"/>
                      </a:ext>
                    </a:extLst>
                  </a:tr>
                  <a:tr h="261493">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WALNUT</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sng"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-21.393 ± 0.062</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-21.263 ± 0.085</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-20.448 ± 0.126</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0256859"/>
                      </a:ext>
                    </a:extLst>
                  </a:tr>
                </a:tbl>
              </a:graphicData>
            </a:graphic>
          </p:graphicFrame>
        </mc:Choice>
        <mc:Fallback>
          <p:graphicFrame>
            <p:nvGraphicFramePr>
              <p:cNvPr id="66" name="表格 65">
                <a:extLst>
                  <a:ext uri="{FF2B5EF4-FFF2-40B4-BE49-F238E27FC236}">
                    <a16:creationId xmlns:a16="http://schemas.microsoft.com/office/drawing/2014/main" id="{D8569365-AB37-047C-6BD9-C3B1932907F9}"/>
                  </a:ext>
                </a:extLst>
              </p:cNvPr>
              <p:cNvGraphicFramePr>
                <a:graphicFrameLocks noGrp="1"/>
              </p:cNvGraphicFramePr>
              <p:nvPr>
                <p:extLst>
                  <p:ext uri="{D42A27DB-BD31-4B8C-83A1-F6EECF244321}">
                    <p14:modId xmlns:p14="http://schemas.microsoft.com/office/powerpoint/2010/main" val="3657623937"/>
                  </p:ext>
                </p:extLst>
              </p:nvPr>
            </p:nvGraphicFramePr>
            <p:xfrm>
              <a:off x="22631499" y="11168875"/>
              <a:ext cx="5268500" cy="1307465"/>
            </p:xfrm>
            <a:graphic>
              <a:graphicData uri="http://schemas.openxmlformats.org/drawingml/2006/table">
                <a:tbl>
                  <a:tblPr firstRow="1" bandRow="1"/>
                  <a:tblGrid>
                    <a:gridCol w="1316650">
                      <a:extLst>
                        <a:ext uri="{9D8B030D-6E8A-4147-A177-3AD203B41FA5}">
                          <a16:colId xmlns:a16="http://schemas.microsoft.com/office/drawing/2014/main" val="641839393"/>
                        </a:ext>
                      </a:extLst>
                    </a:gridCol>
                    <a:gridCol w="1316650">
                      <a:extLst>
                        <a:ext uri="{9D8B030D-6E8A-4147-A177-3AD203B41FA5}">
                          <a16:colId xmlns:a16="http://schemas.microsoft.com/office/drawing/2014/main" val="2205177636"/>
                        </a:ext>
                      </a:extLst>
                    </a:gridCol>
                    <a:gridCol w="1317600">
                      <a:extLst>
                        <a:ext uri="{9D8B030D-6E8A-4147-A177-3AD203B41FA5}">
                          <a16:colId xmlns:a16="http://schemas.microsoft.com/office/drawing/2014/main" val="2731571276"/>
                        </a:ext>
                      </a:extLst>
                    </a:gridCol>
                    <a:gridCol w="1317600">
                      <a:extLst>
                        <a:ext uri="{9D8B030D-6E8A-4147-A177-3AD203B41FA5}">
                          <a16:colId xmlns:a16="http://schemas.microsoft.com/office/drawing/2014/main" val="2276313434"/>
                        </a:ext>
                      </a:extLst>
                    </a:gridCol>
                  </a:tblGrid>
                  <a:tr h="261493">
                    <a:tc>
                      <a:txBody>
                        <a:bodyPr/>
                        <a:lstStyle/>
                        <a:p>
                          <a:endParaRPr lang="zh-CN"/>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9"/>
                          <a:stretch>
                            <a:fillRect t="-2326" r="-300926" b="-444186"/>
                          </a:stretch>
                        </a:blipFill>
                      </a:tcPr>
                    </a:tc>
                    <a:tc>
                      <a:txBody>
                        <a:bodyPr/>
                        <a:lstStyle/>
                        <a:p>
                          <a:endParaRPr lang="zh-CN"/>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9"/>
                          <a:stretch>
                            <a:fillRect l="-100000" t="-2326" r="-200926" b="-444186"/>
                          </a:stretch>
                        </a:blipFill>
                      </a:tcPr>
                    </a:tc>
                    <a:tc>
                      <a:txBody>
                        <a:bodyPr/>
                        <a:lstStyle/>
                        <a:p>
                          <a:endParaRPr lang="zh-CN"/>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9"/>
                          <a:stretch>
                            <a:fillRect l="-199078" t="-2326" r="-100000" b="-444186"/>
                          </a:stretch>
                        </a:blipFill>
                      </a:tcPr>
                    </a:tc>
                    <a:tc>
                      <a:txBody>
                        <a:bodyPr/>
                        <a:lstStyle/>
                        <a:p>
                          <a:endParaRPr lang="zh-CN"/>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9"/>
                          <a:stretch>
                            <a:fillRect l="-300463" t="-2326" r="-463" b="-444186"/>
                          </a:stretch>
                        </a:blipFill>
                      </a:tcPr>
                    </a:tc>
                    <a:extLst>
                      <a:ext uri="{0D108BD9-81ED-4DB2-BD59-A6C34878D82A}">
                        <a16:rowId xmlns:a16="http://schemas.microsoft.com/office/drawing/2014/main" val="1119414825"/>
                      </a:ext>
                    </a:extLst>
                  </a:tr>
                  <a:tr h="261493">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KF</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-19.743 ± 0.863</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-19.658 ± 0.814</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-18.985 ± 0.528</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933316680"/>
                      </a:ext>
                    </a:extLst>
                  </a:tr>
                  <a:tr h="261493">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KalmanNet</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-21.337 ± 0.075</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sng"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-21.219 ± 0.097</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sng"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-20.321 ± 0.155</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6620872"/>
                      </a:ext>
                    </a:extLst>
                  </a:tr>
                  <a:tr h="261493">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WALNUT-H</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-21.396 ± 0.071</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-20.569 ± 0.015</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-19.033 ± 0.066</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2499238"/>
                      </a:ext>
                    </a:extLst>
                  </a:tr>
                  <a:tr h="261493">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WALNUT</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sng"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-21.393 ± 0.062</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-21.263 ± 0.085</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-20.448 ± 0.126</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0256859"/>
                      </a:ext>
                    </a:extLst>
                  </a:tr>
                </a:tbl>
              </a:graphicData>
            </a:graphic>
          </p:graphicFrame>
        </mc:Fallback>
      </mc:AlternateContent>
      <p:sp>
        <p:nvSpPr>
          <p:cNvPr id="67" name="文本框 66">
            <a:extLst>
              <a:ext uri="{FF2B5EF4-FFF2-40B4-BE49-F238E27FC236}">
                <a16:creationId xmlns:a16="http://schemas.microsoft.com/office/drawing/2014/main" id="{D83AB7EC-0CCD-8592-DF65-8A346D5DF4ED}"/>
              </a:ext>
            </a:extLst>
          </p:cNvPr>
          <p:cNvSpPr txBox="1"/>
          <p:nvPr/>
        </p:nvSpPr>
        <p:spPr>
          <a:xfrm>
            <a:off x="22569055" y="10785727"/>
            <a:ext cx="5268500" cy="338554"/>
          </a:xfrm>
          <a:prstGeom prst="rect">
            <a:avLst/>
          </a:prstGeom>
          <a:no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TABLE 3: Effect of Partial Known SS Model.</a:t>
            </a:r>
            <a:endParaRPr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68" name="表格 67">
                <a:extLst>
                  <a:ext uri="{FF2B5EF4-FFF2-40B4-BE49-F238E27FC236}">
                    <a16:creationId xmlns:a16="http://schemas.microsoft.com/office/drawing/2014/main" id="{AB57946D-D8AF-9806-31E9-9609ED4A3AEF}"/>
                  </a:ext>
                </a:extLst>
              </p:cNvPr>
              <p:cNvGraphicFramePr>
                <a:graphicFrameLocks noGrp="1"/>
              </p:cNvGraphicFramePr>
              <p:nvPr>
                <p:extLst>
                  <p:ext uri="{D42A27DB-BD31-4B8C-83A1-F6EECF244321}">
                    <p14:modId xmlns:p14="http://schemas.microsoft.com/office/powerpoint/2010/main" val="2161839700"/>
                  </p:ext>
                </p:extLst>
              </p:nvPr>
            </p:nvGraphicFramePr>
            <p:xfrm>
              <a:off x="22693943" y="13015005"/>
              <a:ext cx="5268500" cy="1045972"/>
            </p:xfrm>
            <a:graphic>
              <a:graphicData uri="http://schemas.openxmlformats.org/drawingml/2006/table">
                <a:tbl>
                  <a:tblPr firstRow="1" bandRow="1"/>
                  <a:tblGrid>
                    <a:gridCol w="1316650">
                      <a:extLst>
                        <a:ext uri="{9D8B030D-6E8A-4147-A177-3AD203B41FA5}">
                          <a16:colId xmlns:a16="http://schemas.microsoft.com/office/drawing/2014/main" val="641839393"/>
                        </a:ext>
                      </a:extLst>
                    </a:gridCol>
                    <a:gridCol w="1316650">
                      <a:extLst>
                        <a:ext uri="{9D8B030D-6E8A-4147-A177-3AD203B41FA5}">
                          <a16:colId xmlns:a16="http://schemas.microsoft.com/office/drawing/2014/main" val="2205177636"/>
                        </a:ext>
                      </a:extLst>
                    </a:gridCol>
                    <a:gridCol w="1317600">
                      <a:extLst>
                        <a:ext uri="{9D8B030D-6E8A-4147-A177-3AD203B41FA5}">
                          <a16:colId xmlns:a16="http://schemas.microsoft.com/office/drawing/2014/main" val="2731571276"/>
                        </a:ext>
                      </a:extLst>
                    </a:gridCol>
                    <a:gridCol w="1317600">
                      <a:extLst>
                        <a:ext uri="{9D8B030D-6E8A-4147-A177-3AD203B41FA5}">
                          <a16:colId xmlns:a16="http://schemas.microsoft.com/office/drawing/2014/main" val="2276313434"/>
                        </a:ext>
                      </a:extLst>
                    </a:gridCol>
                  </a:tblGrid>
                  <a:tr h="261493">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400" i="1" kern="1200" smtClean="0">
                                    <a:solidFill>
                                      <a:schemeClr val="tx1"/>
                                    </a:solidFill>
                                    <a:latin typeface="Cambria Math" panose="02040503050406030204" pitchFamily="18" charset="0"/>
                                    <a:ea typeface="+mn-ea"/>
                                    <a:cs typeface="Times New Roman" panose="02020603050405020304" pitchFamily="18" charset="0"/>
                                  </a:rPr>
                                  <m:t>𝜌</m:t>
                                </m:r>
                              </m:oMath>
                            </m:oMathPara>
                          </a14:m>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0.5</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832080" rtl="0" eaLnBrk="1" latinLnBrk="0" hangingPunct="1">
                            <a:lnSpc>
                              <a:spcPts val="1300"/>
                            </a:lnSpc>
                          </a:pPr>
                          <a14:m>
                            <m:oMathPara xmlns:m="http://schemas.openxmlformats.org/officeDocument/2006/math">
                              <m:oMathParaPr>
                                <m:jc m:val="centerGroup"/>
                              </m:oMathParaPr>
                              <m:oMath xmlns:m="http://schemas.openxmlformats.org/officeDocument/2006/math">
                                <m:r>
                                  <a:rPr lang="en-US" altLang="zh-CN" sz="1400" i="1" kern="1200" smtClean="0">
                                    <a:solidFill>
                                      <a:schemeClr val="tx1"/>
                                    </a:solidFill>
                                    <a:latin typeface="Cambria Math" panose="02040503050406030204" pitchFamily="18" charset="0"/>
                                    <a:ea typeface="+mn-ea"/>
                                    <a:cs typeface="Times New Roman" panose="02020603050405020304" pitchFamily="18" charset="0"/>
                                  </a:rPr>
                                  <m:t>1</m:t>
                                </m:r>
                                <m:r>
                                  <a:rPr lang="en-US" altLang="zh-CN" sz="1400" b="0" i="1" kern="1200" smtClean="0">
                                    <a:solidFill>
                                      <a:schemeClr val="tx1"/>
                                    </a:solidFill>
                                    <a:latin typeface="Cambria Math" panose="02040503050406030204" pitchFamily="18" charset="0"/>
                                    <a:ea typeface="+mn-ea"/>
                                    <a:cs typeface="Times New Roman" panose="02020603050405020304" pitchFamily="18" charset="0"/>
                                  </a:rPr>
                                  <m:t>.0</m:t>
                                </m:r>
                              </m:oMath>
                            </m:oMathPara>
                          </a14:m>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832080" rtl="0" eaLnBrk="1" latinLnBrk="0" hangingPunct="1">
                            <a:lnSpc>
                              <a:spcPts val="1300"/>
                            </a:lnSpc>
                          </a:pPr>
                          <a14:m>
                            <m:oMathPara xmlns:m="http://schemas.openxmlformats.org/officeDocument/2006/math">
                              <m:oMathParaPr>
                                <m:jc m:val="centerGroup"/>
                              </m:oMathParaPr>
                              <m:oMath xmlns:m="http://schemas.openxmlformats.org/officeDocument/2006/math">
                                <m:r>
                                  <a:rPr lang="en-US" altLang="zh-CN" sz="1400" i="1" kern="1200" smtClean="0">
                                    <a:solidFill>
                                      <a:schemeClr val="tx1"/>
                                    </a:solidFill>
                                    <a:latin typeface="Cambria Math" panose="02040503050406030204" pitchFamily="18" charset="0"/>
                                    <a:ea typeface="+mn-ea"/>
                                    <a:cs typeface="Times New Roman" panose="02020603050405020304" pitchFamily="18" charset="0"/>
                                  </a:rPr>
                                  <m:t>2</m:t>
                                </m:r>
                                <m:r>
                                  <a:rPr lang="en-US" altLang="zh-CN" sz="1400" b="0" i="1" kern="1200" smtClean="0">
                                    <a:solidFill>
                                      <a:schemeClr val="tx1"/>
                                    </a:solidFill>
                                    <a:latin typeface="Cambria Math" panose="02040503050406030204" pitchFamily="18" charset="0"/>
                                    <a:ea typeface="+mn-ea"/>
                                    <a:cs typeface="Times New Roman" panose="02020603050405020304" pitchFamily="18" charset="0"/>
                                  </a:rPr>
                                  <m:t>.0</m:t>
                                </m:r>
                              </m:oMath>
                            </m:oMathPara>
                          </a14:m>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9414825"/>
                      </a:ext>
                    </a:extLst>
                  </a:tr>
                  <a:tr h="261493">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KF</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-23.470 ± 0.459</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-19.386 ± 0.699</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-16.364 ± 0.608</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933316680"/>
                      </a:ext>
                    </a:extLst>
                  </a:tr>
                  <a:tr h="261493">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KalmanNet</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-24.380 ± 0.156</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-19.474 ± 0.172</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-17.906 ± 0.065</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6620872"/>
                      </a:ext>
                    </a:extLst>
                  </a:tr>
                  <a:tr h="261493">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WALNUT</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-24.494 ± 0.147</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-20.858 ± 0.093</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-18.000 ± 0.073</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0256859"/>
                      </a:ext>
                    </a:extLst>
                  </a:tr>
                </a:tbl>
              </a:graphicData>
            </a:graphic>
          </p:graphicFrame>
        </mc:Choice>
        <mc:Fallback>
          <p:graphicFrame>
            <p:nvGraphicFramePr>
              <p:cNvPr id="68" name="表格 67">
                <a:extLst>
                  <a:ext uri="{FF2B5EF4-FFF2-40B4-BE49-F238E27FC236}">
                    <a16:creationId xmlns:a16="http://schemas.microsoft.com/office/drawing/2014/main" id="{AB57946D-D8AF-9806-31E9-9609ED4A3AEF}"/>
                  </a:ext>
                </a:extLst>
              </p:cNvPr>
              <p:cNvGraphicFramePr>
                <a:graphicFrameLocks noGrp="1"/>
              </p:cNvGraphicFramePr>
              <p:nvPr>
                <p:extLst>
                  <p:ext uri="{D42A27DB-BD31-4B8C-83A1-F6EECF244321}">
                    <p14:modId xmlns:p14="http://schemas.microsoft.com/office/powerpoint/2010/main" val="2161839700"/>
                  </p:ext>
                </p:extLst>
              </p:nvPr>
            </p:nvGraphicFramePr>
            <p:xfrm>
              <a:off x="22693943" y="13015005"/>
              <a:ext cx="5268500" cy="1045972"/>
            </p:xfrm>
            <a:graphic>
              <a:graphicData uri="http://schemas.openxmlformats.org/drawingml/2006/table">
                <a:tbl>
                  <a:tblPr firstRow="1" bandRow="1"/>
                  <a:tblGrid>
                    <a:gridCol w="1316650">
                      <a:extLst>
                        <a:ext uri="{9D8B030D-6E8A-4147-A177-3AD203B41FA5}">
                          <a16:colId xmlns:a16="http://schemas.microsoft.com/office/drawing/2014/main" val="641839393"/>
                        </a:ext>
                      </a:extLst>
                    </a:gridCol>
                    <a:gridCol w="1316650">
                      <a:extLst>
                        <a:ext uri="{9D8B030D-6E8A-4147-A177-3AD203B41FA5}">
                          <a16:colId xmlns:a16="http://schemas.microsoft.com/office/drawing/2014/main" val="2205177636"/>
                        </a:ext>
                      </a:extLst>
                    </a:gridCol>
                    <a:gridCol w="1317600">
                      <a:extLst>
                        <a:ext uri="{9D8B030D-6E8A-4147-A177-3AD203B41FA5}">
                          <a16:colId xmlns:a16="http://schemas.microsoft.com/office/drawing/2014/main" val="2731571276"/>
                        </a:ext>
                      </a:extLst>
                    </a:gridCol>
                    <a:gridCol w="1317600">
                      <a:extLst>
                        <a:ext uri="{9D8B030D-6E8A-4147-A177-3AD203B41FA5}">
                          <a16:colId xmlns:a16="http://schemas.microsoft.com/office/drawing/2014/main" val="2276313434"/>
                        </a:ext>
                      </a:extLst>
                    </a:gridCol>
                  </a:tblGrid>
                  <a:tr h="261493">
                    <a:tc>
                      <a:txBody>
                        <a:bodyPr/>
                        <a:lstStyle/>
                        <a:p>
                          <a:endParaRPr lang="zh-CN"/>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0"/>
                          <a:stretch>
                            <a:fillRect t="-20930" r="-301389" b="-344186"/>
                          </a:stretch>
                        </a:blipFill>
                      </a:tcPr>
                    </a:tc>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0.5</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0"/>
                          <a:stretch>
                            <a:fillRect l="-200463" t="-20930" r="-100926" b="-344186"/>
                          </a:stretch>
                        </a:blipFill>
                      </a:tcPr>
                    </a:tc>
                    <a:tc>
                      <a:txBody>
                        <a:bodyPr/>
                        <a:lstStyle/>
                        <a:p>
                          <a:endParaRPr lang="zh-CN"/>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0"/>
                          <a:stretch>
                            <a:fillRect l="-299078" t="-20930" r="-461" b="-344186"/>
                          </a:stretch>
                        </a:blipFill>
                      </a:tcPr>
                    </a:tc>
                    <a:extLst>
                      <a:ext uri="{0D108BD9-81ED-4DB2-BD59-A6C34878D82A}">
                        <a16:rowId xmlns:a16="http://schemas.microsoft.com/office/drawing/2014/main" val="1119414825"/>
                      </a:ext>
                    </a:extLst>
                  </a:tr>
                  <a:tr h="261493">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KF</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-23.470 ± 0.459</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-19.386 ± 0.699</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-16.364 ± 0.608</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933316680"/>
                      </a:ext>
                    </a:extLst>
                  </a:tr>
                  <a:tr h="261493">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KalmanNet</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-24.380 ± 0.156</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-19.474 ± 0.172</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-17.906 ± 0.065</a:t>
                          </a: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6620872"/>
                      </a:ext>
                    </a:extLst>
                  </a:tr>
                  <a:tr h="261493">
                    <a:tc>
                      <a:txBody>
                        <a:bodyPr/>
                        <a:lstStyle/>
                        <a:p>
                          <a:pPr marL="0" marR="0" lvl="0" indent="0" algn="ctr" defTabSz="2832080" rtl="0" eaLnBrk="1" fontAlgn="auto" latinLnBrk="0" hangingPunct="1">
                            <a:lnSpc>
                              <a:spcPts val="13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mn-ea"/>
                              <a:cs typeface="Times New Roman" panose="02020603050405020304" pitchFamily="18" charset="0"/>
                            </a:rPr>
                            <a:t>WALNUT</a:t>
                          </a:r>
                          <a:endParaRPr lang="zh-CN" alt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-24.494 ± 0.147</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-20.858 ± 0.093</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-18.000 ± 0.073</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0256859"/>
                      </a:ext>
                    </a:extLst>
                  </a:tr>
                </a:tbl>
              </a:graphicData>
            </a:graphic>
          </p:graphicFrame>
        </mc:Fallback>
      </mc:AlternateContent>
      <p:sp>
        <p:nvSpPr>
          <p:cNvPr id="69" name="文本框 68">
            <a:extLst>
              <a:ext uri="{FF2B5EF4-FFF2-40B4-BE49-F238E27FC236}">
                <a16:creationId xmlns:a16="http://schemas.microsoft.com/office/drawing/2014/main" id="{C60805A9-82B3-00F4-6A66-6B6809AC5DDE}"/>
              </a:ext>
            </a:extLst>
          </p:cNvPr>
          <p:cNvSpPr txBox="1"/>
          <p:nvPr/>
        </p:nvSpPr>
        <p:spPr>
          <a:xfrm>
            <a:off x="22631499" y="12631857"/>
            <a:ext cx="5268500" cy="338554"/>
          </a:xfrm>
          <a:prstGeom prst="rect">
            <a:avLst/>
          </a:prstGeom>
          <a:no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TABLE 4: Effect of Observation Noise.</a:t>
            </a:r>
            <a:endParaRPr lang="zh-CN" altLang="en-US" sz="1600" dirty="0">
              <a:latin typeface="Times New Roman" panose="02020603050405020304" pitchFamily="18" charset="0"/>
              <a:cs typeface="Times New Roman" panose="02020603050405020304" pitchFamily="18" charset="0"/>
            </a:endParaRPr>
          </a:p>
        </p:txBody>
      </p:sp>
      <p:pic>
        <p:nvPicPr>
          <p:cNvPr id="74" name="图片 73">
            <a:extLst>
              <a:ext uri="{FF2B5EF4-FFF2-40B4-BE49-F238E27FC236}">
                <a16:creationId xmlns:a16="http://schemas.microsoft.com/office/drawing/2014/main" id="{CD7E6401-877A-8D4B-CC69-E4CBBB003EFE}"/>
              </a:ext>
            </a:extLst>
          </p:cNvPr>
          <p:cNvPicPr>
            <a:picLocks noChangeAspect="1"/>
          </p:cNvPicPr>
          <p:nvPr/>
        </p:nvPicPr>
        <p:blipFill>
          <a:blip r:embed="rId11"/>
          <a:stretch>
            <a:fillRect/>
          </a:stretch>
        </p:blipFill>
        <p:spPr>
          <a:xfrm>
            <a:off x="20589331" y="14229167"/>
            <a:ext cx="9352835" cy="1725902"/>
          </a:xfrm>
          <a:prstGeom prst="rect">
            <a:avLst/>
          </a:prstGeom>
        </p:spPr>
      </p:pic>
      <p:sp>
        <p:nvSpPr>
          <p:cNvPr id="75" name="文本框 74">
            <a:extLst>
              <a:ext uri="{FF2B5EF4-FFF2-40B4-BE49-F238E27FC236}">
                <a16:creationId xmlns:a16="http://schemas.microsoft.com/office/drawing/2014/main" id="{5BC186AA-2C36-EEF7-9679-0D86C4D640E4}"/>
              </a:ext>
            </a:extLst>
          </p:cNvPr>
          <p:cNvSpPr txBox="1"/>
          <p:nvPr/>
        </p:nvSpPr>
        <p:spPr>
          <a:xfrm>
            <a:off x="20351255" y="15964596"/>
            <a:ext cx="9712050" cy="584775"/>
          </a:xfrm>
          <a:prstGeom prst="rect">
            <a:avLst/>
          </a:prstGeom>
          <a:no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Fig. 4: Scalability Study. From left to right: (a) 4axt: 4 agents and various targets, (b) xa4t: various agents and 4 targets, (c) xaxt: various agents and targets, and (d) 4a4t with various thresholds. </a:t>
            </a:r>
            <a:endParaRPr lang="zh-CN" altLang="en-US" sz="1600" dirty="0">
              <a:latin typeface="Times New Roman" panose="02020603050405020304" pitchFamily="18" charset="0"/>
              <a:cs typeface="Times New Roman" panose="02020603050405020304" pitchFamily="18" charset="0"/>
            </a:endParaRPr>
          </a:p>
        </p:txBody>
      </p:sp>
      <p:pic>
        <p:nvPicPr>
          <p:cNvPr id="78" name="图片 77">
            <a:extLst>
              <a:ext uri="{FF2B5EF4-FFF2-40B4-BE49-F238E27FC236}">
                <a16:creationId xmlns:a16="http://schemas.microsoft.com/office/drawing/2014/main" id="{208BFECA-AEFF-EE9C-C47D-8BB2AB83D9EC}"/>
              </a:ext>
            </a:extLst>
          </p:cNvPr>
          <p:cNvPicPr>
            <a:picLocks noChangeAspect="1"/>
          </p:cNvPicPr>
          <p:nvPr/>
        </p:nvPicPr>
        <p:blipFill>
          <a:blip r:embed="rId12"/>
          <a:stretch>
            <a:fillRect/>
          </a:stretch>
        </p:blipFill>
        <p:spPr>
          <a:xfrm>
            <a:off x="20406841" y="17803712"/>
            <a:ext cx="9473130" cy="2423542"/>
          </a:xfrm>
          <a:prstGeom prst="rect">
            <a:avLst/>
          </a:prstGeom>
        </p:spPr>
      </p:pic>
      <p:sp>
        <p:nvSpPr>
          <p:cNvPr id="79" name="文本框 78">
            <a:extLst>
              <a:ext uri="{FF2B5EF4-FFF2-40B4-BE49-F238E27FC236}">
                <a16:creationId xmlns:a16="http://schemas.microsoft.com/office/drawing/2014/main" id="{DB70DF01-23C3-95F3-9E08-13C20DF42697}"/>
              </a:ext>
            </a:extLst>
          </p:cNvPr>
          <p:cNvSpPr txBox="1"/>
          <p:nvPr/>
        </p:nvSpPr>
        <p:spPr>
          <a:xfrm>
            <a:off x="20351255" y="20253535"/>
            <a:ext cx="9712051" cy="830997"/>
          </a:xfrm>
          <a:prstGeom prst="rect">
            <a:avLst/>
          </a:prstGeom>
          <a:no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Fig. 5: Study on the real world NCLT dataset. The dataset utilizes ground robots to collect driving trajectories and sensor data on campus. We visualize the driving trajectories recovered by the baseline algorithm through observation with Ground Truth. From left to right: (a-b) Result of two test trajectories.</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37019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191</TotalTime>
  <Words>1015</Words>
  <Application>Microsoft Office PowerPoint</Application>
  <PresentationFormat>自定义</PresentationFormat>
  <Paragraphs>205</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等线</vt:lpstr>
      <vt:lpstr>Arial</vt:lpstr>
      <vt:lpstr>Calibri</vt:lpstr>
      <vt:lpstr>Calibri Light</vt:lpstr>
      <vt:lpstr>Cambria Math</vt:lpstr>
      <vt:lpstr>Times New Roman</vt:lpstr>
      <vt:lpstr>Wingdings</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Taylore Zhou</dc:creator>
  <cp:lastModifiedBy>Taylore Zhou</cp:lastModifiedBy>
  <cp:revision>28</cp:revision>
  <dcterms:created xsi:type="dcterms:W3CDTF">2024-08-20T11:17:32Z</dcterms:created>
  <dcterms:modified xsi:type="dcterms:W3CDTF">2024-08-22T09:22:08Z</dcterms:modified>
</cp:coreProperties>
</file>