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5" r:id="rId4"/>
    <p:sldMasterId id="2147483678" r:id="rId5"/>
    <p:sldMasterId id="2147483691" r:id="rId6"/>
    <p:sldMasterId id="2147483704" r:id="rId7"/>
    <p:sldMasterId id="2147483717" r:id="rId8"/>
    <p:sldMasterId id="2147483730" r:id="rId9"/>
    <p:sldMasterId id="2147483743" r:id="rId10"/>
  </p:sldMasterIdLst>
  <p:sldIdLst>
    <p:sldId id="256" r:id="rId11"/>
    <p:sldId id="259" r:id="rId12"/>
    <p:sldId id="258" r:id="rId13"/>
    <p:sldId id="260" r:id="rId14"/>
    <p:sldId id="261" r:id="rId15"/>
    <p:sldId id="263" r:id="rId16"/>
    <p:sldId id="264" r:id="rId17"/>
    <p:sldId id="265" r:id="rId18"/>
    <p:sldId id="266" r:id="rId19"/>
    <p:sldId id="267" r:id="rId20"/>
    <p:sldId id="287" r:id="rId21"/>
    <p:sldId id="288" r:id="rId22"/>
    <p:sldId id="289" r:id="rId23"/>
    <p:sldId id="268" r:id="rId24"/>
    <p:sldId id="270" r:id="rId25"/>
    <p:sldId id="308" r:id="rId26"/>
    <p:sldId id="290" r:id="rId27"/>
    <p:sldId id="291" r:id="rId28"/>
    <p:sldId id="309" r:id="rId29"/>
    <p:sldId id="292" r:id="rId30"/>
    <p:sldId id="281"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9D7"/>
    <a:srgbClr val="67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83" autoAdjust="0"/>
    <p:restoredTop sz="94660"/>
  </p:normalViewPr>
  <p:slideViewPr>
    <p:cSldViewPr snapToGrid="0" showGuides="1">
      <p:cViewPr>
        <p:scale>
          <a:sx n="75" d="100"/>
          <a:sy n="75" d="100"/>
        </p:scale>
        <p:origin x="-1704" y="-942"/>
      </p:cViewPr>
      <p:guideLst>
        <p:guide orient="horz" pos="1984"/>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gs" Target="tags/tag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3" Type="http://schemas.openxmlformats.org/officeDocument/2006/relationships/theme" Target="../theme/theme3.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3" Type="http://schemas.openxmlformats.org/officeDocument/2006/relationships/theme" Target="../theme/theme4.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3" Type="http://schemas.openxmlformats.org/officeDocument/2006/relationships/theme" Target="../theme/theme5.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3" Type="http://schemas.openxmlformats.org/officeDocument/2006/relationships/theme" Target="../theme/theme6.xml"/><Relationship Id="rId12" Type="http://schemas.openxmlformats.org/officeDocument/2006/relationships/slideLayout" Target="../slideLayouts/slideLayout63.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2.xml"/><Relationship Id="rId8" Type="http://schemas.openxmlformats.org/officeDocument/2006/relationships/slideLayout" Target="../slideLayouts/slideLayout71.xml"/><Relationship Id="rId7" Type="http://schemas.openxmlformats.org/officeDocument/2006/relationships/slideLayout" Target="../slideLayouts/slideLayout70.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3" Type="http://schemas.openxmlformats.org/officeDocument/2006/relationships/slideLayout" Target="../slideLayouts/slideLayout66.xml"/><Relationship Id="rId2" Type="http://schemas.openxmlformats.org/officeDocument/2006/relationships/slideLayout" Target="../slideLayouts/slideLayout65.xml"/><Relationship Id="rId13" Type="http://schemas.openxmlformats.org/officeDocument/2006/relationships/theme" Target="../theme/theme7.xml"/><Relationship Id="rId12" Type="http://schemas.openxmlformats.org/officeDocument/2006/relationships/slideLayout" Target="../slideLayouts/slideLayout7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4.xml"/><Relationship Id="rId8" Type="http://schemas.openxmlformats.org/officeDocument/2006/relationships/slideLayout" Target="../slideLayouts/slideLayout83.xml"/><Relationship Id="rId7" Type="http://schemas.openxmlformats.org/officeDocument/2006/relationships/slideLayout" Target="../slideLayouts/slideLayout82.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3" Type="http://schemas.openxmlformats.org/officeDocument/2006/relationships/slideLayout" Target="../slideLayouts/slideLayout78.xml"/><Relationship Id="rId2" Type="http://schemas.openxmlformats.org/officeDocument/2006/relationships/slideLayout" Target="../slideLayouts/slideLayout77.xml"/><Relationship Id="rId13" Type="http://schemas.openxmlformats.org/officeDocument/2006/relationships/theme" Target="../theme/theme8.xml"/><Relationship Id="rId12" Type="http://schemas.openxmlformats.org/officeDocument/2006/relationships/slideLayout" Target="../slideLayouts/slideLayout87.xml"/><Relationship Id="rId11" Type="http://schemas.openxmlformats.org/officeDocument/2006/relationships/slideLayout" Target="../slideLayouts/slideLayout86.xml"/><Relationship Id="rId10" Type="http://schemas.openxmlformats.org/officeDocument/2006/relationships/slideLayout" Target="../slideLayouts/slideLayout85.xml"/><Relationship Id="rId1" Type="http://schemas.openxmlformats.org/officeDocument/2006/relationships/slideLayout" Target="../slideLayouts/slideLayout76.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6.xml"/><Relationship Id="rId8" Type="http://schemas.openxmlformats.org/officeDocument/2006/relationships/slideLayout" Target="../slideLayouts/slideLayout95.xml"/><Relationship Id="rId7" Type="http://schemas.openxmlformats.org/officeDocument/2006/relationships/slideLayout" Target="../slideLayouts/slideLayout94.xml"/><Relationship Id="rId6" Type="http://schemas.openxmlformats.org/officeDocument/2006/relationships/slideLayout" Target="../slideLayouts/slideLayout93.xml"/><Relationship Id="rId5" Type="http://schemas.openxmlformats.org/officeDocument/2006/relationships/slideLayout" Target="../slideLayouts/slideLayout92.xml"/><Relationship Id="rId4" Type="http://schemas.openxmlformats.org/officeDocument/2006/relationships/slideLayout" Target="../slideLayouts/slideLayout91.xml"/><Relationship Id="rId3" Type="http://schemas.openxmlformats.org/officeDocument/2006/relationships/slideLayout" Target="../slideLayouts/slideLayout90.xml"/><Relationship Id="rId2" Type="http://schemas.openxmlformats.org/officeDocument/2006/relationships/slideLayout" Target="../slideLayouts/slideLayout89.xml"/><Relationship Id="rId13" Type="http://schemas.openxmlformats.org/officeDocument/2006/relationships/theme" Target="../theme/theme9.xml"/><Relationship Id="rId12" Type="http://schemas.openxmlformats.org/officeDocument/2006/relationships/slideLayout" Target="../slideLayouts/slideLayout99.xml"/><Relationship Id="rId11" Type="http://schemas.openxmlformats.org/officeDocument/2006/relationships/slideLayout" Target="../slideLayouts/slideLayout98.xml"/><Relationship Id="rId10" Type="http://schemas.openxmlformats.org/officeDocument/2006/relationships/slideLayout" Target="../slideLayouts/slideLayout97.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23.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89726" y="2502325"/>
            <a:ext cx="8813165" cy="768350"/>
          </a:xfrm>
          <a:prstGeom prst="rect">
            <a:avLst/>
          </a:prstGeom>
          <a:noFill/>
        </p:spPr>
        <p:txBody>
          <a:bodyPr wrap="none" rtlCol="0">
            <a:spAutoFit/>
          </a:bodyPr>
          <a:lstStyle/>
          <a:p>
            <a:pPr algn="ctr"/>
            <a:r>
              <a:rPr sz="44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Application of blockchain in education</a:t>
            </a:r>
            <a:endParaRPr sz="44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8" name="矩形: 圆角 7"/>
          <p:cNvSpPr/>
          <p:nvPr/>
        </p:nvSpPr>
        <p:spPr>
          <a:xfrm>
            <a:off x="3523615" y="3632200"/>
            <a:ext cx="4384040" cy="1717675"/>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1400" dirty="0">
              <a:cs typeface="+mn-ea"/>
              <a:sym typeface="+mn-lt"/>
            </a:endParaRPr>
          </a:p>
          <a:p>
            <a:pPr algn="l"/>
            <a:r>
              <a:rPr lang="en-US" altLang="zh-CN" sz="1400" dirty="0">
                <a:cs typeface="+mn-ea"/>
                <a:sym typeface="+mn-lt"/>
              </a:rPr>
              <a:t>Member</a:t>
            </a:r>
            <a:r>
              <a:rPr lang="zh-CN" altLang="en-US" sz="1400" dirty="0">
                <a:cs typeface="+mn-ea"/>
                <a:sym typeface="+mn-lt"/>
              </a:rPr>
              <a:t>：</a:t>
            </a:r>
            <a:r>
              <a:rPr lang="en-US" altLang="zh-CN" sz="1400" dirty="0">
                <a:cs typeface="+mn-ea"/>
                <a:sym typeface="+mn-lt"/>
              </a:rPr>
              <a:t>Yang Jinyue         Wang Zijie</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Zhang Zhouhe    Min Yuwei</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Yang Zongyou    Yang Peizhen</a:t>
            </a:r>
            <a:endParaRPr lang="en-US" altLang="zh-CN" sz="1400" dirty="0">
              <a:cs typeface="+mn-ea"/>
              <a:sym typeface="+mn-lt"/>
            </a:endParaRPr>
          </a:p>
          <a:p>
            <a:pPr algn="ctr"/>
            <a:endParaRPr lang="en-US" altLang="zh-CN" sz="1400" dirty="0">
              <a:cs typeface="+mn-ea"/>
              <a:sym typeface="+mn-lt"/>
            </a:endParaRPr>
          </a:p>
        </p:txBody>
      </p:sp>
      <p:sp>
        <p:nvSpPr>
          <p:cNvPr id="11" name="文本框 10"/>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3983" y="1530002"/>
            <a:ext cx="4053990" cy="4056339"/>
            <a:chOff x="1869240" y="1695207"/>
            <a:chExt cx="4053990" cy="4056338"/>
          </a:xfrm>
          <a:effectLst>
            <a:outerShdw blurRad="152400" dist="165100" dir="2700000" algn="tl" rotWithShape="0">
              <a:prstClr val="black">
                <a:alpha val="20000"/>
              </a:prstClr>
            </a:outerShdw>
          </a:effectLst>
        </p:grpSpPr>
        <p:grpSp>
          <p:nvGrpSpPr>
            <p:cNvPr id="5" name="Group 3"/>
            <p:cNvGrpSpPr/>
            <p:nvPr/>
          </p:nvGrpSpPr>
          <p:grpSpPr>
            <a:xfrm rot="20767753">
              <a:off x="1869240" y="1695207"/>
              <a:ext cx="4053990" cy="4056338"/>
              <a:chOff x="3429000" y="1858963"/>
              <a:chExt cx="2739233" cy="2740819"/>
            </a:xfrm>
          </p:grpSpPr>
          <p:sp>
            <p:nvSpPr>
              <p:cNvPr id="7" name="Freeform 5"/>
              <p:cNvSpPr/>
              <p:nvPr/>
            </p:nvSpPr>
            <p:spPr bwMode="auto">
              <a:xfrm>
                <a:off x="5363370" y="3794920"/>
                <a:ext cx="804863" cy="804862"/>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8" name="Freeform 6"/>
              <p:cNvSpPr/>
              <p:nvPr/>
            </p:nvSpPr>
            <p:spPr bwMode="auto">
              <a:xfrm>
                <a:off x="5391945" y="3823495"/>
                <a:ext cx="300038" cy="30003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9" name="Freeform 7"/>
              <p:cNvSpPr/>
              <p:nvPr/>
            </p:nvSpPr>
            <p:spPr bwMode="auto">
              <a:xfrm>
                <a:off x="5841207" y="4271170"/>
                <a:ext cx="298450" cy="30003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0" name="Freeform 8"/>
              <p:cNvSpPr/>
              <p:nvPr/>
            </p:nvSpPr>
            <p:spPr bwMode="auto">
              <a:xfrm>
                <a:off x="5045870" y="3477420"/>
                <a:ext cx="481013" cy="481012"/>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FFFFFF">
                  <a:lumMod val="75000"/>
                </a:srgbClr>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1" name="Freeform 9"/>
              <p:cNvSpPr/>
              <p:nvPr/>
            </p:nvSpPr>
            <p:spPr bwMode="auto">
              <a:xfrm>
                <a:off x="5018882" y="3451226"/>
                <a:ext cx="163513" cy="163512"/>
              </a:xfrm>
              <a:custGeom>
                <a:avLst/>
                <a:gdLst/>
                <a:ahLst/>
                <a:cxnLst>
                  <a:cxn ang="0">
                    <a:pos x="0" y="855"/>
                  </a:cxn>
                  <a:cxn ang="0">
                    <a:pos x="854" y="0"/>
                  </a:cxn>
                  <a:cxn ang="0">
                    <a:pos x="1032" y="179"/>
                  </a:cxn>
                  <a:cxn ang="0">
                    <a:pos x="178" y="1034"/>
                  </a:cxn>
                  <a:cxn ang="0">
                    <a:pos x="0" y="855"/>
                  </a:cxn>
                </a:cxnLst>
                <a:rect l="0" t="0" r="r" b="b"/>
                <a:pathLst>
                  <a:path w="1032" h="1034">
                    <a:moveTo>
                      <a:pt x="0" y="855"/>
                    </a:moveTo>
                    <a:lnTo>
                      <a:pt x="854" y="0"/>
                    </a:lnTo>
                    <a:lnTo>
                      <a:pt x="1032" y="179"/>
                    </a:lnTo>
                    <a:lnTo>
                      <a:pt x="178" y="1034"/>
                    </a:lnTo>
                    <a:lnTo>
                      <a:pt x="0" y="855"/>
                    </a:lnTo>
                    <a:close/>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2" name="Freeform 10"/>
              <p:cNvSpPr/>
              <p:nvPr/>
            </p:nvSpPr>
            <p:spPr bwMode="auto">
              <a:xfrm>
                <a:off x="3429000" y="1858963"/>
                <a:ext cx="1949450" cy="1949450"/>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rgbClr val="FFFFFF"/>
              </a:solidFill>
              <a:ln w="38100" cap="flat" cmpd="sng" algn="ctr">
                <a:solidFill>
                  <a:srgbClr val="A6A6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200" b="0" i="0" u="none" strike="noStrike" kern="0" cap="none" spc="0" normalizeH="0" baseline="0" noProof="0" dirty="0">
                  <a:ln>
                    <a:noFill/>
                  </a:ln>
                  <a:solidFill>
                    <a:prstClr val="white"/>
                  </a:solidFill>
                  <a:effectLst/>
                  <a:uLnTx/>
                  <a:uFillTx/>
                  <a:cs typeface="+mn-ea"/>
                  <a:sym typeface="+mn-lt"/>
                </a:endParaRPr>
              </a:p>
            </p:txBody>
          </p:sp>
          <p:sp>
            <p:nvSpPr>
              <p:cNvPr id="13" name="Freeform 11"/>
              <p:cNvSpPr/>
              <p:nvPr/>
            </p:nvSpPr>
            <p:spPr bwMode="auto">
              <a:xfrm>
                <a:off x="3578225" y="2008188"/>
                <a:ext cx="1651000" cy="1652587"/>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rgbClr val="FFFFFF"/>
                  </a:gs>
                  <a:gs pos="50000">
                    <a:srgbClr val="FFFFFF"/>
                  </a:gs>
                  <a:gs pos="100000">
                    <a:srgbClr val="FFFFFF">
                      <a:lumMod val="85000"/>
                    </a:srgbClr>
                  </a:gs>
                </a:gsLst>
                <a:path path="circle">
                  <a:fillToRect l="50000" t="50000" r="50000" b="50000"/>
                </a:path>
                <a:tileRect/>
              </a:gra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grpSp>
        <p:sp>
          <p:nvSpPr>
            <p:cNvPr id="6" name="Freeform 196"/>
            <p:cNvSpPr/>
            <p:nvPr/>
          </p:nvSpPr>
          <p:spPr bwMode="auto">
            <a:xfrm>
              <a:off x="2476106" y="2830864"/>
              <a:ext cx="1424708" cy="926056"/>
            </a:xfrm>
            <a:custGeom>
              <a:avLst/>
              <a:gdLst>
                <a:gd name="T0" fmla="*/ 242 w 319"/>
                <a:gd name="T1" fmla="*/ 58 h 207"/>
                <a:gd name="T2" fmla="*/ 229 w 319"/>
                <a:gd name="T3" fmla="*/ 59 h 207"/>
                <a:gd name="T4" fmla="*/ 218 w 319"/>
                <a:gd name="T5" fmla="*/ 35 h 207"/>
                <a:gd name="T6" fmla="*/ 199 w 319"/>
                <a:gd name="T7" fmla="*/ 16 h 207"/>
                <a:gd name="T8" fmla="*/ 175 w 319"/>
                <a:gd name="T9" fmla="*/ 4 h 207"/>
                <a:gd name="T10" fmla="*/ 148 w 319"/>
                <a:gd name="T11" fmla="*/ 0 h 207"/>
                <a:gd name="T12" fmla="*/ 140 w 319"/>
                <a:gd name="T13" fmla="*/ 0 h 207"/>
                <a:gd name="T14" fmla="*/ 124 w 319"/>
                <a:gd name="T15" fmla="*/ 4 h 207"/>
                <a:gd name="T16" fmla="*/ 108 w 319"/>
                <a:gd name="T17" fmla="*/ 10 h 207"/>
                <a:gd name="T18" fmla="*/ 95 w 319"/>
                <a:gd name="T19" fmla="*/ 18 h 207"/>
                <a:gd name="T20" fmla="*/ 83 w 319"/>
                <a:gd name="T21" fmla="*/ 30 h 207"/>
                <a:gd name="T22" fmla="*/ 74 w 319"/>
                <a:gd name="T23" fmla="*/ 43 h 207"/>
                <a:gd name="T24" fmla="*/ 68 w 319"/>
                <a:gd name="T25" fmla="*/ 58 h 207"/>
                <a:gd name="T26" fmla="*/ 64 w 319"/>
                <a:gd name="T27" fmla="*/ 74 h 207"/>
                <a:gd name="T28" fmla="*/ 64 w 319"/>
                <a:gd name="T29" fmla="*/ 83 h 207"/>
                <a:gd name="T30" fmla="*/ 65 w 319"/>
                <a:gd name="T31" fmla="*/ 95 h 207"/>
                <a:gd name="T32" fmla="*/ 57 w 319"/>
                <a:gd name="T33" fmla="*/ 94 h 207"/>
                <a:gd name="T34" fmla="*/ 36 w 319"/>
                <a:gd name="T35" fmla="*/ 99 h 207"/>
                <a:gd name="T36" fmla="*/ 17 w 319"/>
                <a:gd name="T37" fmla="*/ 111 h 207"/>
                <a:gd name="T38" fmla="*/ 5 w 319"/>
                <a:gd name="T39" fmla="*/ 128 h 207"/>
                <a:gd name="T40" fmla="*/ 0 w 319"/>
                <a:gd name="T41" fmla="*/ 151 h 207"/>
                <a:gd name="T42" fmla="*/ 1 w 319"/>
                <a:gd name="T43" fmla="*/ 162 h 207"/>
                <a:gd name="T44" fmla="*/ 10 w 319"/>
                <a:gd name="T45" fmla="*/ 182 h 207"/>
                <a:gd name="T46" fmla="*/ 25 w 319"/>
                <a:gd name="T47" fmla="*/ 197 h 207"/>
                <a:gd name="T48" fmla="*/ 46 w 319"/>
                <a:gd name="T49" fmla="*/ 206 h 207"/>
                <a:gd name="T50" fmla="*/ 137 w 319"/>
                <a:gd name="T51" fmla="*/ 207 h 207"/>
                <a:gd name="T52" fmla="*/ 104 w 319"/>
                <a:gd name="T53" fmla="*/ 147 h 207"/>
                <a:gd name="T54" fmla="*/ 216 w 319"/>
                <a:gd name="T55" fmla="*/ 147 h 207"/>
                <a:gd name="T56" fmla="*/ 181 w 319"/>
                <a:gd name="T57" fmla="*/ 207 h 207"/>
                <a:gd name="T58" fmla="*/ 242 w 319"/>
                <a:gd name="T59" fmla="*/ 207 h 207"/>
                <a:gd name="T60" fmla="*/ 258 w 319"/>
                <a:gd name="T61" fmla="*/ 206 h 207"/>
                <a:gd name="T62" fmla="*/ 272 w 319"/>
                <a:gd name="T63" fmla="*/ 201 h 207"/>
                <a:gd name="T64" fmla="*/ 285 w 319"/>
                <a:gd name="T65" fmla="*/ 194 h 207"/>
                <a:gd name="T66" fmla="*/ 296 w 319"/>
                <a:gd name="T67" fmla="*/ 185 h 207"/>
                <a:gd name="T68" fmla="*/ 306 w 319"/>
                <a:gd name="T69" fmla="*/ 174 h 207"/>
                <a:gd name="T70" fmla="*/ 313 w 319"/>
                <a:gd name="T71" fmla="*/ 161 h 207"/>
                <a:gd name="T72" fmla="*/ 317 w 319"/>
                <a:gd name="T73" fmla="*/ 148 h 207"/>
                <a:gd name="T74" fmla="*/ 319 w 319"/>
                <a:gd name="T75" fmla="*/ 132 h 207"/>
                <a:gd name="T76" fmla="*/ 318 w 319"/>
                <a:gd name="T77" fmla="*/ 125 h 207"/>
                <a:gd name="T78" fmla="*/ 315 w 319"/>
                <a:gd name="T79" fmla="*/ 111 h 207"/>
                <a:gd name="T80" fmla="*/ 310 w 319"/>
                <a:gd name="T81" fmla="*/ 97 h 207"/>
                <a:gd name="T82" fmla="*/ 301 w 319"/>
                <a:gd name="T83" fmla="*/ 85 h 207"/>
                <a:gd name="T84" fmla="*/ 291 w 319"/>
                <a:gd name="T85" fmla="*/ 74 h 207"/>
                <a:gd name="T86" fmla="*/ 279 w 319"/>
                <a:gd name="T87" fmla="*/ 67 h 207"/>
                <a:gd name="T88" fmla="*/ 265 w 319"/>
                <a:gd name="T89" fmla="*/ 61 h 207"/>
                <a:gd name="T90" fmla="*/ 250 w 319"/>
                <a:gd name="T91" fmla="*/ 58 h 207"/>
                <a:gd name="T92" fmla="*/ 242 w 319"/>
                <a:gd name="T93" fmla="*/ 5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9" h="207">
                  <a:moveTo>
                    <a:pt x="242" y="58"/>
                  </a:moveTo>
                  <a:lnTo>
                    <a:pt x="242" y="58"/>
                  </a:lnTo>
                  <a:lnTo>
                    <a:pt x="229" y="59"/>
                  </a:lnTo>
                  <a:lnTo>
                    <a:pt x="229" y="59"/>
                  </a:lnTo>
                  <a:lnTo>
                    <a:pt x="225" y="46"/>
                  </a:lnTo>
                  <a:lnTo>
                    <a:pt x="218" y="35"/>
                  </a:lnTo>
                  <a:lnTo>
                    <a:pt x="209" y="25"/>
                  </a:lnTo>
                  <a:lnTo>
                    <a:pt x="199" y="16"/>
                  </a:lnTo>
                  <a:lnTo>
                    <a:pt x="188" y="9"/>
                  </a:lnTo>
                  <a:lnTo>
                    <a:pt x="175" y="4"/>
                  </a:lnTo>
                  <a:lnTo>
                    <a:pt x="163" y="1"/>
                  </a:lnTo>
                  <a:lnTo>
                    <a:pt x="148" y="0"/>
                  </a:lnTo>
                  <a:lnTo>
                    <a:pt x="148" y="0"/>
                  </a:lnTo>
                  <a:lnTo>
                    <a:pt x="140" y="0"/>
                  </a:lnTo>
                  <a:lnTo>
                    <a:pt x="131" y="2"/>
                  </a:lnTo>
                  <a:lnTo>
                    <a:pt x="124" y="4"/>
                  </a:lnTo>
                  <a:lnTo>
                    <a:pt x="115" y="6"/>
                  </a:lnTo>
                  <a:lnTo>
                    <a:pt x="108" y="10"/>
                  </a:lnTo>
                  <a:lnTo>
                    <a:pt x="101" y="14"/>
                  </a:lnTo>
                  <a:lnTo>
                    <a:pt x="95" y="18"/>
                  </a:lnTo>
                  <a:lnTo>
                    <a:pt x="88" y="24"/>
                  </a:lnTo>
                  <a:lnTo>
                    <a:pt x="83" y="30"/>
                  </a:lnTo>
                  <a:lnTo>
                    <a:pt x="78" y="36"/>
                  </a:lnTo>
                  <a:lnTo>
                    <a:pt x="74" y="43"/>
                  </a:lnTo>
                  <a:lnTo>
                    <a:pt x="70" y="51"/>
                  </a:lnTo>
                  <a:lnTo>
                    <a:pt x="68" y="58"/>
                  </a:lnTo>
                  <a:lnTo>
                    <a:pt x="66" y="66"/>
                  </a:lnTo>
                  <a:lnTo>
                    <a:pt x="64" y="74"/>
                  </a:lnTo>
                  <a:lnTo>
                    <a:pt x="64" y="83"/>
                  </a:lnTo>
                  <a:lnTo>
                    <a:pt x="64" y="83"/>
                  </a:lnTo>
                  <a:lnTo>
                    <a:pt x="65" y="95"/>
                  </a:lnTo>
                  <a:lnTo>
                    <a:pt x="65" y="95"/>
                  </a:lnTo>
                  <a:lnTo>
                    <a:pt x="57" y="94"/>
                  </a:lnTo>
                  <a:lnTo>
                    <a:pt x="57" y="94"/>
                  </a:lnTo>
                  <a:lnTo>
                    <a:pt x="46" y="95"/>
                  </a:lnTo>
                  <a:lnTo>
                    <a:pt x="36" y="99"/>
                  </a:lnTo>
                  <a:lnTo>
                    <a:pt x="25" y="104"/>
                  </a:lnTo>
                  <a:lnTo>
                    <a:pt x="17" y="111"/>
                  </a:lnTo>
                  <a:lnTo>
                    <a:pt x="10" y="119"/>
                  </a:lnTo>
                  <a:lnTo>
                    <a:pt x="5" y="128"/>
                  </a:lnTo>
                  <a:lnTo>
                    <a:pt x="1" y="139"/>
                  </a:lnTo>
                  <a:lnTo>
                    <a:pt x="0" y="151"/>
                  </a:lnTo>
                  <a:lnTo>
                    <a:pt x="0" y="151"/>
                  </a:lnTo>
                  <a:lnTo>
                    <a:pt x="1" y="162"/>
                  </a:lnTo>
                  <a:lnTo>
                    <a:pt x="5" y="173"/>
                  </a:lnTo>
                  <a:lnTo>
                    <a:pt x="10" y="182"/>
                  </a:lnTo>
                  <a:lnTo>
                    <a:pt x="17" y="190"/>
                  </a:lnTo>
                  <a:lnTo>
                    <a:pt x="25" y="197"/>
                  </a:lnTo>
                  <a:lnTo>
                    <a:pt x="36" y="203"/>
                  </a:lnTo>
                  <a:lnTo>
                    <a:pt x="46" y="206"/>
                  </a:lnTo>
                  <a:lnTo>
                    <a:pt x="57" y="207"/>
                  </a:lnTo>
                  <a:lnTo>
                    <a:pt x="137" y="207"/>
                  </a:lnTo>
                  <a:lnTo>
                    <a:pt x="137" y="147"/>
                  </a:lnTo>
                  <a:lnTo>
                    <a:pt x="104" y="147"/>
                  </a:lnTo>
                  <a:lnTo>
                    <a:pt x="160" y="73"/>
                  </a:lnTo>
                  <a:lnTo>
                    <a:pt x="216" y="147"/>
                  </a:lnTo>
                  <a:lnTo>
                    <a:pt x="181" y="147"/>
                  </a:lnTo>
                  <a:lnTo>
                    <a:pt x="181" y="207"/>
                  </a:lnTo>
                  <a:lnTo>
                    <a:pt x="242" y="207"/>
                  </a:lnTo>
                  <a:lnTo>
                    <a:pt x="242" y="207"/>
                  </a:lnTo>
                  <a:lnTo>
                    <a:pt x="250" y="207"/>
                  </a:lnTo>
                  <a:lnTo>
                    <a:pt x="258" y="206"/>
                  </a:lnTo>
                  <a:lnTo>
                    <a:pt x="265" y="204"/>
                  </a:lnTo>
                  <a:lnTo>
                    <a:pt x="272" y="201"/>
                  </a:lnTo>
                  <a:lnTo>
                    <a:pt x="279" y="197"/>
                  </a:lnTo>
                  <a:lnTo>
                    <a:pt x="285" y="194"/>
                  </a:lnTo>
                  <a:lnTo>
                    <a:pt x="291" y="190"/>
                  </a:lnTo>
                  <a:lnTo>
                    <a:pt x="296" y="185"/>
                  </a:lnTo>
                  <a:lnTo>
                    <a:pt x="301" y="180"/>
                  </a:lnTo>
                  <a:lnTo>
                    <a:pt x="306" y="174"/>
                  </a:lnTo>
                  <a:lnTo>
                    <a:pt x="310" y="167"/>
                  </a:lnTo>
                  <a:lnTo>
                    <a:pt x="313" y="161"/>
                  </a:lnTo>
                  <a:lnTo>
                    <a:pt x="315" y="154"/>
                  </a:lnTo>
                  <a:lnTo>
                    <a:pt x="317" y="148"/>
                  </a:lnTo>
                  <a:lnTo>
                    <a:pt x="318" y="139"/>
                  </a:lnTo>
                  <a:lnTo>
                    <a:pt x="319" y="132"/>
                  </a:lnTo>
                  <a:lnTo>
                    <a:pt x="319" y="132"/>
                  </a:lnTo>
                  <a:lnTo>
                    <a:pt x="318" y="125"/>
                  </a:lnTo>
                  <a:lnTo>
                    <a:pt x="317" y="118"/>
                  </a:lnTo>
                  <a:lnTo>
                    <a:pt x="315" y="111"/>
                  </a:lnTo>
                  <a:lnTo>
                    <a:pt x="313" y="103"/>
                  </a:lnTo>
                  <a:lnTo>
                    <a:pt x="310" y="97"/>
                  </a:lnTo>
                  <a:lnTo>
                    <a:pt x="306" y="91"/>
                  </a:lnTo>
                  <a:lnTo>
                    <a:pt x="301" y="85"/>
                  </a:lnTo>
                  <a:lnTo>
                    <a:pt x="296" y="79"/>
                  </a:lnTo>
                  <a:lnTo>
                    <a:pt x="291" y="74"/>
                  </a:lnTo>
                  <a:lnTo>
                    <a:pt x="285" y="70"/>
                  </a:lnTo>
                  <a:lnTo>
                    <a:pt x="279" y="67"/>
                  </a:lnTo>
                  <a:lnTo>
                    <a:pt x="272" y="64"/>
                  </a:lnTo>
                  <a:lnTo>
                    <a:pt x="265" y="61"/>
                  </a:lnTo>
                  <a:lnTo>
                    <a:pt x="258" y="59"/>
                  </a:lnTo>
                  <a:lnTo>
                    <a:pt x="250" y="58"/>
                  </a:lnTo>
                  <a:lnTo>
                    <a:pt x="242" y="58"/>
                  </a:lnTo>
                  <a:lnTo>
                    <a:pt x="242" y="58"/>
                  </a:lnTo>
                  <a:close/>
                </a:path>
              </a:pathLst>
            </a:custGeom>
            <a:solidFill>
              <a:schemeClr val="accent1"/>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rgbClr val="000000">
                    <a:lumMod val="65000"/>
                    <a:lumOff val="35000"/>
                  </a:srgbClr>
                </a:solidFill>
                <a:effectLst/>
                <a:uLnTx/>
                <a:uFillTx/>
                <a:cs typeface="+mn-ea"/>
                <a:sym typeface="+mn-lt"/>
              </a:endParaRPr>
            </a:p>
          </p:txBody>
        </p:sp>
      </p:grpSp>
      <p:grpSp>
        <p:nvGrpSpPr>
          <p:cNvPr id="14" name="组合 13"/>
          <p:cNvGrpSpPr/>
          <p:nvPr/>
        </p:nvGrpSpPr>
        <p:grpSpPr>
          <a:xfrm>
            <a:off x="6078013" y="898216"/>
            <a:ext cx="5609590" cy="2487930"/>
            <a:chOff x="6149133" y="1595446"/>
            <a:chExt cx="5609590" cy="2487930"/>
          </a:xfrm>
        </p:grpSpPr>
        <p:grpSp>
          <p:nvGrpSpPr>
            <p:cNvPr id="15" name="组合 14"/>
            <p:cNvGrpSpPr/>
            <p:nvPr/>
          </p:nvGrpSpPr>
          <p:grpSpPr>
            <a:xfrm>
              <a:off x="6149133" y="1595446"/>
              <a:ext cx="822720" cy="822718"/>
              <a:chOff x="5663488" y="1758240"/>
              <a:chExt cx="1874676" cy="1874672"/>
            </a:xfrm>
          </p:grpSpPr>
          <p:sp>
            <p:nvSpPr>
              <p:cNvPr id="18"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19" name="椭圆 18"/>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0" name="圆角矩形 7"/>
              <p:cNvSpPr/>
              <p:nvPr/>
            </p:nvSpPr>
            <p:spPr>
              <a:xfrm>
                <a:off x="6324138" y="2362293"/>
                <a:ext cx="553376" cy="666567"/>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6" name="矩形 15"/>
            <p:cNvSpPr/>
            <p:nvPr/>
          </p:nvSpPr>
          <p:spPr>
            <a:xfrm>
              <a:off x="7120683" y="1991686"/>
              <a:ext cx="4638040" cy="209169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It is mainly used for non-core business logic processing and interface display. Sensitive information cannot be stored, and all core data needs to be extracted from the blockchain.</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17" name="矩形 16"/>
            <p:cNvSpPr/>
            <p:nvPr/>
          </p:nvSpPr>
          <p:spPr>
            <a:xfrm>
              <a:off x="7120642" y="1711752"/>
              <a:ext cx="2614111"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View layer</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grpSp>
        <p:nvGrpSpPr>
          <p:cNvPr id="21" name="组合 20"/>
          <p:cNvGrpSpPr/>
          <p:nvPr/>
        </p:nvGrpSpPr>
        <p:grpSpPr>
          <a:xfrm>
            <a:off x="6158658" y="3452669"/>
            <a:ext cx="4271868" cy="1622550"/>
            <a:chOff x="6149133" y="3000549"/>
            <a:chExt cx="4271868" cy="1622550"/>
          </a:xfrm>
        </p:grpSpPr>
        <p:grpSp>
          <p:nvGrpSpPr>
            <p:cNvPr id="22" name="组合 21"/>
            <p:cNvGrpSpPr/>
            <p:nvPr/>
          </p:nvGrpSpPr>
          <p:grpSpPr>
            <a:xfrm>
              <a:off x="6149133" y="3000549"/>
              <a:ext cx="1600256" cy="1160791"/>
              <a:chOff x="6621202" y="2075543"/>
              <a:chExt cx="2314726" cy="1679052"/>
            </a:xfrm>
          </p:grpSpPr>
          <p:sp>
            <p:nvSpPr>
              <p:cNvPr id="25"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26" name="组合 25"/>
              <p:cNvGrpSpPr/>
              <p:nvPr/>
            </p:nvGrpSpPr>
            <p:grpSpPr>
              <a:xfrm>
                <a:off x="6621202" y="2075543"/>
                <a:ext cx="1190041" cy="1190039"/>
                <a:chOff x="5663488" y="1758240"/>
                <a:chExt cx="1874676" cy="1874672"/>
              </a:xfrm>
            </p:grpSpPr>
            <p:sp>
              <p:nvSpPr>
                <p:cNvPr id="27"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28" name="椭圆 27"/>
                <p:cNvSpPr/>
                <p:nvPr/>
              </p:nvSpPr>
              <p:spPr>
                <a:xfrm>
                  <a:off x="5928512" y="2023262"/>
                  <a:ext cx="1344632" cy="1344632"/>
                </a:xfrm>
                <a:prstGeom prst="ellipse">
                  <a:avLst/>
                </a:prstGeom>
                <a:solidFill>
                  <a:schemeClr val="bg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9" name="圆角矩形 7"/>
                <p:cNvSpPr/>
                <p:nvPr/>
              </p:nvSpPr>
              <p:spPr>
                <a:xfrm>
                  <a:off x="6267543" y="2362294"/>
                  <a:ext cx="666567" cy="66656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23" name="矩形 22"/>
            <p:cNvSpPr/>
            <p:nvPr/>
          </p:nvSpPr>
          <p:spPr>
            <a:xfrm>
              <a:off x="7132057" y="3331509"/>
              <a:ext cx="3288944" cy="129159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Mainly for data query, upload and modification.</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a:p>
              <a:pPr algn="just" defTabSz="914400">
                <a:lnSpc>
                  <a:spcPct val="130000"/>
                </a:lnSpc>
              </a:pP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24" name="矩形 23"/>
            <p:cNvSpPr/>
            <p:nvPr/>
          </p:nvSpPr>
          <p:spPr>
            <a:xfrm>
              <a:off x="7132058" y="3051881"/>
              <a:ext cx="2902885"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function layer </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grpSp>
        <p:nvGrpSpPr>
          <p:cNvPr id="30" name="组合 29"/>
          <p:cNvGrpSpPr/>
          <p:nvPr/>
        </p:nvGrpSpPr>
        <p:grpSpPr>
          <a:xfrm>
            <a:off x="6158658" y="4876185"/>
            <a:ext cx="4279695" cy="1193995"/>
            <a:chOff x="6149133" y="4405650"/>
            <a:chExt cx="4279695" cy="1193995"/>
          </a:xfrm>
        </p:grpSpPr>
        <p:grpSp>
          <p:nvGrpSpPr>
            <p:cNvPr id="31" name="组合 30"/>
            <p:cNvGrpSpPr/>
            <p:nvPr/>
          </p:nvGrpSpPr>
          <p:grpSpPr>
            <a:xfrm>
              <a:off x="6149133" y="4405650"/>
              <a:ext cx="1600256" cy="1160791"/>
              <a:chOff x="6621202" y="2075543"/>
              <a:chExt cx="2314726" cy="1679052"/>
            </a:xfrm>
          </p:grpSpPr>
          <p:sp>
            <p:nvSpPr>
              <p:cNvPr id="34"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35" name="组合 34"/>
              <p:cNvGrpSpPr/>
              <p:nvPr/>
            </p:nvGrpSpPr>
            <p:grpSpPr>
              <a:xfrm>
                <a:off x="6621202" y="2075543"/>
                <a:ext cx="1190041" cy="1190039"/>
                <a:chOff x="5663488" y="1758240"/>
                <a:chExt cx="1874676" cy="1874672"/>
              </a:xfrm>
            </p:grpSpPr>
            <p:sp>
              <p:nvSpPr>
                <p:cNvPr id="36"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37" name="椭圆 36"/>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8" name="圆角矩形 7"/>
                <p:cNvSpPr/>
                <p:nvPr/>
              </p:nvSpPr>
              <p:spPr>
                <a:xfrm>
                  <a:off x="6311393" y="2362293"/>
                  <a:ext cx="578867" cy="666567"/>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32" name="矩形 31"/>
            <p:cNvSpPr/>
            <p:nvPr/>
          </p:nvSpPr>
          <p:spPr>
            <a:xfrm>
              <a:off x="7139884" y="4708105"/>
              <a:ext cx="3288944" cy="89154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Smart contract</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Verification system</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33" name="矩形 32"/>
            <p:cNvSpPr/>
            <p:nvPr/>
          </p:nvSpPr>
          <p:spPr>
            <a:xfrm>
              <a:off x="7139886" y="4428476"/>
              <a:ext cx="2614111"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blockchain layer</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sp>
        <p:nvSpPr>
          <p:cNvPr id="39" name="文本框 38"/>
          <p:cNvSpPr txBox="1"/>
          <p:nvPr/>
        </p:nvSpPr>
        <p:spPr>
          <a:xfrm>
            <a:off x="1214021" y="329922"/>
            <a:ext cx="351599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architecture</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1+#ppt_w/2"/>
                                          </p:val>
                                        </p:tav>
                                        <p:tav tm="100000">
                                          <p:val>
                                            <p:strVal val="#ppt_x"/>
                                          </p:val>
                                        </p:tav>
                                      </p:tavLst>
                                    </p:anim>
                                    <p:anim calcmode="lin" valueType="num">
                                      <p:cBhvr additive="base">
                                        <p:cTn id="13" dur="75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1+#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750" fill="hold"/>
                                        <p:tgtEl>
                                          <p:spTgt spid="30"/>
                                        </p:tgtEl>
                                        <p:attrNameLst>
                                          <p:attrName>ppt_x</p:attrName>
                                        </p:attrNameLst>
                                      </p:cBhvr>
                                      <p:tavLst>
                                        <p:tav tm="0">
                                          <p:val>
                                            <p:strVal val="1+#ppt_w/2"/>
                                          </p:val>
                                        </p:tav>
                                        <p:tav tm="100000">
                                          <p:val>
                                            <p:strVal val="#ppt_x"/>
                                          </p:val>
                                        </p:tav>
                                      </p:tavLst>
                                    </p:anim>
                                    <p:anim calcmode="lin" valueType="num">
                                      <p:cBhvr additive="base">
                                        <p:cTn id="23"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62175" y="1624330"/>
            <a:ext cx="1648460" cy="375285"/>
          </a:xfrm>
          <a:prstGeom prst="rect">
            <a:avLst/>
          </a:prstGeom>
        </p:spPr>
        <p:txBody>
          <a:bodyPr wrap="square">
            <a:noAutofit/>
          </a:bodyPr>
          <a:lstStyle/>
          <a:p>
            <a:pPr lvl="0" algn="l"/>
            <a:r>
              <a:rPr lang="zh-CN" altLang="en-US" sz="2000" b="1" dirty="0">
                <a:cs typeface="+mn-ea"/>
                <a:sym typeface="+mn-lt"/>
              </a:rPr>
              <a:t>View layer</a:t>
            </a:r>
            <a:endParaRPr lang="zh-CN" altLang="en-US" sz="2000" b="1" dirty="0">
              <a:cs typeface="+mn-ea"/>
              <a:sym typeface="+mn-lt"/>
            </a:endParaRPr>
          </a:p>
        </p:txBody>
      </p:sp>
      <p:grpSp>
        <p:nvGrpSpPr>
          <p:cNvPr id="9" name="组合 8"/>
          <p:cNvGrpSpPr/>
          <p:nvPr/>
        </p:nvGrpSpPr>
        <p:grpSpPr>
          <a:xfrm>
            <a:off x="965200" y="1219835"/>
            <a:ext cx="993140" cy="1184275"/>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558665" y="1285875"/>
            <a:ext cx="6147435" cy="1642745"/>
          </a:xfrm>
          <a:prstGeom prst="rect">
            <a:avLst/>
          </a:prstGeom>
          <a:noFill/>
        </p:spPr>
        <p:txBody>
          <a:bodyPr wrap="square" rtlCol="0">
            <a:noAutofit/>
          </a:bodyPr>
          <a:p>
            <a:pPr algn="just"/>
            <a:r>
              <a:rPr lang="zh-CN" altLang="en-US" sz="2000"/>
              <a:t>The view layer is mainly used for non-core business logic processing and interface display. Sensitive information cannot be stored, and all core data needs to be extracted from the blockchain. </a:t>
            </a:r>
            <a:endParaRPr lang="zh-CN" altLang="en-US" sz="2000"/>
          </a:p>
          <a:p>
            <a:pPr algn="just"/>
            <a:endParaRPr lang="zh-CN" altLang="en-US" sz="2000"/>
          </a:p>
        </p:txBody>
      </p:sp>
      <p:sp>
        <p:nvSpPr>
          <p:cNvPr id="100" name="文本框 99"/>
          <p:cNvSpPr txBox="1"/>
          <p:nvPr/>
        </p:nvSpPr>
        <p:spPr>
          <a:xfrm>
            <a:off x="1958340" y="3013075"/>
            <a:ext cx="8042910" cy="3107690"/>
          </a:xfrm>
          <a:prstGeom prst="rect">
            <a:avLst/>
          </a:prstGeom>
          <a:noFill/>
          <a:ln w="9525">
            <a:noFill/>
          </a:ln>
        </p:spPr>
        <p:txBody>
          <a:bodyPr wrap="square">
            <a:spAutoFit/>
          </a:bodyPr>
          <a:p>
            <a:pPr indent="0" algn="just"/>
            <a:r>
              <a:rPr lang="en-US" sz="2800" b="0">
                <a:latin typeface="Calibri" panose="020F0502020204030204" charset="0"/>
                <a:cs typeface="Calibri" panose="020F0502020204030204" charset="0"/>
              </a:rPr>
              <a:t>The view level is mainly divided into 3 types of operation interfaces, individual users, enterprise users and administrators (educational institutions, schools, etc.), to meet the operational needs of mobile end and web end, will use HTML5 standards to develop front-end web pages and WeChat Mini Program to develop mobile end pages.</a:t>
            </a:r>
            <a:endParaRPr lang="en-US" altLang="en-US" sz="28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3920" y="1371600"/>
            <a:ext cx="3574415" cy="521970"/>
          </a:xfrm>
          <a:prstGeom prst="rect">
            <a:avLst/>
          </a:prstGeom>
        </p:spPr>
        <p:txBody>
          <a:bodyPr wrap="square">
            <a:spAutoFit/>
          </a:bodyPr>
          <a:lstStyle/>
          <a:p>
            <a:pPr lvl="0" algn="l"/>
            <a:r>
              <a:rPr lang="zh-CN" altLang="en-US" sz="2800" b="1" dirty="0">
                <a:cs typeface="+mn-ea"/>
                <a:sym typeface="+mn-lt"/>
              </a:rPr>
              <a:t>Functional layer</a:t>
            </a:r>
            <a:endParaRPr lang="zh-CN" altLang="en-US" sz="28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5476875" y="1128395"/>
            <a:ext cx="6233795" cy="829945"/>
          </a:xfrm>
          <a:prstGeom prst="rect">
            <a:avLst/>
          </a:prstGeom>
          <a:noFill/>
        </p:spPr>
        <p:txBody>
          <a:bodyPr wrap="square" rtlCol="0">
            <a:spAutoFit/>
          </a:bodyPr>
          <a:p>
            <a:r>
              <a:rPr lang="zh-CN" altLang="en-US" sz="2400"/>
              <a:t>The functional layer mainly performs data query, upload and modification.</a:t>
            </a:r>
            <a:endParaRPr lang="zh-CN" altLang="en-US" sz="2400"/>
          </a:p>
        </p:txBody>
      </p:sp>
      <p:sp>
        <p:nvSpPr>
          <p:cNvPr id="2" name="文本框 1"/>
          <p:cNvSpPr txBox="1"/>
          <p:nvPr/>
        </p:nvSpPr>
        <p:spPr>
          <a:xfrm>
            <a:off x="1511300" y="2214245"/>
            <a:ext cx="7536815" cy="847725"/>
          </a:xfrm>
          <a:prstGeom prst="rect">
            <a:avLst/>
          </a:prstGeom>
          <a:noFill/>
          <a:ln w="9525">
            <a:noFill/>
          </a:ln>
        </p:spPr>
        <p:txBody>
          <a:bodyPr>
            <a:noAutofit/>
          </a:bodyPr>
          <a:p>
            <a:pPr indent="0"/>
            <a:r>
              <a:rPr lang="en-US" b="0">
                <a:ea typeface="+mn-lt"/>
              </a:rPr>
              <a:t>The write function will complete the academic information provided to individual users</a:t>
            </a:r>
            <a:endParaRPr lang="en-US" altLang="en-US" b="0">
              <a:ea typeface="+mn-lt"/>
            </a:endParaRPr>
          </a:p>
        </p:txBody>
      </p:sp>
      <p:sp>
        <p:nvSpPr>
          <p:cNvPr id="3" name="文本框 2"/>
          <p:cNvSpPr txBox="1"/>
          <p:nvPr/>
        </p:nvSpPr>
        <p:spPr>
          <a:xfrm>
            <a:off x="1511300" y="3061970"/>
            <a:ext cx="6936740" cy="922020"/>
          </a:xfrm>
          <a:prstGeom prst="rect">
            <a:avLst/>
          </a:prstGeom>
          <a:noFill/>
          <a:ln w="9525">
            <a:noFill/>
          </a:ln>
        </p:spPr>
        <p:txBody>
          <a:bodyPr wrap="square">
            <a:spAutoFit/>
          </a:bodyPr>
          <a:p>
            <a:pPr indent="0" algn="just"/>
            <a:r>
              <a:rPr lang="en-US" b="0">
                <a:ea typeface="+mn-lt"/>
              </a:rPr>
              <a:t>The modification function meets the needs of individual users to modify the wrong resume information and the administrator to deprive them of their degrees.</a:t>
            </a:r>
            <a:endParaRPr lang="en-US" altLang="en-US" b="0">
              <a:ea typeface="+mn-lt"/>
            </a:endParaRPr>
          </a:p>
        </p:txBody>
      </p:sp>
      <p:sp>
        <p:nvSpPr>
          <p:cNvPr id="4" name="文本框 3"/>
          <p:cNvSpPr txBox="1"/>
          <p:nvPr/>
        </p:nvSpPr>
        <p:spPr>
          <a:xfrm>
            <a:off x="1511300" y="4217670"/>
            <a:ext cx="6936740" cy="922020"/>
          </a:xfrm>
          <a:prstGeom prst="rect">
            <a:avLst/>
          </a:prstGeom>
          <a:noFill/>
          <a:ln w="9525">
            <a:noFill/>
          </a:ln>
        </p:spPr>
        <p:txBody>
          <a:bodyPr wrap="square">
            <a:spAutoFit/>
          </a:bodyPr>
          <a:p>
            <a:pPr indent="0" algn="just"/>
            <a:r>
              <a:rPr lang="en-US" b="0">
                <a:ea typeface="+mn-lt"/>
              </a:rPr>
              <a:t>The data query function is for ordinary users and administrators. The system reads the requested data from the blockchain and provides it to the user.</a:t>
            </a:r>
            <a:endParaRPr lang="en-US" altLang="en-US" b="0">
              <a:ea typeface="+mn-lt"/>
            </a:endParaRPr>
          </a:p>
        </p:txBody>
      </p:sp>
      <p:sp>
        <p:nvSpPr>
          <p:cNvPr id="5" name="文本框 4"/>
          <p:cNvSpPr txBox="1"/>
          <p:nvPr/>
        </p:nvSpPr>
        <p:spPr>
          <a:xfrm>
            <a:off x="1511300" y="5351145"/>
            <a:ext cx="6430645" cy="922020"/>
          </a:xfrm>
          <a:prstGeom prst="rect">
            <a:avLst/>
          </a:prstGeom>
          <a:noFill/>
          <a:ln w="9525">
            <a:noFill/>
          </a:ln>
        </p:spPr>
        <p:txBody>
          <a:bodyPr wrap="square">
            <a:spAutoFit/>
          </a:bodyPr>
          <a:p>
            <a:pPr indent="0" algn="just"/>
            <a:r>
              <a:rPr lang="en-US" b="0">
                <a:ea typeface="+mn-lt"/>
              </a:rPr>
              <a:t>Data storage is the core function of the system. The data storage module provides data access services to other modules in the system. </a:t>
            </a:r>
            <a:endParaRPr lang="en-US" altLang="en-US" b="0">
              <a:ea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671320" cy="583565"/>
          </a:xfrm>
          <a:prstGeom prst="rect">
            <a:avLst/>
          </a:prstGeom>
        </p:spPr>
        <p:txBody>
          <a:bodyPr wrap="square">
            <a:spAutoFit/>
          </a:bodyPr>
          <a:lstStyle/>
          <a:p>
            <a:pPr lvl="0" algn="l"/>
            <a:r>
              <a:rPr lang="zh-CN" altLang="en-US" sz="1600" b="1" dirty="0">
                <a:cs typeface="+mn-ea"/>
                <a:sym typeface="+mn-lt"/>
              </a:rPr>
              <a:t>Blockchain layer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224" y="2004368"/>
              <a:ext cx="757740" cy="46039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472305" y="1194435"/>
            <a:ext cx="6233795" cy="1753235"/>
          </a:xfrm>
          <a:prstGeom prst="rect">
            <a:avLst/>
          </a:prstGeom>
          <a:noFill/>
        </p:spPr>
        <p:txBody>
          <a:bodyPr wrap="square" rtlCol="0">
            <a:spAutoFit/>
          </a:bodyPr>
          <a:p>
            <a:r>
              <a:rPr lang="zh-CN" altLang="en-US"/>
              <a:t>A smart contract is a set of digitally defined conventions, including agreements on which contract participants can enforce those conventions. The basic idea of a smart contract is that various contract terms can be embeddings into the hardware and software people use, making it costly for attackers to attack</a:t>
            </a:r>
            <a:endParaRPr lang="zh-CN" altLang="en-US"/>
          </a:p>
        </p:txBody>
      </p:sp>
      <p:pic>
        <p:nvPicPr>
          <p:cNvPr id="5" name="图片 5"/>
          <p:cNvPicPr>
            <a:picLocks noChangeAspect="1"/>
          </p:cNvPicPr>
          <p:nvPr>
            <p:custDataLst>
              <p:tags r:id="rId1"/>
            </p:custDataLst>
          </p:nvPr>
        </p:nvPicPr>
        <p:blipFill>
          <a:blip r:embed="rId2"/>
          <a:stretch>
            <a:fillRect/>
          </a:stretch>
        </p:blipFill>
        <p:spPr>
          <a:xfrm>
            <a:off x="1849120" y="3133725"/>
            <a:ext cx="5818505" cy="3387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71650" y="1869895"/>
            <a:ext cx="2153019" cy="1983832"/>
            <a:chOff x="2067317" y="1810431"/>
            <a:chExt cx="2488837" cy="2293259"/>
          </a:xfrm>
          <a:effectLst>
            <a:outerShdw blurRad="139700" dist="63500" dir="2700000" algn="tl" rotWithShape="0">
              <a:prstClr val="black">
                <a:alpha val="40000"/>
              </a:prstClr>
            </a:outerShdw>
          </a:effectLst>
        </p:grpSpPr>
        <p:sp>
          <p:nvSpPr>
            <p:cNvPr id="5" name="圆角矩形 4"/>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圆角矩形 3"/>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solidFill>
                <a:schemeClr val="accent1"/>
              </a:soli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7" name="组合 6"/>
          <p:cNvGrpSpPr/>
          <p:nvPr/>
        </p:nvGrpSpPr>
        <p:grpSpPr>
          <a:xfrm>
            <a:off x="5019491" y="1869895"/>
            <a:ext cx="2153019" cy="1983832"/>
            <a:chOff x="2067317" y="1810431"/>
            <a:chExt cx="2488837" cy="2293259"/>
          </a:xfrm>
          <a:effectLst>
            <a:outerShdw blurRad="139700" dist="63500" dir="2700000" algn="tl" rotWithShape="0">
              <a:prstClr val="black">
                <a:alpha val="40000"/>
              </a:prstClr>
            </a:outerShdw>
          </a:effectLst>
        </p:grpSpPr>
        <p:sp>
          <p:nvSpPr>
            <p:cNvPr id="8" name="圆角矩形 7"/>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 name="圆角矩形 8"/>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0" name="组合 9"/>
          <p:cNvGrpSpPr/>
          <p:nvPr/>
        </p:nvGrpSpPr>
        <p:grpSpPr>
          <a:xfrm>
            <a:off x="8267331" y="1869895"/>
            <a:ext cx="2153019" cy="1983832"/>
            <a:chOff x="2067317" y="1810431"/>
            <a:chExt cx="2488837" cy="2293259"/>
          </a:xfrm>
          <a:effectLst>
            <a:outerShdw blurRad="139700" dist="63500" dir="2700000" algn="tl" rotWithShape="0">
              <a:prstClr val="black">
                <a:alpha val="40000"/>
              </a:prstClr>
            </a:outerShdw>
          </a:effectLst>
        </p:grpSpPr>
        <p:sp>
          <p:nvSpPr>
            <p:cNvPr id="11" name="圆角矩形 10"/>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2" name="圆角矩形 11"/>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16" name="文本框 15"/>
          <p:cNvSpPr txBox="1"/>
          <p:nvPr/>
        </p:nvSpPr>
        <p:spPr>
          <a:xfrm>
            <a:off x="2013544" y="2078681"/>
            <a:ext cx="1521197" cy="1565910"/>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The content of the contract is open and transparent</a:t>
            </a:r>
            <a:endParaRPr lang="zh-CN" altLang="en-US" sz="1600" dirty="0">
              <a:solidFill>
                <a:prstClr val="black">
                  <a:lumMod val="50000"/>
                  <a:lumOff val="50000"/>
                </a:prstClr>
              </a:solidFill>
              <a:cs typeface="+mn-ea"/>
              <a:sym typeface="+mn-lt"/>
            </a:endParaRPr>
          </a:p>
        </p:txBody>
      </p:sp>
      <p:sp>
        <p:nvSpPr>
          <p:cNvPr id="17" name="文本框 16"/>
          <p:cNvSpPr txBox="1"/>
          <p:nvPr/>
        </p:nvSpPr>
        <p:spPr>
          <a:xfrm>
            <a:off x="5335371" y="2078681"/>
            <a:ext cx="1521197" cy="1861185"/>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 The content of the contract cannot be tampered with</a:t>
            </a:r>
            <a:endParaRPr lang="zh-CN" altLang="en-US" sz="1600" dirty="0">
              <a:solidFill>
                <a:prstClr val="black">
                  <a:lumMod val="50000"/>
                  <a:lumOff val="50000"/>
                </a:prstClr>
              </a:solidFill>
              <a:cs typeface="+mn-ea"/>
              <a:sym typeface="+mn-lt"/>
            </a:endParaRPr>
          </a:p>
        </p:txBody>
      </p:sp>
      <p:sp>
        <p:nvSpPr>
          <p:cNvPr id="18" name="文本框 17"/>
          <p:cNvSpPr txBox="1"/>
          <p:nvPr/>
        </p:nvSpPr>
        <p:spPr>
          <a:xfrm>
            <a:off x="8595029" y="2521276"/>
            <a:ext cx="1521197" cy="681355"/>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Permanent operation</a:t>
            </a:r>
            <a:endParaRPr lang="zh-CN" altLang="en-US" sz="1600" dirty="0">
              <a:solidFill>
                <a:prstClr val="black">
                  <a:lumMod val="50000"/>
                  <a:lumOff val="50000"/>
                </a:prstClr>
              </a:solidFill>
              <a:cs typeface="+mn-ea"/>
              <a:sym typeface="+mn-lt"/>
            </a:endParaRPr>
          </a:p>
        </p:txBody>
      </p:sp>
      <p:sp>
        <p:nvSpPr>
          <p:cNvPr id="100" name="文本框 99"/>
          <p:cNvSpPr txBox="1"/>
          <p:nvPr/>
        </p:nvSpPr>
        <p:spPr>
          <a:xfrm>
            <a:off x="1100455" y="171450"/>
            <a:ext cx="10608945" cy="809625"/>
          </a:xfrm>
          <a:prstGeom prst="rect">
            <a:avLst/>
          </a:prstGeom>
          <a:noFill/>
          <a:ln w="9525">
            <a:noFill/>
          </a:ln>
        </p:spPr>
        <p:txBody>
          <a:bodyPr>
            <a:noAutofit/>
          </a:bodyPr>
          <a:p>
            <a:pPr indent="228600"/>
            <a:r>
              <a:rPr lang="en-US" sz="2400" b="0">
                <a:latin typeface="Calibri" panose="020F0502020204030204" charset="0"/>
                <a:cs typeface="Calibri" panose="020F0502020204030204" charset="0"/>
              </a:rPr>
              <a:t>Compared with traditional contracts</a:t>
            </a:r>
            <a:endParaRPr lang="en-US" sz="2400" b="0">
              <a:latin typeface="Calibri" panose="020F0502020204030204" charset="0"/>
              <a:cs typeface="Calibri" panose="020F0502020204030204" charset="0"/>
            </a:endParaRPr>
          </a:p>
          <a:p>
            <a:pPr indent="228600"/>
            <a:r>
              <a:rPr lang="en-US" sz="2400" b="0">
                <a:latin typeface="Calibri" panose="020F0502020204030204" charset="0"/>
                <a:cs typeface="Calibri" panose="020F0502020204030204" charset="0"/>
              </a:rPr>
              <a:t>smart contracts have three characteristics:</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1+#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14" presetClass="entr" presetSubtype="1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422910" y="2622550"/>
            <a:ext cx="3723640" cy="738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b="1" dirty="0">
                <a:solidFill>
                  <a:schemeClr val="tx1">
                    <a:lumMod val="85000"/>
                    <a:lumOff val="15000"/>
                  </a:schemeClr>
                </a:solidFill>
                <a:latin typeface="+mn-lt"/>
                <a:cs typeface="+mn-ea"/>
                <a:sym typeface="+mn-lt"/>
              </a:rPr>
              <a:t> System operation diagram</a:t>
            </a:r>
            <a:endParaRPr lang="zh-CN" altLang="en-US" sz="2400" b="1" dirty="0">
              <a:solidFill>
                <a:schemeClr val="tx1">
                  <a:lumMod val="85000"/>
                  <a:lumOff val="1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4271010" y="1047750"/>
            <a:ext cx="7448550" cy="4762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165860" cy="1106805"/>
          </a:xfrm>
          <a:prstGeom prst="rect">
            <a:avLst/>
          </a:prstGeom>
          <a:noFill/>
        </p:spPr>
        <p:txBody>
          <a:bodyPr wrap="none" rtlCol="0">
            <a:spAutoFit/>
          </a:bodyPr>
          <a:lstStyle/>
          <a:p>
            <a:r>
              <a:rPr lang="en-US" altLang="zh-CN" sz="6600" dirty="0">
                <a:solidFill>
                  <a:srgbClr val="0599D7"/>
                </a:solidFill>
                <a:cs typeface="+mn-ea"/>
                <a:sym typeface="+mn-lt"/>
              </a:rPr>
              <a:t>03</a:t>
            </a:r>
            <a:endParaRPr lang="zh-CN" altLang="en-US" sz="6600" dirty="0">
              <a:solidFill>
                <a:srgbClr val="0599D7"/>
              </a:solidFill>
              <a:cs typeface="+mn-ea"/>
              <a:sym typeface="+mn-lt"/>
            </a:endParaRPr>
          </a:p>
        </p:txBody>
      </p:sp>
      <p:sp>
        <p:nvSpPr>
          <p:cNvPr id="3" name="文本框 2"/>
          <p:cNvSpPr txBox="1"/>
          <p:nvPr/>
        </p:nvSpPr>
        <p:spPr>
          <a:xfrm>
            <a:off x="5161181" y="2753082"/>
            <a:ext cx="6891655" cy="829945"/>
          </a:xfrm>
          <a:prstGeom prst="rect">
            <a:avLst/>
          </a:prstGeom>
          <a:noFill/>
        </p:spPr>
        <p:txBody>
          <a:bodyPr wrap="none" rtlCol="0">
            <a:spAutoFit/>
          </a:bodyPr>
          <a:lstStyle/>
          <a:p>
            <a:pPr algn="l"/>
            <a:r>
              <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Design and verification</a:t>
            </a:r>
            <a:endPar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307465" y="391795"/>
            <a:ext cx="3256280" cy="43053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800" b="1" dirty="0">
                <a:solidFill>
                  <a:schemeClr val="tx1">
                    <a:lumMod val="85000"/>
                    <a:lumOff val="15000"/>
                  </a:schemeClr>
                </a:solidFill>
                <a:latin typeface="Calibri" panose="020F0502020204030204" charset="0"/>
                <a:cs typeface="Calibri" panose="020F0502020204030204" charset="0"/>
                <a:sym typeface="+mn-lt"/>
              </a:rPr>
              <a:t>Feasibility</a:t>
            </a:r>
            <a:r>
              <a:rPr lang="en-US" altLang="zh-CN" sz="2800" b="1" dirty="0">
                <a:solidFill>
                  <a:schemeClr val="tx1">
                    <a:lumMod val="85000"/>
                    <a:lumOff val="15000"/>
                  </a:schemeClr>
                </a:solidFill>
                <a:latin typeface="Calibri" panose="020F0502020204030204" charset="0"/>
                <a:cs typeface="Calibri" panose="020F0502020204030204" charset="0"/>
                <a:sym typeface="+mn-lt"/>
              </a:rPr>
              <a:t> </a:t>
            </a:r>
            <a:r>
              <a:rPr lang="zh-CN" altLang="en-US" sz="2800" b="1" dirty="0">
                <a:solidFill>
                  <a:schemeClr val="tx1">
                    <a:lumMod val="85000"/>
                    <a:lumOff val="15000"/>
                  </a:schemeClr>
                </a:solidFill>
                <a:latin typeface="Calibri" panose="020F0502020204030204" charset="0"/>
                <a:cs typeface="Calibri" panose="020F0502020204030204" charset="0"/>
                <a:sym typeface="+mn-lt"/>
              </a:rPr>
              <a:t>analysis</a:t>
            </a:r>
            <a:endParaRPr lang="zh-CN" altLang="en-US" sz="2800" b="1" dirty="0">
              <a:solidFill>
                <a:schemeClr val="tx1">
                  <a:lumMod val="85000"/>
                  <a:lumOff val="15000"/>
                </a:schemeClr>
              </a:solidFill>
              <a:latin typeface="Calibri" panose="020F0502020204030204" charset="0"/>
              <a:cs typeface="Calibri" panose="020F0502020204030204" charset="0"/>
              <a:sym typeface="+mn-lt"/>
            </a:endParaRPr>
          </a:p>
        </p:txBody>
      </p:sp>
      <p:sp>
        <p:nvSpPr>
          <p:cNvPr id="73" name="文本框 72"/>
          <p:cNvSpPr txBox="1"/>
          <p:nvPr/>
        </p:nvSpPr>
        <p:spPr>
          <a:xfrm>
            <a:off x="1214021" y="329922"/>
            <a:ext cx="309880" cy="521970"/>
          </a:xfrm>
          <a:prstGeom prst="rect">
            <a:avLst/>
          </a:prstGeom>
          <a:noFill/>
        </p:spPr>
        <p:txBody>
          <a:bodyPr wrap="none" rtlCol="0">
            <a:spAutoFit/>
          </a:bodyPr>
          <a:lstStyle/>
          <a:p>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00" name="文本框 99"/>
          <p:cNvSpPr txBox="1"/>
          <p:nvPr/>
        </p:nvSpPr>
        <p:spPr>
          <a:xfrm>
            <a:off x="1524000" y="2648585"/>
            <a:ext cx="5080000" cy="460375"/>
          </a:xfrm>
          <a:prstGeom prst="rect">
            <a:avLst/>
          </a:prstGeom>
          <a:noFill/>
          <a:ln w="9525">
            <a:noFill/>
          </a:ln>
        </p:spPr>
        <p:txBody>
          <a:bodyPr>
            <a:spAutoFit/>
          </a:bodyPr>
          <a:p>
            <a:pPr marL="228600" indent="-228600"/>
            <a:r>
              <a:rPr lang="en-US" sz="2400" b="0">
                <a:latin typeface="Calibri" panose="020F0502020204030204" charset="0"/>
                <a:cs typeface="Calibri" panose="020F0502020204030204" charset="0"/>
              </a:rPr>
              <a:t>Technical feasibility</a:t>
            </a:r>
            <a:endParaRPr lang="en-US" altLang="en-US" sz="2400" b="0">
              <a:latin typeface="Calibri" panose="020F0502020204030204" charset="0"/>
              <a:cs typeface="Calibri" panose="020F0502020204030204" charset="0"/>
            </a:endParaRPr>
          </a:p>
        </p:txBody>
      </p:sp>
      <p:sp>
        <p:nvSpPr>
          <p:cNvPr id="3" name="文本框 2"/>
          <p:cNvSpPr txBox="1"/>
          <p:nvPr/>
        </p:nvSpPr>
        <p:spPr>
          <a:xfrm>
            <a:off x="4775200" y="1743075"/>
            <a:ext cx="5768975" cy="3729355"/>
          </a:xfrm>
          <a:prstGeom prst="rect">
            <a:avLst/>
          </a:prstGeom>
          <a:noFill/>
          <a:ln w="9525">
            <a:noFill/>
          </a:ln>
        </p:spPr>
        <p:txBody>
          <a:bodyPr>
            <a:noAutofit/>
          </a:bodyPr>
          <a:p>
            <a:pPr indent="0" algn="just"/>
            <a:r>
              <a:rPr lang="en-US" sz="2400" b="0">
                <a:latin typeface="Calibri" panose="020F0502020204030204" charset="0"/>
                <a:cs typeface="Calibri" panose="020F0502020204030204" charset="0"/>
              </a:rPr>
              <a:t>With the help of blockchain technology, the efficiency and reliability degree of data storage in the system and the security of information sharing can be guaranteed. Combined with erasure code technology, the reliable preservation of the original data source can be realized and the demand for storage resources can be reduced. </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428750" y="360045"/>
            <a:ext cx="3133725" cy="3689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b="1" dirty="0">
                <a:solidFill>
                  <a:schemeClr val="tx1">
                    <a:lumMod val="85000"/>
                    <a:lumOff val="15000"/>
                  </a:schemeClr>
                </a:solidFill>
                <a:latin typeface="+mn-lt"/>
                <a:cs typeface="+mn-ea"/>
                <a:sym typeface="+mn-lt"/>
              </a:rPr>
              <a:t>Feasibility analysis</a:t>
            </a:r>
            <a:endParaRPr lang="zh-CN" altLang="en-US" sz="2400" b="1" dirty="0">
              <a:solidFill>
                <a:schemeClr val="tx1">
                  <a:lumMod val="85000"/>
                  <a:lumOff val="15000"/>
                </a:schemeClr>
              </a:solidFill>
              <a:latin typeface="+mn-lt"/>
              <a:cs typeface="+mn-ea"/>
              <a:sym typeface="+mn-lt"/>
            </a:endParaRPr>
          </a:p>
        </p:txBody>
      </p:sp>
      <p:sp>
        <p:nvSpPr>
          <p:cNvPr id="100" name="文本框 99"/>
          <p:cNvSpPr txBox="1"/>
          <p:nvPr/>
        </p:nvSpPr>
        <p:spPr>
          <a:xfrm>
            <a:off x="1428750" y="2813685"/>
            <a:ext cx="5080000" cy="521970"/>
          </a:xfrm>
          <a:prstGeom prst="rect">
            <a:avLst/>
          </a:prstGeom>
          <a:noFill/>
          <a:ln w="9525">
            <a:noFill/>
          </a:ln>
        </p:spPr>
        <p:txBody>
          <a:bodyPr>
            <a:spAutoFit/>
          </a:bodyPr>
          <a:p>
            <a:pPr marL="228600" indent="-228600"/>
            <a:r>
              <a:rPr lang="en-US" sz="2800" b="0">
                <a:latin typeface="Calibri" panose="020F0502020204030204" charset="0"/>
                <a:cs typeface="Calibri" panose="020F0502020204030204" charset="0"/>
              </a:rPr>
              <a:t>Market feasibility</a:t>
            </a:r>
            <a:endParaRPr lang="en-US" sz="2800" b="0">
              <a:latin typeface="Calibri" panose="020F0502020204030204" charset="0"/>
              <a:cs typeface="Calibri" panose="020F0502020204030204" charset="0"/>
            </a:endParaRPr>
          </a:p>
        </p:txBody>
      </p:sp>
      <p:sp>
        <p:nvSpPr>
          <p:cNvPr id="3" name="文本框 2"/>
          <p:cNvSpPr txBox="1"/>
          <p:nvPr/>
        </p:nvSpPr>
        <p:spPr>
          <a:xfrm>
            <a:off x="4135755" y="1743075"/>
            <a:ext cx="5080000" cy="521970"/>
          </a:xfrm>
          <a:prstGeom prst="rect">
            <a:avLst/>
          </a:prstGeom>
          <a:noFill/>
          <a:ln w="9525">
            <a:noFill/>
          </a:ln>
        </p:spPr>
        <p:txBody>
          <a:bodyPr>
            <a:spAutoFit/>
          </a:bodyPr>
          <a:p>
            <a:pPr indent="0"/>
            <a:r>
              <a:rPr lang="en-US" sz="2800" b="0">
                <a:latin typeface="Calibri" panose="020F0502020204030204" charset="0"/>
                <a:cs typeface="Calibri" panose="020F0502020204030204" charset="0"/>
              </a:rPr>
              <a:t>ⅰ.R &amp; D Capability/Cycle</a:t>
            </a:r>
            <a:endParaRPr lang="en-US" sz="2800" b="0">
              <a:latin typeface="Calibri" panose="020F0502020204030204" charset="0"/>
              <a:cs typeface="Calibri" panose="020F0502020204030204" charset="0"/>
            </a:endParaRPr>
          </a:p>
        </p:txBody>
      </p:sp>
      <p:sp>
        <p:nvSpPr>
          <p:cNvPr id="2" name="文本框 1"/>
          <p:cNvSpPr txBox="1"/>
          <p:nvPr/>
        </p:nvSpPr>
        <p:spPr>
          <a:xfrm>
            <a:off x="4135755" y="2813685"/>
            <a:ext cx="6083300" cy="521970"/>
          </a:xfrm>
          <a:prstGeom prst="rect">
            <a:avLst/>
          </a:prstGeom>
          <a:noFill/>
          <a:ln w="9525">
            <a:noFill/>
          </a:ln>
        </p:spPr>
        <p:txBody>
          <a:bodyPr wrap="square">
            <a:spAutoFit/>
          </a:bodyPr>
          <a:p>
            <a:pPr indent="0"/>
            <a:r>
              <a:rPr lang="en-US" sz="2800" b="0">
                <a:latin typeface="Calibri" panose="020F0502020204030204" charset="0"/>
                <a:cs typeface="Calibri" panose="020F0502020204030204" charset="0"/>
              </a:rPr>
              <a:t>ⅱ.Funding Requirements/Allocation</a:t>
            </a:r>
            <a:endParaRPr lang="en-US" altLang="en-US" sz="2800" b="0">
              <a:latin typeface="Calibri" panose="020F0502020204030204" charset="0"/>
              <a:cs typeface="Calibri" panose="020F0502020204030204" charset="0"/>
            </a:endParaRPr>
          </a:p>
        </p:txBody>
      </p:sp>
      <p:sp>
        <p:nvSpPr>
          <p:cNvPr id="4" name="文本框 3"/>
          <p:cNvSpPr txBox="1"/>
          <p:nvPr/>
        </p:nvSpPr>
        <p:spPr>
          <a:xfrm>
            <a:off x="4135755" y="3884295"/>
            <a:ext cx="5080000" cy="521970"/>
          </a:xfrm>
          <a:prstGeom prst="rect">
            <a:avLst/>
          </a:prstGeom>
          <a:noFill/>
          <a:ln w="9525">
            <a:noFill/>
          </a:ln>
        </p:spPr>
        <p:txBody>
          <a:bodyPr>
            <a:spAutoFit/>
          </a:bodyPr>
          <a:p>
            <a:pPr indent="0"/>
            <a:r>
              <a:rPr lang="en-US" sz="2800">
                <a:latin typeface="Calibri" panose="020F0502020204030204" charset="0"/>
                <a:cs typeface="Calibri" panose="020F0502020204030204" charset="0"/>
              </a:rPr>
              <a:t>ⅲ.Market demand</a:t>
            </a:r>
            <a:endParaRPr lang="en-US" altLang="en-US" sz="28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165860" cy="1106805"/>
          </a:xfrm>
          <a:prstGeom prst="rect">
            <a:avLst/>
          </a:prstGeom>
          <a:noFill/>
        </p:spPr>
        <p:txBody>
          <a:bodyPr wrap="none" rtlCol="0">
            <a:spAutoFit/>
          </a:bodyPr>
          <a:lstStyle/>
          <a:p>
            <a:r>
              <a:rPr lang="en-US" altLang="zh-CN" sz="6600" dirty="0">
                <a:solidFill>
                  <a:srgbClr val="0599D7"/>
                </a:solidFill>
                <a:cs typeface="+mn-ea"/>
                <a:sym typeface="+mn-lt"/>
              </a:rPr>
              <a:t>04</a:t>
            </a:r>
            <a:endParaRPr lang="zh-CN" altLang="en-US" sz="6600" dirty="0">
              <a:solidFill>
                <a:srgbClr val="0599D7"/>
              </a:solidFill>
              <a:cs typeface="+mn-ea"/>
              <a:sym typeface="+mn-lt"/>
            </a:endParaRPr>
          </a:p>
        </p:txBody>
      </p:sp>
      <p:sp>
        <p:nvSpPr>
          <p:cNvPr id="3" name="文本框 2"/>
          <p:cNvSpPr txBox="1"/>
          <p:nvPr/>
        </p:nvSpPr>
        <p:spPr>
          <a:xfrm>
            <a:off x="5161181" y="2753082"/>
            <a:ext cx="6790055" cy="706755"/>
          </a:xfrm>
          <a:prstGeom prst="rect">
            <a:avLst/>
          </a:prstGeom>
          <a:noFill/>
        </p:spPr>
        <p:txBody>
          <a:bodyPr wrap="none" rtlCol="0">
            <a:spAutoFit/>
          </a:bodyPr>
          <a:lstStyle/>
          <a:p>
            <a:pPr algn="l"/>
            <a:r>
              <a:rPr lang="zh-CN" altLang="en-US" sz="40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Deficiencies and Prospects </a:t>
            </a:r>
            <a:endParaRPr lang="zh-CN" altLang="en-US" sz="40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79781" y="2770830"/>
            <a:ext cx="2700655" cy="1014730"/>
          </a:xfrm>
          <a:prstGeom prst="rect">
            <a:avLst/>
          </a:prstGeom>
          <a:noFill/>
        </p:spPr>
        <p:txBody>
          <a:bodyPr wrap="none" rtlCol="0">
            <a:spAutoFit/>
          </a:bodyPr>
          <a:lstStyle/>
          <a:p>
            <a:r>
              <a:rPr lang="en-US" altLang="zh-CN" sz="6000" b="1"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Content</a:t>
            </a:r>
            <a:endParaRPr lang="en-US" altLang="zh-CN" sz="6000" b="1"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grpSp>
        <p:nvGrpSpPr>
          <p:cNvPr id="12" name="组合 11"/>
          <p:cNvGrpSpPr/>
          <p:nvPr/>
        </p:nvGrpSpPr>
        <p:grpSpPr>
          <a:xfrm>
            <a:off x="5816154" y="1826217"/>
            <a:ext cx="560065" cy="560065"/>
            <a:chOff x="6829063" y="2210765"/>
            <a:chExt cx="560065" cy="560065"/>
          </a:xfrm>
        </p:grpSpPr>
        <p:sp>
          <p:nvSpPr>
            <p:cNvPr id="10" name="椭圆 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3" name="组合 12"/>
          <p:cNvGrpSpPr/>
          <p:nvPr/>
        </p:nvGrpSpPr>
        <p:grpSpPr>
          <a:xfrm>
            <a:off x="5816154" y="2689577"/>
            <a:ext cx="560065" cy="560065"/>
            <a:chOff x="6829063" y="2210765"/>
            <a:chExt cx="560065" cy="560065"/>
          </a:xfrm>
        </p:grpSpPr>
        <p:sp>
          <p:nvSpPr>
            <p:cNvPr id="14" name="椭圆 13"/>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grpSp>
      <p:grpSp>
        <p:nvGrpSpPr>
          <p:cNvPr id="16" name="组合 15"/>
          <p:cNvGrpSpPr/>
          <p:nvPr/>
        </p:nvGrpSpPr>
        <p:grpSpPr>
          <a:xfrm>
            <a:off x="5816154" y="3552937"/>
            <a:ext cx="560065" cy="560065"/>
            <a:chOff x="6829063" y="2210765"/>
            <a:chExt cx="560065" cy="560065"/>
          </a:xfrm>
        </p:grpSpPr>
        <p:sp>
          <p:nvSpPr>
            <p:cNvPr id="17" name="椭圆 16"/>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03</a:t>
              </a:r>
              <a:endParaRPr lang="zh-CN" altLang="en-US" dirty="0">
                <a:solidFill>
                  <a:schemeClr val="bg1"/>
                </a:solidFill>
                <a:cs typeface="+mn-ea"/>
                <a:sym typeface="+mn-lt"/>
              </a:endParaRPr>
            </a:p>
          </p:txBody>
        </p:sp>
      </p:grpSp>
      <p:grpSp>
        <p:nvGrpSpPr>
          <p:cNvPr id="19" name="组合 18"/>
          <p:cNvGrpSpPr/>
          <p:nvPr/>
        </p:nvGrpSpPr>
        <p:grpSpPr>
          <a:xfrm>
            <a:off x="5816154" y="4416298"/>
            <a:ext cx="560065" cy="560065"/>
            <a:chOff x="6829063" y="2210765"/>
            <a:chExt cx="560065" cy="560065"/>
          </a:xfrm>
        </p:grpSpPr>
        <p:sp>
          <p:nvSpPr>
            <p:cNvPr id="20" name="椭圆 1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2" name="文本框 21"/>
          <p:cNvSpPr txBox="1"/>
          <p:nvPr/>
        </p:nvSpPr>
        <p:spPr>
          <a:xfrm>
            <a:off x="6566632" y="1844639"/>
            <a:ext cx="2491740" cy="645160"/>
          </a:xfrm>
          <a:prstGeom prst="rect">
            <a:avLst/>
          </a:prstGeom>
          <a:noFill/>
        </p:spPr>
        <p:txBody>
          <a:bodyPr wrap="none" rtlCol="0">
            <a:spAutoFit/>
          </a:bodyPr>
          <a:lstStyle/>
          <a:p>
            <a:pPr algn="l"/>
            <a:r>
              <a:rPr lang="en-US" altLang="zh-CN"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Introduction</a:t>
            </a:r>
            <a:endParaRPr lang="en-US" altLang="zh-CN"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23" name="文本框 22"/>
          <p:cNvSpPr txBox="1"/>
          <p:nvPr/>
        </p:nvSpPr>
        <p:spPr>
          <a:xfrm>
            <a:off x="6566632" y="2707999"/>
            <a:ext cx="5628005" cy="645160"/>
          </a:xfrm>
          <a:prstGeom prst="rect">
            <a:avLst/>
          </a:prstGeom>
          <a:noFill/>
        </p:spPr>
        <p:txBody>
          <a:bodyPr wrap="none" rtlCol="0">
            <a:spAutoFit/>
          </a:bodyPr>
          <a:lstStyle/>
          <a:p>
            <a:pPr algn="l"/>
            <a:r>
              <a:rPr lang="zh-CN" altLang="en-US"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System and technical analysis</a:t>
            </a:r>
            <a:endParaRPr lang="zh-CN" altLang="en-US"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24" name="文本框 23"/>
          <p:cNvSpPr txBox="1"/>
          <p:nvPr/>
        </p:nvSpPr>
        <p:spPr>
          <a:xfrm>
            <a:off x="6566632" y="3571359"/>
            <a:ext cx="409765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Design and verification</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5" name="文本框 24"/>
          <p:cNvSpPr txBox="1"/>
          <p:nvPr/>
        </p:nvSpPr>
        <p:spPr>
          <a:xfrm>
            <a:off x="6566632" y="4434720"/>
            <a:ext cx="463296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Report on research results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72"/>
          <p:cNvSpPr txBox="1"/>
          <p:nvPr/>
        </p:nvSpPr>
        <p:spPr>
          <a:xfrm>
            <a:off x="1214021" y="329922"/>
            <a:ext cx="481076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Deficiencies and Prospects </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 name="文本框 4"/>
          <p:cNvSpPr txBox="1"/>
          <p:nvPr/>
        </p:nvSpPr>
        <p:spPr>
          <a:xfrm>
            <a:off x="1214120" y="1280795"/>
            <a:ext cx="5377180" cy="460375"/>
          </a:xfrm>
          <a:prstGeom prst="rect">
            <a:avLst/>
          </a:prstGeom>
          <a:noFill/>
        </p:spPr>
        <p:txBody>
          <a:bodyPr wrap="square" rtlCol="0">
            <a:spAutoFit/>
          </a:bodyPr>
          <a:p>
            <a:pPr algn="just"/>
            <a:r>
              <a:rPr lang="zh-CN" altLang="en-US" sz="2400">
                <a:latin typeface="Calibri" panose="020F0502020204030204" charset="0"/>
                <a:cs typeface="Calibri" panose="020F0502020204030204" charset="0"/>
              </a:rPr>
              <a:t>the storage mechanism costs resources.</a:t>
            </a:r>
            <a:endParaRPr lang="zh-CN" altLang="en-US" sz="2400">
              <a:latin typeface="Calibri" panose="020F0502020204030204" charset="0"/>
              <a:cs typeface="Calibri" panose="020F0502020204030204" charset="0"/>
            </a:endParaRPr>
          </a:p>
        </p:txBody>
      </p:sp>
      <p:sp>
        <p:nvSpPr>
          <p:cNvPr id="6" name="文本框 5"/>
          <p:cNvSpPr txBox="1"/>
          <p:nvPr/>
        </p:nvSpPr>
        <p:spPr>
          <a:xfrm>
            <a:off x="1214120" y="1936750"/>
            <a:ext cx="6823710" cy="753745"/>
          </a:xfrm>
          <a:prstGeom prst="rect">
            <a:avLst/>
          </a:prstGeom>
          <a:noFill/>
          <a:ln w="9525">
            <a:noFill/>
          </a:ln>
        </p:spPr>
        <p:txBody>
          <a:bodyPr>
            <a:noAutofit/>
          </a:bodyPr>
          <a:p>
            <a:pPr indent="0" algn="just"/>
            <a:r>
              <a:rPr lang="en-US" sz="2400" b="0">
                <a:latin typeface="Calibri" panose="020F0502020204030204" charset="0"/>
                <a:cs typeface="Calibri" panose="020F0502020204030204" charset="0"/>
              </a:rPr>
              <a:t>the operating mechanism affects efficiency. Every data modification in the blockchain will affect the synchronous update of ledger data of all nodes in the system, which means that each operation process needs to consume a lot of time, and this operation mechanism will also bring great test to the network where the system is located. </a:t>
            </a:r>
            <a:endParaRPr lang="en-US" sz="2400" b="0">
              <a:latin typeface="Calibri" panose="020F0502020204030204" charset="0"/>
              <a:cs typeface="Calibri" panose="020F0502020204030204" charset="0"/>
            </a:endParaRPr>
          </a:p>
        </p:txBody>
      </p:sp>
      <p:sp>
        <p:nvSpPr>
          <p:cNvPr id="7" name="文本框 6"/>
          <p:cNvSpPr txBox="1"/>
          <p:nvPr/>
        </p:nvSpPr>
        <p:spPr>
          <a:xfrm>
            <a:off x="1214120" y="4705668"/>
            <a:ext cx="5080000" cy="1938020"/>
          </a:xfrm>
          <a:prstGeom prst="rect">
            <a:avLst/>
          </a:prstGeom>
          <a:noFill/>
          <a:ln w="9525">
            <a:noFill/>
          </a:ln>
        </p:spPr>
        <p:txBody>
          <a:bodyPr>
            <a:spAutoFit/>
          </a:bodyPr>
          <a:p>
            <a:pPr indent="0" algn="just"/>
            <a:r>
              <a:rPr lang="en-US" sz="2400" b="0">
                <a:latin typeface="Calibri" panose="020F0502020204030204" charset="0"/>
                <a:cs typeface="Calibri" panose="020F0502020204030204" charset="0"/>
              </a:rPr>
              <a:t> regardless of the technical level, the development of blockchain combined with the development of education itself also has some logical problems worth us to think about. </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543175" y="2482850"/>
            <a:ext cx="6705600" cy="2059305"/>
          </a:xfrm>
          <a:prstGeom prst="rect">
            <a:avLst/>
          </a:prstGeom>
          <a:noFill/>
        </p:spPr>
        <p:txBody>
          <a:bodyPr wrap="square" rtlCol="0">
            <a:noAutofit/>
          </a:bodyPr>
          <a:lstStyle/>
          <a:p>
            <a:pPr algn="dist"/>
            <a:r>
              <a:rPr lang="en-US" altLang="zh-CN" sz="4800" dirty="0">
                <a:gradFill>
                  <a:gsLst>
                    <a:gs pos="59200">
                      <a:srgbClr val="0599D7">
                        <a:alpha val="80000"/>
                      </a:srgbClr>
                    </a:gs>
                    <a:gs pos="42000">
                      <a:srgbClr val="0599D7">
                        <a:alpha val="80000"/>
                      </a:srgbClr>
                    </a:gs>
                    <a:gs pos="0">
                      <a:srgbClr val="0599D7"/>
                    </a:gs>
                    <a:gs pos="100000">
                      <a:srgbClr val="0599D7"/>
                    </a:gs>
                  </a:gsLst>
                  <a:lin ang="2700000" scaled="0"/>
                </a:gradFill>
                <a:latin typeface="Calibri" panose="020F0502020204030204" charset="0"/>
                <a:cs typeface="Calibri" panose="020F0502020204030204" charset="0"/>
                <a:sym typeface="+mn-lt"/>
              </a:rPr>
              <a:t>Thanks for your watching</a:t>
            </a:r>
            <a:endParaRPr lang="en-US" altLang="zh-CN" sz="4800" dirty="0">
              <a:gradFill>
                <a:gsLst>
                  <a:gs pos="59200">
                    <a:srgbClr val="0599D7">
                      <a:alpha val="80000"/>
                    </a:srgbClr>
                  </a:gs>
                  <a:gs pos="42000">
                    <a:srgbClr val="0599D7">
                      <a:alpha val="80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17" name="文本框 16"/>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
        <p:nvSpPr>
          <p:cNvPr id="8" name="矩形: 圆角 7"/>
          <p:cNvSpPr/>
          <p:nvPr/>
        </p:nvSpPr>
        <p:spPr>
          <a:xfrm>
            <a:off x="3523615" y="3632200"/>
            <a:ext cx="4384040" cy="1717675"/>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sz="1400" dirty="0">
              <a:cs typeface="+mn-ea"/>
              <a:sym typeface="+mn-lt"/>
            </a:endParaRPr>
          </a:p>
          <a:p>
            <a:pPr algn="l"/>
            <a:r>
              <a:rPr lang="en-US" altLang="zh-CN" sz="1400" dirty="0">
                <a:cs typeface="+mn-ea"/>
                <a:sym typeface="+mn-lt"/>
              </a:rPr>
              <a:t>Member</a:t>
            </a:r>
            <a:r>
              <a:rPr lang="zh-CN" altLang="en-US" sz="1400" dirty="0">
                <a:cs typeface="+mn-ea"/>
                <a:sym typeface="+mn-lt"/>
              </a:rPr>
              <a:t>：</a:t>
            </a:r>
            <a:r>
              <a:rPr lang="en-US" altLang="zh-CN" sz="1400" dirty="0">
                <a:cs typeface="+mn-ea"/>
                <a:sym typeface="+mn-lt"/>
              </a:rPr>
              <a:t>Yang Jinyue         Wang Zijie</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Zhang Zhouhe    Min Yuwei</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Yang Zongyou    Yang Peizhen</a:t>
            </a:r>
            <a:endParaRPr lang="en-US" altLang="zh-CN" sz="1400" dirty="0">
              <a:cs typeface="+mn-ea"/>
              <a:sym typeface="+mn-lt"/>
            </a:endParaRPr>
          </a:p>
          <a:p>
            <a:pPr algn="ctr"/>
            <a:endParaRPr lang="en-US" altLang="zh-CN" sz="1400" dirty="0">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207382" cy="1107996"/>
          </a:xfrm>
          <a:prstGeom prst="rect">
            <a:avLst/>
          </a:prstGeom>
          <a:noFill/>
        </p:spPr>
        <p:txBody>
          <a:bodyPr wrap="none" rtlCol="0">
            <a:spAutoFit/>
          </a:bodyPr>
          <a:lstStyle/>
          <a:p>
            <a:r>
              <a:rPr lang="en-US" altLang="zh-CN" sz="6600" dirty="0">
                <a:solidFill>
                  <a:srgbClr val="0599D7"/>
                </a:solidFill>
                <a:cs typeface="+mn-ea"/>
                <a:sym typeface="+mn-lt"/>
              </a:rPr>
              <a:t>01</a:t>
            </a:r>
            <a:endParaRPr lang="zh-CN" altLang="en-US" sz="6600" dirty="0">
              <a:solidFill>
                <a:srgbClr val="0599D7"/>
              </a:solidFill>
              <a:cs typeface="+mn-ea"/>
              <a:sym typeface="+mn-lt"/>
            </a:endParaRPr>
          </a:p>
        </p:txBody>
      </p:sp>
      <p:sp>
        <p:nvSpPr>
          <p:cNvPr id="3" name="文本框 2"/>
          <p:cNvSpPr txBox="1"/>
          <p:nvPr/>
        </p:nvSpPr>
        <p:spPr>
          <a:xfrm>
            <a:off x="5161181" y="2753082"/>
            <a:ext cx="5155565" cy="1106805"/>
          </a:xfrm>
          <a:prstGeom prst="rect">
            <a:avLst/>
          </a:prstGeom>
          <a:noFill/>
        </p:spPr>
        <p:txBody>
          <a:bodyPr wrap="none" rtlCol="0">
            <a:spAutoFit/>
          </a:bodyPr>
          <a:lstStyle/>
          <a:p>
            <a:r>
              <a:rPr lang="en-US" altLang="zh-CN"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Introduction</a:t>
            </a:r>
            <a:endParaRPr lang="en-US" altLang="zh-CN"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88"/>
          <p:cNvSpPr/>
          <p:nvPr/>
        </p:nvSpPr>
        <p:spPr>
          <a:xfrm rot="5400000" flipH="1">
            <a:off x="4870583" y="1663688"/>
            <a:ext cx="866555" cy="1455068"/>
          </a:xfrm>
          <a:prstGeom prst="round2SameRect">
            <a:avLst/>
          </a:pr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5" name="同侧圆角矩形 54"/>
          <p:cNvSpPr/>
          <p:nvPr/>
        </p:nvSpPr>
        <p:spPr>
          <a:xfrm rot="5400000" flipH="1">
            <a:off x="4870583" y="3090833"/>
            <a:ext cx="866557" cy="1455068"/>
          </a:xfrm>
          <a:prstGeom prst="round2SameRect">
            <a:avLst/>
          </a:pr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6" name="同侧圆角矩形 90"/>
          <p:cNvSpPr/>
          <p:nvPr/>
        </p:nvSpPr>
        <p:spPr>
          <a:xfrm rot="5400000" flipH="1">
            <a:off x="4870583" y="4584651"/>
            <a:ext cx="866557" cy="1455068"/>
          </a:xfrm>
          <a:prstGeom prst="round2SameRect">
            <a:avLst/>
          </a:prstGeom>
          <a:solidFill>
            <a:schemeClr val="accent1">
              <a:lumMod val="40000"/>
              <a:lumOff val="60000"/>
            </a:schemeClr>
          </a:solidFill>
          <a:ln>
            <a:noFill/>
          </a:ln>
          <a:effectLst>
            <a:outerShdw blurRad="25400" dist="12700" dir="2700000" algn="tl" rotWithShape="0">
              <a:schemeClr val="accent5">
                <a:lumMod val="50000"/>
                <a:alpha val="40000"/>
              </a:scheme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7" name="圆角矩形 2"/>
          <p:cNvSpPr/>
          <p:nvPr/>
        </p:nvSpPr>
        <p:spPr>
          <a:xfrm>
            <a:off x="801788" y="1215188"/>
            <a:ext cx="3774161" cy="5203456"/>
          </a:xfrm>
          <a:prstGeom prst="roundRect">
            <a:avLst>
              <a:gd name="adj" fmla="val 5421"/>
            </a:avLst>
          </a:prstGeom>
          <a:gradFill flip="none" rotWithShape="1">
            <a:gsLst>
              <a:gs pos="50000">
                <a:schemeClr val="accent3"/>
              </a:gs>
              <a:gs pos="0">
                <a:schemeClr val="accent3">
                  <a:lumMod val="60000"/>
                  <a:lumOff val="40000"/>
                </a:schemeClr>
              </a:gs>
            </a:gsLst>
            <a:path path="circle">
              <a:fillToRect l="100000" t="100000"/>
            </a:path>
            <a:tileRect r="-100000" b="-100000"/>
          </a:gradFill>
          <a:ln>
            <a:noFill/>
          </a:ln>
          <a:effectLst>
            <a:outerShdw blurRad="12700" dist="12700" dir="2700000" algn="tl" rotWithShape="0">
              <a:prstClr val="black">
                <a:alpha val="40000"/>
              </a:prstClr>
            </a:outerShdw>
          </a:effectLst>
          <a:scene3d>
            <a:camera prst="orthographicFront"/>
            <a:lightRig rig="threePt" dir="t"/>
          </a:scene3d>
          <a:sp3d>
            <a:bevelT w="19050" h="127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8" name="圆角矩形 17"/>
          <p:cNvSpPr/>
          <p:nvPr/>
        </p:nvSpPr>
        <p:spPr>
          <a:xfrm>
            <a:off x="998523" y="1391530"/>
            <a:ext cx="3380690" cy="4660975"/>
          </a:xfrm>
          <a:prstGeom prst="roundRect">
            <a:avLst>
              <a:gd name="adj" fmla="val 2201"/>
            </a:avLst>
          </a:prstGeom>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1335712" y="997885"/>
            <a:ext cx="2706313" cy="717343"/>
            <a:chOff x="3734206" y="1430045"/>
            <a:chExt cx="2262617" cy="599736"/>
          </a:xfrm>
        </p:grpSpPr>
        <p:grpSp>
          <p:nvGrpSpPr>
            <p:cNvPr id="10" name="组合 9"/>
            <p:cNvGrpSpPr/>
            <p:nvPr/>
          </p:nvGrpSpPr>
          <p:grpSpPr>
            <a:xfrm>
              <a:off x="4244699" y="1430045"/>
              <a:ext cx="220646" cy="599736"/>
              <a:chOff x="4621429" y="1440947"/>
              <a:chExt cx="220646" cy="599736"/>
            </a:xfrm>
          </p:grpSpPr>
          <p:sp>
            <p:nvSpPr>
              <p:cNvPr id="31" name="椭圆 30"/>
              <p:cNvSpPr/>
              <p:nvPr/>
            </p:nvSpPr>
            <p:spPr>
              <a:xfrm flipH="1">
                <a:off x="462142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椭圆 31"/>
              <p:cNvSpPr/>
              <p:nvPr/>
            </p:nvSpPr>
            <p:spPr>
              <a:xfrm flipH="1">
                <a:off x="4641492"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圆角矩形 23"/>
              <p:cNvSpPr/>
              <p:nvPr/>
            </p:nvSpPr>
            <p:spPr>
              <a:xfrm flipH="1">
                <a:off x="4759206"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4" name="圆角矩形 24"/>
              <p:cNvSpPr/>
              <p:nvPr/>
            </p:nvSpPr>
            <p:spPr>
              <a:xfrm flipH="1">
                <a:off x="468851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1" name="组合 10"/>
            <p:cNvGrpSpPr/>
            <p:nvPr/>
          </p:nvGrpSpPr>
          <p:grpSpPr>
            <a:xfrm>
              <a:off x="3734206" y="1430045"/>
              <a:ext cx="220646" cy="599736"/>
              <a:chOff x="4339321" y="1440947"/>
              <a:chExt cx="220646" cy="599736"/>
            </a:xfrm>
          </p:grpSpPr>
          <p:sp>
            <p:nvSpPr>
              <p:cNvPr id="27" name="椭圆 26"/>
              <p:cNvSpPr/>
              <p:nvPr/>
            </p:nvSpPr>
            <p:spPr>
              <a:xfrm flipH="1">
                <a:off x="4339321"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椭圆 27"/>
              <p:cNvSpPr/>
              <p:nvPr/>
            </p:nvSpPr>
            <p:spPr>
              <a:xfrm flipH="1">
                <a:off x="4359385"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9" name="圆角矩形 25"/>
              <p:cNvSpPr/>
              <p:nvPr/>
            </p:nvSpPr>
            <p:spPr>
              <a:xfrm flipH="1">
                <a:off x="447043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0" name="圆角矩形 26"/>
              <p:cNvSpPr/>
              <p:nvPr/>
            </p:nvSpPr>
            <p:spPr>
              <a:xfrm flipH="1">
                <a:off x="439974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2" name="组合 11"/>
            <p:cNvGrpSpPr/>
            <p:nvPr/>
          </p:nvGrpSpPr>
          <p:grpSpPr>
            <a:xfrm>
              <a:off x="5265685" y="1430045"/>
              <a:ext cx="220646" cy="599736"/>
              <a:chOff x="5670727" y="1440947"/>
              <a:chExt cx="220646" cy="599736"/>
            </a:xfrm>
          </p:grpSpPr>
          <p:sp>
            <p:nvSpPr>
              <p:cNvPr id="23" name="椭圆 22"/>
              <p:cNvSpPr/>
              <p:nvPr/>
            </p:nvSpPr>
            <p:spPr>
              <a:xfrm flipH="1">
                <a:off x="5670727"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p:cNvSpPr/>
              <p:nvPr/>
            </p:nvSpPr>
            <p:spPr>
              <a:xfrm flipH="1">
                <a:off x="5690790"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圆角矩形 32"/>
              <p:cNvSpPr/>
              <p:nvPr/>
            </p:nvSpPr>
            <p:spPr>
              <a:xfrm flipH="1">
                <a:off x="5808504"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6" name="圆角矩形 33"/>
              <p:cNvSpPr/>
              <p:nvPr/>
            </p:nvSpPr>
            <p:spPr>
              <a:xfrm flipH="1">
                <a:off x="573781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3" name="组合 12"/>
            <p:cNvGrpSpPr/>
            <p:nvPr/>
          </p:nvGrpSpPr>
          <p:grpSpPr>
            <a:xfrm>
              <a:off x="4755192" y="1430045"/>
              <a:ext cx="220646" cy="599736"/>
              <a:chOff x="5388619" y="1440947"/>
              <a:chExt cx="220646" cy="599736"/>
            </a:xfrm>
          </p:grpSpPr>
          <p:sp>
            <p:nvSpPr>
              <p:cNvPr id="19" name="椭圆 18"/>
              <p:cNvSpPr/>
              <p:nvPr/>
            </p:nvSpPr>
            <p:spPr>
              <a:xfrm flipH="1">
                <a:off x="538861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0" name="椭圆 19"/>
              <p:cNvSpPr/>
              <p:nvPr/>
            </p:nvSpPr>
            <p:spPr>
              <a:xfrm flipH="1">
                <a:off x="5408683"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1" name="圆角矩形 34"/>
              <p:cNvSpPr/>
              <p:nvPr/>
            </p:nvSpPr>
            <p:spPr>
              <a:xfrm flipH="1">
                <a:off x="551973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2" name="圆角矩形 35"/>
              <p:cNvSpPr/>
              <p:nvPr/>
            </p:nvSpPr>
            <p:spPr>
              <a:xfrm flipH="1">
                <a:off x="544904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p:cNvGrpSpPr/>
            <p:nvPr/>
          </p:nvGrpSpPr>
          <p:grpSpPr>
            <a:xfrm>
              <a:off x="5776177" y="1430045"/>
              <a:ext cx="220646" cy="599736"/>
              <a:chOff x="6720025" y="1419143"/>
              <a:chExt cx="220646" cy="599736"/>
            </a:xfrm>
          </p:grpSpPr>
          <p:sp>
            <p:nvSpPr>
              <p:cNvPr id="15" name="椭圆 14"/>
              <p:cNvSpPr/>
              <p:nvPr/>
            </p:nvSpPr>
            <p:spPr>
              <a:xfrm flipH="1">
                <a:off x="6720025" y="1798236"/>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6" name="椭圆 15"/>
              <p:cNvSpPr/>
              <p:nvPr/>
            </p:nvSpPr>
            <p:spPr>
              <a:xfrm flipH="1">
                <a:off x="6740088" y="1818293"/>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圆角矩形 41"/>
              <p:cNvSpPr/>
              <p:nvPr/>
            </p:nvSpPr>
            <p:spPr>
              <a:xfrm flipH="1">
                <a:off x="6857802"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18" name="圆角矩形 42"/>
              <p:cNvSpPr/>
              <p:nvPr/>
            </p:nvSpPr>
            <p:spPr>
              <a:xfrm flipH="1">
                <a:off x="6787113"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sp>
        <p:nvSpPr>
          <p:cNvPr id="35" name="任意多边形 65"/>
          <p:cNvSpPr/>
          <p:nvPr/>
        </p:nvSpPr>
        <p:spPr>
          <a:xfrm>
            <a:off x="307884" y="1791613"/>
            <a:ext cx="1838395" cy="1199218"/>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6" name="文本框 35"/>
          <p:cNvSpPr txBox="1"/>
          <p:nvPr/>
        </p:nvSpPr>
        <p:spPr>
          <a:xfrm>
            <a:off x="863552" y="2078311"/>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01</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7" name="任意多边形 66"/>
          <p:cNvSpPr/>
          <p:nvPr/>
        </p:nvSpPr>
        <p:spPr>
          <a:xfrm>
            <a:off x="307884" y="3225835"/>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8" name="文本框 37"/>
          <p:cNvSpPr txBox="1"/>
          <p:nvPr/>
        </p:nvSpPr>
        <p:spPr>
          <a:xfrm>
            <a:off x="829998" y="3512532"/>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02</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9" name="任意多边形 93"/>
          <p:cNvSpPr/>
          <p:nvPr/>
        </p:nvSpPr>
        <p:spPr>
          <a:xfrm>
            <a:off x="307884" y="4719652"/>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40000"/>
              <a:lumOff val="6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40" name="文本框 39"/>
          <p:cNvSpPr txBox="1"/>
          <p:nvPr/>
        </p:nvSpPr>
        <p:spPr>
          <a:xfrm>
            <a:off x="829998" y="5006349"/>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03</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41" name="矩形 40"/>
          <p:cNvSpPr/>
          <p:nvPr/>
        </p:nvSpPr>
        <p:spPr>
          <a:xfrm rot="16200000">
            <a:off x="2678819" y="1559928"/>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矩形 41"/>
          <p:cNvSpPr/>
          <p:nvPr/>
        </p:nvSpPr>
        <p:spPr>
          <a:xfrm rot="16200000">
            <a:off x="2678819" y="3184946"/>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p:cNvGrpSpPr>
            <a:grpSpLocks noChangeAspect="1"/>
          </p:cNvGrpSpPr>
          <p:nvPr/>
        </p:nvGrpSpPr>
        <p:grpSpPr>
          <a:xfrm>
            <a:off x="4739261" y="2322328"/>
            <a:ext cx="222014" cy="137789"/>
            <a:chOff x="5936153" y="2499801"/>
            <a:chExt cx="306610" cy="190293"/>
          </a:xfrm>
        </p:grpSpPr>
        <p:sp>
          <p:nvSpPr>
            <p:cNvPr id="44" name="燕尾形 74"/>
            <p:cNvSpPr>
              <a:spLocks noChangeAspect="1"/>
            </p:cNvSpPr>
            <p:nvPr/>
          </p:nvSpPr>
          <p:spPr>
            <a:xfrm flipH="1">
              <a:off x="5936153"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5" name="燕尾形 107"/>
            <p:cNvSpPr>
              <a:spLocks noChangeAspect="1"/>
            </p:cNvSpPr>
            <p:nvPr/>
          </p:nvSpPr>
          <p:spPr>
            <a:xfrm flipH="1">
              <a:off x="6064578"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6" name="组合 45"/>
          <p:cNvGrpSpPr>
            <a:grpSpLocks noChangeAspect="1"/>
          </p:cNvGrpSpPr>
          <p:nvPr/>
        </p:nvGrpSpPr>
        <p:grpSpPr>
          <a:xfrm>
            <a:off x="4739261" y="3749474"/>
            <a:ext cx="222014" cy="137789"/>
            <a:chOff x="5936153" y="3692968"/>
            <a:chExt cx="306610" cy="190293"/>
          </a:xfrm>
        </p:grpSpPr>
        <p:sp>
          <p:nvSpPr>
            <p:cNvPr id="47" name="燕尾形 108"/>
            <p:cNvSpPr>
              <a:spLocks noChangeAspect="1"/>
            </p:cNvSpPr>
            <p:nvPr/>
          </p:nvSpPr>
          <p:spPr>
            <a:xfrm flipH="1">
              <a:off x="5936153"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8" name="燕尾形 109"/>
            <p:cNvSpPr>
              <a:spLocks noChangeAspect="1"/>
            </p:cNvSpPr>
            <p:nvPr/>
          </p:nvSpPr>
          <p:spPr>
            <a:xfrm flipH="1">
              <a:off x="6064578"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9" name="组合 48"/>
          <p:cNvGrpSpPr>
            <a:grpSpLocks noChangeAspect="1"/>
          </p:cNvGrpSpPr>
          <p:nvPr/>
        </p:nvGrpSpPr>
        <p:grpSpPr>
          <a:xfrm>
            <a:off x="4739261" y="5243291"/>
            <a:ext cx="222014" cy="137789"/>
            <a:chOff x="5936153" y="4941876"/>
            <a:chExt cx="306610" cy="190293"/>
          </a:xfrm>
        </p:grpSpPr>
        <p:sp>
          <p:nvSpPr>
            <p:cNvPr id="50" name="燕尾形 110"/>
            <p:cNvSpPr>
              <a:spLocks noChangeAspect="1"/>
            </p:cNvSpPr>
            <p:nvPr/>
          </p:nvSpPr>
          <p:spPr>
            <a:xfrm flipH="1">
              <a:off x="5936153"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51" name="燕尾形 111"/>
            <p:cNvSpPr>
              <a:spLocks noChangeAspect="1"/>
            </p:cNvSpPr>
            <p:nvPr/>
          </p:nvSpPr>
          <p:spPr>
            <a:xfrm flipH="1">
              <a:off x="6064578"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sp>
        <p:nvSpPr>
          <p:cNvPr id="52" name="KSO_Shape"/>
          <p:cNvSpPr>
            <a:spLocks noChangeAspect="1"/>
          </p:cNvSpPr>
          <p:nvPr/>
        </p:nvSpPr>
        <p:spPr>
          <a:xfrm>
            <a:off x="5291905" y="2195288"/>
            <a:ext cx="408908" cy="39186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3" name="KSO_Shape"/>
          <p:cNvSpPr>
            <a:spLocks noChangeAspect="1"/>
          </p:cNvSpPr>
          <p:nvPr/>
        </p:nvSpPr>
        <p:spPr>
          <a:xfrm>
            <a:off x="5276512" y="3590939"/>
            <a:ext cx="439693" cy="454857"/>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4" name="KSO_Shape"/>
          <p:cNvSpPr>
            <a:spLocks noChangeAspect="1"/>
          </p:cNvSpPr>
          <p:nvPr/>
        </p:nvSpPr>
        <p:spPr>
          <a:xfrm flipH="1">
            <a:off x="5276926" y="5109940"/>
            <a:ext cx="438867" cy="404491"/>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grpSp>
        <p:nvGrpSpPr>
          <p:cNvPr id="55" name="组合 54"/>
          <p:cNvGrpSpPr/>
          <p:nvPr/>
        </p:nvGrpSpPr>
        <p:grpSpPr>
          <a:xfrm>
            <a:off x="1900751" y="1980148"/>
            <a:ext cx="2524760" cy="812043"/>
            <a:chOff x="1572578" y="2612886"/>
            <a:chExt cx="2137077" cy="687598"/>
          </a:xfrm>
        </p:grpSpPr>
        <p:sp>
          <p:nvSpPr>
            <p:cNvPr id="56" name="文本框 56"/>
            <p:cNvSpPr txBox="1"/>
            <p:nvPr/>
          </p:nvSpPr>
          <p:spPr>
            <a:xfrm>
              <a:off x="1679002" y="2612886"/>
              <a:ext cx="2030653" cy="598445"/>
            </a:xfrm>
            <a:prstGeom prst="rect">
              <a:avLst/>
            </a:prstGeom>
            <a:noFill/>
          </p:spPr>
          <p:txBody>
            <a:bodyPr wrap="square" rtlCol="0">
              <a:spAutoFit/>
            </a:bodyPr>
            <a:lstStyle/>
            <a:p>
              <a:pPr algn="ctr"/>
              <a:r>
                <a:rPr lang="en-US" sz="2000" b="1" dirty="0">
                  <a:solidFill>
                    <a:schemeClr val="tx1">
                      <a:lumMod val="75000"/>
                      <a:lumOff val="25000"/>
                    </a:schemeClr>
                  </a:solidFill>
                  <a:latin typeface="Calibri" panose="020F0502020204030204" charset="0"/>
                  <a:cs typeface="Calibri" panose="020F0502020204030204" charset="0"/>
                  <a:sym typeface="+mn-lt"/>
                </a:rPr>
                <a:t>TECHNOLOGY DEVELOPMENT</a:t>
              </a:r>
              <a:endParaRPr lang="en-US"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57"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grpSp>
        <p:nvGrpSpPr>
          <p:cNvPr id="58" name="组合 57"/>
          <p:cNvGrpSpPr/>
          <p:nvPr/>
        </p:nvGrpSpPr>
        <p:grpSpPr>
          <a:xfrm>
            <a:off x="2244921" y="3385082"/>
            <a:ext cx="1697849" cy="1014730"/>
            <a:chOff x="1572578" y="2648911"/>
            <a:chExt cx="1437140" cy="859224"/>
          </a:xfrm>
        </p:grpSpPr>
        <p:sp>
          <p:nvSpPr>
            <p:cNvPr id="59" name="文本框 58"/>
            <p:cNvSpPr txBox="1"/>
            <p:nvPr/>
          </p:nvSpPr>
          <p:spPr>
            <a:xfrm>
              <a:off x="1727041" y="2648911"/>
              <a:ext cx="1128216" cy="859224"/>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Calibri" panose="020F0502020204030204" charset="0"/>
                  <a:cs typeface="Calibri" panose="020F0502020204030204" charset="0"/>
                  <a:sym typeface="+mn-lt"/>
                </a:rPr>
                <a:t>STUDENTS NUM GROWTH</a:t>
              </a:r>
              <a:endParaRPr lang="en-US" altLang="zh-CN"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60"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grpSp>
        <p:nvGrpSpPr>
          <p:cNvPr id="61" name="组合 60"/>
          <p:cNvGrpSpPr/>
          <p:nvPr/>
        </p:nvGrpSpPr>
        <p:grpSpPr>
          <a:xfrm>
            <a:off x="2247900" y="5006340"/>
            <a:ext cx="1908810" cy="706755"/>
            <a:chOff x="1572578" y="2756986"/>
            <a:chExt cx="1461447" cy="598446"/>
          </a:xfrm>
        </p:grpSpPr>
        <p:sp>
          <p:nvSpPr>
            <p:cNvPr id="62" name="文本框 56"/>
            <p:cNvSpPr txBox="1"/>
            <p:nvPr/>
          </p:nvSpPr>
          <p:spPr>
            <a:xfrm>
              <a:off x="1631165" y="2756986"/>
              <a:ext cx="1402860" cy="598446"/>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Calibri" panose="020F0502020204030204" charset="0"/>
                  <a:cs typeface="Calibri" panose="020F0502020204030204" charset="0"/>
                  <a:sym typeface="+mn-lt"/>
                </a:rPr>
                <a:t>HARD TO VERTIFICATION</a:t>
              </a:r>
              <a:endParaRPr lang="en-US" altLang="zh-CN"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63"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sp>
        <p:nvSpPr>
          <p:cNvPr id="64" name="文本框 94"/>
          <p:cNvSpPr txBox="1"/>
          <p:nvPr/>
        </p:nvSpPr>
        <p:spPr>
          <a:xfrm>
            <a:off x="6692265" y="2078355"/>
            <a:ext cx="2929255"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TRUE IDENTIFICATION</a:t>
            </a:r>
            <a:endParaRPr lang="en-US" altLang="zh-CN" sz="2000" b="1" dirty="0">
              <a:latin typeface="Calibri" panose="020F0502020204030204" charset="0"/>
              <a:cs typeface="Calibri" panose="020F0502020204030204" charset="0"/>
              <a:sym typeface="+mn-lt"/>
            </a:endParaRPr>
          </a:p>
        </p:txBody>
      </p:sp>
      <p:sp>
        <p:nvSpPr>
          <p:cNvPr id="66" name="文本框 94"/>
          <p:cNvSpPr txBox="1"/>
          <p:nvPr/>
        </p:nvSpPr>
        <p:spPr>
          <a:xfrm>
            <a:off x="6747609" y="3488743"/>
            <a:ext cx="2155469"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IMMUTABLE</a:t>
            </a:r>
            <a:endParaRPr lang="en-US" altLang="zh-CN" sz="2000" b="1" dirty="0">
              <a:latin typeface="Calibri" panose="020F0502020204030204" charset="0"/>
              <a:cs typeface="Calibri" panose="020F0502020204030204" charset="0"/>
              <a:sym typeface="+mn-lt"/>
            </a:endParaRPr>
          </a:p>
        </p:txBody>
      </p:sp>
      <p:sp>
        <p:nvSpPr>
          <p:cNvPr id="68" name="文本框 94"/>
          <p:cNvSpPr txBox="1"/>
          <p:nvPr/>
        </p:nvSpPr>
        <p:spPr>
          <a:xfrm>
            <a:off x="6746974" y="5006289"/>
            <a:ext cx="2155469"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EASILY USED</a:t>
            </a:r>
            <a:endParaRPr lang="en-US" altLang="zh-CN" sz="2000" b="1" dirty="0">
              <a:latin typeface="Calibri" panose="020F0502020204030204" charset="0"/>
              <a:cs typeface="Calibri" panose="020F0502020204030204" charset="0"/>
              <a:sym typeface="+mn-lt"/>
            </a:endParaRPr>
          </a:p>
        </p:txBody>
      </p:sp>
      <p:sp>
        <p:nvSpPr>
          <p:cNvPr id="70" name="文本框 69"/>
          <p:cNvSpPr txBox="1"/>
          <p:nvPr/>
        </p:nvSpPr>
        <p:spPr>
          <a:xfrm>
            <a:off x="1553111" y="347702"/>
            <a:ext cx="3700780" cy="521970"/>
          </a:xfrm>
          <a:prstGeom prst="rect">
            <a:avLst/>
          </a:prstGeom>
          <a:noFill/>
        </p:spPr>
        <p:txBody>
          <a:bodyPr wrap="none" rtlCol="0">
            <a:spAutoFit/>
          </a:bodyPr>
          <a:lstStyle/>
          <a:p>
            <a:pPr algn="l"/>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requirement analysis</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arn(inVertical)">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arn(inVertical)">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fill="hold"/>
                                        <p:tgtEl>
                                          <p:spTgt spid="49"/>
                                        </p:tgtEl>
                                        <p:attrNameLst>
                                          <p:attrName>ppt_x</p:attrName>
                                        </p:attrNameLst>
                                      </p:cBhvr>
                                      <p:tavLst>
                                        <p:tav tm="0">
                                          <p:val>
                                            <p:strVal val="#ppt_x"/>
                                          </p:val>
                                        </p:tav>
                                        <p:tav tm="100000">
                                          <p:val>
                                            <p:strVal val="#ppt_x"/>
                                          </p:val>
                                        </p:tav>
                                      </p:tavLst>
                                    </p:anim>
                                    <p:anim calcmode="lin" valueType="num">
                                      <p:cBhvr additive="base">
                                        <p:cTn id="87" dur="500" fill="hold"/>
                                        <p:tgtEl>
                                          <p:spTgt spid="4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ppt_x"/>
                                          </p:val>
                                        </p:tav>
                                        <p:tav tm="100000">
                                          <p:val>
                                            <p:strVal val="#ppt_x"/>
                                          </p:val>
                                        </p:tav>
                                      </p:tavLst>
                                    </p:anim>
                                    <p:anim calcmode="lin" valueType="num">
                                      <p:cBhvr additive="base">
                                        <p:cTn id="91" dur="500" fill="hold"/>
                                        <p:tgtEl>
                                          <p:spTgt spid="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fill="hold"/>
                                        <p:tgtEl>
                                          <p:spTgt spid="54"/>
                                        </p:tgtEl>
                                        <p:attrNameLst>
                                          <p:attrName>ppt_x</p:attrName>
                                        </p:attrNameLst>
                                      </p:cBhvr>
                                      <p:tavLst>
                                        <p:tav tm="0">
                                          <p:val>
                                            <p:strVal val="#ppt_x"/>
                                          </p:val>
                                        </p:tav>
                                        <p:tav tm="100000">
                                          <p:val>
                                            <p:strVal val="#ppt_x"/>
                                          </p:val>
                                        </p:tav>
                                      </p:tavLst>
                                    </p:anim>
                                    <p:anim calcmode="lin" valueType="num">
                                      <p:cBhvr additive="base">
                                        <p:cTn id="95" dur="500" fill="hold"/>
                                        <p:tgtEl>
                                          <p:spTgt spid="54"/>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16" presetClass="entr" presetSubtype="37"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arn(outVertical)">
                                      <p:cBhvr>
                                        <p:cTn id="99" dur="500"/>
                                        <p:tgtEl>
                                          <p:spTgt spid="55"/>
                                        </p:tgtEl>
                                      </p:cBhvr>
                                    </p:animEffect>
                                  </p:childTnLst>
                                </p:cTn>
                              </p:par>
                            </p:childTnLst>
                          </p:cTn>
                        </p:par>
                        <p:par>
                          <p:cTn id="100" fill="hold">
                            <p:stCondLst>
                              <p:cond delay="1000"/>
                            </p:stCondLst>
                            <p:childTnLst>
                              <p:par>
                                <p:cTn id="101" presetID="16" presetClass="entr" presetSubtype="37" fill="hold" nodeType="after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barn(outVertical)">
                                      <p:cBhvr>
                                        <p:cTn id="103" dur="500"/>
                                        <p:tgtEl>
                                          <p:spTgt spid="58"/>
                                        </p:tgtEl>
                                      </p:cBhvr>
                                    </p:animEffect>
                                  </p:childTnLst>
                                </p:cTn>
                              </p:par>
                            </p:childTnLst>
                          </p:cTn>
                        </p:par>
                        <p:par>
                          <p:cTn id="104" fill="hold">
                            <p:stCondLst>
                              <p:cond delay="1500"/>
                            </p:stCondLst>
                            <p:childTnLst>
                              <p:par>
                                <p:cTn id="105" presetID="16" presetClass="entr" presetSubtype="37"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outVertical)">
                                      <p:cBhvr>
                                        <p:cTn id="107" dur="500"/>
                                        <p:tgtEl>
                                          <p:spTgt spid="61"/>
                                        </p:tgtEl>
                                      </p:cBhvr>
                                    </p:animEffect>
                                  </p:childTnLst>
                                </p:cTn>
                              </p:par>
                            </p:childTnLst>
                          </p:cTn>
                        </p:par>
                        <p:par>
                          <p:cTn id="108" fill="hold">
                            <p:stCondLst>
                              <p:cond delay="2000"/>
                            </p:stCondLst>
                            <p:childTnLst>
                              <p:par>
                                <p:cTn id="109" presetID="55" presetClass="entr" presetSubtype="0" fill="hold" grpId="0" nodeType="after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p:cTn id="111" dur="1000" fill="hold"/>
                                        <p:tgtEl>
                                          <p:spTgt spid="64"/>
                                        </p:tgtEl>
                                        <p:attrNameLst>
                                          <p:attrName>ppt_w</p:attrName>
                                        </p:attrNameLst>
                                      </p:cBhvr>
                                      <p:tavLst>
                                        <p:tav tm="0">
                                          <p:val>
                                            <p:strVal val="#ppt_w*0.70"/>
                                          </p:val>
                                        </p:tav>
                                        <p:tav tm="100000">
                                          <p:val>
                                            <p:strVal val="#ppt_w"/>
                                          </p:val>
                                        </p:tav>
                                      </p:tavLst>
                                    </p:anim>
                                    <p:anim calcmode="lin" valueType="num">
                                      <p:cBhvr>
                                        <p:cTn id="112" dur="1000" fill="hold"/>
                                        <p:tgtEl>
                                          <p:spTgt spid="64"/>
                                        </p:tgtEl>
                                        <p:attrNameLst>
                                          <p:attrName>ppt_h</p:attrName>
                                        </p:attrNameLst>
                                      </p:cBhvr>
                                      <p:tavLst>
                                        <p:tav tm="0">
                                          <p:val>
                                            <p:strVal val="#ppt_h"/>
                                          </p:val>
                                        </p:tav>
                                        <p:tav tm="100000">
                                          <p:val>
                                            <p:strVal val="#ppt_h"/>
                                          </p:val>
                                        </p:tav>
                                      </p:tavLst>
                                    </p:anim>
                                    <p:animEffect transition="in" filter="fade">
                                      <p:cBhvr>
                                        <p:cTn id="113" dur="1000"/>
                                        <p:tgtEl>
                                          <p:spTgt spid="64"/>
                                        </p:tgtEl>
                                      </p:cBhvr>
                                    </p:animEffect>
                                  </p:childTnLst>
                                </p:cTn>
                              </p:par>
                            </p:childTnLst>
                          </p:cTn>
                        </p:par>
                        <p:par>
                          <p:cTn id="114" fill="hold">
                            <p:stCondLst>
                              <p:cond delay="3000"/>
                            </p:stCondLst>
                            <p:childTnLst>
                              <p:par>
                                <p:cTn id="115" presetID="55" presetClass="entr" presetSubtype="0" fill="hold" grpId="0" nodeType="afterEffect">
                                  <p:stCondLst>
                                    <p:cond delay="0"/>
                                  </p:stCondLst>
                                  <p:childTnLst>
                                    <p:set>
                                      <p:cBhvr>
                                        <p:cTn id="116" dur="1" fill="hold">
                                          <p:stCondLst>
                                            <p:cond delay="0"/>
                                          </p:stCondLst>
                                        </p:cTn>
                                        <p:tgtEl>
                                          <p:spTgt spid="66"/>
                                        </p:tgtEl>
                                        <p:attrNameLst>
                                          <p:attrName>style.visibility</p:attrName>
                                        </p:attrNameLst>
                                      </p:cBhvr>
                                      <p:to>
                                        <p:strVal val="visible"/>
                                      </p:to>
                                    </p:set>
                                    <p:anim calcmode="lin" valueType="num">
                                      <p:cBhvr>
                                        <p:cTn id="117" dur="1000" fill="hold"/>
                                        <p:tgtEl>
                                          <p:spTgt spid="66"/>
                                        </p:tgtEl>
                                        <p:attrNameLst>
                                          <p:attrName>ppt_w</p:attrName>
                                        </p:attrNameLst>
                                      </p:cBhvr>
                                      <p:tavLst>
                                        <p:tav tm="0">
                                          <p:val>
                                            <p:strVal val="#ppt_w*0.70"/>
                                          </p:val>
                                        </p:tav>
                                        <p:tav tm="100000">
                                          <p:val>
                                            <p:strVal val="#ppt_w"/>
                                          </p:val>
                                        </p:tav>
                                      </p:tavLst>
                                    </p:anim>
                                    <p:anim calcmode="lin" valueType="num">
                                      <p:cBhvr>
                                        <p:cTn id="118" dur="1000" fill="hold"/>
                                        <p:tgtEl>
                                          <p:spTgt spid="66"/>
                                        </p:tgtEl>
                                        <p:attrNameLst>
                                          <p:attrName>ppt_h</p:attrName>
                                        </p:attrNameLst>
                                      </p:cBhvr>
                                      <p:tavLst>
                                        <p:tav tm="0">
                                          <p:val>
                                            <p:strVal val="#ppt_h"/>
                                          </p:val>
                                        </p:tav>
                                        <p:tav tm="100000">
                                          <p:val>
                                            <p:strVal val="#ppt_h"/>
                                          </p:val>
                                        </p:tav>
                                      </p:tavLst>
                                    </p:anim>
                                    <p:animEffect transition="in" filter="fade">
                                      <p:cBhvr>
                                        <p:cTn id="119" dur="1000"/>
                                        <p:tgtEl>
                                          <p:spTgt spid="66"/>
                                        </p:tgtEl>
                                      </p:cBhvr>
                                    </p:animEffect>
                                  </p:childTnLst>
                                </p:cTn>
                              </p:par>
                            </p:childTnLst>
                          </p:cTn>
                        </p:par>
                        <p:par>
                          <p:cTn id="120" fill="hold">
                            <p:stCondLst>
                              <p:cond delay="4000"/>
                            </p:stCondLst>
                            <p:childTnLst>
                              <p:par>
                                <p:cTn id="121" presetID="55" presetClass="entr" presetSubtype="0"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p:cTn id="123" dur="1000" fill="hold"/>
                                        <p:tgtEl>
                                          <p:spTgt spid="68"/>
                                        </p:tgtEl>
                                        <p:attrNameLst>
                                          <p:attrName>ppt_w</p:attrName>
                                        </p:attrNameLst>
                                      </p:cBhvr>
                                      <p:tavLst>
                                        <p:tav tm="0">
                                          <p:val>
                                            <p:strVal val="#ppt_w*0.70"/>
                                          </p:val>
                                        </p:tav>
                                        <p:tav tm="100000">
                                          <p:val>
                                            <p:strVal val="#ppt_w"/>
                                          </p:val>
                                        </p:tav>
                                      </p:tavLst>
                                    </p:anim>
                                    <p:anim calcmode="lin" valueType="num">
                                      <p:cBhvr>
                                        <p:cTn id="124" dur="1000" fill="hold"/>
                                        <p:tgtEl>
                                          <p:spTgt spid="68"/>
                                        </p:tgtEl>
                                        <p:attrNameLst>
                                          <p:attrName>ppt_h</p:attrName>
                                        </p:attrNameLst>
                                      </p:cBhvr>
                                      <p:tavLst>
                                        <p:tav tm="0">
                                          <p:val>
                                            <p:strVal val="#ppt_h"/>
                                          </p:val>
                                        </p:tav>
                                        <p:tav tm="100000">
                                          <p:val>
                                            <p:strVal val="#ppt_h"/>
                                          </p:val>
                                        </p:tav>
                                      </p:tavLst>
                                    </p:anim>
                                    <p:animEffect transition="in" filter="fade">
                                      <p:cBhvr>
                                        <p:cTn id="125"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35" grpId="0" bldLvl="0" animBg="1"/>
      <p:bldP spid="36" grpId="0"/>
      <p:bldP spid="37" grpId="0" bldLvl="0" animBg="1"/>
      <p:bldP spid="38" grpId="0"/>
      <p:bldP spid="39" grpId="0" bldLvl="0" animBg="1"/>
      <p:bldP spid="40" grpId="0"/>
      <p:bldP spid="41" grpId="0" bldLvl="0" animBg="1"/>
      <p:bldP spid="42" grpId="0" bldLvl="0" animBg="1"/>
      <p:bldP spid="52" grpId="0" bldLvl="0" animBg="1"/>
      <p:bldP spid="53" grpId="0" bldLvl="0" animBg="1"/>
      <p:bldP spid="54" grpId="0" bldLvl="0" animBg="1"/>
      <p:bldP spid="64" grpId="0"/>
      <p:bldP spid="66"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214021" y="329922"/>
            <a:ext cx="6133465" cy="521970"/>
          </a:xfrm>
          <a:prstGeom prst="rect">
            <a:avLst/>
          </a:prstGeom>
          <a:noFill/>
        </p:spPr>
        <p:txBody>
          <a:bodyPr wrap="none" rtlCol="0">
            <a:spAutoFit/>
          </a:bodyPr>
          <a:lstStyle/>
          <a:p>
            <a:pPr algn="l"/>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Disadvantages of traditional forms:</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3" name="文本框 2"/>
          <p:cNvSpPr txBox="1"/>
          <p:nvPr/>
        </p:nvSpPr>
        <p:spPr>
          <a:xfrm>
            <a:off x="1037590" y="1835150"/>
            <a:ext cx="4075430" cy="953135"/>
          </a:xfrm>
          <a:prstGeom prst="rect">
            <a:avLst/>
          </a:prstGeom>
          <a:noFill/>
        </p:spPr>
        <p:txBody>
          <a:bodyPr wrap="square" rtlCol="0">
            <a:spAutoFit/>
          </a:bodyPr>
          <a:p>
            <a:r>
              <a:rPr lang="zh-CN" altLang="en-US" sz="2800">
                <a:latin typeface="Calibri" panose="020F0502020204030204" charset="0"/>
                <a:ea typeface="微软雅黑" panose="020B0503020204020204" charset="-122"/>
                <a:cs typeface="Calibri" panose="020F0502020204030204" charset="0"/>
              </a:rPr>
              <a:t>Traditional verification methods</a:t>
            </a:r>
            <a:r>
              <a:rPr lang="en-US" altLang="zh-CN" sz="2800">
                <a:latin typeface="Calibri" panose="020F0502020204030204" charset="0"/>
                <a:ea typeface="微软雅黑" panose="020B0503020204020204" charset="-122"/>
                <a:cs typeface="Calibri" panose="020F0502020204030204" charset="0"/>
              </a:rPr>
              <a:t>:</a:t>
            </a:r>
            <a:endParaRPr lang="en-US" altLang="zh-CN" sz="2800">
              <a:latin typeface="Calibri" panose="020F0502020204030204" charset="0"/>
              <a:ea typeface="微软雅黑" panose="020B0503020204020204" charset="-122"/>
              <a:cs typeface="Calibri" panose="020F0502020204030204" charset="0"/>
            </a:endParaRPr>
          </a:p>
        </p:txBody>
      </p:sp>
      <p:sp>
        <p:nvSpPr>
          <p:cNvPr id="61" name="文本框 60"/>
          <p:cNvSpPr txBox="1"/>
          <p:nvPr/>
        </p:nvSpPr>
        <p:spPr>
          <a:xfrm>
            <a:off x="5431155" y="1476375"/>
            <a:ext cx="3890645" cy="2306955"/>
          </a:xfrm>
          <a:prstGeom prst="rect">
            <a:avLst/>
          </a:prstGeom>
          <a:noFill/>
        </p:spPr>
        <p:txBody>
          <a:bodyPr wrap="square" rtlCol="0">
            <a:spAutoFit/>
          </a:bodyPr>
          <a:p>
            <a:r>
              <a:rPr lang="en-US" altLang="zh-CN"/>
              <a:t>1.</a:t>
            </a:r>
            <a:r>
              <a:rPr lang="zh-CN" altLang="en-US"/>
              <a:t>Low reliability</a:t>
            </a:r>
            <a:endParaRPr lang="zh-CN" altLang="en-US"/>
          </a:p>
          <a:p>
            <a:pPr algn="l"/>
            <a:r>
              <a:rPr lang="en-US" altLang="zh-CN"/>
              <a:t> (Unilateral information is often     created subjectively)</a:t>
            </a:r>
            <a:endParaRPr lang="zh-CN" altLang="en-US"/>
          </a:p>
          <a:p>
            <a:r>
              <a:rPr lang="en-US" altLang="zh-CN"/>
              <a:t>2.</a:t>
            </a:r>
            <a:r>
              <a:rPr lang="zh-CN" altLang="en-US"/>
              <a:t>Risk of disclosure</a:t>
            </a:r>
            <a:endParaRPr lang="zh-CN" altLang="en-US"/>
          </a:p>
          <a:p>
            <a:r>
              <a:rPr lang="en-US" altLang="zh-CN"/>
              <a:t>   </a:t>
            </a:r>
            <a:endParaRPr lang="zh-CN" altLang="en-US"/>
          </a:p>
          <a:p>
            <a:r>
              <a:rPr lang="en-US" altLang="zh-CN"/>
              <a:t>3.</a:t>
            </a:r>
            <a:r>
              <a:rPr lang="zh-CN" altLang="en-US"/>
              <a:t>Easily tampered with</a:t>
            </a:r>
            <a:endParaRPr lang="zh-CN" altLang="en-US"/>
          </a:p>
          <a:p>
            <a:r>
              <a:rPr lang="en-US" altLang="zh-CN"/>
              <a:t> (Low counterfeiting cost and high traceability cost)</a:t>
            </a:r>
            <a:endParaRPr lang="en-US" altLang="zh-CN"/>
          </a:p>
        </p:txBody>
      </p:sp>
      <p:sp>
        <p:nvSpPr>
          <p:cNvPr id="62" name="文本框 61"/>
          <p:cNvSpPr txBox="1"/>
          <p:nvPr/>
        </p:nvSpPr>
        <p:spPr>
          <a:xfrm>
            <a:off x="1214120" y="4287520"/>
            <a:ext cx="9259570" cy="460375"/>
          </a:xfrm>
          <a:prstGeom prst="rect">
            <a:avLst/>
          </a:prstGeom>
          <a:noFill/>
        </p:spPr>
        <p:txBody>
          <a:bodyPr wrap="square" rtlCol="0">
            <a:spAutoFit/>
          </a:bodyPr>
          <a:p>
            <a:r>
              <a:rPr lang="en-US" altLang="zh-CN" sz="2400">
                <a:latin typeface="Calibri" panose="020F0502020204030204" charset="0"/>
                <a:ea typeface="微软雅黑" panose="020B0503020204020204" charset="-122"/>
                <a:cs typeface="Calibri" panose="020F0502020204030204" charset="0"/>
              </a:rPr>
              <a:t>Thus, t</a:t>
            </a:r>
            <a:r>
              <a:rPr lang="zh-CN" altLang="en-US" sz="2400">
                <a:latin typeface="Calibri" panose="020F0502020204030204" charset="0"/>
                <a:ea typeface="微软雅黑" panose="020B0503020204020204" charset="-122"/>
                <a:cs typeface="Calibri" panose="020F0502020204030204" charset="0"/>
              </a:rPr>
              <a:t>he time has come to introduce blockchain technology</a:t>
            </a:r>
            <a:r>
              <a:rPr lang="en-US" altLang="zh-CN" sz="2400">
                <a:latin typeface="Calibri" panose="020F0502020204030204" charset="0"/>
                <a:ea typeface="微软雅黑" panose="020B0503020204020204" charset="-122"/>
                <a:cs typeface="Calibri" panose="020F0502020204030204" charset="0"/>
              </a:rPr>
              <a:t>.</a:t>
            </a:r>
            <a:endParaRPr lang="en-US" altLang="zh-CN" sz="2400">
              <a:latin typeface="Calibri" panose="020F0502020204030204" charset="0"/>
              <a:ea typeface="微软雅黑" panose="020B0503020204020204" charset="-122"/>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02</a:t>
            </a:r>
            <a:endParaRPr lang="zh-CN" altLang="en-US" sz="6600" dirty="0">
              <a:solidFill>
                <a:srgbClr val="0599D7"/>
              </a:solidFill>
              <a:cs typeface="+mn-ea"/>
              <a:sym typeface="+mn-lt"/>
            </a:endParaRPr>
          </a:p>
        </p:txBody>
      </p:sp>
      <p:sp>
        <p:nvSpPr>
          <p:cNvPr id="7" name="文本框 6"/>
          <p:cNvSpPr txBox="1"/>
          <p:nvPr/>
        </p:nvSpPr>
        <p:spPr>
          <a:xfrm>
            <a:off x="4383941" y="2875002"/>
            <a:ext cx="7306310" cy="829945"/>
          </a:xfrm>
          <a:prstGeom prst="rect">
            <a:avLst/>
          </a:prstGeom>
          <a:noFill/>
        </p:spPr>
        <p:txBody>
          <a:bodyPr wrap="none" rtlCol="0">
            <a:spAutoFit/>
          </a:bodyPr>
          <a:lstStyle/>
          <a:p>
            <a:pPr algn="l"/>
            <a:r>
              <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function analysis</a:t>
            </a:r>
            <a:endPar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565275" cy="460375"/>
          </a:xfrm>
          <a:prstGeom prst="rect">
            <a:avLst/>
          </a:prstGeom>
        </p:spPr>
        <p:txBody>
          <a:bodyPr wrap="square">
            <a:spAutoFit/>
          </a:bodyPr>
          <a:lstStyle/>
          <a:p>
            <a:pPr lvl="0" algn="l"/>
            <a:r>
              <a:rPr lang="zh-CN" altLang="en-US" sz="2400" b="1" dirty="0">
                <a:latin typeface="Calibri" panose="020F0502020204030204" charset="0"/>
                <a:cs typeface="Calibri" panose="020F0502020204030204" charset="0"/>
                <a:sym typeface="+mn-lt"/>
              </a:rPr>
              <a:t>Authority</a:t>
            </a:r>
            <a:endParaRPr lang="zh-CN" altLang="en-US" sz="2400" b="1" dirty="0">
              <a:latin typeface="Calibri" panose="020F0502020204030204" charset="0"/>
              <a:cs typeface="Calibri" panose="020F0502020204030204" charset="0"/>
              <a:sym typeface="+mn-lt"/>
            </a:endParaRPr>
          </a:p>
        </p:txBody>
      </p:sp>
      <p:sp>
        <p:nvSpPr>
          <p:cNvPr id="7" name="矩形 6"/>
          <p:cNvSpPr/>
          <p:nvPr/>
        </p:nvSpPr>
        <p:spPr>
          <a:xfrm>
            <a:off x="2146300" y="2617470"/>
            <a:ext cx="2489835" cy="460375"/>
          </a:xfrm>
          <a:prstGeom prst="rect">
            <a:avLst/>
          </a:prstGeom>
        </p:spPr>
        <p:txBody>
          <a:bodyPr wrap="square">
            <a:spAutoFit/>
          </a:bodyPr>
          <a:lstStyle/>
          <a:p>
            <a:pPr lvl="0" algn="l"/>
            <a:r>
              <a:rPr lang="en-US" altLang="zh-CN" sz="2400" b="1" dirty="0">
                <a:latin typeface="Calibri" panose="020F0502020204030204" charset="0"/>
                <a:cs typeface="Calibri" panose="020F0502020204030204" charset="0"/>
                <a:sym typeface="+mn-lt"/>
              </a:rPr>
              <a:t>C</a:t>
            </a:r>
            <a:r>
              <a:rPr lang="zh-CN" altLang="en-US" sz="2400" b="1" dirty="0">
                <a:latin typeface="Calibri" panose="020F0502020204030204" charset="0"/>
                <a:cs typeface="Calibri" panose="020F0502020204030204" charset="0"/>
                <a:sym typeface="+mn-lt"/>
              </a:rPr>
              <a:t>ertificate holder</a:t>
            </a:r>
            <a:endParaRPr lang="zh-CN" altLang="en-US" sz="2400" b="1" dirty="0">
              <a:latin typeface="Calibri" panose="020F0502020204030204" charset="0"/>
              <a:cs typeface="Calibri" panose="020F0502020204030204" charset="0"/>
              <a:sym typeface="+mn-lt"/>
            </a:endParaRPr>
          </a:p>
        </p:txBody>
      </p:sp>
      <p:sp>
        <p:nvSpPr>
          <p:cNvPr id="8" name="矩形 7"/>
          <p:cNvSpPr/>
          <p:nvPr/>
        </p:nvSpPr>
        <p:spPr>
          <a:xfrm>
            <a:off x="2146300" y="3931920"/>
            <a:ext cx="2750185" cy="460375"/>
          </a:xfrm>
          <a:prstGeom prst="rect">
            <a:avLst/>
          </a:prstGeom>
        </p:spPr>
        <p:txBody>
          <a:bodyPr wrap="square">
            <a:spAutoFit/>
          </a:bodyPr>
          <a:lstStyle/>
          <a:p>
            <a:pPr lvl="0" algn="l"/>
            <a:r>
              <a:rPr lang="en-US" altLang="zh-CN" sz="2400" b="1" dirty="0">
                <a:latin typeface="Calibri" panose="020F0502020204030204" charset="0"/>
                <a:ea typeface="站酷快乐体" panose="02010600030101010101" charset="-128"/>
                <a:cs typeface="Calibri" panose="020F0502020204030204" charset="0"/>
                <a:sym typeface="+mn-lt"/>
              </a:rPr>
              <a:t>C</a:t>
            </a:r>
            <a:r>
              <a:rPr lang="zh-CN" altLang="en-US" sz="2400" b="1" dirty="0">
                <a:latin typeface="Calibri" panose="020F0502020204030204" charset="0"/>
                <a:ea typeface="站酷快乐体" panose="02010600030101010101" charset="-128"/>
                <a:cs typeface="Calibri" panose="020F0502020204030204" charset="0"/>
                <a:sym typeface="+mn-lt"/>
              </a:rPr>
              <a:t>ertificate verifier</a:t>
            </a:r>
            <a:endParaRPr lang="zh-CN" altLang="en-US" sz="2400" b="1" dirty="0">
              <a:latin typeface="Calibri" panose="020F0502020204030204" charset="0"/>
              <a:ea typeface="站酷快乐体" panose="02010600030101010101" charset="-128"/>
              <a:cs typeface="Calibri" panose="020F0502020204030204" charset="0"/>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grpSp>
        <p:nvGrpSpPr>
          <p:cNvPr id="13" name="组合 12"/>
          <p:cNvGrpSpPr/>
          <p:nvPr/>
        </p:nvGrpSpPr>
        <p:grpSpPr>
          <a:xfrm>
            <a:off x="1228554" y="2443289"/>
            <a:ext cx="729895" cy="808827"/>
            <a:chOff x="6986467" y="3195058"/>
            <a:chExt cx="825571" cy="914849"/>
          </a:xfrm>
        </p:grpSpPr>
        <p:sp>
          <p:nvSpPr>
            <p:cNvPr id="14" name="Freeform 5"/>
            <p:cNvSpPr/>
            <p:nvPr/>
          </p:nvSpPr>
          <p:spPr bwMode="auto">
            <a:xfrm rot="5400000">
              <a:off x="6941828" y="3239697"/>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5" name="Freeform 5"/>
            <p:cNvSpPr/>
            <p:nvPr/>
          </p:nvSpPr>
          <p:spPr bwMode="auto">
            <a:xfrm rot="5400000">
              <a:off x="7079199" y="3363662"/>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6" name="矩形 15"/>
            <p:cNvSpPr/>
            <p:nvPr/>
          </p:nvSpPr>
          <p:spPr>
            <a:xfrm>
              <a:off x="7020462" y="3469706"/>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grpSp>
        <p:nvGrpSpPr>
          <p:cNvPr id="17" name="组合 16"/>
          <p:cNvGrpSpPr/>
          <p:nvPr/>
        </p:nvGrpSpPr>
        <p:grpSpPr>
          <a:xfrm>
            <a:off x="1228553" y="3757983"/>
            <a:ext cx="729895" cy="808827"/>
            <a:chOff x="6986466" y="4660114"/>
            <a:chExt cx="825571" cy="914849"/>
          </a:xfrm>
        </p:grpSpPr>
        <p:sp>
          <p:nvSpPr>
            <p:cNvPr id="18" name="Freeform 5"/>
            <p:cNvSpPr/>
            <p:nvPr/>
          </p:nvSpPr>
          <p:spPr bwMode="auto">
            <a:xfrm rot="5400000">
              <a:off x="6941827" y="4704753"/>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9" name="Freeform 5"/>
            <p:cNvSpPr/>
            <p:nvPr/>
          </p:nvSpPr>
          <p:spPr bwMode="auto">
            <a:xfrm rot="5400000">
              <a:off x="7079198" y="4828718"/>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20" name="矩形 19"/>
            <p:cNvSpPr/>
            <p:nvPr/>
          </p:nvSpPr>
          <p:spPr>
            <a:xfrm>
              <a:off x="7020462" y="4934762"/>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4" name="文本框 3"/>
          <p:cNvSpPr txBox="1"/>
          <p:nvPr/>
        </p:nvSpPr>
        <p:spPr>
          <a:xfrm>
            <a:off x="5835015" y="1040130"/>
            <a:ext cx="2921000" cy="645160"/>
          </a:xfrm>
          <a:prstGeom prst="rect">
            <a:avLst/>
          </a:prstGeom>
          <a:noFill/>
        </p:spPr>
        <p:txBody>
          <a:bodyPr wrap="square" rtlCol="0">
            <a:spAutoFit/>
          </a:bodyPr>
          <a:p>
            <a:r>
              <a:rPr>
                <a:sym typeface="+mn-ea"/>
              </a:rPr>
              <a:t>Traditional certificate </a:t>
            </a:r>
            <a:r>
              <a:rPr lang="en-US">
                <a:sym typeface="+mn-ea"/>
              </a:rPr>
              <a:t> management platform:</a:t>
            </a:r>
            <a:endParaRPr lang="en-US">
              <a:sym typeface="+mn-ea"/>
            </a:endParaRPr>
          </a:p>
        </p:txBody>
      </p:sp>
      <p:sp>
        <p:nvSpPr>
          <p:cNvPr id="29" name="文本框 28"/>
          <p:cNvSpPr txBox="1"/>
          <p:nvPr/>
        </p:nvSpPr>
        <p:spPr>
          <a:xfrm>
            <a:off x="5319395" y="1727835"/>
            <a:ext cx="6233795" cy="2030095"/>
          </a:xfrm>
          <a:prstGeom prst="rect">
            <a:avLst/>
          </a:prstGeom>
          <a:noFill/>
        </p:spPr>
        <p:txBody>
          <a:bodyPr wrap="square" rtlCol="0">
            <a:spAutoFit/>
          </a:bodyPr>
          <a:p>
            <a:r>
              <a:rPr lang="zh-CN" altLang="en-US"/>
              <a:t>Digital certificates convert existing paper certificates into electronic data, which are uploaded by the authority to a third-party certificate registration platform, and verify the validity with the help of digital signatures.</a:t>
            </a:r>
            <a:endParaRPr lang="zh-CN" altLang="en-US"/>
          </a:p>
          <a:p>
            <a:endParaRPr lang="zh-CN" altLang="en-US"/>
          </a:p>
          <a:p>
            <a:endParaRPr lang="zh-CN" altLang="en-US"/>
          </a:p>
        </p:txBody>
      </p:sp>
      <p:sp>
        <p:nvSpPr>
          <p:cNvPr id="31" name="文本框 30"/>
          <p:cNvSpPr txBox="1"/>
          <p:nvPr/>
        </p:nvSpPr>
        <p:spPr>
          <a:xfrm>
            <a:off x="5319395" y="3621405"/>
            <a:ext cx="4010660" cy="645160"/>
          </a:xfrm>
          <a:prstGeom prst="rect">
            <a:avLst/>
          </a:prstGeom>
          <a:noFill/>
        </p:spPr>
        <p:txBody>
          <a:bodyPr wrap="square" rtlCol="0">
            <a:spAutoFit/>
          </a:bodyPr>
          <a:p>
            <a:r>
              <a:rPr lang="zh-CN" altLang="en-US"/>
              <a:t>Blockchain system certificate management platform</a:t>
            </a:r>
            <a:endParaRPr lang="zh-CN" altLang="en-US"/>
          </a:p>
        </p:txBody>
      </p:sp>
      <p:sp>
        <p:nvSpPr>
          <p:cNvPr id="32" name="文本框 31"/>
          <p:cNvSpPr txBox="1"/>
          <p:nvPr/>
        </p:nvSpPr>
        <p:spPr>
          <a:xfrm>
            <a:off x="5319395" y="4323715"/>
            <a:ext cx="5815965" cy="2306955"/>
          </a:xfrm>
          <a:prstGeom prst="rect">
            <a:avLst/>
          </a:prstGeom>
          <a:noFill/>
        </p:spPr>
        <p:txBody>
          <a:bodyPr wrap="square" rtlCol="0">
            <a:spAutoFit/>
          </a:bodyPr>
          <a:p>
            <a:r>
              <a:rPr lang="zh-CN" altLang="en-US"/>
              <a:t>The certification authority is responsible for importing data from the original data system and checking the certificate results. After importing the data, the certification authority signs the certificate and stores it on-chain, and confirms the authenticity and validity of the certificate. Each certificate receives a unique digital identification as an "ID card" circulating on the chain.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fltVal val="0.5"/>
                                          </p:val>
                                        </p:tav>
                                        <p:tav tm="100000">
                                          <p:val>
                                            <p:strVal val="#ppt_x"/>
                                          </p:val>
                                        </p:tav>
                                      </p:tavLst>
                                    </p:anim>
                                    <p:anim calcmode="lin" valueType="num">
                                      <p:cBhvr>
                                        <p:cTn id="19" dur="500" fill="hold"/>
                                        <p:tgtEl>
                                          <p:spTgt spid="13"/>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fltVal val="0.5"/>
                                          </p:val>
                                        </p:tav>
                                        <p:tav tm="100000">
                                          <p:val>
                                            <p:strVal val="#ppt_x"/>
                                          </p:val>
                                        </p:tav>
                                      </p:tavLst>
                                    </p:anim>
                                    <p:anim calcmode="lin" valueType="num">
                                      <p:cBhvr>
                                        <p:cTn id="27" dur="500" fill="hold"/>
                                        <p:tgtEl>
                                          <p:spTgt spid="17"/>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iterate type="lt">
                                    <p:tmPct val="10000"/>
                                  </p:iterate>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400"/>
                            </p:stCondLst>
                            <p:childTnLst>
                              <p:par>
                                <p:cTn id="34" presetID="2" presetClass="entr" presetSubtype="4" fill="hold" grpId="0" nodeType="afterEffect">
                                  <p:stCondLst>
                                    <p:cond delay="0"/>
                                  </p:stCondLst>
                                  <p:iterate type="lt">
                                    <p:tmPct val="10000"/>
                                  </p:iterate>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3750"/>
                            </p:stCondLst>
                            <p:childTnLst>
                              <p:par>
                                <p:cTn id="39" presetID="2" presetClass="entr" presetSubtype="4" fill="hold" grpId="0" nodeType="afterEffect">
                                  <p:stCondLst>
                                    <p:cond delay="0"/>
                                  </p:stCondLst>
                                  <p:iterate type="lt">
                                    <p:tmPct val="10000"/>
                                  </p:iterate>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9839" y="3592674"/>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sz="2400" dirty="0">
              <a:solidFill>
                <a:schemeClr val="bg1"/>
              </a:solidFill>
              <a:cs typeface="+mn-ea"/>
              <a:sym typeface="+mn-lt"/>
            </a:endParaRPr>
          </a:p>
        </p:txBody>
      </p:sp>
      <p:sp>
        <p:nvSpPr>
          <p:cNvPr id="5" name="矩形 4"/>
          <p:cNvSpPr/>
          <p:nvPr/>
        </p:nvSpPr>
        <p:spPr>
          <a:xfrm>
            <a:off x="4406900" y="1256665"/>
            <a:ext cx="3377565" cy="386270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6" name="矩形 5"/>
          <p:cNvSpPr/>
          <p:nvPr/>
        </p:nvSpPr>
        <p:spPr>
          <a:xfrm>
            <a:off x="7994506" y="3592674"/>
            <a:ext cx="3377655" cy="2172413"/>
          </a:xfrm>
          <a:prstGeom prst="rect">
            <a:avLst/>
          </a:prstGeom>
          <a:gradFill>
            <a:gsLst>
              <a:gs pos="100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7" name="文本框 5"/>
          <p:cNvSpPr txBox="1"/>
          <p:nvPr/>
        </p:nvSpPr>
        <p:spPr>
          <a:xfrm>
            <a:off x="4757617" y="1256636"/>
            <a:ext cx="2678034" cy="3784600"/>
          </a:xfrm>
          <a:prstGeom prst="rect">
            <a:avLst/>
          </a:prstGeom>
          <a:noFill/>
        </p:spPr>
        <p:txBody>
          <a:bodyPr vert="horz" wrap="square">
            <a:spAutoFit/>
          </a:bodyPr>
          <a:lstStyle/>
          <a:p>
            <a:pPr algn="ctr"/>
            <a:r>
              <a:rPr lang="zh-CN" altLang="en-US" sz="2000" b="1" dirty="0">
                <a:solidFill>
                  <a:schemeClr val="bg1"/>
                </a:solidFill>
                <a:cs typeface="+mn-ea"/>
                <a:sym typeface="+mn-lt"/>
              </a:rPr>
              <a:t>The Education Bureau uniformly uploads the information of academic degree certification and the skill certification assessment certificate directly under the Ministry of Education</a:t>
            </a:r>
            <a:endParaRPr lang="zh-CN" altLang="en-US" sz="2000" b="1" dirty="0">
              <a:solidFill>
                <a:schemeClr val="bg1"/>
              </a:solidFill>
              <a:cs typeface="+mn-ea"/>
              <a:sym typeface="+mn-lt"/>
            </a:endParaRPr>
          </a:p>
        </p:txBody>
      </p:sp>
      <p:sp>
        <p:nvSpPr>
          <p:cNvPr id="8" name="文本框 8"/>
          <p:cNvSpPr txBox="1"/>
          <p:nvPr/>
        </p:nvSpPr>
        <p:spPr>
          <a:xfrm>
            <a:off x="1169649" y="3922922"/>
            <a:ext cx="2678034" cy="1630045"/>
          </a:xfrm>
          <a:prstGeom prst="rect">
            <a:avLst/>
          </a:prstGeom>
          <a:noFill/>
        </p:spPr>
        <p:txBody>
          <a:bodyPr vert="horz" wrap="square">
            <a:spAutoFit/>
          </a:bodyPr>
          <a:lstStyle/>
          <a:p>
            <a:pPr algn="ctr"/>
            <a:r>
              <a:rPr lang="zh-CN" altLang="en-US" sz="2000" b="1" dirty="0">
                <a:solidFill>
                  <a:schemeClr val="bg1"/>
                </a:solidFill>
                <a:cs typeface="+mn-ea"/>
                <a:sym typeface="+mn-lt"/>
              </a:rPr>
              <a:t>Industry and Commerce Bureau reviews training institutions to join the blockchain</a:t>
            </a:r>
            <a:endParaRPr lang="zh-CN" altLang="en-US" sz="2000" b="1" dirty="0">
              <a:solidFill>
                <a:schemeClr val="bg1"/>
              </a:solidFill>
              <a:cs typeface="+mn-ea"/>
              <a:sym typeface="+mn-lt"/>
            </a:endParaRPr>
          </a:p>
        </p:txBody>
      </p:sp>
      <p:sp>
        <p:nvSpPr>
          <p:cNvPr id="9" name="文本框 11"/>
          <p:cNvSpPr txBox="1"/>
          <p:nvPr/>
        </p:nvSpPr>
        <p:spPr>
          <a:xfrm>
            <a:off x="8217316" y="3709562"/>
            <a:ext cx="2678034" cy="1938020"/>
          </a:xfrm>
          <a:prstGeom prst="rect">
            <a:avLst/>
          </a:prstGeom>
          <a:noFill/>
        </p:spPr>
        <p:txBody>
          <a:bodyPr vert="horz" wrap="square">
            <a:spAutoFit/>
          </a:bodyPr>
          <a:lstStyle/>
          <a:p>
            <a:pPr algn="ctr"/>
            <a:r>
              <a:rPr lang="zh-CN" altLang="en-US" sz="2000" b="1" dirty="0">
                <a:solidFill>
                  <a:schemeClr val="bg1"/>
                </a:solidFill>
                <a:cs typeface="+mn-ea"/>
                <a:sym typeface="+mn-lt"/>
              </a:rPr>
              <a:t>The employer queries the authenticity of the applicant's education and skill certificates</a:t>
            </a:r>
            <a:endParaRPr lang="zh-CN" altLang="en-US" sz="2000" b="1" dirty="0">
              <a:solidFill>
                <a:schemeClr val="bg1"/>
              </a:solidFill>
              <a:cs typeface="+mn-ea"/>
              <a:sym typeface="+mn-lt"/>
            </a:endParaRPr>
          </a:p>
        </p:txBody>
      </p:sp>
      <p:sp>
        <p:nvSpPr>
          <p:cNvPr id="16" name="文本框 15"/>
          <p:cNvSpPr txBox="1"/>
          <p:nvPr/>
        </p:nvSpPr>
        <p:spPr>
          <a:xfrm>
            <a:off x="1214021" y="329922"/>
            <a:ext cx="4587875" cy="521970"/>
          </a:xfrm>
          <a:prstGeom prst="rect">
            <a:avLst/>
          </a:prstGeom>
          <a:noFill/>
        </p:spPr>
        <p:txBody>
          <a:bodyPr wrap="none" rtlCol="0">
            <a:spAutoFit/>
          </a:bodyPr>
          <a:lstStyle/>
          <a:p>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What we hope to achieve:</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9838" y="1247422"/>
            <a:ext cx="3377655" cy="2172413"/>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7235" y="1256587"/>
            <a:ext cx="3377655" cy="216324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animBg="1"/>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2700000">
            <a:off x="70421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6" name="矩形 5"/>
          <p:cNvSpPr/>
          <p:nvPr/>
        </p:nvSpPr>
        <p:spPr>
          <a:xfrm rot="2700000">
            <a:off x="375221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8" name="矩形 7"/>
          <p:cNvSpPr/>
          <p:nvPr/>
        </p:nvSpPr>
        <p:spPr>
          <a:xfrm rot="2700000">
            <a:off x="663892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grpSp>
        <p:nvGrpSpPr>
          <p:cNvPr id="10" name="组合 9"/>
          <p:cNvGrpSpPr/>
          <p:nvPr/>
        </p:nvGrpSpPr>
        <p:grpSpPr>
          <a:xfrm>
            <a:off x="3703232" y="2126001"/>
            <a:ext cx="2517990" cy="790472"/>
            <a:chOff x="2177667" y="4426739"/>
            <a:chExt cx="1895194" cy="790472"/>
          </a:xfrm>
        </p:grpSpPr>
        <p:sp>
          <p:nvSpPr>
            <p:cNvPr id="11" name="文本框 11"/>
            <p:cNvSpPr txBox="1"/>
            <p:nvPr/>
          </p:nvSpPr>
          <p:spPr>
            <a:xfrm>
              <a:off x="2283830" y="4972101"/>
              <a:ext cx="1425737" cy="245110"/>
            </a:xfrm>
            <a:prstGeom prst="rect">
              <a:avLst/>
            </a:prstGeom>
            <a:noFill/>
          </p:spPr>
          <p:txBody>
            <a:bodyPr vert="horz" wrap="square" rtlCol="0">
              <a:spAutoFit/>
            </a:bodyPr>
            <a:lstStyle/>
            <a:p>
              <a:pPr algn="ctr"/>
              <a:endParaRPr lang="en-US" altLang="zh-CN" sz="1000" dirty="0">
                <a:solidFill>
                  <a:schemeClr val="bg1"/>
                </a:solidFill>
                <a:cs typeface="+mn-ea"/>
                <a:sym typeface="+mn-lt"/>
              </a:endParaRPr>
            </a:p>
          </p:txBody>
        </p:sp>
        <p:sp>
          <p:nvSpPr>
            <p:cNvPr id="12" name="文本框 12"/>
            <p:cNvSpPr txBox="1"/>
            <p:nvPr/>
          </p:nvSpPr>
          <p:spPr>
            <a:xfrm>
              <a:off x="2177667" y="4426739"/>
              <a:ext cx="1895194" cy="706755"/>
            </a:xfrm>
            <a:prstGeom prst="rect">
              <a:avLst/>
            </a:prstGeom>
            <a:noFill/>
          </p:spPr>
          <p:txBody>
            <a:bodyPr vert="horz" wrap="square" rtlCol="0">
              <a:spAutoFit/>
            </a:bodyPr>
            <a:lstStyle/>
            <a:p>
              <a:pPr algn="ctr"/>
              <a:r>
                <a:rPr lang="zh-CN" altLang="en-US" sz="2000" b="1" dirty="0">
                  <a:solidFill>
                    <a:schemeClr val="bg1"/>
                  </a:solidFill>
                  <a:cs typeface="+mn-ea"/>
                  <a:sym typeface="+mn-lt"/>
                </a:rPr>
                <a:t>Double certification link</a:t>
              </a:r>
              <a:endParaRPr lang="zh-CN" altLang="en-US" sz="2000" b="1" dirty="0">
                <a:solidFill>
                  <a:schemeClr val="bg1"/>
                </a:solidFill>
                <a:cs typeface="+mn-ea"/>
                <a:sym typeface="+mn-lt"/>
              </a:endParaRPr>
            </a:p>
          </p:txBody>
        </p:sp>
      </p:grpSp>
      <p:sp>
        <p:nvSpPr>
          <p:cNvPr id="15" name="文本框 15"/>
          <p:cNvSpPr txBox="1"/>
          <p:nvPr/>
        </p:nvSpPr>
        <p:spPr>
          <a:xfrm>
            <a:off x="6488430" y="2209800"/>
            <a:ext cx="2517775" cy="706755"/>
          </a:xfrm>
          <a:prstGeom prst="rect">
            <a:avLst/>
          </a:prstGeom>
          <a:noFill/>
        </p:spPr>
        <p:txBody>
          <a:bodyPr vert="horz" wrap="square" rtlCol="0">
            <a:spAutoFit/>
          </a:bodyPr>
          <a:lstStyle/>
          <a:p>
            <a:pPr algn="ctr"/>
            <a:r>
              <a:rPr lang="zh-CN" altLang="en-US" sz="2000" b="1" dirty="0">
                <a:solidFill>
                  <a:schemeClr val="bg1"/>
                </a:solidFill>
                <a:cs typeface="+mn-ea"/>
                <a:sym typeface="+mn-lt"/>
              </a:rPr>
              <a:t>Malicious user tracing</a:t>
            </a:r>
            <a:endParaRPr lang="zh-CN" altLang="en-US" sz="2000" b="1" dirty="0">
              <a:solidFill>
                <a:schemeClr val="bg1"/>
              </a:solidFill>
              <a:cs typeface="+mn-ea"/>
              <a:sym typeface="+mn-lt"/>
            </a:endParaRPr>
          </a:p>
        </p:txBody>
      </p:sp>
      <p:grpSp>
        <p:nvGrpSpPr>
          <p:cNvPr id="16" name="组合 15"/>
          <p:cNvGrpSpPr/>
          <p:nvPr/>
        </p:nvGrpSpPr>
        <p:grpSpPr>
          <a:xfrm>
            <a:off x="592768" y="1856554"/>
            <a:ext cx="2517775" cy="578692"/>
            <a:chOff x="1573504" y="2502088"/>
            <a:chExt cx="2517775" cy="578692"/>
          </a:xfrm>
        </p:grpSpPr>
        <p:sp>
          <p:nvSpPr>
            <p:cNvPr id="20" name="文本框 20"/>
            <p:cNvSpPr txBox="1"/>
            <p:nvPr/>
          </p:nvSpPr>
          <p:spPr>
            <a:xfrm>
              <a:off x="1573504" y="2663585"/>
              <a:ext cx="2517775" cy="417195"/>
            </a:xfrm>
            <a:prstGeom prst="rect">
              <a:avLst/>
            </a:prstGeom>
            <a:noFill/>
          </p:spPr>
          <p:txBody>
            <a:bodyPr vert="horz" wrap="square" rtlCol="0">
              <a:noAutofit/>
            </a:bodyPr>
            <a:lstStyle/>
            <a:p>
              <a:pPr algn="ctr"/>
              <a:r>
                <a:rPr lang="zh-CN" altLang="en-US" sz="2000" b="1" dirty="0">
                  <a:solidFill>
                    <a:schemeClr val="bg1"/>
                  </a:solidFill>
                  <a:cs typeface="+mn-ea"/>
                  <a:sym typeface="+mn-lt"/>
                </a:rPr>
                <a:t>User identity security authentication</a:t>
              </a:r>
              <a:endParaRPr lang="zh-CN" altLang="en-US" sz="2000" b="1" dirty="0">
                <a:solidFill>
                  <a:schemeClr val="bg1"/>
                </a:solidFill>
                <a:cs typeface="+mn-ea"/>
                <a:sym typeface="+mn-lt"/>
              </a:endParaRPr>
            </a:p>
          </p:txBody>
        </p:sp>
        <p:sp>
          <p:nvSpPr>
            <p:cNvPr id="18" name="文本框 18"/>
            <p:cNvSpPr txBox="1"/>
            <p:nvPr/>
          </p:nvSpPr>
          <p:spPr>
            <a:xfrm>
              <a:off x="2472884" y="2502088"/>
              <a:ext cx="309880" cy="398780"/>
            </a:xfrm>
            <a:prstGeom prst="rect">
              <a:avLst/>
            </a:prstGeom>
            <a:noFill/>
            <a:ln>
              <a:noFill/>
            </a:ln>
          </p:spPr>
          <p:txBody>
            <a:bodyPr wrap="none" rtlCol="0">
              <a:spAutoFit/>
            </a:bodyPr>
            <a:lstStyle/>
            <a:p>
              <a:endParaRPr lang="zh-CN" altLang="en-US" sz="2000" dirty="0">
                <a:solidFill>
                  <a:schemeClr val="bg1"/>
                </a:solidFill>
                <a:cs typeface="+mn-ea"/>
                <a:sym typeface="+mn-lt"/>
              </a:endParaRPr>
            </a:p>
          </p:txBody>
        </p:sp>
      </p:grpSp>
      <p:sp>
        <p:nvSpPr>
          <p:cNvPr id="28" name="TextBox 27"/>
          <p:cNvSpPr txBox="1"/>
          <p:nvPr/>
        </p:nvSpPr>
        <p:spPr>
          <a:xfrm>
            <a:off x="217205" y="6584454"/>
            <a:ext cx="1224136"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smtClean="0">
                <a:solidFill>
                  <a:schemeClr val="bg1">
                    <a:lumMod val="95000"/>
                  </a:schemeClr>
                </a:solidFill>
              </a:rPr>
              <a:t>PPT</a:t>
            </a:r>
            <a:r>
              <a:rPr kumimoji="0" lang="zh-CN" altLang="en-US" sz="100" b="0" i="0" kern="0" cap="none" spc="0" normalizeH="0" baseline="0" noProof="0" dirty="0" smtClean="0">
                <a:solidFill>
                  <a:schemeClr val="bg1">
                    <a:lumMod val="95000"/>
                  </a:schemeClr>
                </a:solidFill>
              </a:rPr>
              <a:t>下载 </a:t>
            </a:r>
            <a:r>
              <a:rPr kumimoji="0" lang="en-US" altLang="zh-CN" sz="100" b="0" i="0" kern="0" cap="none" spc="0" normalizeH="0" baseline="0" noProof="0" dirty="0" smtClean="0">
                <a:solidFill>
                  <a:schemeClr val="bg1">
                    <a:lumMod val="95000"/>
                  </a:schemeClr>
                </a:solidFill>
              </a:rPr>
              <a:t>http://www.1ppt.com/xiazai/</a:t>
            </a:r>
            <a:endParaRPr kumimoji="0" lang="en-US" altLang="zh-CN" sz="100" b="0" i="0" kern="0" cap="none" spc="0" normalizeH="0" baseline="0" noProof="0" dirty="0" smtClean="0">
              <a:solidFill>
                <a:schemeClr val="bg1">
                  <a:lumMod val="95000"/>
                </a:schemeClr>
              </a:solidFill>
            </a:endParaRPr>
          </a:p>
        </p:txBody>
      </p:sp>
      <p:sp>
        <p:nvSpPr>
          <p:cNvPr id="3" name="文本框 2"/>
          <p:cNvSpPr txBox="1"/>
          <p:nvPr/>
        </p:nvSpPr>
        <p:spPr>
          <a:xfrm>
            <a:off x="1164590" y="357505"/>
            <a:ext cx="7254240" cy="460375"/>
          </a:xfrm>
          <a:prstGeom prst="rect">
            <a:avLst/>
          </a:prstGeom>
          <a:noFill/>
        </p:spPr>
        <p:txBody>
          <a:bodyPr wrap="square" rtlCol="0">
            <a:spAutoFit/>
          </a:bodyPr>
          <a:p>
            <a:r>
              <a:rPr lang="zh-CN" altLang="en-US" sz="2400" b="1">
                <a:latin typeface="Calibri" panose="020F0502020204030204" charset="0"/>
                <a:cs typeface="Calibri" panose="020F0502020204030204" charset="0"/>
              </a:rPr>
              <a:t>Technical reserve required to achieve objectives</a:t>
            </a:r>
            <a:endParaRPr lang="zh-CN" altLang="en-US" sz="2400" b="1">
              <a:latin typeface="Calibri" panose="020F0502020204030204" charset="0"/>
              <a:cs typeface="Calibri" panose="020F0502020204030204" charset="0"/>
            </a:endParaRPr>
          </a:p>
        </p:txBody>
      </p:sp>
      <p:sp>
        <p:nvSpPr>
          <p:cNvPr id="44" name="矩形 43"/>
          <p:cNvSpPr/>
          <p:nvPr/>
        </p:nvSpPr>
        <p:spPr>
          <a:xfrm rot="2700000">
            <a:off x="9493250" y="131064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grpSp>
        <p:nvGrpSpPr>
          <p:cNvPr id="46" name="组合 45"/>
          <p:cNvGrpSpPr/>
          <p:nvPr/>
        </p:nvGrpSpPr>
        <p:grpSpPr>
          <a:xfrm>
            <a:off x="9439870" y="1974236"/>
            <a:ext cx="2517775" cy="1096542"/>
            <a:chOff x="1631303" y="2465465"/>
            <a:chExt cx="2517990" cy="1096542"/>
          </a:xfrm>
        </p:grpSpPr>
        <p:grpSp>
          <p:nvGrpSpPr>
            <p:cNvPr id="47" name="组合 46"/>
            <p:cNvGrpSpPr/>
            <p:nvPr/>
          </p:nvGrpSpPr>
          <p:grpSpPr>
            <a:xfrm>
              <a:off x="1631303" y="2465465"/>
              <a:ext cx="2517990" cy="1096542"/>
              <a:chOff x="2174332" y="4120669"/>
              <a:chExt cx="1895194" cy="1096542"/>
            </a:xfrm>
          </p:grpSpPr>
          <p:sp>
            <p:nvSpPr>
              <p:cNvPr id="48" name="文本框 19"/>
              <p:cNvSpPr txBox="1"/>
              <p:nvPr/>
            </p:nvSpPr>
            <p:spPr>
              <a:xfrm>
                <a:off x="2283830" y="4972101"/>
                <a:ext cx="1425737" cy="245110"/>
              </a:xfrm>
              <a:prstGeom prst="rect">
                <a:avLst/>
              </a:prstGeom>
              <a:noFill/>
            </p:spPr>
            <p:txBody>
              <a:bodyPr vert="horz" wrap="square" rtlCol="0">
                <a:spAutoFit/>
              </a:bodyPr>
              <a:lstStyle/>
              <a:p>
                <a:pPr algn="ctr"/>
                <a:endParaRPr lang="en-US" altLang="zh-CN" sz="1000" dirty="0">
                  <a:solidFill>
                    <a:schemeClr val="bg1"/>
                  </a:solidFill>
                  <a:cs typeface="+mn-ea"/>
                  <a:sym typeface="+mn-lt"/>
                </a:endParaRPr>
              </a:p>
            </p:txBody>
          </p:sp>
          <p:sp>
            <p:nvSpPr>
              <p:cNvPr id="49" name="文本框 20"/>
              <p:cNvSpPr txBox="1"/>
              <p:nvPr/>
            </p:nvSpPr>
            <p:spPr>
              <a:xfrm>
                <a:off x="2174332" y="4120669"/>
                <a:ext cx="1895194" cy="1014730"/>
              </a:xfrm>
              <a:prstGeom prst="rect">
                <a:avLst/>
              </a:prstGeom>
              <a:noFill/>
            </p:spPr>
            <p:txBody>
              <a:bodyPr vert="horz" wrap="square" rtlCol="0">
                <a:spAutoFit/>
              </a:bodyPr>
              <a:lstStyle/>
              <a:p>
                <a:pPr algn="ctr"/>
                <a:r>
                  <a:rPr lang="zh-CN" altLang="en-US" sz="2000" b="1" dirty="0">
                    <a:solidFill>
                      <a:schemeClr val="bg1"/>
                    </a:solidFill>
                    <a:cs typeface="+mn-ea"/>
                    <a:sym typeface="+mn-lt"/>
                  </a:rPr>
                  <a:t>Trusted measurement mechanism</a:t>
                </a:r>
                <a:endParaRPr lang="zh-CN" altLang="en-US" sz="2000" b="1" dirty="0">
                  <a:solidFill>
                    <a:schemeClr val="bg1"/>
                  </a:solidFill>
                  <a:cs typeface="+mn-ea"/>
                  <a:sym typeface="+mn-lt"/>
                </a:endParaRPr>
              </a:p>
            </p:txBody>
          </p:sp>
        </p:grpSp>
        <p:sp>
          <p:nvSpPr>
            <p:cNvPr id="50" name="文本框 18"/>
            <p:cNvSpPr txBox="1"/>
            <p:nvPr/>
          </p:nvSpPr>
          <p:spPr>
            <a:xfrm>
              <a:off x="2472884" y="2502088"/>
              <a:ext cx="309906" cy="398780"/>
            </a:xfrm>
            <a:prstGeom prst="rect">
              <a:avLst/>
            </a:prstGeom>
            <a:noFill/>
            <a:ln>
              <a:noFill/>
            </a:ln>
          </p:spPr>
          <p:txBody>
            <a:bodyPr wrap="none" rtlCol="0">
              <a:spAutoFit/>
            </a:bodyPr>
            <a:lstStyle/>
            <a:p>
              <a:endParaRPr lang="zh-CN" altLang="en-US" sz="2000" dirty="0">
                <a:solidFill>
                  <a:schemeClr val="bg1"/>
                </a:solidFill>
                <a:cs typeface="+mn-ea"/>
                <a:sym typeface="+mn-lt"/>
              </a:endParaRPr>
            </a:p>
          </p:txBody>
        </p:sp>
      </p:grpSp>
      <p:sp>
        <p:nvSpPr>
          <p:cNvPr id="100" name="文本框 99"/>
          <p:cNvSpPr txBox="1"/>
          <p:nvPr/>
        </p:nvSpPr>
        <p:spPr>
          <a:xfrm>
            <a:off x="2523490" y="4483735"/>
            <a:ext cx="7145655" cy="1568450"/>
          </a:xfrm>
          <a:prstGeom prst="rect">
            <a:avLst/>
          </a:prstGeom>
          <a:noFill/>
          <a:ln w="9525">
            <a:noFill/>
          </a:ln>
        </p:spPr>
        <p:txBody>
          <a:bodyPr wrap="square">
            <a:spAutoFit/>
          </a:bodyPr>
          <a:p>
            <a:pPr indent="0" algn="ctr"/>
            <a:r>
              <a:rPr lang="en-US" sz="2400" b="0">
                <a:latin typeface="Calibri" panose="020F0502020204030204" charset="0"/>
                <a:cs typeface="Calibri" panose="020F0502020204030204" charset="0"/>
              </a:rPr>
              <a:t>The system architecture of the blockchain-based academic certification is shown in Figure </a:t>
            </a:r>
            <a:r>
              <a:rPr lang="en-US" sz="2400" b="0">
                <a:latin typeface="Calibri" panose="020F0502020204030204" charset="0"/>
                <a:cs typeface="Calibri" panose="020F0502020204030204" charset="0"/>
              </a:rPr>
              <a:t>2. The system can be divided into 3 modules, view layer, functional layer and blockchain layer.</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ppt_x"/>
                                          </p:val>
                                        </p:tav>
                                        <p:tav tm="100000">
                                          <p:val>
                                            <p:strVal val="#ppt_x"/>
                                          </p:val>
                                        </p:tav>
                                      </p:tavLst>
                                    </p:anim>
                                    <p:anim calcmode="lin" valueType="num">
                                      <p:cBhvr additive="base">
                                        <p:cTn id="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8" grpId="0" bldLvl="0" animBg="1"/>
      <p:bldP spid="44" grpId="0" bldLvl="0" animBg="1"/>
    </p:bldLst>
  </p:timing>
</p:sld>
</file>

<file path=ppt/tags/tag1.xml><?xml version="1.0" encoding="utf-8"?>
<p:tagLst xmlns:p="http://schemas.openxmlformats.org/presentationml/2006/main">
  <p:tag name="KSO_WM_UNIT_PLACING_PICTURE_USER_VIEWPORT" val="{&quot;height&quot;:4836,&quot;width&quot;:8306}"/>
</p:tagLst>
</file>

<file path=ppt/tags/tag2.xml><?xml version="1.0" encoding="utf-8"?>
<p:tagLst xmlns:p="http://schemas.openxmlformats.org/presentationml/2006/main">
  <p:tag name="KSO_WPP_MARK_KEY" val="5445128a-7c95-405d-8122-d15369a69fc0"/>
  <p:tag name="COMMONDATA" val="eyJoZGlkIjoiMDBlYWNjNDQ3MzIxOWQ3NmQ3ZmIyN2IyNzQ2ZGU2OTYifQ=="/>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5763</Words>
  <Application>WPS 演示</Application>
  <PresentationFormat>自定义</PresentationFormat>
  <Paragraphs>221</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9</vt:i4>
      </vt:variant>
      <vt:variant>
        <vt:lpstr>幻灯片标题</vt:lpstr>
      </vt:variant>
      <vt:variant>
        <vt:i4>21</vt:i4>
      </vt:variant>
    </vt:vector>
  </HeadingPairs>
  <TitlesOfParts>
    <vt:vector size="40" baseType="lpstr">
      <vt:lpstr>Arial</vt:lpstr>
      <vt:lpstr>宋体</vt:lpstr>
      <vt:lpstr>Wingdings</vt:lpstr>
      <vt:lpstr>Calibri</vt:lpstr>
      <vt:lpstr>微软雅黑</vt:lpstr>
      <vt:lpstr>站酷快乐体</vt:lpstr>
      <vt:lpstr>Yu Gothic UI</vt:lpstr>
      <vt:lpstr>Arial Unicode MS</vt:lpstr>
      <vt:lpstr>Neris Thin</vt:lpstr>
      <vt:lpstr>Segoe Print</vt:lpstr>
      <vt:lpstr>第一PPT，www.1ppt.com</vt:lpstr>
      <vt:lpstr>自定义设计方案</vt:lpstr>
      <vt:lpstr>1_第一PPT，www.1ppt.com</vt:lpstr>
      <vt:lpstr>2_第一PPT，www.1ppt.com</vt:lpstr>
      <vt:lpstr>3_第一PPT，www.1ppt.com</vt:lpstr>
      <vt:lpstr>4_第一PPT，www.1ppt.com</vt:lpstr>
      <vt:lpstr>5_第一PPT，www.1ppt.com</vt:lpstr>
      <vt:lpstr>6_第一PPT，www.1ppt.com</vt:lpstr>
      <vt:lpstr>7_第一PPT，www.1ppt.com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学术汇报</dc:title>
  <dc:creator>第一PPT</dc:creator>
  <cp:keywords>www.1ppt.com</cp:keywords>
  <dc:description>www.1ppt.com</dc:description>
  <cp:lastModifiedBy>佟玖</cp:lastModifiedBy>
  <cp:revision>19</cp:revision>
  <dcterms:created xsi:type="dcterms:W3CDTF">2021-12-16T14:18:00Z</dcterms:created>
  <dcterms:modified xsi:type="dcterms:W3CDTF">2022-10-20T05:58:30Z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76FDFE0612F64C82BF19813A8EE508AD</vt:lpwstr>
  </property>
  <property fmtid="{D5CDD505-2E9C-101B-9397-08002B2CF9AE}" pid="3" name="KSOProductBuildVer">
    <vt:lpwstr>2052-11.1.0.12598</vt:lpwstr>
  </property>
</Properties>
</file>