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9C"/>
    <a:srgbClr val="DFFFCD"/>
    <a:srgbClr val="555454"/>
    <a:srgbClr val="000000"/>
    <a:srgbClr val="B9CDE5"/>
    <a:srgbClr val="004F9F"/>
    <a:srgbClr val="0070C0"/>
    <a:srgbClr val="0070AB"/>
    <a:srgbClr val="FF70C0"/>
    <a:srgbClr val="00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69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Let us examine a more complex situation.</a:t>
            </a:r>
          </a:p>
          <a:p>
            <a:br/>
            <a:r>
              <a:t>What if the weather today does have an effect on the weather tomorrow?</a:t>
            </a:r>
          </a:p>
          <a:p>
            <a:br/>
            <a:r>
              <a:t>If it rains today then it is more likely to rain tomorrow, and likewise, if it</a:t>
            </a:r>
            <a:br/>
            <a:r>
              <a:t>is sunny, then it is more likely to be sunny the next day.</a:t>
            </a:r>
          </a:p>
          <a:p>
            <a:br/>
            <a:r>
              <a:t>What will happen then?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time, what happens tomorrow, or the day after tomorrow can be affected by</a:t>
            </a:r>
            <a:br/>
            <a:r>
              <a:t>what happens today.</a:t>
            </a:r>
          </a:p>
          <a:p>
            <a:br/>
            <a:r>
              <a:t>If today is sunny, then there is 40% chance tomorrow will rain. If tomorrow</a:t>
            </a:r>
            <a:br/>
            <a:r>
              <a:t>rains, then there is 60% chance the day after will rain too.</a:t>
            </a:r>
          </a:p>
          <a:p>
            <a:br/>
            <a:r>
              <a:t>The probability for rain in the next two days will be: 0.4 * 0.6 = 0.24.</a:t>
            </a:r>
          </a:p>
          <a:p>
            <a:br/>
            <a:r>
              <a:t>If today is raining, then there is 60% chance tomorrow will rain. Therefore, the</a:t>
            </a:r>
            <a:br/>
            <a:r>
              <a:t>probability for rain in the next two days will be: 0.6 * 0.6 = 0.36.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previous example where the likelihood of one event occurring is based on</a:t>
            </a:r>
            <a:br/>
            <a:r>
              <a:t>what has happened before is described as a "Markov process", named after the</a:t>
            </a:r>
            <a:br/>
            <a:r>
              <a:t>Russian mathematician Andrey Markov. Markov published his first paper on the</a:t>
            </a:r>
            <a:br/>
            <a:r>
              <a:t>process in 1906.</a:t>
            </a:r>
          </a:p>
          <a:p>
            <a:br/>
            <a:r>
              <a:t>This sequence of events â€“ e.g., the weather events of subsequent days -- is</a:t>
            </a:r>
            <a:br/>
            <a:r>
              <a:t>often referred to as a "Markov chain".</a:t>
            </a:r>
          </a:p>
          <a:p>
            <a:br/>
            <a:r>
              <a:t>Markov chain has been extremely useful in describing any sequence of events</a:t>
            </a:r>
            <a:br/>
            <a:r>
              <a:t>which are not independent to each other, but depend on history. It is a crucial</a:t>
            </a:r>
            <a:br/>
            <a:r>
              <a:t>tool in time-series analysis, and is widely used in both the financial sector</a:t>
            </a:r>
            <a:br/>
            <a:r>
              <a:t>(to predict stocks etc) and sciences (movement of atoms, predator-prey</a:t>
            </a:r>
            <a:br/>
            <a:r>
              <a:t>populations etc.)</a:t>
            </a:r>
          </a:p>
          <a:p>
            <a:br/>
            <a:r>
              <a:t>To describe the Markov chain, it is useful to use some mathematical notations:</a:t>
            </a:r>
          </a:p>
          <a:p>
            <a:br/>
            <a:r>
              <a:t>â€¢ P(S|S): Probability it is going to be sunny tomorrow given it is sunny today</a:t>
            </a:r>
            <a:br/>
            <a:r>
              <a:t>â€¢ P(R|S): Probability it is going to rain tomorrow given it is sunny today â€¢</a:t>
            </a:r>
            <a:br/>
            <a:r>
              <a:t>P(S|R): Probability it is going to be sunny tomorrow given it is raining today</a:t>
            </a:r>
            <a:br/>
            <a:r>
              <a:t>â€¢ P(R|R): Probability it is going to rain tomorrow given it is raining today</a:t>
            </a:r>
          </a:p>
          <a:p>
            <a:br/>
            <a:r>
              <a:t>And for more complicated cases: â€¢ P(R|S,R): Probability it is going to rain the</a:t>
            </a:r>
            <a:br/>
            <a:r>
              <a:t>day after, given it is sunny today and rain tomorrow â€¢ P(R|R,R): Probability it</a:t>
            </a:r>
            <a:br/>
            <a:r>
              <a:t>is going to rain the day after, given it is rain today and rain tomorrow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first order Markov assumption is given as:</a:t>
            </a:r>
          </a:p>
          <a:p>
            <a:br/>
            <a:r>
              <a:t>"The next event is only affected directly by the event immediately previous to</a:t>
            </a:r>
            <a:br/>
            <a:r>
              <a:t>it."</a:t>
            </a:r>
          </a:p>
          <a:p>
            <a:br/>
            <a:r>
              <a:t>In other words, today's weather is only affected by the weather yesterday. It is</a:t>
            </a:r>
            <a:br/>
            <a:r>
              <a:t>not affected directly by days further into the past, nor by days in the future.</a:t>
            </a:r>
          </a:p>
          <a:p>
            <a:br/>
            <a:r>
              <a:t>Of course, it does not mean history does not matter. What happened the day</a:t>
            </a:r>
            <a:br/>
            <a:r>
              <a:t>before yesterday will have an affect on yesterday, and therefore will have an</a:t>
            </a:r>
            <a:br/>
            <a:r>
              <a:t>indirect influence on what happens today. For this reason, the first order</a:t>
            </a:r>
            <a:br/>
            <a:r>
              <a:t>assumption has been used to simulate some very complicated events like</a:t>
            </a:r>
            <a:br/>
            <a:r>
              <a:t>fluctuations in the stock markets!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Let's look at our weather example again.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will start took at another key concept in a Markov process -- the transition</a:t>
            </a:r>
            <a:br/>
            <a:r>
              <a:t>matrix.</a:t>
            </a:r>
          </a:p>
          <a:p>
            <a:br/>
            <a:r>
              <a:t>A transition matrix provides the way of calculating the probabilities of events</a:t>
            </a:r>
            <a:br/>
            <a:r>
              <a:t>in the next day based on the probabilities of the previous day.</a:t>
            </a:r>
          </a:p>
          <a:p>
            <a:br/>
            <a:r>
              <a:t>To see how this works lets calculate the probability it is going to rain or be</a:t>
            </a:r>
            <a:br/>
            <a:r>
              <a:t>sunny tomorrow.</a:t>
            </a:r>
          </a:p>
          <a:p>
            <a:br/>
            <a:r>
              <a:t>Just like the calculation of expectation values, the probabilities are sum over</a:t>
            </a:r>
            <a:br/>
            <a:r>
              <a:t>all probable paths.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For those who did linear algebra, we can see that the pair of equations in the</a:t>
            </a:r>
            <a:br/>
            <a:r>
              <a:t>last slide can be rewritten into a matrix equation.</a:t>
            </a:r>
          </a:p>
          <a:p>
            <a:br/>
            <a:r>
              <a:t>For those who did not do linear algebra, or has forgotten it, don't worry. A</a:t>
            </a:r>
            <a:br/>
            <a:r>
              <a:t>matrix is just a collection of numbers written on a rectangular grid. A vector</a:t>
            </a:r>
            <a:br/>
            <a:r>
              <a:t>is a matrix with only one column or row. This transformation is just a</a:t>
            </a:r>
            <a:br/>
            <a:r>
              <a:t>definition of matrix multiplication.</a:t>
            </a:r>
          </a:p>
          <a:p>
            <a:br/>
            <a:r>
              <a:t>The matrix formed as a result in the middle, containing the probabilities</a:t>
            </a:r>
            <a:br/>
            <a:r>
              <a:t>P(S|S), P(R|S) etc. is called the "transition matrix".</a:t>
            </a:r>
          </a:p>
          <a:p>
            <a:br/>
            <a:r>
              <a:t>A transition matrix provides the way of calculating the probabilities of events</a:t>
            </a:r>
            <a:br/>
            <a:r>
              <a:t>in the next day based on the probabilities of the previous day.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Plugging in the numbers, we get that it will be 44% likelihood that it will be</a:t>
            </a:r>
            <a:br/>
            <a:r>
              <a:t>sunny tomorrow, and 56% likelihood it will be rain.</a:t>
            </a:r>
          </a:p>
          <a:p>
            <a:br/>
            <a:r>
              <a:t>Multiplying the weather probabilities of today with the transition matrix allows</a:t>
            </a:r>
            <a:br/>
            <a:r>
              <a:t>us to compute the probabilities of tomorrow in one (general) operation.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How about the day after tomorrow?</a:t>
            </a:r>
          </a:p>
          <a:p>
            <a:br/>
            <a:r>
              <a:t>The same formula applies. If we substitute in the expression for tomorrow's</a:t>
            </a:r>
            <a:br/>
            <a:r>
              <a:t>probabilities, we notice that:</a:t>
            </a:r>
          </a:p>
          <a:p>
            <a:br/>
            <a:r>
              <a:t>day after tomorrow = (transition matrix) \^ 2 * today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Plugging in the numbers, we get the probabilities for rain and sunny weather the</a:t>
            </a:r>
            <a:br/>
            <a:r>
              <a:t>day after tomorrow, based on the probabilities of today.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How about 365 days later?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Applying the same logic, we quickly notice that for any n days after today, the</a:t>
            </a:r>
            <a:br/>
            <a:r>
              <a:t>probability of rain or sunny can be calculated using</a:t>
            </a:r>
          </a:p>
          <a:p>
            <a:br/>
            <a:r>
              <a:t>after n days = (transition matrix) \^ n * today</a:t>
            </a:r>
          </a:p>
          <a:p>
            <a:br/>
            <a:r>
              <a:t>How do we compute a matrix to the power of 365?</a:t>
            </a:r>
          </a:p>
          <a:p>
            <a:br/>
            <a:r>
              <a:t>Answer: use a computer.</a:t>
            </a:r>
          </a:p>
          <a:p>
            <a:br/>
            <a:r>
              <a:t>Use Python!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There is no pre-defined function in Python to perform matrix multiplications.</a:t>
            </a:r>
            <a:br/>
            <a:r>
              <a:t>You can certainly write a function yourself.</a:t>
            </a:r>
          </a:p>
          <a:p>
            <a:br/>
            <a:r>
              <a:t>A much easier, and more efficient way is to use numpy. The numpy package</a:t>
            </a:r>
            <a:br/>
            <a:r>
              <a:t>includes many linear algebraic functions, and matrix multiplication is one of</a:t>
            </a:r>
            <a:br/>
            <a:r>
              <a:t>them.</a:t>
            </a:r>
          </a:p>
          <a:p>
            <a:br/>
            <a:r>
              <a:t>The numpy function for matrix multiply is np.matmul(). There is also a short</a:t>
            </a:r>
            <a:br/>
            <a:r>
              <a:t>hand operator: \@</a:t>
            </a:r>
          </a:p>
          <a:p>
            <a:br/>
            <a:r>
              <a:t>To calculate the probabilities for tomorrow, we need to create the vector for</a:t>
            </a:r>
            <a:br/>
            <a:r>
              <a:t>today as it is written in the previous slide, and also the transition matrix (as</a:t>
            </a:r>
            <a:br/>
            <a:r>
              <a:t>a two dimensional numpy array), and multiply.</a:t>
            </a:r>
          </a:p>
          <a:p>
            <a:br/>
            <a:r>
              <a:t>Interestingly, notice that after 365 days, there is 50/50 chance it will be</a:t>
            </a:r>
            <a:br/>
            <a:r>
              <a:t>raining.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 more complex question:</a:t>
            </a:r>
          </a:p>
          <a:p>
            <a:br/>
            <a:r>
              <a:t>Given that today is sunny, and if we count the number of days in the next year</a:t>
            </a:r>
            <a:br/>
            <a:r>
              <a:t>(365 days), how many days do we expect to have rain?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are not asking what happens on the 365th day.</a:t>
            </a:r>
          </a:p>
          <a:p>
            <a:br/>
            <a:r>
              <a:t>Rather that if we count the number of rain days over the next 365, and if we</a:t>
            </a:r>
            <a:br/>
            <a:r>
              <a:t>repeat the experiment over and over, on average, what will we get?</a:t>
            </a:r>
          </a:p>
          <a:p>
            <a:br/>
            <a:r>
              <a:t>(For simplicity, we will ignore leap years.)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There are in general two ways of solving this problem.</a:t>
            </a:r>
          </a:p>
          <a:p>
            <a:br/>
            <a:r>
              <a:t>Mathematically:</a:t>
            </a:r>
          </a:p>
          <a:p>
            <a:br/>
            <a:r>
              <a:t>Write out the probabilities of rain for every day in the next 365 days.</a:t>
            </a:r>
          </a:p>
          <a:p>
            <a:br/>
            <a:r>
              <a:t>Then calculate the expectation value for the total number of raining days by</a:t>
            </a:r>
            <a:br/>
            <a:r>
              <a:t>adding the probabilities up. This is equivalent to geometric series of 365</a:t>
            </a:r>
            <a:br/>
            <a:r>
              <a:t>elements.</a:t>
            </a:r>
          </a:p>
          <a:p>
            <a:br/>
            <a:r>
              <a:t>Computationally: Monte Carlo simulation.</a:t>
            </a:r>
          </a:p>
          <a:p>
            <a:br/>
            <a:r>
              <a:t>Count the number of rain days by throwing a dice on each day to see if it is</a:t>
            </a:r>
            <a:br/>
            <a:r>
              <a:t>going to rain or not. Over and over again</a:t>
            </a:r>
          </a:p>
          <a:p>
            <a:br/>
            <a:r>
              <a:t>Then the average number of raining days is our answer!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Monte Carlo simulation was first published by Physicist Stanislaw Ulam in 1946</a:t>
            </a:r>
            <a:br/>
            <a:r>
              <a:t>at Los Alamos National Labs.</a:t>
            </a:r>
          </a:p>
          <a:p>
            <a:br/>
            <a:r>
              <a:t>The goal is to calculate the expected outcomes of a complex process by</a:t>
            </a:r>
            <a:br/>
            <a:r>
              <a:t>interpreting the process as a probability and solving with brute force.</a:t>
            </a:r>
          </a:p>
          <a:p>
            <a:br/>
            <a:r>
              <a:t>We simulate an event based with a series of inter-dependent sub-events, randomly</a:t>
            </a:r>
            <a:br/>
            <a:r>
              <a:t>selecting outcomes of sub-events based on their probability.</a:t>
            </a:r>
          </a:p>
          <a:p>
            <a:br/>
            <a:r>
              <a:t>Repeat the event over and over.</a:t>
            </a:r>
          </a:p>
          <a:p>
            <a:br/>
            <a:r>
              <a:t>If we do this long enough, then the average value of the final outcomes is the</a:t>
            </a:r>
            <a:br/>
            <a:r>
              <a:t>expectation value we are after.</a:t>
            </a:r>
          </a:p>
          <a:p>
            <a:br/>
            <a:r>
              <a:t>Monte Carlo process relies on computers to be able to repeat short computations</a:t>
            </a:r>
            <a:br/>
            <a:r>
              <a:t>typically millions of times. Though idea of Monte Carlo simulation was simple</a:t>
            </a:r>
            <a:br/>
            <a:r>
              <a:t>enough to use at any time, it only became successful after 1946 when digital</a:t>
            </a:r>
            <a:br/>
            <a:r>
              <a:t>computers became available.</a:t>
            </a:r>
          </a:p>
          <a:p>
            <a:br/>
            <a:r>
              <a:t>This simulation method is widely used, and is one of the most powerful tools</a:t>
            </a:r>
            <a:br/>
            <a:r>
              <a:t>available to a data scientist. This method is used in almost all scientific</a:t>
            </a:r>
            <a:br/>
            <a:r>
              <a:t>disciplines for computer simulation, and they are often used together with the</a:t>
            </a:r>
            <a:br/>
            <a:r>
              <a:t>Markov chains for time-series analysis.</a:t>
            </a:r>
          </a:p>
          <a:p>
            <a:br/>
            <a:r>
              <a:t>Monte Carlo simulations can also compute areas under curves (integration) for</a:t>
            </a:r>
            <a:br/>
            <a:r>
              <a:t>computing area under a curve. It is particularly efficient method for curves</a:t>
            </a:r>
            <a:br/>
            <a:r>
              <a:t>whose form is not known at the time of computation, and/or those with high and</a:t>
            </a:r>
            <a:br/>
            <a:r>
              <a:t>narrow peaks.</a:t>
            </a:r>
          </a:p>
          <a:p>
            <a:br/>
            <a:r>
              <a:t>Expectation values of continues variables &lt;em&gt;are&lt;/em&gt; integrations so this is just</a:t>
            </a:r>
            <a:br/>
            <a:r>
              <a:t>another form of expectation calculation.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To implement Monte Carlo simulation in Python first implement for one event, and</a:t>
            </a:r>
            <a:br/>
            <a:r>
              <a:t>then repeat.</a:t>
            </a:r>
          </a:p>
          <a:p>
            <a:br/>
            <a:r>
              <a:t>Here "one event" means we go through 365 days, and for each day we determine if</a:t>
            </a:r>
            <a:br/>
            <a:r>
              <a:t>it is sunny or rain, and count the raining days. The outcome of one event is the</a:t>
            </a:r>
            <a:br/>
            <a:r>
              <a:t>number of raining days in 365 days.</a:t>
            </a:r>
          </a:p>
          <a:p>
            <a:br/>
            <a:r>
              <a:t>As this is a probabilistic process, the result will be different each time we</a:t>
            </a:r>
            <a:br/>
            <a:r>
              <a:t>run the script.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All the probabilistic information we need about the possible outcomes of an even</a:t>
            </a:r>
            <a:br/>
            <a:r>
              <a:t>is its state.</a:t>
            </a:r>
          </a:p>
          <a:p>
            <a:br/>
            <a:r>
              <a:t>The state of a day is the probability of it being sunny or rain.</a:t>
            </a:r>
          </a:p>
          <a:p>
            <a:br/>
            <a:r>
              <a:t>We follow what we have done before, we use a 2-element sequence to represent</a:t>
            </a:r>
            <a:br/>
            <a:r>
              <a:t>this state: a numpy array.</a:t>
            </a:r>
          </a:p>
          <a:p>
            <a:br/>
            <a:r>
              <a:t>0th element is probability of sunny</a:t>
            </a:r>
          </a:p>
          <a:p>
            <a:br/>
            <a:r>
              <a:t>1st element is probability of rain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transition matrix can be represented by a 2D numpy array.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 company introduces two types of product designs, and marketing analysts have</a:t>
            </a:r>
            <a:br/>
            <a:r>
              <a:t>produced estimates of the likelihood of purchase based on focus group surveys.</a:t>
            </a:r>
          </a:p>
          <a:p>
            <a:br/>
            <a:r>
              <a:t>You want to push only one of the designs to the market.</a:t>
            </a:r>
          </a:p>
          <a:p>
            <a:br/>
            <a:r>
              <a:t>Which one should you choose?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can use matrix multiplication to calculate the state of the next day given</a:t>
            </a:r>
            <a:br/>
            <a:r>
              <a:t>state of the previous day.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Now that we have calculated the probabilities of the next day, how do we</a:t>
            </a:r>
            <a:br/>
            <a:r>
              <a:t>determine what happens?</a:t>
            </a:r>
          </a:p>
          <a:p>
            <a:br/>
            <a:r>
              <a:t>This is a random process, the next day will either rain or not-rain based on the</a:t>
            </a:r>
            <a:br/>
            <a:r>
              <a:t>calculated probabilities.</a:t>
            </a:r>
          </a:p>
          <a:p>
            <a:br/>
            <a:r>
              <a:t>There is 0.4 chance that it is going to rain.</a:t>
            </a:r>
          </a:p>
          <a:p>
            <a:br/>
            <a:r>
              <a:t>Generate a random number from 0 to 1, and if that number is less than 0.4, its a</a:t>
            </a:r>
            <a:br/>
            <a:r>
              <a:t>"hit", and therefore will rain. Otherwise, it will be sunny.</a:t>
            </a:r>
          </a:p>
          <a:p>
            <a:br/>
            <a:r>
              <a:t>To generate random number, we can use the random() function included in numpy.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Now that we know how to calculate for one day, we can continue for the rest of</a:t>
            </a:r>
            <a:br/>
            <a:r>
              <a:t>the 365 days.</a:t>
            </a:r>
          </a:p>
          <a:p>
            <a:br/>
            <a:r>
              <a:t>Apply same steps for calculating one day, and propagate through. Count the</a:t>
            </a:r>
            <a:br/>
            <a:r>
              <a:t>number of raining days.</a:t>
            </a:r>
          </a:p>
          <a:p>
            <a:br/>
            <a:r>
              <a:t>Evey day is a "today", and "tomorrow" becomes "today" in the next step.</a:t>
            </a:r>
          </a:p>
          <a:p>
            <a:br/>
            <a:r>
              <a:t>If we run the script at this stage the number of raining days will be different</a:t>
            </a:r>
            <a:br/>
            <a:r>
              <a:t>each run.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Now you know how to count the number of raining days for one Monte Carlo event,</a:t>
            </a:r>
            <a:br/>
            <a:r>
              <a:t>repeat, and do this many number of times!</a:t>
            </a:r>
          </a:p>
          <a:p>
            <a:br/>
            <a:r>
              <a:t>Don't forget to reset the raining day counter to 0 for each Monte Carlo event.</a:t>
            </a:r>
          </a:p>
          <a:p>
            <a:br/>
            <a:r>
              <a:t>Accumulate a total for computing the average number of raining days over all</a:t>
            </a:r>
            <a:br/>
            <a:r>
              <a:t>those repeated events.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Test the script for different sizes of n_events.</a:t>
            </a:r>
          </a:p>
          <a:p>
            <a:br/>
            <a:r>
              <a:t>Notice that for small n_events, the outcomes will fluctuate. As n_events gets</a:t>
            </a:r>
            <a:br/>
            <a:r>
              <a:t>larger, those fluctuations decrease in size, and eventually the average number</a:t>
            </a:r>
            <a:br/>
            <a:r>
              <a:t>of raining days settles to a constant number ~ 182.5.</a:t>
            </a:r>
          </a:p>
          <a:p>
            <a:br/>
            <a:r>
              <a:t>All Monte Carlo simulation should behave this way. The averages will converge to</a:t>
            </a:r>
            <a:br/>
            <a:r>
              <a:t>the true answer for large n, and as n approaches infinity the answer approaches</a:t>
            </a:r>
            <a:br/>
            <a:r>
              <a:t>the true answer. In practice, our simulation converges to a stable value after</a:t>
            </a:r>
            <a:br/>
            <a:r>
              <a:t>around 10,000 events.</a:t>
            </a:r>
          </a:p>
          <a:p>
            <a:br/>
            <a:r>
              <a:t>For real life applications obtain satisfactory results after several million or</a:t>
            </a:r>
            <a:br/>
            <a:r>
              <a:t>more iterations.</a:t>
            </a:r>
          </a:p>
          <a:p>
            <a:br/>
            <a:r>
              <a:t>You must check your results are converged, i.e., the variance of results is</a:t>
            </a:r>
            <a:br/>
            <a:r>
              <a:t>small for runs for the same N.</a:t>
            </a:r>
          </a:p>
          <a:p>
            <a:br/>
            <a:r>
              <a:t>Results before convergence are inaccurate.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Follow the link www.tinyurl.com/wbsadvex</a:t>
            </a:r>
          </a:p>
          <a:p>
            <a:br/>
            <a:r>
              <a:t>Go to the folder WBS Adv</a:t>
            </a:r>
          </a:p>
          <a:p>
            <a:br/>
            <a:r>
              <a:t>The code demonstrated is contained in MC Markov Chain Weather Example</a:t>
            </a:r>
          </a:p>
          <a:p>
            <a:br/>
            <a:r>
              <a:t>Change the n_event numbers, and run the script many times, observe variations in</a:t>
            </a:r>
            <a:br/>
            <a:r>
              <a:t>the output.</a:t>
            </a:r>
          </a:p>
          <a:p>
            <a:br/>
            <a:r>
              <a:t>Does the size of variations change as you increase n_events?</a:t>
            </a:r>
          </a:p>
          <a:p>
            <a:br/>
            <a:r>
              <a:t>Do you get a different outcome if you change the probabilities in the transition</a:t>
            </a:r>
            <a:br/>
            <a:r>
              <a:t>matrix?</a:t>
            </a:r>
          </a:p>
          <a:p>
            <a:br/>
            <a:r>
              <a:t>Open the exercise: MC Markov Chain Stocks exercise</a:t>
            </a:r>
          </a:p>
          <a:p>
            <a:br/>
            <a:r>
              <a:t>Write a program to predict stock prices using Monte Carlo simulation and Markov</a:t>
            </a:r>
            <a:br/>
            <a:r>
              <a:t>Chain</a:t>
            </a:r>
          </a:p>
          <a:p>
            <a:br/>
            <a:r>
              <a:t>Follow the instructions given in the exercise</a:t>
            </a:r>
          </a:p>
          <a:p>
            <a:br/>
            <a:r>
              <a:t>Extra: Can you write a script that would automatically check for convergence?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You want to maximize your profit to infer which product is best you survey 1000</a:t>
            </a:r>
            <a:br/>
            <a:r>
              <a:t>customers.</a:t>
            </a:r>
          </a:p>
          <a:p>
            <a:br/>
            <a:r>
              <a:t>In statistics, measurements ("surveys") are observations of random variables.</a:t>
            </a:r>
          </a:p>
          <a:p>
            <a:br/>
            <a:r>
              <a:t>Here we are measuring the InterestLevel variable. This could be recorded as 0</a:t>
            </a:r>
            <a:br/>
            <a:r>
              <a:t>for no interest and 1 for interest. We have 420 * 1 interested and (1000 â€“ 420)</a:t>
            </a:r>
            <a:br/>
            <a:r>
              <a:t>not interested.</a:t>
            </a:r>
          </a:p>
          <a:p>
            <a:br/>
            <a:r>
              <a:t>The expectation value of a random variable may be interpreted as average of many</a:t>
            </a:r>
            <a:br/>
            <a:r>
              <a:t>measurements.</a:t>
            </a:r>
          </a:p>
          <a:p>
            <a:br/>
            <a:r>
              <a:t>We do not care about calculating an expectation of interest level, but of</a:t>
            </a:r>
            <a:br/>
            <a:r>
              <a:t>profit.</a:t>
            </a:r>
          </a:p>
          <a:p>
            <a:br/>
            <a:r>
              <a:t>Expectation of Profit = Margin * Expectation of InterestLevel</a:t>
            </a:r>
          </a:p>
          <a:p>
            <a:br/>
            <a:r>
              <a:t>Design A: Predict customer buys according to expectation of InterestLevel, so</a:t>
            </a:r>
            <a:br/>
            <a:r>
              <a:t>making profit (420/1000) * 17.45 = 72.4 GBP and likewise 8.48 GBP for B.</a:t>
            </a:r>
          </a:p>
          <a:p>
            <a:br/>
            <a:r>
              <a:t>So B wins!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Flip a coin to partition 1000 product into A and B products without bias, thus</a:t>
            </a:r>
            <a:br/>
            <a:r>
              <a:t>into groups of c. 500. Selling each product we expect:</a:t>
            </a:r>
          </a:p>
          <a:p>
            <a:br/>
            <a:r>
              <a:t>for design A: 500 * 0.42 = 210 sold, with profit of 210 * 17.45 = 3664.5 GBP</a:t>
            </a:r>
          </a:p>
          <a:p>
            <a:br/>
            <a:r>
              <a:t>for design B: 500 * 0.35 = 175 sold, with profit of: 175 * 24.23 = 4240.25 GBP</a:t>
            </a:r>
          </a:p>
          <a:p>
            <a:br/>
            <a:r>
              <a:t>Overall, the total profit we made after 1000 attempts is 3664.5 + 4240.25 =</a:t>
            </a:r>
            <a:br/>
            <a:r>
              <a:t>7904.75 GBP.</a:t>
            </a:r>
          </a:p>
          <a:p>
            <a:br/>
            <a:r>
              <a:t>So, the average per attempt -- our expectation value -- is 7.90 GBP.</a:t>
            </a:r>
          </a:p>
          <a:p>
            <a:br/>
            <a:r>
              <a:t>Therefore, in statistics, if x_i is the value we measure for an observable i (in</a:t>
            </a:r>
            <a:br/>
            <a:r>
              <a:t>this example the profit margins), and if p_i is the probability for observable i</a:t>
            </a:r>
            <a:br/>
            <a:r>
              <a:t>to occur (in this example making a sale), then the expectation value is defined</a:t>
            </a:r>
            <a:br/>
            <a:r>
              <a:t>as:</a:t>
            </a:r>
          </a:p>
          <a:p>
            <a:br/>
            <a:r>
              <a:t>Expectation of Variable = Sum over all observations * probability of observing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Can we predict weather?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For simplicity, let's assume there are only two possible weathers:</a:t>
            </a:r>
          </a:p>
          <a:p>
            <a:br/>
            <a:r>
              <a:t>Raining</a:t>
            </a:r>
          </a:p>
          <a:p>
            <a:br/>
            <a:r>
              <a:t>Not raining -- and we will simply call it "Sunny"</a:t>
            </a:r>
          </a:p>
          <a:p>
            <a:br/>
            <a:r>
              <a:t>If the weather today has no bearing on what would be the weather tomorrow, then</a:t>
            </a:r>
            <a:br/>
            <a:r>
              <a:t>we say the weathers today and tomorrow are "independent".</a:t>
            </a:r>
          </a:p>
          <a:p>
            <a:br/>
            <a:r>
              <a:t>We need some numbers, so let's assume that on the average, on any given day in a</a:t>
            </a:r>
            <a:br/>
            <a:r>
              <a:t>climate zone:</a:t>
            </a:r>
          </a:p>
          <a:p>
            <a:br/>
            <a:r>
              <a:t>60% chance of sun</a:t>
            </a:r>
          </a:p>
          <a:p>
            <a:br/>
            <a:r>
              <a:t>40% chance of rain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So one can ask: Given it is sunny today, what would be the chance of rain</a:t>
            </a:r>
            <a:br/>
            <a:r>
              <a:t>tomorrow?</a:t>
            </a:r>
          </a:p>
          <a:p>
            <a:br/>
            <a:r>
              <a:t>As the two days are independent, what happens today has no effect on tomorrow.</a:t>
            </a:r>
            <a:br/>
            <a:r>
              <a:t>So tomorrow there will be 60% chance it will be sunny and 40% change it will</a:t>
            </a:r>
            <a:br/>
            <a:r>
              <a:t>rain -- just like any other day.</a:t>
            </a:r>
          </a:p>
          <a:p>
            <a:br/>
            <a:r>
              <a:t>How about the day after tomorrow? Just like any other day!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What is probability of rain both tomorrow and the day after?</a:t>
            </a:r>
          </a:p>
          <a:p>
            <a:br/>
            <a:r>
              <a:t>There is 40% chance it will rain tomorrow, and 40% chance it will rain on the</a:t>
            </a:r>
            <a:br/>
            <a:r>
              <a:t>day after...</a:t>
            </a:r>
          </a:p>
          <a:p>
            <a:br/>
            <a:r>
              <a:t>For a 100 days:</a:t>
            </a:r>
          </a:p>
          <a:p>
            <a:br/>
            <a:r>
              <a:t>40 out of 100 times, we will get rain tomorrow</a:t>
            </a:r>
          </a:p>
          <a:p>
            <a:br/>
            <a:r>
              <a:t>out of the 40 times, 40 * 0.40 = 16 times we will get rain the day after</a:t>
            </a:r>
          </a:p>
          <a:p>
            <a:br/>
            <a:r>
              <a:t>Hence, we will get 16 times when both tomorrow and the day after rains: the</a:t>
            </a:r>
            <a:br/>
            <a:r>
              <a:t>probability is 16 / 100 = 0.16.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4EA40-1F77-4037-B3B4-D74DFEF267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00426" y="4243926"/>
            <a:ext cx="2791147" cy="2035576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F1285C-F051-4AB4-BD9A-C7677B3C1E01}"/>
              </a:ext>
            </a:extLst>
          </p:cNvPr>
          <p:cNvSpPr/>
          <p:nvPr userDrawn="1"/>
        </p:nvSpPr>
        <p:spPr>
          <a:xfrm>
            <a:off x="0" y="4325400"/>
            <a:ext cx="1219200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Segoe UI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Segoe UI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Segoe UI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Segoe UI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Segoe U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Segoe U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Segoe U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Segoe U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Segoe UI" charset="0"/>
                <a:ea typeface="+mn-ea"/>
                <a:cs typeface="+mn-cs"/>
              </a:defRPr>
            </a:lvl9pPr>
          </a:lstStyle>
          <a:p>
            <a:pPr algn="ctr"/>
            <a:r>
              <a:rPr lang="en-GB" sz="1100" dirty="0"/>
              <a:t>A DATASCIENCE AND MACHINE LEARNING COURSE</a:t>
            </a:r>
          </a:p>
        </p:txBody>
      </p:sp>
    </p:spTree>
    <p:extLst>
      <p:ext uri="{BB962C8B-B14F-4D97-AF65-F5344CB8AC3E}">
        <p14:creationId xmlns:p14="http://schemas.microsoft.com/office/powerpoint/2010/main" val="273633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 numCol="2"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3999" y="1946106"/>
            <a:ext cx="82800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-26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3999" y="1036800"/>
            <a:ext cx="8280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lang="en-GB" noProof="0" dirty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4C1B1-67AF-45F0-9286-95EB6BF031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61491" y="3666930"/>
            <a:ext cx="2844800" cy="323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 userDrawn="1">
            <p:ph type="body" sz="quarter" idx="15"/>
          </p:nvPr>
        </p:nvSpPr>
        <p:spPr>
          <a:xfrm>
            <a:off x="414000" y="1929600"/>
            <a:ext cx="6480000" cy="45468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GB" noProof="0" dirty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Title Placeholder 3"/>
          <p:cNvSpPr>
            <a:spLocks noGrp="1"/>
          </p:cNvSpPr>
          <p:nvPr userDrawn="1">
            <p:ph type="title"/>
          </p:nvPr>
        </p:nvSpPr>
        <p:spPr>
          <a:xfrm>
            <a:off x="414000" y="1036800"/>
            <a:ext cx="6480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72000" y="-465"/>
            <a:ext cx="5220000" cy="6858000"/>
          </a:xfrm>
          <a:solidFill>
            <a:srgbClr val="00519C"/>
          </a:solidFill>
        </p:spPr>
        <p:txBody>
          <a:bodyPr lIns="10800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 b="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en-US" noProof="0" dirty="0"/>
              <a:t>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 userDrawn="1">
            <p:ph type="body" sz="quarter" idx="17"/>
          </p:nvPr>
        </p:nvSpPr>
        <p:spPr>
          <a:xfrm>
            <a:off x="7152000" y="-217"/>
            <a:ext cx="5040000" cy="6858000"/>
          </a:xfrm>
          <a:solidFill>
            <a:schemeClr val="accent2">
              <a:lumMod val="50000"/>
            </a:schemeClr>
          </a:solidFill>
        </p:spPr>
        <p:txBody>
          <a:bodyPr lIns="10800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 b="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en-US" noProof="0"/>
              <a:t>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 userDrawn="1">
            <p:ph type="body" sz="quarter" idx="16"/>
          </p:nvPr>
        </p:nvSpPr>
        <p:spPr>
          <a:xfrm>
            <a:off x="6972000" y="0"/>
            <a:ext cx="5220000" cy="6858000"/>
          </a:xfrm>
          <a:solidFill>
            <a:srgbClr val="00519C"/>
          </a:solidFill>
        </p:spPr>
        <p:txBody>
          <a:bodyPr lIns="10800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 b="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en-US" noProof="0" dirty="0"/>
              <a:t>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 userDrawn="1">
            <p:ph type="body" sz="quarter" idx="17"/>
          </p:nvPr>
        </p:nvSpPr>
        <p:spPr>
          <a:xfrm>
            <a:off x="7152000" y="0"/>
            <a:ext cx="5040000" cy="6858000"/>
          </a:xfrm>
          <a:solidFill>
            <a:schemeClr val="accent2">
              <a:lumMod val="50000"/>
            </a:schemeClr>
          </a:solidFill>
        </p:spPr>
        <p:txBody>
          <a:bodyPr lIns="10800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 b="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en-US" noProof="0"/>
              <a:t>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6C75D73E-9DF1-4296-A05F-F128A62788E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7959" y="2721832"/>
            <a:ext cx="6480000" cy="3164682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580EF80-1839-419B-89EE-18A3B73CB1DC}"/>
              </a:ext>
            </a:extLst>
          </p:cNvPr>
          <p:cNvSpPr txBox="1">
            <a:spLocks/>
          </p:cNvSpPr>
          <p:nvPr userDrawn="1"/>
        </p:nvSpPr>
        <p:spPr>
          <a:xfrm>
            <a:off x="9213891" y="66453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0FB4215-D4E2-4745-BE55-3172510DC5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957" y="1074121"/>
            <a:ext cx="6480000" cy="626400"/>
          </a:xfrm>
        </p:spPr>
        <p:txBody>
          <a:bodyPr/>
          <a:lstStyle>
            <a:lvl1pPr marL="0" indent="0">
              <a:buNone/>
              <a:defRPr kumimoji="0" lang="en-GB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19C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dirty="0"/>
              <a:t>TITLE PLACEHOLDER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3E292-D13E-4CEE-82B4-E37F137488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542" y="1800452"/>
            <a:ext cx="6480000" cy="8494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10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6C75D73E-9DF1-4296-A05F-F128A62788E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146420" y="1644536"/>
            <a:ext cx="7920000" cy="1518542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580EF80-1839-419B-89EE-18A3B73CB1DC}"/>
              </a:ext>
            </a:extLst>
          </p:cNvPr>
          <p:cNvSpPr txBox="1">
            <a:spLocks/>
          </p:cNvSpPr>
          <p:nvPr userDrawn="1"/>
        </p:nvSpPr>
        <p:spPr>
          <a:xfrm>
            <a:off x="9213891" y="66453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0FB4215-D4E2-4745-BE55-3172510DC5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46419" y="1018135"/>
            <a:ext cx="7920000" cy="626400"/>
          </a:xfrm>
        </p:spPr>
        <p:txBody>
          <a:bodyPr/>
          <a:lstStyle>
            <a:lvl1pPr marL="0" indent="0">
              <a:buNone/>
              <a:defRPr kumimoji="0" lang="en-GB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19C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dirty="0"/>
              <a:t>TITLE PLACEHOLDER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48FC1-FBD3-4AEB-8974-C07CE0159E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6064" y="3279707"/>
            <a:ext cx="11405935" cy="230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33833C-F6A3-4DB3-954D-D657562E92BF}"/>
              </a:ext>
            </a:extLst>
          </p:cNvPr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35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72000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584163" y="339869"/>
            <a:ext cx="3375037" cy="6123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21" r:id="rId2"/>
    <p:sldLayoutId id="2147483716" r:id="rId3"/>
    <p:sldLayoutId id="2147483714" r:id="rId4"/>
    <p:sldLayoutId id="2147483719" r:id="rId5"/>
    <p:sldLayoutId id="2147483720" r:id="rId6"/>
    <p:sldLayoutId id="2147483722" r:id="rId7"/>
    <p:sldLayoutId id="2147483717" r:id="rId8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Markov Chains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What if the weather tomorrow depends on the weather today?</a:t>
            </a:r>
          </a:p>
          <a:p>
            <a:pPr lvl="1"/>
            <a:r>
              <a:t> If it is sunny today</a:t>
            </a:r>
          </a:p>
          <a:p>
            <a:pPr lvl="2"/>
            <a:r>
              <a:t> 60% sun tomorrow</a:t>
            </a:r>
          </a:p>
          <a:p>
            <a:pPr lvl="2"/>
            <a:r>
              <a:t> 40% rain tomorrow</a:t>
            </a:r>
          </a:p>
          <a:p>
            <a:pPr lvl="1"/>
            <a:r>
              <a:t> If it is raining today</a:t>
            </a:r>
          </a:p>
          <a:p>
            <a:pPr lvl="2"/>
            <a:r>
              <a:t> 40% sun tomorrow</a:t>
            </a:r>
          </a:p>
          <a:p>
            <a:pPr lvl="2"/>
            <a:r>
              <a:t> 60% rain tomorrow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Dependence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Given sun today</a:t>
            </a:r>
          </a:p>
          <a:p>
            <a:pPr lvl="1"/>
            <a:r>
              <a:t> Tomorrow there is 40% chance of rain</a:t>
            </a:r>
          </a:p>
          <a:p>
            <a:r>
              <a:t>If tomorrow rains</a:t>
            </a:r>
          </a:p>
          <a:p>
            <a:pPr lvl="1"/>
            <a:r>
              <a:t> The day after tomorrow there is 60% chance of rain</a:t>
            </a:r>
          </a:p>
          <a:p>
            <a:r>
              <a:t>Probability of raining in the next two days</a:t>
            </a:r>
          </a:p>
          <a:p>
            <a:pPr lvl="1"/>
            <a:r>
              <a:t> Probability it rains tomorrow  </a:t>
            </a:r>
          </a:p>
          <a:p>
            <a:pPr lvl="2"/>
            <a:r>
              <a:t> X  </a:t>
            </a:r>
          </a:p>
          <a:p>
            <a:r>
              <a:t>Probability it rains the day after given it rains tomorrow</a:t>
            </a:r>
          </a:p>
          <a:p>
            <a:pPr lvl="2"/>
            <a:r>
              <a:t> 0.4 * 0.6  = 0.24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Dependent Future</a:t>
            </a:r>
          </a:p>
        </p:txBody>
      </p:sp>
      <p:pic>
        <p:nvPicPr>
          <p:cNvPr id="5" name="Picture 4" descr="future_ques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491" y="3755200"/>
            <a:ext cx="2844800" cy="30611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A sequence of observations</a:t>
            </a:r>
          </a:p>
          <a:p>
            <a:pPr lvl="1"/>
            <a:r>
              <a:t> rain, sun, sun, sun, rain</a:t>
            </a:r>
          </a:p>
          <a:p>
            <a:pPr lvl="1"/>
            <a:r>
              <a:t> next depends on the previous</a:t>
            </a:r>
          </a:p>
          <a:p>
            <a:r>
              <a:t>Probability Notation</a:t>
            </a:r>
          </a:p>
          <a:p>
            <a:pPr lvl="1"/>
            <a:r>
              <a:t> P(S|S):       P of sun tomorrow given sun today</a:t>
            </a:r>
          </a:p>
          <a:p>
            <a:pPr lvl="1"/>
            <a:r>
              <a:t> P(R|S):       P of rain tomorrow given sun today</a:t>
            </a:r>
          </a:p>
          <a:p>
            <a:pPr lvl="1"/>
            <a:r>
              <a:t> P(S|R):       P of sun tomorrow given rain today</a:t>
            </a:r>
          </a:p>
          <a:p>
            <a:pPr lvl="1"/>
            <a:r>
              <a:t> P(R|R):       P of rain tomorrow given rain today</a:t>
            </a:r>
          </a:p>
          <a:p>
            <a:pPr lvl="1"/>
            <a:r>
              <a:t> P(R|S,R):     P of ain in two days, given sun today and rain tomorrow</a:t>
            </a:r>
          </a:p>
          <a:p>
            <a:pPr lvl="1"/>
            <a:r>
              <a:t> P(R|R,R):     P of of rain in two days, given rain today and tomorrow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Markov Chains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The first order Markov Chain assumes</a:t>
            </a:r>
          </a:p>
          <a:p>
            <a:pPr lvl="1"/>
            <a:r>
              <a:t> Tomorrow only depends on today</a:t>
            </a:r>
          </a:p>
          <a:p>
            <a:pPr lvl="2"/>
            <a:r>
              <a:t> not days further in the past</a:t>
            </a:r>
          </a:p>
          <a:p>
            <a:pPr lvl="2"/>
            <a:r>
              <a:t> not days in the future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Markov Assumptions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Suppose </a:t>
            </a:r>
          </a:p>
          <a:p>
            <a:pPr lvl="2"/>
            <a:r>
              <a:t> today there is 80/20 chance it is going to rain</a:t>
            </a:r>
          </a:p>
          <a:p>
            <a:r>
              <a:t>What is the chance of raining tomorrow?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t>Formula for the transition matrix</a:t>
            </a:r>
            <a:br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Transition Matrix I</a:t>
            </a:r>
          </a:p>
        </p:txBody>
      </p:sp>
      <p:pic>
        <p:nvPicPr>
          <p:cNvPr id="5" name="Picture 4" descr="transition_matrix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4" y="3447559"/>
            <a:ext cx="11405935" cy="19642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t>As a matrix equation</a:t>
            </a:r>
            <a:br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Transition Matrix II</a:t>
            </a:r>
          </a:p>
        </p:txBody>
      </p:sp>
      <p:pic>
        <p:nvPicPr>
          <p:cNvPr id="5" name="Picture 4" descr="transition_matrix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03" y="3279707"/>
            <a:ext cx="8953256" cy="230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t>Matrix multiplication gives probability</a:t>
            </a:r>
            <a:br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Transition Matrix II</a:t>
            </a:r>
          </a:p>
        </p:txBody>
      </p:sp>
      <p:pic>
        <p:nvPicPr>
          <p:cNvPr id="5" name="Picture 4" descr="transition_matrix_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955" y="3279707"/>
            <a:ext cx="7696153" cy="230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t>The same formula applies</a:t>
            </a:r>
            <a:br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The Day After Tomorrow? I</a:t>
            </a:r>
          </a:p>
        </p:txBody>
      </p:sp>
      <p:pic>
        <p:nvPicPr>
          <p:cNvPr id="5" name="Picture 4" descr="day_after_tomorrow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531" y="3279707"/>
            <a:ext cx="6975000" cy="230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t>Probabilities for the day after tomorrow</a:t>
            </a:r>
            <a:br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The Day After Tomorrow? II</a:t>
            </a:r>
          </a:p>
        </p:txBody>
      </p:sp>
      <p:pic>
        <p:nvPicPr>
          <p:cNvPr id="5" name="Picture 4" descr="day_after_tomorrow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297" y="3279707"/>
            <a:ext cx="6457468" cy="230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Probabilities</a:t>
            </a:r>
          </a:p>
          <a:p>
            <a:r>
              <a:t>Expectations</a:t>
            </a:r>
          </a:p>
          <a:p>
            <a:r>
              <a:t>What is weather tomorrow?</a:t>
            </a:r>
          </a:p>
          <a:p>
            <a:r>
              <a:t>Independence</a:t>
            </a:r>
          </a:p>
          <a:p>
            <a:r>
              <a:t>Dependence</a:t>
            </a:r>
          </a:p>
          <a:p>
            <a:r>
              <a:t>Assumptions</a:t>
            </a:r>
          </a:p>
          <a:p>
            <a:r>
              <a:t>Transition</a:t>
            </a:r>
          </a:p>
          <a:p>
            <a:r>
              <a:t>Problem</a:t>
            </a:r>
          </a:p>
          <a:p>
            <a:r>
              <a:t>Solution</a:t>
            </a:r>
          </a:p>
          <a:p>
            <a:r>
              <a:t>Monte Carlo</a:t>
            </a:r>
          </a:p>
          <a:p>
            <a:r>
              <a:t>Convergence</a:t>
            </a:r>
          </a:p>
          <a:p>
            <a:r>
              <a:t>Exercise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pic>
        <p:nvPicPr>
          <p:cNvPr id="5" name="Picture 4" descr="image_overvie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73" y="0"/>
            <a:ext cx="368617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t>How about 365 days later?</a:t>
            </a:r>
            <a:br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One year later? I</a:t>
            </a:r>
          </a:p>
        </p:txBody>
      </p:sp>
      <p:pic>
        <p:nvPicPr>
          <p:cNvPr id="5" name="Picture 4" descr="one_year_later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557" y="3279707"/>
            <a:ext cx="7016949" cy="230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t>How do you compute M^365?</a:t>
            </a:r>
          </a:p>
          <a:p>
            <a:pPr lvl="1"/>
            <a:r>
              <a:t> use a computer!</a:t>
            </a:r>
            <a:br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One year later? II</a:t>
            </a:r>
          </a:p>
        </p:txBody>
      </p:sp>
      <p:pic>
        <p:nvPicPr>
          <p:cNvPr id="5" name="Picture 4" descr="one_year_later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947" y="3279707"/>
            <a:ext cx="6332169" cy="230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Python + NumPy</a:t>
            </a:r>
          </a:p>
          <a:p>
            <a:pPr lvl="1"/>
            <a:r>
              <a:t> Efficient</a:t>
            </a:r>
          </a:p>
          <a:p>
            <a:r>
              <a:t>Matrix multiplication</a:t>
            </a:r>
          </a:p>
          <a:p>
            <a:r>
              <a:t>Calculate</a:t>
            </a:r>
          </a:p>
          <a:p>
            <a:pPr lvl="1"/>
            <a:r>
              <a:t> Transition X state:   @</a:t>
            </a:r>
          </a:p>
          <a:p>
            <a:pPr lvl="1"/>
            <a:r>
              <a:t> Transition ^ 365:   for loop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Calculating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import numpy as np</a:t>
            </a:r>
            <a:br/>
            <a:br/>
            <a:r>
              <a:t>transition = np.array([[0.6, 0.4],</a:t>
            </a:r>
            <a:br/>
            <a:r>
              <a:t>                       [0.4, 0.6]])</a:t>
            </a:r>
            <a:br/>
            <a:br/>
            <a:r>
              <a:t>today = np.array([0.2, 0.8])</a:t>
            </a:r>
            <a:br/>
            <a:br/>
            <a:r>
              <a:t>tomorrow = transition @ today</a:t>
            </a:r>
            <a:br/>
            <a:br/>
            <a:r>
              <a:t># 365 days later</a:t>
            </a:r>
            <a:br/>
            <a:r>
              <a:t>day = today</a:t>
            </a:r>
            <a:br/>
            <a:r>
              <a:t>for _ in range(365):</a:t>
            </a:r>
            <a:br/>
            <a:r>
              <a:t>  day = transition @ day</a:t>
            </a:r>
            <a:br/>
            <a:br/>
            <a:r>
              <a:t>print(day)</a:t>
            </a:r>
            <a:br/>
            <a:br/>
            <a:r>
              <a:t># OUTPUT:</a:t>
            </a:r>
            <a:br/>
            <a:r>
              <a:t># array([0.5, 0.5])</a:t>
            </a:r>
            <a:br/>
            <a:br/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Today is sunny</a:t>
            </a:r>
          </a:p>
          <a:p>
            <a:pPr lvl="1"/>
            <a:r>
              <a:t> In the next 365 days</a:t>
            </a:r>
          </a:p>
          <a:p>
            <a:pPr lvl="2"/>
            <a:r>
              <a:t> how many days do we expect will be rain?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Not</a:t>
            </a:r>
          </a:p>
          <a:p>
            <a:pPr lvl="1"/>
            <a:r>
              <a:t> Will it rain in 365 days time</a:t>
            </a:r>
          </a:p>
          <a:p>
            <a:r>
              <a:t>Rather</a:t>
            </a:r>
          </a:p>
          <a:p>
            <a:pPr lvl="1"/>
            <a:r>
              <a:t> If we count number of raining days in a year</a:t>
            </a:r>
          </a:p>
          <a:p>
            <a:pPr lvl="1"/>
            <a:r>
              <a:t> If we repeat this over many many years</a:t>
            </a:r>
          </a:p>
          <a:p>
            <a:r>
              <a:t>On average:  </a:t>
            </a:r>
          </a:p>
          <a:p>
            <a:pPr lvl="1"/>
            <a:r>
              <a:t> How many days in a year will it rain?</a:t>
            </a:r>
          </a:p>
          <a:p>
            <a:pPr lvl="2"/>
            <a:r>
              <a:t> ( Ignoring leap years 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Hard way</a:t>
            </a:r>
          </a:p>
          <a:p>
            <a:pPr lvl="1"/>
            <a:r>
              <a:t> Pen and paper: solve a geometric series</a:t>
            </a:r>
          </a:p>
          <a:p>
            <a:r>
              <a:t>Easy way</a:t>
            </a:r>
          </a:p>
          <a:p>
            <a:pPr lvl="1"/>
            <a:r>
              <a:t> Use a computer (Python)</a:t>
            </a:r>
          </a:p>
          <a:p>
            <a:pPr lvl="1"/>
            <a:r>
              <a:t> Work out whether it will rain for every day of the year</a:t>
            </a:r>
          </a:p>
          <a:p>
            <a:pPr lvl="1"/>
            <a:r>
              <a:t> Many times</a:t>
            </a:r>
          </a:p>
          <a:p>
            <a:pPr lvl="1"/>
            <a:r>
              <a:t> Compute the averages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History</a:t>
            </a:r>
          </a:p>
          <a:p>
            <a:pPr lvl="1"/>
            <a:r>
              <a:t> First published by Stanislaw Ulam, 1946</a:t>
            </a:r>
          </a:p>
          <a:p>
            <a:pPr lvl="1"/>
            <a:r>
              <a:t> Radiation shielding in nuclear weapons programme</a:t>
            </a:r>
          </a:p>
          <a:p>
            <a:r>
              <a:t>Use</a:t>
            </a:r>
          </a:p>
          <a:p>
            <a:pPr lvl="1"/>
            <a:r>
              <a:t> Estimate expectation values of random variables</a:t>
            </a:r>
          </a:p>
          <a:p>
            <a:pPr lvl="1"/>
            <a:r>
              <a:t> Integration</a:t>
            </a:r>
          </a:p>
          <a:p>
            <a:r>
              <a:t>Methodology</a:t>
            </a:r>
          </a:p>
          <a:p>
            <a:pPr lvl="1"/>
            <a:r>
              <a:t> Generate an outcome for an event based on given probabilities</a:t>
            </a:r>
          </a:p>
          <a:p>
            <a:pPr lvl="1"/>
            <a:r>
              <a:t> Repeat many number of times</a:t>
            </a:r>
          </a:p>
          <a:p>
            <a:pPr lvl="1"/>
            <a:r>
              <a:t> Average = the expectation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Monte Carlo</a:t>
            </a:r>
          </a:p>
        </p:txBody>
      </p:sp>
      <p:pic>
        <p:nvPicPr>
          <p:cNvPr id="5" name="Picture 4" descr="di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491" y="3992115"/>
            <a:ext cx="2844800" cy="25873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One event </a:t>
            </a:r>
          </a:p>
          <a:p>
            <a:pPr lvl="1"/>
            <a:r>
              <a:t> eg. Counting number of raining days in 365 days</a:t>
            </a:r>
          </a:p>
          <a:p>
            <a:pPr lvl="2"/>
            <a:r>
              <a:t> Every day will be either rain or sunny</a:t>
            </a:r>
          </a:p>
          <a:p>
            <a:pPr lvl="2"/>
            <a:r>
              <a:t> Every repeat of such event will yield different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One Event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State is a pair </a:t>
            </a:r>
          </a:p>
          <a:p>
            <a:pPr lvl="1"/>
            <a:r>
              <a:t> tuple, list or np.array of length two</a:t>
            </a:r>
          </a:p>
          <a:p>
            <a:pPr lvl="2"/>
            <a:r>
              <a:t> probability of sun</a:t>
            </a:r>
          </a:p>
          <a:p>
            <a:pPr lvl="2"/>
            <a:r>
              <a:t> probability of rain</a:t>
            </a:r>
          </a:p>
          <a:p>
            <a:r>
              <a:t>Given today is sunny</a:t>
            </a:r>
          </a:p>
          <a:p>
            <a:pPr lvl="1"/>
            <a:r>
              <a:t> P(sun_today) = (1, 0)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import numpy as np</a:t>
            </a:r>
            <a:br/>
            <a:br/>
            <a:r>
              <a:t>today = np.array([1,0])</a:t>
            </a:r>
            <a:br/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import numpy as np</a:t>
            </a:r>
            <a:br/>
            <a:br/>
            <a:r>
              <a:t>today = np.array([1,0])</a:t>
            </a:r>
            <a:br/>
            <a:br/>
            <a:r>
              <a:t>transition = np.array(</a:t>
            </a:r>
            <a:br/>
            <a:r>
              <a:t>  [[0.6, 0.4],</a:t>
            </a:r>
            <a:br/>
            <a:r>
              <a:t>   [0.4, 0.6]]</a:t>
            </a:r>
            <a:br/>
            <a:r>
              <a:t>)</a:t>
            </a:r>
            <a:br/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Transition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Encode transition matrix </a:t>
            </a:r>
          </a:p>
          <a:p>
            <a:pPr lvl="1"/>
            <a:r>
              <a:t> list of list or NumPy array</a:t>
            </a:r>
            <a:br/>
            <a:br/>
            <a:endParaRPr/>
          </a:p>
        </p:txBody>
      </p:sp>
      <p:pic>
        <p:nvPicPr>
          <p:cNvPr id="7" name="Picture 6" descr="transition_cod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59" y="3653695"/>
            <a:ext cx="6480000" cy="13009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t>Two designs </a:t>
            </a:r>
          </a:p>
          <a:p>
            <a:r>
              <a:t>Marketing survey</a:t>
            </a:r>
          </a:p>
          <a:p>
            <a:pPr lvl="1"/>
            <a:r>
              <a:t> Which design to push to market?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Probabilities</a:t>
            </a:r>
          </a:p>
        </p:txBody>
      </p:sp>
      <p:pic>
        <p:nvPicPr>
          <p:cNvPr id="5" name="Picture 4" descr="fig_design_tab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4" y="3716836"/>
            <a:ext cx="11405935" cy="142574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import numpy as np</a:t>
            </a:r>
            <a:br/>
            <a:br/>
            <a:r>
              <a:t>today = np.array([1,0])</a:t>
            </a:r>
            <a:br/>
            <a:br/>
            <a:r>
              <a:t>transition = np.array(</a:t>
            </a:r>
            <a:br/>
            <a:r>
              <a:t>  [[0.6, 0.4],</a:t>
            </a:r>
            <a:br/>
            <a:r>
              <a:t>   [0.4, 0.6]]</a:t>
            </a:r>
            <a:br/>
            <a:r>
              <a:t>)</a:t>
            </a:r>
            <a:br/>
            <a:br/>
            <a:r>
              <a:t>tomorrow = transition @ today</a:t>
            </a:r>
            <a:br/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Probability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NumPy provides matrix multiplication</a:t>
            </a:r>
            <a:br/>
            <a:br/>
            <a:endParaRPr/>
          </a:p>
        </p:txBody>
      </p:sp>
      <p:pic>
        <p:nvPicPr>
          <p:cNvPr id="7" name="Picture 6" descr="probability_cod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59" y="2793187"/>
            <a:ext cx="6480000" cy="302197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State gives probabilities</a:t>
            </a:r>
          </a:p>
          <a:p>
            <a:pPr lvl="1"/>
            <a:r>
              <a:t> outcome is binary: sun or rain</a:t>
            </a:r>
          </a:p>
          <a:p>
            <a:r>
              <a:t>Pick one based on the probabilities</a:t>
            </a:r>
          </a:p>
          <a:p>
            <a:r>
              <a:t>To pick with probability 0.4?</a:t>
            </a:r>
          </a:p>
          <a:p>
            <a:pPr lvl="1"/>
            <a:r>
              <a:t> Random float from 0 to 1</a:t>
            </a:r>
          </a:p>
          <a:p>
            <a:pPr lvl="1"/>
            <a:r>
              <a:t> If less than 0.4,  score positive</a:t>
            </a:r>
          </a:p>
          <a:p>
            <a:pPr lvl="1"/>
            <a:r>
              <a:t> otherwise, score negative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Space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import numpy as np</a:t>
            </a:r>
            <a:br/>
            <a:br/>
            <a:r>
              <a:t>today = np.array([1,0])</a:t>
            </a:r>
            <a:br/>
            <a:br/>
            <a:r>
              <a:t>transition = np.array(</a:t>
            </a:r>
            <a:br/>
            <a:r>
              <a:t>  [[0.6, 0.4],</a:t>
            </a:r>
            <a:br/>
            <a:r>
              <a:t>   [0.4, 0.6]]</a:t>
            </a:r>
            <a:br/>
            <a:r>
              <a:t>)</a:t>
            </a:r>
            <a:br/>
            <a:br/>
            <a:r>
              <a:t>tomorrow = transition @ today</a:t>
            </a:r>
            <a:br/>
            <a:r>
              <a:t>p_sun, p_rain = tomorrow </a:t>
            </a:r>
            <a:br/>
            <a:br/>
            <a:r>
              <a:t>test = np.random.random()</a:t>
            </a:r>
            <a:br/>
            <a:r>
              <a:t>if test &lt; p_sun:              # sun</a:t>
            </a:r>
            <a:br/>
            <a:r>
              <a:t>  tomorrow = np.array([1,0])</a:t>
            </a:r>
            <a:br/>
            <a:r>
              <a:t>else:                         # rain</a:t>
            </a:r>
            <a:br/>
            <a:r>
              <a:t>  tomorrow = np.array([0,1])</a:t>
            </a:r>
            <a:br/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Repeat for every day</a:t>
            </a:r>
          </a:p>
          <a:p>
            <a:pPr lvl="1"/>
            <a:r>
              <a:t> tomorrow becomes today</a:t>
            </a:r>
          </a:p>
          <a:p>
            <a:r>
              <a:t>Count the number of days it rains</a:t>
            </a:r>
          </a:p>
          <a:p>
            <a:pPr lvl="1"/>
            <a:r>
              <a:t> Use a for loop</a:t>
            </a:r>
          </a:p>
          <a:p>
            <a:r>
              <a:t>Output of every run should be different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Sequencing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import numpy as np</a:t>
            </a:r>
            <a:br/>
            <a:br/>
            <a:r>
              <a:t>today = np.array([1,0])</a:t>
            </a:r>
            <a:br/>
            <a:br/>
            <a:r>
              <a:t>transition = np.array(</a:t>
            </a:r>
            <a:br/>
            <a:r>
              <a:t>  [[0.6, 0.4],</a:t>
            </a:r>
            <a:br/>
            <a:r>
              <a:t>   [0.4, 0.6]]</a:t>
            </a:r>
            <a:br/>
            <a:r>
              <a:t>)</a:t>
            </a:r>
            <a:br/>
            <a:br/>
            <a:r>
              <a:t>n_rain_days = 0</a:t>
            </a:r>
            <a:br/>
            <a:r>
              <a:t>for _ in range(365):</a:t>
            </a:r>
            <a:br/>
            <a:r>
              <a:t>  today = transition @ today  # tomorrow</a:t>
            </a:r>
            <a:br/>
            <a:r>
              <a:t>  p_sun, p_rain = today </a:t>
            </a:r>
            <a:br/>
            <a:r>
              <a:t>  if np.random.random() &lt; p_sun:</a:t>
            </a:r>
            <a:br/>
            <a:r>
              <a:t>    today = np.array([1,0])</a:t>
            </a:r>
            <a:br/>
            <a:r>
              <a:t>  else:</a:t>
            </a:r>
            <a:br/>
            <a:r>
              <a:t>    today = np.array([0,1])</a:t>
            </a:r>
            <a:br/>
            <a:r>
              <a:t>    n_rain_days += 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Repeat the one Monte Carlo simulation</a:t>
            </a:r>
          </a:p>
          <a:p>
            <a:pPr lvl="1"/>
            <a:r>
              <a:t> n times</a:t>
            </a:r>
          </a:p>
          <a:p>
            <a:r>
              <a:t>Remember the number of raining days each time</a:t>
            </a:r>
          </a:p>
          <a:p>
            <a:pPr lvl="1"/>
            <a:r>
              <a:t> Calculate average after n events</a:t>
            </a:r>
          </a:p>
          <a:p>
            <a:pPr lvl="1"/>
            <a:r>
              <a:t> For large n</a:t>
            </a:r>
          </a:p>
          <a:p>
            <a:pPr lvl="1"/>
            <a:r>
              <a:t> Average aproximates 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import numpy as np</a:t>
            </a:r>
            <a:br/>
            <a:br/>
            <a:r>
              <a:t>today = np.array([1,0])</a:t>
            </a:r>
            <a:br/>
            <a:br/>
            <a:r>
              <a:t>transition = np.array(</a:t>
            </a:r>
            <a:br/>
            <a:r>
              <a:t>  [[0.6, 0.4],</a:t>
            </a:r>
            <a:br/>
            <a:r>
              <a:t>   [0.4, 0.6]]</a:t>
            </a:r>
            <a:br/>
            <a:r>
              <a:t>)</a:t>
            </a:r>
            <a:br/>
            <a:br/>
            <a:r>
              <a:t>n_events = 10</a:t>
            </a:r>
            <a:br/>
            <a:r>
              <a:t>n_rain_days = 0</a:t>
            </a:r>
            <a:br/>
            <a:r>
              <a:t>for _ in range(n_events):</a:t>
            </a:r>
            <a:br/>
            <a:r>
              <a:t>  for _ in range(365):</a:t>
            </a:r>
            <a:br/>
            <a:r>
              <a:t>    today = transition @ today  </a:t>
            </a:r>
            <a:br/>
            <a:r>
              <a:t>    p_sun, p_rain = today </a:t>
            </a:r>
            <a:br/>
            <a:r>
              <a:t>    if np.random.random() &lt; p_sun:</a:t>
            </a:r>
            <a:br/>
            <a:r>
              <a:t>      today = np.array([1,0])</a:t>
            </a:r>
            <a:br/>
            <a:r>
              <a:t>    else:</a:t>
            </a:r>
            <a:br/>
            <a:r>
              <a:t>      today = np.array([0,1])</a:t>
            </a:r>
            <a:br/>
            <a:r>
              <a:t>      n_rain_days += 1</a:t>
            </a:r>
            <a:br/>
            <a:br/>
            <a:r>
              <a:t>print(</a:t>
            </a:r>
            <a:br/>
            <a:r>
              <a:t> 'days of rain:', </a:t>
            </a:r>
            <a:br/>
            <a:r>
              <a:t>  n_rain_days / n_events</a:t>
            </a:r>
            <a:br/>
            <a:r>
              <a:t>)</a:t>
            </a:r>
            <a:br/>
            <a:br/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As n_events increase</a:t>
            </a:r>
          </a:p>
          <a:p>
            <a:pPr lvl="1"/>
            <a:r>
              <a:t> The calculated average converges to a stable value</a:t>
            </a:r>
          </a:p>
          <a:p>
            <a:r>
              <a:t>In theory</a:t>
            </a:r>
          </a:p>
          <a:p>
            <a:pPr lvl="1"/>
            <a:r>
              <a:t> average tends to the true solution as n_events tends to infinity</a:t>
            </a:r>
          </a:p>
          <a:p>
            <a:r>
              <a:t>In practice</a:t>
            </a:r>
          </a:p>
          <a:p>
            <a:pPr lvl="1"/>
            <a:r>
              <a:t> average converges after n_events &amp;gt; 10000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Convergence</a:t>
            </a:r>
          </a:p>
        </p:txBody>
      </p:sp>
      <p:pic>
        <p:nvPicPr>
          <p:cNvPr id="5" name="Picture 4" descr="tip_converge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491" y="3768564"/>
            <a:ext cx="2844800" cy="303445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Exercise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Markov Weather</a:t>
            </a:r>
          </a:p>
          <a:p>
            <a:pPr lvl="1"/>
            <a:r>
              <a:t> Change the n_event numbers</a:t>
            </a:r>
          </a:p>
          <a:p>
            <a:pPr lvl="2"/>
            <a:r>
              <a:t> Run the script many times, observe variations in the output</a:t>
            </a:r>
          </a:p>
          <a:p>
            <a:pPr lvl="2"/>
            <a:r>
              <a:t> Does the size of variations change as you increase n_events?</a:t>
            </a:r>
          </a:p>
          <a:p>
            <a:pPr lvl="1"/>
            <a:r>
              <a:t> Do you get a different outcome if you change the probabilities in the transition matrix?</a:t>
            </a:r>
          </a:p>
          <a:p>
            <a:r>
              <a:t>Markov Stocks</a:t>
            </a:r>
          </a:p>
          <a:p>
            <a:pPr lvl="1"/>
            <a:r>
              <a:t> Write a program to predict stock prices using Monte Carlo simulation and Markov Chains</a:t>
            </a:r>
          </a:p>
          <a:p>
            <a:pPr lvl="1"/>
            <a:r>
              <a:t> Follow the instructions given in the exercise</a:t>
            </a:r>
          </a:p>
          <a:p>
            <a:r>
              <a:t>Extra </a:t>
            </a:r>
          </a:p>
          <a:p>
            <a:pPr lvl="1"/>
            <a:r>
              <a:t> Write a script that would automatically check for convergence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 Problem</a:t>
            </a:r>
          </a:p>
        </p:txBody>
      </p:sp>
      <p:pic>
        <p:nvPicPr>
          <p:cNvPr id="5" name="Picture 4" descr="qa_exerci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491" y="3934314"/>
            <a:ext cx="2844800" cy="270295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Probabilities</a:t>
            </a:r>
          </a:p>
          <a:p>
            <a:r>
              <a:t>Expectations</a:t>
            </a:r>
          </a:p>
          <a:p>
            <a:r>
              <a:t>What is weather tomorrow?</a:t>
            </a:r>
          </a:p>
          <a:p>
            <a:r>
              <a:t>Independence</a:t>
            </a:r>
          </a:p>
          <a:p>
            <a:r>
              <a:t>Dependence</a:t>
            </a:r>
          </a:p>
          <a:p>
            <a:r>
              <a:t>Assumptions</a:t>
            </a:r>
          </a:p>
          <a:p>
            <a:r>
              <a:t>Transition</a:t>
            </a:r>
          </a:p>
          <a:p>
            <a:r>
              <a:t>Problem</a:t>
            </a:r>
          </a:p>
          <a:p>
            <a:r>
              <a:t>Solution</a:t>
            </a:r>
          </a:p>
          <a:p>
            <a:r>
              <a:t>Monte Carlo</a:t>
            </a:r>
          </a:p>
          <a:p>
            <a:r>
              <a:t>Convergence</a:t>
            </a:r>
          </a:p>
          <a:p>
            <a:r>
              <a:t>Exercise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pic>
        <p:nvPicPr>
          <p:cNvPr id="5" name="Picture 4" descr="image_overvie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73" y="0"/>
            <a:ext cx="368617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Markov Chains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Survey of 1000</a:t>
            </a:r>
          </a:p>
          <a:p>
            <a:pPr lvl="1"/>
            <a:r>
              <a:t> Interest/person = 1 for yes, 0 for no</a:t>
            </a:r>
          </a:p>
          <a:p>
            <a:pPr lvl="1"/>
            <a:r>
              <a:t> Design A - 420 interested</a:t>
            </a:r>
          </a:p>
          <a:p>
            <a:pPr lvl="2"/>
            <a:r>
              <a:t> ((420 x 1) + (580 x 0))/ 1000 x 17.45 = 7.24 GBP</a:t>
            </a:r>
          </a:p>
          <a:p>
            <a:pPr lvl="1"/>
            <a:r>
              <a:t> Design B - 350 interested</a:t>
            </a:r>
          </a:p>
          <a:p>
            <a:pPr lvl="2"/>
            <a:r>
              <a:t> ((350 x 1) + (650 x 0))/ 1000 x 24.23 = 8.48 GBP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Expectations</a:t>
            </a:r>
          </a:p>
        </p:txBody>
      </p:sp>
      <p:pic>
        <p:nvPicPr>
          <p:cNvPr id="5" name="Picture 4" descr="tip_howmu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217" y="3666930"/>
            <a:ext cx="2773347" cy="32377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Given the sale of both</a:t>
            </a:r>
          </a:p>
          <a:p>
            <a:pPr lvl="1"/>
            <a:r>
              <a:t> How much would be made on average?</a:t>
            </a:r>
          </a:p>
          <a:p>
            <a:pPr lvl="1"/>
            <a:r>
              <a:t> 1000 products</a:t>
            </a:r>
          </a:p>
          <a:p>
            <a:pPr lvl="2"/>
            <a:r>
              <a:t> 500 Design A:         500 x 0.42 = 210 sold</a:t>
            </a:r>
          </a:p>
          <a:p>
            <a:pPr lvl="3"/>
            <a:r>
              <a:t> profit:  210 x 17.45 = 3664.5 GBP</a:t>
            </a:r>
          </a:p>
          <a:p>
            <a:pPr lvl="2"/>
            <a:r>
              <a:t> 500 Design B:         500 x 0.35 = 175 sold</a:t>
            </a:r>
          </a:p>
          <a:p>
            <a:pPr lvl="3"/>
            <a:r>
              <a:t> profit:  175 x 24.23 = 4240.25 GBP</a:t>
            </a:r>
          </a:p>
          <a:p>
            <a:r>
              <a:t>Overall - per attempt</a:t>
            </a:r>
          </a:p>
          <a:p>
            <a:pPr lvl="1"/>
            <a:r>
              <a:t> (3664.5 + 4240.25)/1000 = 7.90 GBP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Probabilities and Expectations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weather tomorrow?</a:t>
            </a:r>
          </a:p>
        </p:txBody>
      </p:sp>
      <p:pic>
        <p:nvPicPr>
          <p:cNvPr id="4" name="Picture 3" descr="sunra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426" y="4671406"/>
            <a:ext cx="2791147" cy="1180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Simplify</a:t>
            </a:r>
          </a:p>
          <a:p>
            <a:pPr lvl="1"/>
            <a:r>
              <a:t> If it does not rain then it will be sunny</a:t>
            </a:r>
          </a:p>
          <a:p>
            <a:r>
              <a:t>Suppose</a:t>
            </a:r>
          </a:p>
          <a:p>
            <a:pPr lvl="1"/>
            <a:r>
              <a:t> The weather today has no affect on the weather tomorrow</a:t>
            </a:r>
          </a:p>
          <a:p>
            <a:r>
              <a:t>Probabilities</a:t>
            </a:r>
          </a:p>
          <a:p>
            <a:pPr lvl="1"/>
            <a:r>
              <a:t> Sun: 60%</a:t>
            </a:r>
          </a:p>
          <a:p>
            <a:pPr lvl="1"/>
            <a:r>
              <a:t> Rain: 40%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Independence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Given it is sunny today</a:t>
            </a:r>
          </a:p>
          <a:p>
            <a:pPr lvl="1"/>
            <a:r>
              <a:t> what are the chances of rain tomorrow?</a:t>
            </a:r>
          </a:p>
          <a:p>
            <a:pPr lvl="2"/>
            <a:r>
              <a:t> 60% sun</a:t>
            </a:r>
          </a:p>
          <a:p>
            <a:pPr lvl="2"/>
            <a:r>
              <a:t> 40% rain</a:t>
            </a:r>
          </a:p>
          <a:p>
            <a:pPr lvl="1"/>
            <a:r>
              <a:t> What about the day after tomorrow?</a:t>
            </a:r>
          </a:p>
          <a:p>
            <a:pPr lvl="1"/>
            <a:r>
              <a:t> 60% sun</a:t>
            </a:r>
          </a:p>
          <a:p>
            <a:pPr lvl="2"/>
            <a:r>
              <a:t> 40% rain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Independent Future</a:t>
            </a:r>
          </a:p>
        </p:txBody>
      </p:sp>
      <p:pic>
        <p:nvPicPr>
          <p:cNvPr id="5" name="Picture 4" descr="future_ques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491" y="3755200"/>
            <a:ext cx="2844800" cy="30611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Probability of rain tomorrow and the day after?</a:t>
            </a:r>
          </a:p>
          <a:p>
            <a:pPr lvl="1"/>
            <a:r>
              <a:t> Probability of rain tomorrow  </a:t>
            </a:r>
          </a:p>
          <a:p>
            <a:pPr lvl="2"/>
            <a:r>
              <a:t> X  </a:t>
            </a:r>
          </a:p>
          <a:p>
            <a:pPr lvl="1"/>
            <a:r>
              <a:t> Probability of rain the day after</a:t>
            </a:r>
          </a:p>
          <a:p>
            <a:pPr lvl="2"/>
            <a:r>
              <a:t> 0.4 * 0.4 = 0.16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Far Future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DD686C9-38C4-4C4C-8D17-1AE3BB151959}" vid="{C3950712-AE7D-6445-B0D1-8D099E9D47F3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slide-template</Template>
  <TotalTime>147</TotalTime>
  <Words>1621</Words>
  <Application>Microsoft Office PowerPoint</Application>
  <PresentationFormat>Widescreen</PresentationFormat>
  <Paragraphs>368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Consolas</vt:lpstr>
      <vt:lpstr>Segoe UI</vt:lpstr>
      <vt:lpstr>Segoe UI Light</vt:lpstr>
      <vt:lpstr>PPM Courseware Slides</vt:lpstr>
      <vt:lpstr>Markov Chains</vt:lpstr>
      <vt:lpstr>Summary</vt:lpstr>
      <vt:lpstr>PowerPoint Presentation</vt:lpstr>
      <vt:lpstr>Expectations</vt:lpstr>
      <vt:lpstr>Probabilities and Expectations</vt:lpstr>
      <vt:lpstr>What is weather tomorrow?</vt:lpstr>
      <vt:lpstr>Independence</vt:lpstr>
      <vt:lpstr>The Independent Future</vt:lpstr>
      <vt:lpstr>The Far Future</vt:lpstr>
      <vt:lpstr>Dependence</vt:lpstr>
      <vt:lpstr>The Dependent Future</vt:lpstr>
      <vt:lpstr>Markov Chains</vt:lpstr>
      <vt:lpstr>Markov Assumptions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Calculating</vt:lpstr>
      <vt:lpstr>Question</vt:lpstr>
      <vt:lpstr>Problem</vt:lpstr>
      <vt:lpstr>Solution</vt:lpstr>
      <vt:lpstr>Monte Carlo</vt:lpstr>
      <vt:lpstr>One Event</vt:lpstr>
      <vt:lpstr>State</vt:lpstr>
      <vt:lpstr>PowerPoint Presentation</vt:lpstr>
      <vt:lpstr>PowerPoint Presentation</vt:lpstr>
      <vt:lpstr>Sample Space</vt:lpstr>
      <vt:lpstr>Sequencing</vt:lpstr>
      <vt:lpstr>n Events</vt:lpstr>
      <vt:lpstr>Convergence</vt:lpstr>
      <vt:lpstr>Exercise</vt:lpstr>
      <vt:lpstr>Exercise Problem</vt:lpstr>
      <vt:lpstr>Summary</vt:lpstr>
      <vt:lpstr>Thank you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Overview…</dc:title>
  <dc:creator>Michael Burgess</dc:creator>
  <cp:lastModifiedBy>Michael Burgess</cp:lastModifiedBy>
  <cp:revision>92</cp:revision>
  <dcterms:created xsi:type="dcterms:W3CDTF">2018-01-18T10:54:00Z</dcterms:created>
  <dcterms:modified xsi:type="dcterms:W3CDTF">2018-03-12T10:46:13Z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