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28" r:id="rId2"/>
    <p:sldId id="605" r:id="rId3"/>
    <p:sldId id="606" r:id="rId4"/>
    <p:sldId id="280" r:id="rId5"/>
    <p:sldId id="282" r:id="rId6"/>
    <p:sldId id="281" r:id="rId7"/>
    <p:sldId id="627" r:id="rId8"/>
    <p:sldId id="628" r:id="rId9"/>
    <p:sldId id="629" r:id="rId10"/>
    <p:sldId id="284" r:id="rId11"/>
    <p:sldId id="285" r:id="rId12"/>
    <p:sldId id="631" r:id="rId13"/>
    <p:sldId id="662" r:id="rId14"/>
    <p:sldId id="632" r:id="rId15"/>
    <p:sldId id="633" r:id="rId16"/>
    <p:sldId id="607" r:id="rId17"/>
    <p:sldId id="630" r:id="rId18"/>
    <p:sldId id="638" r:id="rId19"/>
    <p:sldId id="639" r:id="rId20"/>
    <p:sldId id="634" r:id="rId21"/>
    <p:sldId id="640" r:id="rId22"/>
    <p:sldId id="641" r:id="rId23"/>
    <p:sldId id="642" r:id="rId24"/>
    <p:sldId id="643" r:id="rId25"/>
    <p:sldId id="635" r:id="rId26"/>
    <p:sldId id="637" r:id="rId27"/>
    <p:sldId id="609" r:id="rId28"/>
    <p:sldId id="610" r:id="rId29"/>
    <p:sldId id="611" r:id="rId30"/>
    <p:sldId id="644" r:id="rId31"/>
    <p:sldId id="612" r:id="rId32"/>
    <p:sldId id="663" r:id="rId33"/>
    <p:sldId id="613" r:id="rId34"/>
    <p:sldId id="615" r:id="rId35"/>
    <p:sldId id="661" r:id="rId36"/>
    <p:sldId id="616" r:id="rId37"/>
    <p:sldId id="664" r:id="rId38"/>
    <p:sldId id="617" r:id="rId39"/>
    <p:sldId id="619" r:id="rId40"/>
    <p:sldId id="660" r:id="rId41"/>
    <p:sldId id="647" r:id="rId42"/>
    <p:sldId id="665" r:id="rId43"/>
    <p:sldId id="618" r:id="rId44"/>
    <p:sldId id="620" r:id="rId45"/>
    <p:sldId id="648" r:id="rId46"/>
    <p:sldId id="667" r:id="rId47"/>
    <p:sldId id="666" r:id="rId48"/>
    <p:sldId id="668" r:id="rId49"/>
    <p:sldId id="271" r:id="rId5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1FE1"/>
    <a:srgbClr val="FFFFFF"/>
    <a:srgbClr val="39B76C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54986" autoAdjust="0"/>
  </p:normalViewPr>
  <p:slideViewPr>
    <p:cSldViewPr>
      <p:cViewPr varScale="1">
        <p:scale>
          <a:sx n="34" d="100"/>
          <a:sy n="34" d="100"/>
        </p:scale>
        <p:origin x="21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22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61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216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4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0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4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7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8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2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18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9823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95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36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17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9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154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21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622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83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73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58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153400" y="6259902"/>
            <a:ext cx="455254" cy="32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500" baseline="0" dirty="0">
                <a:latin typeface="Times New Roman" panose="02020603050405020304" pitchFamily="18" charset="0"/>
              </a:rPr>
              <a:t> </a:t>
            </a:r>
            <a:fld id="{C9BCCAB4-296F-4CCF-A6EA-ABF4BA8F2ABA}" type="slidenum">
              <a:rPr lang="en-US" altLang="en-US" sz="1500" baseline="0" smtClean="0">
                <a:latin typeface="Times New Roman" panose="02020603050405020304" pitchFamily="18" charset="0"/>
              </a:rPr>
              <a:pPr>
                <a:defRPr/>
              </a:pPr>
              <a:t>‹#›</a:t>
            </a:fld>
            <a:endParaRPr lang="en-US" altLang="en-US" sz="1500" baseline="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2CA8F-A4E5-4BCA-9250-D9D9FA8D483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342364" y="20563"/>
            <a:ext cx="801636" cy="809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B166DD-D00E-489E-8967-B4CADD68E183}"/>
              </a:ext>
            </a:extLst>
          </p:cNvPr>
          <p:cNvSpPr txBox="1"/>
          <p:nvPr userDrawn="1"/>
        </p:nvSpPr>
        <p:spPr>
          <a:xfrm>
            <a:off x="685800" y="6248400"/>
            <a:ext cx="71628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FIN7047 Fintech &amp; Cryptos                                     Lecture 6A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—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ebleier/55428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49324B-9303-4C36-9CDD-E18CBE36D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336" y="1701800"/>
            <a:ext cx="8920664" cy="1752600"/>
          </a:xfrm>
        </p:spPr>
        <p:txBody>
          <a:bodyPr/>
          <a:lstStyle/>
          <a:p>
            <a:r>
              <a:rPr lang="en-US" sz="4200" dirty="0">
                <a:solidFill>
                  <a:schemeClr val="bg1"/>
                </a:solidFill>
                <a:highlight>
                  <a:srgbClr val="3B1FE1"/>
                </a:highlight>
              </a:rPr>
              <a:t>Module 6A:</a:t>
            </a:r>
            <a:r>
              <a:rPr lang="en-US" sz="4200" dirty="0">
                <a:highlight>
                  <a:srgbClr val="3B1FE1"/>
                </a:highlight>
              </a:rPr>
              <a:t> </a:t>
            </a:r>
          </a:p>
          <a:p>
            <a:r>
              <a:rPr lang="en-US" altLang="en-US" sz="4200" dirty="0">
                <a:solidFill>
                  <a:schemeClr val="bg1"/>
                </a:solidFill>
                <a:highlight>
                  <a:srgbClr val="3B1FE1"/>
                </a:highlight>
                <a:latin typeface="+mj-lt"/>
                <a:cs typeface="Times New Roman" panose="02020603050405020304" pitchFamily="18" charset="0"/>
              </a:rPr>
              <a:t>Textual Analysis: NLP  </a:t>
            </a:r>
          </a:p>
        </p:txBody>
      </p:sp>
    </p:spTree>
    <p:extLst>
      <p:ext uri="{BB962C8B-B14F-4D97-AF65-F5344CB8AC3E}">
        <p14:creationId xmlns:p14="http://schemas.microsoft.com/office/powerpoint/2010/main" val="268523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4EDE-AE89-4804-997E-47EBF33F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382000" cy="1143000"/>
          </a:xfrm>
        </p:spPr>
        <p:txBody>
          <a:bodyPr/>
          <a:lstStyle/>
          <a:p>
            <a:r>
              <a:rPr lang="en-US" dirty="0"/>
              <a:t>Preprocessing techniques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428D-FFFB-4032-B2FE-8DFC6ABD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4114800"/>
          </a:xfrm>
        </p:spPr>
        <p:txBody>
          <a:bodyPr/>
          <a:lstStyle/>
          <a:p>
            <a:r>
              <a:rPr lang="en-US" sz="2400" dirty="0"/>
              <a:t>Tokenization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“Breaking down text into tokens”: “Breaking”, “down”, “text”, “into”, “tokens”</a:t>
            </a:r>
          </a:p>
          <a:p>
            <a:endParaRPr lang="en-US" sz="2400" dirty="0"/>
          </a:p>
          <a:p>
            <a:r>
              <a:rPr lang="en-US" sz="2400" dirty="0" err="1"/>
              <a:t>Stopword</a:t>
            </a:r>
            <a:r>
              <a:rPr lang="en-US" sz="2400" dirty="0"/>
              <a:t> removal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NLTK’s list of </a:t>
            </a:r>
            <a:r>
              <a:rPr lang="en-US" sz="2000" dirty="0" err="1"/>
              <a:t>stopwords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https://gist.github.com/sebleier/554280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Lemmatization and stemming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Lemmatization: “breaking” </a:t>
            </a:r>
            <a:r>
              <a:rPr lang="en-US" sz="2000" dirty="0">
                <a:sym typeface="Wingdings" panose="05000000000000000000" pitchFamily="2" charset="2"/>
              </a:rPr>
              <a:t> “break”; “tokens” -&gt; “token”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ym typeface="Wingdings" panose="05000000000000000000" pitchFamily="2" charset="2"/>
              </a:rPr>
              <a:t>Stemming: </a:t>
            </a:r>
            <a:r>
              <a:rPr lang="en-US" sz="2000" dirty="0"/>
              <a:t>"running" → "run", "flies" → "</a:t>
            </a:r>
            <a:r>
              <a:rPr lang="en-US" sz="2000" dirty="0" err="1"/>
              <a:t>fli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4393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0F88-B502-4BEA-852E-83D5D6E5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153400" cy="1143000"/>
          </a:xfrm>
        </p:spPr>
        <p:txBody>
          <a:bodyPr/>
          <a:lstStyle/>
          <a:p>
            <a:r>
              <a:rPr lang="en-US" dirty="0"/>
              <a:t>Preprocessing techniques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4316-5A41-4C1B-BE99-2427B213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114800"/>
          </a:xfrm>
        </p:spPr>
        <p:txBody>
          <a:bodyPr/>
          <a:lstStyle/>
          <a:p>
            <a:r>
              <a:rPr lang="en-US" sz="3200" dirty="0"/>
              <a:t>Lowercasing and normalization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normalization: “I’ll” </a:t>
            </a:r>
            <a:r>
              <a:rPr lang="en-US" sz="2400" dirty="0">
                <a:sym typeface="Wingdings" panose="05000000000000000000" pitchFamily="2" charset="2"/>
              </a:rPr>
              <a:t> “I will”</a:t>
            </a:r>
            <a:endParaRPr lang="en-US" sz="2400" dirty="0"/>
          </a:p>
          <a:p>
            <a:endParaRPr lang="en-US" sz="3200" dirty="0"/>
          </a:p>
          <a:p>
            <a:r>
              <a:rPr lang="en-US" sz="3200" dirty="0"/>
              <a:t>Handling noise (punctuation, HTML tags)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Noise in text data refers to any </a:t>
            </a:r>
            <a:r>
              <a:rPr lang="en-US" sz="2400" b="1" dirty="0"/>
              <a:t>irrelevant or extraneous information</a:t>
            </a:r>
            <a:r>
              <a:rPr lang="en-US" sz="2400" dirty="0"/>
              <a:t> that does not contribute meaningful insights to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05006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372E-F073-4572-90D7-DA01E678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D0CE-0899-440F-B260-35D16F63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19600"/>
          </a:xfrm>
        </p:spPr>
        <p:txBody>
          <a:bodyPr/>
          <a:lstStyle/>
          <a:p>
            <a:r>
              <a:rPr lang="en-US" dirty="0"/>
              <a:t>Preprocess the statement: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“Hello there! Welcome to FIN7047. This course, which is offered in Spring 2025, is designed to provide a good understanding of financial technology and cryptocurrency.”</a:t>
            </a:r>
          </a:p>
          <a:p>
            <a:endParaRPr lang="en-US" dirty="0"/>
          </a:p>
          <a:p>
            <a:r>
              <a:rPr lang="en-US" sz="2400" dirty="0"/>
              <a:t>Sometimes the preprocessing procedure is also called </a:t>
            </a:r>
            <a:r>
              <a:rPr lang="en-US" sz="2400" dirty="0">
                <a:solidFill>
                  <a:srgbClr val="3B1FE1"/>
                </a:solidFill>
              </a:rPr>
              <a:t>tokenization </a:t>
            </a:r>
            <a:r>
              <a:rPr lang="en-US" sz="2400" dirty="0"/>
              <a:t>since it is the most important preprocessing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5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2179FE-C2E1-4F50-AA43-86B9E41A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8382000" cy="1143000"/>
          </a:xfrm>
        </p:spPr>
        <p:txBody>
          <a:bodyPr/>
          <a:lstStyle/>
          <a:p>
            <a:r>
              <a:rPr lang="en-US" sz="3600" dirty="0"/>
              <a:t>NLTK preprocessing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02948F-C728-4E6C-A14A-8CC20B938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/>
          <a:p>
            <a:r>
              <a:rPr lang="en-US" sz="800" dirty="0"/>
              <a:t>!pip install </a:t>
            </a:r>
            <a:r>
              <a:rPr lang="en-US" sz="800" dirty="0" err="1"/>
              <a:t>nltk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import re</a:t>
            </a:r>
          </a:p>
          <a:p>
            <a:r>
              <a:rPr lang="en-US" sz="800" dirty="0"/>
              <a:t>import string</a:t>
            </a:r>
          </a:p>
          <a:p>
            <a:r>
              <a:rPr lang="en-US" sz="800" dirty="0"/>
              <a:t>from </a:t>
            </a:r>
            <a:r>
              <a:rPr lang="en-US" sz="800" dirty="0" err="1"/>
              <a:t>nltk.corpus</a:t>
            </a:r>
            <a:r>
              <a:rPr lang="en-US" sz="800" dirty="0"/>
              <a:t> import </a:t>
            </a:r>
            <a:r>
              <a:rPr lang="en-US" sz="800" dirty="0" err="1"/>
              <a:t>stopwords</a:t>
            </a:r>
            <a:endParaRPr lang="en-US" sz="800" dirty="0"/>
          </a:p>
          <a:p>
            <a:r>
              <a:rPr lang="en-US" sz="800" dirty="0"/>
              <a:t>from </a:t>
            </a:r>
            <a:r>
              <a:rPr lang="en-US" sz="800" dirty="0" err="1"/>
              <a:t>nltk.tokenize</a:t>
            </a:r>
            <a:r>
              <a:rPr lang="en-US" sz="800" dirty="0"/>
              <a:t> import </a:t>
            </a:r>
            <a:r>
              <a:rPr lang="en-US" sz="800" dirty="0" err="1"/>
              <a:t>word_tokenize</a:t>
            </a:r>
            <a:endParaRPr lang="en-US" sz="800" dirty="0"/>
          </a:p>
          <a:p>
            <a:r>
              <a:rPr lang="en-US" sz="800" dirty="0"/>
              <a:t>from </a:t>
            </a:r>
            <a:r>
              <a:rPr lang="en-US" sz="800" dirty="0" err="1"/>
              <a:t>nltk.stem</a:t>
            </a:r>
            <a:r>
              <a:rPr lang="en-US" sz="800" dirty="0"/>
              <a:t> import </a:t>
            </a:r>
            <a:r>
              <a:rPr lang="en-US" sz="800" dirty="0" err="1"/>
              <a:t>PorterStemmer</a:t>
            </a:r>
            <a:r>
              <a:rPr lang="en-US" sz="800" dirty="0"/>
              <a:t>, </a:t>
            </a:r>
            <a:r>
              <a:rPr lang="en-US" sz="800" dirty="0" err="1"/>
              <a:t>WordNetLemmatizer</a:t>
            </a:r>
            <a:endParaRPr lang="en-US" sz="800" dirty="0"/>
          </a:p>
          <a:p>
            <a:r>
              <a:rPr lang="en-US" sz="800" dirty="0"/>
              <a:t>import </a:t>
            </a:r>
            <a:r>
              <a:rPr lang="en-US" sz="800" dirty="0" err="1"/>
              <a:t>nltk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 Download necessary NLTK resources</a:t>
            </a:r>
          </a:p>
          <a:p>
            <a:r>
              <a:rPr lang="en-US" sz="800" dirty="0" err="1"/>
              <a:t>nltk.download</a:t>
            </a:r>
            <a:r>
              <a:rPr lang="en-US" sz="800" dirty="0"/>
              <a:t>('</a:t>
            </a:r>
            <a:r>
              <a:rPr lang="en-US" sz="800" dirty="0" err="1"/>
              <a:t>punkt</a:t>
            </a:r>
            <a:r>
              <a:rPr lang="en-US" sz="800" dirty="0"/>
              <a:t>')</a:t>
            </a:r>
          </a:p>
          <a:p>
            <a:r>
              <a:rPr lang="en-US" sz="800" dirty="0" err="1"/>
              <a:t>nltk.download</a:t>
            </a:r>
            <a:r>
              <a:rPr lang="en-US" sz="800" dirty="0"/>
              <a:t>('</a:t>
            </a:r>
            <a:r>
              <a:rPr lang="en-US" sz="800" dirty="0" err="1"/>
              <a:t>stopwords</a:t>
            </a:r>
            <a:r>
              <a:rPr lang="en-US" sz="800" dirty="0"/>
              <a:t>')</a:t>
            </a:r>
          </a:p>
          <a:p>
            <a:r>
              <a:rPr lang="en-US" sz="800" dirty="0" err="1"/>
              <a:t>nltk.download</a:t>
            </a:r>
            <a:r>
              <a:rPr lang="en-US" sz="800" dirty="0"/>
              <a:t>('wordnet')</a:t>
            </a:r>
          </a:p>
          <a:p>
            <a:r>
              <a:rPr lang="en-US" sz="800" dirty="0" err="1"/>
              <a:t>nltk.download</a:t>
            </a:r>
            <a:r>
              <a:rPr lang="en-US" sz="800" dirty="0"/>
              <a:t>('</a:t>
            </a:r>
            <a:r>
              <a:rPr lang="en-US" sz="800" dirty="0" err="1"/>
              <a:t>punkt_tab</a:t>
            </a:r>
            <a:r>
              <a:rPr lang="en-US" sz="800" dirty="0"/>
              <a:t>')</a:t>
            </a:r>
          </a:p>
          <a:p>
            <a:endParaRPr lang="en-US" sz="800" dirty="0"/>
          </a:p>
          <a:p>
            <a:r>
              <a:rPr lang="en-US" sz="800" dirty="0"/>
              <a:t># Sample text</a:t>
            </a:r>
          </a:p>
          <a:p>
            <a:r>
              <a:rPr lang="en-US" sz="800" dirty="0" err="1"/>
              <a:t>sample_text</a:t>
            </a:r>
            <a:r>
              <a:rPr lang="en-US" sz="800" dirty="0"/>
              <a:t> = """Hello there! Welcome to Finance 7047. This course, which is offered in the Spring 2025 semester, </a:t>
            </a:r>
          </a:p>
          <a:p>
            <a:r>
              <a:rPr lang="en-US" sz="800" dirty="0"/>
              <a:t>is designed to provide a good understanding of Financial Technologies and Cryptocurrency."""</a:t>
            </a:r>
          </a:p>
          <a:p>
            <a:endParaRPr lang="en-US" sz="800" dirty="0"/>
          </a:p>
          <a:p>
            <a:r>
              <a:rPr lang="en-US" sz="800" dirty="0"/>
              <a:t>print(</a:t>
            </a:r>
            <a:r>
              <a:rPr lang="en-US" sz="800" dirty="0" err="1"/>
              <a:t>f"Original</a:t>
            </a:r>
            <a:r>
              <a:rPr lang="en-US" sz="800" dirty="0"/>
              <a:t> Text:\n{</a:t>
            </a:r>
            <a:r>
              <a:rPr lang="en-US" sz="800" dirty="0" err="1"/>
              <a:t>sample_text</a:t>
            </a:r>
            <a:r>
              <a:rPr lang="en-US" sz="800" dirty="0"/>
              <a:t>}\n")</a:t>
            </a:r>
          </a:p>
          <a:p>
            <a:endParaRPr lang="en-US" sz="800" dirty="0"/>
          </a:p>
          <a:p>
            <a:r>
              <a:rPr lang="en-US" sz="800" dirty="0"/>
              <a:t># Step 1: Convert to Lowercase</a:t>
            </a:r>
          </a:p>
          <a:p>
            <a:r>
              <a:rPr lang="en-US" sz="800" dirty="0" err="1"/>
              <a:t>lowercase_text</a:t>
            </a:r>
            <a:r>
              <a:rPr lang="en-US" sz="800" dirty="0"/>
              <a:t> = </a:t>
            </a:r>
            <a:r>
              <a:rPr lang="en-US" sz="800" dirty="0" err="1"/>
              <a:t>sample_text.lower</a:t>
            </a:r>
            <a:r>
              <a:rPr lang="en-US" sz="800" dirty="0"/>
              <a:t>()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f"After</a:t>
            </a:r>
            <a:r>
              <a:rPr lang="en-US" sz="800" dirty="0"/>
              <a:t> Lowercasing:\n{</a:t>
            </a:r>
            <a:r>
              <a:rPr lang="en-US" sz="800" dirty="0" err="1"/>
              <a:t>lowercase_text</a:t>
            </a:r>
            <a:r>
              <a:rPr lang="en-US" sz="800" dirty="0"/>
              <a:t>}\n")</a:t>
            </a:r>
          </a:p>
          <a:p>
            <a:endParaRPr lang="en-US" sz="800" dirty="0"/>
          </a:p>
          <a:p>
            <a:r>
              <a:rPr lang="en-US" sz="800" dirty="0"/>
              <a:t># Step 2: Remove Punctuation</a:t>
            </a:r>
          </a:p>
          <a:p>
            <a:r>
              <a:rPr lang="en-US" sz="800" dirty="0"/>
              <a:t># Using regular expressions to remove punctuation marks</a:t>
            </a:r>
          </a:p>
          <a:p>
            <a:r>
              <a:rPr lang="en-US" sz="800" dirty="0" err="1"/>
              <a:t>cleaned_text</a:t>
            </a:r>
            <a:r>
              <a:rPr lang="en-US" sz="800" dirty="0"/>
              <a:t> = </a:t>
            </a:r>
            <a:r>
              <a:rPr lang="en-US" sz="800" dirty="0" err="1"/>
              <a:t>re.sub</a:t>
            </a:r>
            <a:r>
              <a:rPr lang="en-US" sz="800" dirty="0"/>
              <a:t>(f"[{</a:t>
            </a:r>
            <a:r>
              <a:rPr lang="en-US" sz="800" dirty="0" err="1"/>
              <a:t>re.escape</a:t>
            </a:r>
            <a:r>
              <a:rPr lang="en-US" sz="800" dirty="0"/>
              <a:t>(</a:t>
            </a:r>
            <a:r>
              <a:rPr lang="en-US" sz="800" dirty="0" err="1"/>
              <a:t>string.punctuation</a:t>
            </a:r>
            <a:r>
              <a:rPr lang="en-US" sz="800" dirty="0"/>
              <a:t>)}]", "", </a:t>
            </a:r>
            <a:r>
              <a:rPr lang="en-US" sz="800" dirty="0" err="1"/>
              <a:t>lowercase_text</a:t>
            </a:r>
            <a:r>
              <a:rPr lang="en-US" sz="800" dirty="0"/>
              <a:t>)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f"After</a:t>
            </a:r>
            <a:r>
              <a:rPr lang="en-US" sz="800" dirty="0"/>
              <a:t> Removing Punctuation:\n{</a:t>
            </a:r>
            <a:r>
              <a:rPr lang="en-US" sz="800" dirty="0" err="1"/>
              <a:t>cleaned_text</a:t>
            </a:r>
            <a:r>
              <a:rPr lang="en-US" sz="800" dirty="0"/>
              <a:t>}\n")</a:t>
            </a:r>
          </a:p>
          <a:p>
            <a:endParaRPr lang="en-US" sz="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0E512-8923-4FBB-A3F5-AB3650D7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0575" y="1333500"/>
            <a:ext cx="3810000" cy="4114800"/>
          </a:xfrm>
        </p:spPr>
        <p:txBody>
          <a:bodyPr/>
          <a:lstStyle/>
          <a:p>
            <a:r>
              <a:rPr lang="en-US" sz="800" dirty="0"/>
              <a:t># Step 3: Tokenization</a:t>
            </a:r>
          </a:p>
          <a:p>
            <a:r>
              <a:rPr lang="en-US" sz="800" dirty="0"/>
              <a:t># Split text into words (tokens)</a:t>
            </a:r>
          </a:p>
          <a:p>
            <a:r>
              <a:rPr lang="en-US" sz="800" dirty="0"/>
              <a:t>tokens = </a:t>
            </a:r>
            <a:r>
              <a:rPr lang="en-US" sz="800" dirty="0" err="1"/>
              <a:t>word_tokenize</a:t>
            </a:r>
            <a:r>
              <a:rPr lang="en-US" sz="800" dirty="0"/>
              <a:t>(</a:t>
            </a:r>
            <a:r>
              <a:rPr lang="en-US" sz="800" dirty="0" err="1"/>
              <a:t>cleaned_text</a:t>
            </a:r>
            <a:r>
              <a:rPr lang="en-US" sz="800" dirty="0"/>
              <a:t>)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f"After</a:t>
            </a:r>
            <a:r>
              <a:rPr lang="en-US" sz="800" dirty="0"/>
              <a:t> Tokenization:\n{tokens}\n")</a:t>
            </a:r>
          </a:p>
          <a:p>
            <a:endParaRPr lang="en-US" sz="800" dirty="0"/>
          </a:p>
          <a:p>
            <a:r>
              <a:rPr lang="en-US" sz="800" dirty="0"/>
              <a:t># Step 4: Remove </a:t>
            </a:r>
            <a:r>
              <a:rPr lang="en-US" sz="800" dirty="0" err="1"/>
              <a:t>Stopwords</a:t>
            </a:r>
            <a:endParaRPr lang="en-US" sz="800" dirty="0"/>
          </a:p>
          <a:p>
            <a:r>
              <a:rPr lang="en-US" sz="800" dirty="0"/>
              <a:t># Load NLTK's list of English </a:t>
            </a:r>
            <a:r>
              <a:rPr lang="en-US" sz="800" dirty="0" err="1"/>
              <a:t>stopwords</a:t>
            </a:r>
            <a:endParaRPr lang="en-US" sz="800" dirty="0"/>
          </a:p>
          <a:p>
            <a:r>
              <a:rPr lang="en-US" sz="800" dirty="0" err="1"/>
              <a:t>stop_words</a:t>
            </a:r>
            <a:r>
              <a:rPr lang="en-US" sz="800" dirty="0"/>
              <a:t> = set(</a:t>
            </a:r>
            <a:r>
              <a:rPr lang="en-US" sz="800" dirty="0" err="1"/>
              <a:t>stopwords.words</a:t>
            </a:r>
            <a:r>
              <a:rPr lang="en-US" sz="800" dirty="0"/>
              <a:t>("</a:t>
            </a:r>
            <a:r>
              <a:rPr lang="en-US" sz="800" dirty="0" err="1"/>
              <a:t>english</a:t>
            </a:r>
            <a:r>
              <a:rPr lang="en-US" sz="800" dirty="0"/>
              <a:t>"))</a:t>
            </a:r>
          </a:p>
          <a:p>
            <a:r>
              <a:rPr lang="en-US" sz="800" dirty="0" err="1"/>
              <a:t>filtered_tokens</a:t>
            </a:r>
            <a:r>
              <a:rPr lang="en-US" sz="800" dirty="0"/>
              <a:t> = [word for word in tokens if word not in </a:t>
            </a:r>
            <a:r>
              <a:rPr lang="en-US" sz="800" dirty="0" err="1"/>
              <a:t>stop_words</a:t>
            </a:r>
            <a:r>
              <a:rPr lang="en-US" sz="800" dirty="0"/>
              <a:t>]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f"After</a:t>
            </a:r>
            <a:r>
              <a:rPr lang="en-US" sz="800" dirty="0"/>
              <a:t> Removing </a:t>
            </a:r>
            <a:r>
              <a:rPr lang="en-US" sz="800" dirty="0" err="1"/>
              <a:t>Stopwords</a:t>
            </a:r>
            <a:r>
              <a:rPr lang="en-US" sz="800" dirty="0"/>
              <a:t>:\n{</a:t>
            </a:r>
            <a:r>
              <a:rPr lang="en-US" sz="800" dirty="0" err="1"/>
              <a:t>filtered_tokens</a:t>
            </a:r>
            <a:r>
              <a:rPr lang="en-US" sz="800" dirty="0"/>
              <a:t>}\n")</a:t>
            </a:r>
          </a:p>
          <a:p>
            <a:endParaRPr lang="en-US" sz="800" dirty="0"/>
          </a:p>
          <a:p>
            <a:r>
              <a:rPr lang="en-US" sz="800" dirty="0"/>
              <a:t># Step 5: Stemming (Optional)</a:t>
            </a:r>
          </a:p>
          <a:p>
            <a:r>
              <a:rPr lang="en-US" sz="800" dirty="0"/>
              <a:t># Use Porter Stemmer to reduce words to their root form</a:t>
            </a:r>
          </a:p>
          <a:p>
            <a:r>
              <a:rPr lang="en-US" sz="800" dirty="0"/>
              <a:t>stemmer = </a:t>
            </a:r>
            <a:r>
              <a:rPr lang="en-US" sz="800" dirty="0" err="1"/>
              <a:t>PorterStemmer</a:t>
            </a:r>
            <a:r>
              <a:rPr lang="en-US" sz="800" dirty="0"/>
              <a:t>()</a:t>
            </a:r>
          </a:p>
          <a:p>
            <a:r>
              <a:rPr lang="en-US" sz="800" dirty="0" err="1"/>
              <a:t>stemmed_tokens</a:t>
            </a:r>
            <a:r>
              <a:rPr lang="en-US" sz="800" dirty="0"/>
              <a:t> = [</a:t>
            </a:r>
            <a:r>
              <a:rPr lang="en-US" sz="800" dirty="0" err="1"/>
              <a:t>stemmer.stem</a:t>
            </a:r>
            <a:r>
              <a:rPr lang="en-US" sz="800" dirty="0"/>
              <a:t>(word) for word in </a:t>
            </a:r>
            <a:r>
              <a:rPr lang="en-US" sz="800" dirty="0" err="1"/>
              <a:t>filtered_tokens</a:t>
            </a:r>
            <a:r>
              <a:rPr lang="en-US" sz="800" dirty="0"/>
              <a:t>]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f"After</a:t>
            </a:r>
            <a:r>
              <a:rPr lang="en-US" sz="800" dirty="0"/>
              <a:t> Stemming:\n{</a:t>
            </a:r>
            <a:r>
              <a:rPr lang="en-US" sz="800" dirty="0" err="1"/>
              <a:t>stemmed_tokens</a:t>
            </a:r>
            <a:r>
              <a:rPr lang="en-US" sz="800" dirty="0"/>
              <a:t>}\n")</a:t>
            </a:r>
          </a:p>
          <a:p>
            <a:endParaRPr lang="en-US" sz="800" dirty="0"/>
          </a:p>
          <a:p>
            <a:r>
              <a:rPr lang="en-US" sz="800" dirty="0"/>
              <a:t># Step 6: Lemmatization (Alternative to Stemming)</a:t>
            </a:r>
          </a:p>
          <a:p>
            <a:r>
              <a:rPr lang="en-US" sz="800" dirty="0"/>
              <a:t># Use WordNet </a:t>
            </a:r>
            <a:r>
              <a:rPr lang="en-US" sz="800" dirty="0" err="1"/>
              <a:t>Lemmatizer</a:t>
            </a:r>
            <a:r>
              <a:rPr lang="en-US" sz="800" dirty="0"/>
              <a:t> to get the base form of words</a:t>
            </a:r>
          </a:p>
          <a:p>
            <a:r>
              <a:rPr lang="en-US" sz="800" dirty="0" err="1"/>
              <a:t>lemmatizer</a:t>
            </a:r>
            <a:r>
              <a:rPr lang="en-US" sz="800" dirty="0"/>
              <a:t> = </a:t>
            </a:r>
            <a:r>
              <a:rPr lang="en-US" sz="800" dirty="0" err="1"/>
              <a:t>WordNetLemmatizer</a:t>
            </a:r>
            <a:r>
              <a:rPr lang="en-US" sz="800" dirty="0"/>
              <a:t>()</a:t>
            </a:r>
          </a:p>
          <a:p>
            <a:r>
              <a:rPr lang="en-US" sz="800" dirty="0" err="1"/>
              <a:t>lemmatized_tokens</a:t>
            </a:r>
            <a:r>
              <a:rPr lang="en-US" sz="800" dirty="0"/>
              <a:t> = [</a:t>
            </a:r>
            <a:r>
              <a:rPr lang="en-US" sz="800" dirty="0" err="1"/>
              <a:t>lemmatizer.lemmatize</a:t>
            </a:r>
            <a:r>
              <a:rPr lang="en-US" sz="800" dirty="0"/>
              <a:t>(word) for word in </a:t>
            </a:r>
            <a:r>
              <a:rPr lang="en-US" sz="800" dirty="0" err="1"/>
              <a:t>filtered_tokens</a:t>
            </a:r>
            <a:r>
              <a:rPr lang="en-US" sz="800" dirty="0"/>
              <a:t>]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f"After</a:t>
            </a:r>
            <a:r>
              <a:rPr lang="en-US" sz="800" dirty="0"/>
              <a:t> Lemmatization:\n{</a:t>
            </a:r>
            <a:r>
              <a:rPr lang="en-US" sz="800" dirty="0" err="1"/>
              <a:t>lemmatized_tokens</a:t>
            </a:r>
            <a:r>
              <a:rPr lang="en-US" sz="800" dirty="0"/>
              <a:t>}\n")</a:t>
            </a:r>
          </a:p>
          <a:p>
            <a:endParaRPr lang="en-US" sz="800" dirty="0"/>
          </a:p>
          <a:p>
            <a:r>
              <a:rPr lang="en-US" sz="800" dirty="0"/>
              <a:t># Final Preprocessed Text</a:t>
            </a:r>
          </a:p>
          <a:p>
            <a:r>
              <a:rPr lang="en-US" sz="800" dirty="0" err="1"/>
              <a:t>final_text</a:t>
            </a:r>
            <a:r>
              <a:rPr lang="en-US" sz="800" dirty="0"/>
              <a:t> = " ".join(</a:t>
            </a:r>
            <a:r>
              <a:rPr lang="en-US" sz="800" dirty="0" err="1"/>
              <a:t>lemmatized_tokens</a:t>
            </a:r>
            <a:r>
              <a:rPr lang="en-US" sz="800" dirty="0"/>
              <a:t>)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f"Final</a:t>
            </a:r>
            <a:r>
              <a:rPr lang="en-US" sz="800" dirty="0"/>
              <a:t> Preprocessed Text:\n{</a:t>
            </a:r>
            <a:r>
              <a:rPr lang="en-US" sz="800" dirty="0" err="1"/>
              <a:t>final_text</a:t>
            </a:r>
            <a:r>
              <a:rPr lang="en-US" sz="800" dirty="0"/>
              <a:t>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3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F342-B7AD-471A-B83F-E27E6811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0CD8-B991-4589-B27C-A6F15B2F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000" dirty="0"/>
              <a:t>After Lowercasing:</a:t>
            </a:r>
          </a:p>
          <a:p>
            <a:r>
              <a:rPr lang="en-US" sz="1600" dirty="0">
                <a:solidFill>
                  <a:srgbClr val="3B1FE1"/>
                </a:solidFill>
              </a:rPr>
              <a:t>hello there! welcome to Finance 7047. this course, which is offered in spring 2025, is designed to provide a good understanding of financial technologies and cryptocurrency.</a:t>
            </a:r>
          </a:p>
          <a:p>
            <a:endParaRPr lang="en-US" sz="1600" dirty="0"/>
          </a:p>
          <a:p>
            <a:r>
              <a:rPr lang="en-US" sz="1800" dirty="0"/>
              <a:t>After Removing Punctuation:</a:t>
            </a:r>
          </a:p>
          <a:p>
            <a:r>
              <a:rPr lang="en-US" sz="1600" dirty="0">
                <a:solidFill>
                  <a:srgbClr val="3B1FE1"/>
                </a:solidFill>
              </a:rPr>
              <a:t>hello there! welcome to Finance 7047 this course which is offered in spring 2025 is designed to provide a good understanding of financial technologies and cryptocurrency</a:t>
            </a:r>
          </a:p>
          <a:p>
            <a:endParaRPr lang="en-US" sz="1600" dirty="0"/>
          </a:p>
          <a:p>
            <a:r>
              <a:rPr lang="en-US" sz="1800" dirty="0"/>
              <a:t>After Tokenization:</a:t>
            </a:r>
          </a:p>
          <a:p>
            <a:r>
              <a:rPr lang="en-US" sz="1600" dirty="0">
                <a:solidFill>
                  <a:srgbClr val="3B1FE1"/>
                </a:solidFill>
              </a:rPr>
              <a:t>['hello', 'there', 'welcome', 'to', ‘finance', ‘7047', 'this', 'course', 'which', 'is', 'offered', 'in', 'the', ‘spring', ‘2025', 'is', 'designed', 'to', 'provide', 'a', ‘good', ‘understanding', ‘of', ‘financial', ‘technology', ‘and', ‘cryptocurrency']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8756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7631-7AF1-4209-9F90-F10AEECC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11430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E2E5-FBA0-41AE-BF8E-E0C1B2C35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724400"/>
          </a:xfrm>
        </p:spPr>
        <p:txBody>
          <a:bodyPr/>
          <a:lstStyle/>
          <a:p>
            <a:r>
              <a:rPr lang="en-US" sz="1800" dirty="0"/>
              <a:t>After Removing </a:t>
            </a:r>
            <a:r>
              <a:rPr lang="en-US" sz="1800" dirty="0" err="1"/>
              <a:t>Stopwords</a:t>
            </a:r>
            <a:r>
              <a:rPr lang="en-US" sz="1800" dirty="0"/>
              <a:t>:</a:t>
            </a:r>
          </a:p>
          <a:p>
            <a:r>
              <a:rPr lang="en-US" sz="1600" dirty="0">
                <a:solidFill>
                  <a:srgbClr val="3B1FE1"/>
                </a:solidFill>
              </a:rPr>
              <a:t>['hello', 'welcome', ‘finance', ‘7047', 'course', 'offered', ‘spring', ‘2025', 'designed', 'provide', ‘good', ‘understanding', ‘financial', ‘technology', ‘cryptocurrency']</a:t>
            </a:r>
          </a:p>
          <a:p>
            <a:endParaRPr lang="en-US" sz="1600" dirty="0"/>
          </a:p>
          <a:p>
            <a:r>
              <a:rPr lang="en-US" sz="1800" dirty="0"/>
              <a:t>After Stemming:</a:t>
            </a:r>
          </a:p>
          <a:p>
            <a:r>
              <a:rPr lang="en-US" sz="1600" dirty="0">
                <a:solidFill>
                  <a:srgbClr val="3B1FE1"/>
                </a:solidFill>
              </a:rPr>
              <a:t>['hello', '</a:t>
            </a:r>
            <a:r>
              <a:rPr lang="en-US" sz="1600" dirty="0" err="1">
                <a:solidFill>
                  <a:srgbClr val="3B1FE1"/>
                </a:solidFill>
              </a:rPr>
              <a:t>welcom</a:t>
            </a:r>
            <a:r>
              <a:rPr lang="en-US" sz="1600" dirty="0">
                <a:solidFill>
                  <a:srgbClr val="3B1FE1"/>
                </a:solidFill>
              </a:rPr>
              <a:t>', '</a:t>
            </a:r>
            <a:r>
              <a:rPr lang="en-US" sz="1600" dirty="0" err="1">
                <a:solidFill>
                  <a:srgbClr val="3B1FE1"/>
                </a:solidFill>
              </a:rPr>
              <a:t>financ</a:t>
            </a:r>
            <a:r>
              <a:rPr lang="en-US" sz="1600" dirty="0">
                <a:solidFill>
                  <a:srgbClr val="3B1FE1"/>
                </a:solidFill>
              </a:rPr>
              <a:t>', '7047', '</a:t>
            </a:r>
            <a:r>
              <a:rPr lang="en-US" sz="1600" dirty="0" err="1">
                <a:solidFill>
                  <a:srgbClr val="3B1FE1"/>
                </a:solidFill>
              </a:rPr>
              <a:t>cours</a:t>
            </a:r>
            <a:r>
              <a:rPr lang="en-US" sz="1600" dirty="0">
                <a:solidFill>
                  <a:srgbClr val="3B1FE1"/>
                </a:solidFill>
              </a:rPr>
              <a:t>', 'offer', ‘spring', ‘2025', 'design', '</a:t>
            </a:r>
            <a:r>
              <a:rPr lang="en-US" sz="1600" dirty="0" err="1">
                <a:solidFill>
                  <a:srgbClr val="3B1FE1"/>
                </a:solidFill>
              </a:rPr>
              <a:t>provid</a:t>
            </a:r>
            <a:r>
              <a:rPr lang="en-US" sz="1600" dirty="0">
                <a:solidFill>
                  <a:srgbClr val="3B1FE1"/>
                </a:solidFill>
              </a:rPr>
              <a:t>', 'good', 'understand', '</a:t>
            </a:r>
            <a:r>
              <a:rPr lang="en-US" sz="1600" dirty="0" err="1">
                <a:solidFill>
                  <a:srgbClr val="3B1FE1"/>
                </a:solidFill>
              </a:rPr>
              <a:t>financi</a:t>
            </a:r>
            <a:r>
              <a:rPr lang="en-US" sz="1600" dirty="0">
                <a:solidFill>
                  <a:srgbClr val="3B1FE1"/>
                </a:solidFill>
              </a:rPr>
              <a:t>', '</a:t>
            </a:r>
            <a:r>
              <a:rPr lang="en-US" sz="1600" dirty="0" err="1">
                <a:solidFill>
                  <a:srgbClr val="3B1FE1"/>
                </a:solidFill>
              </a:rPr>
              <a:t>technolog</a:t>
            </a:r>
            <a:r>
              <a:rPr lang="en-US" sz="1600" dirty="0">
                <a:solidFill>
                  <a:srgbClr val="3B1FE1"/>
                </a:solidFill>
              </a:rPr>
              <a:t>', '</a:t>
            </a:r>
            <a:r>
              <a:rPr lang="en-US" sz="1600" dirty="0" err="1">
                <a:solidFill>
                  <a:srgbClr val="3B1FE1"/>
                </a:solidFill>
              </a:rPr>
              <a:t>cryptocurr</a:t>
            </a:r>
            <a:r>
              <a:rPr lang="en-US" sz="1600" dirty="0">
                <a:solidFill>
                  <a:srgbClr val="3B1FE1"/>
                </a:solidFill>
              </a:rPr>
              <a:t>’]</a:t>
            </a:r>
          </a:p>
          <a:p>
            <a:endParaRPr lang="en-US" sz="1600" dirty="0"/>
          </a:p>
          <a:p>
            <a:r>
              <a:rPr lang="en-US" sz="1800" dirty="0"/>
              <a:t>After Lemmatization:</a:t>
            </a:r>
          </a:p>
          <a:p>
            <a:r>
              <a:rPr lang="en-US" sz="1600" dirty="0">
                <a:solidFill>
                  <a:srgbClr val="3B1FE1"/>
                </a:solidFill>
              </a:rPr>
              <a:t>['hello', 'welcome', 'finance', '7047', 'course', 'offered', ‘spring', ‘2025', 'designed', 'provide', 'good', 'understanding', 'financial', 'technology', 'cryptocurrency’]</a:t>
            </a:r>
          </a:p>
          <a:p>
            <a:endParaRPr lang="en-US" sz="1600" dirty="0"/>
          </a:p>
          <a:p>
            <a:r>
              <a:rPr lang="en-US" sz="1800" dirty="0"/>
              <a:t>Final Preprocessed Text:</a:t>
            </a:r>
          </a:p>
          <a:p>
            <a:r>
              <a:rPr lang="en-US" sz="1600" dirty="0">
                <a:solidFill>
                  <a:srgbClr val="3B1FE1"/>
                </a:solidFill>
              </a:rPr>
              <a:t>hello welcome finance 7047 course offered spring 2025 designed provide good understanding financial technology cryptocurrency</a:t>
            </a:r>
            <a:endParaRPr lang="en-US" dirty="0">
              <a:solidFill>
                <a:srgbClr val="3B1F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2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F98D-6C44-4A84-8305-897C91A6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001000" cy="1143000"/>
          </a:xfrm>
        </p:spPr>
        <p:txBody>
          <a:bodyPr/>
          <a:lstStyle/>
          <a:p>
            <a:r>
              <a:rPr lang="en-US" dirty="0"/>
              <a:t>Step 2: Feature extraction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6EC3-C16C-450A-8E24-B46B7446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9720"/>
            <a:ext cx="7772400" cy="4114800"/>
          </a:xfrm>
        </p:spPr>
        <p:txBody>
          <a:bodyPr/>
          <a:lstStyle/>
          <a:p>
            <a:r>
              <a:rPr lang="en-US" sz="2400" dirty="0"/>
              <a:t>Feature extraction methods transform raw text into numerical representations that can be used by machine learning models. </a:t>
            </a:r>
          </a:p>
          <a:p>
            <a:endParaRPr lang="en-US" sz="2400" dirty="0"/>
          </a:p>
          <a:p>
            <a:r>
              <a:rPr lang="en-US" sz="2400" dirty="0"/>
              <a:t>They capture the essential characteristics or features of the text to make it understandable for computational algorithms.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Bag of Words (</a:t>
            </a:r>
            <a:r>
              <a:rPr lang="en-US" sz="2000" dirty="0" err="1"/>
              <a:t>BoW</a:t>
            </a:r>
            <a:r>
              <a:rPr lang="en-US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Term Frequency-Inverse Document Frequency (TF-IDF)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Word Embeddings (Word2Vec, </a:t>
            </a:r>
            <a:r>
              <a:rPr lang="en-US" sz="2000" dirty="0" err="1"/>
              <a:t>GloV</a:t>
            </a:r>
            <a:r>
              <a:rPr lang="en-US" sz="2000" dirty="0"/>
              <a:t>)</a:t>
            </a:r>
          </a:p>
          <a:p>
            <a:pPr marL="457200" lvl="1" indent="0"/>
            <a:r>
              <a:rPr lang="en-US" sz="2000" b="1" i="1" dirty="0"/>
              <a:t>Will go over this in detail later.</a:t>
            </a:r>
          </a:p>
        </p:txBody>
      </p:sp>
    </p:spTree>
    <p:extLst>
      <p:ext uri="{BB962C8B-B14F-4D97-AF65-F5344CB8AC3E}">
        <p14:creationId xmlns:p14="http://schemas.microsoft.com/office/powerpoint/2010/main" val="174822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EEA0-983A-4C2D-A1D3-B280DBD6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Text analysis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B15E-D9FF-4497-B8A7-9FECA6E5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4267200"/>
          </a:xfrm>
        </p:spPr>
        <p:txBody>
          <a:bodyPr/>
          <a:lstStyle/>
          <a:p>
            <a:r>
              <a:rPr lang="en-US" sz="2400" dirty="0"/>
              <a:t>After converting text into features, the next step is to </a:t>
            </a:r>
            <a:r>
              <a:rPr lang="en-US" sz="2400" b="1" dirty="0"/>
              <a:t>apply machine learning or deep learning models</a:t>
            </a:r>
            <a:r>
              <a:rPr lang="en-US" sz="2400" dirty="0"/>
              <a:t> to extract insights, detect patterns, or make predictions.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50" dirty="0"/>
              <a:t>Text 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50" dirty="0"/>
              <a:t>Text clustering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rgbClr val="3B1FE1"/>
                </a:solidFill>
              </a:rPr>
              <a:t>Sentiment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50" dirty="0">
                <a:solidFill>
                  <a:srgbClr val="3B1FE1"/>
                </a:solidFill>
              </a:rPr>
              <a:t>Topic modeling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50" dirty="0"/>
              <a:t>Named entity recognition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50" dirty="0"/>
              <a:t>Text summarization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50" dirty="0"/>
              <a:t>Language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62886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46CB-F1F4-46EF-9BD7-91FD18B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4CEF-BC1D-4250-A2EC-FFB34AB6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400" dirty="0"/>
              <a:t>Perform sentiment analysis on the following statements:</a:t>
            </a:r>
          </a:p>
          <a:p>
            <a:endParaRPr lang="en-US" sz="2000" dirty="0"/>
          </a:p>
          <a:p>
            <a:r>
              <a:rPr lang="en-US" sz="2000" dirty="0"/>
              <a:t>"I love this product! It’s absolutely fantastic.",</a:t>
            </a:r>
          </a:p>
          <a:p>
            <a:r>
              <a:rPr lang="en-US" sz="2000" dirty="0"/>
              <a:t>    "This is the worst experience I have ever had.",</a:t>
            </a:r>
          </a:p>
          <a:p>
            <a:r>
              <a:rPr lang="en-US" sz="2000" dirty="0"/>
              <a:t>    "I'm not very happy with the service.",</a:t>
            </a:r>
          </a:p>
          <a:p>
            <a:r>
              <a:rPr lang="en-US" sz="2000" dirty="0"/>
              <a:t>    "The movie was great and very enjoyable!",</a:t>
            </a:r>
          </a:p>
          <a:p>
            <a:r>
              <a:rPr lang="en-US" sz="2000" dirty="0"/>
              <a:t>    "I am extremely disappointed with the quality of this item.“</a:t>
            </a:r>
          </a:p>
          <a:p>
            <a:endParaRPr lang="en-US" sz="2000" dirty="0"/>
          </a:p>
          <a:p>
            <a:r>
              <a:rPr lang="en-US" sz="2400" dirty="0"/>
              <a:t>Textual analysis provides a </a:t>
            </a:r>
            <a:r>
              <a:rPr lang="en-US" sz="2400" dirty="0">
                <a:solidFill>
                  <a:srgbClr val="3B1FE1"/>
                </a:solidFill>
              </a:rPr>
              <a:t>sentiment score</a:t>
            </a:r>
            <a:r>
              <a:rPr lang="en-US" sz="2400" dirty="0"/>
              <a:t>:</a:t>
            </a:r>
          </a:p>
          <a:p>
            <a:r>
              <a:rPr lang="en-US" sz="2000" dirty="0"/>
              <a:t>Positive, negative, neutral</a:t>
            </a:r>
          </a:p>
        </p:txBody>
      </p:sp>
    </p:spTree>
    <p:extLst>
      <p:ext uri="{BB962C8B-B14F-4D97-AF65-F5344CB8AC3E}">
        <p14:creationId xmlns:p14="http://schemas.microsoft.com/office/powerpoint/2010/main" val="74251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ACA7-B40F-4A8E-800D-AF2AB297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r>
              <a:rPr lang="en-US" dirty="0"/>
              <a:t> vs. NLTK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A322-1C65-4F4F-8053-5FC4651F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TextBlob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Lexicon-based sentiment analysis tool.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Use a predefined sentiment dictionary with positive and negative polarity value for words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Scoring: provides polarity (sentiment) and subjectivity scores</a:t>
            </a:r>
          </a:p>
          <a:p>
            <a:r>
              <a:rPr lang="en-US" dirty="0"/>
              <a:t>NLTK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Similar lexicon-based sentiment analysis tool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Advanced lexicon-based approach for sentiment only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Scoring: positive negative neutral and compound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9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3D91-C9FD-4F13-8A93-57A7F58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45DB-1597-4205-B1AD-62C6026B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752600"/>
            <a:ext cx="8001000" cy="4114800"/>
          </a:xfrm>
        </p:spPr>
        <p:txBody>
          <a:bodyPr/>
          <a:lstStyle/>
          <a:p>
            <a:r>
              <a:rPr lang="en-US" sz="2800" dirty="0"/>
              <a:t>1. NLP textual analysis overview</a:t>
            </a:r>
          </a:p>
          <a:p>
            <a:r>
              <a:rPr lang="en-US" sz="2800" dirty="0"/>
              <a:t>2. Details of textual analysis </a:t>
            </a:r>
          </a:p>
          <a:p>
            <a:r>
              <a:rPr lang="en-US" sz="2800" dirty="0"/>
              <a:t>3. Feature extraction techniques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Bag of words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TF-IDF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Word2Vec</a:t>
            </a:r>
          </a:p>
          <a:p>
            <a:r>
              <a:rPr lang="en-US" sz="2800" dirty="0"/>
              <a:t>4. Applications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Sentiment analysis using Word2Vec</a:t>
            </a:r>
          </a:p>
        </p:txBody>
      </p:sp>
    </p:spTree>
    <p:extLst>
      <p:ext uri="{BB962C8B-B14F-4D97-AF65-F5344CB8AC3E}">
        <p14:creationId xmlns:p14="http://schemas.microsoft.com/office/powerpoint/2010/main" val="1457805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E49E-1E6C-4909-AB1B-BDE474F1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"/>
            <a:ext cx="8458200" cy="1143000"/>
          </a:xfrm>
        </p:spPr>
        <p:txBody>
          <a:bodyPr/>
          <a:lstStyle/>
          <a:p>
            <a:r>
              <a:rPr lang="en-US" sz="3800" dirty="0" err="1"/>
              <a:t>Textblob</a:t>
            </a:r>
            <a:r>
              <a:rPr lang="en-US" sz="3800" dirty="0"/>
              <a:t>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0C02-8107-403B-9F15-2136FAF3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914400"/>
            <a:ext cx="7772400" cy="4114800"/>
          </a:xfrm>
        </p:spPr>
        <p:txBody>
          <a:bodyPr/>
          <a:lstStyle/>
          <a:p>
            <a:r>
              <a:rPr lang="en-US" sz="1000" dirty="0"/>
              <a:t>#!pip install </a:t>
            </a:r>
            <a:r>
              <a:rPr lang="en-US" sz="1000" dirty="0" err="1"/>
              <a:t>textblob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textblob</a:t>
            </a:r>
            <a:r>
              <a:rPr lang="en-US" sz="1000" dirty="0"/>
              <a:t> import </a:t>
            </a:r>
            <a:r>
              <a:rPr lang="en-US" sz="1000" dirty="0" err="1"/>
              <a:t>TextBlob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# Sample sentences</a:t>
            </a:r>
          </a:p>
          <a:p>
            <a:r>
              <a:rPr lang="en-US" sz="1000" dirty="0"/>
              <a:t>sentences = [</a:t>
            </a:r>
          </a:p>
          <a:p>
            <a:r>
              <a:rPr lang="en-US" sz="1000" dirty="0"/>
              <a:t>    "I love this product! It’s absolutely fantastic.",</a:t>
            </a:r>
          </a:p>
          <a:p>
            <a:r>
              <a:rPr lang="en-US" sz="1000" dirty="0"/>
              <a:t>    "This is the worst experience I have ever had.",</a:t>
            </a:r>
          </a:p>
          <a:p>
            <a:r>
              <a:rPr lang="en-US" sz="1000" dirty="0"/>
              <a:t>    "I'm not very happy with the service.",</a:t>
            </a:r>
          </a:p>
          <a:p>
            <a:r>
              <a:rPr lang="en-US" sz="1000" dirty="0"/>
              <a:t>    "The movie was great and very enjoyable!",</a:t>
            </a:r>
          </a:p>
          <a:p>
            <a:r>
              <a:rPr lang="en-US" sz="1000" dirty="0"/>
              <a:t>    "I am extremely disappointed with the quality of this item."</a:t>
            </a:r>
          </a:p>
          <a:p>
            <a:r>
              <a:rPr lang="en-US" sz="1000" dirty="0"/>
              <a:t>]</a:t>
            </a:r>
          </a:p>
          <a:p>
            <a:endParaRPr lang="en-US" sz="1000" dirty="0"/>
          </a:p>
          <a:p>
            <a:r>
              <a:rPr lang="en-US" sz="1000" dirty="0"/>
              <a:t># Perform sentiment analysis on each sentence</a:t>
            </a:r>
          </a:p>
          <a:p>
            <a:r>
              <a:rPr lang="en-US" sz="1000" dirty="0"/>
              <a:t>for sentence in sentences:</a:t>
            </a:r>
          </a:p>
          <a:p>
            <a:r>
              <a:rPr lang="en-US" sz="1000" dirty="0"/>
              <a:t>    blob = </a:t>
            </a:r>
            <a:r>
              <a:rPr lang="en-US" sz="1000" dirty="0" err="1"/>
              <a:t>TextBlob</a:t>
            </a:r>
            <a:r>
              <a:rPr lang="en-US" sz="1000" dirty="0"/>
              <a:t>(sentence)  # Create a </a:t>
            </a:r>
            <a:r>
              <a:rPr lang="en-US" sz="1000" dirty="0" err="1"/>
              <a:t>TextBlob</a:t>
            </a:r>
            <a:r>
              <a:rPr lang="en-US" sz="1000" dirty="0"/>
              <a:t> object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sentiment_score</a:t>
            </a:r>
            <a:r>
              <a:rPr lang="en-US" sz="1000" dirty="0"/>
              <a:t> = </a:t>
            </a:r>
            <a:r>
              <a:rPr lang="en-US" sz="1000" dirty="0" err="1"/>
              <a:t>blob.sentiment.polarity</a:t>
            </a:r>
            <a:r>
              <a:rPr lang="en-US" sz="1000" dirty="0"/>
              <a:t>  # Get the polarity score (-1 to 1)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# Determine sentiment based on polarity score</a:t>
            </a:r>
          </a:p>
          <a:p>
            <a:r>
              <a:rPr lang="en-US" sz="1000" dirty="0"/>
              <a:t>    if </a:t>
            </a:r>
            <a:r>
              <a:rPr lang="en-US" sz="1000" dirty="0" err="1"/>
              <a:t>sentiment_score</a:t>
            </a:r>
            <a:r>
              <a:rPr lang="en-US" sz="1000" dirty="0"/>
              <a:t> &gt; 0:</a:t>
            </a:r>
          </a:p>
          <a:p>
            <a:r>
              <a:rPr lang="en-US" sz="1000" dirty="0"/>
              <a:t>        sentiment = "Positive"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elif</a:t>
            </a:r>
            <a:r>
              <a:rPr lang="en-US" sz="1000" dirty="0"/>
              <a:t> </a:t>
            </a:r>
            <a:r>
              <a:rPr lang="en-US" sz="1000" dirty="0" err="1"/>
              <a:t>sentiment_score</a:t>
            </a:r>
            <a:r>
              <a:rPr lang="en-US" sz="1000" dirty="0"/>
              <a:t> &lt; 0:</a:t>
            </a:r>
          </a:p>
          <a:p>
            <a:r>
              <a:rPr lang="en-US" sz="1000" dirty="0"/>
              <a:t>        sentiment = "Negative"</a:t>
            </a:r>
          </a:p>
          <a:p>
            <a:r>
              <a:rPr lang="en-US" sz="1000" dirty="0"/>
              <a:t>    else:</a:t>
            </a:r>
          </a:p>
          <a:p>
            <a:r>
              <a:rPr lang="en-US" sz="1000" dirty="0"/>
              <a:t>        sentiment = "Neutral"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# Print the sentence and its corresponding sentiment</a:t>
            </a:r>
          </a:p>
          <a:p>
            <a:r>
              <a:rPr lang="en-US" sz="1000" dirty="0"/>
              <a:t>    print(</a:t>
            </a:r>
            <a:r>
              <a:rPr lang="en-US" sz="1000" dirty="0" err="1"/>
              <a:t>f"Sentence</a:t>
            </a:r>
            <a:r>
              <a:rPr lang="en-US" sz="1000" dirty="0"/>
              <a:t>: {sentence}\</a:t>
            </a:r>
            <a:r>
              <a:rPr lang="en-US" sz="1000" dirty="0" err="1"/>
              <a:t>nSentiment</a:t>
            </a:r>
            <a:r>
              <a:rPr lang="en-US" sz="1000" dirty="0"/>
              <a:t>: {sentiment}\n")</a:t>
            </a:r>
          </a:p>
        </p:txBody>
      </p:sp>
    </p:spTree>
    <p:extLst>
      <p:ext uri="{BB962C8B-B14F-4D97-AF65-F5344CB8AC3E}">
        <p14:creationId xmlns:p14="http://schemas.microsoft.com/office/powerpoint/2010/main" val="255772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D404-E45C-470D-A60C-AD596140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A343-97C1-42DF-880E-7087B5C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8008"/>
            <a:ext cx="7772400" cy="4114800"/>
          </a:xfrm>
        </p:spPr>
        <p:txBody>
          <a:bodyPr/>
          <a:lstStyle/>
          <a:p>
            <a:r>
              <a:rPr lang="en-US" sz="1600" dirty="0"/>
              <a:t>Sentence: I love this product! It’s absolutely fantastic.</a:t>
            </a:r>
          </a:p>
          <a:p>
            <a:r>
              <a:rPr lang="en-US" sz="1600" dirty="0"/>
              <a:t>Sentiment: Positive</a:t>
            </a:r>
          </a:p>
          <a:p>
            <a:endParaRPr lang="en-US" sz="1600" dirty="0"/>
          </a:p>
          <a:p>
            <a:r>
              <a:rPr lang="en-US" sz="1600" dirty="0"/>
              <a:t>Sentence: This is the worst experience I have ever had.</a:t>
            </a:r>
          </a:p>
          <a:p>
            <a:r>
              <a:rPr lang="en-US" sz="1600" dirty="0"/>
              <a:t>Sentiment: Negative</a:t>
            </a:r>
          </a:p>
          <a:p>
            <a:endParaRPr lang="en-US" sz="1600" dirty="0"/>
          </a:p>
          <a:p>
            <a:r>
              <a:rPr lang="en-US" sz="1600" dirty="0"/>
              <a:t>Sentence: I'm not very happy with the service.</a:t>
            </a:r>
          </a:p>
          <a:p>
            <a:r>
              <a:rPr lang="en-US" sz="1600" dirty="0"/>
              <a:t>Sentiment: Negative</a:t>
            </a:r>
          </a:p>
          <a:p>
            <a:endParaRPr lang="en-US" sz="1600" dirty="0"/>
          </a:p>
          <a:p>
            <a:r>
              <a:rPr lang="en-US" sz="1600" dirty="0"/>
              <a:t>Sentence: The movie was great and very enjoyable!</a:t>
            </a:r>
          </a:p>
          <a:p>
            <a:r>
              <a:rPr lang="en-US" sz="1600" dirty="0"/>
              <a:t>Sentiment: Positive</a:t>
            </a:r>
          </a:p>
          <a:p>
            <a:endParaRPr lang="en-US" sz="1600" dirty="0"/>
          </a:p>
          <a:p>
            <a:r>
              <a:rPr lang="en-US" sz="1600" dirty="0"/>
              <a:t>Sentence: I am extremely disappointed with the quality of this item.</a:t>
            </a:r>
          </a:p>
          <a:p>
            <a:r>
              <a:rPr lang="en-US" sz="1600" dirty="0"/>
              <a:t>Sentiment: Negative</a:t>
            </a:r>
          </a:p>
        </p:txBody>
      </p:sp>
    </p:spTree>
    <p:extLst>
      <p:ext uri="{BB962C8B-B14F-4D97-AF65-F5344CB8AC3E}">
        <p14:creationId xmlns:p14="http://schemas.microsoft.com/office/powerpoint/2010/main" val="104508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5A8B-0F03-46EE-BAB0-BF9BB09B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D016-D0D4-423F-86A7-0F6D997B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000" dirty="0"/>
              <a:t>Topic modeling is a type of unsupervised machine learning used to discover hidden topics or themes within a large collection of text data. </a:t>
            </a:r>
          </a:p>
          <a:p>
            <a:endParaRPr lang="en-US" sz="2000" dirty="0"/>
          </a:p>
          <a:p>
            <a:r>
              <a:rPr lang="en-US" sz="2000" dirty="0"/>
              <a:t>The goal is to automatically identify and group words into different topics based on patterns in word co-occurrences. </a:t>
            </a:r>
          </a:p>
          <a:p>
            <a:endParaRPr lang="en-US" sz="1800" dirty="0"/>
          </a:p>
          <a:p>
            <a:r>
              <a:rPr lang="en-US" sz="1800" dirty="0"/>
              <a:t>Use the Latent Dirichlet Allocation (LDA) algorithm from the </a:t>
            </a:r>
            <a:r>
              <a:rPr lang="en-US" sz="1800" dirty="0">
                <a:solidFill>
                  <a:schemeClr val="accent2"/>
                </a:solidFill>
              </a:rPr>
              <a:t>Scikit-Learn</a:t>
            </a:r>
            <a:r>
              <a:rPr lang="en-US" sz="1800" dirty="0"/>
              <a:t> library. </a:t>
            </a:r>
          </a:p>
          <a:p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The code breaks down the process step-by-step and displays the top words for each topic.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1745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94600F-AC16-41D5-BC7C-98B0D56F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0"/>
            <a:ext cx="7467600" cy="1143000"/>
          </a:xfrm>
        </p:spPr>
        <p:txBody>
          <a:bodyPr/>
          <a:lstStyle/>
          <a:p>
            <a:r>
              <a:rPr lang="en-US" dirty="0"/>
              <a:t>Python: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434D-D3FB-4C52-83E7-FC2199EF5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r>
              <a:rPr lang="en-US" sz="1000" dirty="0"/>
              <a:t>from </a:t>
            </a:r>
            <a:r>
              <a:rPr lang="en-US" sz="1000" dirty="0" err="1"/>
              <a:t>sklearn.feature_extraction.text</a:t>
            </a:r>
            <a:r>
              <a:rPr lang="en-US" sz="1000" dirty="0"/>
              <a:t> import </a:t>
            </a:r>
            <a:r>
              <a:rPr lang="en-US" sz="1000" dirty="0" err="1"/>
              <a:t>CountVectorizer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sklearn.decomposition</a:t>
            </a:r>
            <a:r>
              <a:rPr lang="en-US" sz="1000" dirty="0"/>
              <a:t> import </a:t>
            </a:r>
            <a:r>
              <a:rPr lang="en-US" sz="1000" dirty="0" err="1"/>
              <a:t>LatentDirichletAllocation</a:t>
            </a:r>
            <a:endParaRPr lang="en-US" sz="1000" dirty="0"/>
          </a:p>
          <a:p>
            <a:r>
              <a:rPr lang="en-US" sz="1000" dirty="0"/>
              <a:t>import pandas as pd</a:t>
            </a:r>
          </a:p>
          <a:p>
            <a:endParaRPr lang="en-US" sz="1000" dirty="0"/>
          </a:p>
          <a:p>
            <a:r>
              <a:rPr lang="en-US" sz="1000" dirty="0"/>
              <a:t># Sample documents for topic modeling</a:t>
            </a:r>
          </a:p>
          <a:p>
            <a:r>
              <a:rPr lang="en-US" sz="1000" dirty="0"/>
              <a:t>documents = [</a:t>
            </a:r>
          </a:p>
          <a:p>
            <a:r>
              <a:rPr lang="en-US" sz="1000" dirty="0"/>
              <a:t>    "I love to eat pizza and pasta.",</a:t>
            </a:r>
          </a:p>
          <a:p>
            <a:r>
              <a:rPr lang="en-US" sz="1000" dirty="0"/>
              <a:t>    "The economy is facing a downturn with rising unemployment.",</a:t>
            </a:r>
          </a:p>
          <a:p>
            <a:r>
              <a:rPr lang="en-US" sz="1000" dirty="0"/>
              <a:t>    "Pizza and burgers are my favorite fast foods.",</a:t>
            </a:r>
          </a:p>
          <a:p>
            <a:r>
              <a:rPr lang="en-US" sz="1000" dirty="0"/>
              <a:t>    "The government announced new policies to tackle inflation.",</a:t>
            </a:r>
          </a:p>
          <a:p>
            <a:r>
              <a:rPr lang="en-US" sz="1000" dirty="0"/>
              <a:t>    "AI and machine learning are transforming the technology industry.",</a:t>
            </a:r>
          </a:p>
          <a:p>
            <a:r>
              <a:rPr lang="en-US" sz="1000" dirty="0"/>
              <a:t>    "The stock market is experiencing a significant drop.",</a:t>
            </a:r>
          </a:p>
          <a:p>
            <a:r>
              <a:rPr lang="en-US" sz="1000" dirty="0"/>
              <a:t>    "Artificial intelligence is changing how we interact with technology.",</a:t>
            </a:r>
          </a:p>
          <a:p>
            <a:r>
              <a:rPr lang="en-US" sz="1000" dirty="0"/>
              <a:t>    "The economic impact of the pandemic has been severe."</a:t>
            </a:r>
          </a:p>
          <a:p>
            <a:r>
              <a:rPr lang="en-US" sz="1000" dirty="0"/>
              <a:t>]</a:t>
            </a:r>
          </a:p>
          <a:p>
            <a:r>
              <a:rPr lang="en-US" sz="1000" dirty="0"/>
              <a:t># Step 1: Vectorize the text (Bag-of-Words)</a:t>
            </a:r>
          </a:p>
          <a:p>
            <a:r>
              <a:rPr lang="en-US" sz="1000" dirty="0"/>
              <a:t># Use </a:t>
            </a:r>
            <a:r>
              <a:rPr lang="en-US" sz="1000" dirty="0" err="1"/>
              <a:t>CountVectorizer</a:t>
            </a:r>
            <a:r>
              <a:rPr lang="en-US" sz="1000" dirty="0"/>
              <a:t> to create the document-term matrix</a:t>
            </a:r>
          </a:p>
          <a:p>
            <a:r>
              <a:rPr lang="en-US" sz="1000" dirty="0"/>
              <a:t>vectorizer = </a:t>
            </a:r>
            <a:r>
              <a:rPr lang="en-US" sz="1000" dirty="0" err="1"/>
              <a:t>CountVectorizer</a:t>
            </a:r>
            <a:r>
              <a:rPr lang="en-US" sz="1000" dirty="0"/>
              <a:t>(</a:t>
            </a:r>
            <a:r>
              <a:rPr lang="en-US" sz="1000" dirty="0" err="1"/>
              <a:t>stop_words</a:t>
            </a:r>
            <a:r>
              <a:rPr lang="en-US" sz="1000" dirty="0"/>
              <a:t>='</a:t>
            </a:r>
            <a:r>
              <a:rPr lang="en-US" sz="1000" dirty="0" err="1"/>
              <a:t>english</a:t>
            </a:r>
            <a:r>
              <a:rPr lang="en-US" sz="1000" dirty="0"/>
              <a:t>')  # Remove common English </a:t>
            </a:r>
            <a:r>
              <a:rPr lang="en-US" sz="1000" dirty="0" err="1"/>
              <a:t>stopwords</a:t>
            </a:r>
            <a:endParaRPr lang="en-US" sz="1000" dirty="0"/>
          </a:p>
          <a:p>
            <a:r>
              <a:rPr lang="en-US" sz="1000" dirty="0"/>
              <a:t>X = </a:t>
            </a:r>
            <a:r>
              <a:rPr lang="en-US" sz="1000" dirty="0" err="1"/>
              <a:t>vectorizer.fit_transform</a:t>
            </a:r>
            <a:r>
              <a:rPr lang="en-US" sz="1000" dirty="0"/>
              <a:t>(documents)</a:t>
            </a:r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EB124-660D-4615-9228-E01302B41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48384"/>
            <a:ext cx="3810000" cy="4114800"/>
          </a:xfrm>
        </p:spPr>
        <p:txBody>
          <a:bodyPr/>
          <a:lstStyle/>
          <a:p>
            <a:r>
              <a:rPr lang="en-US" sz="1000" dirty="0"/>
              <a:t># Step 2: Apply LDA to extract topics</a:t>
            </a:r>
          </a:p>
          <a:p>
            <a:r>
              <a:rPr lang="en-US" sz="1000" dirty="0" err="1"/>
              <a:t>lda</a:t>
            </a:r>
            <a:r>
              <a:rPr lang="en-US" sz="1000" dirty="0"/>
              <a:t> = </a:t>
            </a:r>
            <a:r>
              <a:rPr lang="en-US" sz="1000" dirty="0" err="1"/>
              <a:t>LatentDirichletAllocation</a:t>
            </a:r>
            <a:r>
              <a:rPr lang="en-US" sz="1000" dirty="0"/>
              <a:t>(</a:t>
            </a:r>
            <a:r>
              <a:rPr lang="en-US" sz="1000" dirty="0" err="1"/>
              <a:t>n_components</a:t>
            </a:r>
            <a:r>
              <a:rPr lang="en-US" sz="1000" dirty="0"/>
              <a:t>=2, </a:t>
            </a:r>
            <a:r>
              <a:rPr lang="en-US" sz="1000" dirty="0" err="1"/>
              <a:t>random_state</a:t>
            </a:r>
            <a:r>
              <a:rPr lang="en-US" sz="1000" dirty="0"/>
              <a:t>=42)  # Number of topics set to 2</a:t>
            </a:r>
          </a:p>
          <a:p>
            <a:r>
              <a:rPr lang="en-US" sz="1000" dirty="0" err="1"/>
              <a:t>lda.fit</a:t>
            </a:r>
            <a:r>
              <a:rPr lang="en-US" sz="1000" dirty="0"/>
              <a:t>(X)</a:t>
            </a:r>
          </a:p>
          <a:p>
            <a:endParaRPr lang="en-US" sz="1000" dirty="0"/>
          </a:p>
          <a:p>
            <a:r>
              <a:rPr lang="en-US" sz="1000" dirty="0"/>
              <a:t># Step 3: Display the top words in each topic</a:t>
            </a:r>
          </a:p>
          <a:p>
            <a:r>
              <a:rPr lang="en-US" sz="1000" dirty="0" err="1"/>
              <a:t>num_top_words</a:t>
            </a:r>
            <a:r>
              <a:rPr lang="en-US" sz="1000" dirty="0"/>
              <a:t> = 5  # Number of top words to display for each topic</a:t>
            </a:r>
          </a:p>
          <a:p>
            <a:r>
              <a:rPr lang="en-US" sz="1000" dirty="0" err="1"/>
              <a:t>feature_names</a:t>
            </a:r>
            <a:r>
              <a:rPr lang="en-US" sz="1000" dirty="0"/>
              <a:t> = </a:t>
            </a:r>
            <a:r>
              <a:rPr lang="en-US" sz="1000" dirty="0" err="1"/>
              <a:t>vectorizer.get_feature_names_out</a:t>
            </a:r>
            <a:r>
              <a:rPr lang="en-US" sz="1000" dirty="0"/>
              <a:t>()  # Get the feature names (words)</a:t>
            </a:r>
          </a:p>
          <a:p>
            <a:endParaRPr lang="en-US" sz="1000" dirty="0"/>
          </a:p>
          <a:p>
            <a:r>
              <a:rPr lang="en-US" sz="1000" dirty="0"/>
              <a:t># Create a dictionary to store top words for each topic</a:t>
            </a:r>
          </a:p>
          <a:p>
            <a:r>
              <a:rPr lang="en-US" sz="1000" dirty="0"/>
              <a:t>topics = {}</a:t>
            </a:r>
          </a:p>
          <a:p>
            <a:r>
              <a:rPr lang="en-US" sz="1000" dirty="0"/>
              <a:t>for </a:t>
            </a:r>
            <a:r>
              <a:rPr lang="en-US" sz="1000" dirty="0" err="1"/>
              <a:t>topic_idx</a:t>
            </a:r>
            <a:r>
              <a:rPr lang="en-US" sz="1000" dirty="0"/>
              <a:t>, topic in enumerate(</a:t>
            </a:r>
            <a:r>
              <a:rPr lang="en-US" sz="1000" dirty="0" err="1"/>
              <a:t>lda.components</a:t>
            </a:r>
            <a:r>
              <a:rPr lang="en-US" sz="1000" dirty="0"/>
              <a:t>_):</a:t>
            </a:r>
          </a:p>
          <a:p>
            <a:r>
              <a:rPr lang="en-US" sz="1000" dirty="0"/>
              <a:t>    topics[</a:t>
            </a:r>
            <a:r>
              <a:rPr lang="en-US" sz="1000" dirty="0" err="1"/>
              <a:t>f'Topic</a:t>
            </a:r>
            <a:r>
              <a:rPr lang="en-US" sz="1000" dirty="0"/>
              <a:t> #{topic_idx + 1}'] = [</a:t>
            </a:r>
            <a:r>
              <a:rPr lang="en-US" sz="1000" dirty="0" err="1"/>
              <a:t>feature_names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for </a:t>
            </a:r>
            <a:r>
              <a:rPr lang="en-US" sz="1000" dirty="0" err="1"/>
              <a:t>i</a:t>
            </a:r>
            <a:r>
              <a:rPr lang="en-US" sz="1000" dirty="0"/>
              <a:t> in </a:t>
            </a:r>
            <a:r>
              <a:rPr lang="en-US" sz="1000" dirty="0" err="1"/>
              <a:t>topic.argsort</a:t>
            </a:r>
            <a:r>
              <a:rPr lang="en-US" sz="1000" dirty="0"/>
              <a:t>()[:-</a:t>
            </a:r>
            <a:r>
              <a:rPr lang="en-US" sz="1000" dirty="0" err="1"/>
              <a:t>num_top_words</a:t>
            </a:r>
            <a:r>
              <a:rPr lang="en-US" sz="1000" dirty="0"/>
              <a:t> - 1:-1]]</a:t>
            </a:r>
          </a:p>
          <a:p>
            <a:endParaRPr lang="en-US" sz="1000" dirty="0"/>
          </a:p>
          <a:p>
            <a:r>
              <a:rPr lang="en-US" sz="1000" dirty="0"/>
              <a:t># Convert to a </a:t>
            </a:r>
            <a:r>
              <a:rPr lang="en-US" sz="1000" dirty="0" err="1"/>
              <a:t>DataFrame</a:t>
            </a:r>
            <a:r>
              <a:rPr lang="en-US" sz="1000" dirty="0"/>
              <a:t> for easy display</a:t>
            </a:r>
          </a:p>
          <a:p>
            <a:r>
              <a:rPr lang="en-US" sz="1000" dirty="0" err="1"/>
              <a:t>topics_df</a:t>
            </a:r>
            <a:r>
              <a:rPr lang="en-US" sz="1000" dirty="0"/>
              <a:t> = </a:t>
            </a:r>
            <a:r>
              <a:rPr lang="en-US" sz="1000" dirty="0" err="1"/>
              <a:t>pd.DataFrame</a:t>
            </a:r>
            <a:r>
              <a:rPr lang="en-US" sz="1000" dirty="0"/>
              <a:t>(topics)</a:t>
            </a:r>
          </a:p>
          <a:p>
            <a:endParaRPr lang="en-US" sz="1000" dirty="0"/>
          </a:p>
          <a:p>
            <a:r>
              <a:rPr lang="en-US" sz="1000" dirty="0"/>
              <a:t># Display the </a:t>
            </a:r>
            <a:r>
              <a:rPr lang="en-US" sz="1000" dirty="0" err="1"/>
              <a:t>DataFrame</a:t>
            </a:r>
            <a:r>
              <a:rPr lang="en-US" sz="1000" dirty="0"/>
              <a:t> with the top words for each topic</a:t>
            </a:r>
          </a:p>
          <a:p>
            <a:r>
              <a:rPr lang="en-US" sz="1000" dirty="0"/>
              <a:t>print("Top Words in Each Topic:")</a:t>
            </a:r>
          </a:p>
          <a:p>
            <a:r>
              <a:rPr lang="en-US" sz="1000" dirty="0"/>
              <a:t>print(</a:t>
            </a:r>
            <a:r>
              <a:rPr lang="en-US" sz="1000" dirty="0" err="1"/>
              <a:t>topics_df</a:t>
            </a:r>
            <a:r>
              <a:rPr lang="en-US" sz="1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3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023E25-B675-41E9-B1F7-DE418613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75C252-B9D3-4F82-A1D0-7259714A3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01" y="1819275"/>
            <a:ext cx="6637119" cy="26098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AD23D4-24C1-4695-BC5A-FE4451E0BB4A}"/>
              </a:ext>
            </a:extLst>
          </p:cNvPr>
          <p:cNvSpPr txBox="1"/>
          <p:nvPr/>
        </p:nvSpPr>
        <p:spPr>
          <a:xfrm>
            <a:off x="1371600" y="46482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input an article or a book, then preprocess the text, and perform topic modeling on the article</a:t>
            </a:r>
          </a:p>
        </p:txBody>
      </p:sp>
    </p:spTree>
    <p:extLst>
      <p:ext uri="{BB962C8B-B14F-4D97-AF65-F5344CB8AC3E}">
        <p14:creationId xmlns:p14="http://schemas.microsoft.com/office/powerpoint/2010/main" val="50615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1A8F-6394-4DD2-B443-0D6B34A6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Evaluation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ED9F-1DE1-4F43-843D-B22F334E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r>
              <a:rPr lang="en-US" sz="2400" dirty="0">
                <a:solidFill>
                  <a:srgbClr val="3B1FE1"/>
                </a:solidFill>
              </a:rPr>
              <a:t>Accuracy</a:t>
            </a:r>
            <a:r>
              <a:rPr lang="en-US" sz="2400" dirty="0"/>
              <a:t>: Percentage of correctly predicted labels.</a:t>
            </a:r>
          </a:p>
          <a:p>
            <a:r>
              <a:rPr lang="en-US" sz="2400" dirty="0">
                <a:solidFill>
                  <a:srgbClr val="3B1FE1"/>
                </a:solidFill>
              </a:rPr>
              <a:t>Precision, Recall, F1-Score</a:t>
            </a:r>
            <a:r>
              <a:rPr lang="en-US" sz="2400" dirty="0"/>
              <a:t>: Metrics to evaluate the quality of classification.</a:t>
            </a:r>
          </a:p>
          <a:p>
            <a:r>
              <a:rPr lang="en-US" sz="2400" dirty="0">
                <a:solidFill>
                  <a:srgbClr val="3B1FE1"/>
                </a:solidFill>
              </a:rPr>
              <a:t>Confusion Matrix</a:t>
            </a:r>
            <a:r>
              <a:rPr lang="en-US" sz="2400" dirty="0"/>
              <a:t>: Visual representation of classification performance.</a:t>
            </a:r>
          </a:p>
          <a:p>
            <a:r>
              <a:rPr lang="en-US" sz="2400" dirty="0">
                <a:solidFill>
                  <a:srgbClr val="3B1FE1"/>
                </a:solidFill>
              </a:rPr>
              <a:t>ROC-AUC (Receiver Operating Characteristic - Area Under Curve)</a:t>
            </a:r>
            <a:r>
              <a:rPr lang="en-US" sz="2400" dirty="0"/>
              <a:t>: Measures classification performance for binary classes.</a:t>
            </a:r>
          </a:p>
        </p:txBody>
      </p:sp>
    </p:spTree>
    <p:extLst>
      <p:ext uri="{BB962C8B-B14F-4D97-AF65-F5344CB8AC3E}">
        <p14:creationId xmlns:p14="http://schemas.microsoft.com/office/powerpoint/2010/main" val="1745347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87AB-BC0B-4789-8757-540CAA37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077200" cy="1143000"/>
          </a:xfrm>
        </p:spPr>
        <p:txBody>
          <a:bodyPr/>
          <a:lstStyle/>
          <a:p>
            <a:r>
              <a:rPr lang="en-US" dirty="0"/>
              <a:t>Step 5: Application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64A5-05A5-43F0-95E7-C084B721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Sentiment Analysis for customer feedback and social media monitoring.</a:t>
            </a:r>
          </a:p>
          <a:p>
            <a:r>
              <a:rPr lang="en-US" sz="2400" dirty="0"/>
              <a:t>Text Classification for spam detection, news categorization.</a:t>
            </a:r>
          </a:p>
          <a:p>
            <a:r>
              <a:rPr lang="en-US" sz="2400" dirty="0"/>
              <a:t>Chatbots and Conversational Agents for customer support.</a:t>
            </a:r>
          </a:p>
          <a:p>
            <a:r>
              <a:rPr lang="en-US" sz="2400" dirty="0"/>
              <a:t>Content Recommendation based on user preferences.</a:t>
            </a:r>
          </a:p>
          <a:p>
            <a:r>
              <a:rPr lang="en-US" sz="2400" dirty="0"/>
              <a:t>Automated Report Generation to summarize large documents.</a:t>
            </a:r>
          </a:p>
        </p:txBody>
      </p:sp>
    </p:spTree>
    <p:extLst>
      <p:ext uri="{BB962C8B-B14F-4D97-AF65-F5344CB8AC3E}">
        <p14:creationId xmlns:p14="http://schemas.microsoft.com/office/powerpoint/2010/main" val="221732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D539A-AECB-41DD-B9C8-A4605DB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2E6F34-720C-4B30-8326-602FDC19DFB0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E75D-4575-4390-AEC7-E82A1227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0"/>
            <a:ext cx="8458200" cy="1362075"/>
          </a:xfrm>
        </p:spPr>
        <p:txBody>
          <a:bodyPr/>
          <a:lstStyle/>
          <a:p>
            <a:r>
              <a:rPr lang="en-US" sz="3600" dirty="0"/>
              <a:t>3. feature extraction methods</a:t>
            </a:r>
          </a:p>
        </p:txBody>
      </p:sp>
    </p:spTree>
    <p:extLst>
      <p:ext uri="{BB962C8B-B14F-4D97-AF65-F5344CB8AC3E}">
        <p14:creationId xmlns:p14="http://schemas.microsoft.com/office/powerpoint/2010/main" val="2405423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76652-F047-415A-9E55-A500D4C7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142E6-5B73-4B56-BBCB-19CB30830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Represents a text as a collection of word frequencies </a:t>
            </a:r>
            <a:r>
              <a:rPr lang="en-US" sz="2000" dirty="0">
                <a:solidFill>
                  <a:srgbClr val="3B1FE1"/>
                </a:solidFill>
              </a:rPr>
              <a:t>without considering grammar or word order.</a:t>
            </a:r>
          </a:p>
          <a:p>
            <a:r>
              <a:rPr lang="en-US" sz="2000" i="1" dirty="0"/>
              <a:t>How It Works?</a:t>
            </a:r>
            <a:r>
              <a:rPr lang="en-US" sz="2000" dirty="0"/>
              <a:t> Creates a </a:t>
            </a:r>
            <a:r>
              <a:rPr lang="en-US" sz="2000" dirty="0">
                <a:solidFill>
                  <a:srgbClr val="3B1FE1"/>
                </a:solidFill>
              </a:rPr>
              <a:t>vocabulary </a:t>
            </a:r>
            <a:r>
              <a:rPr lang="en-US" sz="2000" dirty="0"/>
              <a:t>of all the unique words in the text corpus and </a:t>
            </a:r>
            <a:r>
              <a:rPr lang="en-US" sz="2000" dirty="0">
                <a:solidFill>
                  <a:srgbClr val="3B1FE1"/>
                </a:solidFill>
              </a:rPr>
              <a:t>counts the occurrence</a:t>
            </a:r>
            <a:r>
              <a:rPr lang="en-US" sz="2000" dirty="0"/>
              <a:t> of each word in a document.</a:t>
            </a:r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Text: "The cat sat on the mat."</a:t>
            </a:r>
          </a:p>
          <a:p>
            <a:r>
              <a:rPr lang="en-US" sz="2000" dirty="0"/>
              <a:t>Vocabulary: ["cat", "mat", "on", "sat", "the"]</a:t>
            </a:r>
          </a:p>
          <a:p>
            <a:r>
              <a:rPr lang="en-US" sz="2000" dirty="0" err="1"/>
              <a:t>BoW</a:t>
            </a:r>
            <a:r>
              <a:rPr lang="en-US" sz="2000" dirty="0"/>
              <a:t> Vector: [1, 1, 1, 1, 2] (</a:t>
            </a:r>
            <a:r>
              <a:rPr lang="en-US" sz="2000" dirty="0">
                <a:solidFill>
                  <a:srgbClr val="3B1FE1"/>
                </a:solidFill>
              </a:rPr>
              <a:t>frequency of each word in the text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1636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323A-9EC1-4760-B14E-6C91CA62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1143000"/>
          </a:xfrm>
        </p:spPr>
        <p:txBody>
          <a:bodyPr/>
          <a:lstStyle/>
          <a:p>
            <a:r>
              <a:rPr lang="en-US" dirty="0"/>
              <a:t>Python for </a:t>
            </a:r>
            <a:r>
              <a:rPr lang="en-US" dirty="0" err="1"/>
              <a:t>BoW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14A2-1129-4BC1-BB01-67B804DA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114800"/>
          </a:xfrm>
        </p:spPr>
        <p:txBody>
          <a:bodyPr/>
          <a:lstStyle/>
          <a:p>
            <a:r>
              <a:rPr lang="en-US" sz="1200" dirty="0"/>
              <a:t>from </a:t>
            </a:r>
            <a:r>
              <a:rPr lang="en-US" sz="1200" dirty="0" err="1"/>
              <a:t>sklearn.feature_extraction.text</a:t>
            </a:r>
            <a:r>
              <a:rPr lang="en-US" sz="1200" dirty="0"/>
              <a:t> import </a:t>
            </a:r>
            <a:r>
              <a:rPr lang="en-US" sz="1200" dirty="0" err="1"/>
              <a:t>CountVectorizer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Define a sample set of documents</a:t>
            </a:r>
          </a:p>
          <a:p>
            <a:r>
              <a:rPr lang="en-US" sz="1200" dirty="0"/>
              <a:t>documents = [</a:t>
            </a:r>
          </a:p>
          <a:p>
            <a:r>
              <a:rPr lang="en-US" sz="1200" dirty="0"/>
              <a:t>    "The cat sat on the mat.",</a:t>
            </a:r>
          </a:p>
          <a:p>
            <a:r>
              <a:rPr lang="en-US" sz="1200" dirty="0"/>
              <a:t>    "The dog barked loudly.",</a:t>
            </a:r>
          </a:p>
          <a:p>
            <a:r>
              <a:rPr lang="en-US" sz="1200" dirty="0"/>
              <a:t>    "The cat chased the mouse.",</a:t>
            </a:r>
          </a:p>
          <a:p>
            <a:r>
              <a:rPr lang="en-US" sz="1200" dirty="0"/>
              <a:t>]</a:t>
            </a:r>
          </a:p>
          <a:p>
            <a:endParaRPr lang="en-US" sz="1200" dirty="0"/>
          </a:p>
          <a:p>
            <a:r>
              <a:rPr lang="en-US" sz="1200" dirty="0"/>
              <a:t># Initialize the </a:t>
            </a:r>
            <a:r>
              <a:rPr lang="en-US" sz="1200" dirty="0" err="1"/>
              <a:t>CountVectorizer</a:t>
            </a:r>
            <a:endParaRPr lang="en-US" sz="1200" dirty="0"/>
          </a:p>
          <a:p>
            <a:r>
              <a:rPr lang="en-US" sz="1200" dirty="0"/>
              <a:t>vectorizer = </a:t>
            </a:r>
            <a:r>
              <a:rPr lang="en-US" sz="1200" dirty="0" err="1"/>
              <a:t>CountVectorizer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# Fit the model and transform the documents into a </a:t>
            </a:r>
            <a:r>
              <a:rPr lang="en-US" sz="1200" dirty="0" err="1"/>
              <a:t>BoW</a:t>
            </a:r>
            <a:r>
              <a:rPr lang="en-US" sz="1200" dirty="0"/>
              <a:t> matrix</a:t>
            </a:r>
          </a:p>
          <a:p>
            <a:r>
              <a:rPr lang="en-US" sz="1200" dirty="0" err="1"/>
              <a:t>bow_matrix</a:t>
            </a:r>
            <a:r>
              <a:rPr lang="en-US" sz="1200" dirty="0"/>
              <a:t> = </a:t>
            </a:r>
            <a:r>
              <a:rPr lang="en-US" sz="1200" dirty="0" err="1"/>
              <a:t>vectorizer.fit_transform</a:t>
            </a:r>
            <a:r>
              <a:rPr lang="en-US" sz="1200" dirty="0"/>
              <a:t>(documents)</a:t>
            </a:r>
          </a:p>
          <a:p>
            <a:endParaRPr lang="en-US" sz="1200" dirty="0"/>
          </a:p>
          <a:p>
            <a:r>
              <a:rPr lang="en-US" sz="1200" dirty="0"/>
              <a:t># Convert the result into a dense matrix format and print it</a:t>
            </a:r>
          </a:p>
          <a:p>
            <a:r>
              <a:rPr lang="en-US" sz="1200" dirty="0"/>
              <a:t>print("</a:t>
            </a:r>
            <a:r>
              <a:rPr lang="en-US" sz="1200" dirty="0" err="1"/>
              <a:t>BoW</a:t>
            </a:r>
            <a:r>
              <a:rPr lang="en-US" sz="1200" dirty="0"/>
              <a:t> Matrix (Document-Term Matrix):\n", </a:t>
            </a:r>
            <a:r>
              <a:rPr lang="en-US" sz="1200" dirty="0" err="1"/>
              <a:t>bow_matrix.toarray</a:t>
            </a:r>
            <a:r>
              <a:rPr lang="en-US" sz="1200" dirty="0"/>
              <a:t>())</a:t>
            </a:r>
          </a:p>
          <a:p>
            <a:endParaRPr lang="en-US" sz="1200" dirty="0"/>
          </a:p>
          <a:p>
            <a:r>
              <a:rPr lang="en-US" sz="1200" dirty="0"/>
              <a:t># Get the feature names (vocabulary)</a:t>
            </a:r>
          </a:p>
          <a:p>
            <a:r>
              <a:rPr lang="en-US" sz="1200" dirty="0"/>
              <a:t>print("Feature Names (Vocabulary):\n", </a:t>
            </a:r>
            <a:r>
              <a:rPr lang="en-US" sz="1200" dirty="0" err="1"/>
              <a:t>vectorizer.get_feature_names_out</a:t>
            </a:r>
            <a:r>
              <a:rPr lang="en-US" sz="12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49961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D539A-AECB-41DD-B9C8-A4605DB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2E6F34-720C-4B30-8326-602FDC19DFB0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E75D-4575-4390-AEC7-E82A1227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0"/>
            <a:ext cx="8458200" cy="1362075"/>
          </a:xfrm>
        </p:spPr>
        <p:txBody>
          <a:bodyPr/>
          <a:lstStyle/>
          <a:p>
            <a:r>
              <a:rPr lang="en-US" sz="3800" dirty="0"/>
              <a:t>1. Textual 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20077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8A68-DC6D-4C5B-A669-A062A8F9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</a:t>
            </a:r>
            <a:r>
              <a:rPr lang="en-US" dirty="0" err="1"/>
              <a:t>BoWs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48872-3302-4967-BA7B-612889C88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235" y="1580322"/>
            <a:ext cx="6879265" cy="1371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13D7D-C4D9-4B1B-95ED-47E498A00088}"/>
              </a:ext>
            </a:extLst>
          </p:cNvPr>
          <p:cNvSpPr txBox="1"/>
          <p:nvPr/>
        </p:nvSpPr>
        <p:spPr>
          <a:xfrm>
            <a:off x="1070112" y="3124200"/>
            <a:ext cx="5105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original documents:</a:t>
            </a:r>
          </a:p>
          <a:p>
            <a:r>
              <a:rPr lang="en-US" sz="1800" dirty="0"/>
              <a:t>"The cat sat on the mat.",</a:t>
            </a:r>
          </a:p>
          <a:p>
            <a:r>
              <a:rPr lang="en-US" sz="1800" dirty="0"/>
              <a:t>"The dog barked loudly.",</a:t>
            </a:r>
          </a:p>
          <a:p>
            <a:r>
              <a:rPr lang="en-US" sz="1800" dirty="0"/>
              <a:t>"The cat chased the mouse.",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D32C3-6935-42DC-A1AE-6DBAEB2823F4}"/>
              </a:ext>
            </a:extLst>
          </p:cNvPr>
          <p:cNvSpPr txBox="1"/>
          <p:nvPr/>
        </p:nvSpPr>
        <p:spPr>
          <a:xfrm>
            <a:off x="1046922" y="4496807"/>
            <a:ext cx="7235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B1FE1"/>
                </a:solidFill>
              </a:rPr>
              <a:t>This results in a </a:t>
            </a:r>
            <a:r>
              <a:rPr lang="en-US" sz="1800" dirty="0" err="1">
                <a:solidFill>
                  <a:srgbClr val="3B1FE1"/>
                </a:solidFill>
              </a:rPr>
              <a:t>BoW</a:t>
            </a:r>
            <a:r>
              <a:rPr lang="en-US" sz="1800" dirty="0">
                <a:solidFill>
                  <a:srgbClr val="3B1FE1"/>
                </a:solidFill>
              </a:rPr>
              <a:t> matrix, used in</a:t>
            </a:r>
          </a:p>
          <a:p>
            <a:pPr marL="342900" indent="-342900">
              <a:buAutoNum type="arabicPeriod"/>
            </a:pPr>
            <a:r>
              <a:rPr lang="en-US" sz="1800" dirty="0"/>
              <a:t>Logistic regressions or decision tree for classification analysis</a:t>
            </a:r>
          </a:p>
          <a:p>
            <a:pPr marL="342900" indent="-342900">
              <a:buAutoNum type="arabicPeriod"/>
            </a:pPr>
            <a:r>
              <a:rPr lang="en-US" sz="1800" dirty="0"/>
              <a:t>Clustering and topic modeling</a:t>
            </a:r>
          </a:p>
          <a:p>
            <a:pPr marL="342900" indent="-342900">
              <a:buAutoNum type="arabicPeriod"/>
            </a:pPr>
            <a:r>
              <a:rPr lang="en-US" sz="1800" dirty="0"/>
              <a:t>Input for deep learning models</a:t>
            </a:r>
          </a:p>
          <a:p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5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FA0B-4F9B-4E3A-A69A-6317532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a large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ADFE-A55B-49AD-BF5B-2482E673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9250"/>
            <a:ext cx="7772400" cy="4114800"/>
          </a:xfrm>
        </p:spPr>
        <p:txBody>
          <a:bodyPr/>
          <a:lstStyle/>
          <a:p>
            <a:r>
              <a:rPr lang="en-US" sz="2800" dirty="0"/>
              <a:t>Nakamoto (2008)</a:t>
            </a:r>
          </a:p>
          <a:p>
            <a:r>
              <a:rPr lang="en-US" sz="1200" dirty="0"/>
              <a:t>!pip install PyPDF2</a:t>
            </a:r>
          </a:p>
          <a:p>
            <a:r>
              <a:rPr lang="en-US" sz="1200" dirty="0"/>
              <a:t>import PyPDF2</a:t>
            </a:r>
          </a:p>
          <a:p>
            <a:endParaRPr lang="en-US" sz="1200" dirty="0"/>
          </a:p>
          <a:p>
            <a:r>
              <a:rPr lang="en-US" sz="1200" dirty="0"/>
              <a:t># Read a large text file</a:t>
            </a:r>
          </a:p>
          <a:p>
            <a:r>
              <a:rPr lang="en-US" sz="1200" dirty="0" err="1"/>
              <a:t>file_path</a:t>
            </a:r>
            <a:r>
              <a:rPr lang="en-US" sz="1200" dirty="0"/>
              <a:t> = 'nakamoto_2008_bitcoin.pdf'</a:t>
            </a:r>
          </a:p>
          <a:p>
            <a:endParaRPr lang="en-US" sz="1200" dirty="0"/>
          </a:p>
          <a:p>
            <a:r>
              <a:rPr lang="en-US" sz="1200" dirty="0"/>
              <a:t># Open the PDF file</a:t>
            </a:r>
          </a:p>
          <a:p>
            <a:r>
              <a:rPr lang="en-US" sz="1200" dirty="0"/>
              <a:t>with open(</a:t>
            </a:r>
            <a:r>
              <a:rPr lang="en-US" sz="1200" dirty="0" err="1"/>
              <a:t>file_path</a:t>
            </a:r>
            <a:r>
              <a:rPr lang="en-US" sz="1200" dirty="0"/>
              <a:t>, '</a:t>
            </a:r>
            <a:r>
              <a:rPr lang="en-US" sz="1200" dirty="0" err="1"/>
              <a:t>rb</a:t>
            </a:r>
            <a:r>
              <a:rPr lang="en-US" sz="1200" dirty="0"/>
              <a:t>') as file:</a:t>
            </a:r>
          </a:p>
          <a:p>
            <a:r>
              <a:rPr lang="en-US" sz="1200" dirty="0"/>
              <a:t>    reader = PyPDF2.PdfReader(file)</a:t>
            </a:r>
          </a:p>
          <a:p>
            <a:r>
              <a:rPr lang="en-US" sz="1200" dirty="0"/>
              <a:t>    </a:t>
            </a:r>
          </a:p>
          <a:p>
            <a:r>
              <a:rPr lang="en-US" sz="1200" dirty="0"/>
              <a:t>    # Extract text from the first page</a:t>
            </a:r>
          </a:p>
          <a:p>
            <a:r>
              <a:rPr lang="en-US" sz="1200" dirty="0"/>
              <a:t>    page = </a:t>
            </a:r>
            <a:r>
              <a:rPr lang="en-US" sz="1200" dirty="0" err="1"/>
              <a:t>reader.pages</a:t>
            </a:r>
            <a:r>
              <a:rPr lang="en-US" sz="1200" dirty="0"/>
              <a:t>[0]</a:t>
            </a:r>
          </a:p>
          <a:p>
            <a:r>
              <a:rPr lang="en-US" sz="1200" dirty="0"/>
              <a:t>    print(</a:t>
            </a:r>
            <a:r>
              <a:rPr lang="en-US" sz="1200" dirty="0" err="1"/>
              <a:t>page.extract_text</a:t>
            </a:r>
            <a:r>
              <a:rPr lang="en-US" sz="1200" dirty="0"/>
              <a:t>())</a:t>
            </a:r>
          </a:p>
          <a:p>
            <a:endParaRPr lang="en-US" sz="1200" dirty="0"/>
          </a:p>
          <a:p>
            <a:r>
              <a:rPr lang="en-US" sz="1200" dirty="0"/>
              <a:t># Check a snippet of the document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large_document</a:t>
            </a:r>
            <a:r>
              <a:rPr lang="en-US" sz="1200" dirty="0"/>
              <a:t>[:500])  # Display the first 500 characters</a:t>
            </a:r>
          </a:p>
        </p:txBody>
      </p:sp>
    </p:spTree>
    <p:extLst>
      <p:ext uri="{BB962C8B-B14F-4D97-AF65-F5344CB8AC3E}">
        <p14:creationId xmlns:p14="http://schemas.microsoft.com/office/powerpoint/2010/main" val="16634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1D34F-70CB-481F-BF8F-255B1B42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8153400" cy="46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1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AE8C-8203-44D4-B8E5-D63C5836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305800" cy="1143000"/>
          </a:xfrm>
        </p:spPr>
        <p:txBody>
          <a:bodyPr/>
          <a:lstStyle/>
          <a:p>
            <a:r>
              <a:rPr lang="en-US" b="1" dirty="0"/>
              <a:t>Term Frequency-Inverse Document Frequency (TF-IDF)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E2F7-AFE2-4FCF-AE14-3846D5DA2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00600"/>
          </a:xfrm>
        </p:spPr>
        <p:txBody>
          <a:bodyPr/>
          <a:lstStyle/>
          <a:p>
            <a:r>
              <a:rPr lang="en-US" sz="2800" b="1" dirty="0">
                <a:solidFill>
                  <a:srgbClr val="3B1FE1"/>
                </a:solidFill>
              </a:rPr>
              <a:t>TF-IDF</a:t>
            </a:r>
            <a:r>
              <a:rPr lang="en-US" sz="2800" dirty="0"/>
              <a:t> is a statistical measure used to evaluate the importance of a word in a document relative to a collection of documents (corpus).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B1FE1"/>
                </a:solidFill>
              </a:rPr>
              <a:t>TF</a:t>
            </a:r>
            <a:r>
              <a:rPr lang="en-US" sz="2000" dirty="0"/>
              <a:t>: term frequency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B1FE1"/>
                </a:solidFill>
              </a:rPr>
              <a:t>IDF</a:t>
            </a:r>
            <a:r>
              <a:rPr lang="en-US" sz="2000" dirty="0"/>
              <a:t>: inverse document frequency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B1FE1"/>
                </a:solidFill>
              </a:rPr>
              <a:t>TF</a:t>
            </a:r>
            <a:r>
              <a:rPr lang="en-US" sz="2000" dirty="0"/>
              <a:t>: how frequently they occur in a specific document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B1FE1"/>
                </a:solidFill>
              </a:rPr>
              <a:t>IDF</a:t>
            </a:r>
            <a:r>
              <a:rPr lang="en-US" sz="2000" dirty="0"/>
              <a:t>: how rare they are across all documents </a:t>
            </a:r>
          </a:p>
          <a:p>
            <a:r>
              <a:rPr lang="en-US" sz="2800" dirty="0"/>
              <a:t>This helps highlight more informative words and </a:t>
            </a:r>
            <a:r>
              <a:rPr lang="en-US" sz="2800" dirty="0">
                <a:solidFill>
                  <a:srgbClr val="3B1FE1"/>
                </a:solidFill>
              </a:rPr>
              <a:t>reduces the importance of commonly used words.</a:t>
            </a:r>
          </a:p>
          <a:p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1288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9DEA-0DC5-436E-9BEB-8C3F1CC3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B88DF-FE6D-475A-9AFE-3643EF29A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7772400" cy="4114800"/>
              </a:xfrm>
            </p:spPr>
            <p:txBody>
              <a:bodyPr/>
              <a:lstStyle/>
              <a:p>
                <a:r>
                  <a:rPr lang="en-US" sz="2000" dirty="0"/>
                  <a:t>For a </a:t>
                </a:r>
                <a:r>
                  <a:rPr lang="en-US" sz="2000" dirty="0">
                    <a:solidFill>
                      <a:srgbClr val="3B1FE1"/>
                    </a:solidFill>
                  </a:rPr>
                  <a:t>word </a:t>
                </a:r>
                <a:r>
                  <a:rPr lang="en-US" sz="2000" i="1" dirty="0">
                    <a:solidFill>
                      <a:srgbClr val="3B1FE1"/>
                    </a:solidFill>
                  </a:rPr>
                  <a:t>t</a:t>
                </a:r>
                <a:r>
                  <a:rPr lang="en-US" sz="2000" dirty="0">
                    <a:solidFill>
                      <a:srgbClr val="3B1FE1"/>
                    </a:solidFill>
                  </a:rPr>
                  <a:t> </a:t>
                </a:r>
                <a:r>
                  <a:rPr lang="en-US" sz="2000" dirty="0"/>
                  <a:t>in a specific </a:t>
                </a:r>
                <a:r>
                  <a:rPr lang="en-US" sz="2000" dirty="0">
                    <a:solidFill>
                      <a:srgbClr val="3B1FE1"/>
                    </a:solidFill>
                  </a:rPr>
                  <a:t>document d</a:t>
                </a:r>
                <a:r>
                  <a:rPr lang="en-US" sz="2000" dirty="0"/>
                  <a:t> within a collection (corpus) of documents, the TF-IDF score is calculated as:</a:t>
                </a:r>
              </a:p>
              <a:p>
                <a:r>
                  <a:rPr lang="en-US" sz="2400" dirty="0"/>
                  <a:t>          </a:t>
                </a:r>
              </a:p>
              <a:p>
                <a:r>
                  <a:rPr lang="en-US" sz="2400" dirty="0"/>
                  <a:t>           </a:t>
                </a:r>
                <a:r>
                  <a:rPr lang="en-US" sz="1800" i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/>
              </a:p>
              <a:p>
                <a:endParaRPr lang="en-US" sz="1800" dirty="0"/>
              </a:p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TF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𝑎𝑝𝑝𝑒𝑎𝑟𝑠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800" i="1" dirty="0"/>
              </a:p>
              <a:p>
                <a:r>
                  <a:rPr lang="en-US" sz="1800" dirty="0"/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N is the total number of document in the collection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the number of document containing word 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B88DF-FE6D-475A-9AFE-3643EF29A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7772400" cy="4114800"/>
              </a:xfrm>
              <a:blipFill>
                <a:blip r:embed="rId2"/>
                <a:stretch>
                  <a:fillRect l="-863" t="-741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224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2846-822B-4B94-885B-E901C424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F418-879F-42E9-A2EC-9F80E06F4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458200" cy="4572000"/>
              </a:xfrm>
            </p:spPr>
            <p:txBody>
              <a:bodyPr/>
              <a:lstStyle/>
              <a:p>
                <a:r>
                  <a:rPr lang="en-US" sz="2000" dirty="0"/>
                  <a:t>Given a collection contains the two documents: </a:t>
                </a:r>
              </a:p>
              <a:p>
                <a:r>
                  <a:rPr lang="en-US" sz="2000" dirty="0"/>
                  <a:t>                    Document 1: "The cat ran."</a:t>
                </a:r>
              </a:p>
              <a:p>
                <a:r>
                  <a:rPr lang="en-US" sz="2000" dirty="0"/>
                  <a:t>                    Document 2: "The dog barked.“</a:t>
                </a:r>
              </a:p>
              <a:p>
                <a:r>
                  <a:rPr lang="en-US" sz="2000" dirty="0"/>
                  <a:t>Calculate term frequency (TF), Inverse Document Frequency (IDF), and TF-IDF.</a:t>
                </a:r>
              </a:p>
              <a:p>
                <a:r>
                  <a:rPr lang="en-US" sz="2400" b="1" dirty="0"/>
                  <a:t>Answers: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TF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barked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𝑎𝑝𝑝𝑒𝑎𝑟𝑠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TF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barked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𝑎𝑝𝑝𝑒𝑎𝑟𝑠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       </a:t>
                </a:r>
                <a:r>
                  <a:rPr lang="en-US" sz="1800" i="1" dirty="0"/>
                  <a:t>IDF</a:t>
                </a:r>
                <a:r>
                  <a:rPr lang="en-US" sz="1800" dirty="0"/>
                  <a:t> of “barked” = log(# of documents/(1+# of document containing “barked”))</a:t>
                </a:r>
              </a:p>
              <a:p>
                <a:r>
                  <a:rPr lang="en-US" sz="1800" dirty="0"/>
                  <a:t>                                 = log(2/2) = 0</a:t>
                </a:r>
              </a:p>
              <a:p>
                <a:r>
                  <a:rPr lang="en-US" sz="1800" dirty="0"/>
                  <a:t>                     </a:t>
                </a:r>
                <a:r>
                  <a:rPr lang="en-US" sz="1800" i="1" dirty="0"/>
                  <a:t>TF-IDF</a:t>
                </a:r>
                <a:r>
                  <a:rPr lang="en-US" sz="1800" dirty="0"/>
                  <a:t> of “barked” in documents 1 and 2: (0, 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83F418-879F-42E9-A2EC-9F80E06F4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458200" cy="4572000"/>
              </a:xfrm>
              <a:blipFill>
                <a:blip r:embed="rId2"/>
                <a:stretch>
                  <a:fillRect l="-1154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17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B609-02FB-42BA-B442-88436615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52425"/>
            <a:ext cx="7467600" cy="1143000"/>
          </a:xfrm>
        </p:spPr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9CBB-978C-4D78-B6B7-80846C182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3810000" cy="4114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sklearn.feature_extraction.text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TfidfVectorizer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import pandas as pd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as np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Sample documents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documents = [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"The cat ran.",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"The dog barked.",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Create the TF-IDF vectorizer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vectorizer =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TfidfVectorizer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Fit and transform the documents into a TF-IDF matrix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tfidf_matrix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vectorizer.fit_transform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(documents)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Get the feature names (words in the vocabulary)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feature_names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vectorizer.get_feature_names_out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Calculate IDF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idf_values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vectorizer.idf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_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Calculate Term Frequency (TF) matrix (convert TF-IDF matrix to TF by dividing by IDF values)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tf_matrix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tfidf_matrix.toarray</a:t>
            </a:r>
            <a:r>
              <a: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 / </a:t>
            </a:r>
            <a:r>
              <a:rPr lang="en-US" sz="1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idf_values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23BE-45E2-40BC-9C67-538973840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6287" y="1524000"/>
            <a:ext cx="3810000" cy="4114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Convert IDF, TF, and TF-IDF values to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dataframes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for easy visualization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idf_df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({'Word':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feature_names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'IDF':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idf_values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TF values for each document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tf_df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tf_matrix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columns=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feature_names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tf_df.insert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(0, 'Document', [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f'Document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{i+1}' for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(documents))])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TF-IDF values for each document (directly from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tfidf_matrix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tfidf_df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tfidf_matrix.toarray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(), columns=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feature_names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tfidf_df.insert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(0, 'Document', [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f'Document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{i+1}' for 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range(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(documents))])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Print IDF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print("=== IDF Values ===")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idf_df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Print Term Frequencies (TF)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print("\n=== Term Frequency (TF) Values ===")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tf_df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# Print TF-IDF values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print("\n=== TF-IDF Values ===")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sz="105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tfidf_df</a:t>
            </a:r>
            <a:r>
              <a:rPr lang="en-US" sz="105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07473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5D7EB3-EB08-4D9B-B5C1-EE53EF85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305800" cy="1143000"/>
          </a:xfrm>
        </p:spPr>
        <p:txBody>
          <a:bodyPr/>
          <a:lstStyle/>
          <a:p>
            <a:r>
              <a:rPr lang="en-US" dirty="0"/>
              <a:t>How are TF-IDF scores used?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38416-2EF2-4D83-A37F-F5AFE6F4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TF-IDF scores are text data used to analyze and interpret text.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Spam detection: identifying common words in spam emails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Sentiment analysis: words like “happy”, “amazing” get higher TF-IDF in positive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12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550D-AD2E-47A8-BC8C-4859C3E1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Word2Vec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50F6-EF36-4C5B-88A9-7DD2E399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400" b="1" dirty="0"/>
              <a:t>Word2Vec</a:t>
            </a:r>
            <a:r>
              <a:rPr lang="en-US" sz="2400" dirty="0"/>
              <a:t> is a </a:t>
            </a:r>
            <a:r>
              <a:rPr lang="en-US" sz="2400" dirty="0">
                <a:solidFill>
                  <a:srgbClr val="3B1FE1"/>
                </a:solidFill>
              </a:rPr>
              <a:t>word embedding technique </a:t>
            </a:r>
            <a:r>
              <a:rPr lang="en-US" sz="2400" dirty="0"/>
              <a:t>that represents words as high-dimensional vectors, capturing semantic meanings and relationships between words based on their usage in a corpus.</a:t>
            </a:r>
          </a:p>
          <a:p>
            <a:r>
              <a:rPr lang="en-US" sz="2400" dirty="0"/>
              <a:t>It was developed by Tomas </a:t>
            </a:r>
            <a:r>
              <a:rPr lang="en-US" sz="2400" dirty="0" err="1"/>
              <a:t>Mikolov</a:t>
            </a:r>
            <a:r>
              <a:rPr lang="en-US" sz="2400" dirty="0"/>
              <a:t> at </a:t>
            </a:r>
            <a:r>
              <a:rPr lang="en-US" sz="2400" dirty="0">
                <a:solidFill>
                  <a:srgbClr val="3B1FE1"/>
                </a:solidFill>
              </a:rPr>
              <a:t>Google</a:t>
            </a:r>
            <a:r>
              <a:rPr lang="en-US" sz="2400" dirty="0"/>
              <a:t> in 2013 </a:t>
            </a:r>
          </a:p>
          <a:p>
            <a:r>
              <a:rPr lang="en-US" sz="2400" dirty="0"/>
              <a:t>Applies neural networks to learn word associations from large text datasets. The resulting word embeddings encode contextual information, making similar words (e.g., </a:t>
            </a:r>
            <a:r>
              <a:rPr lang="en-US" sz="2400" i="1" dirty="0"/>
              <a:t>"king"</a:t>
            </a:r>
            <a:r>
              <a:rPr lang="en-US" sz="2400" dirty="0"/>
              <a:t> and </a:t>
            </a:r>
            <a:r>
              <a:rPr lang="en-US" sz="2400" i="1" dirty="0"/>
              <a:t>"queen"</a:t>
            </a:r>
            <a:r>
              <a:rPr lang="en-US" sz="2400" dirty="0"/>
              <a:t>) close in vector space.</a:t>
            </a:r>
          </a:p>
        </p:txBody>
      </p:sp>
    </p:spTree>
    <p:extLst>
      <p:ext uri="{BB962C8B-B14F-4D97-AF65-F5344CB8AC3E}">
        <p14:creationId xmlns:p14="http://schemas.microsoft.com/office/powerpoint/2010/main" val="285886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1FAA-FDF4-4A84-B650-327EABB7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C9C4-A3A7-45CA-9A03-56C66B94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r>
              <a:rPr lang="en-US" sz="2800" dirty="0"/>
              <a:t>Preprocess the document</a:t>
            </a:r>
          </a:p>
          <a:p>
            <a:r>
              <a:rPr lang="en-US" sz="2800" dirty="0"/>
              <a:t>Initialize the Word2Vec model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CROW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Skip-Gram</a:t>
            </a:r>
          </a:p>
          <a:p>
            <a:r>
              <a:rPr lang="en-US" sz="2800" dirty="0"/>
              <a:t>Train the model</a:t>
            </a:r>
          </a:p>
          <a:p>
            <a:r>
              <a:rPr lang="en-US" sz="2800" dirty="0"/>
              <a:t>Extract the </a:t>
            </a:r>
            <a:r>
              <a:rPr lang="en-US" sz="2800" dirty="0">
                <a:solidFill>
                  <a:srgbClr val="3B1FE1"/>
                </a:solidFill>
              </a:rPr>
              <a:t>embedding</a:t>
            </a:r>
          </a:p>
          <a:p>
            <a:r>
              <a:rPr lang="en-US" sz="2800" dirty="0"/>
              <a:t>Perform text analysis using embedding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92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E7DA-A0E4-47AF-9EDF-AFCB618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textual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23C0-DC4A-4DA1-9416-DC4DDEA9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6672"/>
            <a:ext cx="7772400" cy="4114800"/>
          </a:xfrm>
        </p:spPr>
        <p:txBody>
          <a:bodyPr>
            <a:normAutofit fontScale="40000" lnSpcReduction="20000"/>
          </a:bodyPr>
          <a:lstStyle/>
          <a:p>
            <a:r>
              <a:rPr lang="en-US" sz="5100" b="1" dirty="0">
                <a:solidFill>
                  <a:srgbClr val="3B1FE1"/>
                </a:solidFill>
              </a:rPr>
              <a:t>Definition:</a:t>
            </a:r>
          </a:p>
          <a:p>
            <a:pPr lvl="1"/>
            <a:r>
              <a:rPr lang="en-US" sz="4800" dirty="0">
                <a:solidFill>
                  <a:srgbClr val="3B1FE1"/>
                </a:solidFill>
              </a:rPr>
              <a:t>Textual analysis</a:t>
            </a:r>
            <a:r>
              <a:rPr lang="en-US" sz="4800" dirty="0"/>
              <a:t> is the process of using computational techniques to extract information, patterns, and insights from unstructured text data.</a:t>
            </a:r>
          </a:p>
          <a:p>
            <a:pPr lvl="1"/>
            <a:r>
              <a:rPr lang="en-US" sz="4800" dirty="0"/>
              <a:t>It involves transforming text into a structured format for analysis, identifying patterns, trends, and relationships using NLP (Natural Language Processing) techniques</a:t>
            </a:r>
          </a:p>
          <a:p>
            <a:pPr lvl="1"/>
            <a:r>
              <a:rPr lang="en-US" sz="4800" dirty="0"/>
              <a:t>Textual analysis deals with unstructured data, requiring traditional machine learning algorithms (classification and clustering) and advanced deep learning models (e.g., transformers)</a:t>
            </a:r>
          </a:p>
          <a:p>
            <a:endParaRPr lang="en-US" sz="4000" b="1" dirty="0">
              <a:solidFill>
                <a:srgbClr val="3B1FE1"/>
              </a:solidFill>
            </a:endParaRPr>
          </a:p>
          <a:p>
            <a:r>
              <a:rPr lang="en-US" sz="5100" b="1" dirty="0">
                <a:solidFill>
                  <a:srgbClr val="3B1FE1"/>
                </a:solidFill>
              </a:rPr>
              <a:t>Purpose and goals:</a:t>
            </a:r>
          </a:p>
          <a:p>
            <a:pPr lvl="1"/>
            <a:r>
              <a:rPr lang="en-US" sz="4200" dirty="0"/>
              <a:t>Understand the context, sentiment, and key themes in textual data</a:t>
            </a:r>
          </a:p>
          <a:p>
            <a:pPr lvl="1"/>
            <a:r>
              <a:rPr lang="en-US" sz="4200" dirty="0"/>
              <a:t>Reveal hidden patterns and relationships that are not easily discernible through traditional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873169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CAA1-A5FF-41F5-9602-972636AF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9686-8748-4A4E-8180-23E86B2C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1700" dirty="0"/>
              <a:t>An embedding is a dense vector representation of discrete data, like words or categories, that captures their relationships in a multi-dimensional space. </a:t>
            </a:r>
          </a:p>
          <a:p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Words like "king", "queen", "man", and "woman" might be represented as (hypothetical):</a:t>
            </a:r>
          </a:p>
          <a:p>
            <a:endParaRPr lang="en-US" sz="1700" dirty="0"/>
          </a:p>
          <a:p>
            <a:r>
              <a:rPr lang="en-US" sz="1700" dirty="0">
                <a:solidFill>
                  <a:schemeClr val="accent1"/>
                </a:solidFill>
              </a:rPr>
              <a:t>	king = [0.25, 0.80, 0.65]</a:t>
            </a:r>
          </a:p>
          <a:p>
            <a:r>
              <a:rPr lang="en-US" sz="1700" dirty="0">
                <a:solidFill>
                  <a:schemeClr val="accent1"/>
                </a:solidFill>
              </a:rPr>
              <a:t>	queen = [0.28, 0.79, 0.67]</a:t>
            </a:r>
          </a:p>
          <a:p>
            <a:r>
              <a:rPr lang="en-US" sz="1700" dirty="0"/>
              <a:t>	</a:t>
            </a:r>
            <a:r>
              <a:rPr lang="en-US" sz="1700" dirty="0">
                <a:solidFill>
                  <a:srgbClr val="3B1FE1"/>
                </a:solidFill>
              </a:rPr>
              <a:t>man = [0.9, 0.3, 0.4]</a:t>
            </a:r>
          </a:p>
          <a:p>
            <a:r>
              <a:rPr lang="en-US" sz="1700" dirty="0">
                <a:solidFill>
                  <a:srgbClr val="3B1FE1"/>
                </a:solidFill>
              </a:rPr>
              <a:t>	woman = [0.88, 0.32, 0.42]</a:t>
            </a:r>
          </a:p>
          <a:p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The vectors for "king" and "queen" will be close to each other, indicating they are semantically similar.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“Man” and “woman” are similar.</a:t>
            </a:r>
          </a:p>
        </p:txBody>
      </p:sp>
    </p:spTree>
    <p:extLst>
      <p:ext uri="{BB962C8B-B14F-4D97-AF65-F5344CB8AC3E}">
        <p14:creationId xmlns:p14="http://schemas.microsoft.com/office/powerpoint/2010/main" val="3002403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D607-C039-453E-9926-14D32BED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7848600" cy="1143000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0F10A-F55D-4A15-AE99-378F4B598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28775"/>
                <a:ext cx="7924800" cy="4114800"/>
              </a:xfrm>
            </p:spPr>
            <p:txBody>
              <a:bodyPr/>
              <a:lstStyle/>
              <a:p>
                <a:r>
                  <a:rPr lang="en-US" sz="2000" dirty="0"/>
                  <a:t>Word2Vec maps words to vectors such that </a:t>
                </a:r>
                <a:r>
                  <a:rPr lang="en-US" sz="2000" dirty="0">
                    <a:solidFill>
                      <a:srgbClr val="3B1FE1"/>
                    </a:solidFill>
                  </a:rPr>
                  <a:t>similar words have small cosine distances</a:t>
                </a:r>
                <a:r>
                  <a:rPr lang="en-US" sz="2000" dirty="0"/>
                  <a:t> (or </a:t>
                </a:r>
                <a:r>
                  <a:rPr lang="en-US" sz="2000" dirty="0">
                    <a:solidFill>
                      <a:srgbClr val="3B1FE1"/>
                    </a:solidFill>
                  </a:rPr>
                  <a:t>high cosine similarity</a:t>
                </a:r>
                <a:r>
                  <a:rPr lang="en-US" sz="2000" dirty="0"/>
                  <a:t>) in the vector space. Given two words, </a:t>
                </a:r>
                <a:r>
                  <a:rPr lang="en-US" sz="2000" b="1" dirty="0"/>
                  <a:t>w</a:t>
                </a:r>
                <a:r>
                  <a:rPr lang="en-US" sz="2000" b="1" baseline="-25000" dirty="0"/>
                  <a:t>1</a:t>
                </a:r>
                <a:r>
                  <a:rPr lang="en-US" sz="2000" dirty="0"/>
                  <a:t>​ and </a:t>
                </a:r>
                <a:r>
                  <a:rPr lang="en-US" sz="2000" b="1" dirty="0"/>
                  <a:t>w</a:t>
                </a:r>
                <a:r>
                  <a:rPr lang="en-US" sz="2000" b="1" baseline="-25000" dirty="0"/>
                  <a:t>2</a:t>
                </a:r>
                <a:r>
                  <a:rPr lang="en-US" sz="2000" dirty="0"/>
                  <a:t>​, cosine similarity is  measured: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𝐶𝑜𝑠𝑖𝑛𝑒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/>
                            <m:t>•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1.0 → Words are very similar (aligned vectors).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0.0 → Words are unrelated (perpendicular vectors).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-1.0 → Words are opposites (pointing in opposite directions).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w</a:t>
                </a:r>
                <a:r>
                  <a:rPr lang="en-US" sz="2000" b="1" baseline="-25000" dirty="0"/>
                  <a:t>1</a:t>
                </a:r>
                <a:r>
                  <a:rPr lang="en-US" sz="2000" dirty="0"/>
                  <a:t>​ and </a:t>
                </a:r>
                <a:r>
                  <a:rPr lang="en-US" sz="2000" b="1" dirty="0"/>
                  <a:t>w</a:t>
                </a:r>
                <a:r>
                  <a:rPr lang="en-US" sz="2000" b="1" baseline="-25000" dirty="0"/>
                  <a:t>2</a:t>
                </a:r>
                <a:r>
                  <a:rPr lang="en-US" sz="2000" dirty="0"/>
                  <a:t>​ are the vector representation of the words.</a:t>
                </a:r>
              </a:p>
              <a:p>
                <a:r>
                  <a:rPr lang="en-US" sz="2000" b="1" dirty="0"/>
                  <a:t>w</a:t>
                </a:r>
                <a:r>
                  <a:rPr lang="en-US" sz="2000" b="1" baseline="-25000" dirty="0"/>
                  <a:t>1</a:t>
                </a:r>
                <a:r>
                  <a:rPr lang="en-US" sz="2000" dirty="0"/>
                  <a:t>​•</a:t>
                </a:r>
                <a:r>
                  <a:rPr lang="en-US" sz="2000" b="1" dirty="0"/>
                  <a:t>w</a:t>
                </a:r>
                <a:r>
                  <a:rPr lang="en-US" sz="2000" b="1" baseline="-25000" dirty="0"/>
                  <a:t>2</a:t>
                </a:r>
                <a:r>
                  <a:rPr lang="en-US" sz="2000" b="1" dirty="0"/>
                  <a:t> </a:t>
                </a:r>
                <a:r>
                  <a:rPr lang="en-US" sz="2000" dirty="0"/>
                  <a:t>is the </a:t>
                </a:r>
                <a:r>
                  <a:rPr lang="en-US" sz="2000" dirty="0">
                    <a:solidFill>
                      <a:srgbClr val="3B1FE1"/>
                    </a:solidFill>
                  </a:rPr>
                  <a:t>dot product </a:t>
                </a:r>
                <a:r>
                  <a:rPr lang="en-US" sz="2000" dirty="0"/>
                  <a:t>of the vectors;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nor/>
                      </m:rPr>
                      <a:rPr lang="en-US" sz="2000" dirty="0"/>
                      <m:t>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is the product of magnitudes (lengths) of the vectors.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0F10A-F55D-4A15-AE99-378F4B598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28775"/>
                <a:ext cx="7924800" cy="4114800"/>
              </a:xfrm>
              <a:blipFill>
                <a:blip r:embed="rId2"/>
                <a:stretch>
                  <a:fillRect l="-846" t="-741" r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3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47AF-C1FA-48AB-8347-3C6C3A17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5123F-0CC4-4DE3-ADC4-A2B10C6F51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Back to </a:t>
                </a:r>
              </a:p>
              <a:p>
                <a:r>
                  <a:rPr lang="en-US" sz="1800" dirty="0">
                    <a:solidFill>
                      <a:schemeClr val="accent1"/>
                    </a:solidFill>
                  </a:rPr>
                  <a:t>	king = [0.25, 0.80, 0.65]   (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w</a:t>
                </a:r>
                <a:r>
                  <a:rPr lang="en-US" sz="1800" b="1" baseline="-25000" dirty="0">
                    <a:solidFill>
                      <a:schemeClr val="accent1"/>
                    </a:solidFill>
                  </a:rPr>
                  <a:t>1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1800" dirty="0">
                    <a:solidFill>
                      <a:schemeClr val="accent1"/>
                    </a:solidFill>
                  </a:rPr>
                  <a:t>	queen = [0.28, 0.79, 0.67]   (</a:t>
                </a:r>
                <a:r>
                  <a:rPr lang="en-US" sz="1800" b="1" dirty="0">
                    <a:solidFill>
                      <a:schemeClr val="accent1"/>
                    </a:solidFill>
                  </a:rPr>
                  <a:t>w</a:t>
                </a:r>
                <a:r>
                  <a:rPr lang="en-US" sz="1800" b="1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1800" dirty="0"/>
                  <a:t>	</a:t>
                </a:r>
                <a:r>
                  <a:rPr lang="en-US" sz="1800" dirty="0">
                    <a:solidFill>
                      <a:srgbClr val="3B1FE1"/>
                    </a:solidFill>
                  </a:rPr>
                  <a:t>man = [0.9, 0.3, 0.4]   (</a:t>
                </a:r>
                <a:r>
                  <a:rPr lang="en-US" sz="1800" b="1" dirty="0">
                    <a:solidFill>
                      <a:srgbClr val="3B1FE1"/>
                    </a:solidFill>
                  </a:rPr>
                  <a:t>w</a:t>
                </a:r>
                <a:r>
                  <a:rPr lang="en-US" sz="1800" b="1" baseline="-25000" dirty="0">
                    <a:solidFill>
                      <a:srgbClr val="3B1FE1"/>
                    </a:solidFill>
                  </a:rPr>
                  <a:t>3</a:t>
                </a:r>
                <a:r>
                  <a:rPr lang="en-US" sz="1800" dirty="0">
                    <a:solidFill>
                      <a:srgbClr val="3B1FE1"/>
                    </a:solidFill>
                  </a:rPr>
                  <a:t>)</a:t>
                </a:r>
              </a:p>
              <a:p>
                <a:r>
                  <a:rPr lang="en-US" sz="1800" dirty="0">
                    <a:solidFill>
                      <a:srgbClr val="3B1FE1"/>
                    </a:solidFill>
                  </a:rPr>
                  <a:t>	woman = [0.88, 0.32, 0.42]   (</a:t>
                </a:r>
                <a:r>
                  <a:rPr lang="en-US" sz="1800" b="1" dirty="0">
                    <a:solidFill>
                      <a:srgbClr val="3B1FE1"/>
                    </a:solidFill>
                  </a:rPr>
                  <a:t>w</a:t>
                </a:r>
                <a:r>
                  <a:rPr lang="en-US" sz="1800" b="1" baseline="-25000" dirty="0">
                    <a:solidFill>
                      <a:srgbClr val="3B1FE1"/>
                    </a:solidFill>
                  </a:rPr>
                  <a:t>4</a:t>
                </a:r>
                <a:r>
                  <a:rPr lang="en-US" sz="1800" dirty="0">
                    <a:solidFill>
                      <a:srgbClr val="3B1FE1"/>
                    </a:solidFill>
                  </a:rPr>
                  <a:t>)</a:t>
                </a:r>
              </a:p>
              <a:p>
                <a:endParaRPr lang="en-US" sz="1800" dirty="0">
                  <a:solidFill>
                    <a:srgbClr val="3B1FE1"/>
                  </a:solidFill>
                </a:endParaRPr>
              </a:p>
              <a:p>
                <a:pPr>
                  <a:tabLst>
                    <a:tab pos="263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0.25∗0.28+0.80∗0.79+0.65∗0.67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0.25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80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79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67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=0.999</m:t>
                      </m:r>
                    </m:oMath>
                  </m:oMathPara>
                </a14:m>
                <a:endParaRPr lang="en-US" sz="1600" dirty="0"/>
              </a:p>
              <a:p>
                <a:pPr>
                  <a:tabLst>
                    <a:tab pos="2633663" algn="l"/>
                  </a:tabLst>
                </a:pPr>
                <a:endParaRPr lang="en-US" sz="1600" dirty="0"/>
              </a:p>
              <a:p>
                <a:pPr>
                  <a:tabLst>
                    <a:tab pos="26336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0.9∗0.88+0.3∗0.32+0.4∗0.42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88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=0.991</m:t>
                      </m:r>
                    </m:oMath>
                  </m:oMathPara>
                </a14:m>
                <a:endParaRPr lang="en-US" sz="1600" dirty="0"/>
              </a:p>
              <a:p>
                <a:pPr>
                  <a:tabLst>
                    <a:tab pos="2633663" algn="l"/>
                  </a:tabLst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5123F-0CC4-4DE3-ADC4-A2B10C6F5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5FB7-EF82-47C7-AC9D-56BA28DB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B7D3-512F-427D-9144-B6102BAB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8008"/>
            <a:ext cx="7772400" cy="4114800"/>
          </a:xfrm>
        </p:spPr>
        <p:txBody>
          <a:bodyPr/>
          <a:lstStyle/>
          <a:p>
            <a:r>
              <a:rPr lang="en-US" sz="2400" dirty="0"/>
              <a:t>Sentences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"The quick brown fox jumps over the lazy dog."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"I love natural language processing and machine learning."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"The dog chased the cat."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"The cat climbed the tree."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"Machine learning and deep learning are fascinating fields."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"The dog barked loudly at the intruder."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“Language models are crucial for natural language understanding." </a:t>
            </a:r>
          </a:p>
          <a:p>
            <a:r>
              <a:rPr lang="en-US" sz="2400" dirty="0"/>
              <a:t>For a given word (e.g., "dog"), the model identifies other words that are similar based on their vector representations.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5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30DD-8738-4667-9C77-61D39CF1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CD76-0829-4A9F-B1EF-FB4604122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848600" cy="4114800"/>
          </a:xfrm>
        </p:spPr>
        <p:txBody>
          <a:bodyPr/>
          <a:lstStyle/>
          <a:p>
            <a:r>
              <a:rPr lang="en-US" sz="1100" dirty="0"/>
              <a:t>from </a:t>
            </a:r>
            <a:r>
              <a:rPr lang="en-US" sz="1100" dirty="0" err="1"/>
              <a:t>sklearn.feature_extraction.text</a:t>
            </a:r>
            <a:r>
              <a:rPr lang="en-US" sz="1100" dirty="0"/>
              <a:t> import </a:t>
            </a:r>
            <a:r>
              <a:rPr lang="en-US" sz="1100" dirty="0" err="1"/>
              <a:t>TfidfVectorizer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gensim.models</a:t>
            </a:r>
            <a:r>
              <a:rPr lang="en-US" sz="1100" dirty="0"/>
              <a:t> import Word2Vec</a:t>
            </a:r>
          </a:p>
          <a:p>
            <a:r>
              <a:rPr lang="en-US" sz="1100" dirty="0"/>
              <a:t>from </a:t>
            </a:r>
            <a:r>
              <a:rPr lang="en-US" sz="1100" dirty="0" err="1"/>
              <a:t>nltk.tokenize</a:t>
            </a:r>
            <a:r>
              <a:rPr lang="en-US" sz="1100" dirty="0"/>
              <a:t> import </a:t>
            </a:r>
            <a:r>
              <a:rPr lang="en-US" sz="1100" dirty="0" err="1"/>
              <a:t>word_tokenize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# Sample documents</a:t>
            </a:r>
          </a:p>
          <a:p>
            <a:r>
              <a:rPr lang="en-US" sz="1100" dirty="0"/>
              <a:t>documents = ["The cat ran.", "The dog barked."]</a:t>
            </a:r>
          </a:p>
          <a:p>
            <a:endParaRPr lang="en-US" sz="1100" dirty="0"/>
          </a:p>
          <a:p>
            <a:r>
              <a:rPr lang="en-US" sz="1100" dirty="0"/>
              <a:t># Tokenize sentences for Word2Vec</a:t>
            </a:r>
          </a:p>
          <a:p>
            <a:r>
              <a:rPr lang="en-US" sz="1100" dirty="0" err="1"/>
              <a:t>tokenized_sentences</a:t>
            </a:r>
            <a:r>
              <a:rPr lang="en-US" sz="1100" dirty="0"/>
              <a:t> = [</a:t>
            </a:r>
            <a:r>
              <a:rPr lang="en-US" sz="1100" dirty="0" err="1"/>
              <a:t>word_tokenize</a:t>
            </a:r>
            <a:r>
              <a:rPr lang="en-US" sz="1100" dirty="0"/>
              <a:t>(</a:t>
            </a:r>
            <a:r>
              <a:rPr lang="en-US" sz="1100" dirty="0" err="1"/>
              <a:t>doc.lower</a:t>
            </a:r>
            <a:r>
              <a:rPr lang="en-US" sz="1100" dirty="0"/>
              <a:t>()) for doc in documents]</a:t>
            </a:r>
          </a:p>
          <a:p>
            <a:endParaRPr lang="en-US" sz="1100" dirty="0"/>
          </a:p>
          <a:p>
            <a:r>
              <a:rPr lang="en-US" sz="1100" dirty="0"/>
              <a:t># Train Word2Vec model</a:t>
            </a:r>
          </a:p>
          <a:p>
            <a:r>
              <a:rPr lang="en-US" sz="1100" dirty="0"/>
              <a:t>model = Word2Vec(sentences=</a:t>
            </a:r>
            <a:r>
              <a:rPr lang="en-US" sz="1100" dirty="0" err="1"/>
              <a:t>tokenized_sentences</a:t>
            </a:r>
            <a:r>
              <a:rPr lang="en-US" sz="1100" dirty="0"/>
              <a:t>, </a:t>
            </a:r>
            <a:r>
              <a:rPr lang="en-US" sz="1100" dirty="0" err="1"/>
              <a:t>vector_size</a:t>
            </a:r>
            <a:r>
              <a:rPr lang="en-US" sz="1100" dirty="0"/>
              <a:t>=50, window=3, </a:t>
            </a:r>
            <a:r>
              <a:rPr lang="en-US" sz="1100" dirty="0" err="1"/>
              <a:t>min_count</a:t>
            </a:r>
            <a:r>
              <a:rPr lang="en-US" sz="1100" dirty="0"/>
              <a:t>=1)</a:t>
            </a:r>
          </a:p>
          <a:p>
            <a:endParaRPr lang="en-US" sz="1100" dirty="0"/>
          </a:p>
          <a:p>
            <a:r>
              <a:rPr lang="en-US" sz="1100" dirty="0"/>
              <a:t># Display vocabulary</a:t>
            </a:r>
          </a:p>
          <a:p>
            <a:r>
              <a:rPr lang="en-US" sz="1100" dirty="0"/>
              <a:t>print("Vocabulary:", list(</a:t>
            </a:r>
            <a:r>
              <a:rPr lang="en-US" sz="1100" dirty="0" err="1"/>
              <a:t>model.wv.index_to_key</a:t>
            </a:r>
            <a:r>
              <a:rPr lang="en-US" sz="1100" dirty="0"/>
              <a:t>))</a:t>
            </a:r>
          </a:p>
          <a:p>
            <a:endParaRPr lang="en-US" sz="1100" dirty="0"/>
          </a:p>
          <a:p>
            <a:r>
              <a:rPr lang="en-US" sz="1100" dirty="0"/>
              <a:t># Find words similar to "dog"</a:t>
            </a:r>
          </a:p>
          <a:p>
            <a:r>
              <a:rPr lang="en-US" sz="1100" dirty="0"/>
              <a:t>print("Most similar to 'dog':", </a:t>
            </a:r>
            <a:r>
              <a:rPr lang="en-US" sz="1100" dirty="0" err="1"/>
              <a:t>model.wv.most_similar</a:t>
            </a:r>
            <a:r>
              <a:rPr lang="en-US" sz="1100" dirty="0"/>
              <a:t>("dog"))</a:t>
            </a:r>
          </a:p>
        </p:txBody>
      </p:sp>
    </p:spTree>
    <p:extLst>
      <p:ext uri="{BB962C8B-B14F-4D97-AF65-F5344CB8AC3E}">
        <p14:creationId xmlns:p14="http://schemas.microsoft.com/office/powerpoint/2010/main" val="3826624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E0684-26D0-4567-B25C-CBE5C969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22F37-6495-4FAB-B160-0A2CF31EFF22}"/>
              </a:ext>
            </a:extLst>
          </p:cNvPr>
          <p:cNvSpPr txBox="1"/>
          <p:nvPr/>
        </p:nvSpPr>
        <p:spPr>
          <a:xfrm>
            <a:off x="533400" y="2057400"/>
            <a:ext cx="8153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Vocabulary: ['.', 'the', 'barked', 'dog', </a:t>
            </a:r>
            <a:r>
              <a:rPr lang="en-US" sz="1400" dirty="0" err="1"/>
              <a:t>'ran</a:t>
            </a:r>
            <a:r>
              <a:rPr lang="en-US" sz="1400" dirty="0"/>
              <a:t>', 'cat']</a:t>
            </a:r>
          </a:p>
          <a:p>
            <a:r>
              <a:rPr lang="en-US" sz="1400" dirty="0"/>
              <a:t>Most similar to 'dog': [('.', -0.014475265517830849), ('barked', -0.15515565872192383), ('the', -0.17424817383289337), (</a:t>
            </a:r>
            <a:r>
              <a:rPr lang="en-US" sz="1400" dirty="0" err="1"/>
              <a:t>'ran</a:t>
            </a:r>
            <a:r>
              <a:rPr lang="en-US" sz="1400" dirty="0"/>
              <a:t>', -0.20600518584251404), ('cat', -0.2091003954410553)]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DA56B-FEF0-4E05-9AFC-A17307E903D4}"/>
              </a:ext>
            </a:extLst>
          </p:cNvPr>
          <p:cNvSpPr txBox="1"/>
          <p:nvPr/>
        </p:nvSpPr>
        <p:spPr>
          <a:xfrm>
            <a:off x="533400" y="3305889"/>
            <a:ext cx="784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B1FE1"/>
                </a:solidFill>
              </a:rPr>
              <a:t>Useful applications include: 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Word Similarity: used in recommendation systems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Text Classification:  Used in chatbots, sentiment analysis, and spam detection.</a:t>
            </a:r>
          </a:p>
        </p:txBody>
      </p:sp>
    </p:spTree>
    <p:extLst>
      <p:ext uri="{BB962C8B-B14F-4D97-AF65-F5344CB8AC3E}">
        <p14:creationId xmlns:p14="http://schemas.microsoft.com/office/powerpoint/2010/main" val="1909613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50760-43FE-A0B9-3C15-B698174D3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2B9C0-0D71-2145-05BE-604D811F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2E6F34-720C-4B30-8326-602FDC19DFB0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484219-7D70-5742-73C5-3F941CF3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0"/>
            <a:ext cx="8458200" cy="1362075"/>
          </a:xfrm>
        </p:spPr>
        <p:txBody>
          <a:bodyPr/>
          <a:lstStyle/>
          <a:p>
            <a:r>
              <a:rPr lang="en-US" sz="3600" dirty="0"/>
              <a:t>4. </a:t>
            </a:r>
            <a:r>
              <a:rPr lang="en-US" sz="3600" dirty="0" err="1"/>
              <a:t>Nlp</a:t>
            </a:r>
            <a:r>
              <a:rPr lang="en-US" sz="3600" dirty="0"/>
              <a:t> Applications </a:t>
            </a:r>
          </a:p>
        </p:txBody>
      </p:sp>
    </p:spTree>
    <p:extLst>
      <p:ext uri="{BB962C8B-B14F-4D97-AF65-F5344CB8AC3E}">
        <p14:creationId xmlns:p14="http://schemas.microsoft.com/office/powerpoint/2010/main" val="1301879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EB5D-F3B6-66E2-0D61-2B5878A8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382000" cy="1143000"/>
          </a:xfrm>
        </p:spPr>
        <p:txBody>
          <a:bodyPr/>
          <a:lstStyle/>
          <a:p>
            <a:r>
              <a:rPr lang="en-US" dirty="0"/>
              <a:t>NLP analysis of crypto sentiment using TDM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9F43-30F8-5735-A5F6-BCD3C80A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TDM Platform to perform sentiment analysis of Bitcoin market with the bag-of-words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37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30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3D91-C9FD-4F13-8A93-57A7F58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45DB-1597-4205-B1AD-62C6026B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dirty="0"/>
              <a:t>1. Textual analysis procedure</a:t>
            </a:r>
          </a:p>
          <a:p>
            <a:r>
              <a:rPr lang="en-US" dirty="0"/>
              <a:t>2. Examples of textual analysis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Sentiment analysis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Topic modeling</a:t>
            </a:r>
          </a:p>
          <a:p>
            <a:r>
              <a:rPr lang="en-US" dirty="0"/>
              <a:t>3. Three key feature extraction models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err="1"/>
              <a:t>BoW</a:t>
            </a:r>
            <a:r>
              <a:rPr lang="en-US" dirty="0"/>
              <a:t>, TF-IDF, Word2Vec</a:t>
            </a:r>
          </a:p>
          <a:p>
            <a:r>
              <a:rPr lang="en-US" dirty="0"/>
              <a:t>4. NLP application using TDM platform</a:t>
            </a:r>
          </a:p>
        </p:txBody>
      </p:sp>
    </p:spTree>
    <p:extLst>
      <p:ext uri="{BB962C8B-B14F-4D97-AF65-F5344CB8AC3E}">
        <p14:creationId xmlns:p14="http://schemas.microsoft.com/office/powerpoint/2010/main" val="50703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BC16-49FA-45D7-8E09-D9F3B4F6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07264"/>
            <a:ext cx="7467600" cy="1143000"/>
          </a:xfrm>
        </p:spPr>
        <p:txBody>
          <a:bodyPr/>
          <a:lstStyle/>
          <a:p>
            <a:r>
              <a:rPr lang="en-US" dirty="0"/>
              <a:t>Types of textual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AF6E-6ADB-45CA-9609-C3EEFF99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114800"/>
          </a:xfrm>
        </p:spPr>
        <p:txBody>
          <a:bodyPr/>
          <a:lstStyle/>
          <a:p>
            <a:r>
              <a:rPr lang="en-US" sz="2400" dirty="0"/>
              <a:t>Sentiment Analysis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800" dirty="0"/>
              <a:t>Determines the emotional tone of text (positive, negative, neutral)</a:t>
            </a:r>
          </a:p>
          <a:p>
            <a:r>
              <a:rPr lang="en-US" sz="2400" dirty="0"/>
              <a:t>Topic Modeling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800" dirty="0"/>
              <a:t>Uncovers hidden themes or topics within a collection of documents</a:t>
            </a:r>
          </a:p>
          <a:p>
            <a:r>
              <a:rPr lang="en-US" sz="2400" dirty="0"/>
              <a:t>Text Classification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1800" dirty="0"/>
              <a:t>Uncovers hidden themes or topics within a collection of documents</a:t>
            </a:r>
          </a:p>
          <a:p>
            <a:r>
              <a:rPr lang="en-US" sz="2400" dirty="0"/>
              <a:t>Named Entity Recognition (NER)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Identifies entities like names, dates, and locations in text</a:t>
            </a:r>
          </a:p>
          <a:p>
            <a:r>
              <a:rPr lang="en-US" sz="2400" dirty="0"/>
              <a:t>Summarization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Condenses lengthy texts into shorter versions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3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1BDE-1BDB-4A4F-AEB7-1ECA2711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686800" cy="1143000"/>
          </a:xfrm>
        </p:spPr>
        <p:txBody>
          <a:bodyPr/>
          <a:lstStyle/>
          <a:p>
            <a:r>
              <a:rPr lang="en-US" dirty="0"/>
              <a:t>Textual analysis procedure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FD1-258D-4C03-A92A-4A1A09F8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098536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Step 1: Text preprocessing, </a:t>
            </a:r>
            <a:r>
              <a:rPr lang="en-US" sz="3500" dirty="0"/>
              <a:t>including tokenization, </a:t>
            </a:r>
            <a:r>
              <a:rPr lang="en-US" sz="3500" dirty="0" err="1"/>
              <a:t>stopword</a:t>
            </a:r>
            <a:r>
              <a:rPr lang="en-US" sz="3500" dirty="0"/>
              <a:t> removal, and stemming</a:t>
            </a:r>
          </a:p>
          <a:p>
            <a:endParaRPr lang="en-US" sz="4400" dirty="0"/>
          </a:p>
          <a:p>
            <a:r>
              <a:rPr lang="en-US" sz="4400" dirty="0"/>
              <a:t>Step 2: Feature extraction</a:t>
            </a:r>
          </a:p>
          <a:p>
            <a:r>
              <a:rPr lang="en-US" sz="3500" dirty="0"/>
              <a:t>To generate features of a text document, e.g., bag of words, text embedding</a:t>
            </a:r>
          </a:p>
          <a:p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93626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7647-0CD6-49EC-BB3C-83996EA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1143000"/>
          </a:xfrm>
        </p:spPr>
        <p:txBody>
          <a:bodyPr/>
          <a:lstStyle/>
          <a:p>
            <a:r>
              <a:rPr lang="en-US" dirty="0"/>
              <a:t>Textual analysis procedure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097F-0079-4457-9EEA-8ABED24F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4960"/>
            <a:ext cx="7772400" cy="4114800"/>
          </a:xfrm>
        </p:spPr>
        <p:txBody>
          <a:bodyPr/>
          <a:lstStyle/>
          <a:p>
            <a:r>
              <a:rPr lang="en-US" sz="2800" dirty="0"/>
              <a:t>Step 3: Text analysis and modeling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Traditional: sentiment analysis; NER (name entity recognition); text classification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Advanced model: Transformer</a:t>
            </a:r>
          </a:p>
          <a:p>
            <a:endParaRPr lang="en-US" sz="3200" dirty="0"/>
          </a:p>
          <a:p>
            <a:r>
              <a:rPr lang="en-US" sz="2800" dirty="0"/>
              <a:t>Step 4: Model evaluation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E.g., assessing accuracy</a:t>
            </a:r>
          </a:p>
          <a:p>
            <a:pPr marL="0" indent="0"/>
            <a:endParaRPr lang="en-US" sz="3200" dirty="0"/>
          </a:p>
          <a:p>
            <a:pPr marL="0" indent="0"/>
            <a:r>
              <a:rPr lang="en-US" sz="2800" dirty="0"/>
              <a:t>Step 5: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D539A-AECB-41DD-B9C8-A4605DB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2E6F34-720C-4B30-8326-602FDC19DFB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D1E75D-4575-4390-AEC7-E82A1227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0"/>
            <a:ext cx="8458200" cy="1362075"/>
          </a:xfrm>
        </p:spPr>
        <p:txBody>
          <a:bodyPr/>
          <a:lstStyle/>
          <a:p>
            <a:r>
              <a:rPr lang="en-US" sz="3800" dirty="0"/>
              <a:t>2. Details of textual analysis</a:t>
            </a:r>
          </a:p>
        </p:txBody>
      </p:sp>
    </p:spTree>
    <p:extLst>
      <p:ext uri="{BB962C8B-B14F-4D97-AF65-F5344CB8AC3E}">
        <p14:creationId xmlns:p14="http://schemas.microsoft.com/office/powerpoint/2010/main" val="399363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FBA4E-3F12-44D5-81B4-9F0981FC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Collect data and preprocess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424BAE-0D2C-49D5-819F-DE8E3FC1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 for textual analysis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News articles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Social media (tweets, </a:t>
            </a:r>
            <a:r>
              <a:rPr lang="en-US" sz="2800" dirty="0" err="1"/>
              <a:t>facebook</a:t>
            </a:r>
            <a:r>
              <a:rPr lang="en-US" sz="2800" dirty="0"/>
              <a:t> posts)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Research papers and academic journals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Online reviews and blogs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Congressional hearings and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299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Presentation.pot</Template>
  <TotalTime>46456887</TotalTime>
  <Pages>2</Pages>
  <Words>4153</Words>
  <Application>Microsoft Office PowerPoint</Application>
  <PresentationFormat>On-screen Show (4:3)</PresentationFormat>
  <Paragraphs>524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Times New Roman</vt:lpstr>
      <vt:lpstr>Wingdings</vt:lpstr>
      <vt:lpstr>Blank Presentation</vt:lpstr>
      <vt:lpstr>PowerPoint Presentation</vt:lpstr>
      <vt:lpstr>This lecture covers</vt:lpstr>
      <vt:lpstr>1. Textual analysis overview</vt:lpstr>
      <vt:lpstr>What is textual analysis?</vt:lpstr>
      <vt:lpstr>Types of textual analysis</vt:lpstr>
      <vt:lpstr>Textual analysis procedure (1)</vt:lpstr>
      <vt:lpstr>Textual analysis procedure (2)</vt:lpstr>
      <vt:lpstr>2. Details of textual analysis</vt:lpstr>
      <vt:lpstr>Step 1: Collect data and preprocess data</vt:lpstr>
      <vt:lpstr>Preprocessing techniques (1)</vt:lpstr>
      <vt:lpstr>Preprocessing techniques (2)</vt:lpstr>
      <vt:lpstr>Example</vt:lpstr>
      <vt:lpstr>NLTK preprocessing procedure</vt:lpstr>
      <vt:lpstr>Results</vt:lpstr>
      <vt:lpstr>Results</vt:lpstr>
      <vt:lpstr>Step 2: Feature extraction </vt:lpstr>
      <vt:lpstr>Step 3: Text analysis and modeling</vt:lpstr>
      <vt:lpstr>Sentiment analysis</vt:lpstr>
      <vt:lpstr>TextBlob vs. NLTK</vt:lpstr>
      <vt:lpstr>Textblob for sentiment analysis</vt:lpstr>
      <vt:lpstr>Output</vt:lpstr>
      <vt:lpstr>Topic modeling</vt:lpstr>
      <vt:lpstr>Python: topic modeling</vt:lpstr>
      <vt:lpstr>Output</vt:lpstr>
      <vt:lpstr>Step 4: Evaluation and Interpretation</vt:lpstr>
      <vt:lpstr>Step 5: Application and deployment</vt:lpstr>
      <vt:lpstr>3. feature extraction methods</vt:lpstr>
      <vt:lpstr>Bag of Words (BoW)</vt:lpstr>
      <vt:lpstr>Python for BoW</vt:lpstr>
      <vt:lpstr>Output (BoWs)</vt:lpstr>
      <vt:lpstr>Read in a large file</vt:lpstr>
      <vt:lpstr>PowerPoint Presentation</vt:lpstr>
      <vt:lpstr>Term Frequency-Inverse Document Frequency (TF-IDF) </vt:lpstr>
      <vt:lpstr>Measure</vt:lpstr>
      <vt:lpstr>Example</vt:lpstr>
      <vt:lpstr>Python codes</vt:lpstr>
      <vt:lpstr>How are TF-IDF scores used?</vt:lpstr>
      <vt:lpstr>Word2Vec</vt:lpstr>
      <vt:lpstr>Procedure</vt:lpstr>
      <vt:lpstr>Embedding</vt:lpstr>
      <vt:lpstr>Cosine Similarity</vt:lpstr>
      <vt:lpstr>Examples</vt:lpstr>
      <vt:lpstr>Example 1</vt:lpstr>
      <vt:lpstr>Python codes</vt:lpstr>
      <vt:lpstr>Output</vt:lpstr>
      <vt:lpstr>4. Nlp Applications </vt:lpstr>
      <vt:lpstr>NLP analysis of crypto sentiment using TDM Studio</vt:lpstr>
      <vt:lpstr>PowerPoint Presentation</vt:lpstr>
      <vt:lpstr>Lecture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T1-1 Why Study Financial Markets</dc:title>
  <dc:creator>Supplements Editors</dc:creator>
  <cp:lastModifiedBy>Yu, Tong (yut3)</cp:lastModifiedBy>
  <cp:revision>801</cp:revision>
  <cp:lastPrinted>2025-10-04T02:24:39Z</cp:lastPrinted>
  <dcterms:created xsi:type="dcterms:W3CDTF">1999-08-23T15:35:09Z</dcterms:created>
  <dcterms:modified xsi:type="dcterms:W3CDTF">2025-10-06T12:13:35Z</dcterms:modified>
</cp:coreProperties>
</file>