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3" r:id="rId3"/>
    <p:sldId id="289" r:id="rId4"/>
    <p:sldId id="301" r:id="rId5"/>
    <p:sldId id="290" r:id="rId6"/>
    <p:sldId id="306" r:id="rId7"/>
    <p:sldId id="303" r:id="rId8"/>
    <p:sldId id="311" r:id="rId9"/>
    <p:sldId id="302" r:id="rId10"/>
    <p:sldId id="310" r:id="rId11"/>
    <p:sldId id="304" r:id="rId12"/>
    <p:sldId id="308" r:id="rId13"/>
    <p:sldId id="309" r:id="rId14"/>
    <p:sldId id="305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706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80" autoAdjust="0"/>
  </p:normalViewPr>
  <p:slideViewPr>
    <p:cSldViewPr>
      <p:cViewPr>
        <p:scale>
          <a:sx n="90" d="100"/>
          <a:sy n="90" d="100"/>
        </p:scale>
        <p:origin x="-1219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6E9B-AA6C-4565-9E7F-312A352AD70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8A53-1179-4F34-930D-55DBBDBF5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7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dbe401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5dbe401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55dbe401f8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Google Shape;926;g155dbe401f8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5dbe401f8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5dbe401f8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dbe401f8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dbe401f8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84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821575" y="2704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solidFill>
                  <a:srgbClr val="1A1A1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title" idx="2"/>
          </p:nvPr>
        </p:nvSpPr>
        <p:spPr>
          <a:xfrm>
            <a:off x="837575" y="2049317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title" idx="3"/>
          </p:nvPr>
        </p:nvSpPr>
        <p:spPr>
          <a:xfrm>
            <a:off x="1821575" y="2217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4"/>
          </p:nvPr>
        </p:nvSpPr>
        <p:spPr>
          <a:xfrm>
            <a:off x="1821575" y="5050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solidFill>
                  <a:srgbClr val="1A1A1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title" idx="5"/>
          </p:nvPr>
        </p:nvSpPr>
        <p:spPr>
          <a:xfrm>
            <a:off x="837575" y="4395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title" idx="6"/>
          </p:nvPr>
        </p:nvSpPr>
        <p:spPr>
          <a:xfrm>
            <a:off x="1821575" y="4563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ubTitle" idx="7"/>
          </p:nvPr>
        </p:nvSpPr>
        <p:spPr>
          <a:xfrm>
            <a:off x="5669275" y="2704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 idx="8"/>
          </p:nvPr>
        </p:nvSpPr>
        <p:spPr>
          <a:xfrm>
            <a:off x="4685275" y="2049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title" idx="9"/>
          </p:nvPr>
        </p:nvSpPr>
        <p:spPr>
          <a:xfrm>
            <a:off x="5669275" y="2217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3"/>
          </p:nvPr>
        </p:nvSpPr>
        <p:spPr>
          <a:xfrm>
            <a:off x="5669275" y="5050600"/>
            <a:ext cx="27615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title" idx="14"/>
          </p:nvPr>
        </p:nvSpPr>
        <p:spPr>
          <a:xfrm>
            <a:off x="4685275" y="4395333"/>
            <a:ext cx="9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title" idx="15"/>
          </p:nvPr>
        </p:nvSpPr>
        <p:spPr>
          <a:xfrm>
            <a:off x="5669275" y="4563000"/>
            <a:ext cx="27615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46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ext columns">
  <p:cSld name="Three text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2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subTitle" idx="1"/>
          </p:nvPr>
        </p:nvSpPr>
        <p:spPr>
          <a:xfrm>
            <a:off x="713213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title" idx="2"/>
          </p:nvPr>
        </p:nvSpPr>
        <p:spPr>
          <a:xfrm>
            <a:off x="713225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subTitle" idx="3"/>
          </p:nvPr>
        </p:nvSpPr>
        <p:spPr>
          <a:xfrm>
            <a:off x="3313325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title" idx="4"/>
          </p:nvPr>
        </p:nvSpPr>
        <p:spPr>
          <a:xfrm>
            <a:off x="3313361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subTitle" idx="5"/>
          </p:nvPr>
        </p:nvSpPr>
        <p:spPr>
          <a:xfrm>
            <a:off x="5913437" y="4307951"/>
            <a:ext cx="25173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title" idx="6"/>
          </p:nvPr>
        </p:nvSpPr>
        <p:spPr>
          <a:xfrm>
            <a:off x="5913498" y="3087925"/>
            <a:ext cx="25173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84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s">
  <p:cSld name="Device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0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3" name="Google Shape;123;p60"/>
          <p:cNvSpPr txBox="1">
            <a:spLocks noGrp="1"/>
          </p:cNvSpPr>
          <p:nvPr>
            <p:ph type="subTitle" idx="1"/>
          </p:nvPr>
        </p:nvSpPr>
        <p:spPr>
          <a:xfrm>
            <a:off x="6453775" y="3918767"/>
            <a:ext cx="18120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88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713225" y="4468267"/>
            <a:ext cx="3729900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4928700" y="4468267"/>
            <a:ext cx="3729900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10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713225" y="1649033"/>
            <a:ext cx="7717500" cy="4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4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/>
          <p:nvPr/>
        </p:nvSpPr>
        <p:spPr>
          <a:xfrm rot="5400000" flipH="1">
            <a:off x="440172" y="-891765"/>
            <a:ext cx="6915019" cy="8180312"/>
          </a:xfrm>
          <a:custGeom>
            <a:avLst/>
            <a:gdLst/>
            <a:ahLst/>
            <a:cxnLst/>
            <a:rect l="l" t="t" r="r" b="b"/>
            <a:pathLst>
              <a:path w="130112" h="209349" extrusionOk="0">
                <a:moveTo>
                  <a:pt x="130111" y="0"/>
                </a:moveTo>
                <a:cubicBezTo>
                  <a:pt x="112459" y="8358"/>
                  <a:pt x="101416" y="32809"/>
                  <a:pt x="94355" y="47625"/>
                </a:cubicBezTo>
                <a:cubicBezTo>
                  <a:pt x="88370" y="60188"/>
                  <a:pt x="82667" y="72981"/>
                  <a:pt x="74098" y="84166"/>
                </a:cubicBezTo>
                <a:cubicBezTo>
                  <a:pt x="64623" y="96527"/>
                  <a:pt x="51739" y="102743"/>
                  <a:pt x="37396" y="108688"/>
                </a:cubicBezTo>
                <a:cubicBezTo>
                  <a:pt x="26533" y="113194"/>
                  <a:pt x="13166" y="116835"/>
                  <a:pt x="6598" y="127235"/>
                </a:cubicBezTo>
                <a:cubicBezTo>
                  <a:pt x="191" y="137353"/>
                  <a:pt x="0" y="151304"/>
                  <a:pt x="2495" y="162508"/>
                </a:cubicBezTo>
                <a:cubicBezTo>
                  <a:pt x="6598" y="180975"/>
                  <a:pt x="16274" y="196726"/>
                  <a:pt x="29933" y="209349"/>
                </a:cubicBezTo>
                <a:lnTo>
                  <a:pt x="130111" y="209349"/>
                </a:lnTo>
                <a:lnTo>
                  <a:pt x="13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1"/>
          <p:cNvSpPr/>
          <p:nvPr/>
        </p:nvSpPr>
        <p:spPr>
          <a:xfrm rot="5400000" flipH="1">
            <a:off x="685419" y="-976717"/>
            <a:ext cx="6452688" cy="7999749"/>
          </a:xfrm>
          <a:custGeom>
            <a:avLst/>
            <a:gdLst/>
            <a:ahLst/>
            <a:cxnLst/>
            <a:rect l="l" t="t" r="r" b="b"/>
            <a:pathLst>
              <a:path w="130112" h="209349" extrusionOk="0">
                <a:moveTo>
                  <a:pt x="130111" y="0"/>
                </a:moveTo>
                <a:cubicBezTo>
                  <a:pt x="112459" y="8358"/>
                  <a:pt x="101416" y="32809"/>
                  <a:pt x="94355" y="47625"/>
                </a:cubicBezTo>
                <a:cubicBezTo>
                  <a:pt x="88370" y="60188"/>
                  <a:pt x="82667" y="72981"/>
                  <a:pt x="74098" y="84166"/>
                </a:cubicBezTo>
                <a:cubicBezTo>
                  <a:pt x="64623" y="96527"/>
                  <a:pt x="51739" y="102743"/>
                  <a:pt x="37396" y="108688"/>
                </a:cubicBezTo>
                <a:cubicBezTo>
                  <a:pt x="26533" y="113194"/>
                  <a:pt x="13166" y="116835"/>
                  <a:pt x="6598" y="127235"/>
                </a:cubicBezTo>
                <a:cubicBezTo>
                  <a:pt x="191" y="137353"/>
                  <a:pt x="0" y="151304"/>
                  <a:pt x="2495" y="162508"/>
                </a:cubicBezTo>
                <a:cubicBezTo>
                  <a:pt x="6598" y="180975"/>
                  <a:pt x="16274" y="196726"/>
                  <a:pt x="29933" y="209349"/>
                </a:cubicBezTo>
                <a:lnTo>
                  <a:pt x="130111" y="209349"/>
                </a:lnTo>
                <a:lnTo>
                  <a:pt x="1301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1"/>
          <p:cNvSpPr txBox="1">
            <a:spLocks noGrp="1"/>
          </p:cNvSpPr>
          <p:nvPr>
            <p:ph type="ctrTitle"/>
          </p:nvPr>
        </p:nvSpPr>
        <p:spPr>
          <a:xfrm>
            <a:off x="713228" y="1540700"/>
            <a:ext cx="30435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T Serif Caption"/>
              <a:buNone/>
              <a:defRPr sz="5000">
                <a:latin typeface="PT Serif Caption"/>
                <a:ea typeface="PT Serif Caption"/>
                <a:cs typeface="PT Serif Caption"/>
                <a:sym typeface="PT Serif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61"/>
          <p:cNvSpPr txBox="1">
            <a:spLocks noGrp="1"/>
          </p:cNvSpPr>
          <p:nvPr>
            <p:ph type="subTitle" idx="1"/>
          </p:nvPr>
        </p:nvSpPr>
        <p:spPr>
          <a:xfrm>
            <a:off x="713225" y="2732133"/>
            <a:ext cx="337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61"/>
          <p:cNvSpPr txBox="1"/>
          <p:nvPr/>
        </p:nvSpPr>
        <p:spPr>
          <a:xfrm>
            <a:off x="4571875" y="4679567"/>
            <a:ext cx="38589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 b="0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237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learn.microsoft.com/en-us/xamarin/xamarin-forms/enterprise-application-patterns/mvvm" TargetMode="External"/><Relationship Id="rId4" Type="http://schemas.openxmlformats.org/officeDocument/2006/relationships/hyperlink" Target="https://github.com/UniversityOfAppliedSciencesFrankfurt/se-cloud-2023-2024/blob/main/Project%20Ideas%202018-2023.doc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tongngocminhanh/MAUI_App_SDR/tree/master/MySEProject" TargetMode="External"/><Relationship Id="rId4" Type="http://schemas.openxmlformats.org/officeDocument/2006/relationships/hyperlink" Target="https://learn.microsoft.com/en-us/visualstudio/releases/2022/release-notes-v17.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55dbe401f8_0_6"/>
          <p:cNvGrpSpPr/>
          <p:nvPr/>
        </p:nvGrpSpPr>
        <p:grpSpPr>
          <a:xfrm>
            <a:off x="5210938" y="5498244"/>
            <a:ext cx="3847347" cy="841748"/>
            <a:chOff x="824525" y="3369250"/>
            <a:chExt cx="3935100" cy="807000"/>
          </a:xfrm>
        </p:grpSpPr>
        <p:sp>
          <p:nvSpPr>
            <p:cNvPr id="143" name="Google Shape;143;g155dbe401f8_0_6"/>
            <p:cNvSpPr/>
            <p:nvPr/>
          </p:nvSpPr>
          <p:spPr>
            <a:xfrm>
              <a:off x="900725" y="3445450"/>
              <a:ext cx="3858900" cy="730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55dbe401f8_0_6"/>
            <p:cNvSpPr/>
            <p:nvPr/>
          </p:nvSpPr>
          <p:spPr>
            <a:xfrm>
              <a:off x="824525" y="3369250"/>
              <a:ext cx="3858900" cy="7308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55dbe401f8_0_6"/>
          <p:cNvSpPr txBox="1"/>
          <p:nvPr/>
        </p:nvSpPr>
        <p:spPr>
          <a:xfrm>
            <a:off x="5416193" y="5567164"/>
            <a:ext cx="343683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Anh Tong Ngoc Minh  - 1317815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Times New Roman"/>
                <a:ea typeface="Times New Roman"/>
                <a:cs typeface="Times New Roman"/>
                <a:sym typeface="Times New Roman"/>
              </a:rPr>
              <a:t>Son Pham Tien - 1318513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155dbe401f8_0_6"/>
          <p:cNvSpPr/>
          <p:nvPr/>
        </p:nvSpPr>
        <p:spPr>
          <a:xfrm flipH="1">
            <a:off x="3273643" y="2816723"/>
            <a:ext cx="12334" cy="10415"/>
          </a:xfrm>
          <a:custGeom>
            <a:avLst/>
            <a:gdLst/>
            <a:ahLst/>
            <a:cxnLst/>
            <a:rect l="l" t="t" r="r" b="b"/>
            <a:pathLst>
              <a:path w="750" h="475" extrusionOk="0">
                <a:moveTo>
                  <a:pt x="99" y="474"/>
                </a:moveTo>
                <a:cubicBezTo>
                  <a:pt x="0" y="297"/>
                  <a:pt x="60" y="159"/>
                  <a:pt x="217" y="119"/>
                </a:cubicBezTo>
                <a:cubicBezTo>
                  <a:pt x="395" y="60"/>
                  <a:pt x="572" y="40"/>
                  <a:pt x="750" y="21"/>
                </a:cubicBezTo>
                <a:lnTo>
                  <a:pt x="730" y="1"/>
                </a:lnTo>
                <a:cubicBezTo>
                  <a:pt x="671" y="80"/>
                  <a:pt x="612" y="159"/>
                  <a:pt x="533" y="237"/>
                </a:cubicBezTo>
                <a:cubicBezTo>
                  <a:pt x="395" y="316"/>
                  <a:pt x="237" y="395"/>
                  <a:pt x="99" y="474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55dbe401f8_0_6"/>
          <p:cNvSpPr/>
          <p:nvPr/>
        </p:nvSpPr>
        <p:spPr>
          <a:xfrm flipH="1">
            <a:off x="3269106" y="2810672"/>
            <a:ext cx="4884" cy="8683"/>
          </a:xfrm>
          <a:custGeom>
            <a:avLst/>
            <a:gdLst/>
            <a:ahLst/>
            <a:cxnLst/>
            <a:rect l="l" t="t" r="r" b="b"/>
            <a:pathLst>
              <a:path w="297" h="396" extrusionOk="0">
                <a:moveTo>
                  <a:pt x="21" y="297"/>
                </a:moveTo>
                <a:lnTo>
                  <a:pt x="297" y="1"/>
                </a:lnTo>
                <a:lnTo>
                  <a:pt x="297" y="1"/>
                </a:lnTo>
                <a:cubicBezTo>
                  <a:pt x="297" y="198"/>
                  <a:pt x="297" y="395"/>
                  <a:pt x="1" y="297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55dbe401f8_0_6"/>
          <p:cNvSpPr/>
          <p:nvPr/>
        </p:nvSpPr>
        <p:spPr>
          <a:xfrm flipH="1">
            <a:off x="3263928" y="2810255"/>
            <a:ext cx="5197" cy="3048"/>
          </a:xfrm>
          <a:custGeom>
            <a:avLst/>
            <a:gdLst/>
            <a:ahLst/>
            <a:cxnLst/>
            <a:rect l="l" t="t" r="r" b="b"/>
            <a:pathLst>
              <a:path w="316" h="139" extrusionOk="0">
                <a:moveTo>
                  <a:pt x="1" y="20"/>
                </a:moveTo>
                <a:cubicBezTo>
                  <a:pt x="99" y="20"/>
                  <a:pt x="178" y="20"/>
                  <a:pt x="277" y="20"/>
                </a:cubicBezTo>
                <a:cubicBezTo>
                  <a:pt x="296" y="20"/>
                  <a:pt x="316" y="79"/>
                  <a:pt x="316" y="118"/>
                </a:cubicBezTo>
                <a:cubicBezTo>
                  <a:pt x="296" y="118"/>
                  <a:pt x="257" y="138"/>
                  <a:pt x="237" y="138"/>
                </a:cubicBezTo>
                <a:cubicBezTo>
                  <a:pt x="158" y="99"/>
                  <a:pt x="79" y="59"/>
                  <a:pt x="1" y="0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55dbe401f8_0_6"/>
          <p:cNvSpPr/>
          <p:nvPr/>
        </p:nvSpPr>
        <p:spPr>
          <a:xfrm flipH="1">
            <a:off x="2270351" y="2051700"/>
            <a:ext cx="1316" cy="1755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59" y="60"/>
                </a:moveTo>
                <a:lnTo>
                  <a:pt x="0" y="79"/>
                </a:lnTo>
                <a:cubicBezTo>
                  <a:pt x="0" y="60"/>
                  <a:pt x="0" y="20"/>
                  <a:pt x="20" y="0"/>
                </a:cubicBezTo>
                <a:cubicBezTo>
                  <a:pt x="40" y="0"/>
                  <a:pt x="59" y="0"/>
                  <a:pt x="79" y="0"/>
                </a:cubicBezTo>
                <a:close/>
              </a:path>
            </a:pathLst>
          </a:custGeom>
          <a:solidFill>
            <a:srgbClr val="A49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55dbe401f8_0_6"/>
          <p:cNvSpPr txBox="1"/>
          <p:nvPr/>
        </p:nvSpPr>
        <p:spPr>
          <a:xfrm>
            <a:off x="457200" y="1600200"/>
            <a:ext cx="8229600" cy="21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u="sng" dirty="0" smtClean="0">
                <a:latin typeface="+mj-lt"/>
                <a:ea typeface="Times New Roman"/>
                <a:cs typeface="Times New Roman"/>
                <a:sym typeface="Times New Roman"/>
              </a:rPr>
              <a:t>Software Engineering</a:t>
            </a:r>
            <a:endParaRPr sz="3700" b="1" u="sng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GB" sz="3700" dirty="0" smtClean="0">
                <a:latin typeface="+mj-lt"/>
                <a:ea typeface="Times New Roman"/>
                <a:cs typeface="Times New Roman"/>
                <a:sym typeface="Times New Roman"/>
              </a:rPr>
              <a:t>ML22-23-8: Implement the SDR representation in the MAUI application</a:t>
            </a:r>
            <a:endParaRPr sz="37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11381" y="0"/>
            <a:ext cx="1805777" cy="884117"/>
          </a:xfrm>
          <a:prstGeom prst="rect">
            <a:avLst/>
          </a:prstGeom>
        </p:spPr>
      </p:pic>
      <p:sp>
        <p:nvSpPr>
          <p:cNvPr id="19" name="Google Shape;145;g155dbe401f8_0_6"/>
          <p:cNvSpPr txBox="1"/>
          <p:nvPr/>
        </p:nvSpPr>
        <p:spPr>
          <a:xfrm>
            <a:off x="1603402" y="4038600"/>
            <a:ext cx="609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latin typeface="Times New Roman"/>
                <a:ea typeface="Times New Roman"/>
                <a:cs typeface="Times New Roman"/>
                <a:sym typeface="Times New Roman"/>
              </a:rPr>
              <a:t>--o-- Winter Semester 2023/24 _ </a:t>
            </a:r>
            <a:r>
              <a:rPr lang="en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Damir Dobric -o-</a:t>
            </a:r>
            <a:r>
              <a:rPr lang="en" i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5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75013" cy="57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2828" y="6231128"/>
            <a:ext cx="588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3 : General </a:t>
            </a:r>
            <a:r>
              <a:rPr lang="en-GB" sz="1600" b="1" dirty="0" smtClean="0"/>
              <a:t>structure and components logic implementation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5951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Testing</a:t>
            </a:r>
            <a:endParaRPr lang="en-GB" sz="30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6764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Testing and evaluation on three cases. 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Case 1 and case 3 are illustrated in next slides.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Case 2 is too big to present =&gt; no test case 2 provided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20969"/>
              </p:ext>
            </p:extLst>
          </p:nvPr>
        </p:nvGraphicFramePr>
        <p:xfrm>
          <a:off x="1363313" y="3962400"/>
          <a:ext cx="6417374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45374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Case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Case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 parameters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</a:t>
                      </a:r>
                      <a:r>
                        <a:rPr lang="en-GB" baseline="0" dirty="0" smtClean="0"/>
                        <a:t> entry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</a:t>
                      </a:r>
                      <a:r>
                        <a:rPr lang="en-GB" baseline="0" dirty="0" smtClean="0"/>
                        <a:t> entry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Table</a:t>
                      </a:r>
                      <a:r>
                        <a:rPr lang="en-GB" baseline="0" dirty="0" smtClean="0"/>
                        <a:t> entry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 SDR values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File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Keyboard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SDR columns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&lt;30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&gt;1000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Screen fit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Fit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Scroll view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Fit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Saved</a:t>
                      </a:r>
                      <a:r>
                        <a:rPr lang="en-GB" baseline="0" dirty="0" smtClean="0"/>
                        <a:t> figure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Good quality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Bad</a:t>
                      </a:r>
                      <a:r>
                        <a:rPr lang="en-GB" baseline="0" dirty="0" smtClean="0"/>
                        <a:t> quality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Good quality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3500" y="3581400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Table 1: Comparison characteristic within 3 cases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3706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Testing</a:t>
            </a:r>
            <a:endParaRPr lang="en-GB" sz="3000" u="sng" dirty="0"/>
          </a:p>
        </p:txBody>
      </p:sp>
      <p:grpSp>
        <p:nvGrpSpPr>
          <p:cNvPr id="7" name="Group 6"/>
          <p:cNvGrpSpPr/>
          <p:nvPr/>
        </p:nvGrpSpPr>
        <p:grpSpPr>
          <a:xfrm>
            <a:off x="273410" y="1906956"/>
            <a:ext cx="8597179" cy="3691468"/>
            <a:chOff x="457200" y="1832715"/>
            <a:chExt cx="8597179" cy="36914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50" r="18056" b="7910"/>
            <a:stretch/>
          </p:blipFill>
          <p:spPr>
            <a:xfrm>
              <a:off x="457200" y="1832715"/>
              <a:ext cx="1998133" cy="36914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080"/>
            <a:stretch/>
          </p:blipFill>
          <p:spPr>
            <a:xfrm>
              <a:off x="2497666" y="1981199"/>
              <a:ext cx="6556713" cy="354298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905000" y="6019800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Figure: Results of Python and App in case 1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0975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805776" y="133518"/>
            <a:ext cx="3657600" cy="9392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Testing</a:t>
            </a:r>
            <a:endParaRPr lang="en-GB" sz="3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6561667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Figure: Results of App in case 3</a:t>
            </a:r>
            <a:endParaRPr lang="en-GB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0"/>
            <a:ext cx="3556000" cy="6633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2057400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Enter text block for SDR values: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lvl="1"/>
            <a:r>
              <a:rPr lang="en-GB" i="1" dirty="0" smtClean="0"/>
              <a:t>1021,1234,1542,1540,3333,1000 </a:t>
            </a:r>
            <a:r>
              <a:rPr lang="en-GB" i="1" dirty="0"/>
              <a:t>1214,5454,3454,2180,218 123, 124, 145, 156, 189, 656 5646, 9796, 478, 6786, 5250 464, 4646,4546,4455,778 1111,2222,3333,4444 5555,6666,7777,8888,9999 1234,5678,9123 10,8202,9025,2024,3058 </a:t>
            </a:r>
            <a:endParaRPr lang="en-GB" i="1" dirty="0" smtClean="0"/>
          </a:p>
          <a:p>
            <a:pPr lvl="1"/>
            <a:endParaRPr lang="en-GB" i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 smtClean="0"/>
              <a:t>Parameter is the same with case 1, except Graph Name and picture name.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4. Testing and evaluation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243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b. </a:t>
            </a:r>
            <a:r>
              <a:rPr lang="en-GB" sz="3000" u="sng" dirty="0" err="1" smtClean="0"/>
              <a:t>Evalution</a:t>
            </a:r>
            <a:endParaRPr lang="en-GB" sz="3000" u="sng" dirty="0"/>
          </a:p>
        </p:txBody>
      </p:sp>
      <p:sp>
        <p:nvSpPr>
          <p:cNvPr id="2" name="Rectangle 1"/>
          <p:cNvSpPr/>
          <p:nvPr/>
        </p:nvSpPr>
        <p:spPr>
          <a:xfrm>
            <a:off x="723900" y="19812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err="1"/>
              <a:t>AppSDR</a:t>
            </a:r>
            <a:r>
              <a:rPr lang="en-GB" dirty="0"/>
              <a:t> Excels Over Python </a:t>
            </a:r>
            <a:r>
              <a:rPr lang="en-GB" dirty="0" smtClean="0"/>
              <a:t>model in clarity</a:t>
            </a:r>
            <a:r>
              <a:rPr lang="en-GB" dirty="0"/>
              <a:t>, efficiency, and </a:t>
            </a:r>
            <a:r>
              <a:rPr lang="en-GB" dirty="0" smtClean="0"/>
              <a:t>functionality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Customizable Parameter </a:t>
            </a:r>
            <a:r>
              <a:rPr lang="en-GB" dirty="0" smtClean="0"/>
              <a:t>Handling add flexibility for user </a:t>
            </a:r>
            <a:r>
              <a:rPr lang="en-GB" dirty="0"/>
              <a:t>in graph customization and SDR value visualization within specified ranges.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Efficient Data Handling: Manages large datasets </a:t>
            </a:r>
            <a:r>
              <a:rPr lang="en-GB" dirty="0" smtClean="0"/>
              <a:t>seamlessly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Accurate </a:t>
            </a:r>
            <a:r>
              <a:rPr lang="en-GB" dirty="0"/>
              <a:t>User Input Representation: Precisely </a:t>
            </a:r>
            <a:r>
              <a:rPr lang="en-GB" dirty="0" smtClean="0"/>
              <a:t>visualisation. 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Areas for Improvement </a:t>
            </a:r>
            <a:r>
              <a:rPr lang="en-GB" dirty="0" smtClean="0"/>
              <a:t>Identified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Enhanced </a:t>
            </a:r>
            <a:r>
              <a:rPr lang="en-GB" dirty="0"/>
              <a:t>User Experience: With efficient parameter handling, robust visualization capabilities, and accurate data </a:t>
            </a:r>
            <a:r>
              <a:rPr lang="en-GB" dirty="0" smtClean="0"/>
              <a:t>representation.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55dbe401f8_0_730"/>
          <p:cNvSpPr/>
          <p:nvPr/>
        </p:nvSpPr>
        <p:spPr>
          <a:xfrm flipH="1">
            <a:off x="5229455" y="-799037"/>
            <a:ext cx="13856" cy="11701"/>
          </a:xfrm>
          <a:custGeom>
            <a:avLst/>
            <a:gdLst/>
            <a:ahLst/>
            <a:cxnLst/>
            <a:rect l="l" t="t" r="r" b="b"/>
            <a:pathLst>
              <a:path w="750" h="475" extrusionOk="0">
                <a:moveTo>
                  <a:pt x="99" y="474"/>
                </a:moveTo>
                <a:cubicBezTo>
                  <a:pt x="0" y="297"/>
                  <a:pt x="60" y="159"/>
                  <a:pt x="217" y="119"/>
                </a:cubicBezTo>
                <a:cubicBezTo>
                  <a:pt x="395" y="60"/>
                  <a:pt x="572" y="40"/>
                  <a:pt x="750" y="21"/>
                </a:cubicBezTo>
                <a:lnTo>
                  <a:pt x="730" y="1"/>
                </a:lnTo>
                <a:cubicBezTo>
                  <a:pt x="671" y="80"/>
                  <a:pt x="612" y="159"/>
                  <a:pt x="533" y="237"/>
                </a:cubicBezTo>
                <a:cubicBezTo>
                  <a:pt x="395" y="316"/>
                  <a:pt x="237" y="395"/>
                  <a:pt x="99" y="474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155dbe401f8_0_730"/>
          <p:cNvSpPr/>
          <p:nvPr/>
        </p:nvSpPr>
        <p:spPr>
          <a:xfrm flipH="1">
            <a:off x="5224357" y="-805836"/>
            <a:ext cx="5487" cy="9755"/>
          </a:xfrm>
          <a:custGeom>
            <a:avLst/>
            <a:gdLst/>
            <a:ahLst/>
            <a:cxnLst/>
            <a:rect l="l" t="t" r="r" b="b"/>
            <a:pathLst>
              <a:path w="297" h="396" extrusionOk="0">
                <a:moveTo>
                  <a:pt x="21" y="297"/>
                </a:moveTo>
                <a:lnTo>
                  <a:pt x="297" y="1"/>
                </a:lnTo>
                <a:lnTo>
                  <a:pt x="297" y="1"/>
                </a:lnTo>
                <a:cubicBezTo>
                  <a:pt x="297" y="198"/>
                  <a:pt x="297" y="395"/>
                  <a:pt x="1" y="297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155dbe401f8_0_730"/>
          <p:cNvSpPr/>
          <p:nvPr/>
        </p:nvSpPr>
        <p:spPr>
          <a:xfrm flipH="1">
            <a:off x="5218537" y="-806304"/>
            <a:ext cx="5838" cy="3424"/>
          </a:xfrm>
          <a:custGeom>
            <a:avLst/>
            <a:gdLst/>
            <a:ahLst/>
            <a:cxnLst/>
            <a:rect l="l" t="t" r="r" b="b"/>
            <a:pathLst>
              <a:path w="316" h="139" extrusionOk="0">
                <a:moveTo>
                  <a:pt x="1" y="20"/>
                </a:moveTo>
                <a:cubicBezTo>
                  <a:pt x="99" y="20"/>
                  <a:pt x="178" y="20"/>
                  <a:pt x="277" y="20"/>
                </a:cubicBezTo>
                <a:cubicBezTo>
                  <a:pt x="296" y="20"/>
                  <a:pt x="316" y="79"/>
                  <a:pt x="316" y="118"/>
                </a:cubicBezTo>
                <a:cubicBezTo>
                  <a:pt x="296" y="118"/>
                  <a:pt x="257" y="138"/>
                  <a:pt x="237" y="138"/>
                </a:cubicBezTo>
                <a:cubicBezTo>
                  <a:pt x="158" y="99"/>
                  <a:pt x="79" y="59"/>
                  <a:pt x="1" y="0"/>
                </a:cubicBezTo>
                <a:close/>
              </a:path>
            </a:pathLst>
          </a:custGeom>
          <a:solidFill>
            <a:srgbClr val="FFC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55dbe401f8_0_730"/>
          <p:cNvSpPr/>
          <p:nvPr/>
        </p:nvSpPr>
        <p:spPr>
          <a:xfrm flipH="1">
            <a:off x="4102213" y="-1658568"/>
            <a:ext cx="1478" cy="1971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59" y="60"/>
                </a:moveTo>
                <a:lnTo>
                  <a:pt x="0" y="79"/>
                </a:lnTo>
                <a:cubicBezTo>
                  <a:pt x="0" y="60"/>
                  <a:pt x="0" y="20"/>
                  <a:pt x="20" y="0"/>
                </a:cubicBezTo>
                <a:cubicBezTo>
                  <a:pt x="40" y="0"/>
                  <a:pt x="59" y="0"/>
                  <a:pt x="79" y="0"/>
                </a:cubicBezTo>
                <a:close/>
              </a:path>
            </a:pathLst>
          </a:custGeom>
          <a:solidFill>
            <a:srgbClr val="A492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5080" y="0"/>
            <a:ext cx="1684482" cy="791565"/>
          </a:xfrm>
          <a:prstGeom prst="rect">
            <a:avLst/>
          </a:prstGeom>
        </p:spPr>
      </p:pic>
      <p:sp>
        <p:nvSpPr>
          <p:cNvPr id="11" name="Google Shape;297;p9"/>
          <p:cNvSpPr txBox="1">
            <a:spLocks noGrp="1"/>
          </p:cNvSpPr>
          <p:nvPr>
            <p:ph type="title"/>
          </p:nvPr>
        </p:nvSpPr>
        <p:spPr>
          <a:xfrm>
            <a:off x="2779102" y="191755"/>
            <a:ext cx="3585796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5. Conclusion</a:t>
            </a:r>
            <a:endParaRPr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7321" y="1828800"/>
            <a:ext cx="7610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Full fill project’s requirements: </a:t>
            </a:r>
            <a:r>
              <a:rPr lang="en-GB" dirty="0" err="1" smtClean="0"/>
              <a:t>AppSDR</a:t>
            </a:r>
            <a:r>
              <a:rPr lang="en-GB" dirty="0" smtClean="0"/>
              <a:t> taking inputs and producing SDR representations visualisation.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Compare with the existing model.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Adapt the new one: text editor directly from keyboards.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Place for improvements.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Generate relevant documentation for the project.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20320" y="1"/>
            <a:ext cx="1684482" cy="76200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97;p9"/>
          <p:cNvSpPr txBox="1">
            <a:spLocks noGrp="1"/>
          </p:cNvSpPr>
          <p:nvPr>
            <p:ph type="title"/>
          </p:nvPr>
        </p:nvSpPr>
        <p:spPr>
          <a:xfrm>
            <a:off x="2590800" y="191755"/>
            <a:ext cx="403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Referenced sources</a:t>
            </a:r>
            <a:endParaRPr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[1] </a:t>
            </a:r>
            <a:r>
              <a:rPr lang="en-GB" sz="1400" dirty="0" err="1" smtClean="0"/>
              <a:t>D.Dobric</a:t>
            </a:r>
            <a:r>
              <a:rPr lang="en-GB" sz="1400" dirty="0" smtClean="0"/>
              <a:t>, “Project ideas 2018-2023”, Frankfurt am Main, Germany. Frankfurt University of applied Sciences, October 2023. </a:t>
            </a:r>
            <a:r>
              <a:rPr lang="en-GB" sz="1400" dirty="0"/>
              <a:t>Accessed on: </a:t>
            </a:r>
            <a:r>
              <a:rPr lang="en-GB" sz="1400" dirty="0">
                <a:hlinkClick r:id="rId4"/>
              </a:rPr>
              <a:t>https://</a:t>
            </a:r>
            <a:r>
              <a:rPr lang="en-GB" sz="1400" dirty="0" smtClean="0">
                <a:hlinkClick r:id="rId4"/>
              </a:rPr>
              <a:t>github.com/UniversityOfAppliedSciencesFrankfurt/se-cloud-2023-2024/blob/main/Project%20Ideas%202018-2023.docx</a:t>
            </a:r>
            <a:r>
              <a:rPr lang="en-GB" sz="1400" dirty="0" smtClean="0"/>
              <a:t>.</a:t>
            </a:r>
            <a:r>
              <a:rPr lang="en-GB" sz="1400" dirty="0"/>
              <a:t> </a:t>
            </a:r>
            <a:endParaRPr lang="en-GB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" y="24384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[2] Microsoft Documentation</a:t>
            </a:r>
            <a:r>
              <a:rPr lang="en-GB" sz="1400" dirty="0"/>
              <a:t>, “The Model-View-</a:t>
            </a:r>
            <a:r>
              <a:rPr lang="en-GB" sz="1400" dirty="0" err="1"/>
              <a:t>ViewModel</a:t>
            </a:r>
            <a:r>
              <a:rPr lang="en-GB" sz="1400" dirty="0"/>
              <a:t> Pattern</a:t>
            </a:r>
            <a:r>
              <a:rPr lang="en-GB" sz="1400" dirty="0" smtClean="0"/>
              <a:t>”, </a:t>
            </a:r>
            <a:r>
              <a:rPr lang="en-GB" sz="1400" dirty="0" err="1" smtClean="0"/>
              <a:t>Xamarin.Forms</a:t>
            </a:r>
            <a:r>
              <a:rPr lang="en-GB" sz="1400" dirty="0" smtClean="0"/>
              <a:t>, 2021</a:t>
            </a:r>
            <a:r>
              <a:rPr lang="en-GB" sz="1400" dirty="0" smtClean="0"/>
              <a:t>. Accessed on: </a:t>
            </a:r>
            <a:r>
              <a:rPr lang="en-GB" sz="1400" dirty="0" smtClean="0">
                <a:hlinkClick r:id="rId5"/>
              </a:rPr>
              <a:t>https://learn.microsoft.com/en-us/xamarin/xamarin-forms/enterprise-application-patterns/mvvm</a:t>
            </a:r>
            <a:r>
              <a:rPr lang="en-GB" sz="1400" dirty="0" smtClean="0"/>
              <a:t> . 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3513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6"/>
          <p:cNvSpPr txBox="1">
            <a:spLocks noGrp="1"/>
          </p:cNvSpPr>
          <p:nvPr>
            <p:ph type="ctrTitle"/>
          </p:nvPr>
        </p:nvSpPr>
        <p:spPr>
          <a:xfrm>
            <a:off x="1371600" y="1961160"/>
            <a:ext cx="67056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latin typeface="+mj-lt"/>
                <a:ea typeface="Times New Roman"/>
                <a:cs typeface="Times New Roman"/>
                <a:sym typeface="Times New Roman"/>
              </a:rPr>
              <a:t>Demo part </a:t>
            </a:r>
            <a:endParaRPr sz="72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4404360"/>
            <a:ext cx="45720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97;p9"/>
          <p:cNvSpPr txBox="1">
            <a:spLocks noGrp="1"/>
          </p:cNvSpPr>
          <p:nvPr>
            <p:ph type="title"/>
          </p:nvPr>
        </p:nvSpPr>
        <p:spPr>
          <a:xfrm>
            <a:off x="2779102" y="243800"/>
            <a:ext cx="3585796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400" b="1" dirty="0" smtClean="0">
                <a:ea typeface="Times New Roman"/>
                <a:cs typeface="Times New Roman"/>
                <a:sym typeface="Times New Roman"/>
              </a:rPr>
              <a:t>1. Introduction</a:t>
            </a:r>
            <a:endParaRPr sz="3400" b="1" dirty="0"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50" y="1752600"/>
            <a:ext cx="7734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Work with .NET MAUI:  a cross-platform framework. Implement a MAUI App visualizing Sparse Distributed Representations (SDR).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Scope of </a:t>
            </a:r>
            <a:r>
              <a:rPr lang="en-GB" sz="2000" dirty="0"/>
              <a:t>the </a:t>
            </a:r>
            <a:r>
              <a:rPr lang="en-GB" sz="2000" dirty="0" smtClean="0"/>
              <a:t>project: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 smtClean="0"/>
              <a:t>Hardware and </a:t>
            </a:r>
            <a:r>
              <a:rPr lang="en-GB" sz="2000" dirty="0"/>
              <a:t>software </a:t>
            </a:r>
            <a:r>
              <a:rPr lang="en-GB" sz="2000" dirty="0" smtClean="0"/>
              <a:t>requirements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H</a:t>
            </a:r>
            <a:r>
              <a:rPr lang="en-GB" sz="2000" dirty="0" smtClean="0"/>
              <a:t>ow </a:t>
            </a:r>
            <a:r>
              <a:rPr lang="en-GB" sz="2000" dirty="0"/>
              <a:t>to implement the </a:t>
            </a:r>
            <a:r>
              <a:rPr lang="en-GB" sz="2000" dirty="0" smtClean="0"/>
              <a:t>required MAUI app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E</a:t>
            </a:r>
            <a:r>
              <a:rPr lang="en-GB" sz="2000" dirty="0" smtClean="0"/>
              <a:t>valuate </a:t>
            </a:r>
            <a:r>
              <a:rPr lang="en-GB" sz="2000" dirty="0"/>
              <a:t>the test </a:t>
            </a:r>
            <a:r>
              <a:rPr lang="en-GB" sz="2000" dirty="0" smtClean="0"/>
              <a:t>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/>
              <a:t>P</a:t>
            </a:r>
            <a:r>
              <a:rPr lang="en-GB" sz="2000" dirty="0" smtClean="0"/>
              <a:t>ossible improvements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Implementation </a:t>
            </a:r>
            <a:r>
              <a:rPr lang="en-GB" sz="2000" dirty="0"/>
              <a:t>of App SDR steps</a:t>
            </a:r>
            <a:r>
              <a:rPr lang="en-GB" sz="20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/>
              <a:t>Create a User Interface (UI) in the MAUI </a:t>
            </a:r>
            <a:r>
              <a:rPr lang="en-GB" sz="2000" dirty="0" smtClean="0"/>
              <a:t>getting inputs data and configurations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/>
              <a:t>Modify </a:t>
            </a:r>
            <a:r>
              <a:rPr lang="en-GB" sz="2000" dirty="0"/>
              <a:t>the logic behind the UI </a:t>
            </a:r>
            <a:r>
              <a:rPr lang="en-GB" sz="2000" dirty="0" smtClean="0"/>
              <a:t>elements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/>
              <a:t>Generate </a:t>
            </a:r>
            <a:r>
              <a:rPr lang="en-GB" sz="2000" dirty="0"/>
              <a:t>and implement an SDR drawing library to visualize the input data based on </a:t>
            </a:r>
            <a:r>
              <a:rPr lang="en-GB" sz="2000" dirty="0" smtClean="0"/>
              <a:t>requirements.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15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9" name="Google Shape;297;p9"/>
          <p:cNvSpPr txBox="1">
            <a:spLocks/>
          </p:cNvSpPr>
          <p:nvPr/>
        </p:nvSpPr>
        <p:spPr>
          <a:xfrm>
            <a:off x="1524000" y="228600"/>
            <a:ext cx="6781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2. Requirements and Getting Started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9200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Requirements [1]</a:t>
            </a:r>
            <a:endParaRPr lang="en-GB" sz="3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72533" y="2158692"/>
            <a:ext cx="441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/>
              <a:t>Implement the MAUI app used for SDR representation, with follows: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Draw the similar SDR representation like in file </a:t>
            </a:r>
            <a:r>
              <a:rPr lang="en-GB" sz="2000" i="1" dirty="0" smtClean="0"/>
              <a:t>draw_figure.py</a:t>
            </a:r>
            <a:endParaRPr lang="en-GB" sz="20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Use library </a:t>
            </a:r>
            <a:r>
              <a:rPr lang="en-GB" sz="2000" i="1" dirty="0" err="1" smtClean="0"/>
              <a:t>Maui.Graphics</a:t>
            </a:r>
            <a:endParaRPr lang="en-GB" sz="2000" i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All arguments taken in via UI (data and parameters).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Implement drawing functionality with the created </a:t>
            </a:r>
            <a:r>
              <a:rPr lang="en-GB" sz="2000" i="1" dirty="0" err="1" smtClean="0"/>
              <a:t>SdrDrawerLib</a:t>
            </a:r>
            <a:endParaRPr lang="en-GB" sz="20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2"/>
          <a:stretch/>
        </p:blipFill>
        <p:spPr>
          <a:xfrm>
            <a:off x="5376333" y="1600200"/>
            <a:ext cx="2887133" cy="4594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6172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1: Example of SDR representation </a:t>
            </a:r>
            <a:endParaRPr lang="en-GB" sz="16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2873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9" name="Google Shape;297;p9"/>
          <p:cNvSpPr txBox="1">
            <a:spLocks/>
          </p:cNvSpPr>
          <p:nvPr/>
        </p:nvSpPr>
        <p:spPr>
          <a:xfrm>
            <a:off x="1524000" y="442058"/>
            <a:ext cx="6781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2. Requirements and Getting Started</a:t>
            </a:r>
            <a:endParaRPr lang="en-GB" sz="3400" b="1" dirty="0">
              <a:solidFill>
                <a:schemeClr val="tx1">
                  <a:lumMod val="50000"/>
                </a:schemeClr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b. Getting Started</a:t>
            </a:r>
            <a:endParaRPr lang="en-GB" sz="3000" u="sng" dirty="0"/>
          </a:p>
        </p:txBody>
      </p:sp>
      <p:sp>
        <p:nvSpPr>
          <p:cNvPr id="2" name="Rectangle 1"/>
          <p:cNvSpPr/>
          <p:nvPr/>
        </p:nvSpPr>
        <p:spPr>
          <a:xfrm>
            <a:off x="571500" y="2209800"/>
            <a:ext cx="8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 project integrates the latest </a:t>
            </a:r>
            <a:r>
              <a:rPr lang="en-GB" sz="2000" dirty="0" smtClean="0"/>
              <a:t>update </a:t>
            </a:r>
            <a:r>
              <a:rPr lang="en-GB" sz="2000" dirty="0" smtClean="0">
                <a:sym typeface="Wingdings" pitchFamily="2" charset="2"/>
              </a:rPr>
              <a:t></a:t>
            </a:r>
            <a:r>
              <a:rPr lang="en-GB" sz="2000" dirty="0" smtClean="0"/>
              <a:t> Install </a:t>
            </a:r>
            <a:r>
              <a:rPr lang="en-GB" sz="2000" dirty="0"/>
              <a:t>at least the following version of IDE, text editor, and MAUI.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Microsoft Visual Studio Community 2022 - v17.8.6 </a:t>
            </a:r>
            <a:r>
              <a:rPr lang="en-GB" sz="2000" dirty="0" smtClean="0"/>
              <a:t>-</a:t>
            </a:r>
            <a:r>
              <a:rPr lang="en-GB" sz="2000" dirty="0" smtClean="0">
                <a:hlinkClick r:id="rId4" tooltip="https://learn.microsoft.com/en-us/visualstudio/releases/2022/release-notes-v17.8"/>
              </a:rPr>
              <a:t>https</a:t>
            </a:r>
            <a:r>
              <a:rPr lang="en-GB" sz="2000" dirty="0">
                <a:hlinkClick r:id="rId4" tooltip="https://learn.microsoft.com/en-us/visualstudio/releases/2022/release-notes-v17.8"/>
              </a:rPr>
              <a:t>://learn.microsoft.com/en-us/visualstudio/releases/2022/release-notes-v17.8</a:t>
            </a:r>
            <a:endParaRPr lang="en-GB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.NET MAUI 8.0 - when installing Visual Studio, choose .NET MAUI to integrate along with the installation. </a:t>
            </a:r>
            <a:endParaRPr lang="en-GB" sz="2000" dirty="0" smtClean="0"/>
          </a:p>
          <a:p>
            <a:pPr marL="355600" indent="-355600"/>
            <a:r>
              <a:rPr lang="en-GB" sz="2000" dirty="0" smtClean="0">
                <a:sym typeface="Wingdings" pitchFamily="2" charset="2"/>
              </a:rPr>
              <a:t>	 </a:t>
            </a:r>
            <a:r>
              <a:rPr lang="en-GB" sz="2000" dirty="0" smtClean="0"/>
              <a:t>From v17.8.6</a:t>
            </a:r>
            <a:r>
              <a:rPr lang="en-GB" sz="2000" dirty="0"/>
              <a:t>, .NET MAUI 8.0 </a:t>
            </a:r>
            <a:r>
              <a:rPr lang="en-GB" sz="2000" dirty="0" smtClean="0"/>
              <a:t>automatically supported.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More information: </a:t>
            </a: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github.com/tongngocminhanh/MAUI_App_SDR/tree/master/MySEProject</a:t>
            </a:r>
            <a:r>
              <a:rPr lang="en-GB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640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" y="2133600"/>
            <a:ext cx="8644128" cy="3846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2700" y="6172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2: General structure of </a:t>
            </a:r>
            <a:r>
              <a:rPr lang="en-GB" sz="1600" b="1" dirty="0" err="1" smtClean="0"/>
              <a:t>AppSDR</a:t>
            </a:r>
            <a:endParaRPr lang="en-GB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9936" y="1524000"/>
            <a:ext cx="86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General inputs, outputs, connections among distinguished components if .NET MAUI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7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 smtClean="0"/>
              <a:t>a. UI implementation</a:t>
            </a:r>
            <a:endParaRPr lang="en-GB" sz="3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409950" y="6205729"/>
            <a:ext cx="491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3 : General display and connections of UI pages</a:t>
            </a:r>
            <a:endParaRPr lang="en-GB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5486400" cy="351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488535"/>
            <a:ext cx="2647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Participating pages</a:t>
            </a:r>
          </a:p>
          <a:p>
            <a:pPr marL="342900" indent="-342900">
              <a:buAutoNum type="arabicPeriod"/>
            </a:pPr>
            <a:r>
              <a:rPr lang="en-GB" dirty="0" smtClean="0"/>
              <a:t>Main Page (Primary)</a:t>
            </a:r>
          </a:p>
          <a:p>
            <a:pPr marL="342900" indent="-342900">
              <a:buAutoNum type="arabicPeriod"/>
            </a:pPr>
            <a:r>
              <a:rPr lang="en-GB" dirty="0" smtClean="0"/>
              <a:t>Text Editor Page</a:t>
            </a:r>
          </a:p>
          <a:p>
            <a:pPr marL="342900" indent="-342900">
              <a:buAutoNum type="arabicPeriod"/>
            </a:pPr>
            <a:r>
              <a:rPr lang="en-GB" dirty="0" smtClean="0"/>
              <a:t>Page 1</a:t>
            </a:r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Important content</a:t>
            </a:r>
          </a:p>
          <a:p>
            <a:pPr marL="342900" indent="-342900">
              <a:buAutoNum type="arabicPeriod"/>
            </a:pPr>
            <a:r>
              <a:rPr lang="en-GB" dirty="0" smtClean="0"/>
              <a:t>Layout</a:t>
            </a:r>
          </a:p>
          <a:p>
            <a:pPr marL="342900" indent="-342900">
              <a:buAutoNum type="arabicPeriod"/>
            </a:pPr>
            <a:r>
              <a:rPr lang="en-GB" dirty="0" smtClean="0"/>
              <a:t>Components position</a:t>
            </a:r>
          </a:p>
          <a:p>
            <a:pPr marL="342900" indent="-342900">
              <a:buAutoNum type="arabicPeriod"/>
            </a:pPr>
            <a:r>
              <a:rPr lang="en-GB" dirty="0" smtClean="0"/>
              <a:t>Navigation between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/>
              <a:t>b</a:t>
            </a:r>
            <a:r>
              <a:rPr lang="en-GB" sz="3000" u="sng" dirty="0" smtClean="0"/>
              <a:t>. SDR drawing library implementation</a:t>
            </a:r>
            <a:endParaRPr lang="en-GB" sz="30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1336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The primary idea of all drawing functions is based on three </a:t>
            </a:r>
            <a:r>
              <a:rPr lang="en-GB" i="1" dirty="0" err="1"/>
              <a:t>ICanvas</a:t>
            </a:r>
            <a:r>
              <a:rPr lang="en-GB" dirty="0"/>
              <a:t> methods: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err="1"/>
              <a:t>DrawString</a:t>
            </a:r>
            <a:r>
              <a:rPr lang="en-GB" dirty="0"/>
              <a:t>(string value, float x, float y, </a:t>
            </a:r>
            <a:r>
              <a:rPr lang="en-GB" dirty="0" err="1"/>
              <a:t>HorizontalAlignment</a:t>
            </a:r>
            <a:r>
              <a:rPr lang="en-GB" dirty="0"/>
              <a:t> </a:t>
            </a:r>
            <a:r>
              <a:rPr lang="en-GB" dirty="0" err="1"/>
              <a:t>horizontalAlignment</a:t>
            </a:r>
            <a:r>
              <a:rPr lang="en-GB" dirty="0"/>
              <a:t>, </a:t>
            </a:r>
            <a:r>
              <a:rPr lang="en-GB" dirty="0" err="1"/>
              <a:t>VerticalAlignment</a:t>
            </a:r>
            <a:r>
              <a:rPr lang="en-GB" dirty="0"/>
              <a:t> </a:t>
            </a:r>
            <a:r>
              <a:rPr lang="en-GB" dirty="0" err="1"/>
              <a:t>verticalAlignment</a:t>
            </a:r>
            <a:r>
              <a:rPr lang="en-GB" dirty="0"/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err="1"/>
              <a:t>DrawRectangle</a:t>
            </a:r>
            <a:r>
              <a:rPr lang="en-GB" dirty="0"/>
              <a:t>(float x, float y, float width, float height)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err="1"/>
              <a:t>DrawRoundedRectangle</a:t>
            </a:r>
            <a:r>
              <a:rPr lang="en-GB" dirty="0"/>
              <a:t>(float x, float y, float width, float height, float </a:t>
            </a:r>
            <a:r>
              <a:rPr lang="en-GB" dirty="0" err="1"/>
              <a:t>cornerRadius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39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442058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/>
              <a:t>b</a:t>
            </a:r>
            <a:r>
              <a:rPr lang="en-GB" sz="3000" u="sng" dirty="0" smtClean="0"/>
              <a:t>. SDR drawing library implementation</a:t>
            </a:r>
            <a:endParaRPr lang="en-GB" sz="3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198"/>
            <a:ext cx="9144000" cy="4393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6375006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Figure 3 : General </a:t>
            </a:r>
            <a:r>
              <a:rPr lang="en-GB" sz="1600" b="1" dirty="0" smtClean="0"/>
              <a:t>visualisation components of </a:t>
            </a:r>
            <a:r>
              <a:rPr lang="en-GB" sz="1600" b="1" dirty="0" err="1" smtClean="0"/>
              <a:t>SdrDrawer</a:t>
            </a:r>
            <a:r>
              <a:rPr lang="en-GB" sz="1600" b="1" dirty="0" err="1" smtClean="0"/>
              <a:t>Lib</a:t>
            </a:r>
            <a:r>
              <a:rPr lang="en-GB" sz="1600" b="1" dirty="0" smtClean="0"/>
              <a:t> library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9121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/>
          <a:srcRect l="1123" t="1436" r="86016" b="93173"/>
          <a:stretch>
            <a:fillRect/>
          </a:stretch>
        </p:blipFill>
        <p:spPr bwMode="auto">
          <a:xfrm>
            <a:off x="-1" y="0"/>
            <a:ext cx="1805777" cy="884117"/>
          </a:xfrm>
          <a:prstGeom prst="rect">
            <a:avLst/>
          </a:prstGeom>
        </p:spPr>
      </p:pic>
      <p:sp>
        <p:nvSpPr>
          <p:cNvPr id="12" name="Google Shape;297;p9"/>
          <p:cNvSpPr txBox="1">
            <a:spLocks/>
          </p:cNvSpPr>
          <p:nvPr/>
        </p:nvSpPr>
        <p:spPr>
          <a:xfrm>
            <a:off x="1524000" y="116117"/>
            <a:ext cx="6553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sz="3400" b="1" dirty="0" smtClean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3400" b="1" dirty="0">
                <a:solidFill>
                  <a:schemeClr val="tx1">
                    <a:lumMod val="50000"/>
                  </a:schemeClr>
                </a:solidFill>
                <a:ea typeface="Times New Roman"/>
                <a:cs typeface="Times New Roman"/>
                <a:sym typeface="Times New Roman"/>
              </a:rPr>
              <a:t>. Implementation of App SDR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8467" y="990600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/>
              <a:t>c</a:t>
            </a:r>
            <a:r>
              <a:rPr lang="en-GB" sz="3000" u="sng" dirty="0" smtClean="0"/>
              <a:t>. Logic implementation</a:t>
            </a:r>
            <a:endParaRPr lang="en-GB" sz="3000" u="sng" dirty="0"/>
          </a:p>
        </p:txBody>
      </p:sp>
      <p:sp>
        <p:nvSpPr>
          <p:cNvPr id="5" name="Rectangle 4"/>
          <p:cNvSpPr/>
          <p:nvPr/>
        </p:nvSpPr>
        <p:spPr>
          <a:xfrm>
            <a:off x="228600" y="1992535"/>
            <a:ext cx="48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1. UI </a:t>
            </a:r>
            <a:r>
              <a:rPr lang="en-GB" dirty="0"/>
              <a:t>Files and Direct Logic: Each UI file has its own code-behind (*.</a:t>
            </a:r>
            <a:r>
              <a:rPr lang="en-GB" dirty="0" err="1"/>
              <a:t>xaml.cs</a:t>
            </a:r>
            <a:r>
              <a:rPr lang="en-GB" dirty="0"/>
              <a:t>) for simple logic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 smtClean="0"/>
              <a:t>2. MVVM </a:t>
            </a:r>
            <a:r>
              <a:rPr lang="en-GB" dirty="0"/>
              <a:t>Pattern</a:t>
            </a:r>
            <a:r>
              <a:rPr lang="en-GB" dirty="0" smtClean="0"/>
              <a:t>: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For complex logic, use </a:t>
            </a:r>
            <a:r>
              <a:rPr lang="en-GB" dirty="0" smtClean="0"/>
              <a:t>MVVM [2].</a:t>
            </a:r>
            <a:endParaRPr lang="en-GB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Separate </a:t>
            </a:r>
            <a:r>
              <a:rPr lang="en-GB" dirty="0" err="1"/>
              <a:t>ViewModels</a:t>
            </a:r>
            <a:r>
              <a:rPr lang="en-GB" dirty="0"/>
              <a:t> (</a:t>
            </a:r>
            <a:r>
              <a:rPr lang="en-GB" dirty="0" err="1"/>
              <a:t>MainViewModel.cs</a:t>
            </a:r>
            <a:r>
              <a:rPr lang="en-GB" dirty="0"/>
              <a:t>, Page1ViewModel.cs) handle data and logic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57800" y="1989667"/>
            <a:ext cx="37338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3. MVVM Benefits: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Cleaner code organization.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Easier maintenance and testing.</a:t>
            </a:r>
          </a:p>
          <a:p>
            <a:pPr>
              <a:lnSpc>
                <a:spcPct val="200000"/>
              </a:lnSpc>
            </a:pPr>
            <a:r>
              <a:rPr lang="en-GB" dirty="0"/>
              <a:t>4. Implementation Guidelines: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Simple logic in UI code-behind.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/>
              <a:t>MVVM for complex logic.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43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810</Words>
  <Application>Microsoft Office PowerPoint</Application>
  <PresentationFormat>On-screen Show (4:3)</PresentationFormat>
  <Paragraphs>126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Conclusion</vt:lpstr>
      <vt:lpstr>Referenced sources</vt:lpstr>
      <vt:lpstr>Demo part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Minh Anh Tong</dc:creator>
  <cp:lastModifiedBy>ACER</cp:lastModifiedBy>
  <cp:revision>85</cp:revision>
  <dcterms:created xsi:type="dcterms:W3CDTF">2006-08-16T00:00:00Z</dcterms:created>
  <dcterms:modified xsi:type="dcterms:W3CDTF">2024-03-28T11:20:02Z</dcterms:modified>
</cp:coreProperties>
</file>