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drawings/drawing1.xml" ContentType="application/vnd.openxmlformats-officedocument.drawingml.chartshap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2.xml" ContentType="application/vnd.openxmlformats-officedocument.drawingml.char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rawings/drawing2.xml" ContentType="application/vnd.openxmlformats-officedocument.drawingml.chartshape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charts/chart3.xml" ContentType="application/vnd.openxmlformats-officedocument.drawingml.chart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 autoAdjust="0"/>
    <p:restoredTop sz="94698" autoAdjust="0"/>
  </p:normalViewPr>
  <p:slideViewPr>
    <p:cSldViewPr snapToGrid="0" snapToObjects="1">
      <p:cViewPr>
        <p:scale>
          <a:sx n="150" d="100"/>
          <a:sy n="150" d="100"/>
        </p:scale>
        <p:origin x="-88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mypaper:Predator:Defaults:fig:performance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mypaper:Predator:Defaults:fig:performance.xlsx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mypaper:Predator:Defaults:fig: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Performance!$F$1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Performance!$E$2:$E$28</c:f>
              <c:strCache>
                <c:ptCount val="27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8">
                  <c:v>RealApplications</c:v>
                </c:pt>
                <c:pt idx="19">
                  <c:v>aget</c:v>
                </c:pt>
                <c:pt idx="20">
                  <c:v>Boost</c:v>
                </c:pt>
                <c:pt idx="21">
                  <c:v>Memcached</c:v>
                </c:pt>
                <c:pt idx="22">
                  <c:v>MySQL</c:v>
                </c:pt>
                <c:pt idx="23">
                  <c:v>pbzip2</c:v>
                </c:pt>
                <c:pt idx="24">
                  <c:v>pfscan</c:v>
                </c:pt>
                <c:pt idx="26">
                  <c:v>AVERAGE</c:v>
                </c:pt>
              </c:strCache>
            </c:strRef>
          </c:cat>
          <c:val>
            <c:numRef>
              <c:f>Performance!$F$2:$F$28</c:f>
              <c:numCache>
                <c:formatCode>General</c:formatCode>
                <c:ptCount val="27"/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Performance!$G$1</c:f>
              <c:strCache>
                <c:ptCount val="1"/>
                <c:pt idx="0">
                  <c:v>PREDATOR-NP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strRef>
              <c:f>Performance!$E$2:$E$28</c:f>
              <c:strCache>
                <c:ptCount val="27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8">
                  <c:v>RealApplications</c:v>
                </c:pt>
                <c:pt idx="19">
                  <c:v>aget</c:v>
                </c:pt>
                <c:pt idx="20">
                  <c:v>Boost</c:v>
                </c:pt>
                <c:pt idx="21">
                  <c:v>Memcached</c:v>
                </c:pt>
                <c:pt idx="22">
                  <c:v>MySQL</c:v>
                </c:pt>
                <c:pt idx="23">
                  <c:v>pbzip2</c:v>
                </c:pt>
                <c:pt idx="24">
                  <c:v>pfscan</c:v>
                </c:pt>
                <c:pt idx="26">
                  <c:v>AVERAGE</c:v>
                </c:pt>
              </c:strCache>
            </c:strRef>
          </c:cat>
          <c:val>
            <c:numRef>
              <c:f>Performance!$G$2:$G$28</c:f>
              <c:numCache>
                <c:formatCode>General</c:formatCode>
                <c:ptCount val="27"/>
                <c:pt idx="1">
                  <c:v>23.43650793719243</c:v>
                </c:pt>
                <c:pt idx="2">
                  <c:v>12.30162977377767</c:v>
                </c:pt>
                <c:pt idx="3">
                  <c:v>3.246626091537444</c:v>
                </c:pt>
                <c:pt idx="4">
                  <c:v>1.451512905174464</c:v>
                </c:pt>
                <c:pt idx="5">
                  <c:v>3.585815338811545</c:v>
                </c:pt>
                <c:pt idx="6">
                  <c:v>6.97308367472883</c:v>
                </c:pt>
                <c:pt idx="7">
                  <c:v>2.454966546504829</c:v>
                </c:pt>
                <c:pt idx="8">
                  <c:v>3.449282296735483</c:v>
                </c:pt>
                <c:pt idx="10">
                  <c:v>1.216110019634419</c:v>
                </c:pt>
                <c:pt idx="11">
                  <c:v>8.844773789998927</c:v>
                </c:pt>
                <c:pt idx="12">
                  <c:v>2.822429906274356</c:v>
                </c:pt>
                <c:pt idx="13">
                  <c:v>11.87440139326621</c:v>
                </c:pt>
                <c:pt idx="14">
                  <c:v>5.115598885399166</c:v>
                </c:pt>
                <c:pt idx="15">
                  <c:v>5.878500646307626</c:v>
                </c:pt>
                <c:pt idx="16">
                  <c:v>10.57627593942535</c:v>
                </c:pt>
                <c:pt idx="17">
                  <c:v>1.131678189798801</c:v>
                </c:pt>
                <c:pt idx="19">
                  <c:v>0.948430493273543</c:v>
                </c:pt>
                <c:pt idx="20">
                  <c:v>3.98711616930196</c:v>
                </c:pt>
                <c:pt idx="21">
                  <c:v>1.010644706115343</c:v>
                </c:pt>
                <c:pt idx="22">
                  <c:v>2.705889079484208</c:v>
                </c:pt>
                <c:pt idx="23">
                  <c:v>1.001168053718772</c:v>
                </c:pt>
                <c:pt idx="24">
                  <c:v>0.999184172955333</c:v>
                </c:pt>
                <c:pt idx="26">
                  <c:v>5.227801182246214</c:v>
                </c:pt>
              </c:numCache>
            </c:numRef>
          </c:val>
        </c:ser>
        <c:ser>
          <c:idx val="2"/>
          <c:order val="2"/>
          <c:tx>
            <c:strRef>
              <c:f>Performance!$H$1</c:f>
              <c:strCache>
                <c:ptCount val="1"/>
                <c:pt idx="0">
                  <c:v>PREDATOR</c:v>
                </c:pt>
              </c:strCache>
            </c:strRef>
          </c:tx>
          <c:spPr>
            <a:solidFill>
              <a:schemeClr val="tx1"/>
            </a:solidFill>
          </c:spPr>
          <c:cat>
            <c:strRef>
              <c:f>Performance!$E$2:$E$28</c:f>
              <c:strCache>
                <c:ptCount val="27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8">
                  <c:v>RealApplications</c:v>
                </c:pt>
                <c:pt idx="19">
                  <c:v>aget</c:v>
                </c:pt>
                <c:pt idx="20">
                  <c:v>Boost</c:v>
                </c:pt>
                <c:pt idx="21">
                  <c:v>Memcached</c:v>
                </c:pt>
                <c:pt idx="22">
                  <c:v>MySQL</c:v>
                </c:pt>
                <c:pt idx="23">
                  <c:v>pbzip2</c:v>
                </c:pt>
                <c:pt idx="24">
                  <c:v>pfscan</c:v>
                </c:pt>
                <c:pt idx="26">
                  <c:v>AVERAGE</c:v>
                </c:pt>
              </c:strCache>
            </c:strRef>
          </c:cat>
          <c:val>
            <c:numRef>
              <c:f>Performance!$H$2:$H$28</c:f>
              <c:numCache>
                <c:formatCode>General</c:formatCode>
                <c:ptCount val="27"/>
                <c:pt idx="1">
                  <c:v>26.52222222312381</c:v>
                </c:pt>
                <c:pt idx="2">
                  <c:v>12.0924349306738</c:v>
                </c:pt>
                <c:pt idx="3">
                  <c:v>3.254829319925906</c:v>
                </c:pt>
                <c:pt idx="4">
                  <c:v>1.465260462287403</c:v>
                </c:pt>
                <c:pt idx="5">
                  <c:v>3.587118391683232</c:v>
                </c:pt>
                <c:pt idx="6">
                  <c:v>6.977179637233256</c:v>
                </c:pt>
                <c:pt idx="7">
                  <c:v>2.522388059606056</c:v>
                </c:pt>
                <c:pt idx="8">
                  <c:v>3.43157894749099</c:v>
                </c:pt>
                <c:pt idx="10">
                  <c:v>1.214882121805355</c:v>
                </c:pt>
                <c:pt idx="11">
                  <c:v>8.872074882102456</c:v>
                </c:pt>
                <c:pt idx="12">
                  <c:v>2.859813083874573</c:v>
                </c:pt>
                <c:pt idx="13">
                  <c:v>11.65280801059046</c:v>
                </c:pt>
                <c:pt idx="14">
                  <c:v>5.114902506457723</c:v>
                </c:pt>
                <c:pt idx="15">
                  <c:v>5.875053856062041</c:v>
                </c:pt>
                <c:pt idx="16">
                  <c:v>10.59282108800632</c:v>
                </c:pt>
                <c:pt idx="17">
                  <c:v>1.155248271480525</c:v>
                </c:pt>
                <c:pt idx="19">
                  <c:v>1.02493273542601</c:v>
                </c:pt>
                <c:pt idx="20">
                  <c:v>3.980030062366072</c:v>
                </c:pt>
                <c:pt idx="21">
                  <c:v>1.033006840667728</c:v>
                </c:pt>
                <c:pt idx="22">
                  <c:v>2.717324185270465</c:v>
                </c:pt>
                <c:pt idx="23">
                  <c:v>1.011680537302189</c:v>
                </c:pt>
                <c:pt idx="24">
                  <c:v>0.997654497238425</c:v>
                </c:pt>
                <c:pt idx="26">
                  <c:v>5.361602029576126</c:v>
                </c:pt>
              </c:numCache>
            </c:numRef>
          </c:val>
        </c:ser>
        <c:axId val="239207032"/>
        <c:axId val="239191512"/>
      </c:barChart>
      <c:catAx>
        <c:axId val="239207032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000" b="1"/>
            </a:pPr>
            <a:endParaRPr lang="en-US"/>
          </a:p>
        </c:txPr>
        <c:crossAx val="239191512"/>
        <c:crosses val="autoZero"/>
        <c:auto val="1"/>
        <c:lblAlgn val="ctr"/>
        <c:lblOffset val="100"/>
      </c:catAx>
      <c:valAx>
        <c:axId val="239191512"/>
        <c:scaling>
          <c:orientation val="minMax"/>
          <c:max val="15.0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Normalized Runtime</a:t>
                </a:r>
              </a:p>
            </c:rich>
          </c:tx>
          <c:layout/>
        </c:title>
        <c:numFmt formatCode="General" sourceLinked="1"/>
        <c:tickLblPos val="nextTo"/>
        <c:crossAx val="239207032"/>
        <c:crosses val="autoZero"/>
        <c:crossBetween val="between"/>
        <c:majorUnit val="3.0"/>
      </c:valAx>
    </c:plotArea>
    <c:legend>
      <c:legendPos val="r"/>
      <c:layout/>
      <c:txPr>
        <a:bodyPr/>
        <a:lstStyle/>
        <a:p>
          <a:pPr>
            <a:defRPr b="1"/>
          </a:pPr>
          <a:endParaRPr lang="en-US"/>
        </a:p>
      </c:txPr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MemoryUsage!$E$1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cat>
            <c:strRef>
              <c:f>MemoryUsage!$D$2:$D$28</c:f>
              <c:strCache>
                <c:ptCount val="27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8">
                  <c:v>RealApplications</c:v>
                </c:pt>
                <c:pt idx="19">
                  <c:v>aget</c:v>
                </c:pt>
                <c:pt idx="20">
                  <c:v>Boost</c:v>
                </c:pt>
                <c:pt idx="21">
                  <c:v>Memcached</c:v>
                </c:pt>
                <c:pt idx="22">
                  <c:v>MySQL</c:v>
                </c:pt>
                <c:pt idx="23">
                  <c:v>pbzip2</c:v>
                </c:pt>
                <c:pt idx="24">
                  <c:v>pfscan</c:v>
                </c:pt>
                <c:pt idx="26">
                  <c:v>AVERAGE</c:v>
                </c:pt>
              </c:strCache>
            </c:strRef>
          </c:cat>
          <c:val>
            <c:numRef>
              <c:f>MemoryUsage!$E$2:$E$28</c:f>
              <c:numCache>
                <c:formatCode>General</c:formatCode>
                <c:ptCount val="27"/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MemoryUsage!$F$1</c:f>
              <c:strCache>
                <c:ptCount val="1"/>
                <c:pt idx="0">
                  <c:v>PREDATOR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strRef>
              <c:f>MemoryUsage!$D$2:$D$28</c:f>
              <c:strCache>
                <c:ptCount val="27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8">
                  <c:v>RealApplications</c:v>
                </c:pt>
                <c:pt idx="19">
                  <c:v>aget</c:v>
                </c:pt>
                <c:pt idx="20">
                  <c:v>Boost</c:v>
                </c:pt>
                <c:pt idx="21">
                  <c:v>Memcached</c:v>
                </c:pt>
                <c:pt idx="22">
                  <c:v>MySQL</c:v>
                </c:pt>
                <c:pt idx="23">
                  <c:v>pbzip2</c:v>
                </c:pt>
                <c:pt idx="24">
                  <c:v>pfscan</c:v>
                </c:pt>
                <c:pt idx="26">
                  <c:v>AVERAGE</c:v>
                </c:pt>
              </c:strCache>
            </c:strRef>
          </c:cat>
          <c:val>
            <c:numRef>
              <c:f>MemoryUsage!$F$2:$F$28</c:f>
              <c:numCache>
                <c:formatCode>General</c:formatCode>
                <c:ptCount val="27"/>
                <c:pt idx="1">
                  <c:v>1.00074625614805</c:v>
                </c:pt>
                <c:pt idx="2">
                  <c:v>1.609202211690363</c:v>
                </c:pt>
                <c:pt idx="3">
                  <c:v>1.001336800088994</c:v>
                </c:pt>
                <c:pt idx="4">
                  <c:v>1.07901534721167</c:v>
                </c:pt>
                <c:pt idx="5">
                  <c:v>1.240167387414256</c:v>
                </c:pt>
                <c:pt idx="6">
                  <c:v>1.390510269377203</c:v>
                </c:pt>
                <c:pt idx="7">
                  <c:v>1.008300135976882</c:v>
                </c:pt>
                <c:pt idx="8">
                  <c:v>1.063374557278058</c:v>
                </c:pt>
                <c:pt idx="10">
                  <c:v>1.065807799442897</c:v>
                </c:pt>
                <c:pt idx="11">
                  <c:v>1.204174019795903</c:v>
                </c:pt>
                <c:pt idx="12">
                  <c:v>1.55355846467296</c:v>
                </c:pt>
                <c:pt idx="13">
                  <c:v>1.699192610976721</c:v>
                </c:pt>
                <c:pt idx="14">
                  <c:v>1.228685616410424</c:v>
                </c:pt>
                <c:pt idx="15">
                  <c:v>1.217004810709057</c:v>
                </c:pt>
                <c:pt idx="16">
                  <c:v>7.802499320836729</c:v>
                </c:pt>
                <c:pt idx="17">
                  <c:v>1.173557607481033</c:v>
                </c:pt>
                <c:pt idx="19">
                  <c:v>6.835761589403973</c:v>
                </c:pt>
                <c:pt idx="20">
                  <c:v>1.419657631096002</c:v>
                </c:pt>
                <c:pt idx="21">
                  <c:v>1.0</c:v>
                </c:pt>
                <c:pt idx="22">
                  <c:v>10.35185129349334</c:v>
                </c:pt>
                <c:pt idx="23">
                  <c:v>1.567336510843775</c:v>
                </c:pt>
                <c:pt idx="24">
                  <c:v>1.116584425310862</c:v>
                </c:pt>
                <c:pt idx="26">
                  <c:v>2.210378393893598</c:v>
                </c:pt>
              </c:numCache>
            </c:numRef>
          </c:val>
        </c:ser>
        <c:axId val="239101544"/>
        <c:axId val="239108184"/>
      </c:barChart>
      <c:catAx>
        <c:axId val="239101544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000" b="1" i="0"/>
            </a:pPr>
            <a:endParaRPr lang="en-US"/>
          </a:p>
        </c:txPr>
        <c:crossAx val="239108184"/>
        <c:crosses val="autoZero"/>
        <c:auto val="1"/>
        <c:lblAlgn val="ctr"/>
        <c:lblOffset val="100"/>
      </c:catAx>
      <c:valAx>
        <c:axId val="239108184"/>
        <c:scaling>
          <c:orientation val="minMax"/>
          <c:max val="2.5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Normalized Memory Uage</a:t>
                </a:r>
              </a:p>
            </c:rich>
          </c:tx>
          <c:layout/>
        </c:title>
        <c:numFmt formatCode="General" sourceLinked="1"/>
        <c:tickLblPos val="nextTo"/>
        <c:crossAx val="239101544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843043313615649"/>
          <c:y val="0.236452474690664"/>
          <c:w val="0.129194415063789"/>
          <c:h val="0.221643922799124"/>
        </c:manualLayout>
      </c:layout>
      <c:txPr>
        <a:bodyPr/>
        <a:lstStyle/>
        <a:p>
          <a:pPr>
            <a:defRPr sz="1200" b="1" i="0"/>
          </a:pPr>
          <a:endParaRPr lang="en-US"/>
        </a:p>
      </c:txPr>
    </c:legend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Sensitivity!$F$1</c:f>
              <c:strCache>
                <c:ptCount val="1"/>
                <c:pt idx="0">
                  <c:v>SampleRate 0.1%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Sensitivity!$E$2:$E$8</c:f>
              <c:strCache>
                <c:ptCount val="7"/>
                <c:pt idx="0">
                  <c:v>histogram</c:v>
                </c:pt>
                <c:pt idx="1">
                  <c:v>linear_regression</c:v>
                </c:pt>
                <c:pt idx="2">
                  <c:v>reverse_index</c:v>
                </c:pt>
                <c:pt idx="3">
                  <c:v>word_count</c:v>
                </c:pt>
                <c:pt idx="4">
                  <c:v>streamcluster</c:v>
                </c:pt>
                <c:pt idx="6">
                  <c:v>AVERAGE</c:v>
                </c:pt>
              </c:strCache>
            </c:strRef>
          </c:cat>
          <c:val>
            <c:numRef>
              <c:f>Sensitivity!$F$2:$F$8</c:f>
              <c:numCache>
                <c:formatCode>General</c:formatCode>
                <c:ptCount val="7"/>
                <c:pt idx="0">
                  <c:v>0.800945598176787</c:v>
                </c:pt>
                <c:pt idx="1">
                  <c:v>0.895040650406504</c:v>
                </c:pt>
                <c:pt idx="2">
                  <c:v>0.958738678295597</c:v>
                </c:pt>
                <c:pt idx="3">
                  <c:v>0.944088120472334</c:v>
                </c:pt>
                <c:pt idx="4">
                  <c:v>1.000976302469158</c:v>
                </c:pt>
                <c:pt idx="6">
                  <c:v>0.919957869964076</c:v>
                </c:pt>
              </c:numCache>
            </c:numRef>
          </c:val>
        </c:ser>
        <c:ser>
          <c:idx val="1"/>
          <c:order val="1"/>
          <c:tx>
            <c:strRef>
              <c:f>Sensitivity!$G$1</c:f>
              <c:strCache>
                <c:ptCount val="1"/>
                <c:pt idx="0">
                  <c:v>Default SampleRate 1%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strRef>
              <c:f>Sensitivity!$E$2:$E$8</c:f>
              <c:strCache>
                <c:ptCount val="7"/>
                <c:pt idx="0">
                  <c:v>histogram</c:v>
                </c:pt>
                <c:pt idx="1">
                  <c:v>linear_regression</c:v>
                </c:pt>
                <c:pt idx="2">
                  <c:v>reverse_index</c:v>
                </c:pt>
                <c:pt idx="3">
                  <c:v>word_count</c:v>
                </c:pt>
                <c:pt idx="4">
                  <c:v>streamcluster</c:v>
                </c:pt>
                <c:pt idx="6">
                  <c:v>AVERAGE</c:v>
                </c:pt>
              </c:strCache>
            </c:strRef>
          </c:cat>
          <c:val>
            <c:numRef>
              <c:f>Sensitivity!$G$2:$G$8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6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Sensitivity!$H$1</c:f>
              <c:strCache>
                <c:ptCount val="1"/>
                <c:pt idx="0">
                  <c:v>SampleRate 10%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strRef>
              <c:f>Sensitivity!$E$2:$E$8</c:f>
              <c:strCache>
                <c:ptCount val="7"/>
                <c:pt idx="0">
                  <c:v>histogram</c:v>
                </c:pt>
                <c:pt idx="1">
                  <c:v>linear_regression</c:v>
                </c:pt>
                <c:pt idx="2">
                  <c:v>reverse_index</c:v>
                </c:pt>
                <c:pt idx="3">
                  <c:v>word_count</c:v>
                </c:pt>
                <c:pt idx="4">
                  <c:v>streamcluster</c:v>
                </c:pt>
                <c:pt idx="6">
                  <c:v>AVERAGE</c:v>
                </c:pt>
              </c:strCache>
            </c:strRef>
          </c:cat>
          <c:val>
            <c:numRef>
              <c:f>Sensitivity!$H$2:$H$8</c:f>
              <c:numCache>
                <c:formatCode>General</c:formatCode>
                <c:ptCount val="7"/>
                <c:pt idx="0">
                  <c:v>0.993656113457449</c:v>
                </c:pt>
                <c:pt idx="1">
                  <c:v>1.258048780487805</c:v>
                </c:pt>
                <c:pt idx="2">
                  <c:v>0.966202616584812</c:v>
                </c:pt>
                <c:pt idx="3">
                  <c:v>1.025655326267479</c:v>
                </c:pt>
                <c:pt idx="4">
                  <c:v>1.023342504659625</c:v>
                </c:pt>
                <c:pt idx="6">
                  <c:v>1.053381068291434</c:v>
                </c:pt>
              </c:numCache>
            </c:numRef>
          </c:val>
        </c:ser>
        <c:axId val="460059032"/>
        <c:axId val="230638904"/>
      </c:barChart>
      <c:catAx>
        <c:axId val="460059032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30638904"/>
        <c:crosses val="autoZero"/>
        <c:auto val="1"/>
        <c:lblAlgn val="ctr"/>
        <c:lblOffset val="100"/>
      </c:catAx>
      <c:valAx>
        <c:axId val="2306389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Normalized Runtime</a:t>
                </a:r>
              </a:p>
            </c:rich>
          </c:tx>
          <c:layout/>
        </c:title>
        <c:numFmt formatCode="General" sourceLinked="1"/>
        <c:tickLblPos val="nextTo"/>
        <c:crossAx val="46005903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 b="1"/>
          </a:pPr>
          <a:endParaRPr lang="en-US"/>
        </a:p>
      </c:txPr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0.09637</cdr:x>
      <cdr:y>0.07188</cdr:y>
    </cdr:from>
    <cdr:to>
      <cdr:x>0.12466</cdr:x>
      <cdr:y>0.15389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49808" y="228600"/>
          <a:ext cx="220133" cy="2607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23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0.14146</cdr:x>
      <cdr:y>0.04792</cdr:y>
    </cdr:from>
    <cdr:to>
      <cdr:x>0.17628</cdr:x>
      <cdr:y>0.14111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00667" y="152400"/>
          <a:ext cx="270933" cy="2963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rtlCol="0"/>
        <a:lstStyle xmlns:a="http://schemas.openxmlformats.org/drawingml/2006/main"/>
        <a:p xmlns:a="http://schemas.openxmlformats.org/drawingml/2006/main">
          <a:r>
            <a:rPr lang="en-US" sz="1100" dirty="0" smtClean="0"/>
            <a:t>26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0.51702</cdr:x>
      <cdr:y>0.04768</cdr:y>
    </cdr:from>
    <cdr:to>
      <cdr:x>0.57271</cdr:x>
      <cdr:y>0.15495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032504" y="146931"/>
          <a:ext cx="434361" cy="330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7.8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0.60495</cdr:x>
      <cdr:y>0.04747</cdr:y>
    </cdr:from>
    <cdr:to>
      <cdr:x>0.66064</cdr:x>
      <cdr:y>0.15474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718304" y="146304"/>
          <a:ext cx="434361" cy="330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 smtClean="0"/>
            <a:t>6.8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0.67998</cdr:x>
      <cdr:y>0.04747</cdr:y>
    </cdr:from>
    <cdr:to>
      <cdr:x>0.73567</cdr:x>
      <cdr:y>0.15474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303520" y="146304"/>
          <a:ext cx="434361" cy="330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dirty="0" smtClean="0"/>
            <a:t>10</a:t>
          </a:r>
          <a:r>
            <a:rPr lang="en-US" sz="1100" dirty="0" smtClean="0"/>
            <a:t>.4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33B9-CE4A-C84C-B720-FE624F5655F3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340" y="391993"/>
            <a:ext cx="2430039" cy="100584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955107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122662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500948" y="400108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177526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04958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32390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99462" y="627191"/>
            <a:ext cx="786919" cy="7729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953057" y="393197"/>
            <a:ext cx="723357" cy="71678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40662" y="398874"/>
            <a:ext cx="462064" cy="3977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ChangeAspect="1"/>
          </p:cNvCxnSpPr>
          <p:nvPr/>
        </p:nvCxnSpPr>
        <p:spPr>
          <a:xfrm flipV="1">
            <a:off x="2950938" y="936397"/>
            <a:ext cx="453268" cy="44522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flipH="1">
            <a:off x="3394373" y="393192"/>
            <a:ext cx="2432304" cy="100584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V="1">
            <a:off x="4816826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V="1">
            <a:off x="4545724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4271828" y="397371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3997932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3724036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V="1">
            <a:off x="3450141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394371" y="623679"/>
            <a:ext cx="785703" cy="7729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5101136" y="390239"/>
            <a:ext cx="723357" cy="71567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374960" y="395362"/>
            <a:ext cx="461350" cy="3977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flipH="1" flipV="1">
            <a:off x="3376574" y="932885"/>
            <a:ext cx="452567" cy="44522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3227183" y="174768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678470" y="173200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46358" y="1888180"/>
            <a:ext cx="4892040" cy="12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17859" y="1515868"/>
            <a:ext cx="13154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53002" y="1515868"/>
            <a:ext cx="13154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2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803146" y="174768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913776" y="2330485"/>
            <a:ext cx="4897736" cy="1514480"/>
            <a:chOff x="913776" y="2330485"/>
            <a:chExt cx="4897736" cy="1514480"/>
          </a:xfrm>
        </p:grpSpPr>
        <p:sp>
          <p:nvSpPr>
            <p:cNvPr id="63" name="Rectangle 62"/>
            <p:cNvSpPr/>
            <p:nvPr/>
          </p:nvSpPr>
          <p:spPr>
            <a:xfrm>
              <a:off x="929454" y="2340864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 flipH="1" flipV="1">
              <a:off x="928221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19974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1474062" y="2344193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174838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02270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29702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572576" y="2571276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926171" y="2337282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913776" y="2342959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 flipV="1">
              <a:off x="2924052" y="2880482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 flipH="1">
              <a:off x="3367487" y="2340864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6200000" flipV="1">
              <a:off x="4789940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4518838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4244942" y="2341456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3971046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V="1">
              <a:off x="3697150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V="1">
              <a:off x="3423255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3367485" y="2567764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V="1">
              <a:off x="5074250" y="2334324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5348074" y="2339447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 noChangeAspect="1"/>
            </p:cNvCxnSpPr>
            <p:nvPr/>
          </p:nvCxnSpPr>
          <p:spPr>
            <a:xfrm flipH="1" flipV="1">
              <a:off x="3349688" y="2876970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5651584" y="3676091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919472" y="3832265"/>
              <a:ext cx="4892040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713857" y="3459953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776260" y="3691771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87717" y="4387780"/>
            <a:ext cx="7296912" cy="1514480"/>
            <a:chOff x="587717" y="4387780"/>
            <a:chExt cx="7296912" cy="1514480"/>
          </a:xfrm>
        </p:grpSpPr>
        <p:sp>
          <p:nvSpPr>
            <p:cNvPr id="120" name="Rectangle 119"/>
            <p:cNvSpPr/>
            <p:nvPr/>
          </p:nvSpPr>
          <p:spPr>
            <a:xfrm>
              <a:off x="1601091" y="4393373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1599858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187137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2145699" y="4401488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242001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 flipV="1">
              <a:off x="269433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 flipV="1">
              <a:off x="296865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44213" y="4628571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 flipV="1">
              <a:off x="1597808" y="4394577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1585413" y="4400254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cxnSpLocks noChangeAspect="1"/>
            </p:cNvCxnSpPr>
            <p:nvPr/>
          </p:nvCxnSpPr>
          <p:spPr>
            <a:xfrm flipV="1">
              <a:off x="3595689" y="4937777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flipH="1">
              <a:off x="4039124" y="4389861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Straight Connector 131"/>
            <p:cNvCxnSpPr/>
            <p:nvPr/>
          </p:nvCxnSpPr>
          <p:spPr>
            <a:xfrm rot="16200000" flipV="1">
              <a:off x="5461577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V="1">
              <a:off x="5190475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V="1">
              <a:off x="4916579" y="4398751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V="1">
              <a:off x="4642683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V="1">
              <a:off x="4368787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6200000" flipV="1">
              <a:off x="4094892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4039122" y="4625059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V="1">
              <a:off x="5745887" y="4391619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 flipV="1">
              <a:off x="6019711" y="4396742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cxnSpLocks noChangeAspect="1"/>
            </p:cNvCxnSpPr>
            <p:nvPr/>
          </p:nvCxnSpPr>
          <p:spPr>
            <a:xfrm flipH="1" flipV="1">
              <a:off x="4021325" y="4934265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2868542" y="57490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5319829" y="57333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87717" y="5889560"/>
              <a:ext cx="7296912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159218" y="55172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94361" y="55172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2</a:t>
              </a:r>
              <a:endParaRPr lang="en-US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>
              <a:off x="444505" y="57490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7726680" y="57289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90988" y="5484982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48681" y="1781405"/>
            <a:ext cx="4388057" cy="3204591"/>
            <a:chOff x="1748681" y="1781405"/>
            <a:chExt cx="4388057" cy="3204591"/>
          </a:xfrm>
        </p:grpSpPr>
        <p:grpSp>
          <p:nvGrpSpPr>
            <p:cNvPr id="5" name="Group 2"/>
            <p:cNvGrpSpPr/>
            <p:nvPr/>
          </p:nvGrpSpPr>
          <p:grpSpPr>
            <a:xfrm>
              <a:off x="1748681" y="2541452"/>
              <a:ext cx="3663107" cy="606211"/>
              <a:chOff x="911275" y="2057400"/>
              <a:chExt cx="3663107" cy="609600"/>
            </a:xfrm>
          </p:grpSpPr>
          <p:sp>
            <p:nvSpPr>
              <p:cNvPr id="7" name="Rectangle 3"/>
              <p:cNvSpPr/>
              <p:nvPr/>
            </p:nvSpPr>
            <p:spPr>
              <a:xfrm>
                <a:off x="911275" y="2057400"/>
                <a:ext cx="18288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45582" y="2057400"/>
                <a:ext cx="18288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674398" y="1783080"/>
              <a:ext cx="44040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dirty="0" smtClean="0"/>
                <a:t>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7000" y="1781405"/>
              <a:ext cx="44040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3242480" y="2864957"/>
              <a:ext cx="296841" cy="990600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7279" y="3397258"/>
              <a:ext cx="373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grpSp>
          <p:nvGrpSpPr>
            <p:cNvPr id="15" name="Group 2"/>
            <p:cNvGrpSpPr/>
            <p:nvPr/>
          </p:nvGrpSpPr>
          <p:grpSpPr>
            <a:xfrm>
              <a:off x="2477237" y="3969601"/>
              <a:ext cx="3659501" cy="606211"/>
              <a:chOff x="728607" y="2057400"/>
              <a:chExt cx="3659501" cy="609600"/>
            </a:xfrm>
          </p:grpSpPr>
          <p:sp>
            <p:nvSpPr>
              <p:cNvPr id="17" name="Rectangle 3"/>
              <p:cNvSpPr/>
              <p:nvPr/>
            </p:nvSpPr>
            <p:spPr>
              <a:xfrm>
                <a:off x="728607" y="2057400"/>
                <a:ext cx="18288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59308" y="2057400"/>
                <a:ext cx="18288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099733" y="4678219"/>
              <a:ext cx="115146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(sz-d)/2</a:t>
              </a:r>
              <a:endParaRPr lang="en-US" sz="2000" dirty="0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2653399" y="4468184"/>
              <a:ext cx="82047" cy="434367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49" y="4678213"/>
              <a:ext cx="115146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(sz-d)/2</a:t>
              </a:r>
              <a:endParaRPr lang="en-US" sz="20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6200000" flipH="1">
              <a:off x="1681898" y="3363670"/>
              <a:ext cx="242586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672531" y="3364992"/>
              <a:ext cx="242586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/>
            <p:cNvSpPr/>
            <p:nvPr/>
          </p:nvSpPr>
          <p:spPr>
            <a:xfrm rot="16200000">
              <a:off x="4050448" y="4471416"/>
              <a:ext cx="82047" cy="434367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753533" y="1092200"/>
          <a:ext cx="7780867" cy="3180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28479" y="2087062"/>
            <a:ext cx="6634421" cy="2664956"/>
            <a:chOff x="1328479" y="2087062"/>
            <a:chExt cx="6634421" cy="2664956"/>
          </a:xfrm>
        </p:grpSpPr>
        <p:sp>
          <p:nvSpPr>
            <p:cNvPr id="47" name="Rectangle 3"/>
            <p:cNvSpPr/>
            <p:nvPr/>
          </p:nvSpPr>
          <p:spPr>
            <a:xfrm>
              <a:off x="2790506" y="3465576"/>
              <a:ext cx="1828800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3"/>
            <p:cNvSpPr/>
            <p:nvPr/>
          </p:nvSpPr>
          <p:spPr>
            <a:xfrm>
              <a:off x="2256502" y="3831336"/>
              <a:ext cx="1828800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3"/>
            <p:cNvSpPr/>
            <p:nvPr/>
          </p:nvSpPr>
          <p:spPr>
            <a:xfrm>
              <a:off x="2483589" y="4194178"/>
              <a:ext cx="1828800" cy="201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2911608" y="2368553"/>
              <a:ext cx="3" cy="20116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rot="16200000" flipH="1">
              <a:off x="3219363" y="2176699"/>
              <a:ext cx="368476" cy="990600"/>
            </a:xfrm>
            <a:prstGeom prst="leftBrace">
              <a:avLst>
                <a:gd name="adj1" fmla="val 8333"/>
                <a:gd name="adj2" fmla="val 47743"/>
              </a:avLst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87700" y="2162061"/>
              <a:ext cx="37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2433" y="4475019"/>
              <a:ext cx="115146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/>
                <a:t>(sz-d)/2</a:t>
              </a:r>
              <a:endParaRPr lang="en-US" dirty="0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2654922" y="4251960"/>
              <a:ext cx="82047" cy="424712"/>
            </a:xfrm>
            <a:prstGeom prst="leftBrace">
              <a:avLst>
                <a:gd name="adj1" fmla="val 8333"/>
                <a:gd name="adj2" fmla="val 47743"/>
              </a:avLst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24299" y="4475013"/>
              <a:ext cx="115146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/>
                <a:t>(sz-d)/2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4398" y="2088737"/>
              <a:ext cx="44040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Y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86050" y="2087062"/>
              <a:ext cx="44040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X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95179" y="2842504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4985258" y="4066494"/>
              <a:ext cx="244794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3"/>
            <p:cNvSpPr/>
            <p:nvPr/>
          </p:nvSpPr>
          <p:spPr>
            <a:xfrm>
              <a:off x="4981256" y="3574643"/>
              <a:ext cx="244794" cy="201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9699" y="3530600"/>
              <a:ext cx="2743201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 smtClean="0"/>
                <a:t>Tracked virtual line</a:t>
              </a:r>
              <a:endParaRPr lang="en-US" dirty="0"/>
            </a:p>
          </p:txBody>
        </p:sp>
        <p:sp>
          <p:nvSpPr>
            <p:cNvPr id="7" name="Rectangle 3"/>
            <p:cNvSpPr/>
            <p:nvPr/>
          </p:nvSpPr>
          <p:spPr>
            <a:xfrm>
              <a:off x="1328479" y="2842504"/>
              <a:ext cx="1828800" cy="3828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74088" y="2843361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2</a:t>
              </a:r>
              <a:endParaRPr lang="en-US" dirty="0"/>
            </a:p>
          </p:txBody>
        </p:sp>
        <p:sp>
          <p:nvSpPr>
            <p:cNvPr id="19" name="Rectangle 3"/>
            <p:cNvSpPr/>
            <p:nvPr/>
          </p:nvSpPr>
          <p:spPr>
            <a:xfrm>
              <a:off x="3155950" y="2842504"/>
              <a:ext cx="1828800" cy="3828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895858" y="2381253"/>
              <a:ext cx="3" cy="20116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eft Brace 28"/>
            <p:cNvSpPr/>
            <p:nvPr/>
          </p:nvSpPr>
          <p:spPr>
            <a:xfrm rot="16200000">
              <a:off x="4067191" y="4251264"/>
              <a:ext cx="82047" cy="424712"/>
            </a:xfrm>
            <a:prstGeom prst="leftBrace">
              <a:avLst>
                <a:gd name="adj1" fmla="val 8333"/>
                <a:gd name="adj2" fmla="val 47743"/>
              </a:avLst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9699" y="4023360"/>
              <a:ext cx="2743201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 smtClean="0"/>
                <a:t>Non-tracked virtual lines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372533" y="1938867"/>
          <a:ext cx="7799494" cy="308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327150" y="1176867"/>
          <a:ext cx="5219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78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UMass - Amherst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Tongping Liu</dc:creator>
  <cp:lastModifiedBy>Tongping Liu</cp:lastModifiedBy>
  <cp:revision>25</cp:revision>
  <dcterms:created xsi:type="dcterms:W3CDTF">2013-12-06T16:11:33Z</dcterms:created>
  <dcterms:modified xsi:type="dcterms:W3CDTF">2013-12-06T17:21:33Z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1378752149</vt:lpwstr>
  </property>
</Properties>
</file>