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8" r:id="rId5"/>
    <p:sldId id="259" r:id="rId6"/>
    <p:sldId id="261" r:id="rId7"/>
    <p:sldId id="262" r:id="rId8"/>
    <p:sldId id="265" r:id="rId9"/>
    <p:sldId id="280" r:id="rId10"/>
    <p:sldId id="267" r:id="rId11"/>
    <p:sldId id="292" r:id="rId12"/>
    <p:sldId id="269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/>
              <a:t>Enabling Level-4 Autonomous driving on a single $1k Off-the-Shelf Card</a:t>
            </a:r>
            <a:endParaRPr lang="en-US" altLang="zh-CN" sz="32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Steven Tang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Backup slides for algorithm 1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00" y="1825625"/>
            <a:ext cx="31737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causes the starvation?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en-US"/>
              <a:t>There are only 6 CPU cores left. (2 cores reserved for planning module)</a:t>
            </a:r>
            <a:endParaRPr lang="en-US"/>
          </a:p>
          <a:p>
            <a:pPr lvl="0"/>
            <a:r>
              <a:rPr lang="en-US"/>
              <a:t>Many DAG nodes scheduled to the same core</a:t>
            </a:r>
            <a:endParaRPr lang="en-US"/>
          </a:p>
          <a:p>
            <a:pPr lvl="1"/>
            <a:r>
              <a:rPr lang="en-US"/>
              <a:t>Some cores in the perception module are assigned to the same core as the sensing module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ROSCH gives higher priorities to the sensing nodes than the perception nodes. When perception and sensing are both scheduled to one processor, </a:t>
            </a:r>
            <a:r>
              <a:rPr lang="en-US" b="1"/>
              <a:t>sensing always has a higher rank.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/>
              <a:t>All threads inherit the priority of a process.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As a result, threads for sensing nodes have higher priorities, hog the CPU core throughout the execution. Perception nodes starve.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If perception nodes starve. Everything depends on perception nodes starve as well.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Solution: Just-In-Time Adjustment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b="1"/>
              <a:t>Key observation1: </a:t>
            </a:r>
            <a:r>
              <a:rPr lang="en-US"/>
              <a:t>Process with higher rank takes too much time. We need to reduce the time for a node to hold high priority.</a:t>
            </a:r>
            <a:endParaRPr lang="en-US"/>
          </a:p>
          <a:p>
            <a:pPr lvl="0"/>
            <a:r>
              <a:rPr lang="en-US" b="1"/>
              <a:t>Key observation2: </a:t>
            </a:r>
            <a:r>
              <a:rPr lang="en-US"/>
              <a:t>Main threads are most important, other threads are non-critical assistant threads.</a:t>
            </a:r>
            <a:endParaRPr lang="en-US"/>
          </a:p>
          <a:p>
            <a:pPr marL="0" lvl="0" indent="0">
              <a:buNone/>
            </a:pPr>
            <a:r>
              <a:rPr lang="en-US"/>
              <a:t> </a:t>
            </a:r>
            <a:endParaRPr lang="en-US"/>
          </a:p>
          <a:p>
            <a:pPr lvl="0"/>
            <a:r>
              <a:rPr lang="en-US"/>
              <a:t>All threads are set to default priority</a:t>
            </a:r>
            <a:endParaRPr lang="en-US"/>
          </a:p>
          <a:p>
            <a:pPr lvl="0"/>
            <a:r>
              <a:rPr lang="en-US"/>
              <a:t>When the node has an incoming task to process, the priority of the node’s </a:t>
            </a:r>
            <a:r>
              <a:rPr lang="en-US">
                <a:sym typeface="+mn-ea"/>
              </a:rPr>
              <a:t>main thread</a:t>
            </a:r>
            <a:r>
              <a:rPr lang="en-US"/>
              <a:t> is set to the</a:t>
            </a:r>
            <a:r>
              <a:rPr lang="en-US" b="1"/>
              <a:t> </a:t>
            </a:r>
            <a:r>
              <a:rPr lang="en-US" b="1">
                <a:sym typeface="+mn-ea"/>
              </a:rPr>
              <a:t>HEFT</a:t>
            </a:r>
            <a:r>
              <a:rPr lang="en-US">
                <a:sym typeface="+mn-ea"/>
              </a:rPr>
              <a:t> priority and the main thread preempts other threads to execute.</a:t>
            </a:r>
            <a:endParaRPr lang="en-US">
              <a:sym typeface="+mn-ea"/>
            </a:endParaRPr>
          </a:p>
          <a:p>
            <a:pPr lvl="0"/>
            <a:r>
              <a:rPr lang="en-US"/>
              <a:t>After main thread processing finishes, its priority resets to the system default.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second test (Performance of JIT)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5311775"/>
            <a:ext cx="10039350" cy="1217930"/>
          </a:xfrm>
        </p:spPr>
        <p:txBody>
          <a:bodyPr>
            <a:normAutofit lnSpcReduction="10000"/>
          </a:bodyPr>
          <a:p>
            <a:pPr lvl="0"/>
            <a:r>
              <a:rPr lang="en-US">
                <a:solidFill>
                  <a:schemeClr val="accent6"/>
                </a:solidFill>
              </a:rPr>
              <a:t>The starvation issue is gone</a:t>
            </a:r>
            <a:endParaRPr lang="en-US">
              <a:solidFill>
                <a:schemeClr val="accent6"/>
              </a:solidFill>
            </a:endParaRPr>
          </a:p>
          <a:p>
            <a:pPr lvl="0"/>
            <a:r>
              <a:rPr lang="en-US">
                <a:solidFill>
                  <a:srgbClr val="7030A0"/>
                </a:solidFill>
              </a:rPr>
              <a:t>Sensing and localization modules show a significant speedup</a:t>
            </a:r>
            <a:endParaRPr lang="en-US">
              <a:solidFill>
                <a:srgbClr val="7030A0"/>
              </a:solidFill>
            </a:endParaRPr>
          </a:p>
          <a:p>
            <a:pPr lvl="0"/>
            <a:r>
              <a:rPr lang="en-US">
                <a:solidFill>
                  <a:schemeClr val="accent2"/>
                </a:solidFill>
              </a:rPr>
              <a:t>2D perception and 3 perceptions do not show speedups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1157605"/>
            <a:ext cx="6934200" cy="393319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358390" y="1157605"/>
            <a:ext cx="795655" cy="4084320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37865" y="1157605"/>
            <a:ext cx="1763395" cy="408432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37865" y="4101465"/>
            <a:ext cx="4470400" cy="106172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Where is the problem?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Through Nvidia profiler, the authors find DLAs are underutilized.</a:t>
            </a:r>
            <a:endParaRPr lang="en-US"/>
          </a:p>
          <a:p>
            <a:r>
              <a:rPr lang="en-US"/>
              <a:t>These applicat</a:t>
            </a:r>
            <a:r>
              <a:rPr lang="en-US">
                <a:sym typeface="+mn-ea"/>
              </a:rPr>
              <a:t>i</a:t>
            </a:r>
            <a:r>
              <a:rPr lang="en-US"/>
              <a:t>ons d</a:t>
            </a:r>
            <a:r>
              <a:rPr lang="en-US">
                <a:sym typeface="+mn-ea"/>
              </a:rPr>
              <a:t>o</a:t>
            </a:r>
            <a:r>
              <a:rPr lang="en-US"/>
              <a:t>n’t use the correct TensorRT API.</a:t>
            </a:r>
            <a:endParaRPr lang="en-US"/>
          </a:p>
          <a:p>
            <a:pPr lvl="1"/>
            <a:r>
              <a:rPr lang="en-US"/>
              <a:t>Potential reason: More development effort to use DLA. The benefits are often less satisfying.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3316605"/>
            <a:ext cx="5600700" cy="3117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Solution: Expand scheduling algorithm to support DLA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Key observations:</a:t>
            </a:r>
            <a:endParaRPr lang="en-US"/>
          </a:p>
          <a:p>
            <a:pPr lvl="1"/>
            <a:r>
              <a:rPr lang="en-US"/>
              <a:t>The number of accelerators is very limited</a:t>
            </a:r>
            <a:endParaRPr lang="en-US"/>
          </a:p>
          <a:p>
            <a:pPr lvl="0"/>
            <a:r>
              <a:rPr lang="en-US"/>
              <a:t>Enumerate all the possible viable assignments of the task nodes to the accelerators.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Backup slides for algorithm 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6335" y="1825625"/>
            <a:ext cx="44170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Third test (Performance of using DLA)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47700" y="5264150"/>
            <a:ext cx="10515600" cy="1465580"/>
          </a:xfrm>
        </p:spPr>
        <p:txBody>
          <a:bodyPr/>
          <a:p>
            <a:r>
              <a:rPr lang="en-US">
                <a:solidFill>
                  <a:schemeClr val="accent2"/>
                </a:solidFill>
              </a:rPr>
              <a:t>Perception performance becomes worse.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1911985"/>
            <a:ext cx="9744710" cy="3275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1195705"/>
            <a:ext cx="9792335" cy="7639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3009265" y="1386840"/>
            <a:ext cx="2544445" cy="380174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Where is the problem?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DLA doesn’t support an operator, it fallbacks to GPU.</a:t>
            </a:r>
            <a:endParaRPr lang="en-US"/>
          </a:p>
          <a:p>
            <a:pPr lvl="1"/>
            <a:r>
              <a:rPr lang="en-US"/>
              <a:t>eg: LeakyReLU falls back at least 57 times when making an inference</a:t>
            </a:r>
            <a:endParaRPr lang="en-US"/>
          </a:p>
          <a:p>
            <a:pPr lvl="0"/>
            <a:r>
              <a:rPr lang="en-US"/>
              <a:t>Switching between DLA and GPU incurs overhead</a:t>
            </a:r>
            <a:endParaRPr lang="en-US"/>
          </a:p>
          <a:p>
            <a:pPr lvl="0"/>
            <a:r>
              <a:rPr lang="en-US"/>
              <a:t>The hardware only allows 8 sub-graph. After 8 fallback in an execution, all remaining layers in the DNN have to run on GPU. DLAs are still under utilized.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3673475"/>
            <a:ext cx="9667875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Solution: Modify the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Replace leaky-ReLU with Relu.</a:t>
            </a:r>
            <a:endParaRPr lang="en-US"/>
          </a:p>
          <a:p>
            <a:pPr lvl="1"/>
            <a:r>
              <a:rPr lang="en-US"/>
              <a:t>Training takes longer, but accuracy has no significant loss.</a:t>
            </a:r>
            <a:endParaRPr lang="en-US"/>
          </a:p>
          <a:p>
            <a:pPr lvl="1"/>
            <a:r>
              <a:rPr lang="en-US"/>
              <a:t>Relu is supported by Tensor RT and DLA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887075" cy="4351655"/>
          </a:xfrm>
        </p:spPr>
        <p:txBody>
          <a:bodyPr/>
          <a:p>
            <a:r>
              <a:rPr lang="en-US"/>
              <a:t>Existing autonomous driving systems use high-cost </a:t>
            </a:r>
            <a:r>
              <a:rPr lang="en-US" b="1"/>
              <a:t>accelerator box</a:t>
            </a:r>
            <a:endParaRPr lang="en-US" b="1"/>
          </a:p>
          <a:p>
            <a:pPr lvl="1"/>
            <a:r>
              <a:rPr lang="en-US"/>
              <a:t>Nvidia Drive box and its alternatives: (cost more than $10k) </a:t>
            </a:r>
            <a:endParaRPr lang="en-US"/>
          </a:p>
          <a:p>
            <a:pPr lvl="1"/>
            <a:r>
              <a:rPr lang="en-US"/>
              <a:t>Baidu: $30K, 3000W power (</a:t>
            </a:r>
            <a:r>
              <a:rPr lang="en-US">
                <a:sym typeface="+mn-ea"/>
              </a:rPr>
              <a:t>100kwh </a:t>
            </a:r>
            <a:r>
              <a:rPr lang="en-US"/>
              <a:t>t</a:t>
            </a:r>
            <a:r>
              <a:rPr lang="en-US"/>
              <a:t>esla battery can only support computing unit for ~33h)</a:t>
            </a:r>
            <a:endParaRPr lang="en-US"/>
          </a:p>
          <a:p>
            <a:pPr lvl="1"/>
            <a:endParaRPr lang="en-US" b="1"/>
          </a:p>
          <a:p>
            <a:pPr lvl="0"/>
            <a:r>
              <a:rPr lang="en-US" b="1"/>
              <a:t>RQ-1:  Does an autonomous driving system really need that much computing resource?</a:t>
            </a:r>
            <a:endParaRPr lang="en-US" b="1"/>
          </a:p>
          <a:p>
            <a:pPr lvl="0"/>
            <a:endParaRPr lang="en-US" b="1"/>
          </a:p>
          <a:p>
            <a:pPr lvl="0"/>
            <a:r>
              <a:rPr lang="en-US" b="1"/>
              <a:t>RQ-2: What causes the currently observed performance deficiency of low-end devices for fully autonomous driving?</a:t>
            </a:r>
            <a:endParaRPr lang="en-US" b="1"/>
          </a:p>
          <a:p>
            <a:pPr lvl="0"/>
            <a:endParaRPr lang="en-US" b="1"/>
          </a:p>
          <a:p>
            <a:pPr lvl="0"/>
            <a:r>
              <a:rPr lang="en-US" b="1"/>
              <a:t>RQ-3: Is it possible for level-4 autonomous driving to achieve real-time performance on a single off-the-shelf card for as little as 1k?</a:t>
            </a:r>
            <a:endParaRPr 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fourth test (Performance of replacing Relu)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245" y="1977390"/>
            <a:ext cx="8763000" cy="2956560"/>
          </a:xfrm>
          <a:prstGeom prst="rect">
            <a:avLst/>
          </a:prstGeom>
        </p:spPr>
      </p:pic>
      <p:sp>
        <p:nvSpPr>
          <p:cNvPr id="7" name="Content Placeholder 2"/>
          <p:cNvSpPr/>
          <p:nvPr/>
        </p:nvSpPr>
        <p:spPr>
          <a:xfrm>
            <a:off x="647700" y="5264150"/>
            <a:ext cx="10515600" cy="146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Problem solved. 3D perception sees about 1.5x speedup, 2D sees 2-2.2x speedups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6"/>
                </a:solidFill>
              </a:rPr>
              <a:t>The application meets the real-time requirement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1351280"/>
            <a:ext cx="8741410" cy="68199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9028430" y="1960245"/>
            <a:ext cx="2120900" cy="316865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738755" y="1960245"/>
            <a:ext cx="2120900" cy="316865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Other attempts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1980" y="466090"/>
            <a:ext cx="4745990" cy="29622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Schedule policy affects performance. Performance </a:t>
            </a:r>
            <a:endParaRPr lang="en-US"/>
          </a:p>
          <a:p>
            <a:pPr marL="0" indent="0">
              <a:buNone/>
            </a:pPr>
            <a:r>
              <a:rPr lang="en-US"/>
              <a:t>affects generated policy.</a:t>
            </a:r>
            <a:endParaRPr lang="en-US"/>
          </a:p>
          <a:p>
            <a:r>
              <a:rPr lang="en-US"/>
              <a:t>Iterative approach: </a:t>
            </a:r>
            <a:endParaRPr lang="en-US"/>
          </a:p>
          <a:p>
            <a:pPr lvl="1"/>
            <a:r>
              <a:rPr lang="en-US"/>
              <a:t>Starts with measured performance of tasks under</a:t>
            </a:r>
            <a:endParaRPr lang="en-US"/>
          </a:p>
          <a:p>
            <a:pPr marL="457200" lvl="1" indent="0">
              <a:buNone/>
            </a:pPr>
            <a:r>
              <a:rPr lang="en-US"/>
              <a:t>default schedule.</a:t>
            </a:r>
            <a:endParaRPr lang="en-US"/>
          </a:p>
          <a:p>
            <a:pPr lvl="1"/>
            <a:r>
              <a:rPr lang="en-US"/>
              <a:t>Goes back to the last step, until either schedule remain unchanged (convergence) or the algorithm times out.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Results</a:t>
            </a:r>
            <a:endParaRPr lang="en-US"/>
          </a:p>
          <a:p>
            <a:pPr lvl="1"/>
            <a:r>
              <a:rPr lang="en-US"/>
              <a:t>The scheduling algorithm already considers all placement opportunities. So this step doesn’t help much.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Proved it is possible to run L-4 </a:t>
            </a:r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utonomous driving on one ship with 0 latency misses.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Revealed performance issues and solutions when deploying L-4 autonomous driving in low-end hardware.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 inefficiency of existing scheduling algorithm on low-end devices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 lack of support for DLA in existing autonomous drving software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 low utilization of DLA hardware due to frequent swapping 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Achieved 15x less power consumption.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Revealed resource under-utilization is the key issue to lower the cost of autonomous driving systems.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Suggests new research directions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Architecture design: Since the cost &amp; power consumption can be reduced dramatically, it would be valuable to reexamine the current design in terms of budget allocation for various components, reinforcements of security or reliability .etc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Software design: The changed assumption on cost and computing resources suggest the need for rethinking the design of autonomous driving software in terms of complexity, communication, synchronization, scheduling, and so on.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Optimization: Lots of optimization techniques of complex autonomous driving systems may become less important. How to ensure stability on low-end devices? How to strike an accuracy-power-speed tradeoff on multiple accelerators?</a:t>
            </a:r>
            <a:endParaRPr lang="en-US" altLang="zh-CN" sz="18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High-level overview of workflow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1276350"/>
            <a:ext cx="8039100" cy="489585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9164955" y="2651760"/>
            <a:ext cx="2226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Each module is a </a:t>
            </a:r>
            <a:r>
              <a:rPr lang="en-US" b="1"/>
              <a:t>process </a:t>
            </a:r>
            <a:r>
              <a:rPr lang="en-US"/>
              <a:t>with multiple threads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 figure this out ......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4835" y="1501775"/>
            <a:ext cx="56102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4017645"/>
            <a:ext cx="2240280" cy="22225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52780" y="1825625"/>
            <a:ext cx="50120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 some performance tests on applications from Autoware.</a:t>
            </a:r>
            <a:endParaRPr lang="en-US"/>
          </a:p>
          <a:p>
            <a:r>
              <a:rPr lang="en-US"/>
              <a:t>All apps have similar architecture</a:t>
            </a:r>
            <a:endParaRPr lang="en-US"/>
          </a:p>
          <a:p>
            <a:r>
              <a:rPr lang="en-US"/>
              <a:t>Diverse test cases</a:t>
            </a:r>
            <a:endParaRPr lang="en-US"/>
          </a:p>
          <a:p>
            <a:pPr lvl="1"/>
            <a:r>
              <a:rPr lang="en-US">
                <a:solidFill>
                  <a:schemeClr val="accent2"/>
                </a:solidFill>
                <a:sym typeface="+mn-ea"/>
              </a:rPr>
              <a:t>Different Resolution,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chemeClr val="accent6"/>
                </a:solidFill>
                <a:sym typeface="+mn-ea"/>
              </a:rPr>
              <a:t>C</a:t>
            </a:r>
            <a:r>
              <a:rPr lang="en-US">
                <a:solidFill>
                  <a:schemeClr val="accent6"/>
                </a:solidFill>
                <a:sym typeface="+mn-ea"/>
              </a:rPr>
              <a:t>amera #</a:t>
            </a:r>
            <a:endParaRPr lang="en-US">
              <a:solidFill>
                <a:schemeClr val="accent6"/>
              </a:solidFill>
              <a:sym typeface="+mn-ea"/>
            </a:endParaRPr>
          </a:p>
          <a:p>
            <a:pPr lvl="1"/>
            <a:r>
              <a:rPr lang="en-US">
                <a:solidFill>
                  <a:srgbClr val="FF0000"/>
                </a:solidFill>
                <a:sym typeface="+mn-ea"/>
              </a:rPr>
              <a:t>Different models</a:t>
            </a:r>
            <a:endParaRPr lang="en-US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908800" y="2144395"/>
            <a:ext cx="463550" cy="3507105"/>
          </a:xfrm>
          <a:prstGeom prst="rect">
            <a:avLst/>
          </a:prstGeom>
          <a:noFill/>
          <a:ln w="28575" cmpd="sng">
            <a:solidFill>
              <a:srgbClr val="CC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039100" y="2151380"/>
            <a:ext cx="518795" cy="3500120"/>
          </a:xfrm>
          <a:prstGeom prst="rect">
            <a:avLst/>
          </a:prstGeom>
          <a:noFill/>
          <a:ln w="28575" cmpd="sng">
            <a:solidFill>
              <a:schemeClr val="accent6"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529195" y="2144395"/>
            <a:ext cx="406400" cy="3500755"/>
          </a:xfrm>
          <a:prstGeom prst="rect">
            <a:avLst/>
          </a:prstGeom>
          <a:noFill/>
          <a:ln w="28575" cmpd="sng">
            <a:solidFill>
              <a:schemeClr val="accent2"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647700" y="1825625"/>
            <a:ext cx="5177155" cy="4351655"/>
          </a:xfrm>
        </p:spPr>
        <p:txBody>
          <a:bodyPr/>
          <a:p>
            <a:r>
              <a:rPr lang="en-US"/>
              <a:t>1* Volta GPU</a:t>
            </a:r>
            <a:endParaRPr lang="en-US"/>
          </a:p>
          <a:p>
            <a:r>
              <a:rPr lang="en-US"/>
              <a:t>1* 8-Core ARM v8 CPU</a:t>
            </a:r>
            <a:endParaRPr lang="en-US"/>
          </a:p>
          <a:p>
            <a:r>
              <a:rPr lang="en-US"/>
              <a:t>2* NVDLA</a:t>
            </a:r>
            <a:endParaRPr lang="en-US"/>
          </a:p>
          <a:p>
            <a:r>
              <a:rPr lang="en-US"/>
              <a:t>1* Programmable Vision Accelerator (Not considered)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Hardware platform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52780" y="1825625"/>
            <a:ext cx="50120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380" y="3392805"/>
            <a:ext cx="2240280" cy="222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40" y="331470"/>
            <a:ext cx="4199255" cy="281559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2138680" y="1739265"/>
            <a:ext cx="5090160" cy="9747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/>
        </p:nvSpPr>
        <p:spPr>
          <a:xfrm>
            <a:off x="779780" y="1952625"/>
            <a:ext cx="50120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7086600" y="4787265"/>
            <a:ext cx="50120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86600" y="3251835"/>
            <a:ext cx="4872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</a:t>
            </a:r>
            <a:r>
              <a:rPr lang="en-US" b="1"/>
              <a:t>Slower</a:t>
            </a:r>
            <a:r>
              <a:rPr lang="en-US"/>
              <a:t> than GPU </a:t>
            </a:r>
            <a:endParaRPr lang="en-US"/>
          </a:p>
          <a:p>
            <a:r>
              <a:rPr lang="en-US"/>
              <a:t>- Only focus on: Convolutions, Activations, Pooling and normalization</a:t>
            </a:r>
            <a:endParaRPr lang="en-US"/>
          </a:p>
          <a:p>
            <a:r>
              <a:rPr lang="en-US"/>
              <a:t>- </a:t>
            </a:r>
            <a:r>
              <a:rPr lang="en-US" b="1"/>
              <a:t>Power efficiency</a:t>
            </a:r>
            <a:endParaRPr lang="en-US"/>
          </a:p>
          <a:p>
            <a:r>
              <a:rPr lang="en-US"/>
              <a:t>- </a:t>
            </a:r>
            <a:r>
              <a:rPr lang="en-US" b="1"/>
              <a:t>Free up the GPU</a:t>
            </a:r>
            <a:r>
              <a:rPr lang="en-US"/>
              <a:t> to run more complex networks and dynamic tasks*</a:t>
            </a:r>
            <a:endParaRPr lang="en-US"/>
          </a:p>
          <a:p>
            <a:r>
              <a:rPr lang="en-US"/>
              <a:t>- Use </a:t>
            </a:r>
            <a:r>
              <a:rPr lang="en-US" b="1"/>
              <a:t>TensorRT</a:t>
            </a:r>
            <a:r>
              <a:rPr lang="en-US"/>
              <a:t> 5.0 to program</a:t>
            </a:r>
            <a:endParaRPr lang="en-US"/>
          </a:p>
          <a:p>
            <a:r>
              <a:rPr lang="en-US"/>
              <a:t>- </a:t>
            </a:r>
            <a:r>
              <a:rPr lang="en-US" b="1"/>
              <a:t>GPU fallback </a:t>
            </a:r>
            <a:endParaRPr lang="en-US" b="1"/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906780" y="2079625"/>
            <a:ext cx="50120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5558790"/>
            <a:ext cx="681291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first test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1190" y="1219200"/>
            <a:ext cx="8389620" cy="340931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47700" y="4988560"/>
            <a:ext cx="10887075" cy="1489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sym typeface="+mn-ea"/>
              </a:rPr>
              <a:t>All missed (the maximum of all modules)</a:t>
            </a:r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6"/>
                </a:solidFill>
                <a:sym typeface="+mn-ea"/>
              </a:rPr>
              <a:t>ROSCH (Scheduling algorithm specifically designed for autonomous driving)</a:t>
            </a:r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rgbClr val="FFC000"/>
                </a:solidFill>
              </a:rPr>
              <a:t>The planning module always gives output at a fixed frequency</a:t>
            </a:r>
            <a:endParaRPr lang="en-US" b="1">
              <a:solidFill>
                <a:srgbClr val="FFC000"/>
              </a:solidFill>
            </a:endParaRPr>
          </a:p>
          <a:p>
            <a:r>
              <a:rPr lang="en-US" b="1">
                <a:solidFill>
                  <a:srgbClr val="7030A0"/>
                </a:solidFill>
              </a:rPr>
              <a:t>The perception module is the bottleneck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9335770" y="1920240"/>
            <a:ext cx="835025" cy="2749550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559685" y="3133725"/>
            <a:ext cx="645795" cy="32321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406130" y="1437005"/>
            <a:ext cx="799465" cy="483870"/>
          </a:xfrm>
          <a:prstGeom prst="rect">
            <a:avLst/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684270" y="1122680"/>
            <a:ext cx="2196465" cy="215709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Where is the problem?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 linux: Time-sharing scheduling scheme is not designed for real-time autonomous driving workload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For ROSCH:  </a:t>
            </a:r>
            <a:r>
              <a:rPr lang="en-US" b="1">
                <a:sym typeface="+mn-ea"/>
              </a:rPr>
              <a:t>Starvation </a:t>
            </a:r>
            <a:r>
              <a:rPr lang="en-US">
                <a:sym typeface="+mn-ea"/>
              </a:rPr>
              <a:t>happens when prior scheduling schemes are applied to autonomous driving applications running on a low-end device.</a:t>
            </a:r>
            <a:endParaRPr lang="en-US">
              <a:sym typeface="+mn-ea"/>
            </a:endParaRPr>
          </a:p>
          <a:p>
            <a:pPr lvl="1"/>
            <a:r>
              <a:rPr lang="en-US"/>
              <a:t>ROSCH uses a rank-based scheduling mechanism called Heterogeneous </a:t>
            </a:r>
            <a:r>
              <a:rPr lang="en-US" b="1"/>
              <a:t>Earliest Finish Time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2639695"/>
            <a:ext cx="2867025" cy="1577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65395" y="3105785"/>
            <a:ext cx="5480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Priority scheduling: switches tasks only when an event of higher priority needs servicing.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Details about ROSCH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4530" y="1007745"/>
            <a:ext cx="220027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95" y="489585"/>
            <a:ext cx="5069205" cy="5181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315" y="1711325"/>
            <a:ext cx="7376795" cy="4034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935" y="1711325"/>
            <a:ext cx="1864360" cy="4440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Details about ROSCH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818640"/>
            <a:ext cx="5561330" cy="2312670"/>
          </a:xfrm>
        </p:spPr>
        <p:txBody>
          <a:bodyPr>
            <a:normAutofit/>
          </a:bodyPr>
          <a:p>
            <a:r>
              <a:rPr lang="en-US"/>
              <a:t>H</a:t>
            </a:r>
            <a:r>
              <a:rPr lang="en-US" b="1"/>
              <a:t>EFT</a:t>
            </a:r>
            <a:r>
              <a:rPr lang="en-US"/>
              <a:t> scheduling.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303145"/>
            <a:ext cx="8587105" cy="37230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1960" y="3703320"/>
            <a:ext cx="931164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9921240" y="2273935"/>
            <a:ext cx="358140" cy="1402080"/>
          </a:xfrm>
          <a:prstGeom prst="righ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9921240" y="3787775"/>
            <a:ext cx="358140" cy="2239010"/>
          </a:xfrm>
          <a:prstGeom prst="righ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0546080" y="2375535"/>
            <a:ext cx="1569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Ranks are calculated</a:t>
            </a:r>
            <a:endParaRPr lang="en-US"/>
          </a:p>
          <a:p>
            <a:r>
              <a:rPr lang="en-US"/>
              <a:t>based on profiling data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546080" y="4131310"/>
            <a:ext cx="1371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Execution still haven’t start. Bind process to CPU.</a:t>
            </a:r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9921240" y="6167755"/>
            <a:ext cx="358140" cy="490855"/>
          </a:xfrm>
          <a:prstGeom prst="righ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60425" y="6076950"/>
            <a:ext cx="665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8. Assign properties to the tasks assigned to the same processor based on their ranks. Higher rank, higher priority.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0546080" y="6013450"/>
            <a:ext cx="137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Actual execution.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6419</Words>
  <Application>WPS Presentation</Application>
  <PresentationFormat>宽屏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Office Theme</vt:lpstr>
      <vt:lpstr>Enabling Level-4 Autonomous driving on a single $1k Off-the-Shelf Card</vt:lpstr>
      <vt:lpstr>Motivation</vt:lpstr>
      <vt:lpstr>High-level overview of workflow</vt:lpstr>
      <vt:lpstr>To figure this out ......</vt:lpstr>
      <vt:lpstr>Hardware platform</vt:lpstr>
      <vt:lpstr>The first test</vt:lpstr>
      <vt:lpstr>Where is the problem?</vt:lpstr>
      <vt:lpstr>Details about ROSCH</vt:lpstr>
      <vt:lpstr>Details about ROSCH</vt:lpstr>
      <vt:lpstr>Backup slides for algorithm 1</vt:lpstr>
      <vt:lpstr>What causes the starvation?</vt:lpstr>
      <vt:lpstr>Solution: Just-In-Time Adjustment</vt:lpstr>
      <vt:lpstr>The second test (Performance of JIT)</vt:lpstr>
      <vt:lpstr>Where is the problem?</vt:lpstr>
      <vt:lpstr>Solution: Expand scheduling algorithm to support DLA</vt:lpstr>
      <vt:lpstr>Backup slides for algorithm 2</vt:lpstr>
      <vt:lpstr>Third test (Performance of using DLA)</vt:lpstr>
      <vt:lpstr>Where is the problem?</vt:lpstr>
      <vt:lpstr>Solution: Modify the model</vt:lpstr>
      <vt:lpstr>The fourth test (Performance of replacing Relu)</vt:lpstr>
      <vt:lpstr>Other attempts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</cp:lastModifiedBy>
  <cp:revision>215</cp:revision>
  <dcterms:created xsi:type="dcterms:W3CDTF">2021-11-16T11:48:45Z</dcterms:created>
  <dcterms:modified xsi:type="dcterms:W3CDTF">2021-11-16T11:48:45Z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