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9" r:id="rId2"/>
    <p:sldId id="268" r:id="rId3"/>
    <p:sldId id="275" r:id="rId4"/>
    <p:sldId id="281" r:id="rId5"/>
    <p:sldId id="280" r:id="rId6"/>
    <p:sldId id="277" r:id="rId7"/>
    <p:sldId id="282" r:id="rId8"/>
    <p:sldId id="264" r:id="rId9"/>
    <p:sldId id="288" r:id="rId10"/>
    <p:sldId id="257" r:id="rId11"/>
    <p:sldId id="276" r:id="rId12"/>
    <p:sldId id="258" r:id="rId13"/>
    <p:sldId id="278" r:id="rId14"/>
    <p:sldId id="285" r:id="rId15"/>
    <p:sldId id="286" r:id="rId16"/>
    <p:sldId id="287" r:id="rId17"/>
    <p:sldId id="289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7" autoAdjust="0"/>
    <p:restoredTop sz="71675" autoAdjust="0"/>
  </p:normalViewPr>
  <p:slideViewPr>
    <p:cSldViewPr snapToGrid="0">
      <p:cViewPr>
        <p:scale>
          <a:sx n="62" d="100"/>
          <a:sy n="62" d="100"/>
        </p:scale>
        <p:origin x="939" y="2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4356B-BD81-4954-8C18-566ACE1627CF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8C85-ED90-49BD-AD90-D8FF7EFA4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2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9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Because</a:t>
            </a:r>
            <a:r>
              <a:rPr lang="en-US" altLang="zh-CN" baseline="0" dirty="0" smtClean="0"/>
              <a:t> of the time limitation, we will not going into the details.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3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So, data recovery takes a step further</a:t>
            </a:r>
            <a:r>
              <a:rPr lang="en-US" altLang="zh-CN" baseline="0" dirty="0" smtClean="0"/>
              <a:t> for efficient data collection and real world </a:t>
            </a:r>
            <a:r>
              <a:rPr lang="en-US" altLang="zh-CN" baseline="0" dirty="0" smtClean="0"/>
              <a:t>deployment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fact, it can benefit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4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 proposal</a:t>
            </a:r>
            <a:r>
              <a:rPr lang="en-US" altLang="zh-CN" baseline="0" dirty="0" smtClean="0"/>
              <a:t> achieve this goal with two fundamental techniques.</a:t>
            </a:r>
          </a:p>
          <a:p>
            <a:r>
              <a:rPr lang="en-US" altLang="zh-CN" baseline="0" dirty="0" smtClean="0"/>
              <a:t>It is designed based a conjecture about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can we let participants in one row know that they are in one row? Doing this means</a:t>
            </a:r>
          </a:p>
          <a:p>
            <a:r>
              <a:rPr lang="en-US" altLang="zh-CN" baseline="0" dirty="0" smtClean="0"/>
              <a:t>Also, how can we let them transform location to another row simultaneously? Doing this means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our work,</a:t>
            </a:r>
            <a:r>
              <a:rPr lang="en-US" altLang="zh-CN" baseline="0" dirty="0" smtClean="0"/>
              <a:t> we introduce ring signature technique to assign a unique token for each location.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3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addition to the obfuscation technique, we also propose an..</a:t>
            </a:r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for that location can also be disclosed by using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8C85-ED90-49BD-AD90-D8FF7EFA48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4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1A54-9458-46E3-9F09-5DD6A944CCF2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3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5114-0480-4F3C-A34B-4D34F788350A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3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415E-135E-46C7-A560-FDA4EB8CA20F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349-0E58-4946-B3A8-173A0F00A0D1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3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0BB1-19FD-489D-8425-6B0676646267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CD1-4D8D-45AA-9819-7F4ADB86DB7F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9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615-7992-48A8-A00E-5A51B9638400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02A-4BEE-43C4-AC79-7EBFB8D51700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FE3-1B57-4A27-A3EF-042E3595E579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0680-14D1-4D84-8C0A-311D399084BC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73F3-B4E1-44A2-9DC6-F4121CDFBEA0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B1E2-0511-465C-B2B1-86503A4A0F07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E110-3A31-4970-B53A-347BFC6CF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5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540325"/>
            <a:ext cx="9144000" cy="2694711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5400" dirty="0">
                <a:latin typeface="Georgia" panose="02040502050405020303" pitchFamily="18" charset="0"/>
              </a:rPr>
              <a:t>Location Privacy-Preserving Data Recovery for Mobile </a:t>
            </a:r>
            <a:r>
              <a:rPr lang="en-US" altLang="zh-CN" sz="5400" dirty="0" err="1">
                <a:latin typeface="Georgia" panose="02040502050405020303" pitchFamily="18" charset="0"/>
              </a:rPr>
              <a:t>Crowdsensing</a:t>
            </a:r>
            <a:endParaRPr lang="zh-CN" altLang="en-US" sz="5400" dirty="0">
              <a:latin typeface="Georgia" panose="02040502050405020303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84118" y="3602038"/>
            <a:ext cx="10023764" cy="2667144"/>
          </a:xfrm>
        </p:spPr>
        <p:txBody>
          <a:bodyPr anchor="b">
            <a:normAutofit/>
          </a:bodyPr>
          <a:lstStyle/>
          <a:p>
            <a:r>
              <a:rPr lang="en-US" altLang="zh-CN" b="1" u="sng" dirty="0" err="1" smtClean="0"/>
              <a:t>Tongqing</a:t>
            </a:r>
            <a:r>
              <a:rPr lang="en-US" altLang="zh-CN" b="1" u="sng" dirty="0" smtClean="0"/>
              <a:t> Zhou</a:t>
            </a:r>
            <a:r>
              <a:rPr lang="en-US" altLang="zh-CN" i="1" baseline="30000" dirty="0" smtClean="0"/>
              <a:t>1,2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Zhiping</a:t>
            </a:r>
            <a:r>
              <a:rPr lang="en-US" altLang="zh-CN" dirty="0" smtClean="0"/>
              <a:t> Cai</a:t>
            </a:r>
            <a:r>
              <a:rPr lang="en-US" altLang="zh-CN" i="1" baseline="30000" dirty="0" smtClean="0"/>
              <a:t>1</a:t>
            </a:r>
            <a:r>
              <a:rPr lang="en-US" altLang="zh-CN" dirty="0" smtClean="0"/>
              <a:t>, Bin Xiao</a:t>
            </a:r>
            <a:r>
              <a:rPr lang="en-US" altLang="zh-CN" i="1" baseline="30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Leye</a:t>
            </a:r>
            <a:r>
              <a:rPr lang="en-US" altLang="zh-CN" dirty="0" smtClean="0"/>
              <a:t> Wang</a:t>
            </a:r>
            <a:r>
              <a:rPr lang="en-US" altLang="zh-CN" i="1" baseline="30000" dirty="0" smtClean="0"/>
              <a:t>3</a:t>
            </a:r>
            <a:r>
              <a:rPr lang="en-US" altLang="zh-CN" dirty="0" smtClean="0"/>
              <a:t>, Ming Xu</a:t>
            </a:r>
            <a:r>
              <a:rPr lang="en-US" altLang="zh-CN" i="1" baseline="30000" dirty="0"/>
              <a:t>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Yueyue</a:t>
            </a:r>
            <a:r>
              <a:rPr lang="en-US" altLang="zh-CN" dirty="0" smtClean="0"/>
              <a:t> Chen</a:t>
            </a:r>
            <a:r>
              <a:rPr lang="en-US" altLang="zh-CN" i="1" baseline="30000" dirty="0" smtClean="0"/>
              <a:t>1</a:t>
            </a:r>
            <a:endParaRPr lang="en-US" altLang="zh-CN" i="1" dirty="0" smtClean="0"/>
          </a:p>
          <a:p>
            <a:endParaRPr lang="en-US" altLang="zh-CN" dirty="0" smtClean="0"/>
          </a:p>
          <a:p>
            <a:r>
              <a:rPr lang="en-US" altLang="zh-CN" i="1" dirty="0" smtClean="0"/>
              <a:t>1. National University of Defense Technology, China</a:t>
            </a:r>
          </a:p>
          <a:p>
            <a:r>
              <a:rPr lang="en-US" altLang="zh-CN" i="1" dirty="0" smtClean="0"/>
              <a:t>2. The Hong Kong Polytechnic University, China</a:t>
            </a:r>
          </a:p>
          <a:p>
            <a:r>
              <a:rPr lang="en-US" altLang="zh-CN" i="1" dirty="0" smtClean="0"/>
              <a:t>3. Hong Kong University of Science and Technology, China</a:t>
            </a:r>
          </a:p>
        </p:txBody>
      </p:sp>
    </p:spTree>
    <p:extLst>
      <p:ext uri="{BB962C8B-B14F-4D97-AF65-F5344CB8AC3E}">
        <p14:creationId xmlns:p14="http://schemas.microsoft.com/office/powerpoint/2010/main" val="32026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Our proposal: Correlation preserving location </a:t>
            </a:r>
            <a:r>
              <a:rPr lang="en-US" altLang="zh-CN" dirty="0"/>
              <a:t>obfuscation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pSp>
        <p:nvGrpSpPr>
          <p:cNvPr id="84" name="组合 83"/>
          <p:cNvGrpSpPr/>
          <p:nvPr/>
        </p:nvGrpSpPr>
        <p:grpSpPr>
          <a:xfrm>
            <a:off x="3784139" y="2036716"/>
            <a:ext cx="2610078" cy="2593867"/>
            <a:chOff x="3784139" y="2036716"/>
            <a:chExt cx="2610078" cy="2593867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4139" y="2036716"/>
              <a:ext cx="2610078" cy="2593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4561556" y="319230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27</a:t>
              </a:r>
              <a:endParaRPr lang="zh-CN" altLang="en-US" sz="1200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926611" y="319230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22</a:t>
              </a:r>
              <a:endParaRPr lang="zh-CN" altLang="en-US" sz="1200" b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919193" y="212634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62</a:t>
              </a:r>
              <a:endParaRPr lang="zh-CN" altLang="en-US" sz="1200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260279" y="423216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36</a:t>
              </a:r>
              <a:endParaRPr lang="zh-CN" altLang="en-US" sz="12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833013" y="3873300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55</a:t>
              </a:r>
              <a:endParaRPr lang="zh-CN" altLang="en-US" sz="12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632216" y="4222816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31</a:t>
              </a:r>
              <a:endParaRPr lang="zh-CN" altLang="en-US" sz="1200" b="1" dirty="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6" y="2042884"/>
            <a:ext cx="2610078" cy="2593867"/>
          </a:xfrm>
          <a:prstGeom prst="rect">
            <a:avLst/>
          </a:prstGeom>
        </p:spPr>
      </p:pic>
      <p:sp>
        <p:nvSpPr>
          <p:cNvPr id="24" name="左弧形箭头 23"/>
          <p:cNvSpPr/>
          <p:nvPr/>
        </p:nvSpPr>
        <p:spPr>
          <a:xfrm>
            <a:off x="134255" y="2619829"/>
            <a:ext cx="441551" cy="863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左弧形箭头 24"/>
          <p:cNvSpPr/>
          <p:nvPr/>
        </p:nvSpPr>
        <p:spPr>
          <a:xfrm>
            <a:off x="134254" y="2960914"/>
            <a:ext cx="441551" cy="15457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左弧形箭头 25"/>
          <p:cNvSpPr/>
          <p:nvPr/>
        </p:nvSpPr>
        <p:spPr>
          <a:xfrm rot="5400000">
            <a:off x="1972806" y="1125651"/>
            <a:ext cx="441551" cy="15457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5400000">
            <a:off x="2194317" y="1695506"/>
            <a:ext cx="277699" cy="5442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64969" y="2467428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27</a:t>
            </a:r>
            <a:endParaRPr lang="zh-CN" alt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989178" y="2474686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22</a:t>
            </a:r>
            <a:endParaRPr lang="zh-CN" altLang="en-US" sz="1200" b="1" dirty="0"/>
          </a:p>
        </p:txBody>
      </p:sp>
      <p:sp>
        <p:nvSpPr>
          <p:cNvPr id="30" name="矩形 29"/>
          <p:cNvSpPr/>
          <p:nvPr/>
        </p:nvSpPr>
        <p:spPr>
          <a:xfrm>
            <a:off x="995585" y="3880641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62</a:t>
            </a:r>
            <a:endParaRPr lang="zh-CN" altLang="en-US" sz="1200" b="1" dirty="0"/>
          </a:p>
        </p:txBody>
      </p:sp>
      <p:sp>
        <p:nvSpPr>
          <p:cNvPr id="31" name="左弧形箭头 30"/>
          <p:cNvSpPr/>
          <p:nvPr/>
        </p:nvSpPr>
        <p:spPr>
          <a:xfrm rot="16200000">
            <a:off x="1301411" y="4342274"/>
            <a:ext cx="441551" cy="903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23883" y="2825294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36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>
          <a:xfrm>
            <a:off x="2051946" y="3539556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55</a:t>
            </a:r>
            <a:endParaRPr lang="zh-CN" altLang="en-US" sz="1200" b="1" dirty="0"/>
          </a:p>
        </p:txBody>
      </p:sp>
      <p:sp>
        <p:nvSpPr>
          <p:cNvPr id="34" name="左弧形箭头 33"/>
          <p:cNvSpPr/>
          <p:nvPr/>
        </p:nvSpPr>
        <p:spPr>
          <a:xfrm>
            <a:off x="280310" y="3619383"/>
            <a:ext cx="306382" cy="5078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左弧形箭头 34"/>
          <p:cNvSpPr/>
          <p:nvPr/>
        </p:nvSpPr>
        <p:spPr>
          <a:xfrm rot="10800000">
            <a:off x="3106054" y="2191656"/>
            <a:ext cx="441551" cy="19355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5066" y="2818352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31</a:t>
            </a:r>
            <a:endParaRPr lang="zh-CN" altLang="en-US" sz="1200" b="1" dirty="0"/>
          </a:p>
        </p:txBody>
      </p:sp>
      <p:sp>
        <p:nvSpPr>
          <p:cNvPr id="37" name="左弧形箭头 36"/>
          <p:cNvSpPr/>
          <p:nvPr/>
        </p:nvSpPr>
        <p:spPr>
          <a:xfrm rot="16200000">
            <a:off x="1436965" y="3853594"/>
            <a:ext cx="529662" cy="19957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左弧形箭头 44"/>
          <p:cNvSpPr/>
          <p:nvPr/>
        </p:nvSpPr>
        <p:spPr>
          <a:xfrm rot="5400000">
            <a:off x="1301402" y="1080293"/>
            <a:ext cx="441551" cy="16364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630751" y="2106498"/>
            <a:ext cx="2596787" cy="2474297"/>
            <a:chOff x="6630751" y="2106498"/>
            <a:chExt cx="2596787" cy="247429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0751" y="2106498"/>
              <a:ext cx="2596787" cy="2474297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>
            <a:xfrm>
              <a:off x="7408168" y="317904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27</a:t>
              </a:r>
              <a:endParaRPr lang="zh-CN" altLang="en-US" sz="1200" b="1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773223" y="317904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22</a:t>
              </a:r>
              <a:endParaRPr lang="zh-CN" altLang="en-US" sz="1200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765805" y="214936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62</a:t>
              </a:r>
              <a:endParaRPr lang="zh-CN" altLang="en-US" sz="1200" b="1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106891" y="421890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36</a:t>
              </a:r>
              <a:endParaRPr lang="zh-CN" altLang="en-US" sz="12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679625" y="3860040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55</a:t>
              </a:r>
              <a:endParaRPr lang="zh-CN" altLang="en-US" sz="1200" b="1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478828" y="4209556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31</a:t>
              </a:r>
              <a:endParaRPr lang="zh-CN" altLang="en-US" sz="12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7050368" y="2830287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687790" y="4218908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8828763" y="2493034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464072" y="2098956"/>
            <a:ext cx="2596787" cy="2474297"/>
            <a:chOff x="9464072" y="2098956"/>
            <a:chExt cx="2596787" cy="2474297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4072" y="2098956"/>
              <a:ext cx="2596787" cy="2474297"/>
            </a:xfrm>
            <a:prstGeom prst="rect">
              <a:avLst/>
            </a:prstGeom>
          </p:spPr>
        </p:pic>
        <p:sp>
          <p:nvSpPr>
            <p:cNvPr id="73" name="矩形 72"/>
            <p:cNvSpPr/>
            <p:nvPr/>
          </p:nvSpPr>
          <p:spPr>
            <a:xfrm>
              <a:off x="9872432" y="2510689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22</a:t>
              </a:r>
              <a:endParaRPr lang="zh-CN" altLang="en-US" sz="1200" b="1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83689" y="3860040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62</a:t>
              </a:r>
              <a:endParaRPr lang="zh-CN" altLang="en-US" sz="1200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9521111" y="2823027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31</a:t>
              </a:r>
              <a:endParaRPr lang="zh-CN" altLang="en-US" sz="1200" b="1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9883689" y="2822745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521111" y="4211366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11320998" y="4201125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1673341" y="249687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27</a:t>
              </a:r>
              <a:endParaRPr lang="zh-CN" altLang="en-US" sz="1200" b="1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1320998" y="283795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36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940212" y="3518955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55</a:t>
              </a:r>
              <a:endParaRPr lang="zh-CN" altLang="en-US" sz="1200" b="1" dirty="0"/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278" y="1185323"/>
            <a:ext cx="1563581" cy="71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53856" y="5301429"/>
            <a:ext cx="6697805" cy="1062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How can the distributed participants cooperate with each other during obfuscation?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86421" y="2815771"/>
            <a:ext cx="341086" cy="341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?</a:t>
            </a:r>
            <a:endParaRPr lang="zh-CN" altLang="en-US" sz="1200" b="1" dirty="0"/>
          </a:p>
        </p:txBody>
      </p:sp>
      <p:sp>
        <p:nvSpPr>
          <p:cNvPr id="65" name="矩形 64"/>
          <p:cNvSpPr/>
          <p:nvPr/>
        </p:nvSpPr>
        <p:spPr>
          <a:xfrm>
            <a:off x="7760690" y="4218907"/>
            <a:ext cx="341086" cy="341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?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9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Our proposal: Correlation preserving location obfuscation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69" y="2273447"/>
            <a:ext cx="5702262" cy="3925647"/>
          </a:xfrm>
          <a:prstGeom prst="rect">
            <a:avLst/>
          </a:prstGeom>
        </p:spPr>
      </p:pic>
      <p:sp>
        <p:nvSpPr>
          <p:cNvPr id="24" name="线形标注 1 23"/>
          <p:cNvSpPr/>
          <p:nvPr/>
        </p:nvSpPr>
        <p:spPr>
          <a:xfrm>
            <a:off x="4726642" y="1627188"/>
            <a:ext cx="1109382" cy="732771"/>
          </a:xfrm>
          <a:prstGeom prst="borderCallout1">
            <a:avLst>
              <a:gd name="adj1" fmla="val 105190"/>
              <a:gd name="adj2" fmla="val 74240"/>
              <a:gd name="adj3" fmla="val 154919"/>
              <a:gd name="adj4" fmla="val 10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Actual location</a:t>
            </a:r>
            <a:endParaRPr lang="zh-CN" altLang="en-US" dirty="0"/>
          </a:p>
        </p:txBody>
      </p:sp>
      <p:sp>
        <p:nvSpPr>
          <p:cNvPr id="27" name="线形标注 1 26"/>
          <p:cNvSpPr/>
          <p:nvPr/>
        </p:nvSpPr>
        <p:spPr>
          <a:xfrm>
            <a:off x="6208415" y="1627188"/>
            <a:ext cx="1109382" cy="732771"/>
          </a:xfrm>
          <a:prstGeom prst="borderCallout1">
            <a:avLst>
              <a:gd name="adj1" fmla="val 98767"/>
              <a:gd name="adj2" fmla="val 15452"/>
              <a:gd name="adj3" fmla="val 165930"/>
              <a:gd name="adj4" fmla="val -1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Random value</a:t>
            </a:r>
            <a:endParaRPr lang="zh-CN" altLang="en-US" dirty="0"/>
          </a:p>
        </p:txBody>
      </p:sp>
      <p:sp>
        <p:nvSpPr>
          <p:cNvPr id="28" name="线形标注 1 27"/>
          <p:cNvSpPr/>
          <p:nvPr/>
        </p:nvSpPr>
        <p:spPr>
          <a:xfrm>
            <a:off x="1337984" y="5316164"/>
            <a:ext cx="2021186" cy="732771"/>
          </a:xfrm>
          <a:prstGeom prst="borderCallout1">
            <a:avLst>
              <a:gd name="adj1" fmla="val 53807"/>
              <a:gd name="adj2" fmla="val 106558"/>
              <a:gd name="adj3" fmla="val -11157"/>
              <a:gd name="adj4" fmla="val 20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Encryption of the obfuscated location</a:t>
            </a:r>
            <a:endParaRPr lang="zh-CN" altLang="en-US" dirty="0"/>
          </a:p>
        </p:txBody>
      </p:sp>
      <p:sp>
        <p:nvSpPr>
          <p:cNvPr id="29" name="线形标注 1 28"/>
          <p:cNvSpPr/>
          <p:nvPr/>
        </p:nvSpPr>
        <p:spPr>
          <a:xfrm>
            <a:off x="3957564" y="3625383"/>
            <a:ext cx="1425388" cy="732771"/>
          </a:xfrm>
          <a:prstGeom prst="borderCallout1">
            <a:avLst>
              <a:gd name="adj1" fmla="val 51054"/>
              <a:gd name="adj2" fmla="val 115998"/>
              <a:gd name="adj3" fmla="val -12074"/>
              <a:gd name="adj4" fmla="val 1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 with its private key</a:t>
            </a:r>
            <a:endParaRPr lang="zh-CN" altLang="en-US" dirty="0"/>
          </a:p>
        </p:txBody>
      </p:sp>
      <p:sp>
        <p:nvSpPr>
          <p:cNvPr id="30" name="右大括号 29"/>
          <p:cNvSpPr/>
          <p:nvPr/>
        </p:nvSpPr>
        <p:spPr>
          <a:xfrm>
            <a:off x="8731250" y="2712270"/>
            <a:ext cx="774700" cy="1524000"/>
          </a:xfrm>
          <a:prstGeom prst="rightBrace">
            <a:avLst>
              <a:gd name="adj1" fmla="val 21726"/>
              <a:gd name="adj2" fmla="val 520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596326" y="3297420"/>
            <a:ext cx="16939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i="1" dirty="0" smtClean="0"/>
              <a:t>Ring Signature</a:t>
            </a:r>
            <a:endParaRPr lang="zh-CN" altLang="en-US" i="1" dirty="0"/>
          </a:p>
        </p:txBody>
      </p:sp>
      <p:sp>
        <p:nvSpPr>
          <p:cNvPr id="32" name="线形标注 1 31"/>
          <p:cNvSpPr/>
          <p:nvPr/>
        </p:nvSpPr>
        <p:spPr>
          <a:xfrm>
            <a:off x="4457700" y="5754688"/>
            <a:ext cx="1270374" cy="732771"/>
          </a:xfrm>
          <a:prstGeom prst="borderCallout1">
            <a:avLst>
              <a:gd name="adj1" fmla="val 48863"/>
              <a:gd name="adj2" fmla="val 104577"/>
              <a:gd name="adj3" fmla="val 24933"/>
              <a:gd name="adj4" fmla="val 125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Obfuscated location</a:t>
            </a:r>
            <a:endParaRPr lang="zh-CN" altLang="en-US" dirty="0"/>
          </a:p>
        </p:txBody>
      </p:sp>
      <p:sp>
        <p:nvSpPr>
          <p:cNvPr id="33" name="线形标注 1 32"/>
          <p:cNvSpPr/>
          <p:nvPr/>
        </p:nvSpPr>
        <p:spPr>
          <a:xfrm>
            <a:off x="1219200" y="1803343"/>
            <a:ext cx="1563221" cy="732771"/>
          </a:xfrm>
          <a:prstGeom prst="borderCallout1">
            <a:avLst>
              <a:gd name="adj1" fmla="val 61861"/>
              <a:gd name="adj2" fmla="val 102348"/>
              <a:gd name="adj3" fmla="val 88193"/>
              <a:gd name="adj4" fmla="val 135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Crypto Service Provider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6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Our proposal: </a:t>
            </a:r>
            <a:r>
              <a:rPr lang="en-US" altLang="zh-CN" dirty="0" smtClean="0"/>
              <a:t>Encrypted data recovery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8201" y="1941976"/>
            <a:ext cx="10515599" cy="461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Encrypting the sensory data to avoid location disclosure via inference </a:t>
            </a:r>
            <a:r>
              <a:rPr lang="en-US" altLang="zh-CN" sz="2800" dirty="0" smtClean="0"/>
              <a:t>attacks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Inference attacks: </a:t>
            </a:r>
            <a:r>
              <a:rPr lang="en-US" altLang="zh-CN" sz="2400" dirty="0" smtClean="0"/>
              <a:t>Using </a:t>
            </a:r>
            <a:r>
              <a:rPr lang="en-US" altLang="zh-CN" sz="2400" dirty="0" smtClean="0"/>
              <a:t>sensory data as quasi-identifier of ones’ location;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To Do: </a:t>
            </a:r>
            <a:r>
              <a:rPr lang="en-US" altLang="zh-CN" sz="2400" dirty="0" smtClean="0"/>
              <a:t>Designing </a:t>
            </a:r>
            <a:r>
              <a:rPr lang="en-US" altLang="zh-CN" sz="2400" dirty="0" smtClean="0"/>
              <a:t>an encryption approach that is homomorphic to compressive sensing based data </a:t>
            </a:r>
            <a:r>
              <a:rPr lang="en-US" altLang="zh-CN" sz="2400" dirty="0" smtClean="0"/>
              <a:t>recovery.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Secure computation based on two cryptographic primitives: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Additive </a:t>
            </a:r>
            <a:r>
              <a:rPr lang="en-US" altLang="zh-CN" sz="2400" dirty="0"/>
              <a:t>homomorphic </a:t>
            </a:r>
            <a:r>
              <a:rPr lang="en-US" altLang="zh-CN" sz="2400" dirty="0" smtClean="0"/>
              <a:t>encryption (AHE) for the secure distribution of sensory data;</a:t>
            </a:r>
            <a:endParaRPr lang="en-US" altLang="zh-CN"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Integer </a:t>
            </a:r>
            <a:r>
              <a:rPr lang="en-US" altLang="zh-CN" sz="2400" dirty="0"/>
              <a:t>vector homomorphic </a:t>
            </a:r>
            <a:r>
              <a:rPr lang="en-US" altLang="zh-CN" sz="2400" dirty="0" smtClean="0"/>
              <a:t>encryption (VHE) for compressive sensing operations on the </a:t>
            </a:r>
            <a:r>
              <a:rPr lang="en-US" altLang="zh-CN" sz="2400" dirty="0" err="1" smtClean="0"/>
              <a:t>ciphertexts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Our proposal: Encrypted data recovery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67" y="1873250"/>
            <a:ext cx="7266766" cy="4362450"/>
          </a:xfrm>
          <a:prstGeom prst="rect">
            <a:avLst/>
          </a:prstGeom>
        </p:spPr>
      </p:pic>
      <p:sp>
        <p:nvSpPr>
          <p:cNvPr id="35" name="右大括号 34"/>
          <p:cNvSpPr/>
          <p:nvPr/>
        </p:nvSpPr>
        <p:spPr>
          <a:xfrm>
            <a:off x="7525933" y="2259449"/>
            <a:ext cx="774700" cy="1154880"/>
          </a:xfrm>
          <a:prstGeom prst="rightBrace">
            <a:avLst>
              <a:gd name="adj1" fmla="val 21726"/>
              <a:gd name="adj2" fmla="val 520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510476" y="2375224"/>
            <a:ext cx="21257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i="1" dirty="0" smtClean="0"/>
              <a:t>Constructing the VHE encryption for sensory data</a:t>
            </a:r>
            <a:endParaRPr lang="zh-CN" altLang="en-US" i="1" dirty="0"/>
          </a:p>
        </p:txBody>
      </p:sp>
      <p:sp>
        <p:nvSpPr>
          <p:cNvPr id="44" name="右大括号 43"/>
          <p:cNvSpPr/>
          <p:nvPr/>
        </p:nvSpPr>
        <p:spPr>
          <a:xfrm>
            <a:off x="7525933" y="4046590"/>
            <a:ext cx="774700" cy="1814460"/>
          </a:xfrm>
          <a:prstGeom prst="rightBrace">
            <a:avLst>
              <a:gd name="adj1" fmla="val 21726"/>
              <a:gd name="adj2" fmla="val 520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510476" y="4215156"/>
            <a:ext cx="27290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i="1" dirty="0" smtClean="0"/>
              <a:t>Decomposing the CS process into 7 atomic vector operations;</a:t>
            </a:r>
            <a:endParaRPr lang="en-US" altLang="zh-CN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i="1" dirty="0"/>
              <a:t>P</a:t>
            </a:r>
            <a:r>
              <a:rPr lang="en-US" altLang="zh-CN" i="1" dirty="0" smtClean="0"/>
              <a:t>erforming them based on VHE </a:t>
            </a:r>
            <a:r>
              <a:rPr lang="en-US" altLang="zh-CN" i="1" dirty="0" err="1" smtClean="0"/>
              <a:t>ciphertexts</a:t>
            </a:r>
            <a:endParaRPr lang="zh-CN" altLang="en-US" i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117566" y="2574151"/>
            <a:ext cx="7607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11613" y="2549818"/>
            <a:ext cx="7607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42887" y="2957072"/>
            <a:ext cx="19914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773731" y="3218329"/>
            <a:ext cx="7607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Evaluation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8201" y="1941976"/>
            <a:ext cx="1051559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/>
              <a:t>Datasets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Two </a:t>
            </a:r>
            <a:r>
              <a:rPr lang="en-US" altLang="zh-CN" sz="2800" dirty="0"/>
              <a:t>real-world datasets taken from </a:t>
            </a:r>
            <a:r>
              <a:rPr lang="en-US" altLang="zh-CN" sz="2800" dirty="0" err="1" smtClean="0"/>
              <a:t>SensorScope</a:t>
            </a:r>
            <a:r>
              <a:rPr lang="en-US" altLang="zh-CN" sz="2800" baseline="30000" dirty="0" smtClean="0"/>
              <a:t>[1]</a:t>
            </a:r>
            <a:r>
              <a:rPr lang="en-US" altLang="zh-CN" sz="2800" dirty="0" smtClean="0"/>
              <a:t>.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Baseline</a:t>
            </a:r>
            <a:r>
              <a:rPr lang="en-US" altLang="zh-CN" sz="2800" dirty="0" smtClean="0"/>
              <a:t>: CS (compressive sensing), PPCS</a:t>
            </a:r>
            <a:r>
              <a:rPr lang="en-US" altLang="zh-CN" sz="2800" baseline="30000" dirty="0" smtClean="0"/>
              <a:t>[2]</a:t>
            </a:r>
            <a:r>
              <a:rPr lang="en-US" altLang="zh-CN" sz="2800" dirty="0" smtClean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Metrics</a:t>
            </a:r>
            <a:r>
              <a:rPr lang="en-US" altLang="zh-CN" sz="2800" dirty="0" smtClean="0"/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Recovery difference: differences </a:t>
            </a:r>
            <a:r>
              <a:rPr lang="en-US" altLang="zh-CN" sz="2400" dirty="0"/>
              <a:t>between the data </a:t>
            </a:r>
            <a:r>
              <a:rPr lang="en-US" altLang="zh-CN" sz="2400" dirty="0" smtClean="0"/>
              <a:t>recovered by CS and privacy-preserving schemes;</a:t>
            </a:r>
            <a:endParaRPr lang="en-US" altLang="zh-CN"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Recovery error: </a:t>
            </a:r>
            <a:r>
              <a:rPr lang="en-US" altLang="zh-CN" sz="2400" dirty="0"/>
              <a:t>differences between the </a:t>
            </a:r>
            <a:r>
              <a:rPr lang="en-US" altLang="zh-CN" sz="2400" dirty="0" smtClean="0"/>
              <a:t>real value of sensory data and the deduced value from the other data. </a:t>
            </a:r>
            <a:endParaRPr lang="en-US" altLang="zh-CN" sz="2400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5729385"/>
            <a:ext cx="1012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[1] </a:t>
            </a:r>
            <a:r>
              <a:rPr lang="en-US" altLang="zh-CN" sz="1400" dirty="0"/>
              <a:t>François </a:t>
            </a:r>
            <a:r>
              <a:rPr lang="en-US" altLang="zh-CN" sz="1400" dirty="0" err="1"/>
              <a:t>Ingelrest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Barrenetxea</a:t>
            </a:r>
            <a:r>
              <a:rPr lang="en-US" altLang="zh-CN" sz="1400" dirty="0"/>
              <a:t> G, Schaefer G, et al. </a:t>
            </a:r>
            <a:r>
              <a:rPr lang="en-US" altLang="zh-CN" sz="1400" dirty="0" err="1"/>
              <a:t>SensorScope</a:t>
            </a:r>
            <a:r>
              <a:rPr lang="en-US" altLang="zh-CN" sz="1400" dirty="0" smtClean="0"/>
              <a:t>: Application-specific </a:t>
            </a:r>
            <a:r>
              <a:rPr lang="en-US" altLang="zh-CN" sz="1400" dirty="0"/>
              <a:t>sensor network for environmental monitoring[J]. </a:t>
            </a:r>
            <a:r>
              <a:rPr lang="en-US" altLang="zh-CN" sz="1400" dirty="0" err="1" smtClean="0"/>
              <a:t>ToSN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2010, 6(2):1-32</a:t>
            </a:r>
            <a:r>
              <a:rPr lang="en-US" altLang="zh-CN" sz="1400" dirty="0" smtClean="0"/>
              <a:t>.</a:t>
            </a:r>
            <a:endParaRPr lang="en-US" altLang="zh-CN" sz="1400" i="1" dirty="0"/>
          </a:p>
          <a:p>
            <a:r>
              <a:rPr lang="en-US" altLang="zh-CN" sz="1400" i="1" dirty="0" smtClean="0"/>
              <a:t>[2] </a:t>
            </a:r>
            <a:r>
              <a:rPr lang="en-US" altLang="zh-CN" sz="1400" dirty="0"/>
              <a:t>Kong L, He L, Liu X Y, et al. Privacy-Preserving Compressive Sensing for </a:t>
            </a:r>
            <a:r>
              <a:rPr lang="en-US" altLang="zh-CN" sz="1400" dirty="0" err="1"/>
              <a:t>Crowdsensing</a:t>
            </a:r>
            <a:r>
              <a:rPr lang="en-US" altLang="zh-CN" sz="1400" dirty="0"/>
              <a:t> Based Trajectory </a:t>
            </a:r>
            <a:r>
              <a:rPr lang="en-US" altLang="zh-CN" sz="1400" dirty="0" smtClean="0"/>
              <a:t>Recovery[C]// ICDCS, </a:t>
            </a:r>
            <a:r>
              <a:rPr lang="en-US" altLang="zh-CN" sz="1400" dirty="0"/>
              <a:t>2015:31-40.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430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Evaluation: Some results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145661"/>
            <a:ext cx="11252200" cy="29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5146675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1500" dirty="0" smtClean="0"/>
              <a:t>Thank you!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zhoutongqing@nudt.edu.cn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Backup: Conjecture on correlation preserving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02100"/>
            <a:ext cx="10515600" cy="25717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conjecture</a:t>
            </a:r>
            <a:r>
              <a:rPr lang="en-US" altLang="zh-CN" dirty="0" smtClean="0"/>
              <a:t> on the inherent data correlation required by CS for data recovery: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the </a:t>
            </a:r>
            <a:r>
              <a:rPr lang="en-US" altLang="zh-CN" dirty="0"/>
              <a:t>horizontal and vertical adjacency relations of non-zero elements in the sensory matrix</a:t>
            </a:r>
          </a:p>
          <a:p>
            <a:r>
              <a:rPr lang="en-US" altLang="zh-CN" dirty="0" smtClean="0"/>
              <a:t>Preserving such correlation during obfuscation to maintain data recovery accuracy.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08457" y="1845497"/>
                <a:ext cx="6470285" cy="21017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b="0" dirty="0" smtClean="0"/>
                  <a:t> with missing items, construct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400" b="0" dirty="0" smtClean="0"/>
                  <a:t> without missing data.</a:t>
                </a:r>
              </a:p>
              <a:p>
                <a:r>
                  <a:rPr lang="en-US" altLang="zh-CN" sz="1400" b="0" dirty="0" smtClean="0"/>
                  <a:t>1. Let</a:t>
                </a:r>
                <a:r>
                  <a:rPr lang="zh-CN" altLang="en-US" sz="1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400" b="0" dirty="0" smtClean="0"/>
              </a:p>
              <a:p>
                <a:r>
                  <a:rPr lang="en-US" altLang="zh-CN" sz="1400" b="0" dirty="0" smtClean="0"/>
                  <a:t>2. Solve the optimization problem,</a:t>
                </a:r>
              </a:p>
              <a:p>
                <a:pPr algn="ctr"/>
                <a:r>
                  <a:rPr lang="en-US" altLang="zh-CN" sz="1400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&lt;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sz="1400" dirty="0" smtClean="0"/>
              </a:p>
              <a:p>
                <a:r>
                  <a:rPr lang="en-US" altLang="zh-CN" sz="1400" dirty="0" smtClean="0"/>
                  <a:t>3. Iteratively update U and V using,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&lt;</m:t>
                              </m:r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)&gt;</m:t>
                              </m:r>
                            </m:e>
                          </m:d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)∙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&lt;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)&gt;</m:t>
                              </m:r>
                            </m:e>
                          </m:d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457" y="1845497"/>
                <a:ext cx="6470285" cy="2101794"/>
              </a:xfrm>
              <a:prstGeom prst="rect">
                <a:avLst/>
              </a:prstGeom>
              <a:blipFill rotWithShape="0">
                <a:blip r:embed="rId2"/>
                <a:stretch>
                  <a:fillRect l="-282" t="-580" b="-5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6415314" y="3445246"/>
            <a:ext cx="1625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42968" y="3858903"/>
            <a:ext cx="1625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线形标注 1 7"/>
          <p:cNvSpPr/>
          <p:nvPr/>
        </p:nvSpPr>
        <p:spPr>
          <a:xfrm>
            <a:off x="9649388" y="1993339"/>
            <a:ext cx="2231087" cy="981636"/>
          </a:xfrm>
          <a:prstGeom prst="borderCallout1">
            <a:avLst>
              <a:gd name="adj1" fmla="val 55258"/>
              <a:gd name="adj2" fmla="val -910"/>
              <a:gd name="adj3" fmla="val 94511"/>
              <a:gd name="adj4" fmla="val -21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process of compressive sensing (CS)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7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Backup: Putting it together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184048"/>
            <a:ext cx="11131550" cy="32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Background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Design of our proposal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Evaluation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 smtClean="0"/>
              <a:t>Background: Data recovery involved mobile </a:t>
            </a:r>
            <a:r>
              <a:rPr lang="en-US" altLang="zh-CN" dirty="0" err="1" smtClean="0"/>
              <a:t>crowdsensing</a:t>
            </a:r>
            <a:r>
              <a:rPr lang="en-US" altLang="zh-CN" dirty="0" smtClean="0"/>
              <a:t> (1)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93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Definition</a:t>
            </a:r>
            <a:r>
              <a:rPr lang="en-US" altLang="zh-CN" dirty="0" smtClean="0"/>
              <a:t>: A special form of </a:t>
            </a:r>
            <a:r>
              <a:rPr lang="en-US" altLang="zh-CN" b="1" dirty="0" smtClean="0"/>
              <a:t>mobile </a:t>
            </a:r>
            <a:r>
              <a:rPr lang="en-US" altLang="zh-CN" b="1" dirty="0" err="1" smtClean="0"/>
              <a:t>crowdsensing</a:t>
            </a:r>
            <a:r>
              <a:rPr lang="en-US" altLang="zh-CN" dirty="0" smtClean="0"/>
              <a:t> (MCS) that only senses a small number of subareas and leverages data recovery to infer the </a:t>
            </a:r>
            <a:r>
              <a:rPr lang="en-US" altLang="zh-CN" dirty="0" err="1" smtClean="0"/>
              <a:t>unsensed</a:t>
            </a:r>
            <a:r>
              <a:rPr lang="en-US" altLang="zh-CN" dirty="0" smtClean="0"/>
              <a:t> subareas.</a:t>
            </a:r>
          </a:p>
          <a:p>
            <a:r>
              <a:rPr lang="en-US" altLang="zh-CN" dirty="0"/>
              <a:t>Also called sparse </a:t>
            </a:r>
            <a:r>
              <a:rPr lang="en-US" altLang="zh-CN" dirty="0" smtClean="0"/>
              <a:t>MCS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, </a:t>
            </a:r>
            <a:r>
              <a:rPr lang="en-US" altLang="zh-CN" dirty="0"/>
              <a:t>or compressive </a:t>
            </a:r>
            <a:r>
              <a:rPr lang="en-US" altLang="zh-CN" dirty="0" err="1" smtClean="0"/>
              <a:t>crowdsensing</a:t>
            </a:r>
            <a:r>
              <a:rPr lang="en-US" altLang="zh-CN" baseline="30000" dirty="0" smtClean="0"/>
              <a:t>[2]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Why</a:t>
            </a:r>
            <a:r>
              <a:rPr lang="en-US" altLang="zh-CN" dirty="0" smtClean="0"/>
              <a:t> </a:t>
            </a:r>
            <a:r>
              <a:rPr lang="en-US" altLang="zh-CN" dirty="0"/>
              <a:t>introducing data recovery in MCS?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Limited budgets of application campaigners;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Large size of sensing areas;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Huge overall costs on energy and bandwidth.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8200" y="5849937"/>
            <a:ext cx="10648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[1] </a:t>
            </a:r>
            <a:r>
              <a:rPr lang="en-US" altLang="zh-CN" sz="1400" i="1" dirty="0"/>
              <a:t>Wang L, Zhang D, Wang Y, et al. Sparse mobile </a:t>
            </a:r>
            <a:r>
              <a:rPr lang="en-US" altLang="zh-CN" sz="1400" i="1" dirty="0" err="1"/>
              <a:t>crowdsensing</a:t>
            </a:r>
            <a:r>
              <a:rPr lang="en-US" altLang="zh-CN" sz="1400" i="1" dirty="0"/>
              <a:t>: challenges and opportunities[J]. IEEE Communications Magazine, 2016, 54(7):</a:t>
            </a:r>
            <a:r>
              <a:rPr lang="en-US" altLang="zh-CN" sz="1400" i="1" dirty="0" smtClean="0"/>
              <a:t>161-167.</a:t>
            </a:r>
          </a:p>
          <a:p>
            <a:r>
              <a:rPr lang="en-US" altLang="zh-CN" sz="1400" i="1" dirty="0" smtClean="0"/>
              <a:t>[2] </a:t>
            </a:r>
            <a:r>
              <a:rPr lang="en-US" altLang="zh-CN" sz="1400" i="1" dirty="0"/>
              <a:t>Xu L, </a:t>
            </a:r>
            <a:r>
              <a:rPr lang="en-US" altLang="zh-CN" sz="1400" i="1" dirty="0" err="1"/>
              <a:t>Hao</a:t>
            </a:r>
            <a:r>
              <a:rPr lang="en-US" altLang="zh-CN" sz="1400" i="1" dirty="0"/>
              <a:t> X, Lane N D, et al. More with less: lowering user burden in mobile crowdsourcing through compressive sensing[C]// </a:t>
            </a:r>
            <a:r>
              <a:rPr lang="en-US" altLang="zh-CN" sz="1400" i="1" dirty="0" err="1" smtClean="0"/>
              <a:t>Ubicomp</a:t>
            </a:r>
            <a:r>
              <a:rPr lang="en-US" altLang="zh-CN" sz="1400" i="1" dirty="0" smtClean="0"/>
              <a:t>, </a:t>
            </a:r>
            <a:r>
              <a:rPr lang="en-US" altLang="zh-CN" sz="1400" i="1" dirty="0"/>
              <a:t>2015:659-670.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377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/>
              <a:t>Background: Data recovery involved mobile </a:t>
            </a:r>
            <a:r>
              <a:rPr lang="en-US" altLang="zh-CN" dirty="0" err="1"/>
              <a:t>crowdsensing</a:t>
            </a:r>
            <a:r>
              <a:rPr lang="en-US" altLang="zh-CN" dirty="0"/>
              <a:t> </a:t>
            </a:r>
            <a:r>
              <a:rPr lang="en-US" altLang="zh-CN" dirty="0" smtClean="0"/>
              <a:t>(2)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Beneficial to the MCS applications in the urban scenarios.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2602019"/>
            <a:ext cx="3196598" cy="22817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24" y="2601295"/>
            <a:ext cx="3400715" cy="23048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接连接符 9"/>
          <p:cNvCxnSpPr/>
          <p:nvPr/>
        </p:nvCxnSpPr>
        <p:spPr>
          <a:xfrm>
            <a:off x="9199418" y="3742511"/>
            <a:ext cx="1711036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924" y="3801181"/>
            <a:ext cx="867276" cy="11050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3928429"/>
            <a:ext cx="913013" cy="9130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43931" y="5018666"/>
            <a:ext cx="24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smtClean="0"/>
              <a:t>Noise monitoring</a:t>
            </a:r>
            <a:endParaRPr lang="zh-CN" altLang="en-US" sz="2400" i="1"/>
          </a:p>
        </p:txBody>
      </p:sp>
      <p:sp>
        <p:nvSpPr>
          <p:cNvPr id="13" name="文本框 12"/>
          <p:cNvSpPr txBox="1"/>
          <p:nvPr/>
        </p:nvSpPr>
        <p:spPr>
          <a:xfrm>
            <a:off x="5763853" y="5018666"/>
            <a:ext cx="2415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smtClean="0"/>
              <a:t>Air pollution monitoring</a:t>
            </a:r>
            <a:endParaRPr lang="zh-CN" altLang="en-US" sz="2400" i="1"/>
          </a:p>
        </p:txBody>
      </p:sp>
    </p:spTree>
    <p:extLst>
      <p:ext uri="{BB962C8B-B14F-4D97-AF65-F5344CB8AC3E}">
        <p14:creationId xmlns:p14="http://schemas.microsoft.com/office/powerpoint/2010/main" val="3549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/>
              <a:t>Background: Data recovery involved mobile </a:t>
            </a:r>
            <a:r>
              <a:rPr lang="en-US" altLang="zh-CN" dirty="0" err="1"/>
              <a:t>crowdsensing</a:t>
            </a:r>
            <a:r>
              <a:rPr lang="en-US" altLang="zh-CN" dirty="0"/>
              <a:t> </a:t>
            </a:r>
            <a:r>
              <a:rPr lang="en-US" altLang="zh-CN" dirty="0" smtClean="0"/>
              <a:t>(3)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A typical </a:t>
            </a:r>
            <a:r>
              <a:rPr lang="en-US" altLang="zh-CN" b="1" dirty="0" smtClean="0"/>
              <a:t>process</a:t>
            </a:r>
            <a:r>
              <a:rPr lang="en-US" altLang="zh-CN" dirty="0" smtClean="0"/>
              <a:t> of data recovery involved MCS.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21" y="2791703"/>
            <a:ext cx="6842158" cy="2587909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293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Background: Privacy </a:t>
            </a:r>
            <a:r>
              <a:rPr lang="en-US" altLang="zh-CN" dirty="0"/>
              <a:t>issues in </a:t>
            </a:r>
            <a:r>
              <a:rPr lang="en-US" altLang="zh-CN" dirty="0" smtClean="0"/>
              <a:t>MCS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00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Users’ </a:t>
            </a:r>
            <a:r>
              <a:rPr lang="en-US" altLang="zh-CN" b="1" dirty="0" smtClean="0"/>
              <a:t>location privacy is at risk</a:t>
            </a:r>
            <a:r>
              <a:rPr lang="en-US" altLang="zh-CN" dirty="0" smtClean="0"/>
              <a:t> when reporting sensory data with their actual locations</a:t>
            </a:r>
            <a:r>
              <a:rPr lang="en-US" altLang="zh-CN" baseline="30000" dirty="0" smtClean="0"/>
              <a:t>[1][2]</a:t>
            </a:r>
            <a:r>
              <a:rPr lang="en-US" altLang="zh-CN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Profiling users with their locations (e.g. home location, lifestyles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Exposing users to unexpected </a:t>
            </a:r>
            <a:r>
              <a:rPr lang="en-US" altLang="zh-CN" dirty="0"/>
              <a:t>surveillance and </a:t>
            </a:r>
            <a:r>
              <a:rPr lang="en-US" altLang="zh-CN" dirty="0" smtClean="0"/>
              <a:t>tracking.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r>
              <a:rPr lang="en-US" altLang="zh-CN" dirty="0" smtClean="0"/>
              <a:t>Preserving users’ privacy is essential for attracting the mobile crowd to participate in the sensing tasks</a:t>
            </a:r>
            <a:r>
              <a:rPr lang="en-US" altLang="zh-CN" baseline="30000" dirty="0" smtClean="0"/>
              <a:t>[3]</a:t>
            </a:r>
            <a:r>
              <a:rPr lang="en-US" altLang="zh-CN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Users </a:t>
            </a:r>
            <a:r>
              <a:rPr lang="en-US" altLang="zh-CN" dirty="0" smtClean="0"/>
              <a:t>would be </a:t>
            </a:r>
            <a:r>
              <a:rPr lang="en-US" altLang="zh-CN" dirty="0" smtClean="0"/>
              <a:t>reluctant to participate </a:t>
            </a:r>
            <a:r>
              <a:rPr lang="en-US" altLang="zh-CN" dirty="0" smtClean="0"/>
              <a:t>if privacy </a:t>
            </a:r>
            <a:r>
              <a:rPr lang="en-US" altLang="zh-CN" dirty="0" smtClean="0"/>
              <a:t>is violated.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5757719"/>
            <a:ext cx="1029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[1] Wang L, Zhang D, Yang D, et al. Differential Location Privacy for Sparse Mobile </a:t>
            </a:r>
            <a:r>
              <a:rPr lang="en-US" altLang="zh-CN" sz="1400" i="1" dirty="0" err="1"/>
              <a:t>Crowdsensing</a:t>
            </a:r>
            <a:r>
              <a:rPr lang="en-US" altLang="zh-CN" sz="1400" i="1" dirty="0"/>
              <a:t>[C]// ICDM, 2017:1257-1262.</a:t>
            </a:r>
          </a:p>
          <a:p>
            <a:r>
              <a:rPr lang="en-US" altLang="zh-CN" sz="1400" i="1" dirty="0"/>
              <a:t>[2] </a:t>
            </a:r>
            <a:r>
              <a:rPr lang="nl-NL" altLang="zh-CN" sz="1400" i="1" dirty="0"/>
              <a:t>Huang C, Wang D, Zhu S. </a:t>
            </a:r>
            <a:r>
              <a:rPr lang="en-US" altLang="zh-CN" sz="1400" i="1" dirty="0"/>
              <a:t>Where Are You From: Home Location Profiling of Crowd Sensors from Noisy and Sparse Crowdsourcing Data. </a:t>
            </a:r>
            <a:r>
              <a:rPr lang="en-US" altLang="zh-CN" sz="1400" i="1" dirty="0" err="1"/>
              <a:t>Infocom</a:t>
            </a:r>
            <a:r>
              <a:rPr lang="en-US" altLang="zh-CN" sz="1400" i="1" dirty="0"/>
              <a:t>, 2017</a:t>
            </a:r>
            <a:r>
              <a:rPr lang="en-US" altLang="zh-CN" sz="1400" i="1" dirty="0" smtClean="0"/>
              <a:t>.</a:t>
            </a:r>
          </a:p>
          <a:p>
            <a:r>
              <a:rPr lang="en-US" altLang="zh-CN" sz="1400" i="1" dirty="0" smtClean="0"/>
              <a:t>[</a:t>
            </a:r>
            <a:r>
              <a:rPr lang="en-US" altLang="zh-CN" sz="1400" i="1" dirty="0"/>
              <a:t>3</a:t>
            </a:r>
            <a:r>
              <a:rPr lang="en-US" altLang="zh-CN" sz="1400" i="1" dirty="0" smtClean="0"/>
              <a:t>] </a:t>
            </a:r>
            <a:r>
              <a:rPr lang="en-US" altLang="zh-CN" sz="1400" i="1" dirty="0" err="1"/>
              <a:t>Ganti</a:t>
            </a:r>
            <a:r>
              <a:rPr lang="en-US" altLang="zh-CN" sz="1400" i="1" dirty="0"/>
              <a:t> R K, Ye F, Lei H. Mobile </a:t>
            </a:r>
            <a:r>
              <a:rPr lang="en-US" altLang="zh-CN" sz="1400" i="1" dirty="0" err="1"/>
              <a:t>crowdsensing</a:t>
            </a:r>
            <a:r>
              <a:rPr lang="en-US" altLang="zh-CN" sz="1400" i="1" dirty="0"/>
              <a:t>: current state and future challenges[J]. IEEE Communications Magazine, 2011, 49(11</a:t>
            </a:r>
            <a:r>
              <a:rPr lang="en-US" altLang="zh-CN" sz="1400" i="1" dirty="0" smtClean="0"/>
              <a:t>).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Background: Related work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09164" y="4109581"/>
            <a:ext cx="3796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[1] </a:t>
            </a:r>
            <a:r>
              <a:rPr lang="en-US" altLang="zh-CN" sz="1400" i="1" dirty="0" err="1"/>
              <a:t>Pournajaf</a:t>
            </a:r>
            <a:r>
              <a:rPr lang="en-US" altLang="zh-CN" sz="1400" i="1" dirty="0"/>
              <a:t> L, </a:t>
            </a:r>
            <a:r>
              <a:rPr lang="en-US" altLang="zh-CN" sz="1400" i="1" dirty="0" err="1"/>
              <a:t>Xiong</a:t>
            </a:r>
            <a:r>
              <a:rPr lang="en-US" altLang="zh-CN" sz="1400" i="1" dirty="0"/>
              <a:t> L, </a:t>
            </a:r>
            <a:r>
              <a:rPr lang="en-US" altLang="zh-CN" sz="1400" i="1" dirty="0" err="1"/>
              <a:t>Sunderam</a:t>
            </a:r>
            <a:r>
              <a:rPr lang="en-US" altLang="zh-CN" sz="1400" i="1" dirty="0"/>
              <a:t> V, et al. Spatial Task Assignment for Crowd Sensing with Cloaked Locations[C]// </a:t>
            </a:r>
            <a:r>
              <a:rPr lang="en-US" altLang="zh-CN" sz="1400" i="1" dirty="0" smtClean="0"/>
              <a:t>MDM, </a:t>
            </a:r>
            <a:r>
              <a:rPr lang="en-US" altLang="zh-CN" sz="1400" i="1" dirty="0"/>
              <a:t>2014:73-82</a:t>
            </a:r>
            <a:r>
              <a:rPr lang="en-US" altLang="zh-CN" sz="1400" i="1" dirty="0" smtClean="0"/>
              <a:t>.</a:t>
            </a:r>
          </a:p>
          <a:p>
            <a:r>
              <a:rPr lang="en-US" altLang="zh-CN" sz="1400" i="1" dirty="0" smtClean="0"/>
              <a:t>[</a:t>
            </a:r>
            <a:r>
              <a:rPr lang="en-US" altLang="zh-CN" sz="1400" i="1" dirty="0"/>
              <a:t>2] </a:t>
            </a:r>
            <a:r>
              <a:rPr lang="en-US" altLang="zh-CN" sz="1400" dirty="0" err="1"/>
              <a:t>Ghinita</a:t>
            </a:r>
            <a:r>
              <a:rPr lang="en-US" altLang="zh-CN" sz="1400" dirty="0"/>
              <a:t> G, </a:t>
            </a:r>
            <a:r>
              <a:rPr lang="en-US" altLang="zh-CN" sz="1400" dirty="0" err="1"/>
              <a:t>Ghinita</a:t>
            </a:r>
            <a:r>
              <a:rPr lang="en-US" altLang="zh-CN" sz="1400" dirty="0"/>
              <a:t> G, </a:t>
            </a:r>
            <a:r>
              <a:rPr lang="en-US" altLang="zh-CN" sz="1400" dirty="0" err="1"/>
              <a:t>Shahabi</a:t>
            </a:r>
            <a:r>
              <a:rPr lang="en-US" altLang="zh-CN" sz="1400" dirty="0"/>
              <a:t> C. A framework for protecting worker location privacy in spatial crowdsourcing[M]. VLDB Endowment, </a:t>
            </a:r>
            <a:r>
              <a:rPr lang="en-US" altLang="zh-CN" sz="1400" dirty="0" smtClean="0"/>
              <a:t>2014</a:t>
            </a:r>
            <a:r>
              <a:rPr lang="en-US" altLang="zh-CN" sz="1400" i="1" dirty="0" smtClean="0"/>
              <a:t>.</a:t>
            </a:r>
          </a:p>
          <a:p>
            <a:r>
              <a:rPr lang="en-US" altLang="zh-CN" sz="1400" i="1" dirty="0" smtClean="0"/>
              <a:t>[</a:t>
            </a:r>
            <a:r>
              <a:rPr lang="en-US" altLang="zh-CN" sz="1400" i="1" dirty="0"/>
              <a:t>3</a:t>
            </a:r>
            <a:r>
              <a:rPr lang="en-US" altLang="zh-CN" sz="1400" i="1" dirty="0" smtClean="0"/>
              <a:t>] </a:t>
            </a:r>
            <a:r>
              <a:rPr lang="en-US" altLang="zh-CN" sz="1400" dirty="0" err="1"/>
              <a:t>Alanwar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Shoukry</a:t>
            </a:r>
            <a:r>
              <a:rPr lang="en-US" altLang="zh-CN" sz="1400" dirty="0"/>
              <a:t> Y, Chakraborty S, et al. </a:t>
            </a:r>
            <a:r>
              <a:rPr lang="en-US" altLang="zh-CN" sz="1400" dirty="0" err="1"/>
              <a:t>PrOLoc</a:t>
            </a:r>
            <a:r>
              <a:rPr lang="en-US" altLang="zh-CN" sz="1400" dirty="0"/>
              <a:t>: resilient localization with private observers using partial homomorphic encryption: demo abstract[C]// </a:t>
            </a:r>
            <a:r>
              <a:rPr lang="en-US" altLang="zh-CN" sz="1400" dirty="0" smtClean="0"/>
              <a:t>IPSN, </a:t>
            </a:r>
            <a:r>
              <a:rPr lang="en-US" altLang="zh-CN" sz="1400" dirty="0"/>
              <a:t>2017:257-258.</a:t>
            </a:r>
            <a:endParaRPr lang="en-US" altLang="zh-CN" sz="1400" i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2" y="1948279"/>
            <a:ext cx="6523949" cy="4630027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294419" y="1957242"/>
            <a:ext cx="4191000" cy="19289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Roughly three categories: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Cloaking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Perturbation</a:t>
            </a:r>
            <a:r>
              <a:rPr lang="en-US" altLang="zh-CN" baseline="30000" dirty="0" smtClean="0"/>
              <a:t>[2]</a:t>
            </a:r>
            <a:r>
              <a:rPr lang="en-US" altLang="zh-CN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Encryption</a:t>
            </a:r>
            <a:r>
              <a:rPr lang="en-US" altLang="zh-CN" baseline="30000" dirty="0" smtClean="0"/>
              <a:t>[3]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3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However..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32" y="3118459"/>
            <a:ext cx="7441233" cy="21297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17619" y="5303625"/>
            <a:ext cx="1967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en-US" altLang="zh-CN" b="1" dirty="0" smtClean="0">
                <a:sym typeface="Wingdings" panose="05000000000000000000" pitchFamily="2" charset="2"/>
              </a:rPr>
              <a:t> </a:t>
            </a:r>
            <a:r>
              <a:rPr lang="en-US" altLang="zh-CN" b="1" dirty="0" smtClean="0"/>
              <a:t>Invalid input for data recovery (not a matrix).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599219" y="5303625"/>
            <a:ext cx="1967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en-US" altLang="zh-CN" b="1" dirty="0" smtClean="0"/>
              <a:t>Invalid input for data recovery (not a matrix).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17679" y="5359042"/>
            <a:ext cx="2148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en-US" altLang="zh-CN" b="1" dirty="0" smtClean="0"/>
              <a:t>Deduction results are deviated.</a:t>
            </a:r>
            <a:endParaRPr lang="zh-CN" altLang="en-US" b="1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326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Though effective in privacy preservation, breaching the data correlation exploited in data recovery, thus impacting the inference of the situations in those </a:t>
            </a:r>
            <a:r>
              <a:rPr lang="en-US" altLang="zh-CN" dirty="0" err="1" smtClean="0"/>
              <a:t>unsensed</a:t>
            </a:r>
            <a:r>
              <a:rPr lang="en-US" altLang="zh-CN" dirty="0" smtClean="0"/>
              <a:t> subareas.</a:t>
            </a:r>
          </a:p>
        </p:txBody>
      </p:sp>
    </p:spTree>
    <p:extLst>
      <p:ext uri="{BB962C8B-B14F-4D97-AF65-F5344CB8AC3E}">
        <p14:creationId xmlns:p14="http://schemas.microsoft.com/office/powerpoint/2010/main" val="30036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  <a:ln w="1905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Our proposal: Correlation preserving location </a:t>
            </a:r>
            <a:r>
              <a:rPr lang="en-US" altLang="zh-CN" dirty="0"/>
              <a:t>obfuscation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pSp>
        <p:nvGrpSpPr>
          <p:cNvPr id="84" name="组合 83"/>
          <p:cNvGrpSpPr/>
          <p:nvPr/>
        </p:nvGrpSpPr>
        <p:grpSpPr>
          <a:xfrm>
            <a:off x="3784139" y="2036716"/>
            <a:ext cx="2610078" cy="2593867"/>
            <a:chOff x="3784139" y="2036716"/>
            <a:chExt cx="2610078" cy="2593867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4139" y="2036716"/>
              <a:ext cx="2610078" cy="2593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4561556" y="319230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27</a:t>
              </a:r>
              <a:endParaRPr lang="zh-CN" altLang="en-US" sz="1200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926611" y="319230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22</a:t>
              </a:r>
              <a:endParaRPr lang="zh-CN" altLang="en-US" sz="1200" b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919193" y="212634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62</a:t>
              </a:r>
              <a:endParaRPr lang="zh-CN" altLang="en-US" sz="1200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260279" y="423216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36</a:t>
              </a:r>
              <a:endParaRPr lang="zh-CN" altLang="en-US" sz="12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833013" y="3873300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55</a:t>
              </a:r>
              <a:endParaRPr lang="zh-CN" altLang="en-US" sz="12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632216" y="4222816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31</a:t>
              </a:r>
              <a:endParaRPr lang="zh-CN" altLang="en-US" sz="1200" b="1" dirty="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6" y="2042884"/>
            <a:ext cx="2610078" cy="2593867"/>
          </a:xfrm>
          <a:prstGeom prst="rect">
            <a:avLst/>
          </a:prstGeom>
        </p:spPr>
      </p:pic>
      <p:sp>
        <p:nvSpPr>
          <p:cNvPr id="24" name="左弧形箭头 23"/>
          <p:cNvSpPr/>
          <p:nvPr/>
        </p:nvSpPr>
        <p:spPr>
          <a:xfrm>
            <a:off x="134255" y="2619829"/>
            <a:ext cx="441551" cy="863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左弧形箭头 24"/>
          <p:cNvSpPr/>
          <p:nvPr/>
        </p:nvSpPr>
        <p:spPr>
          <a:xfrm>
            <a:off x="134254" y="2960914"/>
            <a:ext cx="441551" cy="15457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左弧形箭头 25"/>
          <p:cNvSpPr/>
          <p:nvPr/>
        </p:nvSpPr>
        <p:spPr>
          <a:xfrm rot="5400000">
            <a:off x="1972806" y="1125651"/>
            <a:ext cx="441551" cy="15457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5400000">
            <a:off x="2194317" y="1695506"/>
            <a:ext cx="277699" cy="5442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64969" y="2467428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27</a:t>
            </a:r>
            <a:endParaRPr lang="zh-CN" alt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989178" y="2474686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22</a:t>
            </a:r>
            <a:endParaRPr lang="zh-CN" altLang="en-US" sz="1200" b="1" dirty="0"/>
          </a:p>
        </p:txBody>
      </p:sp>
      <p:sp>
        <p:nvSpPr>
          <p:cNvPr id="30" name="矩形 29"/>
          <p:cNvSpPr/>
          <p:nvPr/>
        </p:nvSpPr>
        <p:spPr>
          <a:xfrm>
            <a:off x="995585" y="3880641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62</a:t>
            </a:r>
            <a:endParaRPr lang="zh-CN" altLang="en-US" sz="1200" b="1" dirty="0"/>
          </a:p>
        </p:txBody>
      </p:sp>
      <p:sp>
        <p:nvSpPr>
          <p:cNvPr id="31" name="左弧形箭头 30"/>
          <p:cNvSpPr/>
          <p:nvPr/>
        </p:nvSpPr>
        <p:spPr>
          <a:xfrm rot="16200000">
            <a:off x="1301411" y="4342274"/>
            <a:ext cx="441551" cy="903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23883" y="2825294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36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>
          <a:xfrm>
            <a:off x="2051946" y="3539556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55</a:t>
            </a:r>
            <a:endParaRPr lang="zh-CN" altLang="en-US" sz="1200" b="1" dirty="0"/>
          </a:p>
        </p:txBody>
      </p:sp>
      <p:sp>
        <p:nvSpPr>
          <p:cNvPr id="34" name="左弧形箭头 33"/>
          <p:cNvSpPr/>
          <p:nvPr/>
        </p:nvSpPr>
        <p:spPr>
          <a:xfrm>
            <a:off x="280310" y="3619383"/>
            <a:ext cx="306382" cy="5078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左弧形箭头 34"/>
          <p:cNvSpPr/>
          <p:nvPr/>
        </p:nvSpPr>
        <p:spPr>
          <a:xfrm rot="10800000">
            <a:off x="3106054" y="2191656"/>
            <a:ext cx="441551" cy="19355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5066" y="2818352"/>
            <a:ext cx="341086" cy="341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31</a:t>
            </a:r>
            <a:endParaRPr lang="zh-CN" altLang="en-US" sz="1200" b="1" dirty="0"/>
          </a:p>
        </p:txBody>
      </p:sp>
      <p:sp>
        <p:nvSpPr>
          <p:cNvPr id="37" name="左弧形箭头 36"/>
          <p:cNvSpPr/>
          <p:nvPr/>
        </p:nvSpPr>
        <p:spPr>
          <a:xfrm rot="16200000">
            <a:off x="1436965" y="3853594"/>
            <a:ext cx="529662" cy="19957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左弧形箭头 44"/>
          <p:cNvSpPr/>
          <p:nvPr/>
        </p:nvSpPr>
        <p:spPr>
          <a:xfrm rot="5400000">
            <a:off x="1301402" y="1080293"/>
            <a:ext cx="441551" cy="16364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630751" y="2106498"/>
            <a:ext cx="2596787" cy="2474297"/>
            <a:chOff x="6630751" y="2106498"/>
            <a:chExt cx="2596787" cy="247429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0751" y="2106498"/>
              <a:ext cx="2596787" cy="2474297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>
            <a:xfrm>
              <a:off x="7408168" y="317904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27</a:t>
              </a:r>
              <a:endParaRPr lang="zh-CN" altLang="en-US" sz="1200" b="1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773223" y="317904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22</a:t>
              </a:r>
              <a:endParaRPr lang="zh-CN" altLang="en-US" sz="1200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765805" y="214936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62</a:t>
              </a:r>
              <a:endParaRPr lang="zh-CN" altLang="en-US" sz="1200" b="1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106891" y="421890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36</a:t>
              </a:r>
              <a:endParaRPr lang="zh-CN" altLang="en-US" sz="12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679625" y="3860040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55</a:t>
              </a:r>
              <a:endParaRPr lang="zh-CN" altLang="en-US" sz="1200" b="1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478828" y="4209556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31</a:t>
              </a:r>
              <a:endParaRPr lang="zh-CN" altLang="en-US" sz="12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7050368" y="2830287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687790" y="4218908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8828763" y="2493034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464072" y="2098956"/>
            <a:ext cx="2596787" cy="2474297"/>
            <a:chOff x="9464072" y="2098956"/>
            <a:chExt cx="2596787" cy="2474297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4072" y="2098956"/>
              <a:ext cx="2596787" cy="2474297"/>
            </a:xfrm>
            <a:prstGeom prst="rect">
              <a:avLst/>
            </a:prstGeom>
          </p:spPr>
        </p:pic>
        <p:sp>
          <p:nvSpPr>
            <p:cNvPr id="73" name="矩形 72"/>
            <p:cNvSpPr/>
            <p:nvPr/>
          </p:nvSpPr>
          <p:spPr>
            <a:xfrm>
              <a:off x="9872432" y="2510689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22</a:t>
              </a:r>
              <a:endParaRPr lang="zh-CN" altLang="en-US" sz="1200" b="1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83689" y="3860040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62</a:t>
              </a:r>
              <a:endParaRPr lang="zh-CN" altLang="en-US" sz="1200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9521111" y="2823027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31</a:t>
              </a:r>
              <a:endParaRPr lang="zh-CN" altLang="en-US" sz="1200" b="1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9883689" y="2822745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521111" y="4211366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11320998" y="4201125"/>
              <a:ext cx="341086" cy="341085"/>
            </a:xfrm>
            <a:prstGeom prst="rect">
              <a:avLst/>
            </a:prstGeom>
            <a:solidFill>
              <a:srgbClr val="A6D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1673341" y="2496873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27</a:t>
              </a:r>
              <a:endParaRPr lang="zh-CN" altLang="en-US" sz="1200" b="1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1320998" y="2837958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36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940212" y="3518955"/>
              <a:ext cx="341086" cy="341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55</a:t>
              </a:r>
              <a:endParaRPr lang="zh-CN" altLang="en-US" sz="1200" b="1" dirty="0"/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278" y="1185323"/>
            <a:ext cx="1563581" cy="71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10-3A31-4970-B53A-347BFC6CF52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28736" y="5216829"/>
            <a:ext cx="8334527" cy="1062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onjecture: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altLang="zh-CN" sz="2400" i="1" dirty="0">
                <a:solidFill>
                  <a:schemeClr val="accent5">
                    <a:lumMod val="75000"/>
                  </a:schemeClr>
                </a:solidFill>
              </a:rPr>
              <a:t>inherent data correlation required by CS for data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</a:rPr>
              <a:t>recovery is </a:t>
            </a:r>
            <a:r>
              <a:rPr lang="en-US" altLang="zh-CN" sz="2400" i="1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altLang="zh-CN" sz="2400" i="1" dirty="0">
                <a:solidFill>
                  <a:srgbClr val="FF0000"/>
                </a:solidFill>
              </a:rPr>
              <a:t>horizontal and vertical adjacency relations</a:t>
            </a:r>
            <a:r>
              <a:rPr lang="en-US" altLang="zh-CN" sz="2400" i="1" dirty="0">
                <a:solidFill>
                  <a:schemeClr val="accent5">
                    <a:lumMod val="75000"/>
                  </a:schemeClr>
                </a:solidFill>
              </a:rPr>
              <a:t> of non-zero elements in the sensory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</a:rPr>
              <a:t>matrix.</a:t>
            </a:r>
            <a:endParaRPr lang="en-US" altLang="zh-CN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86421" y="2815771"/>
            <a:ext cx="341086" cy="341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?</a:t>
            </a:r>
            <a:endParaRPr lang="zh-CN" altLang="en-US" sz="1200" b="1" dirty="0"/>
          </a:p>
        </p:txBody>
      </p:sp>
      <p:sp>
        <p:nvSpPr>
          <p:cNvPr id="65" name="矩形 64"/>
          <p:cNvSpPr/>
          <p:nvPr/>
        </p:nvSpPr>
        <p:spPr>
          <a:xfrm>
            <a:off x="7760690" y="4218907"/>
            <a:ext cx="341086" cy="341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?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182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5" grpId="0" animBg="1"/>
      <p:bldP spid="37" grpId="0" animBg="1"/>
      <p:bldP spid="45" grpId="0" animBg="1"/>
      <p:bldP spid="61" grpId="0" animBg="1"/>
      <p:bldP spid="6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1198</Words>
  <Application>Microsoft Office PowerPoint</Application>
  <PresentationFormat>宽屏</PresentationFormat>
  <Paragraphs>186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Georgia</vt:lpstr>
      <vt:lpstr>Wingdings</vt:lpstr>
      <vt:lpstr>Office 主题</vt:lpstr>
      <vt:lpstr>Location Privacy-Preserving Data Recovery for Mobile Crowdsensing</vt:lpstr>
      <vt:lpstr>Contents</vt:lpstr>
      <vt:lpstr>Background: Data recovery involved mobile crowdsensing (1)</vt:lpstr>
      <vt:lpstr>Background: Data recovery involved mobile crowdsensing (2)</vt:lpstr>
      <vt:lpstr>Background: Data recovery involved mobile crowdsensing (3)</vt:lpstr>
      <vt:lpstr>Background: Privacy issues in MCS</vt:lpstr>
      <vt:lpstr>Background: Related work</vt:lpstr>
      <vt:lpstr>However..</vt:lpstr>
      <vt:lpstr>Our proposal: Correlation preserving location obfuscation (2)</vt:lpstr>
      <vt:lpstr>Our proposal: Correlation preserving location obfuscation (2)</vt:lpstr>
      <vt:lpstr>Our proposal: Correlation preserving location obfuscation (3)</vt:lpstr>
      <vt:lpstr>Our proposal: Encrypted data recovery</vt:lpstr>
      <vt:lpstr>Our proposal: Encrypted data recovery</vt:lpstr>
      <vt:lpstr>Evaluation</vt:lpstr>
      <vt:lpstr>Evaluation: Some results</vt:lpstr>
      <vt:lpstr>Thank you!  zhoutongqing@nudt.edu.cn</vt:lpstr>
      <vt:lpstr>Backup: Conjecture on correlation preserving</vt:lpstr>
      <vt:lpstr>Backup: Putting it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ztq</dc:creator>
  <cp:lastModifiedBy>ztq</cp:lastModifiedBy>
  <cp:revision>158</cp:revision>
  <dcterms:created xsi:type="dcterms:W3CDTF">2017-08-25T04:29:30Z</dcterms:created>
  <dcterms:modified xsi:type="dcterms:W3CDTF">2018-10-10T22:36:22Z</dcterms:modified>
</cp:coreProperties>
</file>