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28D8E">
              <a:alpha val="20000"/>
            </a:srgbClr>
          </a:solidFill>
        </a:fill>
      </a:tcStyle>
    </a:band2H>
    <a:firstCo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381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381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lastRow>
    <a:fir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381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E5E1C5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solidFill>
                <a:srgbClr val="44444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AB0B5">
              <a:alpha val="1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44444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ADBD7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949E9F"/>
              </a:solidFill>
              <a:prstDash val="solid"/>
              <a:miter lim="400000"/>
            </a:ln>
          </a:left>
          <a:right>
            <a:ln w="12700" cap="flat">
              <a:solidFill>
                <a:srgbClr val="949E9F"/>
              </a:solidFill>
              <a:prstDash val="solid"/>
              <a:miter lim="400000"/>
            </a:ln>
          </a:right>
          <a:top>
            <a:ln w="12700" cap="flat">
              <a:solidFill>
                <a:srgbClr val="949E9F"/>
              </a:solidFill>
              <a:prstDash val="solid"/>
              <a:miter lim="400000"/>
            </a:ln>
          </a:top>
          <a:bottom>
            <a:ln w="12700" cap="flat">
              <a:solidFill>
                <a:srgbClr val="949E9F"/>
              </a:solidFill>
              <a:prstDash val="solid"/>
              <a:miter lim="400000"/>
            </a:ln>
          </a:bottom>
          <a:insideH>
            <a:ln w="12700" cap="flat">
              <a:solidFill>
                <a:srgbClr val="949E9F"/>
              </a:solidFill>
              <a:prstDash val="solid"/>
              <a:miter lim="400000"/>
            </a:ln>
          </a:insideH>
          <a:insideV>
            <a:ln w="12700" cap="flat">
              <a:solidFill>
                <a:srgbClr val="949E9F"/>
              </a:solidFill>
              <a:prstDash val="solid"/>
              <a:miter lim="400000"/>
            </a:ln>
          </a:insideV>
        </a:tcBdr>
        <a:fill>
          <a:solidFill>
            <a:srgbClr val="E2E0D9"/>
          </a:solidFill>
        </a:fill>
      </a:tcStyle>
    </a:wholeTbl>
    <a:band2H>
      <a:tcTxStyle b="def" i="def"/>
      <a:tcStyle>
        <a:tcBdr/>
        <a:fill>
          <a:solidFill>
            <a:srgbClr val="EFECE5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6D5D4B"/>
              </a:solidFill>
              <a:prstDash val="solid"/>
              <a:miter lim="400000"/>
            </a:ln>
          </a:left>
          <a:right>
            <a:ln w="12700" cap="flat">
              <a:solidFill>
                <a:srgbClr val="6D5D4B"/>
              </a:solidFill>
              <a:prstDash val="solid"/>
              <a:miter lim="400000"/>
            </a:ln>
          </a:right>
          <a:top>
            <a:ln w="254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6D5D4B"/>
              </a:solidFill>
              <a:prstDash val="solid"/>
              <a:miter lim="400000"/>
            </a:ln>
          </a:insideH>
          <a:insideV>
            <a:ln w="12700" cap="flat">
              <a:solidFill>
                <a:srgbClr val="6D5D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52922"/>
              </a:solidFill>
              <a:prstDash val="solid"/>
              <a:miter lim="400000"/>
            </a:ln>
          </a:left>
          <a:right>
            <a:ln w="12700" cap="flat">
              <a:solidFill>
                <a:srgbClr val="352922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3">
              <a:alpha val="38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39393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A5A8A3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DCB">
              <a:alpha val="21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3939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079500" y="5346700"/>
            <a:ext cx="11176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2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sz="half" idx="13"/>
          </p:nvPr>
        </p:nvSpPr>
        <p:spPr>
          <a:xfrm>
            <a:off x="1015999" y="1176019"/>
            <a:ext cx="5261430" cy="7366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Image"/>
          <p:cNvSpPr/>
          <p:nvPr>
            <p:ph type="pic" sz="half" idx="14"/>
          </p:nvPr>
        </p:nvSpPr>
        <p:spPr>
          <a:xfrm>
            <a:off x="6743700" y="11811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quarter" idx="13"/>
          </p:nvPr>
        </p:nvSpPr>
        <p:spPr>
          <a:xfrm>
            <a:off x="6743700" y="5207000"/>
            <a:ext cx="5257800" cy="34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quarter" idx="14"/>
          </p:nvPr>
        </p:nvSpPr>
        <p:spPr>
          <a:xfrm>
            <a:off x="6743700" y="1282700"/>
            <a:ext cx="5257800" cy="342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sz="half" idx="15"/>
          </p:nvPr>
        </p:nvSpPr>
        <p:spPr>
          <a:xfrm>
            <a:off x="1011464" y="1277619"/>
            <a:ext cx="5270501" cy="737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58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14"/>
          </p:nvPr>
        </p:nvSpPr>
        <p:spPr>
          <a:xfrm>
            <a:off x="1270000" y="39116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854200" y="1441449"/>
            <a:ext cx="9612313" cy="4889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079500" y="6515100"/>
            <a:ext cx="11176000" cy="16256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079500" y="8166100"/>
            <a:ext cx="111760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079500" y="3416300"/>
            <a:ext cx="11176000" cy="2921000"/>
          </a:xfrm>
          <a:prstGeom prst="rect">
            <a:avLst/>
          </a:prstGeom>
        </p:spPr>
        <p:txBody>
          <a:bodyPr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43700" y="11938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14400" y="1193800"/>
            <a:ext cx="5270500" cy="3911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14400" y="5219700"/>
            <a:ext cx="5270500" cy="3378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43700" y="2997200"/>
            <a:ext cx="5270201" cy="5397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14400" y="2705100"/>
            <a:ext cx="5118100" cy="6019800"/>
          </a:xfrm>
          <a:prstGeom prst="rect">
            <a:avLst/>
          </a:prstGeom>
        </p:spPr>
        <p:txBody>
          <a:bodyPr/>
          <a:lstStyle>
            <a:lvl1pPr marL="342900" indent="-342900">
              <a:defRPr sz="3400"/>
            </a:lvl1pPr>
            <a:lvl2pPr marL="685800" indent="-342900">
              <a:defRPr sz="3400"/>
            </a:lvl2pPr>
            <a:lvl3pPr marL="1028700" indent="-342900">
              <a:defRPr sz="3400"/>
            </a:lvl3pPr>
            <a:lvl4pPr marL="1371600" indent="-342900">
              <a:defRPr sz="3400"/>
            </a:lvl4pPr>
            <a:lvl5pPr marL="1714500" indent="-342900"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14400" y="685800"/>
            <a:ext cx="11176000" cy="8382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1016000" y="1219200"/>
            <a:ext cx="109855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016000" y="7200900"/>
            <a:ext cx="5207000" cy="66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1185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434343"/>
                </a:solidFill>
                <a:effectLst>
                  <a:outerShdw sx="100000" sy="100000" kx="0" ky="0" algn="b" rotWithShape="0" blurRad="25400" dist="23648" dir="16200000">
                    <a:srgbClr val="000000">
                      <a:alpha val="20689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1pPr>
      <a:lvl2pPr marL="8382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2pPr>
      <a:lvl3pPr marL="12573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3pPr>
      <a:lvl4pPr marL="16764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4pPr>
      <a:lvl5pPr marL="20955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5pPr>
      <a:lvl6pPr marL="25146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6pPr>
      <a:lvl7pPr marL="29337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7pPr>
      <a:lvl8pPr marL="33528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8pPr>
      <a:lvl9pPr marL="37719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ffee shop near British Museu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Coffee shop near British Museum</a:t>
            </a:r>
          </a:p>
        </p:txBody>
      </p:sp>
      <p:sp>
        <p:nvSpPr>
          <p:cNvPr id="138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roduction and Data recei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Data received</a:t>
            </a:r>
          </a:p>
        </p:txBody>
      </p:sp>
      <p:sp>
        <p:nvSpPr>
          <p:cNvPr id="141" name="British Museum is the most famous museum in the worl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381" indent="-381381" defTabSz="531622">
              <a:spcBef>
                <a:spcPts val="3400"/>
              </a:spcBef>
              <a:defRPr sz="3640"/>
            </a:pPr>
            <a:r>
              <a:t>British Museum is the most famous museum in the world.</a:t>
            </a:r>
          </a:p>
          <a:p>
            <a:pPr marL="381381" indent="-381381" defTabSz="531622">
              <a:spcBef>
                <a:spcPts val="3400"/>
              </a:spcBef>
              <a:defRPr sz="3640"/>
            </a:pPr>
            <a:r>
              <a:t>Spend some days in the Museum to do look the awesome items form all over the worlds for last 5000 years.</a:t>
            </a:r>
          </a:p>
          <a:p>
            <a:pPr marL="381381" indent="-381381" defTabSz="531622">
              <a:spcBef>
                <a:spcPts val="3400"/>
              </a:spcBef>
              <a:defRPr sz="3640"/>
            </a:pPr>
            <a:r>
              <a:t>Looking for coffee shop nearby the British Museum to have better lunch and enjoy coffee, meantime can go back to Museum asap. </a:t>
            </a:r>
          </a:p>
          <a:p>
            <a:pPr marL="381381" indent="-381381" defTabSz="531622">
              <a:spcBef>
                <a:spcPts val="3400"/>
              </a:spcBef>
              <a:defRPr sz="3640"/>
            </a:pPr>
            <a:r>
              <a:t>Use Foursquare location to find the coffee shop nearby and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44" name="Based on British Museum latitude and longitude to send request to the Foursquare API to search near coffee shop name, latitude, longitude and distance to Museu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9763" indent="-389763" defTabSz="543305">
              <a:spcBef>
                <a:spcPts val="3500"/>
              </a:spcBef>
              <a:defRPr sz="3720"/>
            </a:pPr>
            <a:r>
              <a:t>Based on British Museum latitude and longitude to send request to the Foursquare API to search near coffee shop name, latitude, longitude and distance to Museum. </a:t>
            </a:r>
          </a:p>
          <a:p>
            <a:pPr marL="389763" indent="-389763" defTabSz="543305">
              <a:spcBef>
                <a:spcPts val="3500"/>
              </a:spcBef>
              <a:defRPr sz="3720"/>
            </a:pPr>
            <a:r>
              <a:t>Setup the distance about 500m.</a:t>
            </a:r>
          </a:p>
          <a:p>
            <a:pPr marL="389763" indent="-389763" defTabSz="543305">
              <a:spcBef>
                <a:spcPts val="3500"/>
              </a:spcBef>
              <a:defRPr sz="3720"/>
            </a:pPr>
            <a:r>
              <a:t>Use pandas library to manipulated the unstructed data into structed data</a:t>
            </a:r>
          </a:p>
          <a:p>
            <a:pPr marL="389763" indent="-389763" defTabSz="543305">
              <a:spcBef>
                <a:spcPts val="3500"/>
              </a:spcBef>
              <a:defRPr sz="3720"/>
            </a:pPr>
            <a:r>
              <a:t>Explore coffee shop by using Foilum in the map</a:t>
            </a:r>
          </a:p>
          <a:p>
            <a:pPr marL="389763" indent="-389763" defTabSz="543305">
              <a:spcBef>
                <a:spcPts val="3500"/>
              </a:spcBef>
              <a:defRPr sz="3720"/>
            </a:pPr>
            <a:r>
              <a:t>With KMeasn cluster method to classify the coffee shops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reen Shot 2018-12-20 at 19.17.08.png" descr="Screen Shot 2018-12-20 at 19.17.08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69949" y="266700"/>
            <a:ext cx="9605443" cy="5048683"/>
          </a:xfrm>
          <a:prstGeom prst="rect">
            <a:avLst/>
          </a:prstGeom>
        </p:spPr>
      </p:pic>
      <p:grpSp>
        <p:nvGrpSpPr>
          <p:cNvPr id="149" name="Screen Shot 2018-12-20 at 19.18.25.png"/>
          <p:cNvGrpSpPr/>
          <p:nvPr/>
        </p:nvGrpSpPr>
        <p:grpSpPr>
          <a:xfrm>
            <a:off x="3232150" y="4627033"/>
            <a:ext cx="9605441" cy="5048683"/>
            <a:chOff x="0" y="0"/>
            <a:chExt cx="9605440" cy="5048682"/>
          </a:xfrm>
        </p:grpSpPr>
        <p:pic>
          <p:nvPicPr>
            <p:cNvPr id="148" name="Screen Shot 2018-12-20 at 19.18.25.png" descr="Screen Shot 2018-12-20 at 19.18.25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656" r="0" b="7656"/>
            <a:stretch>
              <a:fillRect/>
            </a:stretch>
          </p:blipFill>
          <p:spPr>
            <a:xfrm>
              <a:off x="139700" y="139700"/>
              <a:ext cx="9326041" cy="474388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7" name="Screen Shot 2018-12-20 at 19.18.25.png" descr="Screen Shot 2018-12-20 at 19.18.25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9605441" cy="5048684"/>
            </a:xfrm>
            <a:prstGeom prst="rect">
              <a:avLst/>
            </a:prstGeom>
            <a:effectLst/>
          </p:spPr>
        </p:pic>
      </p:grpSp>
      <p:sp>
        <p:nvSpPr>
          <p:cNvPr id="150" name="cluster"/>
          <p:cNvSpPr txBox="1"/>
          <p:nvPr>
            <p:ph type="body" sz="quarter" idx="1"/>
          </p:nvPr>
        </p:nvSpPr>
        <p:spPr>
          <a:xfrm>
            <a:off x="1879600" y="7471833"/>
            <a:ext cx="1346531" cy="660401"/>
          </a:xfrm>
          <a:prstGeom prst="rect">
            <a:avLst/>
          </a:prstGeom>
        </p:spPr>
        <p:txBody>
          <a:bodyPr/>
          <a:lstStyle/>
          <a:p>
            <a:pPr/>
            <a:r>
              <a:t>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sult and 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and Conclusion</a:t>
            </a:r>
          </a:p>
        </p:txBody>
      </p:sp>
      <p:sp>
        <p:nvSpPr>
          <p:cNvPr id="153" name="Cluster0 showed that there were 7 coffee shops near the Museum, in which the distance were between 208 - 263 m.…"/>
          <p:cNvSpPr txBox="1"/>
          <p:nvPr>
            <p:ph type="body" sz="half" idx="1"/>
          </p:nvPr>
        </p:nvSpPr>
        <p:spPr>
          <a:xfrm>
            <a:off x="914400" y="2717800"/>
            <a:ext cx="11176000" cy="4088673"/>
          </a:xfrm>
          <a:prstGeom prst="rect">
            <a:avLst/>
          </a:prstGeom>
        </p:spPr>
        <p:txBody>
          <a:bodyPr/>
          <a:lstStyle/>
          <a:p>
            <a:pPr marL="0" indent="0" defTabSz="519937">
              <a:spcBef>
                <a:spcPts val="3300"/>
              </a:spcBef>
              <a:buSzTx/>
              <a:buNone/>
              <a:defRPr sz="3559"/>
            </a:pPr>
            <a:r>
              <a:t>Cluster0 showed that there were 7 coffee shops near the Museum, in which the distance were between 208 - 263 m.</a:t>
            </a:r>
          </a:p>
          <a:p>
            <a:pPr marL="0" indent="0" defTabSz="519937">
              <a:spcBef>
                <a:spcPts val="3300"/>
              </a:spcBef>
              <a:buSzTx/>
              <a:buNone/>
              <a:defRPr sz="3559"/>
            </a:pPr>
            <a:r>
              <a:t>Cluster1 showed that there were 5 coffee shops near the Museum, in which the distance were between 329 - 399 m.</a:t>
            </a:r>
          </a:p>
          <a:p>
            <a:pPr marL="0" indent="0" defTabSz="519937">
              <a:spcBef>
                <a:spcPts val="3300"/>
              </a:spcBef>
              <a:buSzTx/>
              <a:buNone/>
              <a:defRPr sz="3559"/>
            </a:pPr>
            <a:r>
              <a:t>Cluster2 showed that there were 3 coffee shops near the Museum, in which the distance were between 130 - 180 m.</a:t>
            </a:r>
          </a:p>
        </p:txBody>
      </p:sp>
      <p:sp>
        <p:nvSpPr>
          <p:cNvPr id="154" name="Text"/>
          <p:cNvSpPr txBox="1"/>
          <p:nvPr/>
        </p:nvSpPr>
        <p:spPr>
          <a:xfrm>
            <a:off x="1928291" y="5768289"/>
            <a:ext cx="127001" cy="503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55" name="Because I would like to try coffee from different brand or shop, I decided to go to the coffee shope in Cluster0 group, but not Starbucks and Costa Coffee. The Coffee &amp; Gift sounds nice that I can drink coffee and also I could find some gift as well. And it is about 213 meters closed to British Museum."/>
          <p:cNvSpPr txBox="1"/>
          <p:nvPr/>
        </p:nvSpPr>
        <p:spPr>
          <a:xfrm>
            <a:off x="1542250" y="7428772"/>
            <a:ext cx="10503177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700">
                <a:solidFill>
                  <a:srgbClr val="011993"/>
                </a:solidFill>
              </a:defRPr>
            </a:lvl1pPr>
          </a:lstStyle>
          <a:p>
            <a:pPr/>
            <a:r>
              <a:t>Because I would like to try coffee from different brand or shop, I decided to go to the coffee shope in Cluster0 group, but not Starbucks and Costa Coffee. The Coffee &amp; Gift sounds nice that I can drink coffee and also I could find some gift as well. And it is about 213 meters closed to British Museum.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72675A"/>
      </a:dk1>
      <a:lt1>
        <a:srgbClr val="184472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000000"/>
      </a:dk1>
      <a:lt1>
        <a:srgbClr val="FFFFFF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