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1"/>
    <p:sldMasterId id="2147483777" r:id="rId2"/>
  </p:sldMasterIdLst>
  <p:notesMasterIdLst>
    <p:notesMasterId r:id="rId56"/>
  </p:notesMasterIdLst>
  <p:sldIdLst>
    <p:sldId id="264" r:id="rId3"/>
    <p:sldId id="331" r:id="rId4"/>
    <p:sldId id="265" r:id="rId5"/>
    <p:sldId id="298" r:id="rId6"/>
    <p:sldId id="270" r:id="rId7"/>
    <p:sldId id="300" r:id="rId8"/>
    <p:sldId id="292" r:id="rId9"/>
    <p:sldId id="335" r:id="rId10"/>
    <p:sldId id="336" r:id="rId11"/>
    <p:sldId id="337" r:id="rId12"/>
    <p:sldId id="338" r:id="rId13"/>
    <p:sldId id="339" r:id="rId14"/>
    <p:sldId id="32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4" r:id="rId25"/>
    <p:sldId id="273" r:id="rId26"/>
    <p:sldId id="291" r:id="rId27"/>
    <p:sldId id="278" r:id="rId28"/>
    <p:sldId id="294" r:id="rId29"/>
    <p:sldId id="295" r:id="rId30"/>
    <p:sldId id="259" r:id="rId31"/>
    <p:sldId id="299" r:id="rId32"/>
    <p:sldId id="261" r:id="rId33"/>
    <p:sldId id="332" r:id="rId34"/>
    <p:sldId id="307" r:id="rId35"/>
    <p:sldId id="308" r:id="rId36"/>
    <p:sldId id="309" r:id="rId37"/>
    <p:sldId id="310" r:id="rId38"/>
    <p:sldId id="311" r:id="rId39"/>
    <p:sldId id="344" r:id="rId40"/>
    <p:sldId id="334" r:id="rId41"/>
    <p:sldId id="343" r:id="rId42"/>
    <p:sldId id="313" r:id="rId43"/>
    <p:sldId id="333" r:id="rId44"/>
    <p:sldId id="342" r:id="rId45"/>
    <p:sldId id="266" r:id="rId46"/>
    <p:sldId id="267" r:id="rId47"/>
    <p:sldId id="293" r:id="rId48"/>
    <p:sldId id="268" r:id="rId49"/>
    <p:sldId id="290" r:id="rId50"/>
    <p:sldId id="341" r:id="rId51"/>
    <p:sldId id="340" r:id="rId52"/>
    <p:sldId id="296" r:id="rId53"/>
    <p:sldId id="325" r:id="rId54"/>
    <p:sldId id="327" r:id="rId55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J" initials="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B1F8F"/>
    <a:srgbClr val="A12B2F"/>
    <a:srgbClr val="007836"/>
    <a:srgbClr val="ECAA00"/>
    <a:srgbClr val="76777B"/>
    <a:srgbClr val="00609C"/>
    <a:srgbClr val="ECAC00"/>
    <a:srgbClr val="00A19C"/>
    <a:srgbClr val="008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3511" autoAdjust="0"/>
  </p:normalViewPr>
  <p:slideViewPr>
    <p:cSldViewPr snapToGrid="0" showGuides="1">
      <p:cViewPr varScale="1">
        <p:scale>
          <a:sx n="99" d="100"/>
          <a:sy n="99" d="100"/>
        </p:scale>
        <p:origin x="-128" y="-52"/>
      </p:cViewPr>
      <p:guideLst>
        <p:guide orient="horz" pos="271"/>
        <p:guide orient="horz" pos="3092"/>
        <p:guide orient="horz" pos="517"/>
        <p:guide orient="horz" pos="895"/>
        <p:guide orient="horz" pos="2387"/>
        <p:guide pos="5565"/>
        <p:guide pos="317"/>
        <p:guide pos="1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080A489-9093-C54A-B1C3-374F661A0010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EAA7A1A-8011-3A42-91B8-EE1BD44E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18618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LRG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4106864"/>
            <a:ext cx="4114800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4106864"/>
            <a:ext cx="4097585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Large IMAGES w/bullets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417046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4256434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416462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4255850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64070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2856834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417569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THREE IMAGES –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672521"/>
            <a:ext cx="8434552" cy="1086330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four images, captions and bullets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four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20774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4502674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4505517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graph, chart or table slide. </a:t>
            </a:r>
            <a:br>
              <a:rPr lang="en-US" dirty="0" smtClean="0"/>
            </a:br>
            <a:r>
              <a:rPr lang="en-US" dirty="0" smtClean="0"/>
              <a:t>Headline in all caps, Arial 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17579"/>
            <a:ext cx="8372901" cy="302239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an icon below to add a chart, graph, or table.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5776" y="4739217"/>
            <a:ext cx="3711039" cy="404284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 smtClean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004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469900" y="4635018"/>
            <a:ext cx="1387624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www.anl.gov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Picture 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closing statement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991004" y="-1815882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5043"/>
            <a:ext cx="9144000" cy="514854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86954"/>
            <a:ext cx="8372901" cy="60451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AND CONTENT SLIDE. </a:t>
            </a:r>
            <a:br>
              <a:rPr lang="en-US" dirty="0" smtClean="0"/>
            </a:br>
            <a:r>
              <a:rPr lang="en-US" dirty="0" smtClean="0"/>
              <a:t>Headline in all caps, Arial Font.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68796" y="574696"/>
            <a:ext cx="5685350" cy="304654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Optional one line subhead, </a:t>
            </a:r>
            <a:r>
              <a:rPr lang="en-US" dirty="0" err="1" smtClean="0"/>
              <a:t>url</a:t>
            </a:r>
            <a:r>
              <a:rPr lang="en-US" dirty="0" smtClean="0"/>
              <a:t> or date</a:t>
            </a:r>
          </a:p>
        </p:txBody>
      </p:sp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314" y="408441"/>
            <a:ext cx="1786846" cy="6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A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018914" y="-1479541"/>
            <a:ext cx="3502900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line of text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r>
              <a:rPr lang="en-US" sz="1400" b="1" baseline="0" dirty="0" smtClean="0">
                <a:solidFill>
                  <a:schemeClr val="bg1"/>
                </a:solidFill>
              </a:rPr>
              <a:t>WE START WITH YES.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2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BASIC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08346"/>
            <a:ext cx="8372901" cy="33170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1st-level bullet. Click an icon below to add table, graph or other imagery.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4545002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0265"/>
            <a:ext cx="9144000" cy="4508954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0265"/>
            <a:ext cx="9144000" cy="4508954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B 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153714"/>
            <a:ext cx="5851526" cy="969169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82331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674681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794775"/>
            <a:ext cx="8452904" cy="64716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 cover option c 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344193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674680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300961"/>
            <a:ext cx="5984648" cy="331077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 smtClean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 smtClean="0">
                <a:solidFill>
                  <a:srgbClr val="000000"/>
                </a:solidFill>
              </a:rPr>
              <a:t>fACILITY</a:t>
            </a:r>
            <a:r>
              <a:rPr lang="en-US" sz="1000" b="0" cap="all" dirty="0" smtClean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 smtClean="0">
                <a:solidFill>
                  <a:srgbClr val="000000"/>
                </a:solidFill>
              </a:rPr>
              <a:t>www.anl.gov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8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170633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19301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261205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82770"/>
            <a:ext cx="6776128" cy="839426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</a:t>
            </a:r>
            <a:br>
              <a:rPr lang="en-US" dirty="0" smtClean="0"/>
            </a:br>
            <a:r>
              <a:rPr lang="en-US" dirty="0" smtClean="0"/>
              <a:t>Cover option D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92219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1261204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6978"/>
            <a:ext cx="8925873" cy="51435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 then right click image and “SEND IMAGE TO BACK”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581400"/>
            <a:ext cx="9144000" cy="15621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3782231"/>
            <a:ext cx="8321040" cy="1030194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Full-frame image layout  –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-1"/>
            <a:ext cx="8925873" cy="2742010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one image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0"/>
            <a:ext cx="4480560" cy="2747963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0"/>
            <a:ext cx="4480560" cy="2747963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55513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TWO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8411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3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0"/>
            <a:ext cx="29900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0"/>
            <a:ext cx="2990088" cy="275523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0"/>
            <a:ext cx="29578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Three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51435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four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51435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4929187"/>
            <a:ext cx="1371600" cy="1571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657226" y="4730354"/>
            <a:ext cx="5942013" cy="1714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15F56-630E-7E4B-8F2C-15A1EE33C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28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4617661"/>
            <a:ext cx="1546678" cy="41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157590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67903"/>
            <a:ext cx="8372901" cy="62171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TITLE AND CONTENT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0" y="1084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BASIC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3" y="1274996"/>
            <a:ext cx="8372901" cy="33170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1st-level bullet. Click an icon below to add table, graph or other imagery.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42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TITLE AND CONTENT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2" y="1084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7484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35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274998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264282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1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1697827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1697827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263173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263173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with box treatment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8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274997"/>
            <a:ext cx="4319750" cy="1687073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81" y="1274996"/>
            <a:ext cx="3729481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81" y="3060441"/>
            <a:ext cx="3729481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3050219"/>
            <a:ext cx="4319750" cy="1687073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14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298646"/>
            <a:ext cx="5814912" cy="110952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290311"/>
            <a:ext cx="2023746" cy="101029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7" y="2467806"/>
            <a:ext cx="2028507" cy="101029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THREE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2478577"/>
            <a:ext cx="5814912" cy="110952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6" y="3654736"/>
            <a:ext cx="2028507" cy="101029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3642091"/>
            <a:ext cx="5814912" cy="110952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58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2998762"/>
            <a:ext cx="4114800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8" y="2998762"/>
            <a:ext cx="4097585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27499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27499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top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rgbClr val="FFFFFF"/>
                </a:solidFill>
              </a:rPr>
              <a:t>Select </a:t>
            </a:r>
            <a:r>
              <a:rPr lang="en-US" sz="1400" dirty="0">
                <a:solidFill>
                  <a:srgbClr val="FFFFFF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75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274998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274998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257798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257798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bottom HORIZONTAL</a:t>
            </a:r>
            <a:br>
              <a:rPr lang="en-US" dirty="0" smtClean="0"/>
            </a:br>
            <a:r>
              <a:rPr lang="en-US" dirty="0" smtClean="0"/>
              <a:t>WITH CAPTIONS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rgbClr val="FFFFFF"/>
                </a:solidFill>
              </a:rPr>
              <a:t>Select </a:t>
            </a:r>
            <a:r>
              <a:rPr lang="en-US" sz="1400" dirty="0">
                <a:solidFill>
                  <a:srgbClr val="FFFFFF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8" y="4301320"/>
            <a:ext cx="3995723" cy="42632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92" y="4301320"/>
            <a:ext cx="3995723" cy="42632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327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283697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4123085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283113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4122501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rgbClr val="FFFFFF"/>
                </a:solidFill>
              </a:rPr>
              <a:t>Select </a:t>
            </a:r>
            <a:r>
              <a:rPr lang="en-US" sz="1400" dirty="0">
                <a:solidFill>
                  <a:srgbClr val="FFFFFF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8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64070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2712085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2712085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272821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272821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2713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274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THREE IMAGES –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rgbClr val="FFFFFF"/>
                </a:solidFill>
              </a:rPr>
              <a:t>Select </a:t>
            </a:r>
            <a:r>
              <a:rPr lang="en-US" sz="1400" dirty="0">
                <a:solidFill>
                  <a:srgbClr val="FFFFFF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78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30288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28723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418007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76105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76105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76105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76105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529646"/>
            <a:ext cx="8434552" cy="1314195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four images, captions and bullets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84297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7" y="2984297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6" y="2984297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4" y="2984297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rgbClr val="FFFFFF"/>
                </a:solidFill>
              </a:rPr>
              <a:t>Select </a:t>
            </a:r>
            <a:r>
              <a:rPr lang="en-US" sz="1400" dirty="0">
                <a:solidFill>
                  <a:srgbClr val="FFFFFF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7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four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3"/>
            <a:ext cx="8372901" cy="20774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rgbClr val="FFFFFF"/>
                </a:solidFill>
              </a:rPr>
              <a:t>Select </a:t>
            </a:r>
            <a:r>
              <a:rPr lang="en-US" sz="1400" dirty="0">
                <a:solidFill>
                  <a:srgbClr val="FFFFFF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181001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2582571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</a:t>
            </a:r>
          </a:p>
          <a:p>
            <a:endParaRPr lang="en-US" dirty="0"/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181001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2582571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</a:t>
            </a:r>
          </a:p>
          <a:p>
            <a:endParaRPr lang="en-US" dirty="0"/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3018865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4423889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</a:t>
            </a:r>
          </a:p>
          <a:p>
            <a:endParaRPr lang="en-US" dirty="0"/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3018865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4426732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graph, chart or table slide. </a:t>
            </a:r>
            <a:br>
              <a:rPr lang="en-US" dirty="0" smtClean="0"/>
            </a:br>
            <a:r>
              <a:rPr lang="en-US" dirty="0" smtClean="0"/>
              <a:t>Headline in all caps, Arial 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3" y="1274704"/>
            <a:ext cx="8372901" cy="302239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an icon below to add a chart, graph, or table.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5778" y="4739217"/>
            <a:ext cx="3711039" cy="404284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 smtClean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81271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4617661"/>
            <a:ext cx="1546678" cy="41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469900" y="4685417"/>
            <a:ext cx="1387624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 smtClean="0">
                <a:solidFill>
                  <a:srgbClr val="47484A">
                    <a:lumMod val="50000"/>
                  </a:srgbClr>
                </a:solidFill>
              </a:rPr>
              <a:t>www.anl.gov</a:t>
            </a:r>
            <a:endParaRPr lang="en-US" dirty="0">
              <a:solidFill>
                <a:srgbClr val="47484A">
                  <a:lumMod val="50000"/>
                </a:srgbClr>
              </a:solidFill>
            </a:endParaRPr>
          </a:p>
        </p:txBody>
      </p:sp>
      <p:pic>
        <p:nvPicPr>
          <p:cNvPr id="8" name="Picture 7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closing statement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-991004" y="-1361913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Suggested closing statement (optional): </a:t>
            </a:r>
          </a:p>
          <a:p>
            <a:endParaRPr lang="en-US" sz="1400" b="1" dirty="0" smtClean="0">
              <a:solidFill>
                <a:srgbClr val="FFFFFF"/>
              </a:solidFill>
            </a:endParaRPr>
          </a:p>
          <a:p>
            <a:r>
              <a:rPr lang="en-US" sz="1400" b="1" dirty="0" smtClean="0">
                <a:solidFill>
                  <a:srgbClr val="FFFFFF"/>
                </a:solidFill>
              </a:rPr>
              <a:t>WE START WITH YES.</a:t>
            </a:r>
          </a:p>
          <a:p>
            <a:pPr>
              <a:spcAft>
                <a:spcPts val="1200"/>
              </a:spcAft>
            </a:pPr>
            <a:r>
              <a:rPr lang="en-US" sz="1400" b="1" dirty="0" smtClean="0">
                <a:solidFill>
                  <a:srgbClr val="FFFFFF"/>
                </a:solidFill>
              </a:rPr>
              <a:t>AND END WITH THANK YOU.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DO YOU HAVE ANY BIG QUESTIONS?</a:t>
            </a:r>
            <a:endParaRPr lang="en-US" sz="1400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2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5042"/>
            <a:ext cx="9144000" cy="514854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3" y="205980"/>
            <a:ext cx="8372901" cy="60451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AND CONTENT SLIDE. </a:t>
            </a:r>
            <a:br>
              <a:rPr lang="en-US" dirty="0" smtClean="0"/>
            </a:br>
            <a:r>
              <a:rPr lang="en-US" dirty="0" smtClean="0"/>
              <a:t>Headline in all caps, Arial Font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4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23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8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A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3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3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4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4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9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9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31802" y="547688"/>
            <a:ext cx="6188075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Optional one line subhead, </a:t>
            </a:r>
            <a:r>
              <a:rPr lang="en-US" dirty="0" err="1" smtClean="0"/>
              <a:t>url</a:t>
            </a:r>
            <a:r>
              <a:rPr lang="en-US" dirty="0" smtClean="0"/>
              <a:t> or date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-1066539" y="-931061"/>
            <a:ext cx="3876414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Suggested line of text (optional): </a:t>
            </a:r>
          </a:p>
          <a:p>
            <a:endParaRPr lang="en-US" sz="1400" b="1" dirty="0" smtClean="0">
              <a:solidFill>
                <a:srgbClr val="FFFFFF"/>
              </a:solidFill>
            </a:endParaRPr>
          </a:p>
          <a:p>
            <a:r>
              <a:rPr lang="en-US" sz="1400" b="1" dirty="0" smtClean="0">
                <a:solidFill>
                  <a:srgbClr val="FFFFFF"/>
                </a:solidFill>
              </a:rPr>
              <a:t>WE START WITH YES.</a:t>
            </a:r>
            <a:endParaRPr lang="en-US" sz="1400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0" name="Picture 2" descr="https://www.exascaleproject.org/wp-content/themes/exascale/images/ecp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551" y="4354514"/>
            <a:ext cx="1974251" cy="67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9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4617661"/>
            <a:ext cx="1546678" cy="41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0265"/>
            <a:ext cx="9144000" cy="4508954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0265"/>
            <a:ext cx="9144000" cy="4508954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8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B 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153715"/>
            <a:ext cx="5851526" cy="969169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3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3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4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4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9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9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24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79" y="125711"/>
            <a:ext cx="1546986" cy="4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3" y="3709175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3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4" y="3709175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4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674682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794775"/>
            <a:ext cx="8452904" cy="64716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 cover option c 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9" y="3709175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9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3441936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" y="674680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274707"/>
            <a:ext cx="8484914" cy="248308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 smtClean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 smtClean="0">
                <a:solidFill>
                  <a:srgbClr val="000000"/>
                </a:solidFill>
              </a:rPr>
              <a:t>fACILITY</a:t>
            </a:r>
            <a:r>
              <a:rPr lang="en-US" sz="1000" b="0" cap="all" dirty="0" smtClean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 smtClean="0">
                <a:solidFill>
                  <a:srgbClr val="000000"/>
                </a:solidFill>
              </a:rPr>
              <a:t>www.anl.gov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88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240159"/>
            <a:ext cx="1546986" cy="4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3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3" y="3719301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4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4" y="3719302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261206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87532"/>
            <a:ext cx="6776128" cy="839426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</a:t>
            </a:r>
            <a:br>
              <a:rPr lang="en-US" dirty="0" smtClean="0"/>
            </a:br>
            <a:r>
              <a:rPr lang="en-US" dirty="0" smtClean="0"/>
              <a:t>Cover option D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9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9" y="3719302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922196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" y="1261204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1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with box treatment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0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9" y="0"/>
            <a:ext cx="8925873" cy="51435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 then right click image and “SEND IMAGE TO BACK”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581400"/>
            <a:ext cx="9144000" cy="15621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3782231"/>
            <a:ext cx="8321040" cy="1030194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Full-frame image layout  –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99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742092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5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9" y="-1"/>
            <a:ext cx="8925873" cy="2742010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855464"/>
            <a:ext cx="8674100" cy="590324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one image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83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42092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"/>
            <a:ext cx="4480560" cy="2747963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1"/>
            <a:ext cx="4480560" cy="2747963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855464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TWO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5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50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42092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"/>
            <a:ext cx="29900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1"/>
            <a:ext cx="2990088" cy="275523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1"/>
            <a:ext cx="29578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5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855464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Three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5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51435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40632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40632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40632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40632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5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four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7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6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4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51435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7484A"/>
              </a:solidFill>
            </a:endParaRP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5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4929188"/>
            <a:ext cx="1371600" cy="1571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7484A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657228" y="4730354"/>
            <a:ext cx="5942013" cy="1714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7484A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15F56-630E-7E4B-8F2C-15A1EE33C21F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4792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4929188"/>
            <a:ext cx="1371600" cy="1571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7484A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E434E-B384-A245-84B1-C534A8D54264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66538" y="5010152"/>
            <a:ext cx="5942013" cy="1714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47484A"/>
                </a:solidFill>
              </a:rPr>
              <a:t>www.ci.uchicago.edu/swift    www.mcs.anl.gov/exm</a:t>
            </a:r>
            <a:endParaRPr lang="en-US" dirty="0" smtClean="0">
              <a:solidFill>
                <a:srgbClr val="4748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9592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3C6A301-0538-44EC-B09D-202E1042A48B}" type="datetimeFigureOut">
              <a:rPr lang="en-US" smtClean="0">
                <a:solidFill>
                  <a:srgbClr val="47484A"/>
                </a:solidFill>
              </a:rPr>
              <a:pPr/>
              <a:t>2/21/2018</a:t>
            </a:fld>
            <a:endParaRPr lang="en-US" dirty="0">
              <a:solidFill>
                <a:srgbClr val="47484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7484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2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417872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80" y="1417871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80" y="3203316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3193094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451045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442711"/>
            <a:ext cx="2023746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5" y="262020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THREE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289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2630976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4" y="380713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3794491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3141637"/>
            <a:ext cx="4114800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3141637"/>
            <a:ext cx="4097585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top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6890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bottom HORIZONTAL</a:t>
            </a:r>
            <a:br>
              <a:rPr lang="en-US" dirty="0" smtClean="0"/>
            </a:br>
            <a:r>
              <a:rPr lang="en-US" dirty="0" smtClean="0"/>
              <a:t>WITH CAPTIONS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6" y="4434669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90" y="4444194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5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57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miesen\Desktop\anlrgbpptlogo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90" y="4799992"/>
            <a:ext cx="775768" cy="2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Headline in all caps </a:t>
            </a:r>
            <a:r>
              <a:rPr lang="en-US" dirty="0" err="1" smtClean="0"/>
              <a:t>28pt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preferred as one or two 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93826"/>
            <a:ext cx="8372901" cy="331708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 smtClean="0"/>
              <a:t>Click to add 1st-level bullet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5143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z="1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686" r:id="rId2"/>
    <p:sldLayoutId id="2147483687" r:id="rId3"/>
    <p:sldLayoutId id="2147483688" r:id="rId4"/>
    <p:sldLayoutId id="2147483690" r:id="rId5"/>
    <p:sldLayoutId id="2147483774" r:id="rId6"/>
    <p:sldLayoutId id="2147483711" r:id="rId7"/>
    <p:sldLayoutId id="2147483692" r:id="rId8"/>
    <p:sldLayoutId id="2147483693" r:id="rId9"/>
    <p:sldLayoutId id="2147483776" r:id="rId10"/>
    <p:sldLayoutId id="2147483709" r:id="rId11"/>
    <p:sldLayoutId id="2147483695" r:id="rId12"/>
    <p:sldLayoutId id="2147483739" r:id="rId13"/>
    <p:sldLayoutId id="2147483696" r:id="rId14"/>
    <p:sldLayoutId id="2147483689" r:id="rId15"/>
    <p:sldLayoutId id="2147483710" r:id="rId16"/>
    <p:sldLayoutId id="2147483706" r:id="rId17"/>
    <p:sldLayoutId id="2147483704" r:id="rId18"/>
    <p:sldLayoutId id="2147483769" r:id="rId19"/>
    <p:sldLayoutId id="2147483770" r:id="rId20"/>
    <p:sldLayoutId id="2147483771" r:id="rId21"/>
    <p:sldLayoutId id="2147483772" r:id="rId22"/>
    <p:sldLayoutId id="2147483761" r:id="rId23"/>
    <p:sldLayoutId id="2147483762" r:id="rId24"/>
    <p:sldLayoutId id="2147483763" r:id="rId25"/>
    <p:sldLayoutId id="2147483765" r:id="rId26"/>
    <p:sldLayoutId id="2147483766" r:id="rId27"/>
    <p:sldLayoutId id="2147483809" r:id="rId2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miesen\Desktop\anlrgbpptlogo.pn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160" y="4827665"/>
            <a:ext cx="769422" cy="20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3" y="205978"/>
            <a:ext cx="8372901" cy="621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Headline in all caps </a:t>
            </a:r>
            <a:r>
              <a:rPr lang="en-US" dirty="0" err="1" smtClean="0"/>
              <a:t>28pt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preferred as one or two 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274998"/>
            <a:ext cx="8372901" cy="331708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 smtClean="0"/>
              <a:t>Click to add 1st-level bullet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5143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endParaRPr lang="en-US" sz="100">
              <a:solidFill>
                <a:srgbClr val="7AB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2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  <p:sldLayoutId id="2147483795" r:id="rId18"/>
    <p:sldLayoutId id="2147483796" r:id="rId19"/>
    <p:sldLayoutId id="2147483797" r:id="rId20"/>
    <p:sldLayoutId id="2147483798" r:id="rId21"/>
    <p:sldLayoutId id="2147483799" r:id="rId22"/>
    <p:sldLayoutId id="2147483800" r:id="rId23"/>
    <p:sldLayoutId id="2147483801" r:id="rId24"/>
    <p:sldLayoutId id="2147483802" r:id="rId25"/>
    <p:sldLayoutId id="2147483803" r:id="rId26"/>
    <p:sldLayoutId id="2147483804" r:id="rId27"/>
    <p:sldLayoutId id="2147483805" r:id="rId28"/>
    <p:sldLayoutId id="2147483806" r:id="rId2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gif"/><Relationship Id="rId9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www.mcs.anl.gov/~emews/tutoria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468795" y="574696"/>
            <a:ext cx="6151923" cy="304654"/>
          </a:xfrm>
        </p:spPr>
        <p:txBody>
          <a:bodyPr>
            <a:normAutofit fontScale="92500"/>
          </a:bodyPr>
          <a:lstStyle/>
          <a:p>
            <a:r>
              <a:rPr lang="en-US" dirty="0"/>
              <a:t>OPTIMAL DEEP LEARNING On </a:t>
            </a:r>
            <a:r>
              <a:rPr lang="en-US" dirty="0" smtClean="0"/>
              <a:t>EXASCALE computers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66825"/>
            <a:ext cx="5126945" cy="2029968"/>
          </a:xfrm>
        </p:spPr>
        <p:txBody>
          <a:bodyPr/>
          <a:lstStyle/>
          <a:p>
            <a:r>
              <a:rPr lang="en-US" dirty="0"/>
              <a:t>An Introduction to Scalable Deep Learning </a:t>
            </a:r>
            <a:r>
              <a:rPr lang="en-US" dirty="0" err="1" smtClean="0"/>
              <a:t>WORKflows</a:t>
            </a:r>
            <a:r>
              <a:rPr lang="en-US" dirty="0" smtClean="0"/>
              <a:t> with </a:t>
            </a:r>
            <a:r>
              <a:rPr lang="en-US" dirty="0"/>
              <a:t>CANDLE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erhtjhtyhy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Justin M Wozniak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Computer Scientist</a:t>
            </a:r>
          </a:p>
          <a:p>
            <a:r>
              <a:rPr lang="en-US" dirty="0" smtClean="0"/>
              <a:t>Mathematics &amp; Computer Science</a:t>
            </a:r>
          </a:p>
          <a:p>
            <a:r>
              <a:rPr lang="en-US" dirty="0" smtClean="0"/>
              <a:t>Argonne National Laboratory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CANDLE Deep Learning Workshop @ NIH</a:t>
            </a:r>
            <a:endParaRPr lang="en-US" dirty="0" smtClean="0"/>
          </a:p>
          <a:p>
            <a:r>
              <a:rPr lang="en-US" dirty="0" smtClean="0"/>
              <a:t>February </a:t>
            </a:r>
            <a:r>
              <a:rPr lang="en-US" dirty="0" smtClean="0"/>
              <a:t>22, </a:t>
            </a:r>
            <a:r>
              <a:rPr lang="en-US" dirty="0" smtClean="0"/>
              <a:t>2018</a:t>
            </a:r>
            <a:endParaRPr lang="en-US" dirty="0"/>
          </a:p>
        </p:txBody>
      </p:sp>
      <p:pic>
        <p:nvPicPr>
          <p:cNvPr id="15" name="Picture 2" descr="C:\cygwin\home\wozniak\collab\CANDLE-Papers\2017\AMD\CANDLE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743" y="1394579"/>
            <a:ext cx="2080801" cy="17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3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expression for </a:t>
            </a:r>
            <a:r>
              <a:rPr lang="en-US" dirty="0" err="1" smtClean="0"/>
              <a:t>hpo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given problem:</a:t>
            </a:r>
          </a:p>
          <a:p>
            <a:pPr lvl="1"/>
            <a:r>
              <a:rPr lang="en-US" dirty="0"/>
              <a:t>A loss function </a:t>
            </a:r>
            <a:r>
              <a:rPr lang="en-US" b="1" i="1" dirty="0"/>
              <a:t>F</a:t>
            </a:r>
            <a:r>
              <a:rPr lang="en-US" dirty="0"/>
              <a:t> is determined on a given NN (usually accuracy)</a:t>
            </a:r>
          </a:p>
          <a:p>
            <a:pPr lvl="1"/>
            <a:r>
              <a:rPr lang="en-US" dirty="0"/>
              <a:t>The hyperparameter optimization problem is to minimize </a:t>
            </a:r>
            <a:r>
              <a:rPr lang="en-US" b="1" i="1" dirty="0"/>
              <a:t>F(p)</a:t>
            </a:r>
            <a:r>
              <a:rPr lang="en-US" dirty="0"/>
              <a:t>, </a:t>
            </a:r>
          </a:p>
          <a:p>
            <a:pPr lvl="2"/>
            <a:r>
              <a:rPr lang="en-US" dirty="0"/>
              <a:t>for all hyperparameter sets </a:t>
            </a:r>
            <a:r>
              <a:rPr lang="en-US" b="1" i="1" dirty="0"/>
              <a:t>p</a:t>
            </a:r>
            <a:r>
              <a:rPr lang="en-US" dirty="0"/>
              <a:t> in the valid parameter space </a:t>
            </a:r>
            <a:r>
              <a:rPr lang="en-US" b="1" i="1" dirty="0"/>
              <a:t>P</a:t>
            </a:r>
            <a:r>
              <a:rPr lang="en-US" dirty="0"/>
              <a:t>, </a:t>
            </a:r>
          </a:p>
          <a:p>
            <a:pPr lvl="2"/>
            <a:r>
              <a:rPr lang="en-US" dirty="0"/>
              <a:t>however, </a:t>
            </a:r>
            <a:r>
              <a:rPr lang="en-US" b="1" i="1" dirty="0"/>
              <a:t>P</a:t>
            </a:r>
            <a:r>
              <a:rPr lang="en-US" dirty="0"/>
              <a:t> is large and </a:t>
            </a:r>
            <a:r>
              <a:rPr lang="en-US" b="1" i="1" dirty="0"/>
              <a:t>F</a:t>
            </a:r>
            <a:r>
              <a:rPr lang="en-US" dirty="0"/>
              <a:t> is expensive.  </a:t>
            </a:r>
          </a:p>
          <a:p>
            <a:pPr lvl="2"/>
            <a:r>
              <a:rPr lang="en-US" b="1" i="1" dirty="0"/>
              <a:t>P</a:t>
            </a:r>
            <a:r>
              <a:rPr lang="en-US" dirty="0"/>
              <a:t> is the cross product of all valid network settings, </a:t>
            </a:r>
          </a:p>
          <a:p>
            <a:pPr lvl="3"/>
            <a:r>
              <a:rPr lang="en-US" dirty="0"/>
              <a:t>some of which may be categorical, some integer, some continuous.  </a:t>
            </a:r>
          </a:p>
          <a:p>
            <a:pPr lvl="2"/>
            <a:r>
              <a:rPr lang="en-US" dirty="0"/>
              <a:t>Evaluating </a:t>
            </a:r>
            <a:r>
              <a:rPr lang="en-US" b="1" i="1" dirty="0"/>
              <a:t>F</a:t>
            </a:r>
            <a:r>
              <a:rPr lang="en-US" dirty="0"/>
              <a:t> involves training the network on a training data set and applying it to the validation </a:t>
            </a:r>
            <a:r>
              <a:rPr lang="en-US" dirty="0" smtClean="0"/>
              <a:t>set</a:t>
            </a:r>
          </a:p>
          <a:p>
            <a:r>
              <a:rPr lang="en-US" dirty="0" smtClean="0"/>
              <a:t>We can use a generic, previously developed method to optimize </a:t>
            </a:r>
            <a:r>
              <a:rPr lang="en-US" b="1" i="1" dirty="0" smtClean="0"/>
              <a:t>F</a:t>
            </a:r>
            <a:r>
              <a:rPr lang="en-US" dirty="0" smtClean="0"/>
              <a:t> !</a:t>
            </a:r>
          </a:p>
          <a:p>
            <a:r>
              <a:rPr lang="en-US" dirty="0" smtClean="0"/>
              <a:t>These methods require and can use large compute resources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7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STRATEGIES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search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Random search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Generic optimization</a:t>
            </a:r>
          </a:p>
          <a:p>
            <a:pPr lvl="1"/>
            <a:r>
              <a:rPr lang="en-US" dirty="0" smtClean="0"/>
              <a:t>Stochastic gradient descent</a:t>
            </a:r>
          </a:p>
          <a:p>
            <a:pPr lvl="1"/>
            <a:r>
              <a:rPr lang="en-US" dirty="0" smtClean="0"/>
              <a:t>Evolutionary algorithms</a:t>
            </a:r>
          </a:p>
          <a:p>
            <a:pPr lvl="1"/>
            <a:r>
              <a:rPr lang="en-US" dirty="0" smtClean="0"/>
              <a:t>Model-based </a:t>
            </a:r>
            <a:r>
              <a:rPr lang="en-US" dirty="0" smtClean="0"/>
              <a:t>optimization (</a:t>
            </a:r>
            <a:r>
              <a:rPr lang="en-US" dirty="0" err="1" smtClean="0"/>
              <a:t>mlrMBO</a:t>
            </a:r>
            <a:r>
              <a:rPr lang="en-US" dirty="0" smtClean="0"/>
              <a:t> in R)</a:t>
            </a:r>
            <a:endParaRPr lang="en-US" dirty="0"/>
          </a:p>
          <a:p>
            <a:r>
              <a:rPr lang="en-US" dirty="0" smtClean="0"/>
              <a:t>NN hyperparameter-specific optimization</a:t>
            </a:r>
          </a:p>
          <a:p>
            <a:pPr lvl="1"/>
            <a:r>
              <a:rPr lang="en-US" dirty="0" err="1" smtClean="0"/>
              <a:t>Hyperopt</a:t>
            </a:r>
            <a:r>
              <a:rPr lang="en-US" dirty="0" smtClean="0"/>
              <a:t>, NEAT, </a:t>
            </a:r>
            <a:r>
              <a:rPr lang="en-US" dirty="0" err="1" smtClean="0"/>
              <a:t>Optunity</a:t>
            </a:r>
            <a:r>
              <a:rPr lang="en-US" dirty="0" smtClean="0"/>
              <a:t>, …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6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54254"/>
            <a:ext cx="8372901" cy="621711"/>
          </a:xfrm>
        </p:spPr>
        <p:txBody>
          <a:bodyPr/>
          <a:lstStyle/>
          <a:p>
            <a:r>
              <a:rPr lang="en-US" dirty="0" smtClean="0"/>
              <a:t>Candle Hyperparameter 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284" y="1114924"/>
            <a:ext cx="4846207" cy="286453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9709" y="4116618"/>
            <a:ext cx="80217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Predicting Tumor Cell Line Response to Drug Pairs with Deep Learning, F. Xia, M. Shukla, T. </a:t>
            </a:r>
            <a:r>
              <a:rPr lang="en-US" sz="1400" dirty="0" err="1">
                <a:solidFill>
                  <a:srgbClr val="000000"/>
                </a:solidFill>
              </a:rPr>
              <a:t>Brettin</a:t>
            </a:r>
            <a:r>
              <a:rPr lang="en-US" sz="1400" dirty="0">
                <a:solidFill>
                  <a:srgbClr val="000000"/>
                </a:solidFill>
              </a:rPr>
              <a:t>, C. Garcia-Cardona, J. Cohn, J. Allen, S. </a:t>
            </a:r>
            <a:r>
              <a:rPr lang="en-US" sz="1400" dirty="0" err="1">
                <a:solidFill>
                  <a:srgbClr val="000000"/>
                </a:solidFill>
              </a:rPr>
              <a:t>Maslov</a:t>
            </a:r>
            <a:r>
              <a:rPr lang="en-US" sz="1400" dirty="0">
                <a:solidFill>
                  <a:srgbClr val="000000"/>
                </a:solidFill>
              </a:rPr>
              <a:t>, Y. </a:t>
            </a:r>
            <a:r>
              <a:rPr lang="en-US" sz="1400" dirty="0" err="1">
                <a:solidFill>
                  <a:srgbClr val="000000"/>
                </a:solidFill>
              </a:rPr>
              <a:t>Evrard</a:t>
            </a:r>
            <a:r>
              <a:rPr lang="en-US" sz="1400" dirty="0">
                <a:solidFill>
                  <a:srgbClr val="000000"/>
                </a:solidFill>
              </a:rPr>
              <a:t>, S. </a:t>
            </a:r>
            <a:r>
              <a:rPr lang="en-US" sz="1400" dirty="0" err="1">
                <a:solidFill>
                  <a:srgbClr val="000000"/>
                </a:solidFill>
              </a:rPr>
              <a:t>Holbeck</a:t>
            </a:r>
            <a:r>
              <a:rPr lang="en-US" sz="1400" dirty="0">
                <a:solidFill>
                  <a:srgbClr val="000000"/>
                </a:solidFill>
              </a:rPr>
              <a:t>, J. </a:t>
            </a:r>
            <a:r>
              <a:rPr lang="en-US" sz="1400" dirty="0" err="1">
                <a:solidFill>
                  <a:srgbClr val="000000"/>
                </a:solidFill>
              </a:rPr>
              <a:t>Doroshow</a:t>
            </a:r>
            <a:r>
              <a:rPr lang="en-US" sz="1400" dirty="0">
                <a:solidFill>
                  <a:srgbClr val="000000"/>
                </a:solidFill>
              </a:rPr>
              <a:t>, E. Stahlberg, and R. </a:t>
            </a:r>
            <a:r>
              <a:rPr lang="en-US" sz="1400" dirty="0" smtClean="0">
                <a:solidFill>
                  <a:srgbClr val="000000"/>
                </a:solidFill>
              </a:rPr>
              <a:t>Stevens (Computational Approaches for Cancer Workshop @ SC 2017)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1" y="1153630"/>
            <a:ext cx="32954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Search </a:t>
            </a:r>
            <a:r>
              <a:rPr lang="en-US" dirty="0">
                <a:solidFill>
                  <a:srgbClr val="000000"/>
                </a:solidFill>
              </a:rPr>
              <a:t>trajectory of </a:t>
            </a:r>
            <a:r>
              <a:rPr lang="en-US" dirty="0" err="1">
                <a:solidFill>
                  <a:srgbClr val="000000"/>
                </a:solidFill>
              </a:rPr>
              <a:t>mlrMBO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(R model-based optimization) algorithm</a:t>
            </a:r>
          </a:p>
          <a:p>
            <a:pPr marL="117475" indent="-117475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Each iteration does 300 </a:t>
            </a:r>
            <a:r>
              <a:rPr lang="en-US" dirty="0">
                <a:solidFill>
                  <a:srgbClr val="000000"/>
                </a:solidFill>
              </a:rPr>
              <a:t>evaluations (batch size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marL="117475" indent="-117475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Minimum and average performance on validation data set decreases as the ME algorithm learns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83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CANDLE: Benchmarks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96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 benchmark spec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enable the </a:t>
            </a:r>
            <a:r>
              <a:rPr lang="en-US" dirty="0" err="1"/>
              <a:t>hyperparameter</a:t>
            </a:r>
            <a:r>
              <a:rPr lang="en-US" dirty="0"/>
              <a:t> search and UQ (and more?) workflows in a consistent, convenient way</a:t>
            </a:r>
          </a:p>
          <a:p>
            <a:pPr lvl="1"/>
            <a:r>
              <a:rPr lang="en-US" dirty="0"/>
              <a:t>Standardized network specification format</a:t>
            </a:r>
          </a:p>
          <a:p>
            <a:pPr lvl="2"/>
            <a:r>
              <a:rPr lang="en-US" dirty="0" err="1"/>
              <a:t>default_model_file</a:t>
            </a:r>
            <a:endParaRPr lang="en-US" dirty="0"/>
          </a:p>
          <a:p>
            <a:pPr lvl="1"/>
            <a:r>
              <a:rPr lang="en-US" dirty="0"/>
              <a:t>Standardized command line intercept protocol</a:t>
            </a:r>
          </a:p>
          <a:p>
            <a:pPr lvl="2"/>
            <a:r>
              <a:rPr lang="en-US" dirty="0"/>
              <a:t>Overwrite the default model as needed</a:t>
            </a:r>
          </a:p>
          <a:p>
            <a:pPr lvl="1"/>
            <a:r>
              <a:rPr lang="en-US" dirty="0"/>
              <a:t>Standardized initialize and run protocol</a:t>
            </a:r>
          </a:p>
          <a:p>
            <a:pPr lvl="2"/>
            <a:r>
              <a:rPr lang="en-US" dirty="0"/>
              <a:t>Use same defaults across frameworks</a:t>
            </a:r>
          </a:p>
          <a:p>
            <a:pPr lvl="2"/>
            <a:r>
              <a:rPr lang="en-US" dirty="0"/>
              <a:t>run(</a:t>
            </a:r>
            <a:r>
              <a:rPr lang="en-US" dirty="0" err="1"/>
              <a:t>gParameters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Standalone with ability to couple to larger workflows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Overall goal: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03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9B18EE-F903-F744-ABCA-38199A4D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 benchmark spec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0E1C66-C3A2-8E4D-9CFF-CDF403F11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Coded in Keras </a:t>
            </a:r>
          </a:p>
          <a:p>
            <a:pPr lvl="1"/>
            <a:r>
              <a:rPr lang="en-US" dirty="0"/>
              <a:t>Applicable to a variety of ML problems </a:t>
            </a:r>
          </a:p>
          <a:p>
            <a:pPr lvl="1"/>
            <a:r>
              <a:rPr lang="en-US" dirty="0"/>
              <a:t>Can target multiple execution frameworks including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Theano</a:t>
            </a:r>
            <a:r>
              <a:rPr lang="en-US" dirty="0"/>
              <a:t>, CNTK, </a:t>
            </a:r>
            <a:r>
              <a:rPr lang="en-US" dirty="0" err="1"/>
              <a:t>mxNet</a:t>
            </a:r>
            <a:endParaRPr lang="en-US" dirty="0"/>
          </a:p>
          <a:p>
            <a:pPr lvl="2"/>
            <a:r>
              <a:rPr lang="en-US" dirty="0"/>
              <a:t>Each framework may have different default parameters</a:t>
            </a:r>
          </a:p>
          <a:p>
            <a:pPr lvl="1"/>
            <a:r>
              <a:rPr lang="en-US" dirty="0"/>
              <a:t>Leverage existing packages: </a:t>
            </a:r>
            <a:r>
              <a:rPr lang="en-US" dirty="0" err="1"/>
              <a:t>numpy</a:t>
            </a:r>
            <a:r>
              <a:rPr lang="en-US" dirty="0"/>
              <a:t>, pandas, etc. </a:t>
            </a:r>
          </a:p>
          <a:p>
            <a:r>
              <a:rPr lang="en-US" dirty="0"/>
              <a:t>Provides various utility packages</a:t>
            </a:r>
          </a:p>
          <a:p>
            <a:pPr lvl="1"/>
            <a:r>
              <a:rPr lang="en-US" dirty="0" err="1"/>
              <a:t>Default_utils.py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File_utils.py</a:t>
            </a:r>
            <a:endParaRPr lang="en-US" dirty="0"/>
          </a:p>
          <a:p>
            <a:pPr lvl="1"/>
            <a:r>
              <a:rPr lang="en-US" dirty="0" err="1"/>
              <a:t>Data_utils.py</a:t>
            </a:r>
            <a:endParaRPr lang="en-US" dirty="0"/>
          </a:p>
          <a:p>
            <a:pPr lvl="1"/>
            <a:r>
              <a:rPr lang="en-US" dirty="0" err="1"/>
              <a:t>Keras_utils.py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42FE44-7848-4547-909D-BF8351C0C7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255215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BCD4F9-8225-604B-B2D8-22D7A3E8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benchmark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C503327-3104-4442-A5B1-311C3D425A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P3B1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18240C-849F-CC4E-8DAE-D3E62325C3C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6" name="Picture 2" descr="https://raw.githubusercontent.com/ECP-CANDLE/Benchmarks/master/Pilot3/P3B1/images/MTL1.png">
            <a:extLst>
              <a:ext uri="{FF2B5EF4-FFF2-40B4-BE49-F238E27FC236}">
                <a16:creationId xmlns:a16="http://schemas.microsoft.com/office/drawing/2014/main" xmlns="" id="{84F615A9-4D19-BA40-A39F-D1865D7141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798" y="1414522"/>
            <a:ext cx="3407305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09DEA2-21FE-8C45-AB06-D929DF7E14D0}"/>
              </a:ext>
            </a:extLst>
          </p:cNvPr>
          <p:cNvSpPr txBox="1"/>
          <p:nvPr/>
        </p:nvSpPr>
        <p:spPr>
          <a:xfrm>
            <a:off x="457202" y="1461053"/>
            <a:ext cx="4343399" cy="32085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200" b="1" dirty="0"/>
              <a:t>P3B1: Multi-task Deep Neural Net (DNN) for data extraction from clinical reports</a:t>
            </a:r>
          </a:p>
          <a:p>
            <a:endParaRPr lang="en-US" sz="1200" b="1" dirty="0"/>
          </a:p>
          <a:p>
            <a:r>
              <a:rPr lang="en-US" sz="1200" b="1" dirty="0"/>
              <a:t>Overview</a:t>
            </a:r>
            <a:r>
              <a:rPr lang="en-US" sz="1200" dirty="0"/>
              <a:t>: Given a corpus of patient-level clinical reports, build a deep learning network that can simultaneously identify:(</a:t>
            </a:r>
            <a:r>
              <a:rPr lang="en-US" sz="1200" dirty="0" err="1"/>
              <a:t>i</a:t>
            </a:r>
            <a:r>
              <a:rPr lang="en-US" sz="1200" dirty="0"/>
              <a:t>) b tumor sites, (ii) t tumor laterality, and (iii) g clinical grade of tumors.</a:t>
            </a:r>
          </a:p>
          <a:p>
            <a:endParaRPr lang="en-US" sz="1200" dirty="0"/>
          </a:p>
          <a:p>
            <a:r>
              <a:rPr lang="en-US" sz="1200" b="1" dirty="0"/>
              <a:t>Relationship to core problem</a:t>
            </a:r>
            <a:r>
              <a:rPr lang="en-US" sz="1200" dirty="0"/>
              <a:t>: Instead of training individual deep learning networks for individual machine learning tasks, Build a multi-task DNN that can exploit task-relatedness to simultaneously learn multiple concepts.</a:t>
            </a:r>
          </a:p>
          <a:p>
            <a:endParaRPr lang="en-US" sz="1200" dirty="0"/>
          </a:p>
          <a:p>
            <a:r>
              <a:rPr lang="en-US" sz="1200" b="1" dirty="0"/>
              <a:t>Expected outcome</a:t>
            </a:r>
            <a:r>
              <a:rPr lang="en-US" sz="1200" dirty="0"/>
              <a:t>: Multi-task DNN that trains on same corpus and can automatically classify across three related tasks.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83946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7D20D7-2CCA-2841-8AFF-1373B912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935520-F570-4946-8952-58910E519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shared_nnet_spec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[ 1200 ]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individual_nnet_spec0= [ 1200, 1200 ]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individual_nnet_spec1= [ 1200, 1200 ]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individual_nnet_spec2= [ 1200, 1200 ]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individual_nnet_spec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[ individual_nnet_spec0,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individual_nnet_spec1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individual_nnet_spec2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0.01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n_epochs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dropout = 0.0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Read files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data_utils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get_file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origin = 'http://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ftp.mcs.anl.gov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/pub/candle/public/benchmarks/P3B1/P3B1_data.tgz’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data_loc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get_file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('P3B1_data.tgz', origin,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untar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md5_hash=None,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cache_subdir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='P3B1')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ACAE271-EADD-4642-ADC1-C5308A8093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Hard coded </a:t>
            </a:r>
            <a:r>
              <a:rPr lang="en-US" dirty="0" err="1"/>
              <a:t>hyperparameters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70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63820D-3ABF-F546-AB96-A101FB73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model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F43AF5-D437-784E-85AC-70984DFC8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data_url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'ftp://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ftp.mcs.anl.gov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/pub/candle/public/benchmarks/P3B1/’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train_data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'P3B1_data.tar.gz’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'p3b1’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0.01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epochs =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drop = 0.0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activation =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out_activation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softmax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loss =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categorical_crossentropy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optimizer =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metrics = 'accuracy’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n_fold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shared_nnet_spec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'1200’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ind_nnet_spec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'1200, 1200:1200, 1200:1200, 1200’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feature_names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'Primary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site:Tumor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laterality:Histological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grade’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timeout =1800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scaling = 'none’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output_dir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'.’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initialization='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glorot_uniform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EFD5C5F-26E5-594F-ADE4-6DA60C1F37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P3B1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179F588-2FF1-7540-85ED-9830E52328F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75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A78FCF-A5BD-9648-AC64-6E306621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E24BD9-BF63-F844-BE08-3946CD72F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# input layer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layer = Input( shape = (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input_dim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), name= 'input' 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shared_layers.append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layer 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shared layers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k in range(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shared_nnet_spec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) ):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layer = dense(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shared_nnet_spec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 k ], activation=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gParameters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['activation'],                       			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name=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shared_layer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_'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k ) )(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shared_layers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 -1 ] 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shared_layers.append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layer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gParameters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['drop'] &gt; 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layer = Dropout(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gParameters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['drop'] )(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shared_layers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 -1 ]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shared_layers.append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layer )    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individual layers    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indiv_layers_arr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[]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models = []  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631836A-2609-AC4B-98F8-9CB84FADB8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Shared layers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5CE64BF-1B2E-AB43-9433-9A2E9149F6A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86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CANDLE Infrastructure: </a:t>
            </a:r>
            <a:br>
              <a:rPr lang="en-US" dirty="0" smtClean="0"/>
            </a:br>
            <a:r>
              <a:rPr lang="en-US" dirty="0" smtClean="0"/>
              <a:t>Tom </a:t>
            </a:r>
            <a:r>
              <a:rPr lang="en-US" dirty="0" err="1" smtClean="0"/>
              <a:t>Brettin</a:t>
            </a:r>
            <a:r>
              <a:rPr lang="en-US" dirty="0" smtClean="0"/>
              <a:t>, Jon Ozik, Nick Collier, Rajeev Jain (ANL)</a:t>
            </a:r>
            <a:br>
              <a:rPr lang="en-US" dirty="0" smtClean="0"/>
            </a:br>
            <a:r>
              <a:rPr lang="en-US" dirty="0" smtClean="0"/>
              <a:t>Jamal </a:t>
            </a:r>
            <a:r>
              <a:rPr lang="en-US" dirty="0" err="1" smtClean="0"/>
              <a:t>Mohd-Yusof</a:t>
            </a:r>
            <a:r>
              <a:rPr lang="en-US" dirty="0" smtClean="0"/>
              <a:t>, Cristina Garcia Cardona (LANL)</a:t>
            </a:r>
            <a:br>
              <a:rPr lang="en-US" dirty="0" smtClean="0"/>
            </a:br>
            <a:r>
              <a:rPr lang="en-US" dirty="0" smtClean="0"/>
              <a:t>George </a:t>
            </a:r>
            <a:r>
              <a:rPr lang="en-US" dirty="0" err="1" smtClean="0"/>
              <a:t>Zaki</a:t>
            </a:r>
            <a:r>
              <a:rPr lang="en-US" dirty="0" smtClean="0"/>
              <a:t> (NIH)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Pilot benchmarks</a:t>
            </a:r>
            <a:br>
              <a:rPr lang="en-US" dirty="0" smtClean="0"/>
            </a:br>
            <a:r>
              <a:rPr lang="en-US" dirty="0" err="1" smtClean="0"/>
              <a:t>Fangfang</a:t>
            </a:r>
            <a:r>
              <a:rPr lang="en-US" dirty="0" smtClean="0"/>
              <a:t> Xia (ANL), Brian Van Essen (LLNL), Arvind </a:t>
            </a:r>
            <a:r>
              <a:rPr lang="en-US" dirty="0" err="1" smtClean="0"/>
              <a:t>Ramanathan</a:t>
            </a:r>
            <a:r>
              <a:rPr lang="en-US" dirty="0" smtClean="0"/>
              <a:t> (ORNL)</a:t>
            </a:r>
          </a:p>
          <a:p>
            <a:endParaRPr lang="en-US" dirty="0"/>
          </a:p>
          <a:p>
            <a:r>
              <a:rPr lang="en-US" dirty="0" smtClean="0"/>
              <a:t>PI </a:t>
            </a:r>
            <a:br>
              <a:rPr lang="en-US" dirty="0" smtClean="0"/>
            </a:br>
            <a:r>
              <a:rPr lang="en-US" dirty="0" smtClean="0"/>
              <a:t>Rick Stevens (ANL)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98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7BF2F7-F567-5345-BFF1-698E27F48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AAA34F-4AC4-6846-9CF4-419F9E3CC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08346"/>
            <a:ext cx="8686799" cy="331708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for l in range(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individual_nnet_spec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) 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indiv_layers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shared_layers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[-1]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k in range(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individual_nnet_spec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[l] ) + 1 ):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k &lt;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individual_nnet_spec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[l] 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layer = Dense(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individual_nnet_spec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[l][k], 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 activation=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gParameters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['activation’],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name= 'indiv_layer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_%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_%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 (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l,k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) \ </a:t>
            </a:r>
            <a:r>
              <a:rPr lang="en-US" sz="1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(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indiv_layers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[-1]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indiv_layers.append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layer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if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gParameters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['drop'] &gt; 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layer = Dropout(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gParameters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['drop'] )(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indiv_layers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[-1]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indiv_layers.append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layer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layer = Dense(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n_out_nodes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[l],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activation=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gParameters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out_activation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’],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name= 'out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_%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 % l )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\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Function!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(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indiv_layers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[-1]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indiv_layers.append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layer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indiv_layers_arr.append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indiv_layers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model = Model( inputs=[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shared_layers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[0]], outputs=[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indiv_layers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[-1]]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models.append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model 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39D65AD-8E03-014F-B78F-E273ED081B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Individual </a:t>
            </a:r>
            <a:r>
              <a:rPr lang="en-US" dirty="0" smtClean="0"/>
              <a:t>layers specified with Keras objects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94EB096-F697-6649-B122-89E5012EE3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42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7AF063-61BE-544B-8925-B7CAFAEA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command line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7198F1-57F6-5841-AF75-3636D3439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230" y="1688123"/>
            <a:ext cx="8372901" cy="33314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Parse common parameters   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bmk.parse_from_common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Parse parameters that are applicable just to benchmark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bmk.parse_from_benchmark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Get command-line parameters   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bmk.parser.parse_args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Get parameters from configuration file   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fileParameters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bmk.read_config_file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args.config_file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#print 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fileParameters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Consolidate parameter set. Command-line parameters overwrite file configuration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gParameters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args_overwrite_config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fileParameters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gParameters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gParameters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C2EB541-AFCF-FA4D-A0C7-61A52DE03A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2" y="1009912"/>
            <a:ext cx="8372901" cy="631631"/>
          </a:xfrm>
        </p:spPr>
        <p:txBody>
          <a:bodyPr/>
          <a:lstStyle/>
          <a:p>
            <a:r>
              <a:rPr lang="en-US" dirty="0"/>
              <a:t>Overwrite the default model values with any command line options </a:t>
            </a:r>
          </a:p>
          <a:p>
            <a:r>
              <a:rPr lang="en-US" dirty="0"/>
              <a:t>	(including specifying a new default model file)</a:t>
            </a:r>
          </a:p>
        </p:txBody>
      </p:sp>
    </p:spTree>
    <p:extLst>
      <p:ext uri="{BB962C8B-B14F-4D97-AF65-F5344CB8AC3E}">
        <p14:creationId xmlns:p14="http://schemas.microsoft.com/office/powerpoint/2010/main" val="2661015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5F6957-3FD6-EF4D-ADBA-6CF5D2BE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062E81-531E-AF41-9642-82E792F47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new default model specification</a:t>
            </a:r>
          </a:p>
          <a:p>
            <a:pPr marL="284162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new_default_model.txt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Overwrite individual parameters in the default model</a:t>
            </a:r>
          </a:p>
          <a:p>
            <a:pPr marL="284162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0.1 –drop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Provides an easy way to perform individual experiments to probe the hyperparameter space</a:t>
            </a:r>
          </a:p>
          <a:p>
            <a:r>
              <a:rPr lang="en-US" dirty="0"/>
              <a:t>Provides the pathway for automated sweeps of hyperparameters</a:t>
            </a:r>
          </a:p>
          <a:p>
            <a:pPr lvl="1"/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Supervisor workflows</a:t>
            </a:r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A421BA3-F1A1-734E-8F69-269504625F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Various ways to overwrite the default model file values</a:t>
            </a:r>
          </a:p>
        </p:txBody>
      </p:sp>
    </p:spTree>
    <p:extLst>
      <p:ext uri="{BB962C8B-B14F-4D97-AF65-F5344CB8AC3E}">
        <p14:creationId xmlns:p14="http://schemas.microsoft.com/office/powerpoint/2010/main" val="435731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CANDLE: WORKFLOWS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7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404" y="132826"/>
            <a:ext cx="8372901" cy="621711"/>
          </a:xfrm>
        </p:spPr>
        <p:txBody>
          <a:bodyPr/>
          <a:lstStyle/>
          <a:p>
            <a:r>
              <a:rPr lang="en-US" dirty="0"/>
              <a:t>CANDLE System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37678" y="904136"/>
            <a:ext cx="6761079" cy="3951146"/>
            <a:chOff x="1092164" y="1088545"/>
            <a:chExt cx="6761079" cy="3951146"/>
          </a:xfrm>
        </p:grpSpPr>
        <p:sp>
          <p:nvSpPr>
            <p:cNvPr id="6" name="Rounded Rectangle 5"/>
            <p:cNvSpPr/>
            <p:nvPr/>
          </p:nvSpPr>
          <p:spPr>
            <a:xfrm>
              <a:off x="1405784" y="2578397"/>
              <a:ext cx="2805545" cy="1632473"/>
            </a:xfrm>
            <a:prstGeom prst="roundRect">
              <a:avLst>
                <a:gd name="adj" fmla="val 497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405784" y="1088545"/>
              <a:ext cx="2799490" cy="59245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513032" y="2728215"/>
              <a:ext cx="2594229" cy="3910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mpd="sng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CANDLE Supervisor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497671" y="3721899"/>
              <a:ext cx="2539375" cy="393020"/>
            </a:xfrm>
            <a:prstGeom prst="roundRect">
              <a:avLst/>
            </a:prstGeom>
            <a:solidFill>
              <a:srgbClr val="B9CDE5"/>
            </a:solidFill>
            <a:ln w="9525" cmpd="sng">
              <a:solidFill>
                <a:srgbClr val="25406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Workflow Manager</a:t>
              </a:r>
            </a:p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(Swift-T EMEWS)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05784" y="4383757"/>
              <a:ext cx="2793435" cy="62671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399728" y="1754504"/>
              <a:ext cx="2799491" cy="720498"/>
            </a:xfrm>
            <a:prstGeom prst="roundRect">
              <a:avLst/>
            </a:prstGeom>
            <a:solidFill>
              <a:srgbClr val="C6D9F1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544507" y="4350351"/>
              <a:ext cx="757908" cy="45850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4F622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ALCF </a:t>
              </a:r>
            </a:p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Theta, Cooley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375769" y="4350352"/>
              <a:ext cx="758830" cy="458507"/>
            </a:xfrm>
            <a:prstGeom prst="roundRect">
              <a:avLst/>
            </a:prstGeom>
            <a:solidFill>
              <a:srgbClr val="C3D69B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NERSC</a:t>
              </a:r>
            </a:p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Cori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210835" y="4350352"/>
              <a:ext cx="826211" cy="458507"/>
            </a:xfrm>
            <a:prstGeom prst="roundRect">
              <a:avLst/>
            </a:prstGeom>
            <a:solidFill>
              <a:srgbClr val="C3D69B"/>
            </a:solidFill>
            <a:ln>
              <a:solidFill>
                <a:srgbClr val="4F622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OLCF</a:t>
              </a:r>
            </a:p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Titan, </a:t>
              </a:r>
              <a:r>
                <a:rPr lang="en-US" sz="825" dirty="0" err="1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SummitDev</a:t>
              </a:r>
              <a:endParaRPr lang="en-US" sz="825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512508" y="3206936"/>
              <a:ext cx="2524537" cy="445884"/>
            </a:xfrm>
            <a:prstGeom prst="roundRect">
              <a:avLst/>
            </a:prstGeom>
            <a:solidFill>
              <a:srgbClr val="B9CDE5"/>
            </a:solidFill>
            <a:ln w="9525" cmpd="sng">
              <a:solidFill>
                <a:srgbClr val="25406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Hyperparameter Optimization Frameworks</a:t>
              </a:r>
            </a:p>
            <a:p>
              <a:pPr algn="ctr"/>
              <a:r>
                <a:rPr lang="en-US" sz="825" dirty="0" err="1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Hyperopt</a:t>
              </a:r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, </a:t>
              </a:r>
              <a:r>
                <a:rPr lang="en-US" sz="825" dirty="0" err="1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mlrMBO</a:t>
              </a:r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, Spearmint</a:t>
              </a:r>
            </a:p>
          </p:txBody>
        </p:sp>
        <p:cxnSp>
          <p:nvCxnSpPr>
            <p:cNvPr id="20" name="Elbow Connector 19"/>
            <p:cNvCxnSpPr>
              <a:stCxn id="10" idx="3"/>
              <a:endCxn id="26" idx="1"/>
            </p:cNvCxnSpPr>
            <p:nvPr/>
          </p:nvCxnSpPr>
          <p:spPr>
            <a:xfrm flipV="1">
              <a:off x="4199219" y="4025024"/>
              <a:ext cx="346884" cy="672092"/>
            </a:xfrm>
            <a:prstGeom prst="bentConnector3">
              <a:avLst>
                <a:gd name="adj1" fmla="val 35218"/>
              </a:avLst>
            </a:prstGeom>
            <a:ln w="381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4422415" y="1650629"/>
              <a:ext cx="1896032" cy="2813456"/>
              <a:chOff x="4315007" y="1417520"/>
              <a:chExt cx="2528042" cy="3751275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4315007" y="1747942"/>
                <a:ext cx="2528042" cy="3420853"/>
              </a:xfrm>
              <a:prstGeom prst="roundRect">
                <a:avLst>
                  <a:gd name="adj" fmla="val 4976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Magnetic Disk 25"/>
              <p:cNvSpPr/>
              <p:nvPr/>
            </p:nvSpPr>
            <p:spPr>
              <a:xfrm>
                <a:off x="4405214" y="2234497"/>
                <a:ext cx="1029484" cy="1760946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25406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Benchmarks</a:t>
                </a:r>
              </a:p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Datasets</a:t>
                </a:r>
              </a:p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Models</a:t>
                </a:r>
              </a:p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Experiments</a:t>
                </a:r>
              </a:p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Runs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405992" y="1858713"/>
                <a:ext cx="1349086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prstClr val="black"/>
                    </a:solidFill>
                  </a:rPr>
                  <a:t>Metadata Store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589704" y="1764927"/>
                <a:ext cx="106572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prstClr val="black"/>
                    </a:solidFill>
                  </a:rPr>
                  <a:t>Model Store</a:t>
                </a: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4479924" y="4303008"/>
                <a:ext cx="2175507" cy="560744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Data API</a:t>
                </a: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5517885" y="2219305"/>
                <a:ext cx="1243135" cy="1708364"/>
                <a:chOff x="6376079" y="2179901"/>
                <a:chExt cx="1436479" cy="1673461"/>
              </a:xfrm>
            </p:grpSpPr>
            <p:sp>
              <p:nvSpPr>
                <p:cNvPr id="31" name="Rounded Rectangle 30"/>
                <p:cNvSpPr/>
                <p:nvPr/>
              </p:nvSpPr>
              <p:spPr>
                <a:xfrm>
                  <a:off x="6376079" y="2179901"/>
                  <a:ext cx="1436479" cy="1673461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Multidocument 26"/>
                <p:cNvSpPr/>
                <p:nvPr/>
              </p:nvSpPr>
              <p:spPr>
                <a:xfrm>
                  <a:off x="6459068" y="2297171"/>
                  <a:ext cx="1263817" cy="618156"/>
                </a:xfrm>
                <a:prstGeom prst="flowChartMultidocument">
                  <a:avLst/>
                </a:prstGeom>
                <a:solidFill>
                  <a:srgbClr val="93CDDD"/>
                </a:solidFill>
                <a:ln>
                  <a:solidFill>
                    <a:srgbClr val="25406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88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</a:rPr>
                    <a:t>Model Descriptions</a:t>
                  </a:r>
                </a:p>
              </p:txBody>
            </p:sp>
            <p:sp>
              <p:nvSpPr>
                <p:cNvPr id="33" name="Multidocument 33"/>
                <p:cNvSpPr/>
                <p:nvPr/>
              </p:nvSpPr>
              <p:spPr>
                <a:xfrm>
                  <a:off x="6459068" y="3113810"/>
                  <a:ext cx="1263817" cy="618156"/>
                </a:xfrm>
                <a:prstGeom prst="flowChartMultidocument">
                  <a:avLst/>
                </a:prstGeom>
                <a:solidFill>
                  <a:srgbClr val="93CDDD"/>
                </a:solidFill>
                <a:ln>
                  <a:solidFill>
                    <a:srgbClr val="25406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88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</a:rPr>
                    <a:t>Model Weights</a:t>
                  </a:r>
                </a:p>
              </p:txBody>
            </p:sp>
          </p:grpSp>
          <p:cxnSp>
            <p:nvCxnSpPr>
              <p:cNvPr id="28" name="Straight Arrow Connector 27"/>
              <p:cNvCxnSpPr/>
              <p:nvPr/>
            </p:nvCxnSpPr>
            <p:spPr>
              <a:xfrm>
                <a:off x="4915238" y="3959767"/>
                <a:ext cx="5496" cy="375352"/>
              </a:xfrm>
              <a:prstGeom prst="straightConnector1">
                <a:avLst/>
              </a:prstGeom>
              <a:ln w="38100" cmpd="sng">
                <a:solidFill>
                  <a:srgbClr val="00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6148161" y="3927669"/>
                <a:ext cx="5496" cy="375352"/>
              </a:xfrm>
              <a:prstGeom prst="straightConnector1">
                <a:avLst/>
              </a:prstGeom>
              <a:ln w="38100" cmpd="sng">
                <a:solidFill>
                  <a:srgbClr val="00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000621" y="1417520"/>
                <a:ext cx="1614117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prstClr val="black"/>
                    </a:solidFill>
                  </a:rPr>
                  <a:t>CANDLE Database</a:t>
                </a:r>
              </a:p>
            </p:txBody>
          </p:sp>
        </p:grpSp>
        <p:cxnSp>
          <p:nvCxnSpPr>
            <p:cNvPr id="34" name="Elbow Connector 33"/>
            <p:cNvCxnSpPr>
              <a:stCxn id="8" idx="3"/>
              <a:endCxn id="26" idx="1"/>
            </p:cNvCxnSpPr>
            <p:nvPr/>
          </p:nvCxnSpPr>
          <p:spPr>
            <a:xfrm>
              <a:off x="4107261" y="2923716"/>
              <a:ext cx="438842" cy="1101308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6601692" y="1981525"/>
              <a:ext cx="1251551" cy="2351258"/>
              <a:chOff x="7143914" y="1413398"/>
              <a:chExt cx="2000086" cy="3757511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7143914" y="1750056"/>
                <a:ext cx="2000086" cy="3420853"/>
              </a:xfrm>
              <a:prstGeom prst="roundRect">
                <a:avLst>
                  <a:gd name="adj" fmla="val 4976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143916" y="1413398"/>
                <a:ext cx="2000084" cy="36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prstClr val="black"/>
                    </a:solidFill>
                  </a:rPr>
                  <a:t>Integrator Website</a:t>
                </a:r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93092" y="3604602"/>
                <a:ext cx="1653899" cy="1409782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3092" y="1868104"/>
                <a:ext cx="1653899" cy="1569145"/>
              </a:xfrm>
              <a:prstGeom prst="rect">
                <a:avLst/>
              </a:prstGeom>
            </p:spPr>
          </p:pic>
        </p:grpSp>
        <p:cxnSp>
          <p:nvCxnSpPr>
            <p:cNvPr id="40" name="Elbow Connector 39"/>
            <p:cNvCxnSpPr>
              <a:stCxn id="26" idx="3"/>
              <a:endCxn id="36" idx="1"/>
            </p:cNvCxnSpPr>
            <p:nvPr/>
          </p:nvCxnSpPr>
          <p:spPr>
            <a:xfrm flipV="1">
              <a:off x="6177733" y="3262485"/>
              <a:ext cx="423959" cy="762539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399729" y="4808859"/>
              <a:ext cx="28055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prstClr val="black"/>
                  </a:solidFill>
                </a:rPr>
                <a:t>Hardware Resources</a:t>
              </a:r>
            </a:p>
          </p:txBody>
        </p:sp>
        <p:sp>
          <p:nvSpPr>
            <p:cNvPr id="43" name="Document 68"/>
            <p:cNvSpPr/>
            <p:nvPr/>
          </p:nvSpPr>
          <p:spPr>
            <a:xfrm>
              <a:off x="1616385" y="2030679"/>
              <a:ext cx="673514" cy="326209"/>
            </a:xfrm>
            <a:prstGeom prst="flowChartDocumen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rgbClr val="000000"/>
                  </a:solidFill>
                </a:rPr>
                <a:t>Benchmark Spec</a:t>
              </a:r>
            </a:p>
          </p:txBody>
        </p:sp>
        <p:sp>
          <p:nvSpPr>
            <p:cNvPr id="44" name="Document 84"/>
            <p:cNvSpPr/>
            <p:nvPr/>
          </p:nvSpPr>
          <p:spPr>
            <a:xfrm>
              <a:off x="2404700" y="2030679"/>
              <a:ext cx="878487" cy="326209"/>
            </a:xfrm>
            <a:prstGeom prst="flowChartDocumen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rgbClr val="000000"/>
                  </a:solidFill>
                </a:rPr>
                <a:t>Hyperparameter Spec</a:t>
              </a:r>
            </a:p>
          </p:txBody>
        </p:sp>
        <p:sp>
          <p:nvSpPr>
            <p:cNvPr id="45" name="Document 85"/>
            <p:cNvSpPr/>
            <p:nvPr/>
          </p:nvSpPr>
          <p:spPr>
            <a:xfrm>
              <a:off x="3458128" y="2030678"/>
              <a:ext cx="598587" cy="317190"/>
            </a:xfrm>
            <a:prstGeom prst="flowChartDocumen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rgbClr val="000000"/>
                  </a:solidFill>
                </a:rPr>
                <a:t>Hardware Spec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99729" y="1785228"/>
              <a:ext cx="2811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prstClr val="black"/>
                  </a:solidFill>
                </a:rPr>
                <a:t>CANDLE Specifications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05784" y="1091741"/>
              <a:ext cx="27934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prstClr val="black"/>
                  </a:solidFill>
                </a:rPr>
                <a:t>ML/DL Benchmarks</a:t>
              </a:r>
            </a:p>
          </p:txBody>
        </p:sp>
        <p:sp>
          <p:nvSpPr>
            <p:cNvPr id="51" name="Multidocument 142"/>
            <p:cNvSpPr/>
            <p:nvPr/>
          </p:nvSpPr>
          <p:spPr>
            <a:xfrm>
              <a:off x="1609680" y="1375894"/>
              <a:ext cx="701828" cy="267090"/>
            </a:xfrm>
            <a:prstGeom prst="flowChartMultidocument">
              <a:avLst/>
            </a:prstGeom>
            <a:solidFill>
              <a:srgbClr val="558ED5"/>
            </a:solidFill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Pilot 1</a:t>
              </a:r>
            </a:p>
          </p:txBody>
        </p:sp>
        <p:sp>
          <p:nvSpPr>
            <p:cNvPr id="52" name="Multidocument 145"/>
            <p:cNvSpPr/>
            <p:nvPr/>
          </p:nvSpPr>
          <p:spPr>
            <a:xfrm>
              <a:off x="2456126" y="1356649"/>
              <a:ext cx="701828" cy="267090"/>
            </a:xfrm>
            <a:prstGeom prst="flowChartMultidocument">
              <a:avLst/>
            </a:prstGeom>
            <a:solidFill>
              <a:srgbClr val="558ED5"/>
            </a:solidFill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Pilot 2</a:t>
              </a:r>
            </a:p>
          </p:txBody>
        </p:sp>
        <p:sp>
          <p:nvSpPr>
            <p:cNvPr id="53" name="Multidocument 146"/>
            <p:cNvSpPr/>
            <p:nvPr/>
          </p:nvSpPr>
          <p:spPr>
            <a:xfrm>
              <a:off x="3337612" y="1337404"/>
              <a:ext cx="701828" cy="267090"/>
            </a:xfrm>
            <a:prstGeom prst="flowChartMultidocument">
              <a:avLst/>
            </a:prstGeom>
            <a:solidFill>
              <a:srgbClr val="558ED5"/>
            </a:solidFill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Pilot 3</a:t>
              </a:r>
            </a:p>
          </p:txBody>
        </p:sp>
        <p:sp>
          <p:nvSpPr>
            <p:cNvPr id="4" name="5-Point Star 3"/>
            <p:cNvSpPr/>
            <p:nvPr/>
          </p:nvSpPr>
          <p:spPr>
            <a:xfrm>
              <a:off x="1092164" y="2694133"/>
              <a:ext cx="409408" cy="409408"/>
            </a:xfrm>
            <a:prstGeom prst="star5">
              <a:avLst/>
            </a:prstGeom>
            <a:solidFill>
              <a:schemeClr val="bg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58213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 strategies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1652" y="1530719"/>
            <a:ext cx="8603871" cy="350364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51578" y="2857386"/>
            <a:ext cx="2732147" cy="20749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7299" y="2857386"/>
            <a:ext cx="4778012" cy="20749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71346" y="4104596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10x-100x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48884" y="4371896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600" dirty="0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56058" y="4341607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600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0864" y="1775362"/>
            <a:ext cx="6950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2800" b="1" dirty="0">
                <a:solidFill>
                  <a:prstClr val="black"/>
                </a:solidFill>
              </a:rPr>
              <a:t>Hyperparameter </a:t>
            </a:r>
            <a:r>
              <a:rPr lang="en-US" sz="2800" b="1" dirty="0" smtClean="0">
                <a:solidFill>
                  <a:prstClr val="black"/>
                </a:solidFill>
              </a:rPr>
              <a:t>Search: </a:t>
            </a:r>
            <a:r>
              <a:rPr lang="en-US" sz="2800" b="1" dirty="0">
                <a:solidFill>
                  <a:prstClr val="black"/>
                </a:solidFill>
              </a:rPr>
              <a:t>up to ~10,000x</a:t>
            </a:r>
          </a:p>
          <a:p>
            <a:pPr algn="ctr" defTabSz="457200"/>
            <a:r>
              <a:rPr lang="en-US" sz="2000" b="1" dirty="0">
                <a:solidFill>
                  <a:prstClr val="black"/>
                </a:solidFill>
              </a:rPr>
              <a:t>Depends on search strategy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2868" y="3038445"/>
            <a:ext cx="4285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800" b="1" dirty="0">
                <a:solidFill>
                  <a:prstClr val="black"/>
                </a:solidFill>
              </a:rPr>
              <a:t>Data </a:t>
            </a:r>
            <a:r>
              <a:rPr lang="en-US" sz="2800" b="1" dirty="0" smtClean="0">
                <a:solidFill>
                  <a:prstClr val="black"/>
                </a:solidFill>
              </a:rPr>
              <a:t>Parallel: 10x-1000x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39824" y="3051057"/>
            <a:ext cx="25410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800" b="1" dirty="0">
                <a:solidFill>
                  <a:prstClr val="black"/>
                </a:solidFill>
              </a:rPr>
              <a:t>Data Parallel  </a:t>
            </a:r>
          </a:p>
          <a:p>
            <a:pPr defTabSz="457200"/>
            <a:r>
              <a:rPr lang="en-US" sz="2800" b="1" dirty="0" smtClean="0">
                <a:solidFill>
                  <a:prstClr val="black"/>
                </a:solidFill>
              </a:rPr>
              <a:t>10x-1000x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99201" y="4300210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600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52873" y="4104596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10x-100x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78139" y="4104596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 smtClean="0">
                <a:solidFill>
                  <a:prstClr val="white"/>
                </a:solidFill>
              </a:rPr>
              <a:t>10x-100x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74449" y="4104639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 smtClean="0">
                <a:solidFill>
                  <a:prstClr val="white"/>
                </a:solidFill>
              </a:rPr>
              <a:t>10x-100x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2867" y="4104596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 smtClean="0">
                <a:solidFill>
                  <a:prstClr val="white"/>
                </a:solidFill>
              </a:rPr>
              <a:t>10x-100x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1" y="958643"/>
            <a:ext cx="8372901" cy="374786"/>
          </a:xfrm>
        </p:spPr>
        <p:txBody>
          <a:bodyPr/>
          <a:lstStyle/>
          <a:p>
            <a:r>
              <a:rPr lang="en-US" dirty="0"/>
              <a:t>10,000 x 10-1000 x 10-100 = 1M – 1000M  </a:t>
            </a:r>
            <a:r>
              <a:rPr lang="en-US" dirty="0" smtClean="0"/>
              <a:t>processing elements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8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3295"/>
            <a:ext cx="8372901" cy="621711"/>
          </a:xfrm>
        </p:spPr>
        <p:txBody>
          <a:bodyPr/>
          <a:lstStyle/>
          <a:p>
            <a:r>
              <a:rPr lang="en-US" dirty="0" smtClean="0"/>
              <a:t>CANDLE Performance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Picture 2" descr="C:\cygwin\home\wozniak\collab\CANDLE-Papers\2017\CAFCW\plots\scal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0" y="911678"/>
            <a:ext cx="4554120" cy="273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7"/>
          <a:stretch/>
        </p:blipFill>
        <p:spPr bwMode="auto">
          <a:xfrm>
            <a:off x="3781022" y="1636692"/>
            <a:ext cx="5186709" cy="30809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25033" y="3613338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Delivers 1+ petaflop!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0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over time for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Typical load plot for NT3 workflow on Cori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146" name="Picture 2" descr="C:\cygwin\home\wozniak\collab\CANDLE-Papers\2017\CAFCW\plots\nt3-loa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61" y="1280345"/>
            <a:ext cx="6823608" cy="255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98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Ramp up / ramp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Zoom in on single iteration on Titan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194" name="Picture 2" descr="C:\cygwin\home\wozniak\collab\CANDLE-Papers\2017\CAFCW\plots\loads\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03" y="1382883"/>
            <a:ext cx="6924718" cy="259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82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SYSTEMS CHALLENGES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4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CANDLE project</a:t>
            </a:r>
          </a:p>
          <a:p>
            <a:pPr marL="284162" lvl="1" indent="0">
              <a:buNone/>
            </a:pPr>
            <a:endParaRPr lang="en-US" dirty="0"/>
          </a:p>
          <a:p>
            <a:r>
              <a:rPr lang="en-US" dirty="0" smtClean="0"/>
              <a:t>Overview of hyperparameter optimization</a:t>
            </a:r>
          </a:p>
          <a:p>
            <a:pPr lvl="1"/>
            <a:r>
              <a:rPr lang="en-US" dirty="0" smtClean="0"/>
              <a:t>Introduction to hyperparameter </a:t>
            </a:r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Workflow-based </a:t>
            </a:r>
            <a:r>
              <a:rPr lang="en-US" dirty="0" smtClean="0"/>
              <a:t>solution: </a:t>
            </a:r>
            <a:r>
              <a:rPr lang="en-US" dirty="0" smtClean="0"/>
              <a:t>EMEWS</a:t>
            </a:r>
          </a:p>
          <a:p>
            <a:pPr lvl="1"/>
            <a:endParaRPr lang="en-US" dirty="0"/>
          </a:p>
          <a:p>
            <a:r>
              <a:rPr lang="en-US" dirty="0" smtClean="0"/>
              <a:t>Afternoon tutorial</a:t>
            </a:r>
            <a:r>
              <a:rPr lang="en-US" dirty="0" smtClean="0"/>
              <a:t>: </a:t>
            </a:r>
            <a:endParaRPr lang="en-US" dirty="0" smtClean="0"/>
          </a:p>
          <a:p>
            <a:pPr lvl="1"/>
            <a:r>
              <a:rPr lang="en-US" dirty="0" smtClean="0"/>
              <a:t>Hyperparameter </a:t>
            </a:r>
            <a:r>
              <a:rPr lang="en-US" dirty="0"/>
              <a:t>o</a:t>
            </a:r>
            <a:r>
              <a:rPr lang="en-US" dirty="0" smtClean="0"/>
              <a:t>ptimization of a CANDLE Benchmark</a:t>
            </a:r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1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967348"/>
            <a:ext cx="2897023" cy="3317082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Simulation </a:t>
            </a:r>
            <a:r>
              <a:rPr lang="en-US" sz="1400" b="1" dirty="0" smtClean="0"/>
              <a:t>Applications</a:t>
            </a:r>
            <a:endParaRPr lang="en-US" sz="1400" b="1" dirty="0"/>
          </a:p>
          <a:p>
            <a:r>
              <a:rPr lang="en-US" sz="1200" b="1" dirty="0"/>
              <a:t>64bit floating point</a:t>
            </a:r>
          </a:p>
          <a:p>
            <a:r>
              <a:rPr lang="en-US" sz="1200" dirty="0"/>
              <a:t>Memory </a:t>
            </a:r>
            <a:r>
              <a:rPr lang="en-US" sz="1200" dirty="0" smtClean="0"/>
              <a:t>Bandwidth</a:t>
            </a:r>
            <a:endParaRPr lang="en-US" sz="1200" dirty="0"/>
          </a:p>
          <a:p>
            <a:r>
              <a:rPr lang="en-US" sz="1200" dirty="0"/>
              <a:t>Random Access to Memory</a:t>
            </a:r>
          </a:p>
          <a:p>
            <a:r>
              <a:rPr lang="en-US" sz="1200" dirty="0"/>
              <a:t>Sparse Matrices</a:t>
            </a:r>
          </a:p>
          <a:p>
            <a:r>
              <a:rPr lang="en-US" sz="1200" b="1" dirty="0"/>
              <a:t>Distributed Memory jobs</a:t>
            </a:r>
          </a:p>
          <a:p>
            <a:r>
              <a:rPr lang="en-US" sz="1200" dirty="0"/>
              <a:t>Synchronous I/O </a:t>
            </a:r>
            <a:r>
              <a:rPr lang="en-US" sz="1200" dirty="0" err="1"/>
              <a:t>multinode</a:t>
            </a:r>
            <a:endParaRPr lang="en-US" sz="1200" dirty="0"/>
          </a:p>
          <a:p>
            <a:r>
              <a:rPr lang="en-US" sz="1200" dirty="0"/>
              <a:t>Scalability Limited </a:t>
            </a:r>
            <a:r>
              <a:rPr lang="en-US" sz="1200" dirty="0" err="1"/>
              <a:t>c</a:t>
            </a:r>
            <a:r>
              <a:rPr lang="en-US" sz="1200" dirty="0" err="1" smtClean="0"/>
              <a:t>omm</a:t>
            </a:r>
            <a:endParaRPr lang="en-US" sz="1200" dirty="0"/>
          </a:p>
          <a:p>
            <a:r>
              <a:rPr lang="en-US" sz="1200" dirty="0"/>
              <a:t>Low Latency High Bandwidth</a:t>
            </a:r>
          </a:p>
          <a:p>
            <a:r>
              <a:rPr lang="en-US" sz="1200" dirty="0"/>
              <a:t>Large Coherency Domains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help </a:t>
            </a:r>
            <a:r>
              <a:rPr lang="en-US" sz="1200" dirty="0"/>
              <a:t>sometimes</a:t>
            </a:r>
          </a:p>
          <a:p>
            <a:r>
              <a:rPr lang="en-US" sz="1200" b="1" dirty="0"/>
              <a:t>O typically greater than I</a:t>
            </a:r>
          </a:p>
          <a:p>
            <a:r>
              <a:rPr lang="en-US" sz="1200" b="1" dirty="0"/>
              <a:t>O rarely read</a:t>
            </a:r>
          </a:p>
          <a:p>
            <a:r>
              <a:rPr lang="en-US" sz="1200" dirty="0"/>
              <a:t>Output is data</a:t>
            </a:r>
          </a:p>
          <a:p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80759" y="968753"/>
            <a:ext cx="328585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Big Data </a:t>
            </a:r>
            <a:r>
              <a:rPr lang="en-US" sz="1200" b="1" dirty="0" smtClean="0"/>
              <a:t>Applications</a:t>
            </a:r>
            <a:endParaRPr lang="en-US" sz="1200" b="1" dirty="0"/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dirty="0" smtClean="0"/>
              <a:t>64 bit and Integer important</a:t>
            </a:r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dirty="0" smtClean="0"/>
              <a:t>Data </a:t>
            </a:r>
            <a:r>
              <a:rPr lang="en-US" sz="1200" dirty="0"/>
              <a:t>analysis </a:t>
            </a:r>
            <a:r>
              <a:rPr lang="en-US" sz="1200" dirty="0" smtClean="0"/>
              <a:t>Pipelines</a:t>
            </a:r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b="1" dirty="0" smtClean="0"/>
              <a:t>DB </a:t>
            </a:r>
            <a:r>
              <a:rPr lang="en-US" sz="1200" b="1" dirty="0"/>
              <a:t>including No </a:t>
            </a:r>
            <a:r>
              <a:rPr lang="en-US" sz="1200" b="1" dirty="0" smtClean="0"/>
              <a:t>SQL</a:t>
            </a:r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b="1" dirty="0" smtClean="0"/>
              <a:t>MapReduce/SPARK</a:t>
            </a:r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dirty="0" smtClean="0"/>
              <a:t>Millions </a:t>
            </a:r>
            <a:r>
              <a:rPr lang="en-US" sz="1200" dirty="0"/>
              <a:t>of </a:t>
            </a:r>
            <a:r>
              <a:rPr lang="en-US" sz="1200" dirty="0" smtClean="0"/>
              <a:t>jobs</a:t>
            </a:r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dirty="0" smtClean="0"/>
              <a:t>I/O </a:t>
            </a:r>
            <a:r>
              <a:rPr lang="en-US" sz="1200" dirty="0"/>
              <a:t>bandwidth </a:t>
            </a:r>
            <a:r>
              <a:rPr lang="en-US" sz="1200" dirty="0" smtClean="0"/>
              <a:t>limited</a:t>
            </a:r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dirty="0" smtClean="0"/>
              <a:t>Data </a:t>
            </a:r>
            <a:r>
              <a:rPr lang="en-US" sz="1200" dirty="0"/>
              <a:t>management </a:t>
            </a:r>
            <a:r>
              <a:rPr lang="en-US" sz="1200" dirty="0" smtClean="0"/>
              <a:t>limited</a:t>
            </a:r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b="1" dirty="0" smtClean="0"/>
              <a:t>Many </a:t>
            </a:r>
            <a:r>
              <a:rPr lang="en-US" sz="1200" b="1" dirty="0"/>
              <a:t>task </a:t>
            </a:r>
            <a:r>
              <a:rPr lang="en-US" sz="1200" b="1" dirty="0" smtClean="0"/>
              <a:t>parallel </a:t>
            </a:r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dirty="0" smtClean="0"/>
              <a:t>Large-data </a:t>
            </a:r>
            <a:r>
              <a:rPr lang="en-US" sz="1200" dirty="0"/>
              <a:t>in </a:t>
            </a:r>
            <a:r>
              <a:rPr lang="en-US" sz="1200" dirty="0" smtClean="0"/>
              <a:t>and</a:t>
            </a:r>
            <a:br>
              <a:rPr lang="en-US" sz="1200" dirty="0" smtClean="0"/>
            </a:br>
            <a:r>
              <a:rPr lang="en-US" sz="1200" dirty="0" smtClean="0"/>
              <a:t>Large-data out</a:t>
            </a:r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dirty="0" smtClean="0"/>
              <a:t>I </a:t>
            </a:r>
            <a:r>
              <a:rPr lang="en-US" sz="1200" dirty="0"/>
              <a:t>and O both </a:t>
            </a:r>
            <a:r>
              <a:rPr lang="en-US" sz="1200" dirty="0" smtClean="0"/>
              <a:t>important</a:t>
            </a:r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dirty="0" smtClean="0"/>
              <a:t>O </a:t>
            </a:r>
            <a:r>
              <a:rPr lang="en-US" sz="1200" dirty="0"/>
              <a:t>is read and </a:t>
            </a:r>
            <a:r>
              <a:rPr lang="en-US" sz="1200" dirty="0" smtClean="0"/>
              <a:t>used</a:t>
            </a:r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dirty="0" smtClean="0"/>
              <a:t>Output </a:t>
            </a:r>
            <a:r>
              <a:rPr lang="en-US" sz="1200" dirty="0"/>
              <a:t>is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5858142" y="978410"/>
            <a:ext cx="3285858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Deep </a:t>
            </a:r>
            <a:r>
              <a:rPr lang="en-US" sz="1200" b="1" dirty="0"/>
              <a:t>Learning </a:t>
            </a:r>
            <a:r>
              <a:rPr lang="en-US" sz="1200" b="1" dirty="0" smtClean="0"/>
              <a:t>Applications</a:t>
            </a:r>
            <a:endParaRPr lang="en-US" sz="1200" b="1" dirty="0"/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b="1" dirty="0"/>
              <a:t>Lower Precision (fp32, fp16)</a:t>
            </a:r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dirty="0"/>
              <a:t>FMAC @ 16 summing to 32</a:t>
            </a:r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dirty="0"/>
              <a:t>Inferencing can be 8 bit (TPU)</a:t>
            </a:r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dirty="0"/>
              <a:t>Scaled integer possible</a:t>
            </a:r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dirty="0"/>
              <a:t>Training dominates dev</a:t>
            </a:r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dirty="0"/>
              <a:t>Inference dominates pro</a:t>
            </a:r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dirty="0" smtClean="0"/>
              <a:t>Data </a:t>
            </a:r>
            <a:r>
              <a:rPr lang="en-US" sz="1200" dirty="0"/>
              <a:t>pipelines needed</a:t>
            </a:r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dirty="0"/>
              <a:t>Dense FP typical SGEMM</a:t>
            </a:r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dirty="0"/>
              <a:t>Small DFT, CNN</a:t>
            </a:r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b="1" dirty="0"/>
              <a:t>Ensembles and </a:t>
            </a:r>
            <a:r>
              <a:rPr lang="en-US" sz="1200" b="1" dirty="0" smtClean="0"/>
              <a:t>search</a:t>
            </a:r>
            <a:endParaRPr lang="en-US" sz="1200" b="1" dirty="0"/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dirty="0"/>
              <a:t>Single Models Small</a:t>
            </a:r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b="1" dirty="0"/>
              <a:t>I more important than </a:t>
            </a:r>
            <a:r>
              <a:rPr lang="en-US" sz="1200" b="1" dirty="0" smtClean="0"/>
              <a:t>O</a:t>
            </a:r>
          </a:p>
          <a:p>
            <a:pPr marL="173038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b="1" dirty="0"/>
              <a:t>Reuse of training </a:t>
            </a:r>
            <a:r>
              <a:rPr lang="en-US" sz="1200" b="1" dirty="0" smtClean="0"/>
              <a:t>data</a:t>
            </a:r>
            <a:endParaRPr lang="en-US" sz="1200" b="1" dirty="0"/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b="1" dirty="0"/>
              <a:t>Output is </a:t>
            </a:r>
            <a:r>
              <a:rPr lang="en-US" sz="1200" b="1" dirty="0" smtClean="0"/>
              <a:t>models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0486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support for ML </a:t>
            </a:r>
            <a:r>
              <a:rPr lang="en-US" dirty="0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</a:t>
            </a:r>
          </a:p>
          <a:p>
            <a:pPr lvl="1"/>
            <a:r>
              <a:rPr lang="en-US" dirty="0" smtClean="0"/>
              <a:t>Scalable task </a:t>
            </a:r>
            <a:r>
              <a:rPr lang="en-US" dirty="0" smtClean="0"/>
              <a:t>distributor</a:t>
            </a:r>
          </a:p>
          <a:p>
            <a:pPr lvl="1"/>
            <a:r>
              <a:rPr lang="en-US" dirty="0" smtClean="0"/>
              <a:t>Intranode concurrency, accelerators left up to the framework</a:t>
            </a:r>
          </a:p>
          <a:p>
            <a:pPr lvl="1"/>
            <a:r>
              <a:rPr lang="en-US" dirty="0" smtClean="0"/>
              <a:t>Multinode ML tasks are future work (already basically supported)</a:t>
            </a:r>
          </a:p>
          <a:p>
            <a:r>
              <a:rPr lang="en-US" dirty="0" smtClean="0"/>
              <a:t>Data management:</a:t>
            </a:r>
          </a:p>
          <a:p>
            <a:pPr lvl="1"/>
            <a:r>
              <a:rPr lang="en-US" dirty="0" smtClean="0"/>
              <a:t>Input staging methods have been developed </a:t>
            </a:r>
          </a:p>
          <a:p>
            <a:pPr lvl="1"/>
            <a:r>
              <a:rPr lang="en-US" dirty="0" smtClean="0"/>
              <a:t>Intermediate caches via DataSpaces</a:t>
            </a:r>
          </a:p>
          <a:p>
            <a:r>
              <a:rPr lang="en-US" dirty="0" smtClean="0"/>
              <a:t>Software integration:</a:t>
            </a:r>
          </a:p>
          <a:p>
            <a:pPr lvl="1"/>
            <a:r>
              <a:rPr lang="en-US" dirty="0" smtClean="0"/>
              <a:t>Usually launch frameworks in separate process</a:t>
            </a:r>
          </a:p>
          <a:p>
            <a:pPr lvl="1"/>
            <a:r>
              <a:rPr lang="en-US" dirty="0" smtClean="0"/>
              <a:t>Launching within process is a configuration challenge</a:t>
            </a:r>
          </a:p>
          <a:p>
            <a:pPr lvl="1"/>
            <a:r>
              <a:rPr lang="en-US" dirty="0" smtClean="0"/>
              <a:t>Search methods launched within process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ontent Placeholder 84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Write site-independent scripts 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Automatic parallelization and data movement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Run native code, script fragments as applications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Rapidly subdivide large partitions for </a:t>
            </a:r>
            <a:b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</a:b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MPI jobs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Move work to data locations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Swift/T: Enabling high-performance </a:t>
            </a:r>
            <a:r>
              <a:rPr lang="en-US" dirty="0" smtClean="0">
                <a:solidFill>
                  <a:srgbClr val="000000"/>
                </a:solidFill>
              </a:rPr>
              <a:t>Scripted workflows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Supports tasks written in many languages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4606206" y="2358618"/>
            <a:ext cx="1397175" cy="942703"/>
            <a:chOff x="863065" y="3200017"/>
            <a:chExt cx="1933008" cy="1738987"/>
          </a:xfrm>
        </p:grpSpPr>
        <p:sp>
          <p:nvSpPr>
            <p:cNvPr id="45" name="Rectangle 44"/>
            <p:cNvSpPr/>
            <p:nvPr/>
          </p:nvSpPr>
          <p:spPr>
            <a:xfrm>
              <a:off x="1181877" y="3508310"/>
              <a:ext cx="1614196" cy="1430694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29477" y="3355910"/>
              <a:ext cx="1614196" cy="1430694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63065" y="3200017"/>
              <a:ext cx="1614196" cy="1430693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Swift/T control process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388074" y="2273922"/>
            <a:ext cx="2588630" cy="1734933"/>
            <a:chOff x="3200400" y="3200400"/>
            <a:chExt cx="3581400" cy="3200400"/>
          </a:xfrm>
        </p:grpSpPr>
        <p:sp>
          <p:nvSpPr>
            <p:cNvPr id="66" name="Rectangle 65"/>
            <p:cNvSpPr/>
            <p:nvPr/>
          </p:nvSpPr>
          <p:spPr>
            <a:xfrm>
              <a:off x="3200400" y="3200400"/>
              <a:ext cx="3581400" cy="32004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Swift worker process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7" name="Picture 2" descr="C:\cygwin\home\justin\ATPESC_2013-08-06\part11-swift-py-r\slides\python-powered-h-50x6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226" y="5114037"/>
              <a:ext cx="749559" cy="974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3" descr="C:\cygwin\home\justin\ATPESC_2013-08-06\part11-swift-py-r\slides\Rlogo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275" y="5221293"/>
              <a:ext cx="1004548" cy="759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Rounded Rectangle 68"/>
            <p:cNvSpPr/>
            <p:nvPr/>
          </p:nvSpPr>
          <p:spPr>
            <a:xfrm>
              <a:off x="3431332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4363275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C++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367823" y="4019647"/>
              <a:ext cx="1237863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Fortran</a:t>
              </a:r>
            </a:p>
          </p:txBody>
        </p:sp>
        <p:pic>
          <p:nvPicPr>
            <p:cNvPr id="72" name="Picture 4" descr="C:\Users\justin\Desktop\tcllogo-tr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9706" y="5056641"/>
              <a:ext cx="814096" cy="119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/>
          <p:cNvGrpSpPr/>
          <p:nvPr/>
        </p:nvGrpSpPr>
        <p:grpSpPr>
          <a:xfrm>
            <a:off x="6277919" y="2191306"/>
            <a:ext cx="2588630" cy="1734933"/>
            <a:chOff x="3200400" y="3200400"/>
            <a:chExt cx="3581400" cy="3200400"/>
          </a:xfrm>
        </p:grpSpPr>
        <p:sp>
          <p:nvSpPr>
            <p:cNvPr id="59" name="Rectangle 58"/>
            <p:cNvSpPr/>
            <p:nvPr/>
          </p:nvSpPr>
          <p:spPr>
            <a:xfrm>
              <a:off x="3200400" y="3200400"/>
              <a:ext cx="3581400" cy="32004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0" name="Picture 2" descr="C:\cygwin\home\justin\ATPESC_2013-08-06\part11-swift-py-r\slides\python-powered-h-50x6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226" y="5114037"/>
              <a:ext cx="749559" cy="974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3" descr="C:\cygwin\home\justin\ATPESC_2013-08-06\part11-swift-py-r\slides\Rlogo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275" y="5221293"/>
              <a:ext cx="1004548" cy="759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Rounded Rectangle 61"/>
            <p:cNvSpPr/>
            <p:nvPr/>
          </p:nvSpPr>
          <p:spPr>
            <a:xfrm>
              <a:off x="3431332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363275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C++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367823" y="4019647"/>
              <a:ext cx="1237863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Fortran</a:t>
              </a:r>
            </a:p>
          </p:txBody>
        </p:sp>
        <p:pic>
          <p:nvPicPr>
            <p:cNvPr id="65" name="Picture 4" descr="C:\Users\justin\Desktop\tcllogo-tr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9706" y="5056641"/>
              <a:ext cx="814096" cy="119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Rectangle 51"/>
          <p:cNvSpPr/>
          <p:nvPr/>
        </p:nvSpPr>
        <p:spPr>
          <a:xfrm>
            <a:off x="6167765" y="2108690"/>
            <a:ext cx="2588630" cy="1734933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317258" y="2516008"/>
            <a:ext cx="550772" cy="394982"/>
          </a:xfrm>
          <a:prstGeom prst="roundRect">
            <a:avLst/>
          </a:prstGeom>
          <a:solidFill>
            <a:srgbClr val="A6C4DE"/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969193" y="2516008"/>
            <a:ext cx="622449" cy="394982"/>
          </a:xfrm>
          <a:prstGeom prst="roundRect">
            <a:avLst/>
          </a:prstGeom>
          <a:solidFill>
            <a:srgbClr val="A6C4DE"/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C++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7709775" y="2516008"/>
            <a:ext cx="959885" cy="394982"/>
          </a:xfrm>
          <a:prstGeom prst="roundRect">
            <a:avLst/>
          </a:prstGeom>
          <a:solidFill>
            <a:srgbClr val="A6C4DE"/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Fortran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5626378" y="2808854"/>
            <a:ext cx="651541" cy="1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4" name="Straight Arrow Connector 73"/>
          <p:cNvCxnSpPr/>
          <p:nvPr/>
        </p:nvCxnSpPr>
        <p:spPr>
          <a:xfrm>
            <a:off x="5626379" y="2954699"/>
            <a:ext cx="651541" cy="1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grpSp>
        <p:nvGrpSpPr>
          <p:cNvPr id="75" name="Group 74"/>
          <p:cNvGrpSpPr/>
          <p:nvPr/>
        </p:nvGrpSpPr>
        <p:grpSpPr>
          <a:xfrm>
            <a:off x="5718563" y="3030567"/>
            <a:ext cx="837922" cy="392234"/>
            <a:chOff x="5181926" y="5559107"/>
            <a:chExt cx="745191" cy="522978"/>
          </a:xfrm>
        </p:grpSpPr>
        <p:sp>
          <p:nvSpPr>
            <p:cNvPr id="76" name="Oval 75"/>
            <p:cNvSpPr/>
            <p:nvPr/>
          </p:nvSpPr>
          <p:spPr bwMode="auto">
            <a:xfrm>
              <a:off x="5213470" y="5559107"/>
              <a:ext cx="447364" cy="522978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charset="0"/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181926" y="5577647"/>
              <a:ext cx="74519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 charset="0"/>
                  <a:ea typeface="MS PGothic" pitchFamily="34" charset="-128"/>
                </a:rPr>
                <a:t>MPI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6317259" y="2179607"/>
            <a:ext cx="231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Swift/T worker</a:t>
            </a:r>
            <a:endParaRPr lang="en-US" b="1" dirty="0">
              <a:solidFill>
                <a:srgbClr val="404040"/>
              </a:solidFill>
              <a:latin typeface="Calibri" charset="0"/>
              <a:ea typeface="MS PGothic" pitchFamily="34" charset="-128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621660" y="2878425"/>
            <a:ext cx="651541" cy="1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pic>
        <p:nvPicPr>
          <p:cNvPr id="80" name="Picture 2" descr="C:\cygwin\home\justin\mcs\gadgets\swift-logo\swift-turbin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993" y="1108332"/>
            <a:ext cx="2587402" cy="90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/>
          <p:cNvSpPr/>
          <p:nvPr/>
        </p:nvSpPr>
        <p:spPr>
          <a:xfrm>
            <a:off x="6380701" y="2976157"/>
            <a:ext cx="2268847" cy="8264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touque.ca/EC/ICS2O/students/2010-09/ICS2O7B/RabS/Java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89" y="2997971"/>
            <a:ext cx="563082" cy="77409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8" name="Picture 4" descr="https://res.cloudinary.com/skillsmatter/image/upload/v1453975328/oceuc8zbcqibbhmxk9n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043" y="3119240"/>
            <a:ext cx="514048" cy="57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C:\cygwin\home\wozniak\exm\papers\JointLab_2014_woz\julia_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38" y="3375124"/>
            <a:ext cx="804446" cy="41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" descr="C:\cygwin\home\justin\ATPESC_2013-08-06\part11-swift-py-r\slides\R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560" y="3026595"/>
            <a:ext cx="804446" cy="32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:\cygwin\home\justin\exm\papers\PyHPC_2013\plots\python-bw-rat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01" y="2961966"/>
            <a:ext cx="4298767" cy="193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2249728" y="3783839"/>
            <a:ext cx="2586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64K cores of Blue Waters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2 billion Python tasks</a:t>
            </a:r>
            <a:br>
              <a:rPr lang="en-US" sz="1600" b="1" kern="1200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</a:br>
            <a:r>
              <a:rPr lang="en-US" sz="1600" b="1" kern="1200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14 million Pythons/s</a:t>
            </a:r>
            <a:endParaRPr lang="en-US" sz="1600" b="1" kern="1200" dirty="0">
              <a:solidFill>
                <a:srgbClr val="404040"/>
              </a:solidFill>
              <a:latin typeface="Calibri" charset="0"/>
              <a:ea typeface="MS PGothic" pitchFamily="34" charset="-128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051946" y="4239395"/>
            <a:ext cx="43167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Interlanguage parallel scripting for distributed-memory scientific </a:t>
            </a: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computing.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 </a:t>
            </a: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Proc. WORKS @ SC 2015</a:t>
            </a:r>
            <a:endParaRPr lang="en-US" sz="1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5051947" y="4239395"/>
            <a:ext cx="3874883" cy="0"/>
          </a:xfrm>
          <a:prstGeom prst="line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8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Swift </a:t>
            </a:r>
            <a:r>
              <a:rPr lang="en-GB" dirty="0"/>
              <a:t>programming </a:t>
            </a:r>
            <a:r>
              <a:rPr lang="en-GB" dirty="0" smtClean="0"/>
              <a:t>model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842752"/>
            <a:ext cx="8372901" cy="1749326"/>
          </a:xfrm>
        </p:spPr>
        <p:txBody>
          <a:bodyPr/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F() </a:t>
            </a:r>
            <a:r>
              <a:rPr lang="en-GB" dirty="0"/>
              <a:t>and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G()</a:t>
            </a:r>
            <a:r>
              <a:rPr lang="en-GB" dirty="0">
                <a:cs typeface="Courier New" pitchFamily="49" charset="0"/>
              </a:rPr>
              <a:t> implemented in native code or external programs</a:t>
            </a:r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F() </a:t>
            </a:r>
            <a:r>
              <a:rPr lang="en-GB" dirty="0"/>
              <a:t>and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G()</a:t>
            </a:r>
            <a:r>
              <a:rPr lang="en-GB" dirty="0"/>
              <a:t>run in concurrently in different processes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GB" dirty="0"/>
              <a:t> is computed when they are both done</a:t>
            </a:r>
          </a:p>
          <a:p>
            <a:r>
              <a:rPr lang="en-GB" dirty="0"/>
              <a:t>This parallelism is </a:t>
            </a:r>
            <a:r>
              <a:rPr lang="en-GB" i="1" dirty="0"/>
              <a:t>automatic</a:t>
            </a:r>
          </a:p>
          <a:p>
            <a:r>
              <a:rPr lang="en-GB" dirty="0"/>
              <a:t>Works recursively throughout the program’s call graph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All </a:t>
            </a:r>
            <a:r>
              <a:rPr lang="en-GB" dirty="0"/>
              <a:t>progress driven by concurrent dataflow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65671" y="1317243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(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r) 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myproc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(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, 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j)</a:t>
            </a:r>
          </a:p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{</a:t>
            </a:r>
          </a:p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    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x = F(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);    </a:t>
            </a:r>
          </a:p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    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y = G(j);</a:t>
            </a:r>
          </a:p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    r = x + y;</a:t>
            </a:r>
          </a:p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944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Language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86640"/>
            <a:ext cx="8372901" cy="3005438"/>
          </a:xfrm>
        </p:spPr>
        <p:txBody>
          <a:bodyPr/>
          <a:lstStyle/>
          <a:p>
            <a:r>
              <a:rPr lang="en-GB" dirty="0" smtClean="0"/>
              <a:t>Make it easy to run large batteries of external program or library executions</a:t>
            </a:r>
          </a:p>
          <a:p>
            <a:endParaRPr lang="en-GB" i="1" dirty="0"/>
          </a:p>
          <a:p>
            <a:r>
              <a:rPr lang="en-GB" dirty="0" smtClean="0"/>
              <a:t>Provide rich programming language at the top level – fully generic</a:t>
            </a:r>
          </a:p>
          <a:p>
            <a:endParaRPr lang="en-GB" dirty="0"/>
          </a:p>
          <a:p>
            <a:r>
              <a:rPr lang="en-GB" dirty="0" smtClean="0"/>
              <a:t>Support implicit concurrency and conventional programming constructs</a:t>
            </a:r>
          </a:p>
          <a:p>
            <a:endParaRPr lang="en-GB" dirty="0"/>
          </a:p>
          <a:p>
            <a:r>
              <a:rPr lang="en-GB" dirty="0" smtClean="0"/>
              <a:t>Enable complex tasks based in other scripting languages (e.g., Python) or parallel MPI tasks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Hierarchical, naturally parallel, script-like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49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Swift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74996"/>
            <a:ext cx="4181168" cy="3317082"/>
          </a:xfrm>
        </p:spPr>
        <p:txBody>
          <a:bodyPr/>
          <a:lstStyle/>
          <a:p>
            <a:pPr marL="169863" lvl="0" indent="-169863"/>
            <a:r>
              <a:rPr lang="en-US" sz="1200" dirty="0">
                <a:solidFill>
                  <a:schemeClr val="tx1"/>
                </a:solidFill>
              </a:rPr>
              <a:t>Data types</a:t>
            </a:r>
          </a:p>
          <a:p>
            <a:pPr lvl="0">
              <a:buNone/>
            </a:pPr>
            <a:r>
              <a:rPr lang="en-US" sz="1050" dirty="0" err="1">
                <a:latin typeface="Inconsolata-dz" pitchFamily="49" charset="0"/>
              </a:rPr>
              <a:t>int</a:t>
            </a:r>
            <a:r>
              <a:rPr lang="en-US" sz="1050" dirty="0">
                <a:latin typeface="Inconsolata-dz" pitchFamily="49" charset="0"/>
              </a:rPr>
              <a:t> </a:t>
            </a:r>
            <a:r>
              <a:rPr lang="en-US" sz="1050" dirty="0" err="1" smtClean="0">
                <a:latin typeface="Inconsolata-dz" pitchFamily="49" charset="0"/>
              </a:rPr>
              <a:t>i</a:t>
            </a:r>
            <a:r>
              <a:rPr lang="en-US" sz="1050" dirty="0" smtClean="0">
                <a:latin typeface="Inconsolata-dz" pitchFamily="49" charset="0"/>
              </a:rPr>
              <a:t> </a:t>
            </a:r>
            <a:r>
              <a:rPr lang="en-US" sz="1050" dirty="0">
                <a:latin typeface="Inconsolata-dz" pitchFamily="49" charset="0"/>
              </a:rPr>
              <a:t>= 4;</a:t>
            </a:r>
          </a:p>
          <a:p>
            <a:pPr lvl="0">
              <a:buNone/>
            </a:pPr>
            <a:r>
              <a:rPr lang="en-US" sz="1050" dirty="0">
                <a:latin typeface="Inconsolata-dz" pitchFamily="49" charset="0"/>
              </a:rPr>
              <a:t>string s = "hello world";</a:t>
            </a:r>
          </a:p>
          <a:p>
            <a:pPr lvl="0">
              <a:buNone/>
            </a:pPr>
            <a:r>
              <a:rPr lang="en-US" sz="1050" dirty="0">
                <a:latin typeface="Inconsolata-dz" pitchFamily="49" charset="0"/>
              </a:rPr>
              <a:t>file image&lt;"snapshot.jpg"&gt;;</a:t>
            </a:r>
          </a:p>
          <a:p>
            <a:pPr lvl="0"/>
            <a:endParaRPr lang="en-US" sz="400" dirty="0">
              <a:latin typeface="Courier New" pitchFamily="49" charset="0"/>
            </a:endParaRPr>
          </a:p>
          <a:p>
            <a:pPr lvl="0"/>
            <a:r>
              <a:rPr lang="en-US" sz="1200" dirty="0">
                <a:solidFill>
                  <a:schemeClr val="tx1"/>
                </a:solidFill>
              </a:rPr>
              <a:t>Shell access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lvl="0">
              <a:lnSpc>
                <a:spcPct val="84000"/>
              </a:lnSpc>
              <a:buSzPct val="7500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050" dirty="0">
                <a:latin typeface="Inconsolata-dz" pitchFamily="49" charset="0"/>
              </a:rPr>
              <a:t>app (file o) </a:t>
            </a:r>
            <a:r>
              <a:rPr lang="en-US" sz="1050" dirty="0" err="1">
                <a:latin typeface="Inconsolata-dz" pitchFamily="49" charset="0"/>
              </a:rPr>
              <a:t>myapp</a:t>
            </a:r>
            <a:r>
              <a:rPr lang="en-US" sz="1050" dirty="0">
                <a:latin typeface="Inconsolata-dz" pitchFamily="49" charset="0"/>
              </a:rPr>
              <a:t>(file f, </a:t>
            </a:r>
            <a:r>
              <a:rPr lang="en-US" sz="1050" dirty="0" err="1">
                <a:latin typeface="Inconsolata-dz" pitchFamily="49" charset="0"/>
              </a:rPr>
              <a:t>int</a:t>
            </a:r>
            <a:r>
              <a:rPr lang="en-US" sz="1050" dirty="0">
                <a:latin typeface="Inconsolata-dz" pitchFamily="49" charset="0"/>
              </a:rPr>
              <a:t> </a:t>
            </a:r>
            <a:r>
              <a:rPr lang="en-US" sz="1050" dirty="0" err="1">
                <a:latin typeface="Inconsolata-dz" pitchFamily="49" charset="0"/>
              </a:rPr>
              <a:t>i</a:t>
            </a:r>
            <a:r>
              <a:rPr lang="en-US" sz="1050" dirty="0">
                <a:latin typeface="Inconsolata-dz" pitchFamily="49" charset="0"/>
              </a:rPr>
              <a:t>)</a:t>
            </a:r>
          </a:p>
          <a:p>
            <a:pPr lvl="0">
              <a:lnSpc>
                <a:spcPct val="84000"/>
              </a:lnSpc>
              <a:buSzPct val="7500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050" dirty="0">
                <a:latin typeface="Inconsolata-dz" pitchFamily="49" charset="0"/>
              </a:rPr>
              <a:t>{ </a:t>
            </a:r>
            <a:r>
              <a:rPr lang="en-US" sz="1050" dirty="0" err="1">
                <a:latin typeface="Inconsolata-dz" pitchFamily="49" charset="0"/>
              </a:rPr>
              <a:t>mysim</a:t>
            </a:r>
            <a:r>
              <a:rPr lang="en-US" sz="1050" dirty="0">
                <a:latin typeface="Inconsolata-dz" pitchFamily="49" charset="0"/>
              </a:rPr>
              <a:t>  "-s" </a:t>
            </a:r>
            <a:r>
              <a:rPr lang="en-US" sz="1050" dirty="0" err="1">
                <a:latin typeface="Inconsolata-dz" pitchFamily="49" charset="0"/>
              </a:rPr>
              <a:t>i</a:t>
            </a:r>
            <a:r>
              <a:rPr lang="en-US" sz="1050" dirty="0">
                <a:latin typeface="Inconsolata-dz" pitchFamily="49" charset="0"/>
              </a:rPr>
              <a:t> @f @o; }</a:t>
            </a:r>
          </a:p>
          <a:p>
            <a:pPr marL="0" lvl="0" indent="0">
              <a:buNone/>
              <a:defRPr/>
            </a:pPr>
            <a:endParaRPr lang="en-US" sz="1050" dirty="0">
              <a:latin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schemeClr val="tx1"/>
                </a:solidFill>
              </a:rPr>
              <a:t>Structured data</a:t>
            </a:r>
          </a:p>
          <a:p>
            <a:pPr lvl="0">
              <a:buNone/>
              <a:defRPr/>
            </a:pPr>
            <a:r>
              <a:rPr lang="en-US" sz="1050" dirty="0" err="1">
                <a:latin typeface="Inconsolata-dz" pitchFamily="49" charset="0"/>
                <a:cs typeface="Courier New" pitchFamily="49" charset="0"/>
              </a:rPr>
              <a:t>typedef</a:t>
            </a:r>
            <a:r>
              <a:rPr lang="en-US" sz="1050" dirty="0">
                <a:latin typeface="Inconsolata-dz" pitchFamily="49" charset="0"/>
                <a:cs typeface="Courier New" pitchFamily="49" charset="0"/>
              </a:rPr>
              <a:t> image file;</a:t>
            </a:r>
          </a:p>
          <a:p>
            <a:pPr lvl="0">
              <a:buNone/>
              <a:defRPr/>
            </a:pPr>
            <a:r>
              <a:rPr lang="en-US" sz="1050" dirty="0">
                <a:latin typeface="Inconsolata-dz" pitchFamily="49" charset="0"/>
                <a:cs typeface="Courier New" pitchFamily="49" charset="0"/>
              </a:rPr>
              <a:t>image A[];</a:t>
            </a:r>
          </a:p>
          <a:p>
            <a:pPr lvl="0">
              <a:buNone/>
            </a:pPr>
            <a:r>
              <a:rPr lang="en-US" sz="1050" dirty="0">
                <a:latin typeface="Inconsolata-dz" pitchFamily="49" charset="0"/>
              </a:rPr>
              <a:t>type </a:t>
            </a:r>
            <a:r>
              <a:rPr lang="en-US" sz="1050" dirty="0" err="1">
                <a:latin typeface="Inconsolata-dz" pitchFamily="49" charset="0"/>
              </a:rPr>
              <a:t>protein_run</a:t>
            </a:r>
            <a:r>
              <a:rPr lang="en-US" sz="1050" dirty="0">
                <a:latin typeface="Inconsolata-dz" pitchFamily="49" charset="0"/>
              </a:rPr>
              <a:t> {</a:t>
            </a:r>
          </a:p>
          <a:p>
            <a:pPr lvl="0">
              <a:buNone/>
            </a:pPr>
            <a:r>
              <a:rPr lang="en-US" sz="1050" dirty="0">
                <a:latin typeface="Inconsolata-dz" pitchFamily="49" charset="0"/>
              </a:rPr>
              <a:t>	file </a:t>
            </a:r>
            <a:r>
              <a:rPr lang="en-US" sz="1050" dirty="0" err="1">
                <a:latin typeface="Inconsolata-dz" pitchFamily="49" charset="0"/>
              </a:rPr>
              <a:t>pdb_in</a:t>
            </a:r>
            <a:r>
              <a:rPr lang="en-US" sz="1050" dirty="0">
                <a:latin typeface="Inconsolata-dz" pitchFamily="49" charset="0"/>
              </a:rPr>
              <a:t>; file </a:t>
            </a:r>
            <a:r>
              <a:rPr lang="en-US" sz="1050" dirty="0" err="1">
                <a:latin typeface="Inconsolata-dz" pitchFamily="49" charset="0"/>
              </a:rPr>
              <a:t>sim_out</a:t>
            </a:r>
            <a:r>
              <a:rPr lang="en-US" sz="1050" dirty="0">
                <a:latin typeface="Inconsolata-dz" pitchFamily="49" charset="0"/>
              </a:rPr>
              <a:t>;</a:t>
            </a:r>
          </a:p>
          <a:p>
            <a:pPr lvl="0">
              <a:buNone/>
            </a:pPr>
            <a:r>
              <a:rPr lang="en-US" sz="1050" dirty="0">
                <a:latin typeface="Inconsolata-dz" pitchFamily="49" charset="0"/>
              </a:rPr>
              <a:t>}</a:t>
            </a:r>
          </a:p>
          <a:p>
            <a:pPr lvl="0">
              <a:buNone/>
            </a:pPr>
            <a:r>
              <a:rPr lang="en-US" sz="1050" dirty="0">
                <a:latin typeface="Inconsolata-dz" pitchFamily="49" charset="0"/>
              </a:rPr>
              <a:t>bag&lt;blob&gt;[] B;</a:t>
            </a:r>
          </a:p>
          <a:p>
            <a:endParaRPr lang="en-US" sz="10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62284" y="1289684"/>
            <a:ext cx="4572000" cy="25437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69863" indent="-169863" eaLnBrk="0" hangingPunct="0">
              <a:spcBef>
                <a:spcPct val="20000"/>
              </a:spcBef>
              <a:buFont typeface="Wingdings" charset="2"/>
              <a:buChar char="§"/>
              <a:defRPr/>
            </a:pPr>
            <a:r>
              <a:rPr lang="en-US" sz="1200" dirty="0">
                <a:ea typeface="ＭＳ Ｐゴシック" charset="-128"/>
                <a:cs typeface="ＭＳ Ｐゴシック" charset="-128"/>
              </a:rPr>
              <a:t>Conventional expressions</a:t>
            </a:r>
          </a:p>
          <a:p>
            <a:pPr>
              <a:buNone/>
            </a:pPr>
            <a:r>
              <a:rPr lang="en-US" sz="1050" dirty="0">
                <a:latin typeface="Inconsolata-dz" pitchFamily="49" charset="0"/>
              </a:rPr>
              <a:t>if (x == 3) { </a:t>
            </a:r>
          </a:p>
          <a:p>
            <a:pPr>
              <a:buNone/>
            </a:pPr>
            <a:r>
              <a:rPr lang="en-US" sz="1050" dirty="0">
                <a:latin typeface="Inconsolata-dz" pitchFamily="49" charset="0"/>
              </a:rPr>
              <a:t>    y = x+2;</a:t>
            </a:r>
          </a:p>
          <a:p>
            <a:pPr>
              <a:buNone/>
            </a:pPr>
            <a:r>
              <a:rPr lang="en-US" sz="1050" dirty="0">
                <a:latin typeface="Inconsolata-dz" pitchFamily="49" charset="0"/>
              </a:rPr>
              <a:t>    s = </a:t>
            </a:r>
            <a:r>
              <a:rPr lang="en-US" sz="1050" dirty="0" err="1">
                <a:latin typeface="Inconsolata-dz" pitchFamily="49" charset="0"/>
              </a:rPr>
              <a:t>strcat</a:t>
            </a:r>
            <a:r>
              <a:rPr lang="en-US" sz="1050" dirty="0">
                <a:latin typeface="Inconsolata-dz" pitchFamily="49" charset="0"/>
              </a:rPr>
              <a:t>("y: ", y);</a:t>
            </a:r>
          </a:p>
          <a:p>
            <a:pPr lvl="0">
              <a:defRPr/>
            </a:pPr>
            <a:r>
              <a:rPr lang="en-US" sz="1050" dirty="0">
                <a:latin typeface="Inconsolata-dz" pitchFamily="49" charset="0"/>
              </a:rPr>
              <a:t>}</a:t>
            </a:r>
          </a:p>
          <a:p>
            <a:pPr lvl="0">
              <a:defRPr/>
            </a:pPr>
            <a:endParaRPr lang="en-US" sz="1200" dirty="0">
              <a:latin typeface="Courier New" pitchFamily="49" charset="0"/>
            </a:endParaRPr>
          </a:p>
          <a:p>
            <a:pPr marL="169863" lvl="0" indent="-169863" eaLnBrk="0" hangingPunct="0">
              <a:spcBef>
                <a:spcPct val="20000"/>
              </a:spcBef>
              <a:buFont typeface="Wingdings" charset="2"/>
              <a:buChar char="§"/>
              <a:defRPr/>
            </a:pPr>
            <a:r>
              <a:rPr lang="en-US" sz="1200" dirty="0">
                <a:ea typeface="ＭＳ Ｐゴシック" charset="-128"/>
                <a:cs typeface="ＭＳ Ｐゴシック" charset="-128"/>
              </a:rPr>
              <a:t>Parallel loops</a:t>
            </a:r>
          </a:p>
          <a:p>
            <a:pPr lvl="0">
              <a:defRPr/>
            </a:pPr>
            <a:r>
              <a:rPr lang="en-US" sz="1050" dirty="0" err="1">
                <a:latin typeface="Inconsolata-dz" pitchFamily="49" charset="0"/>
                <a:cs typeface="Courier New" pitchFamily="49" charset="0"/>
              </a:rPr>
              <a:t>foreach</a:t>
            </a:r>
            <a:r>
              <a:rPr lang="en-US" sz="1050" dirty="0">
                <a:latin typeface="Inconsolata-dz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Inconsolata-dz" pitchFamily="49" charset="0"/>
                <a:cs typeface="Courier New" pitchFamily="49" charset="0"/>
              </a:rPr>
              <a:t>f,i</a:t>
            </a:r>
            <a:r>
              <a:rPr lang="en-US" sz="1050" dirty="0">
                <a:latin typeface="Inconsolata-dz" pitchFamily="49" charset="0"/>
                <a:cs typeface="Courier New" pitchFamily="49" charset="0"/>
              </a:rPr>
              <a:t> in A {</a:t>
            </a:r>
          </a:p>
          <a:p>
            <a:pPr lvl="0">
              <a:defRPr/>
            </a:pPr>
            <a:r>
              <a:rPr lang="en-US" sz="1050" dirty="0">
                <a:latin typeface="Inconsolata-dz" pitchFamily="49" charset="0"/>
                <a:cs typeface="Courier New" pitchFamily="49" charset="0"/>
              </a:rPr>
              <a:t>    B[</a:t>
            </a:r>
            <a:r>
              <a:rPr lang="en-US" sz="1050" dirty="0" err="1">
                <a:latin typeface="Inconsolata-dz" pitchFamily="49" charset="0"/>
                <a:cs typeface="Courier New" pitchFamily="49" charset="0"/>
              </a:rPr>
              <a:t>i</a:t>
            </a:r>
            <a:r>
              <a:rPr lang="en-US" sz="1050" dirty="0">
                <a:latin typeface="Inconsolata-dz" pitchFamily="49" charset="0"/>
                <a:cs typeface="Courier New" pitchFamily="49" charset="0"/>
              </a:rPr>
              <a:t>] = convert(A[</a:t>
            </a:r>
            <a:r>
              <a:rPr lang="en-US" sz="1050" dirty="0" err="1">
                <a:latin typeface="Inconsolata-dz" pitchFamily="49" charset="0"/>
                <a:cs typeface="Courier New" pitchFamily="49" charset="0"/>
              </a:rPr>
              <a:t>i</a:t>
            </a:r>
            <a:r>
              <a:rPr lang="en-US" sz="1050" dirty="0">
                <a:latin typeface="Inconsolata-dz" pitchFamily="49" charset="0"/>
                <a:cs typeface="Courier New" pitchFamily="49" charset="0"/>
              </a:rPr>
              <a:t>]);</a:t>
            </a:r>
          </a:p>
          <a:p>
            <a:pPr lvl="0">
              <a:defRPr/>
            </a:pPr>
            <a:r>
              <a:rPr lang="en-US" sz="1050" dirty="0">
                <a:latin typeface="Inconsolata-dz" pitchFamily="49" charset="0"/>
                <a:cs typeface="Courier New" pitchFamily="49" charset="0"/>
              </a:rPr>
              <a:t>}</a:t>
            </a:r>
          </a:p>
          <a:p>
            <a:pPr lvl="0">
              <a:defRPr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169863" indent="-169863" eaLnBrk="0" hangingPunct="0">
              <a:spcBef>
                <a:spcPct val="20000"/>
              </a:spcBef>
              <a:buFont typeface="Wingdings" charset="2"/>
              <a:buChar char="§"/>
              <a:defRPr/>
            </a:pPr>
            <a:r>
              <a:rPr lang="en-US" sz="1200" dirty="0">
                <a:ea typeface="ＭＳ Ｐゴシック" charset="-128"/>
                <a:cs typeface="ＭＳ Ｐゴシック" charset="-128"/>
              </a:rPr>
              <a:t>Data flow</a:t>
            </a:r>
          </a:p>
          <a:p>
            <a:pPr lvl="0">
              <a:defRPr/>
            </a:pPr>
            <a:r>
              <a:rPr lang="en-US" sz="1050" dirty="0">
                <a:latin typeface="Inconsolata-dz" pitchFamily="49" charset="0"/>
                <a:cs typeface="Courier New" pitchFamily="49" charset="0"/>
              </a:rPr>
              <a:t>merge(analyze(B[0], B[1]),</a:t>
            </a:r>
          </a:p>
          <a:p>
            <a:r>
              <a:rPr lang="en-US" sz="1050" dirty="0">
                <a:latin typeface="Inconsolata-dz" pitchFamily="49" charset="0"/>
                <a:cs typeface="Courier New" pitchFamily="49" charset="0"/>
              </a:rPr>
              <a:t>      analyze(B[2], B[3]));</a:t>
            </a:r>
          </a:p>
        </p:txBody>
      </p:sp>
      <p:sp>
        <p:nvSpPr>
          <p:cNvPr id="7" name="Rectangle 6"/>
          <p:cNvSpPr/>
          <p:nvPr/>
        </p:nvSpPr>
        <p:spPr>
          <a:xfrm>
            <a:off x="4169045" y="3957846"/>
            <a:ext cx="487421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Swift: A language for distributed parallel scripting. </a:t>
            </a:r>
            <a:r>
              <a:rPr lang="en-US" sz="11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br>
              <a:rPr lang="en-US" sz="11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1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J. Parallel Computing 2011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Compiler techniques for massively scalable implicit task parallelism. </a:t>
            </a: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Proc. </a:t>
            </a:r>
            <a:r>
              <a:rPr lang="en-US" sz="11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SC </a:t>
            </a: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2014</a:t>
            </a:r>
          </a:p>
          <a:p>
            <a:endParaRPr lang="en-US" sz="110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169045" y="3919954"/>
            <a:ext cx="4874217" cy="0"/>
          </a:xfrm>
          <a:prstGeom prst="line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35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06F9E"/>
                </a:solidFill>
              </a:rPr>
              <a:t>Centralized evaluation </a:t>
            </a:r>
            <a:r>
              <a:rPr lang="en-US" dirty="0" smtClean="0">
                <a:solidFill>
                  <a:srgbClr val="406F9E"/>
                </a:solidFill>
              </a:rPr>
              <a:t>is </a:t>
            </a:r>
            <a:r>
              <a:rPr lang="en-US" dirty="0">
                <a:solidFill>
                  <a:srgbClr val="406F9E"/>
                </a:solidFill>
              </a:rPr>
              <a:t>a bottleneck</a:t>
            </a:r>
            <a:br>
              <a:rPr lang="en-US" dirty="0">
                <a:solidFill>
                  <a:srgbClr val="406F9E"/>
                </a:solidFill>
              </a:rPr>
            </a:br>
            <a:r>
              <a:rPr lang="en-US" dirty="0">
                <a:solidFill>
                  <a:srgbClr val="406F9E"/>
                </a:solidFill>
              </a:rPr>
              <a:t>at extreme scales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" name="Picture 2" descr="C:\cygwin\home\justin\mcs\pubs\slides\2015\EDF\distributed-eva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499" y="1721199"/>
            <a:ext cx="5501488" cy="238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87099" y="1301867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Had this (Swift/K):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98935" y="1301867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have this (Swift/T): 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94469" y="4239395"/>
            <a:ext cx="8748793" cy="0"/>
          </a:xfrm>
          <a:prstGeom prst="line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82803" y="4368413"/>
            <a:ext cx="7570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Turbine: A distributed-memory dataflow engine for high performance many-task </a:t>
            </a: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applications. </a:t>
            </a: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Fundamenta 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Informaticae 28(3), 2013</a:t>
            </a:r>
          </a:p>
        </p:txBody>
      </p:sp>
    </p:spTree>
    <p:extLst>
      <p:ext uri="{BB962C8B-B14F-4D97-AF65-F5344CB8AC3E}">
        <p14:creationId xmlns:p14="http://schemas.microsoft.com/office/powerpoint/2010/main" val="35517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Swift/T: Fully parallel evaluation                                  of complex scripts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815F56-630E-7E4B-8F2C-15A1EE33C21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3307" y="1121229"/>
            <a:ext cx="435640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 X = 100, Y = 100;</a:t>
            </a:r>
          </a:p>
          <a:p>
            <a:r>
              <a:rPr lang="en-US" sz="1600" dirty="0" err="1" smtClean="0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 A[][];</a:t>
            </a:r>
          </a:p>
          <a:p>
            <a:r>
              <a:rPr lang="en-US" sz="1600" dirty="0" err="1" smtClean="0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 B[];</a:t>
            </a:r>
          </a:p>
          <a:p>
            <a:r>
              <a:rPr lang="en-US" sz="1600" dirty="0" err="1" smtClean="0">
                <a:latin typeface="Inconsolata-dz" pitchFamily="49" charset="0"/>
                <a:cs typeface="Courier New" pitchFamily="49" charset="0"/>
              </a:rPr>
              <a:t>foreach</a:t>
            </a:r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Inconsolata-dz" pitchFamily="49" charset="0"/>
                <a:cs typeface="Courier New" pitchFamily="49" charset="0"/>
              </a:rPr>
              <a:t>x</a:t>
            </a:r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 in [0:X-1] {</a:t>
            </a:r>
          </a:p>
          <a:p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Inconsolata-dz" pitchFamily="49" charset="0"/>
                <a:cs typeface="Courier New" pitchFamily="49" charset="0"/>
              </a:rPr>
              <a:t>foreach</a:t>
            </a:r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Inconsolata-dz" pitchFamily="49" charset="0"/>
                <a:cs typeface="Courier New" pitchFamily="49" charset="0"/>
              </a:rPr>
              <a:t>y</a:t>
            </a:r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 in [0:Y-1] {</a:t>
            </a:r>
          </a:p>
          <a:p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    if (</a:t>
            </a:r>
            <a:r>
              <a:rPr lang="en-US" sz="1600" dirty="0" err="1" smtClean="0">
                <a:latin typeface="Inconsolata-dz" pitchFamily="49" charset="0"/>
                <a:cs typeface="Courier New" pitchFamily="49" charset="0"/>
              </a:rPr>
              <a:t>check(x</a:t>
            </a:r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Inconsolata-dz" pitchFamily="49" charset="0"/>
                <a:cs typeface="Courier New" pitchFamily="49" charset="0"/>
              </a:rPr>
              <a:t>y</a:t>
            </a:r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)) {</a:t>
            </a:r>
          </a:p>
          <a:p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Inconsolata-dz" pitchFamily="49" charset="0"/>
                <a:cs typeface="Courier New" pitchFamily="49" charset="0"/>
              </a:rPr>
              <a:t>A[x][y</a:t>
            </a:r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Inconsolata-dz" pitchFamily="49" charset="0"/>
                <a:cs typeface="Courier New" pitchFamily="49" charset="0"/>
              </a:rPr>
              <a:t>g(f(x</a:t>
            </a:r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), </a:t>
            </a:r>
            <a:r>
              <a:rPr lang="en-US" sz="1600" dirty="0" err="1" smtClean="0">
                <a:latin typeface="Inconsolata-dz" pitchFamily="49" charset="0"/>
                <a:cs typeface="Courier New" pitchFamily="49" charset="0"/>
              </a:rPr>
              <a:t>f(y</a:t>
            </a:r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Inconsolata-dz" pitchFamily="49" charset="0"/>
                <a:cs typeface="Courier New" pitchFamily="49" charset="0"/>
              </a:rPr>
              <a:t>A[x][y</a:t>
            </a:r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] = 0;</a:t>
            </a:r>
          </a:p>
          <a:p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Inconsolata-dz" pitchFamily="49" charset="0"/>
                <a:cs typeface="Courier New" pitchFamily="49" charset="0"/>
              </a:rPr>
              <a:t>B[x</a:t>
            </a:r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Inconsolata-dz" pitchFamily="49" charset="0"/>
                <a:cs typeface="Courier New" pitchFamily="49" charset="0"/>
              </a:rPr>
              <a:t>sum(A[x</a:t>
            </a:r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}</a:t>
            </a:r>
            <a:endParaRPr lang="en-US" sz="1600" dirty="0">
              <a:latin typeface="Inconsolata-dz" pitchFamily="49" charset="0"/>
              <a:cs typeface="Courier New" pitchFamily="49" charset="0"/>
            </a:endParaRPr>
          </a:p>
        </p:txBody>
      </p:sp>
      <p:pic>
        <p:nvPicPr>
          <p:cNvPr id="1026" name="Picture 2" descr="C:\cygwin\home\wozniak\exm\materials\misc-slides\spawn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944" y="1217517"/>
            <a:ext cx="4272966" cy="277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123340" y="4305740"/>
            <a:ext cx="6934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Swift/T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: Scalable data flow programming for distributed-memory task-parallel applications 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Proc.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CCGrid, 2013.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123341" y="4289662"/>
            <a:ext cx="7427993" cy="0"/>
          </a:xfrm>
          <a:prstGeom prst="line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09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Swift for Really Parallel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32542"/>
            <a:ext cx="4254284" cy="331708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800" b="1" u="sng" dirty="0" smtClean="0">
                <a:latin typeface="Inconsolata-dz" pitchFamily="49" charset="0"/>
              </a:rPr>
              <a:t>App definitions</a:t>
            </a:r>
            <a:br>
              <a:rPr lang="en-US" sz="800" b="1" u="sng" dirty="0" smtClean="0">
                <a:latin typeface="Inconsolata-dz" pitchFamily="49" charset="0"/>
              </a:rPr>
            </a:br>
            <a:r>
              <a:rPr lang="en-US" sz="800" dirty="0">
                <a:latin typeface="Inconsolata-dz" pitchFamily="49" charset="0"/>
              </a:rPr>
              <a:t/>
            </a:r>
            <a:br>
              <a:rPr lang="en-US" sz="800" dirty="0">
                <a:latin typeface="Inconsolata-dz" pitchFamily="49" charset="0"/>
              </a:rPr>
            </a:br>
            <a:r>
              <a:rPr lang="en-US" sz="800" dirty="0">
                <a:latin typeface="Inconsolata-dz" pitchFamily="49" charset="0"/>
              </a:rPr>
              <a:t>app (</a:t>
            </a:r>
            <a:r>
              <a:rPr lang="en-US" sz="800" dirty="0" err="1">
                <a:latin typeface="Inconsolata-dz" pitchFamily="49" charset="0"/>
              </a:rPr>
              <a:t>object_file</a:t>
            </a:r>
            <a:r>
              <a:rPr lang="en-US" sz="800" dirty="0">
                <a:latin typeface="Inconsolata-dz" pitchFamily="49" charset="0"/>
              </a:rPr>
              <a:t> o) </a:t>
            </a:r>
            <a:r>
              <a:rPr lang="en-US" sz="800" b="1" dirty="0" err="1">
                <a:latin typeface="Inconsolata-dz" pitchFamily="49" charset="0"/>
              </a:rPr>
              <a:t>gcc</a:t>
            </a:r>
            <a:r>
              <a:rPr lang="en-US" sz="800" dirty="0">
                <a:latin typeface="Inconsolata-dz" pitchFamily="49" charset="0"/>
              </a:rPr>
              <a:t>(</a:t>
            </a:r>
            <a:r>
              <a:rPr lang="en-US" sz="800" dirty="0" err="1">
                <a:latin typeface="Inconsolata-dz" pitchFamily="49" charset="0"/>
              </a:rPr>
              <a:t>c_file</a:t>
            </a:r>
            <a:r>
              <a:rPr lang="en-US" sz="800" dirty="0">
                <a:latin typeface="Inconsolata-dz" pitchFamily="49" charset="0"/>
              </a:rPr>
              <a:t> c, string </a:t>
            </a:r>
            <a:r>
              <a:rPr lang="en-US" sz="800" dirty="0" err="1">
                <a:latin typeface="Inconsolata-dz" pitchFamily="49" charset="0"/>
              </a:rPr>
              <a:t>cflags</a:t>
            </a:r>
            <a:r>
              <a:rPr lang="en-US" sz="800" dirty="0">
                <a:latin typeface="Inconsolata-dz" pitchFamily="49" charset="0"/>
              </a:rPr>
              <a:t>[]) </a:t>
            </a:r>
            <a:r>
              <a:rPr lang="en-US" sz="800" dirty="0" smtClean="0">
                <a:latin typeface="Inconsolata-dz" pitchFamily="49" charset="0"/>
              </a:rPr>
              <a:t/>
            </a:r>
            <a:br>
              <a:rPr lang="en-US" sz="800" dirty="0" smtClean="0">
                <a:latin typeface="Inconsolata-dz" pitchFamily="49" charset="0"/>
              </a:rPr>
            </a:br>
            <a:r>
              <a:rPr lang="en-US" sz="800" dirty="0" smtClean="0">
                <a:latin typeface="Inconsolata-dz" pitchFamily="49" charset="0"/>
              </a:rPr>
              <a:t>{</a:t>
            </a:r>
            <a:endParaRPr lang="en-US" sz="800" dirty="0">
              <a:latin typeface="Inconsolata-dz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800" dirty="0">
                <a:solidFill>
                  <a:schemeClr val="accent6"/>
                </a:solidFill>
                <a:latin typeface="Inconsolata-dz" pitchFamily="49" charset="0"/>
              </a:rPr>
              <a:t>// Example: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800" dirty="0">
                <a:solidFill>
                  <a:schemeClr val="accent6"/>
                </a:solidFill>
                <a:latin typeface="Inconsolata-dz" pitchFamily="49" charset="0"/>
              </a:rPr>
              <a:t>//  </a:t>
            </a:r>
            <a:r>
              <a:rPr lang="en-US" sz="800" dirty="0" err="1">
                <a:solidFill>
                  <a:schemeClr val="accent6"/>
                </a:solidFill>
                <a:latin typeface="Inconsolata-dz" pitchFamily="49" charset="0"/>
              </a:rPr>
              <a:t>gcc</a:t>
            </a:r>
            <a:r>
              <a:rPr lang="en-US" sz="800" dirty="0">
                <a:solidFill>
                  <a:schemeClr val="accent6"/>
                </a:solidFill>
                <a:latin typeface="Inconsolata-dz" pitchFamily="49" charset="0"/>
              </a:rPr>
              <a:t>   -c   -O2    -o  </a:t>
            </a:r>
            <a:r>
              <a:rPr lang="en-US" sz="800" dirty="0" err="1">
                <a:solidFill>
                  <a:schemeClr val="accent6"/>
                </a:solidFill>
                <a:latin typeface="Inconsolata-dz" pitchFamily="49" charset="0"/>
              </a:rPr>
              <a:t>f.o</a:t>
            </a:r>
            <a:r>
              <a:rPr lang="en-US" sz="800" dirty="0">
                <a:solidFill>
                  <a:schemeClr val="accent6"/>
                </a:solidFill>
                <a:latin typeface="Inconsolata-dz" pitchFamily="49" charset="0"/>
              </a:rPr>
              <a:t> </a:t>
            </a:r>
            <a:r>
              <a:rPr lang="en-US" sz="800" dirty="0" err="1">
                <a:solidFill>
                  <a:schemeClr val="accent6"/>
                </a:solidFill>
                <a:latin typeface="Inconsolata-dz" pitchFamily="49" charset="0"/>
              </a:rPr>
              <a:t>f.c</a:t>
            </a:r>
            <a:endParaRPr lang="en-US" sz="800" dirty="0">
              <a:solidFill>
                <a:schemeClr val="accent6"/>
              </a:solidFill>
              <a:latin typeface="Inconsolata-dz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800" dirty="0">
                <a:latin typeface="Inconsolata-dz" pitchFamily="49" charset="0"/>
              </a:rPr>
              <a:t>   "</a:t>
            </a:r>
            <a:r>
              <a:rPr lang="en-US" sz="800" dirty="0" err="1">
                <a:latin typeface="Inconsolata-dz" pitchFamily="49" charset="0"/>
              </a:rPr>
              <a:t>gcc</a:t>
            </a:r>
            <a:r>
              <a:rPr lang="en-US" sz="800" dirty="0">
                <a:latin typeface="Inconsolata-dz" pitchFamily="49" charset="0"/>
              </a:rPr>
              <a:t>" "-c" </a:t>
            </a:r>
            <a:r>
              <a:rPr lang="en-US" sz="800" dirty="0" err="1">
                <a:latin typeface="Inconsolata-dz" pitchFamily="49" charset="0"/>
              </a:rPr>
              <a:t>cflags</a:t>
            </a:r>
            <a:r>
              <a:rPr lang="en-US" sz="800" dirty="0">
                <a:latin typeface="Inconsolata-dz" pitchFamily="49" charset="0"/>
              </a:rPr>
              <a:t> "-o" o   c;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800" dirty="0">
                <a:latin typeface="Inconsolata-dz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800" dirty="0">
              <a:latin typeface="Inconsolata-dz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800" dirty="0">
                <a:latin typeface="Inconsolata-dz" pitchFamily="49" charset="0"/>
              </a:rPr>
              <a:t>app (</a:t>
            </a:r>
            <a:r>
              <a:rPr lang="en-US" sz="800" dirty="0" err="1">
                <a:latin typeface="Inconsolata-dz" pitchFamily="49" charset="0"/>
              </a:rPr>
              <a:t>x_file</a:t>
            </a:r>
            <a:r>
              <a:rPr lang="en-US" sz="800" dirty="0">
                <a:latin typeface="Inconsolata-dz" pitchFamily="49" charset="0"/>
              </a:rPr>
              <a:t> x) </a:t>
            </a:r>
            <a:r>
              <a:rPr lang="en-US" sz="800" b="1" dirty="0" err="1">
                <a:latin typeface="Inconsolata-dz" pitchFamily="49" charset="0"/>
              </a:rPr>
              <a:t>ld</a:t>
            </a:r>
            <a:r>
              <a:rPr lang="en-US" sz="800" dirty="0">
                <a:latin typeface="Inconsolata-dz" pitchFamily="49" charset="0"/>
              </a:rPr>
              <a:t>(</a:t>
            </a:r>
            <a:r>
              <a:rPr lang="en-US" sz="800" dirty="0" err="1">
                <a:latin typeface="Inconsolata-dz" pitchFamily="49" charset="0"/>
              </a:rPr>
              <a:t>object_file</a:t>
            </a:r>
            <a:r>
              <a:rPr lang="en-US" sz="800" dirty="0">
                <a:latin typeface="Inconsolata-dz" pitchFamily="49" charset="0"/>
              </a:rPr>
              <a:t> o[], string </a:t>
            </a:r>
            <a:r>
              <a:rPr lang="en-US" sz="800" dirty="0" err="1">
                <a:latin typeface="Inconsolata-dz" pitchFamily="49" charset="0"/>
              </a:rPr>
              <a:t>ldflags</a:t>
            </a:r>
            <a:r>
              <a:rPr lang="en-US" sz="800" dirty="0">
                <a:latin typeface="Inconsolata-dz" pitchFamily="49" charset="0"/>
              </a:rPr>
              <a:t>[]) </a:t>
            </a:r>
            <a:r>
              <a:rPr lang="en-US" sz="800" dirty="0" smtClean="0">
                <a:latin typeface="Inconsolata-dz" pitchFamily="49" charset="0"/>
              </a:rPr>
              <a:t/>
            </a:r>
            <a:br>
              <a:rPr lang="en-US" sz="800" dirty="0" smtClean="0">
                <a:latin typeface="Inconsolata-dz" pitchFamily="49" charset="0"/>
              </a:rPr>
            </a:br>
            <a:r>
              <a:rPr lang="en-US" sz="800" dirty="0" smtClean="0">
                <a:latin typeface="Inconsolata-dz" pitchFamily="49" charset="0"/>
              </a:rPr>
              <a:t>{</a:t>
            </a:r>
            <a:endParaRPr lang="en-US" sz="800" dirty="0">
              <a:latin typeface="Inconsolata-dz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800" dirty="0">
                <a:solidFill>
                  <a:schemeClr val="accent6"/>
                </a:solidFill>
                <a:latin typeface="Inconsolata-dz" pitchFamily="49" charset="0"/>
              </a:rPr>
              <a:t>// Example: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800" dirty="0">
                <a:solidFill>
                  <a:schemeClr val="accent6"/>
                </a:solidFill>
                <a:latin typeface="Inconsolata-dz" pitchFamily="49" charset="0"/>
              </a:rPr>
              <a:t>//  </a:t>
            </a:r>
            <a:r>
              <a:rPr lang="en-US" sz="800" dirty="0" err="1">
                <a:solidFill>
                  <a:schemeClr val="accent6"/>
                </a:solidFill>
                <a:latin typeface="Inconsolata-dz" pitchFamily="49" charset="0"/>
              </a:rPr>
              <a:t>gcc</a:t>
            </a:r>
            <a:r>
              <a:rPr lang="en-US" sz="800" dirty="0">
                <a:solidFill>
                  <a:schemeClr val="accent6"/>
                </a:solidFill>
                <a:latin typeface="Inconsolata-dz" pitchFamily="49" charset="0"/>
              </a:rPr>
              <a:t>           -o  </a:t>
            </a:r>
            <a:r>
              <a:rPr lang="en-US" sz="800" dirty="0" err="1">
                <a:solidFill>
                  <a:schemeClr val="accent6"/>
                </a:solidFill>
                <a:latin typeface="Inconsolata-dz" pitchFamily="49" charset="0"/>
              </a:rPr>
              <a:t>f.x</a:t>
            </a:r>
            <a:r>
              <a:rPr lang="en-US" sz="800" dirty="0">
                <a:solidFill>
                  <a:schemeClr val="accent6"/>
                </a:solidFill>
                <a:latin typeface="Inconsolata-dz" pitchFamily="49" charset="0"/>
              </a:rPr>
              <a:t> f1.o f2.o ...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800" dirty="0">
                <a:latin typeface="Inconsolata-dz" pitchFamily="49" charset="0"/>
              </a:rPr>
              <a:t>   "</a:t>
            </a:r>
            <a:r>
              <a:rPr lang="en-US" sz="800" dirty="0" err="1">
                <a:latin typeface="Inconsolata-dz" pitchFamily="49" charset="0"/>
              </a:rPr>
              <a:t>gcc</a:t>
            </a:r>
            <a:r>
              <a:rPr lang="en-US" sz="800" dirty="0">
                <a:latin typeface="Inconsolata-dz" pitchFamily="49" charset="0"/>
              </a:rPr>
              <a:t>" </a:t>
            </a:r>
            <a:r>
              <a:rPr lang="en-US" sz="800" dirty="0" err="1">
                <a:latin typeface="Inconsolata-dz" pitchFamily="49" charset="0"/>
              </a:rPr>
              <a:t>ldflags</a:t>
            </a:r>
            <a:r>
              <a:rPr lang="en-US" sz="800" dirty="0">
                <a:latin typeface="Inconsolata-dz" pitchFamily="49" charset="0"/>
              </a:rPr>
              <a:t> "-o" x   o;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800" dirty="0">
                <a:latin typeface="Inconsolata-dz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800" dirty="0">
              <a:latin typeface="Inconsolata-dz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800" dirty="0">
                <a:latin typeface="Inconsolata-dz" pitchFamily="49" charset="0"/>
              </a:rPr>
              <a:t>app (</a:t>
            </a:r>
            <a:r>
              <a:rPr lang="en-US" sz="800" dirty="0" err="1">
                <a:latin typeface="Inconsolata-dz" pitchFamily="49" charset="0"/>
              </a:rPr>
              <a:t>output_file</a:t>
            </a:r>
            <a:r>
              <a:rPr lang="en-US" sz="800" dirty="0">
                <a:latin typeface="Inconsolata-dz" pitchFamily="49" charset="0"/>
              </a:rPr>
              <a:t> o) </a:t>
            </a:r>
            <a:r>
              <a:rPr lang="en-US" sz="800" b="1" dirty="0">
                <a:latin typeface="Inconsolata-dz" pitchFamily="49" charset="0"/>
              </a:rPr>
              <a:t>run</a:t>
            </a:r>
            <a:r>
              <a:rPr lang="en-US" sz="800" dirty="0">
                <a:latin typeface="Inconsolata-dz" pitchFamily="49" charset="0"/>
              </a:rPr>
              <a:t>(</a:t>
            </a:r>
            <a:r>
              <a:rPr lang="en-US" sz="800" dirty="0" err="1">
                <a:latin typeface="Inconsolata-dz" pitchFamily="49" charset="0"/>
              </a:rPr>
              <a:t>x_file</a:t>
            </a:r>
            <a:r>
              <a:rPr lang="en-US" sz="800" dirty="0">
                <a:latin typeface="Inconsolata-dz" pitchFamily="49" charset="0"/>
              </a:rPr>
              <a:t> x) </a:t>
            </a:r>
            <a:r>
              <a:rPr lang="en-US" sz="800" dirty="0" smtClean="0">
                <a:latin typeface="Inconsolata-dz" pitchFamily="49" charset="0"/>
              </a:rPr>
              <a:t/>
            </a:r>
            <a:br>
              <a:rPr lang="en-US" sz="800" dirty="0" smtClean="0">
                <a:latin typeface="Inconsolata-dz" pitchFamily="49" charset="0"/>
              </a:rPr>
            </a:br>
            <a:r>
              <a:rPr lang="en-US" sz="800" dirty="0" smtClean="0">
                <a:latin typeface="Inconsolata-dz" pitchFamily="49" charset="0"/>
              </a:rPr>
              <a:t>{</a:t>
            </a:r>
            <a:endParaRPr lang="en-US" sz="800" dirty="0">
              <a:latin typeface="Inconsolata-dz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800" dirty="0">
                <a:latin typeface="Inconsolata-dz" pitchFamily="49" charset="0"/>
              </a:rPr>
              <a:t>  "</a:t>
            </a:r>
            <a:r>
              <a:rPr lang="en-US" sz="800" dirty="0" err="1">
                <a:latin typeface="Inconsolata-dz" pitchFamily="49" charset="0"/>
              </a:rPr>
              <a:t>sh</a:t>
            </a:r>
            <a:r>
              <a:rPr lang="en-US" sz="800" dirty="0">
                <a:latin typeface="Inconsolata-dz" pitchFamily="49" charset="0"/>
              </a:rPr>
              <a:t>" "-c" x @</a:t>
            </a:r>
            <a:r>
              <a:rPr lang="en-US" sz="800" dirty="0" err="1">
                <a:latin typeface="Inconsolata-dz" pitchFamily="49" charset="0"/>
              </a:rPr>
              <a:t>stdout</a:t>
            </a:r>
            <a:r>
              <a:rPr lang="en-US" sz="800" dirty="0">
                <a:latin typeface="Inconsolata-dz" pitchFamily="49" charset="0"/>
              </a:rPr>
              <a:t>=o;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800" dirty="0">
                <a:latin typeface="Inconsolata-dz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800" dirty="0">
              <a:latin typeface="Inconsolata-dz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800" dirty="0">
                <a:latin typeface="Inconsolata-dz" pitchFamily="49" charset="0"/>
              </a:rPr>
              <a:t>app (</a:t>
            </a:r>
            <a:r>
              <a:rPr lang="en-US" sz="800" dirty="0" err="1">
                <a:latin typeface="Inconsolata-dz" pitchFamily="49" charset="0"/>
              </a:rPr>
              <a:t>timing_file</a:t>
            </a:r>
            <a:r>
              <a:rPr lang="en-US" sz="800" dirty="0">
                <a:latin typeface="Inconsolata-dz" pitchFamily="49" charset="0"/>
              </a:rPr>
              <a:t> t) </a:t>
            </a:r>
            <a:r>
              <a:rPr lang="en-US" sz="800" b="1" dirty="0">
                <a:latin typeface="Inconsolata-dz" pitchFamily="49" charset="0"/>
              </a:rPr>
              <a:t>extract</a:t>
            </a:r>
            <a:r>
              <a:rPr lang="en-US" sz="800" dirty="0">
                <a:latin typeface="Inconsolata-dz" pitchFamily="49" charset="0"/>
              </a:rPr>
              <a:t>(</a:t>
            </a:r>
            <a:r>
              <a:rPr lang="en-US" sz="800" dirty="0" err="1">
                <a:latin typeface="Inconsolata-dz" pitchFamily="49" charset="0"/>
              </a:rPr>
              <a:t>output_file</a:t>
            </a:r>
            <a:r>
              <a:rPr lang="en-US" sz="800" dirty="0">
                <a:latin typeface="Inconsolata-dz" pitchFamily="49" charset="0"/>
              </a:rPr>
              <a:t> o) </a:t>
            </a:r>
            <a:r>
              <a:rPr lang="en-US" sz="800" dirty="0" smtClean="0">
                <a:latin typeface="Inconsolata-dz" pitchFamily="49" charset="0"/>
              </a:rPr>
              <a:t/>
            </a:r>
            <a:br>
              <a:rPr lang="en-US" sz="800" dirty="0" smtClean="0">
                <a:latin typeface="Inconsolata-dz" pitchFamily="49" charset="0"/>
              </a:rPr>
            </a:br>
            <a:r>
              <a:rPr lang="en-US" sz="800" dirty="0" smtClean="0">
                <a:latin typeface="Inconsolata-dz" pitchFamily="49" charset="0"/>
              </a:rPr>
              <a:t>{</a:t>
            </a:r>
            <a:endParaRPr lang="en-US" sz="800" dirty="0">
              <a:latin typeface="Inconsolata-dz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800" dirty="0">
                <a:latin typeface="Inconsolata-dz" pitchFamily="49" charset="0"/>
              </a:rPr>
              <a:t>  "tail" "-1" o "|" "cut" "-f" "2" "-d" " " @</a:t>
            </a:r>
            <a:r>
              <a:rPr lang="en-US" sz="800" dirty="0" err="1">
                <a:latin typeface="Inconsolata-dz" pitchFamily="49" charset="0"/>
              </a:rPr>
              <a:t>stdout</a:t>
            </a:r>
            <a:r>
              <a:rPr lang="en-US" sz="800" dirty="0">
                <a:latin typeface="Inconsolata-dz" pitchFamily="49" charset="0"/>
              </a:rPr>
              <a:t>=t;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800" dirty="0">
                <a:latin typeface="Inconsolata-dz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800" dirty="0">
              <a:latin typeface="Inconsolata-dz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800" dirty="0">
              <a:latin typeface="Inconsolata-dz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Plus language features- typed files, arrays, string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04474" y="1358633"/>
            <a:ext cx="417679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900" b="1" u="sng" dirty="0">
                <a:latin typeface="Inconsolata-dz" pitchFamily="49" charset="0"/>
              </a:rPr>
              <a:t>Swift </a:t>
            </a:r>
            <a:r>
              <a:rPr lang="en-US" sz="900" b="1" u="sng" dirty="0" smtClean="0">
                <a:latin typeface="Inconsolata-dz" pitchFamily="49" charset="0"/>
              </a:rPr>
              <a:t>code</a:t>
            </a:r>
            <a:br>
              <a:rPr lang="en-US" sz="900" b="1" u="sng" dirty="0" smtClean="0">
                <a:latin typeface="Inconsolata-dz" pitchFamily="49" charset="0"/>
              </a:rPr>
            </a:br>
            <a:endParaRPr lang="en-US" sz="900" dirty="0">
              <a:latin typeface="Inconsolata-dz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900" dirty="0" smtClean="0">
                <a:latin typeface="Inconsolata-dz" pitchFamily="49" charset="0"/>
              </a:rPr>
              <a:t>string </a:t>
            </a:r>
            <a:r>
              <a:rPr lang="en-US" sz="900" dirty="0" err="1">
                <a:latin typeface="Inconsolata-dz" pitchFamily="49" charset="0"/>
              </a:rPr>
              <a:t>program_name</a:t>
            </a:r>
            <a:r>
              <a:rPr lang="en-US" sz="900" dirty="0">
                <a:latin typeface="Inconsolata-dz" pitchFamily="49" charset="0"/>
              </a:rPr>
              <a:t> = "programs/program1.c";</a:t>
            </a:r>
          </a:p>
          <a:p>
            <a:pPr>
              <a:spcAft>
                <a:spcPts val="300"/>
              </a:spcAft>
            </a:pPr>
            <a:r>
              <a:rPr lang="en-US" sz="900" dirty="0" err="1" smtClean="0">
                <a:latin typeface="Inconsolata-dz" pitchFamily="49" charset="0"/>
              </a:rPr>
              <a:t>c_file</a:t>
            </a:r>
            <a:r>
              <a:rPr lang="en-US" sz="900" dirty="0" smtClean="0">
                <a:latin typeface="Inconsolata-dz" pitchFamily="49" charset="0"/>
              </a:rPr>
              <a:t> </a:t>
            </a:r>
            <a:r>
              <a:rPr lang="en-US" sz="900" dirty="0">
                <a:latin typeface="Inconsolata-dz" pitchFamily="49" charset="0"/>
              </a:rPr>
              <a:t>c = input(</a:t>
            </a:r>
            <a:r>
              <a:rPr lang="en-US" sz="900" dirty="0" err="1">
                <a:latin typeface="Inconsolata-dz" pitchFamily="49" charset="0"/>
              </a:rPr>
              <a:t>program_name</a:t>
            </a:r>
            <a:r>
              <a:rPr lang="en-US" sz="900" dirty="0">
                <a:latin typeface="Inconsolata-dz" pitchFamily="49" charset="0"/>
              </a:rPr>
              <a:t>);</a:t>
            </a:r>
          </a:p>
          <a:p>
            <a:pPr>
              <a:spcAft>
                <a:spcPts val="300"/>
              </a:spcAft>
            </a:pPr>
            <a:endParaRPr lang="en-US" sz="900" dirty="0" smtClean="0">
              <a:latin typeface="Inconsolata-dz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900" dirty="0" err="1" smtClean="0">
                <a:latin typeface="Inconsolata-dz" pitchFamily="49" charset="0"/>
              </a:rPr>
              <a:t>foreach</a:t>
            </a:r>
            <a:r>
              <a:rPr lang="en-US" sz="900" dirty="0" smtClean="0">
                <a:latin typeface="Inconsolata-dz" pitchFamily="49" charset="0"/>
              </a:rPr>
              <a:t> </a:t>
            </a:r>
            <a:r>
              <a:rPr lang="en-US" sz="900" dirty="0" err="1">
                <a:latin typeface="Inconsolata-dz" pitchFamily="49" charset="0"/>
              </a:rPr>
              <a:t>O_level</a:t>
            </a:r>
            <a:r>
              <a:rPr lang="en-US" sz="900" dirty="0">
                <a:latin typeface="Inconsolata-dz" pitchFamily="49" charset="0"/>
              </a:rPr>
              <a:t> in [0:3]  </a:t>
            </a:r>
            <a:r>
              <a:rPr lang="en-US" sz="900" dirty="0" smtClean="0">
                <a:latin typeface="Inconsolata-dz" pitchFamily="49" charset="0"/>
              </a:rPr>
              <a:t/>
            </a:r>
            <a:br>
              <a:rPr lang="en-US" sz="900" dirty="0" smtClean="0">
                <a:latin typeface="Inconsolata-dz" pitchFamily="49" charset="0"/>
              </a:rPr>
            </a:br>
            <a:r>
              <a:rPr lang="en-US" sz="900" dirty="0" smtClean="0">
                <a:latin typeface="Inconsolata-dz" pitchFamily="49" charset="0"/>
              </a:rPr>
              <a:t>{</a:t>
            </a:r>
            <a:endParaRPr lang="en-US" sz="900" dirty="0">
              <a:latin typeface="Inconsolata-dz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900" dirty="0" smtClean="0">
                <a:latin typeface="Inconsolata-dz" pitchFamily="49" charset="0"/>
              </a:rPr>
              <a:t>  </a:t>
            </a:r>
            <a:r>
              <a:rPr lang="en-US" sz="900" dirty="0" smtClean="0">
                <a:solidFill>
                  <a:schemeClr val="accent6"/>
                </a:solidFill>
                <a:latin typeface="Inconsolata-dz" pitchFamily="49" charset="0"/>
              </a:rPr>
              <a:t>// </a:t>
            </a:r>
            <a:r>
              <a:rPr lang="en-US" sz="900" dirty="0">
                <a:solidFill>
                  <a:schemeClr val="accent6"/>
                </a:solidFill>
                <a:latin typeface="Inconsolata-dz" pitchFamily="49" charset="0"/>
              </a:rPr>
              <a:t>Construct </a:t>
            </a:r>
            <a:r>
              <a:rPr lang="en-US" sz="900" dirty="0" smtClean="0">
                <a:solidFill>
                  <a:schemeClr val="accent6"/>
                </a:solidFill>
                <a:latin typeface="Inconsolata-dz" pitchFamily="49" charset="0"/>
              </a:rPr>
              <a:t>the compiler </a:t>
            </a:r>
            <a:r>
              <a:rPr lang="en-US" sz="900" dirty="0">
                <a:solidFill>
                  <a:schemeClr val="accent6"/>
                </a:solidFill>
                <a:latin typeface="Inconsolata-dz" pitchFamily="49" charset="0"/>
              </a:rPr>
              <a:t>flags</a:t>
            </a:r>
          </a:p>
          <a:p>
            <a:pPr>
              <a:spcAft>
                <a:spcPts val="300"/>
              </a:spcAft>
            </a:pPr>
            <a:r>
              <a:rPr lang="en-US" sz="900" dirty="0">
                <a:latin typeface="Inconsolata-dz" pitchFamily="49" charset="0"/>
              </a:rPr>
              <a:t>  </a:t>
            </a:r>
            <a:r>
              <a:rPr lang="en-US" sz="900" dirty="0" smtClean="0">
                <a:latin typeface="Inconsolata-dz" pitchFamily="49" charset="0"/>
              </a:rPr>
              <a:t>string </a:t>
            </a:r>
            <a:r>
              <a:rPr lang="en-US" sz="900" dirty="0" err="1">
                <a:latin typeface="Inconsolata-dz" pitchFamily="49" charset="0"/>
              </a:rPr>
              <a:t>O_flag</a:t>
            </a:r>
            <a:r>
              <a:rPr lang="en-US" sz="900" dirty="0">
                <a:latin typeface="Inconsolata-dz" pitchFamily="49" charset="0"/>
              </a:rPr>
              <a:t> = </a:t>
            </a:r>
            <a:r>
              <a:rPr lang="en-US" sz="900" dirty="0">
                <a:latin typeface="Inconsolata-dz" pitchFamily="49" charset="0"/>
              </a:rPr>
              <a:t>"-O" </a:t>
            </a:r>
            <a:r>
              <a:rPr lang="en-US" sz="900" dirty="0" smtClean="0">
                <a:latin typeface="Inconsolata-dz" pitchFamily="49" charset="0"/>
              </a:rPr>
              <a:t>+ </a:t>
            </a:r>
            <a:r>
              <a:rPr lang="en-US" sz="900" dirty="0" err="1" smtClean="0">
                <a:latin typeface="Inconsolata-dz" pitchFamily="49" charset="0"/>
              </a:rPr>
              <a:t>O_level</a:t>
            </a:r>
            <a:r>
              <a:rPr lang="en-US" sz="900" dirty="0" smtClean="0">
                <a:latin typeface="Inconsolata-dz" pitchFamily="49" charset="0"/>
              </a:rPr>
              <a:t>;</a:t>
            </a:r>
            <a:endParaRPr lang="en-US" sz="900" dirty="0">
              <a:latin typeface="Inconsolata-dz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900" dirty="0">
                <a:latin typeface="Inconsolata-dz" pitchFamily="49" charset="0"/>
              </a:rPr>
              <a:t>  </a:t>
            </a:r>
            <a:r>
              <a:rPr lang="en-US" sz="900" dirty="0" smtClean="0">
                <a:latin typeface="Inconsolata-dz" pitchFamily="49" charset="0"/>
              </a:rPr>
              <a:t>string </a:t>
            </a:r>
            <a:r>
              <a:rPr lang="en-US" sz="900" dirty="0" err="1">
                <a:latin typeface="Inconsolata-dz" pitchFamily="49" charset="0"/>
              </a:rPr>
              <a:t>cflags</a:t>
            </a:r>
            <a:r>
              <a:rPr lang="en-US" sz="900" dirty="0">
                <a:latin typeface="Inconsolata-dz" pitchFamily="49" charset="0"/>
              </a:rPr>
              <a:t>[] = [ "-</a:t>
            </a:r>
            <a:r>
              <a:rPr lang="en-US" sz="900" dirty="0" err="1">
                <a:latin typeface="Inconsolata-dz" pitchFamily="49" charset="0"/>
              </a:rPr>
              <a:t>fPIC</a:t>
            </a:r>
            <a:r>
              <a:rPr lang="en-US" sz="900" dirty="0">
                <a:latin typeface="Inconsolata-dz" pitchFamily="49" charset="0"/>
              </a:rPr>
              <a:t>", </a:t>
            </a:r>
            <a:r>
              <a:rPr lang="en-US" sz="900" dirty="0" err="1">
                <a:latin typeface="Inconsolata-dz" pitchFamily="49" charset="0"/>
              </a:rPr>
              <a:t>O_flag</a:t>
            </a:r>
            <a:r>
              <a:rPr lang="en-US" sz="900" dirty="0">
                <a:latin typeface="Inconsolata-dz" pitchFamily="49" charset="0"/>
              </a:rPr>
              <a:t> ];</a:t>
            </a:r>
          </a:p>
          <a:p>
            <a:pPr>
              <a:spcAft>
                <a:spcPts val="300"/>
              </a:spcAft>
            </a:pPr>
            <a:endParaRPr lang="en-US" sz="900" dirty="0">
              <a:latin typeface="Inconsolata-dz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900" dirty="0">
                <a:latin typeface="Inconsolata-dz" pitchFamily="49" charset="0"/>
              </a:rPr>
              <a:t>  </a:t>
            </a:r>
            <a:r>
              <a:rPr lang="en-US" sz="900" dirty="0" err="1" smtClean="0">
                <a:latin typeface="Inconsolata-dz" pitchFamily="49" charset="0"/>
              </a:rPr>
              <a:t>object_file</a:t>
            </a:r>
            <a:r>
              <a:rPr lang="en-US" sz="900" dirty="0" smtClean="0">
                <a:latin typeface="Inconsolata-dz" pitchFamily="49" charset="0"/>
              </a:rPr>
              <a:t> </a:t>
            </a:r>
            <a:r>
              <a:rPr lang="en-US" sz="900" dirty="0">
                <a:latin typeface="Inconsolata-dz" pitchFamily="49" charset="0"/>
              </a:rPr>
              <a:t>o&lt;</a:t>
            </a:r>
            <a:r>
              <a:rPr lang="en-US" sz="900" dirty="0" err="1">
                <a:latin typeface="Inconsolata-dz" pitchFamily="49" charset="0"/>
              </a:rPr>
              <a:t>my_object</a:t>
            </a:r>
            <a:r>
              <a:rPr lang="en-US" sz="900" dirty="0">
                <a:latin typeface="Inconsolata-dz" pitchFamily="49" charset="0"/>
              </a:rPr>
              <a:t>&gt; = </a:t>
            </a:r>
            <a:r>
              <a:rPr lang="en-US" sz="900" b="1" dirty="0" err="1">
                <a:latin typeface="Inconsolata-dz" pitchFamily="49" charset="0"/>
              </a:rPr>
              <a:t>gcc</a:t>
            </a:r>
            <a:r>
              <a:rPr lang="en-US" sz="900" dirty="0">
                <a:latin typeface="Inconsolata-dz" pitchFamily="49" charset="0"/>
              </a:rPr>
              <a:t>(c, </a:t>
            </a:r>
            <a:r>
              <a:rPr lang="en-US" sz="900" dirty="0" err="1">
                <a:latin typeface="Inconsolata-dz" pitchFamily="49" charset="0"/>
              </a:rPr>
              <a:t>cflags</a:t>
            </a:r>
            <a:r>
              <a:rPr lang="en-US" sz="900" dirty="0">
                <a:latin typeface="Inconsolata-dz" pitchFamily="49" charset="0"/>
              </a:rPr>
              <a:t>);</a:t>
            </a:r>
          </a:p>
          <a:p>
            <a:pPr>
              <a:spcAft>
                <a:spcPts val="300"/>
              </a:spcAft>
            </a:pPr>
            <a:r>
              <a:rPr lang="en-US" sz="900" dirty="0">
                <a:latin typeface="Inconsolata-dz" pitchFamily="49" charset="0"/>
              </a:rPr>
              <a:t>  </a:t>
            </a:r>
            <a:r>
              <a:rPr lang="en-US" sz="900" dirty="0" err="1" smtClean="0">
                <a:latin typeface="Inconsolata-dz" pitchFamily="49" charset="0"/>
              </a:rPr>
              <a:t>object_file</a:t>
            </a:r>
            <a:r>
              <a:rPr lang="en-US" sz="900" dirty="0" smtClean="0">
                <a:latin typeface="Inconsolata-dz" pitchFamily="49" charset="0"/>
              </a:rPr>
              <a:t> </a:t>
            </a:r>
            <a:r>
              <a:rPr lang="en-US" sz="900" dirty="0">
                <a:latin typeface="Inconsolata-dz" pitchFamily="49" charset="0"/>
              </a:rPr>
              <a:t>objects[] = [ o ];</a:t>
            </a:r>
          </a:p>
          <a:p>
            <a:pPr>
              <a:spcAft>
                <a:spcPts val="300"/>
              </a:spcAft>
            </a:pPr>
            <a:r>
              <a:rPr lang="en-US" sz="900" dirty="0">
                <a:latin typeface="Inconsolata-dz" pitchFamily="49" charset="0"/>
              </a:rPr>
              <a:t>  </a:t>
            </a:r>
            <a:r>
              <a:rPr lang="en-US" sz="900" dirty="0" smtClean="0">
                <a:latin typeface="Inconsolata-dz" pitchFamily="49" charset="0"/>
              </a:rPr>
              <a:t>string </a:t>
            </a:r>
            <a:r>
              <a:rPr lang="en-US" sz="900" dirty="0" err="1">
                <a:latin typeface="Inconsolata-dz" pitchFamily="49" charset="0"/>
              </a:rPr>
              <a:t>ldflags</a:t>
            </a:r>
            <a:r>
              <a:rPr lang="en-US" sz="900" dirty="0">
                <a:latin typeface="Inconsolata-dz" pitchFamily="49" charset="0"/>
              </a:rPr>
              <a:t>[] = [];</a:t>
            </a:r>
          </a:p>
          <a:p>
            <a:pPr>
              <a:spcAft>
                <a:spcPts val="300"/>
              </a:spcAft>
            </a:pPr>
            <a:r>
              <a:rPr lang="en-US" sz="900" dirty="0">
                <a:solidFill>
                  <a:schemeClr val="accent6"/>
                </a:solidFill>
                <a:latin typeface="Inconsolata-dz" pitchFamily="49" charset="0"/>
              </a:rPr>
              <a:t>  </a:t>
            </a:r>
            <a:r>
              <a:rPr lang="en-US" sz="900" dirty="0" smtClean="0">
                <a:solidFill>
                  <a:schemeClr val="accent6"/>
                </a:solidFill>
                <a:latin typeface="Inconsolata-dz" pitchFamily="49" charset="0"/>
              </a:rPr>
              <a:t>// </a:t>
            </a:r>
            <a:r>
              <a:rPr lang="en-US" sz="900" dirty="0">
                <a:solidFill>
                  <a:schemeClr val="accent6"/>
                </a:solidFill>
                <a:latin typeface="Inconsolata-dz" pitchFamily="49" charset="0"/>
              </a:rPr>
              <a:t>Link the program</a:t>
            </a:r>
          </a:p>
          <a:p>
            <a:pPr>
              <a:spcAft>
                <a:spcPts val="300"/>
              </a:spcAft>
            </a:pPr>
            <a:r>
              <a:rPr lang="en-US" sz="900" dirty="0">
                <a:latin typeface="Inconsolata-dz" pitchFamily="49" charset="0"/>
              </a:rPr>
              <a:t>  </a:t>
            </a:r>
            <a:r>
              <a:rPr lang="en-US" sz="900" dirty="0" err="1" smtClean="0">
                <a:latin typeface="Inconsolata-dz" pitchFamily="49" charset="0"/>
              </a:rPr>
              <a:t>x_file</a:t>
            </a:r>
            <a:r>
              <a:rPr lang="en-US" sz="900" dirty="0" smtClean="0">
                <a:latin typeface="Inconsolata-dz" pitchFamily="49" charset="0"/>
              </a:rPr>
              <a:t> </a:t>
            </a:r>
            <a:r>
              <a:rPr lang="en-US" sz="900" dirty="0">
                <a:latin typeface="Inconsolata-dz" pitchFamily="49" charset="0"/>
              </a:rPr>
              <a:t>x&lt;</a:t>
            </a:r>
            <a:r>
              <a:rPr lang="en-US" sz="900" dirty="0" err="1">
                <a:latin typeface="Inconsolata-dz" pitchFamily="49" charset="0"/>
              </a:rPr>
              <a:t>my_executable</a:t>
            </a:r>
            <a:r>
              <a:rPr lang="en-US" sz="900" dirty="0">
                <a:latin typeface="Inconsolata-dz" pitchFamily="49" charset="0"/>
              </a:rPr>
              <a:t>&gt; = </a:t>
            </a:r>
            <a:r>
              <a:rPr lang="en-US" sz="900" b="1" dirty="0" err="1">
                <a:latin typeface="Inconsolata-dz" pitchFamily="49" charset="0"/>
              </a:rPr>
              <a:t>ld</a:t>
            </a:r>
            <a:r>
              <a:rPr lang="en-US" sz="900" dirty="0">
                <a:latin typeface="Inconsolata-dz" pitchFamily="49" charset="0"/>
              </a:rPr>
              <a:t>(objects, </a:t>
            </a:r>
            <a:r>
              <a:rPr lang="en-US" sz="900" dirty="0" err="1">
                <a:latin typeface="Inconsolata-dz" pitchFamily="49" charset="0"/>
              </a:rPr>
              <a:t>ldflags</a:t>
            </a:r>
            <a:r>
              <a:rPr lang="en-US" sz="900" dirty="0">
                <a:latin typeface="Inconsolata-dz" pitchFamily="49" charset="0"/>
              </a:rPr>
              <a:t>);</a:t>
            </a:r>
          </a:p>
          <a:p>
            <a:pPr>
              <a:spcAft>
                <a:spcPts val="300"/>
              </a:spcAft>
            </a:pPr>
            <a:r>
              <a:rPr lang="en-US" sz="900" dirty="0">
                <a:solidFill>
                  <a:schemeClr val="accent6"/>
                </a:solidFill>
                <a:latin typeface="Inconsolata-dz" pitchFamily="49" charset="0"/>
              </a:rPr>
              <a:t>  </a:t>
            </a:r>
            <a:r>
              <a:rPr lang="en-US" sz="900" dirty="0" smtClean="0">
                <a:solidFill>
                  <a:schemeClr val="accent6"/>
                </a:solidFill>
                <a:latin typeface="Inconsolata-dz" pitchFamily="49" charset="0"/>
              </a:rPr>
              <a:t>// </a:t>
            </a:r>
            <a:r>
              <a:rPr lang="en-US" sz="900" dirty="0">
                <a:solidFill>
                  <a:schemeClr val="accent6"/>
                </a:solidFill>
                <a:latin typeface="Inconsolata-dz" pitchFamily="49" charset="0"/>
              </a:rPr>
              <a:t>Run the program</a:t>
            </a:r>
          </a:p>
          <a:p>
            <a:pPr>
              <a:spcAft>
                <a:spcPts val="300"/>
              </a:spcAft>
            </a:pPr>
            <a:r>
              <a:rPr lang="en-US" sz="900" dirty="0">
                <a:latin typeface="Inconsolata-dz" pitchFamily="49" charset="0"/>
              </a:rPr>
              <a:t>  </a:t>
            </a:r>
            <a:r>
              <a:rPr lang="en-US" sz="900" dirty="0" err="1" smtClean="0">
                <a:latin typeface="Inconsolata-dz" pitchFamily="49" charset="0"/>
              </a:rPr>
              <a:t>output_file</a:t>
            </a:r>
            <a:r>
              <a:rPr lang="en-US" sz="900" dirty="0" smtClean="0">
                <a:latin typeface="Inconsolata-dz" pitchFamily="49" charset="0"/>
              </a:rPr>
              <a:t> </a:t>
            </a:r>
            <a:r>
              <a:rPr lang="en-US" sz="900" dirty="0">
                <a:latin typeface="Inconsolata-dz" pitchFamily="49" charset="0"/>
              </a:rPr>
              <a:t>out&lt;</a:t>
            </a:r>
            <a:r>
              <a:rPr lang="en-US" sz="900" dirty="0" err="1">
                <a:latin typeface="Inconsolata-dz" pitchFamily="49" charset="0"/>
              </a:rPr>
              <a:t>my_output</a:t>
            </a:r>
            <a:r>
              <a:rPr lang="en-US" sz="900" dirty="0">
                <a:latin typeface="Inconsolata-dz" pitchFamily="49" charset="0"/>
              </a:rPr>
              <a:t>&gt; = </a:t>
            </a:r>
            <a:r>
              <a:rPr lang="en-US" sz="900" b="1" dirty="0">
                <a:latin typeface="Inconsolata-dz" pitchFamily="49" charset="0"/>
              </a:rPr>
              <a:t>run</a:t>
            </a:r>
            <a:r>
              <a:rPr lang="en-US" sz="900" dirty="0">
                <a:latin typeface="Inconsolata-dz" pitchFamily="49" charset="0"/>
              </a:rPr>
              <a:t>(x);</a:t>
            </a:r>
          </a:p>
          <a:p>
            <a:pPr>
              <a:spcAft>
                <a:spcPts val="300"/>
              </a:spcAft>
            </a:pPr>
            <a:r>
              <a:rPr lang="en-US" sz="900" dirty="0">
                <a:solidFill>
                  <a:schemeClr val="accent6"/>
                </a:solidFill>
                <a:latin typeface="Inconsolata-dz" pitchFamily="49" charset="0"/>
              </a:rPr>
              <a:t>  </a:t>
            </a:r>
            <a:r>
              <a:rPr lang="en-US" sz="900" dirty="0" smtClean="0">
                <a:solidFill>
                  <a:schemeClr val="accent6"/>
                </a:solidFill>
                <a:latin typeface="Inconsolata-dz" pitchFamily="49" charset="0"/>
              </a:rPr>
              <a:t>// </a:t>
            </a:r>
            <a:r>
              <a:rPr lang="en-US" sz="900" dirty="0">
                <a:solidFill>
                  <a:schemeClr val="accent6"/>
                </a:solidFill>
                <a:latin typeface="Inconsolata-dz" pitchFamily="49" charset="0"/>
              </a:rPr>
              <a:t>Extract the run time from the program output</a:t>
            </a:r>
          </a:p>
          <a:p>
            <a:pPr>
              <a:spcAft>
                <a:spcPts val="300"/>
              </a:spcAft>
            </a:pPr>
            <a:r>
              <a:rPr lang="en-US" sz="900" dirty="0">
                <a:latin typeface="Inconsolata-dz" pitchFamily="49" charset="0"/>
              </a:rPr>
              <a:t>  </a:t>
            </a:r>
            <a:r>
              <a:rPr lang="en-US" sz="900" dirty="0" err="1" smtClean="0">
                <a:latin typeface="Inconsolata-dz" pitchFamily="49" charset="0"/>
              </a:rPr>
              <a:t>timing_file</a:t>
            </a:r>
            <a:r>
              <a:rPr lang="en-US" sz="900" dirty="0" smtClean="0">
                <a:latin typeface="Inconsolata-dz" pitchFamily="49" charset="0"/>
              </a:rPr>
              <a:t> </a:t>
            </a:r>
            <a:r>
              <a:rPr lang="en-US" sz="900" dirty="0">
                <a:latin typeface="Inconsolata-dz" pitchFamily="49" charset="0"/>
              </a:rPr>
              <a:t>t&lt;</a:t>
            </a:r>
            <a:r>
              <a:rPr lang="en-US" sz="900" dirty="0" err="1">
                <a:latin typeface="Inconsolata-dz" pitchFamily="49" charset="0"/>
              </a:rPr>
              <a:t>my_time</a:t>
            </a:r>
            <a:r>
              <a:rPr lang="en-US" sz="900" dirty="0">
                <a:latin typeface="Inconsolata-dz" pitchFamily="49" charset="0"/>
              </a:rPr>
              <a:t>&gt; = </a:t>
            </a:r>
            <a:r>
              <a:rPr lang="en-US" sz="900" b="1" dirty="0">
                <a:latin typeface="Inconsolata-dz" pitchFamily="49" charset="0"/>
              </a:rPr>
              <a:t>extract</a:t>
            </a:r>
            <a:r>
              <a:rPr lang="en-US" sz="900" dirty="0">
                <a:latin typeface="Inconsolata-dz" pitchFamily="49" charset="0"/>
              </a:rPr>
              <a:t>(out</a:t>
            </a:r>
            <a:r>
              <a:rPr lang="en-US" sz="900" dirty="0" smtClean="0">
                <a:latin typeface="Inconsolata-dz" pitchFamily="49" charset="0"/>
              </a:rPr>
              <a:t>);</a:t>
            </a:r>
          </a:p>
          <a:p>
            <a:pPr>
              <a:spcAft>
                <a:spcPts val="300"/>
              </a:spcAft>
            </a:pPr>
            <a:r>
              <a:rPr lang="en-US" sz="900" dirty="0">
                <a:latin typeface="Inconsolata-dz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806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Swift/T Compiler and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893" y="1274996"/>
            <a:ext cx="8372901" cy="3317082"/>
          </a:xfrm>
        </p:spPr>
        <p:txBody>
          <a:bodyPr/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/>
              <a:t>STC translates high-level Swift</a:t>
            </a:r>
            <a:br>
              <a:rPr lang="en-US" sz="1400" dirty="0"/>
            </a:br>
            <a:r>
              <a:rPr lang="en-US" sz="1400" dirty="0"/>
              <a:t>expressions into low-level </a:t>
            </a:r>
            <a:br>
              <a:rPr lang="en-US" sz="1400" dirty="0"/>
            </a:br>
            <a:r>
              <a:rPr lang="en-US" sz="1400" dirty="0"/>
              <a:t>Turbine operations:</a:t>
            </a:r>
          </a:p>
          <a:p>
            <a:endParaRPr lang="en-US" sz="1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6" name="Picture 2" descr="C:\cygwin\home\justin\mcs\pubs\slides\2015\EDF\Turbine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365" y="1386348"/>
            <a:ext cx="5559731" cy="237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380184" y="1272049"/>
            <a:ext cx="4705469" cy="3473044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lvl="1"/>
            <a:r>
              <a:rPr lang="en-US" sz="1400" dirty="0"/>
              <a:t>Create/Store/Retrieve typed data</a:t>
            </a:r>
          </a:p>
          <a:p>
            <a:pPr lvl="1"/>
            <a:r>
              <a:rPr lang="en-US" sz="1400" dirty="0"/>
              <a:t>Manage arrays</a:t>
            </a:r>
          </a:p>
          <a:p>
            <a:pPr lvl="1"/>
            <a:r>
              <a:rPr lang="en-US" sz="1400" dirty="0"/>
              <a:t>Manage data-dependent tasks</a:t>
            </a: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68914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CANDLE 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</a:t>
            </a:r>
            <a:r>
              <a:rPr lang="en-US" dirty="0"/>
              <a:t>be found here: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github.com/ECP-CANDLE/Tutorials </a:t>
            </a:r>
          </a:p>
          <a:p>
            <a:pPr lvl="1"/>
            <a:r>
              <a:rPr lang="en-US" dirty="0" smtClean="0"/>
              <a:t>Subdirectory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2018/NIH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See the top-level README to get started with the installation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6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python from swift/t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205954"/>
            <a:ext cx="8229600" cy="4900337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global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*\n\n"; 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matrix string; </a:t>
            </a:r>
          </a:p>
          <a:p>
            <a:pPr marL="0" indent="0">
              <a:buFont typeface="Wingdings" pitchFamily="2" charset="2"/>
              <a:buNone/>
            </a:pP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 A)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eye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 { 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command =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(eye(%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))", n); 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code =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numpy+command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matrix t = python(code); 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 =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replace_all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(t, "\n", "", 0); 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Font typeface="Wingdings" pitchFamily="2" charset="2"/>
              <a:buNone/>
            </a:pP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 R)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 A1, matrix A2) { 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command =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(%s+%s)", A1, A2); 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code =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numpy+command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matrix t = python(code); 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 =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replace_all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(t, "\n", "", 0); 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3091497"/>
            <a:ext cx="4406069" cy="1639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274320" tIns="274320" rtlCol="0">
            <a:no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 eye(3); 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 eye(3); 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add(a1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("2*eye(3)=%s", sum);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61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</a:t>
            </a:r>
            <a:r>
              <a:rPr lang="en-US" dirty="0"/>
              <a:t>Dynamic Load Balancer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An MPI library for master-worker </a:t>
            </a:r>
            <a:br>
              <a:rPr lang="en-US" sz="1600" dirty="0"/>
            </a:br>
            <a:r>
              <a:rPr lang="en-US" sz="1600" dirty="0"/>
              <a:t>workloads in C</a:t>
            </a:r>
          </a:p>
          <a:p>
            <a:r>
              <a:rPr lang="en-US" sz="1600" dirty="0"/>
              <a:t>Uses a variable-size, scalable </a:t>
            </a:r>
            <a:br>
              <a:rPr lang="en-US" sz="1600" dirty="0"/>
            </a:br>
            <a:r>
              <a:rPr lang="en-US" sz="1600" dirty="0"/>
              <a:t>network of servers</a:t>
            </a:r>
          </a:p>
          <a:p>
            <a:r>
              <a:rPr lang="en-US" sz="1600" dirty="0"/>
              <a:t>Servers implement </a:t>
            </a:r>
            <a:br>
              <a:rPr lang="en-US" sz="1600" dirty="0"/>
            </a:br>
            <a:r>
              <a:rPr lang="en-US" sz="1600" dirty="0"/>
              <a:t>work-stealing</a:t>
            </a:r>
          </a:p>
          <a:p>
            <a:r>
              <a:rPr lang="en-US" sz="1600" dirty="0"/>
              <a:t>The work unit is a byte array</a:t>
            </a:r>
          </a:p>
          <a:p>
            <a:r>
              <a:rPr lang="en-US" sz="1600" dirty="0"/>
              <a:t>Optional work priorities, targets, types</a:t>
            </a:r>
          </a:p>
          <a:p>
            <a:endParaRPr lang="en-US" sz="1600" dirty="0"/>
          </a:p>
          <a:p>
            <a:r>
              <a:rPr lang="en-US" sz="1600" dirty="0"/>
              <a:t>For Swift/T, we added:</a:t>
            </a:r>
          </a:p>
          <a:p>
            <a:pPr lvl="1"/>
            <a:r>
              <a:rPr lang="en-US" sz="1400" dirty="0"/>
              <a:t>Server-stored data</a:t>
            </a:r>
          </a:p>
          <a:p>
            <a:pPr lvl="1"/>
            <a:r>
              <a:rPr lang="en-US" sz="1400" dirty="0"/>
              <a:t>Data-dependent </a:t>
            </a:r>
            <a:r>
              <a:rPr lang="en-US" sz="1400" dirty="0" smtClean="0"/>
              <a:t>execution</a:t>
            </a:r>
          </a:p>
          <a:p>
            <a:pPr lvl="1"/>
            <a:r>
              <a:rPr lang="en-US" sz="1400" dirty="0" smtClean="0"/>
              <a:t>Parallel tasks</a:t>
            </a:r>
            <a:endParaRPr lang="en-US" sz="1400" dirty="0"/>
          </a:p>
          <a:p>
            <a:pPr marL="0" indent="0">
              <a:buNone/>
            </a:pPr>
            <a:endParaRPr lang="en-US" sz="1600" dirty="0"/>
          </a:p>
          <a:p>
            <a:endParaRPr lang="en-US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ADLB for short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6" name="Picture 2" descr="http://www.anl.gov/sites/anl.gov/files/styles/default_hero/public/adlb.png?itok=eGyc1e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909" y="1381191"/>
            <a:ext cx="3628589" cy="271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67842" y="2723594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masters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83955" y="995129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workers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1261" y="4291697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Lusk et al.  </a:t>
            </a:r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More </a:t>
            </a:r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scalability, less pain: A simple programming model and its implementation for extreme computing. 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SciDAC Review 17, </a:t>
            </a:r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2010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471261" y="4291697"/>
            <a:ext cx="4362773" cy="0"/>
          </a:xfrm>
          <a:prstGeom prst="line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46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MPI: The Message Passing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22920"/>
            <a:ext cx="8372901" cy="3317082"/>
          </a:xfrm>
        </p:spPr>
        <p:txBody>
          <a:bodyPr/>
          <a:lstStyle/>
          <a:p>
            <a:r>
              <a:rPr lang="en-US" sz="1400" dirty="0">
                <a:solidFill>
                  <a:srgbClr val="000000"/>
                </a:solidFill>
              </a:rPr>
              <a:t>Programming model used on large supercomputers</a:t>
            </a:r>
          </a:p>
          <a:p>
            <a:r>
              <a:rPr lang="en-US" sz="1400" dirty="0">
                <a:solidFill>
                  <a:srgbClr val="000000"/>
                </a:solidFill>
              </a:rPr>
              <a:t>Can run on many networks, including sockets, or shared memory</a:t>
            </a:r>
          </a:p>
          <a:p>
            <a:r>
              <a:rPr lang="en-US" sz="1400" dirty="0">
                <a:solidFill>
                  <a:srgbClr val="000000"/>
                </a:solidFill>
              </a:rPr>
              <a:t>Standard API for C and </a:t>
            </a:r>
            <a:r>
              <a:rPr lang="en-US" sz="1400" dirty="0" smtClean="0">
                <a:solidFill>
                  <a:srgbClr val="000000"/>
                </a:solidFill>
              </a:rPr>
              <a:t>Fortran; </a:t>
            </a:r>
            <a:r>
              <a:rPr lang="en-US" sz="1400" dirty="0">
                <a:solidFill>
                  <a:srgbClr val="000000"/>
                </a:solidFill>
              </a:rPr>
              <a:t>other languages have working implementations</a:t>
            </a:r>
          </a:p>
          <a:p>
            <a:r>
              <a:rPr lang="en-US" sz="1400" dirty="0">
                <a:solidFill>
                  <a:srgbClr val="000000"/>
                </a:solidFill>
              </a:rPr>
              <a:t>Contains communication calls for 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Point-to-point (send/</a:t>
            </a:r>
            <a:r>
              <a:rPr lang="en-US" sz="1400" dirty="0" err="1">
                <a:solidFill>
                  <a:srgbClr val="000000"/>
                </a:solidFill>
              </a:rPr>
              <a:t>recv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Collectives (broadcast, reduce, etc.)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Interesting concepts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Communicators: collections of </a:t>
            </a: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communicating processing and </a:t>
            </a: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a context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Data types: Language-independent</a:t>
            </a: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 smtClean="0">
                <a:solidFill>
                  <a:srgbClr val="000000"/>
                </a:solidFill>
              </a:rPr>
              <a:t>data </a:t>
            </a:r>
            <a:r>
              <a:rPr lang="en-US" sz="1400" dirty="0">
                <a:solidFill>
                  <a:srgbClr val="000000"/>
                </a:solidFill>
              </a:rPr>
              <a:t>marshaling </a:t>
            </a:r>
            <a:r>
              <a:rPr lang="en-US" sz="1400" dirty="0" smtClean="0">
                <a:solidFill>
                  <a:srgbClr val="000000"/>
                </a:solidFill>
              </a:rPr>
              <a:t>scheme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</a:rPr>
              <a:t>Can recursively create subordinate MPI</a:t>
            </a:r>
            <a:br>
              <a:rPr lang="en-US" sz="1400" dirty="0" smtClean="0">
                <a:solidFill>
                  <a:srgbClr val="000000"/>
                </a:solidFill>
              </a:rPr>
            </a:br>
            <a:r>
              <a:rPr lang="en-US" sz="1400" dirty="0" smtClean="0">
                <a:solidFill>
                  <a:srgbClr val="000000"/>
                </a:solidFill>
              </a:rPr>
              <a:t>contexts in a variety of ways</a:t>
            </a:r>
            <a:endParaRPr lang="en-US" sz="1400" dirty="0">
              <a:solidFill>
                <a:srgbClr val="000000"/>
              </a:solidFill>
            </a:endParaRPr>
          </a:p>
          <a:p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6" name="Picture 2" descr="MPI Forum Meeting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895753"/>
            <a:ext cx="19050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mcs.anl.gov/research/projects/perfvis/software/viewers/jumpshot-4/openmpi_4_4_procth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14550"/>
            <a:ext cx="42672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85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tasks in CANDLE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08346"/>
            <a:ext cx="8372901" cy="657047"/>
          </a:xfrm>
        </p:spPr>
        <p:txBody>
          <a:bodyPr/>
          <a:lstStyle/>
          <a:p>
            <a:r>
              <a:rPr lang="en-US" dirty="0" smtClean="0"/>
              <a:t>Model parallelism: running the same network across nodes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Complex concurrency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2530" y="1787622"/>
            <a:ext cx="8372901" cy="2976209"/>
          </a:xfrm>
          <a:prstGeom prst="rect">
            <a:avLst/>
          </a:prstGeom>
        </p:spPr>
        <p:txBody>
          <a:bodyPr vert="horz" lIns="0" tIns="0" rIns="0" bIns="45720" numCol="2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Library approach:</a:t>
            </a:r>
          </a:p>
          <a:p>
            <a:pPr lvl="1"/>
            <a:r>
              <a:rPr lang="en-US" dirty="0" smtClean="0"/>
              <a:t>Use Swift/T @par syntax</a:t>
            </a:r>
          </a:p>
          <a:p>
            <a:pPr lvl="1"/>
            <a:r>
              <a:rPr lang="en-US" dirty="0" smtClean="0"/>
              <a:t>Uses MPI 3 to </a:t>
            </a:r>
            <a:r>
              <a:rPr lang="en-US" dirty="0"/>
              <a:t>dynamically </a:t>
            </a:r>
            <a:r>
              <a:rPr lang="en-US" dirty="0" smtClean="0"/>
              <a:t>create communicator from group</a:t>
            </a:r>
          </a:p>
          <a:p>
            <a:pPr lvl="1"/>
            <a:r>
              <a:rPr lang="en-US" dirty="0" smtClean="0"/>
              <a:t>User task library accepts communicator via function input</a:t>
            </a:r>
          </a:p>
          <a:p>
            <a:pPr lvl="1"/>
            <a:r>
              <a:rPr lang="en-US" dirty="0" smtClean="0"/>
              <a:t>Approach developed for other scientific computing cases, LAMMPS, NAMD, DIY, etc.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MPI_Launch</a:t>
            </a:r>
            <a:r>
              <a:rPr lang="en-US" dirty="0" smtClean="0"/>
              <a:t> approach</a:t>
            </a:r>
          </a:p>
          <a:p>
            <a:pPr lvl="1"/>
            <a:r>
              <a:rPr lang="en-US" dirty="0" smtClean="0"/>
              <a:t>Use Swift/T launch() function</a:t>
            </a:r>
          </a:p>
          <a:p>
            <a:pPr lvl="1"/>
            <a:r>
              <a:rPr lang="en-US" dirty="0" smtClean="0"/>
              <a:t>Creates MPI 3 group</a:t>
            </a:r>
          </a:p>
          <a:p>
            <a:pPr lvl="1"/>
            <a:r>
              <a:rPr lang="en-US" dirty="0" smtClean="0"/>
              <a:t>Launches </a:t>
            </a:r>
            <a:r>
              <a:rPr lang="en-US" dirty="0" err="1" smtClean="0"/>
              <a:t>mpiexec</a:t>
            </a:r>
            <a:r>
              <a:rPr lang="en-US" dirty="0" smtClean="0"/>
              <a:t> on those resources, creating a new MPI_COMM_WORLD and separate processes (fault tolerance)</a:t>
            </a:r>
          </a:p>
          <a:p>
            <a:pPr lvl="1"/>
            <a:r>
              <a:rPr lang="en-US" dirty="0" smtClean="0"/>
              <a:t>Works on clusters</a:t>
            </a:r>
          </a:p>
          <a:p>
            <a:pPr lvl="1"/>
            <a:r>
              <a:rPr lang="en-US" dirty="0" smtClean="0"/>
              <a:t>Working with Cray on support – available soon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2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Extreme-scale model exploration with Swift (EMEWS)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6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339"/>
            <a:ext cx="8372901" cy="621711"/>
          </a:xfrm>
        </p:spPr>
        <p:txBody>
          <a:bodyPr/>
          <a:lstStyle/>
          <a:p>
            <a:r>
              <a:rPr lang="en-US" dirty="0" smtClean="0"/>
              <a:t>EMEWS workflow structure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9993" y="3572588"/>
            <a:ext cx="7174523" cy="1143162"/>
          </a:xfrm>
        </p:spPr>
        <p:txBody>
          <a:bodyPr>
            <a:normAutofit/>
          </a:bodyPr>
          <a:lstStyle/>
          <a:p>
            <a:r>
              <a:rPr lang="en-US" sz="1500" dirty="0" smtClean="0"/>
              <a:t>The </a:t>
            </a:r>
            <a:r>
              <a:rPr lang="en-US" sz="1500" dirty="0"/>
              <a:t>core novel contributions of EMEWS are shown in green, these allow the Swift script to access a running </a:t>
            </a:r>
            <a:r>
              <a:rPr lang="en-US" sz="1500" b="1" dirty="0" smtClean="0"/>
              <a:t>Model Exploration</a:t>
            </a:r>
            <a:r>
              <a:rPr lang="en-US" sz="1500" b="1" dirty="0" smtClean="0">
                <a:solidFill>
                  <a:srgbClr val="000000"/>
                </a:solidFill>
              </a:rPr>
              <a:t> (ME)</a:t>
            </a:r>
            <a:r>
              <a:rPr lang="en-US" sz="1500" dirty="0" smtClean="0"/>
              <a:t> algorithm</a:t>
            </a:r>
            <a:r>
              <a:rPr lang="en-US" sz="1500" dirty="0"/>
              <a:t>, and create an </a:t>
            </a:r>
            <a:r>
              <a:rPr lang="en-US" sz="1500" b="1" dirty="0">
                <a:solidFill>
                  <a:srgbClr val="000000"/>
                </a:solidFill>
              </a:rPr>
              <a:t>inversion of control</a:t>
            </a:r>
            <a:r>
              <a:rPr lang="en-US" sz="1500" dirty="0"/>
              <a:t> </a:t>
            </a:r>
            <a:r>
              <a:rPr lang="en-US" sz="1500" b="1" dirty="0"/>
              <a:t>(</a:t>
            </a:r>
            <a:r>
              <a:rPr lang="en-US" sz="1500" b="1" dirty="0" err="1"/>
              <a:t>IoC</a:t>
            </a:r>
            <a:r>
              <a:rPr lang="en-US" sz="1500" b="1" dirty="0"/>
              <a:t>)</a:t>
            </a:r>
            <a:r>
              <a:rPr lang="en-US" sz="1500" dirty="0"/>
              <a:t> workflow</a:t>
            </a:r>
          </a:p>
          <a:p>
            <a:r>
              <a:rPr lang="en-US" sz="1500" dirty="0"/>
              <a:t>Both green and blue boxes accept</a:t>
            </a:r>
            <a:r>
              <a:rPr lang="en-US" sz="1500" b="1" dirty="0">
                <a:solidFill>
                  <a:srgbClr val="000000"/>
                </a:solidFill>
              </a:rPr>
              <a:t> existing multi-language </a:t>
            </a:r>
            <a:r>
              <a:rPr lang="en-US" sz="1500" b="1" dirty="0" smtClean="0">
                <a:solidFill>
                  <a:srgbClr val="000000"/>
                </a:solidFill>
              </a:rPr>
              <a:t>code</a:t>
            </a:r>
            <a:endParaRPr lang="en-US" sz="1500" b="1" dirty="0">
              <a:solidFill>
                <a:srgbClr val="000000"/>
              </a:solidFill>
            </a:endParaRPr>
          </a:p>
          <a:p>
            <a:endParaRPr lang="en-US" sz="1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003" y="923239"/>
            <a:ext cx="4197993" cy="24916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107" y="3110978"/>
            <a:ext cx="795934" cy="16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4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EMEWS: Extreme-scale model exploration workflows in Swift/T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29554"/>
            <a:ext cx="8372901" cy="3368830"/>
          </a:xfrm>
        </p:spPr>
        <p:txBody>
          <a:bodyPr/>
          <a:lstStyle/>
          <a:p>
            <a:r>
              <a:rPr lang="en-US" dirty="0"/>
              <a:t>To query the state of the EA, we designate one worker on location L for exclusive use by DEAP. </a:t>
            </a:r>
            <a:r>
              <a:rPr lang="en-US" dirty="0" smtClean="0"/>
              <a:t>Other optimizers can easily be used (e.g., </a:t>
            </a:r>
            <a:r>
              <a:rPr lang="en-US" dirty="0" err="1" smtClean="0"/>
              <a:t>mlrMBO</a:t>
            </a:r>
            <a:r>
              <a:rPr lang="en-US" dirty="0" smtClean="0"/>
              <a:t> in CANDLE)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0B1F8F"/>
                </a:solidFill>
                <a:hlinkClick r:id="rId2"/>
              </a:rPr>
              <a:t>http</a:t>
            </a:r>
            <a:r>
              <a:rPr lang="en-US" dirty="0">
                <a:solidFill>
                  <a:srgbClr val="0B1F8F"/>
                </a:solidFill>
                <a:hlinkClick r:id="rId2"/>
              </a:rPr>
              <a:t>://www.mcs.anl.gov/~</a:t>
            </a:r>
            <a:r>
              <a:rPr lang="en-US" dirty="0" smtClean="0">
                <a:solidFill>
                  <a:srgbClr val="0B1F8F"/>
                </a:solidFill>
                <a:hlinkClick r:id="rId2"/>
              </a:rPr>
              <a:t>emews/tutorial</a:t>
            </a:r>
            <a:endParaRPr lang="en-US" dirty="0">
              <a:solidFill>
                <a:srgbClr val="0B1F8F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3229"/>
            <a:ext cx="8229600" cy="3806428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pic>
        <p:nvPicPr>
          <p:cNvPr id="1026" name="Picture 2" descr="C:\cygwin\home\wozniak\collab\CANDLE-Papers\2017\CAFCW\slides\queu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994" y="1700633"/>
            <a:ext cx="7024096" cy="288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06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5160"/>
            <a:ext cx="8372901" cy="621711"/>
          </a:xfrm>
        </p:spPr>
        <p:txBody>
          <a:bodyPr/>
          <a:lstStyle/>
          <a:p>
            <a:r>
              <a:rPr lang="en-US"/>
              <a:t>Previous work on HPC </a:t>
            </a:r>
            <a:r>
              <a:rPr lang="en-US" smtClean="0"/>
              <a:t>workflows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843878"/>
            <a:ext cx="8372901" cy="400964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Other uses </a:t>
            </a:r>
            <a:r>
              <a:rPr lang="en-US" sz="2000" dirty="0"/>
              <a:t>of workflows to control model exploration </a:t>
            </a:r>
            <a:r>
              <a:rPr lang="en-US" sz="2000" dirty="0" smtClean="0"/>
              <a:t>(ME) typically take one </a:t>
            </a:r>
            <a:r>
              <a:rPr lang="en-US" sz="2000" dirty="0"/>
              <a:t>of two approaches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They provide </a:t>
            </a:r>
            <a:r>
              <a:rPr lang="en-US" sz="2000" dirty="0"/>
              <a:t>rich support for arithmetic operations so that </a:t>
            </a:r>
            <a:r>
              <a:rPr lang="en-US" sz="2000" dirty="0" smtClean="0"/>
              <a:t>ME algorithms </a:t>
            </a:r>
            <a:r>
              <a:rPr lang="en-US" sz="2000" dirty="0"/>
              <a:t>can be constructed (ported)</a:t>
            </a:r>
          </a:p>
          <a:p>
            <a:pPr lvl="1"/>
            <a:r>
              <a:rPr lang="en-US" dirty="0"/>
              <a:t>requires that algorithm be </a:t>
            </a:r>
            <a:r>
              <a:rPr lang="en-US" b="1" dirty="0">
                <a:solidFill>
                  <a:srgbClr val="000000"/>
                </a:solidFill>
              </a:rPr>
              <a:t>coded from scratch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impossible </a:t>
            </a:r>
            <a:r>
              <a:rPr lang="en-US" b="1" dirty="0">
                <a:solidFill>
                  <a:srgbClr val="000000"/>
                </a:solidFill>
              </a:rPr>
              <a:t>to reuse code </a:t>
            </a:r>
            <a:r>
              <a:rPr lang="en-US" dirty="0"/>
              <a:t>in other languages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ME algorithm </a:t>
            </a:r>
            <a:r>
              <a:rPr lang="en-US" sz="2000" dirty="0"/>
              <a:t>is provided as a built-in feature of the </a:t>
            </a:r>
            <a:r>
              <a:rPr lang="en-US" sz="2000" dirty="0" smtClean="0"/>
              <a:t>system </a:t>
            </a:r>
            <a:endParaRPr lang="en-US" sz="2000" dirty="0"/>
          </a:p>
          <a:p>
            <a:pPr lvl="1"/>
            <a:r>
              <a:rPr lang="en-US" dirty="0"/>
              <a:t>does not allow the end users much </a:t>
            </a:r>
            <a:r>
              <a:rPr lang="en-US" b="1" dirty="0">
                <a:solidFill>
                  <a:srgbClr val="000000"/>
                </a:solidFill>
              </a:rPr>
              <a:t>control over the algorithm </a:t>
            </a:r>
            <a:r>
              <a:rPr lang="en-US" dirty="0"/>
              <a:t>used </a:t>
            </a:r>
          </a:p>
          <a:p>
            <a:pPr lvl="1"/>
            <a:r>
              <a:rPr lang="en-US" dirty="0"/>
              <a:t>may require </a:t>
            </a:r>
            <a:r>
              <a:rPr lang="en-US" b="1" dirty="0">
                <a:solidFill>
                  <a:srgbClr val="000000"/>
                </a:solidFill>
              </a:rPr>
              <a:t>access to workflow system source code </a:t>
            </a:r>
            <a:r>
              <a:rPr lang="en-US" dirty="0">
                <a:solidFill>
                  <a:srgbClr val="000000"/>
                </a:solidFill>
              </a:rPr>
              <a:t>in order to incorporate external ME algorithms or to modify built-in algorithms</a:t>
            </a:r>
          </a:p>
          <a:p>
            <a:pPr marL="0" indent="0">
              <a:buNone/>
            </a:pPr>
            <a:r>
              <a:rPr lang="en-US" sz="2000" dirty="0" smtClean="0"/>
              <a:t>In both cases, the many </a:t>
            </a:r>
            <a:r>
              <a:rPr lang="en-US" sz="2000" dirty="0"/>
              <a:t>libraries </a:t>
            </a:r>
            <a:r>
              <a:rPr lang="en-US" sz="2000" dirty="0" smtClean="0"/>
              <a:t>being </a:t>
            </a:r>
            <a:r>
              <a:rPr lang="en-US" sz="2000" dirty="0"/>
              <a:t>actively developed and implemented as free and open source software in </a:t>
            </a:r>
            <a:r>
              <a:rPr lang="en-US" sz="2000" dirty="0" smtClean="0"/>
              <a:t>programming </a:t>
            </a:r>
            <a:r>
              <a:rPr lang="en-US" sz="2000" dirty="0"/>
              <a:t>languages such as R and Python </a:t>
            </a:r>
            <a:r>
              <a:rPr lang="en-US" sz="2000" b="1" dirty="0"/>
              <a:t>cannot be </a:t>
            </a:r>
            <a:r>
              <a:rPr lang="en-US" sz="2000" b="1" dirty="0" smtClean="0"/>
              <a:t>directly/easily </a:t>
            </a:r>
            <a:r>
              <a:rPr lang="en-US" sz="2000" b="1" dirty="0"/>
              <a:t>utilized</a:t>
            </a:r>
            <a:r>
              <a:rPr lang="en-US" sz="2000" dirty="0"/>
              <a:t>. 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7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key system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about Swift/T enables CANDLE?</a:t>
            </a:r>
            <a:endParaRPr lang="en-US" dirty="0" smtClean="0"/>
          </a:p>
          <a:p>
            <a:pPr lvl="1"/>
            <a:r>
              <a:rPr lang="en-US" dirty="0" smtClean="0"/>
              <a:t>A workflow system that is actually a hierarchical programming language</a:t>
            </a:r>
          </a:p>
          <a:p>
            <a:pPr lvl="1"/>
            <a:r>
              <a:rPr lang="en-US" dirty="0" smtClean="0"/>
              <a:t>Runs entirely on the compute nodes</a:t>
            </a:r>
          </a:p>
          <a:p>
            <a:pPr lvl="1"/>
            <a:r>
              <a:rPr lang="en-US" dirty="0" smtClean="0"/>
              <a:t>Uses standard APIs for HPC (MPI), allows for minimal OS environment</a:t>
            </a:r>
          </a:p>
          <a:p>
            <a:pPr lvl="1"/>
            <a:r>
              <a:rPr lang="en-US" dirty="0" smtClean="0"/>
              <a:t>Very </a:t>
            </a:r>
            <a:r>
              <a:rPr lang="en-US" dirty="0" smtClean="0"/>
              <a:t>scalable</a:t>
            </a:r>
            <a:endParaRPr lang="en-US" dirty="0" smtClean="0"/>
          </a:p>
          <a:p>
            <a:pPr lvl="1"/>
            <a:r>
              <a:rPr lang="en-US" dirty="0" smtClean="0"/>
              <a:t>Supports MPI tasks, embedded Python, R interpreters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about EMEWS enables CANDLE?</a:t>
            </a:r>
            <a:endParaRPr lang="en-US" dirty="0" smtClean="0"/>
          </a:p>
          <a:p>
            <a:pPr lvl="1"/>
            <a:r>
              <a:rPr lang="en-US" dirty="0" smtClean="0"/>
              <a:t>Allows user to focus on two sequential codes</a:t>
            </a:r>
          </a:p>
          <a:p>
            <a:pPr lvl="2"/>
            <a:r>
              <a:rPr lang="en-US" dirty="0" smtClean="0"/>
              <a:t>The optimizer</a:t>
            </a:r>
          </a:p>
          <a:p>
            <a:pPr lvl="2"/>
            <a:r>
              <a:rPr lang="en-US" dirty="0" smtClean="0"/>
              <a:t>Their objective function code</a:t>
            </a:r>
          </a:p>
          <a:p>
            <a:pPr lvl="1"/>
            <a:r>
              <a:rPr lang="en-US" dirty="0" smtClean="0"/>
              <a:t>Everything else is managed by the system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783507" y="3299498"/>
            <a:ext cx="2514600" cy="552323"/>
            <a:chOff x="6129867" y="3276600"/>
            <a:chExt cx="2368665" cy="736430"/>
          </a:xfrm>
        </p:grpSpPr>
        <p:sp>
          <p:nvSpPr>
            <p:cNvPr id="50" name="Flowchart: Magnetic Disk 49"/>
            <p:cNvSpPr/>
            <p:nvPr/>
          </p:nvSpPr>
          <p:spPr bwMode="auto">
            <a:xfrm>
              <a:off x="6129867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51" name="Flowchart: Magnetic Disk 50"/>
            <p:cNvSpPr/>
            <p:nvPr/>
          </p:nvSpPr>
          <p:spPr bwMode="auto">
            <a:xfrm>
              <a:off x="6790265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52" name="Flowchart: Magnetic Disk 51"/>
            <p:cNvSpPr/>
            <p:nvPr/>
          </p:nvSpPr>
          <p:spPr bwMode="auto">
            <a:xfrm>
              <a:off x="7421320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53" name="Flowchart: Magnetic Disk 52"/>
            <p:cNvSpPr/>
            <p:nvPr/>
          </p:nvSpPr>
          <p:spPr bwMode="auto">
            <a:xfrm>
              <a:off x="8075199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</p:grpSp>
      <p:sp>
        <p:nvSpPr>
          <p:cNvPr id="38" name="Rectangle 37"/>
          <p:cNvSpPr/>
          <p:nvPr/>
        </p:nvSpPr>
        <p:spPr bwMode="auto">
          <a:xfrm>
            <a:off x="783507" y="1728888"/>
            <a:ext cx="2514600" cy="730601"/>
          </a:xfrm>
          <a:prstGeom prst="rect">
            <a:avLst/>
          </a:prstGeom>
          <a:solidFill>
            <a:schemeClr val="bg1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5760" rtlCol="0" anchor="ctr">
            <a:prstTxWarp prst="textNoShape">
              <a:avLst/>
            </a:prstTxWarp>
          </a:bodyPr>
          <a:lstStyle/>
          <a:p>
            <a:r>
              <a:rPr lang="en-US" sz="1400" b="1" dirty="0" smtClean="0"/>
              <a:t>Application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Dataflow, </a:t>
            </a:r>
            <a:br>
              <a:rPr lang="en-US" sz="1400" dirty="0" smtClean="0"/>
            </a:br>
            <a:r>
              <a:rPr lang="en-US" sz="1400" dirty="0" smtClean="0"/>
              <a:t>annotations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07226"/>
            <a:ext cx="8372901" cy="621711"/>
          </a:xfrm>
        </p:spPr>
        <p:txBody>
          <a:bodyPr/>
          <a:lstStyle/>
          <a:p>
            <a:r>
              <a:rPr lang="en-US" dirty="0" smtClean="0"/>
              <a:t>Features for Big Data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343400" y="4925616"/>
            <a:ext cx="457200" cy="137160"/>
          </a:xfrm>
        </p:spPr>
        <p:txBody>
          <a:bodyPr/>
          <a:lstStyle/>
          <a:p>
            <a:pPr>
              <a:defRPr/>
            </a:pPr>
            <a:fld id="{BD815F56-630E-7E4B-8F2C-15A1EE33C21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830" y="967764"/>
            <a:ext cx="411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Location-aware scheduling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User and runtime coordinate data/task locations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0022" y="967764"/>
            <a:ext cx="411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Collective I/O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User and runtime coordinate data/task locations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438277" y="1914480"/>
            <a:ext cx="617910" cy="449435"/>
            <a:chOff x="6311899" y="1878926"/>
            <a:chExt cx="1031268" cy="1016421"/>
          </a:xfrm>
        </p:grpSpPr>
        <p:cxnSp>
          <p:nvCxnSpPr>
            <p:cNvPr id="8" name="Straight Arrow Connector 7"/>
            <p:cNvCxnSpPr>
              <a:stCxn id="11" idx="3"/>
            </p:cNvCxnSpPr>
            <p:nvPr/>
          </p:nvCxnSpPr>
          <p:spPr bwMode="auto">
            <a:xfrm flipH="1">
              <a:off x="6477000" y="2052656"/>
              <a:ext cx="266311" cy="257986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Oval 8"/>
            <p:cNvSpPr/>
            <p:nvPr/>
          </p:nvSpPr>
          <p:spPr bwMode="auto">
            <a:xfrm>
              <a:off x="6311899" y="2273258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6709833" y="1878926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114567" y="2273258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cxnSp>
          <p:nvCxnSpPr>
            <p:cNvPr id="27" name="Straight Arrow Connector 26"/>
            <p:cNvCxnSpPr>
              <a:stCxn id="11" idx="5"/>
            </p:cNvCxnSpPr>
            <p:nvPr/>
          </p:nvCxnSpPr>
          <p:spPr bwMode="auto">
            <a:xfrm>
              <a:off x="6904955" y="2052656"/>
              <a:ext cx="245145" cy="257986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>
              <a:stCxn id="12" idx="3"/>
              <a:endCxn id="32" idx="7"/>
            </p:cNvCxnSpPr>
            <p:nvPr/>
          </p:nvCxnSpPr>
          <p:spPr bwMode="auto">
            <a:xfrm flipH="1">
              <a:off x="6904955" y="2446988"/>
              <a:ext cx="243090" cy="274629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>
              <a:off x="6498166" y="2463042"/>
              <a:ext cx="245145" cy="257986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" name="Oval 31"/>
            <p:cNvSpPr/>
            <p:nvPr/>
          </p:nvSpPr>
          <p:spPr bwMode="auto">
            <a:xfrm>
              <a:off x="6709833" y="2691810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</p:grpSp>
      <p:sp>
        <p:nvSpPr>
          <p:cNvPr id="49" name="Rectangle 48"/>
          <p:cNvSpPr/>
          <p:nvPr/>
        </p:nvSpPr>
        <p:spPr bwMode="auto">
          <a:xfrm>
            <a:off x="783507" y="2577232"/>
            <a:ext cx="2514600" cy="606926"/>
          </a:xfrm>
          <a:prstGeom prst="rect">
            <a:avLst/>
          </a:prstGeom>
          <a:solidFill>
            <a:schemeClr val="bg1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5760" rtlCol="0" anchor="ctr">
            <a:prstTxWarp prst="textNoShape">
              <a:avLst/>
            </a:prstTxWarp>
          </a:bodyPr>
          <a:lstStyle/>
          <a:p>
            <a:r>
              <a:rPr lang="en-US" sz="1400" b="1" dirty="0" smtClean="0"/>
              <a:t>Runtime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Hard/soft locations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1130639" y="3575660"/>
            <a:ext cx="1857061" cy="18979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 type="triangle" w="med" len="med"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54" name="TextBox 53"/>
          <p:cNvSpPr txBox="1"/>
          <p:nvPr/>
        </p:nvSpPr>
        <p:spPr>
          <a:xfrm>
            <a:off x="839450" y="3508143"/>
            <a:ext cx="2405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Distributed data</a:t>
            </a:r>
            <a:endParaRPr lang="en-US" sz="1400" b="1" dirty="0"/>
          </a:p>
        </p:txBody>
      </p:sp>
      <p:grpSp>
        <p:nvGrpSpPr>
          <p:cNvPr id="58" name="Group 57"/>
          <p:cNvGrpSpPr/>
          <p:nvPr/>
        </p:nvGrpSpPr>
        <p:grpSpPr>
          <a:xfrm>
            <a:off x="5407913" y="3150211"/>
            <a:ext cx="2514600" cy="552323"/>
            <a:chOff x="6129867" y="3276600"/>
            <a:chExt cx="2368665" cy="736430"/>
          </a:xfrm>
        </p:grpSpPr>
        <p:sp>
          <p:nvSpPr>
            <p:cNvPr id="59" name="Flowchart: Magnetic Disk 58"/>
            <p:cNvSpPr/>
            <p:nvPr/>
          </p:nvSpPr>
          <p:spPr bwMode="auto">
            <a:xfrm>
              <a:off x="6129867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60" name="Flowchart: Magnetic Disk 59"/>
            <p:cNvSpPr/>
            <p:nvPr/>
          </p:nvSpPr>
          <p:spPr bwMode="auto">
            <a:xfrm>
              <a:off x="6790265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61" name="Flowchart: Magnetic Disk 60"/>
            <p:cNvSpPr/>
            <p:nvPr/>
          </p:nvSpPr>
          <p:spPr bwMode="auto">
            <a:xfrm>
              <a:off x="7421320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62" name="Flowchart: Magnetic Disk 61"/>
            <p:cNvSpPr/>
            <p:nvPr/>
          </p:nvSpPr>
          <p:spPr bwMode="auto">
            <a:xfrm>
              <a:off x="8075199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</p:grpSp>
      <p:sp>
        <p:nvSpPr>
          <p:cNvPr id="63" name="Rectangle 62"/>
          <p:cNvSpPr/>
          <p:nvPr/>
        </p:nvSpPr>
        <p:spPr bwMode="auto">
          <a:xfrm>
            <a:off x="5407913" y="1722661"/>
            <a:ext cx="2514600" cy="630799"/>
          </a:xfrm>
          <a:prstGeom prst="rect">
            <a:avLst/>
          </a:prstGeom>
          <a:solidFill>
            <a:schemeClr val="bg1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5760" rtlCol="0" anchor="ctr">
            <a:prstTxWarp prst="textNoShape">
              <a:avLst/>
            </a:prstTxWarp>
          </a:bodyPr>
          <a:lstStyle/>
          <a:p>
            <a:r>
              <a:rPr lang="en-US" sz="1400" b="1" smtClean="0"/>
              <a:t>Application</a:t>
            </a:r>
            <a:r>
              <a:rPr lang="en-US" sz="1400" smtClean="0"/>
              <a:t/>
            </a:r>
            <a:br>
              <a:rPr lang="en-US" sz="1400" smtClean="0"/>
            </a:br>
            <a:r>
              <a:rPr lang="en-US" sz="1400" smtClean="0"/>
              <a:t>I/O hook</a:t>
            </a:r>
            <a:endParaRPr lang="en-US" sz="1400"/>
          </a:p>
        </p:txBody>
      </p:sp>
      <p:grpSp>
        <p:nvGrpSpPr>
          <p:cNvPr id="64" name="Group 63"/>
          <p:cNvGrpSpPr/>
          <p:nvPr/>
        </p:nvGrpSpPr>
        <p:grpSpPr>
          <a:xfrm>
            <a:off x="7062683" y="1849749"/>
            <a:ext cx="617910" cy="449435"/>
            <a:chOff x="6311899" y="1878926"/>
            <a:chExt cx="1031268" cy="1016421"/>
          </a:xfrm>
        </p:grpSpPr>
        <p:cxnSp>
          <p:nvCxnSpPr>
            <p:cNvPr id="65" name="Straight Arrow Connector 64"/>
            <p:cNvCxnSpPr>
              <a:stCxn id="67" idx="3"/>
            </p:cNvCxnSpPr>
            <p:nvPr/>
          </p:nvCxnSpPr>
          <p:spPr bwMode="auto">
            <a:xfrm flipH="1">
              <a:off x="6477000" y="2052656"/>
              <a:ext cx="266311" cy="257986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6" name="Oval 65"/>
            <p:cNvSpPr/>
            <p:nvPr/>
          </p:nvSpPr>
          <p:spPr bwMode="auto">
            <a:xfrm>
              <a:off x="6311899" y="2273258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6709833" y="1878926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7114567" y="2273258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cxnSp>
          <p:nvCxnSpPr>
            <p:cNvPr id="69" name="Straight Arrow Connector 68"/>
            <p:cNvCxnSpPr>
              <a:stCxn id="67" idx="5"/>
            </p:cNvCxnSpPr>
            <p:nvPr/>
          </p:nvCxnSpPr>
          <p:spPr bwMode="auto">
            <a:xfrm>
              <a:off x="6904955" y="2052656"/>
              <a:ext cx="245145" cy="257986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>
              <a:stCxn id="68" idx="3"/>
              <a:endCxn id="72" idx="7"/>
            </p:cNvCxnSpPr>
            <p:nvPr/>
          </p:nvCxnSpPr>
          <p:spPr bwMode="auto">
            <a:xfrm flipH="1">
              <a:off x="6904955" y="2446988"/>
              <a:ext cx="243090" cy="274629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>
              <a:off x="6498166" y="2463042"/>
              <a:ext cx="245145" cy="257986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2" name="Oval 71"/>
            <p:cNvSpPr/>
            <p:nvPr/>
          </p:nvSpPr>
          <p:spPr bwMode="auto">
            <a:xfrm>
              <a:off x="6709833" y="2691810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</p:grpSp>
      <p:sp>
        <p:nvSpPr>
          <p:cNvPr id="73" name="Rectangle 72"/>
          <p:cNvSpPr/>
          <p:nvPr/>
        </p:nvSpPr>
        <p:spPr bwMode="auto">
          <a:xfrm>
            <a:off x="5407913" y="2448906"/>
            <a:ext cx="2514600" cy="606926"/>
          </a:xfrm>
          <a:prstGeom prst="rect">
            <a:avLst/>
          </a:prstGeom>
          <a:solidFill>
            <a:schemeClr val="bg1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5760" rtlCol="0" anchor="ctr">
            <a:prstTxWarp prst="textNoShape">
              <a:avLst/>
            </a:prstTxWarp>
          </a:bodyPr>
          <a:lstStyle/>
          <a:p>
            <a:r>
              <a:rPr lang="en-US" sz="1400" b="1" smtClean="0"/>
              <a:t>Runtime</a:t>
            </a:r>
            <a:r>
              <a:rPr lang="en-US" sz="1400" smtClean="0"/>
              <a:t/>
            </a:r>
            <a:br>
              <a:rPr lang="en-US" sz="1400" smtClean="0"/>
            </a:br>
            <a:r>
              <a:rPr lang="en-US" sz="1400" smtClean="0"/>
              <a:t>MPI-IO transfers</a:t>
            </a:r>
            <a:endParaRPr lang="en-US" sz="1400"/>
          </a:p>
        </p:txBody>
      </p:sp>
      <p:sp>
        <p:nvSpPr>
          <p:cNvPr id="74" name="Rectangle 73"/>
          <p:cNvSpPr/>
          <p:nvPr/>
        </p:nvSpPr>
        <p:spPr bwMode="auto">
          <a:xfrm>
            <a:off x="5755046" y="3426373"/>
            <a:ext cx="1942759" cy="18979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 type="triangle" w="med" len="med"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75" name="TextBox 74"/>
          <p:cNvSpPr txBox="1"/>
          <p:nvPr/>
        </p:nvSpPr>
        <p:spPr>
          <a:xfrm>
            <a:off x="5493894" y="3369039"/>
            <a:ext cx="2402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Distributed data</a:t>
            </a:r>
            <a:endParaRPr lang="en-US" sz="1400" b="1" dirty="0"/>
          </a:p>
        </p:txBody>
      </p:sp>
      <p:sp>
        <p:nvSpPr>
          <p:cNvPr id="76" name="Flowchart: Magnetic Disk 75"/>
          <p:cNvSpPr/>
          <p:nvPr/>
        </p:nvSpPr>
        <p:spPr bwMode="auto">
          <a:xfrm>
            <a:off x="5422559" y="3950311"/>
            <a:ext cx="2499954" cy="552323"/>
          </a:xfrm>
          <a:prstGeom prst="flowChartMagneticDisk">
            <a:avLst/>
          </a:prstGeom>
          <a:solidFill>
            <a:schemeClr val="bg1"/>
          </a:solidFill>
          <a:ln w="38100">
            <a:solidFill>
              <a:srgbClr val="4F81BD"/>
            </a:solidFill>
            <a:miter lim="800000"/>
            <a:headEnd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r>
              <a:rPr lang="en-US" sz="1400" b="1" smtClean="0"/>
              <a:t>Parallel FS</a:t>
            </a:r>
            <a:endParaRPr lang="en-US" sz="1400" b="1"/>
          </a:p>
        </p:txBody>
      </p:sp>
      <p:sp>
        <p:nvSpPr>
          <p:cNvPr id="77" name="Up-Down Arrow 76"/>
          <p:cNvSpPr/>
          <p:nvPr/>
        </p:nvSpPr>
        <p:spPr bwMode="auto">
          <a:xfrm>
            <a:off x="5493894" y="3654133"/>
            <a:ext cx="344846" cy="448450"/>
          </a:xfrm>
          <a:prstGeom prst="upDownArrow">
            <a:avLst>
              <a:gd name="adj1" fmla="val 34276"/>
              <a:gd name="adj2" fmla="val 38208"/>
            </a:avLst>
          </a:prstGeom>
          <a:solidFill>
            <a:srgbClr val="FFFF00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78" name="Up-Down Arrow 77"/>
          <p:cNvSpPr/>
          <p:nvPr/>
        </p:nvSpPr>
        <p:spPr bwMode="auto">
          <a:xfrm>
            <a:off x="6193660" y="3666597"/>
            <a:ext cx="330200" cy="435986"/>
          </a:xfrm>
          <a:prstGeom prst="upDownArrow">
            <a:avLst>
              <a:gd name="adj1" fmla="val 34276"/>
              <a:gd name="adj2" fmla="val 38208"/>
            </a:avLst>
          </a:prstGeom>
          <a:solidFill>
            <a:srgbClr val="FFFF00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79" name="Up-Down Arrow 78"/>
          <p:cNvSpPr/>
          <p:nvPr/>
        </p:nvSpPr>
        <p:spPr bwMode="auto">
          <a:xfrm>
            <a:off x="6867422" y="3654135"/>
            <a:ext cx="306868" cy="448448"/>
          </a:xfrm>
          <a:prstGeom prst="upDownArrow">
            <a:avLst>
              <a:gd name="adj1" fmla="val 34276"/>
              <a:gd name="adj2" fmla="val 38208"/>
            </a:avLst>
          </a:prstGeom>
          <a:solidFill>
            <a:srgbClr val="FFFF00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80" name="Up-Down Arrow 79"/>
          <p:cNvSpPr/>
          <p:nvPr/>
        </p:nvSpPr>
        <p:spPr bwMode="auto">
          <a:xfrm>
            <a:off x="7543622" y="3645896"/>
            <a:ext cx="332232" cy="448448"/>
          </a:xfrm>
          <a:prstGeom prst="upDownArrow">
            <a:avLst>
              <a:gd name="adj1" fmla="val 34276"/>
              <a:gd name="adj2" fmla="val 38208"/>
            </a:avLst>
          </a:prstGeom>
          <a:solidFill>
            <a:srgbClr val="FFFF00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81" name="Rectangle 80"/>
          <p:cNvSpPr/>
          <p:nvPr/>
        </p:nvSpPr>
        <p:spPr>
          <a:xfrm>
            <a:off x="411262" y="4226473"/>
            <a:ext cx="419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F. </a:t>
            </a:r>
            <a:r>
              <a:rPr lang="en-US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Duro</a:t>
            </a: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et 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al</a:t>
            </a: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Flexible data-aware scheduling for workflows over an in-memory object </a:t>
            </a: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store</a:t>
            </a: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. Proc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CCGrid, 2016. </a:t>
            </a:r>
            <a:endParaRPr lang="en-US" sz="1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55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CANDLE</a:t>
            </a:r>
            <a:r>
              <a:rPr lang="en-US" dirty="0"/>
              <a:t> </a:t>
            </a:r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with ECP CODAR, ECP CANDLE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With Justin M. Wozniak (CANDLE) and Tong Shu (CODAR)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6" name="Picture 2" descr="C:\cygwin\home\wozniak\collab\CANDLE-Papers\2017\AMD\CANDLE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374" y="3956373"/>
            <a:ext cx="1581317" cy="112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 descr="https://confluence.exascaleproject.org/download/attachments/9994365/CODAR.png?version=2&amp;modificationDate=1482404131000&amp;api=v2"/>
          <p:cNvSpPr>
            <a:spLocks noChangeAspect="1" noChangeArrowheads="1"/>
          </p:cNvSpPr>
          <p:nvPr/>
        </p:nvSpPr>
        <p:spPr bwMode="auto">
          <a:xfrm>
            <a:off x="155575" y="-857250"/>
            <a:ext cx="2381250" cy="17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https://confluence.exascaleproject.org/download/attachments/9994365/CODAR.png?version=2&amp;modificationDate=1482404131000&amp;api=v2"/>
          <p:cNvSpPr>
            <a:spLocks noChangeAspect="1" noChangeArrowheads="1"/>
          </p:cNvSpPr>
          <p:nvPr/>
        </p:nvSpPr>
        <p:spPr bwMode="auto">
          <a:xfrm>
            <a:off x="307975" y="-742950"/>
            <a:ext cx="2381250" cy="17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https://confluence.exascaleproject.org/download/attachments/9994365/CODAR.png?version=2&amp;modificationDate=1482404131000&amp;api=v2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C:\cygwin\home\wozniak\mcs\pubs\materials\CODAR-img\COD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975" y="3956372"/>
            <a:ext cx="1500524" cy="109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28452"/>
            <a:ext cx="4232366" cy="3653791"/>
          </a:xfrm>
        </p:spPr>
        <p:txBody>
          <a:bodyPr/>
          <a:lstStyle/>
          <a:p>
            <a:r>
              <a:rPr lang="en-US" sz="1400" b="1" dirty="0" smtClean="0"/>
              <a:t>CANDLE </a:t>
            </a:r>
            <a:r>
              <a:rPr lang="en-US" sz="1400" dirty="0" smtClean="0"/>
              <a:t>workflows produce a great number of medium-sized ML models</a:t>
            </a:r>
          </a:p>
          <a:p>
            <a:r>
              <a:rPr lang="en-US" sz="1400" b="1" dirty="0" smtClean="0"/>
              <a:t>Goal:</a:t>
            </a:r>
            <a:r>
              <a:rPr lang="en-US" sz="1400" dirty="0" smtClean="0"/>
              <a:t> Cache these on compute node storage for </a:t>
            </a:r>
            <a:r>
              <a:rPr lang="en-US" sz="1400" i="1" dirty="0" smtClean="0"/>
              <a:t>possible</a:t>
            </a:r>
            <a:r>
              <a:rPr lang="en-US" sz="1400" dirty="0" smtClean="0"/>
              <a:t> later use</a:t>
            </a:r>
          </a:p>
          <a:p>
            <a:r>
              <a:rPr lang="en-US" sz="1400" dirty="0" smtClean="0"/>
              <a:t>Need to flush to global FS before end of run, but many models will be discarded</a:t>
            </a:r>
          </a:p>
          <a:p>
            <a:r>
              <a:rPr lang="en-US" sz="1400" b="1" dirty="0" smtClean="0"/>
              <a:t>Plan:</a:t>
            </a:r>
            <a:r>
              <a:rPr lang="en-US" sz="1400" dirty="0" smtClean="0"/>
              <a:t> Integrate Swift/T workflow system used in CANDLE with Mochi client</a:t>
            </a:r>
          </a:p>
          <a:p>
            <a:r>
              <a:rPr lang="en-US" sz="1400" dirty="0" smtClean="0"/>
              <a:t>Accelerate CANDLE workflow performance, enable novel training strategies (parameter sharing)</a:t>
            </a:r>
          </a:p>
          <a:p>
            <a:r>
              <a:rPr lang="en-US" sz="1400" dirty="0" smtClean="0"/>
              <a:t>Provide an opportunity for workflow-based data analysis and I/O reduction</a:t>
            </a:r>
          </a:p>
          <a:p>
            <a:r>
              <a:rPr lang="en-US" sz="1400" dirty="0" smtClean="0"/>
              <a:t>Demonstrate the utility of node-local storage for complex workflows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5014211" y="1321009"/>
            <a:ext cx="3964898" cy="88816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Swift/T training workflow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32357" y="1705133"/>
            <a:ext cx="1578963" cy="7082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CANDLE</a:t>
            </a:r>
            <a:br>
              <a:rPr lang="en-US" sz="1400" dirty="0" smtClean="0">
                <a:solidFill>
                  <a:srgbClr val="000000"/>
                </a:solidFill>
              </a:rPr>
            </a:br>
            <a:r>
              <a:rPr lang="en-US" sz="1400" dirty="0" smtClean="0">
                <a:solidFill>
                  <a:srgbClr val="000000"/>
                </a:solidFill>
              </a:rPr>
              <a:t>benchmark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61071" y="2209175"/>
            <a:ext cx="1578963" cy="2923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TensorFlow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39921" y="1705133"/>
            <a:ext cx="1578963" cy="5059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CANDLE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60723" y="2098622"/>
            <a:ext cx="1578963" cy="2923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TensorFlow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09705" y="1828144"/>
            <a:ext cx="294619" cy="1580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8560988" y="172186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…</a:t>
            </a:r>
            <a:endParaRPr lang="en-US" sz="1400" b="1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5014211" y="3378407"/>
            <a:ext cx="3964898" cy="459486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Parallel FS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014211" y="2920270"/>
            <a:ext cx="3964898" cy="35414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Mochi Services</a:t>
            </a:r>
          </a:p>
        </p:txBody>
      </p:sp>
      <p:sp>
        <p:nvSpPr>
          <p:cNvPr id="19" name="Flowchart: Document 18"/>
          <p:cNvSpPr/>
          <p:nvPr/>
        </p:nvSpPr>
        <p:spPr>
          <a:xfrm>
            <a:off x="5332753" y="2686987"/>
            <a:ext cx="2226039" cy="326036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Good NN model</a:t>
            </a:r>
          </a:p>
        </p:txBody>
      </p:sp>
      <p:cxnSp>
        <p:nvCxnSpPr>
          <p:cNvPr id="21" name="Elbow Connector 20"/>
          <p:cNvCxnSpPr>
            <a:stCxn id="12" idx="2"/>
            <a:endCxn id="19" idx="0"/>
          </p:cNvCxnSpPr>
          <p:nvPr/>
        </p:nvCxnSpPr>
        <p:spPr>
          <a:xfrm rot="16200000" flipH="1">
            <a:off x="6155412" y="2396624"/>
            <a:ext cx="185503" cy="395220"/>
          </a:xfrm>
          <a:prstGeom prst="bentConnector3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9" idx="3"/>
            <a:endCxn id="15" idx="2"/>
          </p:cNvCxnSpPr>
          <p:nvPr/>
        </p:nvCxnSpPr>
        <p:spPr>
          <a:xfrm flipV="1">
            <a:off x="7558792" y="2390931"/>
            <a:ext cx="291413" cy="459074"/>
          </a:xfrm>
          <a:prstGeom prst="bentConnector2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70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74996"/>
            <a:ext cx="8372901" cy="3538423"/>
          </a:xfrm>
        </p:spPr>
        <p:txBody>
          <a:bodyPr/>
          <a:lstStyle/>
          <a:p>
            <a:r>
              <a:rPr lang="en-US" dirty="0" smtClean="0"/>
              <a:t>Thanks to the organizers</a:t>
            </a:r>
          </a:p>
          <a:p>
            <a:endParaRPr lang="en-US" dirty="0" smtClean="0"/>
          </a:p>
          <a:p>
            <a:r>
              <a:rPr lang="en-US" dirty="0" smtClean="0"/>
              <a:t>Code and guides:</a:t>
            </a:r>
          </a:p>
          <a:p>
            <a:pPr lvl="1"/>
            <a:r>
              <a:rPr lang="en-US" dirty="0" smtClean="0"/>
              <a:t>CANDLE </a:t>
            </a:r>
            <a:r>
              <a:rPr lang="en-US" dirty="0" smtClean="0"/>
              <a:t>GitHub Organization: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github.com/ECP-CANDLE</a:t>
            </a:r>
            <a:endParaRPr lang="en-US" dirty="0"/>
          </a:p>
          <a:p>
            <a:pPr lvl="1"/>
            <a:r>
              <a:rPr lang="en-US" dirty="0" smtClean="0"/>
              <a:t>Swift/T </a:t>
            </a:r>
            <a:r>
              <a:rPr lang="en-US" dirty="0"/>
              <a:t>Home: http://</a:t>
            </a:r>
            <a:r>
              <a:rPr lang="en-US" dirty="0" smtClean="0"/>
              <a:t>swift-lang.org/Swift-T</a:t>
            </a:r>
          </a:p>
          <a:p>
            <a:pPr lvl="1"/>
            <a:r>
              <a:rPr lang="en-US" dirty="0"/>
              <a:t>EMEWS Tutorial: </a:t>
            </a:r>
            <a:r>
              <a:rPr lang="en-US" dirty="0" smtClean="0"/>
              <a:t>http://emews.org</a:t>
            </a:r>
          </a:p>
          <a:p>
            <a:endParaRPr lang="en-US" dirty="0"/>
          </a:p>
          <a:p>
            <a:r>
              <a:rPr lang="en-US" sz="1400" dirty="0"/>
              <a:t>This research was supported by the Exascale Computing Project (17-SC-20-SC), a joint project of the U.S. Department of Energy’s Office of Science and National Nuclear Security Administration, responsible for delivering a capable exascale ecosystem, including software, applications, and hardware technology, to support the nation’s exascale computing </a:t>
            </a:r>
            <a:r>
              <a:rPr lang="en-US" sz="1400" dirty="0" smtClean="0"/>
              <a:t>imperative.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8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TUTORIAL: SUPERVISOR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1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TUTORIAL: SUPERVISOR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</a:t>
            </a:r>
            <a:r>
              <a:rPr lang="en-US" dirty="0"/>
              <a:t>be found here: https://</a:t>
            </a:r>
            <a:r>
              <a:rPr lang="en-US" dirty="0" smtClean="0"/>
              <a:t>github.com/ECP-CANDLE/Tutorials</a:t>
            </a:r>
          </a:p>
          <a:p>
            <a:endParaRPr lang="en-US" dirty="0"/>
          </a:p>
          <a:p>
            <a:r>
              <a:rPr lang="en-US" dirty="0" smtClean="0"/>
              <a:t>See the top-level README to get started with the installation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5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CANDLE </a:t>
            </a:r>
            <a:r>
              <a:rPr lang="en-US" dirty="0" smtClean="0">
                <a:solidFill>
                  <a:prstClr val="black"/>
                </a:solidFill>
              </a:rPr>
              <a:t>workflows: Goals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6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3" y="1117345"/>
            <a:ext cx="8372901" cy="352402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prstClr val="black"/>
                </a:solidFill>
              </a:rPr>
              <a:t>Develop </a:t>
            </a:r>
            <a:r>
              <a:rPr lang="en-US" sz="1600" dirty="0">
                <a:solidFill>
                  <a:prstClr val="black"/>
                </a:solidFill>
              </a:rPr>
              <a:t>an </a:t>
            </a:r>
            <a:r>
              <a:rPr lang="en-US" sz="1600" dirty="0" smtClean="0">
                <a:solidFill>
                  <a:prstClr val="black"/>
                </a:solidFill>
              </a:rPr>
              <a:t>exascale </a:t>
            </a:r>
            <a:r>
              <a:rPr lang="en-US" sz="1600" dirty="0">
                <a:solidFill>
                  <a:prstClr val="black"/>
                </a:solidFill>
              </a:rPr>
              <a:t>deep </a:t>
            </a:r>
            <a:r>
              <a:rPr lang="en-US" sz="1600" dirty="0" smtClean="0">
                <a:solidFill>
                  <a:prstClr val="black"/>
                </a:solidFill>
              </a:rPr>
              <a:t>learning </a:t>
            </a:r>
            <a:r>
              <a:rPr lang="en-US" sz="1600" dirty="0">
                <a:solidFill>
                  <a:prstClr val="black"/>
                </a:solidFill>
              </a:rPr>
              <a:t>environment for cancer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</a:rPr>
              <a:t>Building on open source </a:t>
            </a:r>
            <a:r>
              <a:rPr lang="en-US" sz="1600" dirty="0" smtClean="0">
                <a:solidFill>
                  <a:prstClr val="black"/>
                </a:solidFill>
              </a:rPr>
              <a:t>deep </a:t>
            </a:r>
            <a:r>
              <a:rPr lang="en-US" sz="1600" dirty="0">
                <a:solidFill>
                  <a:prstClr val="black"/>
                </a:solidFill>
              </a:rPr>
              <a:t>learning </a:t>
            </a:r>
            <a:r>
              <a:rPr lang="en-US" sz="1600" dirty="0" smtClean="0">
                <a:solidFill>
                  <a:prstClr val="black"/>
                </a:solidFill>
              </a:rPr>
              <a:t>frameworks and middleware</a:t>
            </a: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</a:rPr>
              <a:t>Optimization for </a:t>
            </a:r>
            <a:r>
              <a:rPr lang="en-US" sz="1600" dirty="0" smtClean="0">
                <a:solidFill>
                  <a:prstClr val="black"/>
                </a:solidFill>
              </a:rPr>
              <a:t>CORAL and </a:t>
            </a:r>
            <a:r>
              <a:rPr lang="en-US" sz="1600" dirty="0">
                <a:solidFill>
                  <a:prstClr val="black"/>
                </a:solidFill>
              </a:rPr>
              <a:t>exascale platforms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</a:rPr>
              <a:t>Support all three pilot </a:t>
            </a:r>
            <a:r>
              <a:rPr lang="en-US" sz="1600" dirty="0" smtClean="0">
                <a:solidFill>
                  <a:prstClr val="black"/>
                </a:solidFill>
              </a:rPr>
              <a:t>project needs </a:t>
            </a:r>
            <a:r>
              <a:rPr lang="en-US" sz="1600" dirty="0">
                <a:solidFill>
                  <a:prstClr val="black"/>
                </a:solidFill>
              </a:rPr>
              <a:t>for deep </a:t>
            </a:r>
            <a:r>
              <a:rPr lang="en-US" sz="1600" dirty="0" smtClean="0">
                <a:solidFill>
                  <a:prstClr val="black"/>
                </a:solidFill>
              </a:rPr>
              <a:t>learning – common abstractions</a:t>
            </a: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</a:rPr>
              <a:t>Collaborate with DOE computing centers, HPC vendors and ECP co-design and software technology projects </a:t>
            </a:r>
            <a:endParaRPr lang="en-US" sz="1600" dirty="0" smtClean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sz="1600" dirty="0" smtClean="0"/>
              <a:t>Mission statement: Enable </a:t>
            </a:r>
            <a:r>
              <a:rPr lang="en-US" sz="1600" dirty="0"/>
              <a:t>the most challenging deep learning problems in </a:t>
            </a:r>
            <a:r>
              <a:rPr lang="en-US" sz="1600" dirty="0" smtClean="0"/>
              <a:t>cancer </a:t>
            </a:r>
            <a:r>
              <a:rPr lang="en-US" sz="1600" dirty="0"/>
              <a:t>research to run on the most capable supercomputers in the </a:t>
            </a:r>
            <a:r>
              <a:rPr lang="en-US" sz="1600" dirty="0" smtClean="0"/>
              <a:t>DOE</a:t>
            </a:r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213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 Software </a:t>
            </a:r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1" y="1004752"/>
            <a:ext cx="4730097" cy="37478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4307" y="1059525"/>
            <a:ext cx="5729111" cy="8466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Hyperparameter Sweeps, </a:t>
            </a:r>
          </a:p>
          <a:p>
            <a:pPr algn="ctr" defTabSz="457200"/>
            <a:r>
              <a:rPr lang="en-US" dirty="0">
                <a:solidFill>
                  <a:prstClr val="black"/>
                </a:solidFill>
              </a:rPr>
              <a:t>Data Management (e.g. DIGITS, Swift, etc.)</a:t>
            </a:r>
          </a:p>
        </p:txBody>
      </p:sp>
      <p:sp>
        <p:nvSpPr>
          <p:cNvPr id="8" name="Rectangle 7"/>
          <p:cNvSpPr/>
          <p:nvPr/>
        </p:nvSpPr>
        <p:spPr>
          <a:xfrm>
            <a:off x="404307" y="3967867"/>
            <a:ext cx="5729111" cy="8466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000000"/>
                </a:solidFill>
              </a:rPr>
              <a:t>Architecture Specific Optimization Layer </a:t>
            </a:r>
          </a:p>
          <a:p>
            <a:pPr algn="ctr" defTabSz="457200"/>
            <a:r>
              <a:rPr lang="en-US" dirty="0">
                <a:solidFill>
                  <a:srgbClr val="000000"/>
                </a:solidFill>
              </a:rPr>
              <a:t>(e.g. cuDNN, MKL-DNN, etc.)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4307" y="3002667"/>
            <a:ext cx="5729111" cy="8466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000000"/>
                </a:solidFill>
              </a:rPr>
              <a:t>Tensor/Graph Execution Engine </a:t>
            </a:r>
          </a:p>
          <a:p>
            <a:pPr algn="ctr" defTabSz="457200"/>
            <a:r>
              <a:rPr lang="en-US" dirty="0">
                <a:solidFill>
                  <a:srgbClr val="000000"/>
                </a:solidFill>
              </a:rPr>
              <a:t>(e.g. Theano, TensorFlow, LBANN-LL, etc.)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4307" y="2020534"/>
            <a:ext cx="5729111" cy="8466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000000"/>
                </a:solidFill>
              </a:rPr>
              <a:t>Network description, Execution scripting API</a:t>
            </a:r>
          </a:p>
          <a:p>
            <a:pPr algn="ctr" defTabSz="457200"/>
            <a:r>
              <a:rPr lang="en-US" dirty="0">
                <a:solidFill>
                  <a:srgbClr val="000000"/>
                </a:solidFill>
              </a:rPr>
              <a:t>(e.g. Keras, Mocha)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85118" y="1303044"/>
            <a:ext cx="2022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Bradley Hand Bold"/>
                <a:cs typeface="Bradley Hand Bold"/>
              </a:rPr>
              <a:t>Workflow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85089" y="2301948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Bradley Hand Bold"/>
                <a:cs typeface="Bradley Hand Bold"/>
              </a:rPr>
              <a:t>Scripting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85089" y="3269342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Bradley Hand Bold"/>
                <a:cs typeface="Bradley Hand Bold"/>
              </a:rPr>
              <a:t>Engine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85089" y="4226748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Bradley Hand Bold"/>
                <a:cs typeface="Bradley Hand Bold"/>
              </a:rPr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2384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HYPERPARAMETER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6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HYPERPARAMETER OPTIMIZATION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networks have a large number of possible configuration parameters, called </a:t>
            </a:r>
            <a:r>
              <a:rPr lang="en-US" i="1" dirty="0" smtClean="0"/>
              <a:t>hyperparameters</a:t>
            </a:r>
          </a:p>
          <a:p>
            <a:pPr lvl="1"/>
            <a:r>
              <a:rPr lang="en-US" dirty="0" smtClean="0"/>
              <a:t>Avoids collision with NN </a:t>
            </a:r>
            <a:r>
              <a:rPr lang="en-US" i="1" dirty="0" smtClean="0"/>
              <a:t>weights</a:t>
            </a:r>
            <a:r>
              <a:rPr lang="en-US" dirty="0" smtClean="0"/>
              <a:t>, which are sometimes called </a:t>
            </a:r>
            <a:r>
              <a:rPr lang="en-US" i="1" dirty="0" smtClean="0"/>
              <a:t>parameters</a:t>
            </a:r>
            <a:endParaRPr lang="en-US" dirty="0"/>
          </a:p>
          <a:p>
            <a:r>
              <a:rPr lang="en-US" dirty="0" smtClean="0"/>
              <a:t>Applying optimization can automate part of the design of the neural network</a:t>
            </a:r>
          </a:p>
          <a:p>
            <a:endParaRPr lang="en-US" dirty="0" smtClean="0"/>
          </a:p>
          <a:p>
            <a:r>
              <a:rPr lang="en-US" dirty="0" smtClean="0"/>
              <a:t>In the cancer Pilot 1 autoencoder shown, </a:t>
            </a:r>
            <a:br>
              <a:rPr lang="en-US" dirty="0" smtClean="0"/>
            </a:br>
            <a:r>
              <a:rPr lang="en-US" dirty="0" smtClean="0"/>
              <a:t>the system can determine</a:t>
            </a:r>
          </a:p>
          <a:p>
            <a:pPr lvl="1"/>
            <a:r>
              <a:rPr lang="en-US" dirty="0" smtClean="0"/>
              <a:t>How many neurons to put in each layer</a:t>
            </a:r>
          </a:p>
          <a:p>
            <a:pPr lvl="1"/>
            <a:r>
              <a:rPr lang="en-US" dirty="0" smtClean="0"/>
              <a:t>What activation function to use</a:t>
            </a:r>
          </a:p>
          <a:p>
            <a:pPr lvl="1"/>
            <a:r>
              <a:rPr lang="en-US" dirty="0" smtClean="0"/>
              <a:t>What batch size to use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Hyperparameter optimization = HPO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305" t="8047" r="6484" b="7458"/>
          <a:stretch/>
        </p:blipFill>
        <p:spPr>
          <a:xfrm>
            <a:off x="5808015" y="2775692"/>
            <a:ext cx="3186917" cy="230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16x9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12700">
          <a:solidFill>
            <a:schemeClr val="tx2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resentation_4x3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3830</TotalTime>
  <Words>2867</Words>
  <Application>Microsoft Office PowerPoint</Application>
  <PresentationFormat>On-screen Show (16:9)</PresentationFormat>
  <Paragraphs>743</Paragraphs>
  <Slides>53</Slides>
  <Notes>0</Notes>
  <HiddenSlides>10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presentation_16x9</vt:lpstr>
      <vt:lpstr>presentation_4x3</vt:lpstr>
      <vt:lpstr>An Introduction to Scalable Deep Learning WORKflows with CANDLE</vt:lpstr>
      <vt:lpstr>Collaborators</vt:lpstr>
      <vt:lpstr>OUTLINE</vt:lpstr>
      <vt:lpstr>CANDLE TUTORIALS</vt:lpstr>
      <vt:lpstr>PowerPoint Presentation</vt:lpstr>
      <vt:lpstr>CANDLE workflows: Goals</vt:lpstr>
      <vt:lpstr>CANDLE Software Stack</vt:lpstr>
      <vt:lpstr>PowerPoint Presentation</vt:lpstr>
      <vt:lpstr>WHAT IS HYPERPARAMETER OPTIMIZATION </vt:lpstr>
      <vt:lpstr>Mathematical expression for hpo</vt:lpstr>
      <vt:lpstr>BASIC STRATEGIES </vt:lpstr>
      <vt:lpstr>Candle Hyperparameter learning</vt:lpstr>
      <vt:lpstr>PowerPoint Presentation</vt:lpstr>
      <vt:lpstr>CANDLE benchmark spec</vt:lpstr>
      <vt:lpstr>CANDLE benchmark spec</vt:lpstr>
      <vt:lpstr>Example benchmark</vt:lpstr>
      <vt:lpstr>Original code</vt:lpstr>
      <vt:lpstr>Default model file </vt:lpstr>
      <vt:lpstr>Network specification</vt:lpstr>
      <vt:lpstr>Network specification</vt:lpstr>
      <vt:lpstr>Parsing command line input</vt:lpstr>
      <vt:lpstr>Modifying the model</vt:lpstr>
      <vt:lpstr>PowerPoint Presentation</vt:lpstr>
      <vt:lpstr>CANDLE System Overview</vt:lpstr>
      <vt:lpstr>Parallelism strategies</vt:lpstr>
      <vt:lpstr>CANDLE Performance</vt:lpstr>
      <vt:lpstr>Load over time for search</vt:lpstr>
      <vt:lpstr>Ramp up / ramp down</vt:lpstr>
      <vt:lpstr>PowerPoint Presentation</vt:lpstr>
      <vt:lpstr>Notes on requirements</vt:lpstr>
      <vt:lpstr>WORKFLOW support for ML frameworks</vt:lpstr>
      <vt:lpstr>Swift/T: Enabling high-performance Scripted workflows</vt:lpstr>
      <vt:lpstr>The Swift programming model </vt:lpstr>
      <vt:lpstr>Language goals</vt:lpstr>
      <vt:lpstr>Swift syntax</vt:lpstr>
      <vt:lpstr>Centralized evaluation is a bottleneck at extreme scales </vt:lpstr>
      <vt:lpstr>Swift/T: Fully parallel evaluation                                  of complex scripts</vt:lpstr>
      <vt:lpstr>Swift for Really Parallel Builds</vt:lpstr>
      <vt:lpstr>Swift/T Compiler and Runtime</vt:lpstr>
      <vt:lpstr>Accessing python from swift/t</vt:lpstr>
      <vt:lpstr>Asynchronous Dynamic Load Balancer</vt:lpstr>
      <vt:lpstr>MPI: The Message Passing Interface</vt:lpstr>
      <vt:lpstr>Parallel tasks in CANDLE workflows</vt:lpstr>
      <vt:lpstr>PowerPoint Presentation</vt:lpstr>
      <vt:lpstr>EMEWS workflow structure</vt:lpstr>
      <vt:lpstr>EMEWS: Extreme-scale model exploration workflows in Swift/T</vt:lpstr>
      <vt:lpstr>Previous work on HPC workflows</vt:lpstr>
      <vt:lpstr>Summary of key system points</vt:lpstr>
      <vt:lpstr>Features for Big Data analysis</vt:lpstr>
      <vt:lpstr>Interaction with ECP CODAR, ECP CANDLE</vt:lpstr>
      <vt:lpstr>Thanks</vt:lpstr>
      <vt:lpstr>PowerPoint Presentation</vt:lpstr>
      <vt:lpstr>HANDS-ON TUTORIAL: SUPERVISOR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Miesen</dc:creator>
  <cp:lastModifiedBy>Justin Wozniak</cp:lastModifiedBy>
  <cp:revision>148</cp:revision>
  <cp:lastPrinted>2017-11-28T23:46:34Z</cp:lastPrinted>
  <dcterms:created xsi:type="dcterms:W3CDTF">2015-11-17T20:01:38Z</dcterms:created>
  <dcterms:modified xsi:type="dcterms:W3CDTF">2018-02-22T14:56:42Z</dcterms:modified>
</cp:coreProperties>
</file>