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Thin"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eNFMevI3Ux8PRHeIRGXgZCWFq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5"/>
  </p:normalViewPr>
  <p:slideViewPr>
    <p:cSldViewPr snapToGrid="0">
      <p:cViewPr varScale="1">
        <p:scale>
          <a:sx n="156" d="100"/>
          <a:sy n="156" d="100"/>
        </p:scale>
        <p:origin x="6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4"/>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4"/>
          <p:cNvSpPr txBox="1">
            <a:spLocks noGrp="1"/>
          </p:cNvSpPr>
          <p:nvPr>
            <p:ph type="body" idx="1"/>
          </p:nvPr>
        </p:nvSpPr>
        <p:spPr>
          <a:xfrm>
            <a:off x="311700" y="822375"/>
            <a:ext cx="8520600" cy="37872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
        <p:cNvGrpSpPr/>
        <p:nvPr/>
      </p:nvGrpSpPr>
      <p:grpSpPr>
        <a:xfrm>
          <a:off x="0" y="0"/>
          <a:ext cx="0" cy="0"/>
          <a:chOff x="0" y="0"/>
          <a:chExt cx="0" cy="0"/>
        </a:xfrm>
      </p:grpSpPr>
      <p:sp>
        <p:nvSpPr>
          <p:cNvPr id="19" name="Google Shape;19;p25"/>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200"/>
              <a:buNone/>
              <a:defRPr b="1"/>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0" name="Google Shape;20;p25"/>
          <p:cNvSpPr txBox="1">
            <a:spLocks noGrp="1"/>
          </p:cNvSpPr>
          <p:nvPr>
            <p:ph type="body" idx="1"/>
          </p:nvPr>
        </p:nvSpPr>
        <p:spPr>
          <a:xfrm>
            <a:off x="311700" y="914575"/>
            <a:ext cx="4564500" cy="39825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6"/>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28"/>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200"/>
              <a:buFont typeface="Times New Roman"/>
              <a:buNone/>
              <a:defRPr sz="22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311700" y="822375"/>
            <a:ext cx="8520600" cy="3787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000000"/>
              </a:buClr>
              <a:buSzPts val="1800"/>
              <a:buFont typeface="Times New Roman"/>
              <a:buChar char="●"/>
              <a:defRPr sz="1800" b="0" i="0" u="none" strike="noStrike" cap="none">
                <a:solidFill>
                  <a:srgbClr val="000000"/>
                </a:solidFill>
                <a:latin typeface="Times New Roman"/>
                <a:ea typeface="Times New Roman"/>
                <a:cs typeface="Times New Roman"/>
                <a:sym typeface="Times New Roman"/>
              </a:defRPr>
            </a:lvl1pPr>
            <a:lvl2pPr marL="914400" marR="0" lvl="1"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2pPr>
            <a:lvl3pPr marL="1371600" marR="0" lvl="2"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3pPr>
            <a:lvl4pPr marL="1828800" marR="0" lvl="3"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4pPr>
            <a:lvl5pPr marL="2286000" marR="0" lvl="4"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5pPr>
            <a:lvl6pPr marL="2743200" marR="0" lvl="5"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6pPr>
            <a:lvl7pPr marL="3200400" marR="0" lvl="6"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7pPr>
            <a:lvl8pPr marL="3657600" marR="0" lvl="7"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8pPr>
            <a:lvl9pPr marL="4114800" marR="0" lvl="8" indent="-317500" algn="l" rtl="0">
              <a:lnSpc>
                <a:spcPct val="115000"/>
              </a:lnSpc>
              <a:spcBef>
                <a:spcPts val="0"/>
              </a:spcBef>
              <a:spcAft>
                <a:spcPts val="0"/>
              </a:spcAft>
              <a:buClr>
                <a:srgbClr val="000000"/>
              </a:buClr>
              <a:buSzPts val="1400"/>
              <a:buFont typeface="Times New Roman"/>
              <a:buChar char="■"/>
              <a:defRPr sz="1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22"/>
          <p:cNvSpPr txBox="1"/>
          <p:nvPr/>
        </p:nvSpPr>
        <p:spPr>
          <a:xfrm>
            <a:off x="311700" y="4726075"/>
            <a:ext cx="4255800" cy="26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Times New Roman"/>
                <a:ea typeface="Times New Roman"/>
                <a:cs typeface="Times New Roman"/>
                <a:sym typeface="Times New Roman"/>
              </a:rPr>
              <a:t>Prediction of the Resource Consumption of Distributed Deep Learning Systems</a:t>
            </a:r>
            <a:endParaRPr sz="10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1700" y="914400"/>
            <a:ext cx="8520600" cy="87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2380" b="1"/>
              <a:t>Prediction of the Resource Consumption of Distributed Deep Learning Systems</a:t>
            </a:r>
            <a:endParaRPr sz="2380" b="1"/>
          </a:p>
        </p:txBody>
      </p:sp>
      <p:sp>
        <p:nvSpPr>
          <p:cNvPr id="56" name="Google Shape;56;p1"/>
          <p:cNvSpPr txBox="1">
            <a:spLocks noGrp="1"/>
          </p:cNvSpPr>
          <p:nvPr>
            <p:ph type="subTitle" idx="1"/>
          </p:nvPr>
        </p:nvSpPr>
        <p:spPr>
          <a:xfrm>
            <a:off x="311700" y="1801150"/>
            <a:ext cx="8520600" cy="1825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endParaRPr sz="18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i="1">
                <a:solidFill>
                  <a:srgbClr val="000000"/>
                </a:solidFill>
                <a:latin typeface="Times New Roman"/>
                <a:ea typeface="Times New Roman"/>
                <a:cs typeface="Times New Roman"/>
                <a:sym typeface="Times New Roman"/>
              </a:rPr>
              <a:t>Authors: Gyeongsik Yang, Changyong Shin, Jeunghwan Lee, Yeonho Yoo, and Chuck Yoo</a:t>
            </a:r>
            <a:endParaRPr sz="1800" i="1">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i="1">
                <a:solidFill>
                  <a:srgbClr val="000000"/>
                </a:solidFill>
              </a:rPr>
              <a:t>Department of Computer Science and Engineering, Korea University, South Korea</a:t>
            </a:r>
            <a:endParaRPr sz="1800" i="1">
              <a:solidFill>
                <a:srgbClr val="000000"/>
              </a:solidFill>
            </a:endParaRPr>
          </a:p>
          <a:p>
            <a:pPr marL="0" lvl="0" indent="0" algn="ctr" rtl="0">
              <a:lnSpc>
                <a:spcPct val="100000"/>
              </a:lnSpc>
              <a:spcBef>
                <a:spcPts val="0"/>
              </a:spcBef>
              <a:spcAft>
                <a:spcPts val="0"/>
              </a:spcAft>
              <a:buSzPts val="2800"/>
              <a:buNone/>
            </a:pPr>
            <a:endParaRPr sz="1800">
              <a:solidFill>
                <a:srgbClr val="000000"/>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2800"/>
              <a:buNone/>
            </a:pPr>
            <a:r>
              <a:rPr lang="en" sz="1800">
                <a:solidFill>
                  <a:srgbClr val="000000"/>
                </a:solidFill>
                <a:latin typeface="Times New Roman"/>
                <a:ea typeface="Times New Roman"/>
                <a:cs typeface="Times New Roman"/>
                <a:sym typeface="Times New Roman"/>
              </a:rPr>
              <a:t>Presenter: Dipak Acharya</a:t>
            </a:r>
            <a:endParaRPr/>
          </a:p>
          <a:p>
            <a:pPr marL="0" lvl="0" indent="0" algn="ctr" rtl="0">
              <a:lnSpc>
                <a:spcPct val="100000"/>
              </a:lnSpc>
              <a:spcBef>
                <a:spcPts val="0"/>
              </a:spcBef>
              <a:spcAft>
                <a:spcPts val="0"/>
              </a:spcAft>
              <a:buSzPts val="2800"/>
              <a:buNone/>
            </a:pPr>
            <a:r>
              <a:rPr lang="en" sz="1800"/>
              <a:t>HPC Seminar in Dept. of CSE at UNT on 10/12/2023</a:t>
            </a:r>
            <a:endParaRPr sz="1800">
              <a:solidFill>
                <a:srgbClr val="000000"/>
              </a:solidFill>
              <a:latin typeface="Times New Roman"/>
              <a:ea typeface="Times New Roman"/>
              <a:cs typeface="Times New Roman"/>
              <a:sym typeface="Times New Roman"/>
            </a:endParaRPr>
          </a:p>
        </p:txBody>
      </p:sp>
      <p:sp>
        <p:nvSpPr>
          <p:cNvPr id="57" name="Google Shape;57;p1"/>
          <p:cNvSpPr txBox="1"/>
          <p:nvPr/>
        </p:nvSpPr>
        <p:spPr>
          <a:xfrm>
            <a:off x="311850" y="3931920"/>
            <a:ext cx="8520600" cy="794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Times New Roman"/>
                <a:ea typeface="Times New Roman"/>
                <a:cs typeface="Times New Roman"/>
                <a:sym typeface="Times New Roman"/>
              </a:rPr>
              <a:t>Gyeongsik Yang, Changyong Shin, Jeunghwan Lee, Yeonho Yoo, and Chuck Yoo. 2022. Prediction of the Resource Consumption of Distributed Deep Learning Systems. Proc. ACM Meas. Anal. Comput. Syst. 6, 2, Article 29 (June 2022), 25 pages. https://doi.org/10.1145/3530895</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Input Builder: Grouping</a:t>
            </a:r>
            <a:endParaRPr/>
          </a:p>
        </p:txBody>
      </p:sp>
      <p:sp>
        <p:nvSpPr>
          <p:cNvPr id="148" name="Google Shape;148;p10"/>
          <p:cNvSpPr txBox="1"/>
          <p:nvPr/>
        </p:nvSpPr>
        <p:spPr>
          <a:xfrm>
            <a:off x="452400" y="725800"/>
            <a:ext cx="4435800" cy="393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A graph with </a:t>
            </a:r>
            <a:r>
              <a:rPr lang="en" sz="1400" b="0" i="1" u="none" strike="noStrike" cap="none">
                <a:solidFill>
                  <a:srgbClr val="000000"/>
                </a:solidFill>
                <a:latin typeface="Times New Roman"/>
                <a:ea typeface="Times New Roman"/>
                <a:cs typeface="Times New Roman"/>
                <a:sym typeface="Times New Roman"/>
              </a:rPr>
              <a:t>m </a:t>
            </a:r>
            <a:r>
              <a:rPr lang="en" sz="1400" b="0" i="0" u="none" strike="noStrike" cap="none">
                <a:solidFill>
                  <a:srgbClr val="000000"/>
                </a:solidFill>
                <a:latin typeface="Times New Roman"/>
                <a:ea typeface="Times New Roman"/>
                <a:cs typeface="Times New Roman"/>
                <a:sym typeface="Times New Roman"/>
              </a:rPr>
              <a:t>nodes is reduced into a graph of size </a:t>
            </a:r>
            <a:r>
              <a:rPr lang="en" sz="1400" b="0" i="1" u="none" strike="noStrike" cap="none">
                <a:solidFill>
                  <a:srgbClr val="000000"/>
                </a:solidFill>
                <a:latin typeface="Times New Roman"/>
                <a:ea typeface="Times New Roman"/>
                <a:cs typeface="Times New Roman"/>
                <a:sym typeface="Times New Roman"/>
              </a:rPr>
              <a:t>M</a:t>
            </a:r>
            <a:endParaRPr sz="1400" b="0" i="1"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Char char="●"/>
            </a:pPr>
            <a:r>
              <a:rPr lang="en" sz="1400" b="0" i="0" u="none" strike="noStrike" cap="none">
                <a:solidFill>
                  <a:schemeClr val="dk1"/>
                </a:solidFill>
                <a:latin typeface="Times New Roman"/>
                <a:ea typeface="Times New Roman"/>
                <a:cs typeface="Times New Roman"/>
                <a:sym typeface="Times New Roman"/>
              </a:rPr>
              <a:t>Reduces the size of  |</a:t>
            </a:r>
            <a:r>
              <a:rPr lang="en" sz="1400" b="0" i="1" u="none" strike="noStrike" cap="none">
                <a:solidFill>
                  <a:schemeClr val="dk1"/>
                </a:solidFill>
                <a:latin typeface="Times New Roman"/>
                <a:ea typeface="Times New Roman"/>
                <a:cs typeface="Times New Roman"/>
                <a:sym typeface="Times New Roman"/>
              </a:rPr>
              <a:t>N</a:t>
            </a:r>
            <a:r>
              <a:rPr lang="en" sz="1400" b="0" i="0" u="none" strike="noStrike" cap="none">
                <a:solidFill>
                  <a:schemeClr val="dk1"/>
                </a:solidFill>
                <a:latin typeface="Times New Roman"/>
                <a:ea typeface="Times New Roman"/>
                <a:cs typeface="Times New Roman"/>
                <a:sym typeface="Times New Roman"/>
              </a:rPr>
              <a:t>|  and  |</a:t>
            </a:r>
            <a:r>
              <a:rPr lang="en" sz="1400" b="0" i="1" u="none" strike="noStrike" cap="none">
                <a:solidFill>
                  <a:schemeClr val="dk1"/>
                </a:solidFill>
                <a:latin typeface="Times New Roman"/>
                <a:ea typeface="Times New Roman"/>
                <a:cs typeface="Times New Roman"/>
                <a:sym typeface="Times New Roman"/>
              </a:rPr>
              <a:t>E</a:t>
            </a:r>
            <a:r>
              <a:rPr lang="en" sz="1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Enables Batching (Batching requires all the graph in a batch having same number of nodes)</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Uniform Grouping :</a:t>
            </a:r>
            <a:endParaRPr sz="1400" b="1"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Same </a:t>
            </a:r>
            <a:r>
              <a:rPr lang="en" sz="1400" b="0" i="1" u="none" strike="noStrike" cap="none">
                <a:solidFill>
                  <a:srgbClr val="000000"/>
                </a:solidFill>
                <a:latin typeface="Times New Roman"/>
                <a:ea typeface="Times New Roman"/>
                <a:cs typeface="Times New Roman"/>
                <a:sym typeface="Times New Roman"/>
              </a:rPr>
              <a:t>M</a:t>
            </a:r>
            <a:r>
              <a:rPr lang="en" sz="1400" b="0" i="0" u="none" strike="noStrike" cap="none">
                <a:solidFill>
                  <a:srgbClr val="000000"/>
                </a:solidFill>
                <a:latin typeface="Times New Roman"/>
                <a:ea typeface="Times New Roman"/>
                <a:cs typeface="Times New Roman"/>
                <a:sym typeface="Times New Roman"/>
              </a:rPr>
              <a:t> for all batches</a:t>
            </a:r>
            <a:endParaRPr sz="14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Proportional Grouping:</a:t>
            </a:r>
            <a:endParaRPr sz="1400" b="1"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Sort the graphs based on m, then group by batch size</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Char char="●"/>
            </a:pPr>
            <a:r>
              <a:rPr lang="en" sz="1400" b="0" i="1" u="none" strike="noStrike" cap="none">
                <a:solidFill>
                  <a:schemeClr val="dk1"/>
                </a:solidFill>
                <a:latin typeface="Times New Roman"/>
                <a:ea typeface="Times New Roman"/>
                <a:cs typeface="Times New Roman"/>
                <a:sym typeface="Times New Roman"/>
              </a:rPr>
              <a:t>M = log</a:t>
            </a:r>
            <a:r>
              <a:rPr lang="en" sz="1400" b="0" i="1" u="none" strike="noStrike" cap="none" baseline="-25000">
                <a:solidFill>
                  <a:schemeClr val="dk1"/>
                </a:solidFill>
                <a:latin typeface="Times New Roman"/>
                <a:ea typeface="Times New Roman"/>
                <a:cs typeface="Times New Roman"/>
                <a:sym typeface="Times New Roman"/>
              </a:rPr>
              <a:t>10</a:t>
            </a:r>
            <a:r>
              <a:rPr lang="en" sz="1400" b="0" i="1" u="none" strike="noStrike" cap="none">
                <a:solidFill>
                  <a:schemeClr val="dk1"/>
                </a:solidFill>
                <a:latin typeface="Times New Roman"/>
                <a:ea typeface="Times New Roman"/>
                <a:cs typeface="Times New Roman"/>
                <a:sym typeface="Times New Roman"/>
              </a:rPr>
              <a:t>v;  v = </a:t>
            </a:r>
            <a:r>
              <a:rPr lang="en" sz="1400" b="0" i="0" u="none" strike="noStrike" cap="none">
                <a:solidFill>
                  <a:schemeClr val="dk1"/>
                </a:solidFill>
                <a:latin typeface="Times New Roman"/>
                <a:ea typeface="Times New Roman"/>
                <a:cs typeface="Times New Roman"/>
                <a:sym typeface="Times New Roman"/>
              </a:rPr>
              <a:t>average number of nodes in a batch</a:t>
            </a:r>
            <a:endParaRPr sz="1400" b="1"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120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Grouping is done based on </a:t>
            </a:r>
            <a:r>
              <a:rPr lang="en" sz="1400" b="0" i="1" u="none" strike="noStrike" cap="none">
                <a:solidFill>
                  <a:srgbClr val="000000"/>
                </a:solidFill>
                <a:latin typeface="Times New Roman"/>
                <a:ea typeface="Times New Roman"/>
                <a:cs typeface="Times New Roman"/>
                <a:sym typeface="Times New Roman"/>
              </a:rPr>
              <a:t>fluid Communities algorithm. </a:t>
            </a:r>
            <a:r>
              <a:rPr lang="en" sz="1400" b="0" i="0" u="none" strike="noStrike" cap="none">
                <a:solidFill>
                  <a:srgbClr val="000000"/>
                </a:solidFill>
                <a:latin typeface="Times New Roman"/>
                <a:ea typeface="Times New Roman"/>
                <a:cs typeface="Times New Roman"/>
                <a:sym typeface="Times New Roman"/>
              </a:rPr>
              <a:t>Randomly selects </a:t>
            </a:r>
            <a:r>
              <a:rPr lang="en" sz="1400" b="0" i="1" u="none" strike="noStrike" cap="none">
                <a:solidFill>
                  <a:srgbClr val="000000"/>
                </a:solidFill>
                <a:latin typeface="Times New Roman"/>
                <a:ea typeface="Times New Roman"/>
                <a:cs typeface="Times New Roman"/>
                <a:sym typeface="Times New Roman"/>
              </a:rPr>
              <a:t>M</a:t>
            </a:r>
            <a:r>
              <a:rPr lang="en" sz="1400" b="0" i="0" u="none" strike="noStrike" cap="none">
                <a:solidFill>
                  <a:srgbClr val="000000"/>
                </a:solidFill>
                <a:latin typeface="Times New Roman"/>
                <a:ea typeface="Times New Roman"/>
                <a:cs typeface="Times New Roman"/>
                <a:sym typeface="Times New Roman"/>
              </a:rPr>
              <a:t> seed nodes and group remaining nodes around those</a:t>
            </a:r>
            <a:endParaRPr sz="1400" b="0" i="0" u="none" strike="noStrike" cap="none">
              <a:solidFill>
                <a:srgbClr val="000000"/>
              </a:solidFill>
              <a:latin typeface="Times New Roman"/>
              <a:ea typeface="Times New Roman"/>
              <a:cs typeface="Times New Roman"/>
              <a:sym typeface="Times New Roman"/>
            </a:endParaRPr>
          </a:p>
        </p:txBody>
      </p:sp>
      <p:sp>
        <p:nvSpPr>
          <p:cNvPr id="149" name="Google Shape;14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150" name="Google Shape;150;p10"/>
          <p:cNvPicPr preferRelativeResize="0"/>
          <p:nvPr/>
        </p:nvPicPr>
        <p:blipFill rotWithShape="1">
          <a:blip r:embed="rId3">
            <a:alphaModFix/>
          </a:blip>
          <a:srcRect/>
          <a:stretch/>
        </p:blipFill>
        <p:spPr>
          <a:xfrm>
            <a:off x="5215250" y="725800"/>
            <a:ext cx="3652525" cy="194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Input Builder (Cont.)</a:t>
            </a:r>
            <a:endParaRPr/>
          </a:p>
        </p:txBody>
      </p:sp>
      <p:sp>
        <p:nvSpPr>
          <p:cNvPr id="156" name="Google Shape;156;p11"/>
          <p:cNvSpPr txBox="1"/>
          <p:nvPr/>
        </p:nvSpPr>
        <p:spPr>
          <a:xfrm>
            <a:off x="452400" y="725800"/>
            <a:ext cx="4578600" cy="39375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Times New Roman"/>
                <a:ea typeface="Times New Roman"/>
                <a:cs typeface="Times New Roman"/>
                <a:sym typeface="Times New Roman"/>
              </a:rPr>
              <a:t>Features selected for </a:t>
            </a:r>
            <a:r>
              <a:rPr lang="en" sz="1400" b="1" i="1" u="none" strike="noStrike" cap="none">
                <a:solidFill>
                  <a:schemeClr val="dk1"/>
                </a:solidFill>
                <a:latin typeface="Times New Roman"/>
                <a:ea typeface="Times New Roman"/>
                <a:cs typeface="Times New Roman"/>
                <a:sym typeface="Times New Roman"/>
              </a:rPr>
              <a:t>X</a:t>
            </a:r>
            <a:r>
              <a:rPr lang="en" sz="1400" b="1" i="1" u="none" strike="noStrike" cap="none" baseline="-25000">
                <a:solidFill>
                  <a:schemeClr val="dk1"/>
                </a:solidFill>
                <a:latin typeface="Times New Roman"/>
                <a:ea typeface="Times New Roman"/>
                <a:cs typeface="Times New Roman"/>
                <a:sym typeface="Times New Roman"/>
              </a:rPr>
              <a:t>n</a:t>
            </a:r>
            <a:r>
              <a:rPr lang="en" sz="1400" b="1" i="1" u="none" strike="noStrike" cap="none">
                <a:solidFill>
                  <a:schemeClr val="dk1"/>
                </a:solidFill>
                <a:latin typeface="Times New Roman"/>
                <a:ea typeface="Times New Roman"/>
                <a:cs typeface="Times New Roman"/>
                <a:sym typeface="Times New Roman"/>
              </a:rPr>
              <a:t> </a:t>
            </a:r>
            <a:r>
              <a:rPr lang="en" sz="1400" b="1" i="0" u="none" strike="noStrike" cap="none">
                <a:solidFill>
                  <a:schemeClr val="dk1"/>
                </a:solidFill>
                <a:latin typeface="Times New Roman"/>
                <a:ea typeface="Times New Roman"/>
                <a:cs typeface="Times New Roman"/>
                <a:sym typeface="Times New Roman"/>
              </a:rPr>
              <a:t>are:</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00000"/>
              </a:lnSpc>
              <a:spcBef>
                <a:spcPts val="1200"/>
              </a:spcBef>
              <a:spcAft>
                <a:spcPts val="0"/>
              </a:spcAft>
              <a:buClr>
                <a:schemeClr val="dk1"/>
              </a:buClr>
              <a:buSzPts val="1400"/>
              <a:buFont typeface="Times New Roman"/>
              <a:buChar char="●"/>
            </a:pPr>
            <a:r>
              <a:rPr lang="en" sz="1400" b="0" i="0" u="none" strike="noStrike" cap="none">
                <a:solidFill>
                  <a:schemeClr val="dk1"/>
                </a:solidFill>
                <a:latin typeface="Times New Roman"/>
                <a:ea typeface="Times New Roman"/>
                <a:cs typeface="Times New Roman"/>
                <a:sym typeface="Times New Roman"/>
              </a:rPr>
              <a:t>Node type (frequency encoding)</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Char char="●"/>
            </a:pPr>
            <a:r>
              <a:rPr lang="en" sz="1400" b="0" i="0" u="none" strike="noStrike" cap="none">
                <a:solidFill>
                  <a:schemeClr val="dk1"/>
                </a:solidFill>
                <a:latin typeface="Times New Roman"/>
                <a:ea typeface="Times New Roman"/>
                <a:cs typeface="Times New Roman"/>
                <a:sym typeface="Times New Roman"/>
              </a:rPr>
              <a:t>Tensor Size</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chemeClr val="dk1"/>
              </a:buClr>
              <a:buSzPts val="1400"/>
              <a:buFont typeface="Times New Roman"/>
              <a:buChar char="●"/>
            </a:pPr>
            <a:r>
              <a:rPr lang="en" sz="1400" b="0" i="0" u="none" strike="noStrike" cap="none">
                <a:solidFill>
                  <a:schemeClr val="dk1"/>
                </a:solidFill>
                <a:latin typeface="Times New Roman"/>
                <a:ea typeface="Times New Roman"/>
                <a:cs typeface="Times New Roman"/>
                <a:sym typeface="Times New Roman"/>
              </a:rPr>
              <a:t>Grouped node size</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ts val="1100"/>
              <a:buFont typeface="Arial"/>
              <a:buNone/>
            </a:pPr>
            <a:r>
              <a:rPr lang="en" sz="1400" b="1" i="0" u="none" strike="noStrike" cap="none">
                <a:solidFill>
                  <a:schemeClr val="dk1"/>
                </a:solidFill>
                <a:latin typeface="Times New Roman"/>
                <a:ea typeface="Times New Roman"/>
                <a:cs typeface="Times New Roman"/>
                <a:sym typeface="Times New Roman"/>
              </a:rPr>
              <a:t>Input features</a:t>
            </a:r>
            <a:endParaRPr sz="1400" b="1" i="0" u="none" strike="noStrike" cap="none">
              <a:solidFill>
                <a:schemeClr val="dk1"/>
              </a:solidFill>
              <a:latin typeface="Times New Roman"/>
              <a:ea typeface="Times New Roman"/>
              <a:cs typeface="Times New Roman"/>
              <a:sym typeface="Times New Roman"/>
            </a:endParaRPr>
          </a:p>
          <a:p>
            <a:pPr marL="457200" marR="0" lvl="0" indent="-317500" algn="l" rtl="0">
              <a:lnSpc>
                <a:spcPct val="115000"/>
              </a:lnSpc>
              <a:spcBef>
                <a:spcPts val="1200"/>
              </a:spcBef>
              <a:spcAft>
                <a:spcPts val="0"/>
              </a:spcAft>
              <a:buClr>
                <a:schemeClr val="dk1"/>
              </a:buClr>
              <a:buSzPts val="1400"/>
              <a:buFont typeface="Times New Roman"/>
              <a:buChar char="●"/>
            </a:pPr>
            <a:r>
              <a:rPr lang="en" sz="1400" b="1" i="0" u="none" strike="noStrike" cap="none">
                <a:solidFill>
                  <a:schemeClr val="dk1"/>
                </a:solidFill>
                <a:latin typeface="Times New Roman"/>
                <a:ea typeface="Times New Roman"/>
                <a:cs typeface="Times New Roman"/>
                <a:sym typeface="Times New Roman"/>
              </a:rPr>
              <a:t>Adjacency Matrix: 	</a:t>
            </a:r>
            <a:endParaRPr sz="1400" b="1" i="0" u="none" strike="noStrike" cap="none">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sz="1400" b="0" i="1" u="none" strike="noStrike" cap="none">
                <a:solidFill>
                  <a:schemeClr val="dk1"/>
                </a:solidFill>
                <a:latin typeface="Times New Roman"/>
                <a:ea typeface="Times New Roman"/>
                <a:cs typeface="Times New Roman"/>
                <a:sym typeface="Times New Roman"/>
              </a:rPr>
              <a:t>m </a:t>
            </a:r>
            <a:r>
              <a:rPr lang="en" sz="1400" b="0" i="0" u="none" strike="noStrike" cap="none">
                <a:solidFill>
                  <a:schemeClr val="dk1"/>
                </a:solidFill>
                <a:latin typeface="Times New Roman"/>
                <a:ea typeface="Times New Roman"/>
                <a:cs typeface="Times New Roman"/>
                <a:sym typeface="Times New Roman"/>
              </a:rPr>
              <a:t>x </a:t>
            </a:r>
            <a:r>
              <a:rPr lang="en" sz="1400" b="0" i="1" u="none" strike="noStrike" cap="none">
                <a:solidFill>
                  <a:schemeClr val="dk1"/>
                </a:solidFill>
                <a:latin typeface="Times New Roman"/>
                <a:ea typeface="Times New Roman"/>
                <a:cs typeface="Times New Roman"/>
                <a:sym typeface="Times New Roman"/>
              </a:rPr>
              <a:t>m </a:t>
            </a:r>
            <a:r>
              <a:rPr lang="en" sz="1400" b="0" i="0" u="none" strike="noStrike" cap="none">
                <a:solidFill>
                  <a:schemeClr val="dk1"/>
                </a:solidFill>
                <a:latin typeface="Times New Roman"/>
                <a:ea typeface="Times New Roman"/>
                <a:cs typeface="Times New Roman"/>
                <a:sym typeface="Times New Roman"/>
              </a:rPr>
              <a:t>matrix, </a:t>
            </a:r>
            <a:r>
              <a:rPr lang="en" sz="1400" b="0" i="1" u="none" strike="noStrike" cap="none">
                <a:solidFill>
                  <a:schemeClr val="dk1"/>
                </a:solidFill>
                <a:latin typeface="Times New Roman"/>
                <a:ea typeface="Times New Roman"/>
                <a:cs typeface="Times New Roman"/>
                <a:sym typeface="Times New Roman"/>
              </a:rPr>
              <a:t>m = </a:t>
            </a:r>
            <a:r>
              <a:rPr lang="en" sz="1400" b="0" i="0" u="none" strike="noStrike" cap="none">
                <a:solidFill>
                  <a:schemeClr val="dk1"/>
                </a:solidFill>
                <a:latin typeface="Times New Roman"/>
                <a:ea typeface="Times New Roman"/>
                <a:cs typeface="Times New Roman"/>
                <a:sym typeface="Times New Roman"/>
              </a:rPr>
              <a:t>|N|</a:t>
            </a:r>
            <a:endParaRPr sz="1400" b="0" i="0" u="none" strike="noStrike" cap="none">
              <a:solidFill>
                <a:schemeClr val="dk1"/>
              </a:solidFill>
              <a:latin typeface="Times New Roman"/>
              <a:ea typeface="Times New Roman"/>
              <a:cs typeface="Times New Roman"/>
              <a:sym typeface="Times New Roman"/>
            </a:endParaRPr>
          </a:p>
          <a:p>
            <a:pPr marL="457200" marR="0" lvl="0" indent="-317500" algn="l" rtl="0">
              <a:lnSpc>
                <a:spcPct val="115000"/>
              </a:lnSpc>
              <a:spcBef>
                <a:spcPts val="0"/>
              </a:spcBef>
              <a:spcAft>
                <a:spcPts val="0"/>
              </a:spcAft>
              <a:buClr>
                <a:schemeClr val="dk1"/>
              </a:buClr>
              <a:buSzPts val="1400"/>
              <a:buFont typeface="Times New Roman"/>
              <a:buChar char="●"/>
            </a:pPr>
            <a:r>
              <a:rPr lang="en" sz="1400" b="1" i="0" u="none" strike="noStrike" cap="none">
                <a:solidFill>
                  <a:schemeClr val="dk1"/>
                </a:solidFill>
                <a:latin typeface="Times New Roman"/>
                <a:ea typeface="Times New Roman"/>
                <a:cs typeface="Times New Roman"/>
                <a:sym typeface="Times New Roman"/>
              </a:rPr>
              <a:t>Feature Matrix: 	</a:t>
            </a:r>
            <a:endParaRPr sz="1400" b="1" i="0" u="none" strike="noStrike" cap="none">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sz="1400" b="0" i="1" u="none" strike="noStrike" cap="none">
                <a:solidFill>
                  <a:schemeClr val="dk1"/>
                </a:solidFill>
                <a:latin typeface="Times New Roman"/>
                <a:ea typeface="Times New Roman"/>
                <a:cs typeface="Times New Roman"/>
                <a:sym typeface="Times New Roman"/>
              </a:rPr>
              <a:t>m </a:t>
            </a:r>
            <a:r>
              <a:rPr lang="en" sz="1400" b="0" i="0" u="none" strike="noStrike" cap="none">
                <a:solidFill>
                  <a:schemeClr val="dk1"/>
                </a:solidFill>
                <a:latin typeface="Times New Roman"/>
                <a:ea typeface="Times New Roman"/>
                <a:cs typeface="Times New Roman"/>
                <a:sym typeface="Times New Roman"/>
              </a:rPr>
              <a:t>x </a:t>
            </a:r>
            <a:r>
              <a:rPr lang="en" sz="1400" b="0" i="1" u="none" strike="noStrike" cap="none">
                <a:solidFill>
                  <a:schemeClr val="dk1"/>
                </a:solidFill>
                <a:latin typeface="Times New Roman"/>
                <a:ea typeface="Times New Roman"/>
                <a:cs typeface="Times New Roman"/>
                <a:sym typeface="Times New Roman"/>
              </a:rPr>
              <a:t>f</a:t>
            </a:r>
            <a:r>
              <a:rPr lang="en" sz="1400" b="0" i="0" u="none" strike="noStrike" cap="none">
                <a:solidFill>
                  <a:schemeClr val="dk1"/>
                </a:solidFill>
                <a:latin typeface="Times New Roman"/>
                <a:ea typeface="Times New Roman"/>
                <a:cs typeface="Times New Roman"/>
                <a:sym typeface="Times New Roman"/>
              </a:rPr>
              <a:t> matrix,  </a:t>
            </a:r>
            <a:r>
              <a:rPr lang="en" sz="1400" b="0" i="1" u="none" strike="noStrike" cap="none">
                <a:solidFill>
                  <a:schemeClr val="dk1"/>
                </a:solidFill>
                <a:latin typeface="Times New Roman"/>
                <a:ea typeface="Times New Roman"/>
                <a:cs typeface="Times New Roman"/>
                <a:sym typeface="Times New Roman"/>
              </a:rPr>
              <a:t>f  = </a:t>
            </a:r>
            <a:r>
              <a:rPr lang="en" sz="1400" b="0" i="0" u="none" strike="noStrike" cap="none">
                <a:solidFill>
                  <a:schemeClr val="dk1"/>
                </a:solidFill>
                <a:latin typeface="Times New Roman"/>
                <a:ea typeface="Times New Roman"/>
                <a:cs typeface="Times New Roman"/>
                <a:sym typeface="Times New Roman"/>
              </a:rPr>
              <a:t>|</a:t>
            </a:r>
            <a:r>
              <a:rPr lang="en" sz="1400" b="0" i="1" u="none" strike="noStrike" cap="none">
                <a:solidFill>
                  <a:schemeClr val="dk1"/>
                </a:solidFill>
                <a:latin typeface="Times New Roman"/>
                <a:ea typeface="Times New Roman"/>
                <a:cs typeface="Times New Roman"/>
                <a:sym typeface="Times New Roman"/>
              </a:rPr>
              <a:t>X</a:t>
            </a:r>
            <a:r>
              <a:rPr lang="en" sz="1400" b="0" i="1" u="none" strike="noStrike" cap="none" baseline="-25000">
                <a:solidFill>
                  <a:schemeClr val="dk1"/>
                </a:solidFill>
                <a:latin typeface="Times New Roman"/>
                <a:ea typeface="Times New Roman"/>
                <a:cs typeface="Times New Roman"/>
                <a:sym typeface="Times New Roman"/>
              </a:rPr>
              <a:t>n</a:t>
            </a:r>
            <a:r>
              <a:rPr lang="en" sz="1400" b="0" i="0" u="none" strike="noStrike" cap="none">
                <a:solidFill>
                  <a:schemeClr val="dk1"/>
                </a:solidFill>
                <a:latin typeface="Times New Roman"/>
                <a:ea typeface="Times New Roman"/>
                <a:cs typeface="Times New Roman"/>
                <a:sym typeface="Times New Roman"/>
              </a:rPr>
              <a:t>|</a:t>
            </a:r>
            <a:endParaRPr sz="1400" b="0" i="0" u="none" strike="noStrike" cap="none">
              <a:solidFill>
                <a:schemeClr val="dk1"/>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chemeClr val="dk1"/>
              </a:buClr>
              <a:buSzPts val="1400"/>
              <a:buFont typeface="Times New Roman"/>
              <a:buChar char="○"/>
            </a:pPr>
            <a:r>
              <a:rPr lang="en" sz="1400" b="0" i="1" u="none" strike="noStrike" cap="none">
                <a:solidFill>
                  <a:schemeClr val="dk1"/>
                </a:solidFill>
                <a:latin typeface="Times New Roman"/>
                <a:ea typeface="Times New Roman"/>
                <a:cs typeface="Times New Roman"/>
                <a:sym typeface="Times New Roman"/>
              </a:rPr>
              <a:t>X</a:t>
            </a:r>
            <a:r>
              <a:rPr lang="en" sz="1400" b="0" i="1" u="none" strike="noStrike" cap="none" baseline="-25000">
                <a:solidFill>
                  <a:schemeClr val="dk1"/>
                </a:solidFill>
                <a:latin typeface="Times New Roman"/>
                <a:ea typeface="Times New Roman"/>
                <a:cs typeface="Times New Roman"/>
                <a:sym typeface="Times New Roman"/>
              </a:rPr>
              <a:t>n</a:t>
            </a:r>
            <a:r>
              <a:rPr lang="en" sz="1400" b="0" i="1" u="none" strike="noStrike" cap="none">
                <a:solidFill>
                  <a:schemeClr val="dk1"/>
                </a:solidFill>
                <a:latin typeface="Times New Roman"/>
                <a:ea typeface="Times New Roman"/>
                <a:cs typeface="Times New Roman"/>
                <a:sym typeface="Times New Roman"/>
              </a:rPr>
              <a:t> </a:t>
            </a:r>
            <a:r>
              <a:rPr lang="en" sz="1400" b="0" i="0" u="none" strike="noStrike" cap="none">
                <a:solidFill>
                  <a:schemeClr val="dk1"/>
                </a:solidFill>
                <a:latin typeface="Times New Roman"/>
                <a:ea typeface="Times New Roman"/>
                <a:cs typeface="Times New Roman"/>
                <a:sym typeface="Times New Roman"/>
              </a:rPr>
              <a:t>contains features, such as node type and tensor size.</a:t>
            </a:r>
            <a:endParaRPr sz="1400" b="1" i="0" u="none" strike="noStrike" cap="none">
              <a:solidFill>
                <a:srgbClr val="000000"/>
              </a:solidFill>
              <a:latin typeface="Times New Roman"/>
              <a:ea typeface="Times New Roman"/>
              <a:cs typeface="Times New Roman"/>
              <a:sym typeface="Times New Roman"/>
            </a:endParaRPr>
          </a:p>
        </p:txBody>
      </p:sp>
      <p:sp>
        <p:nvSpPr>
          <p:cNvPr id="157" name="Google Shape;15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158" name="Google Shape;158;p11"/>
          <p:cNvPicPr preferRelativeResize="0"/>
          <p:nvPr/>
        </p:nvPicPr>
        <p:blipFill rotWithShape="1">
          <a:blip r:embed="rId3">
            <a:alphaModFix/>
          </a:blip>
          <a:srcRect/>
          <a:stretch/>
        </p:blipFill>
        <p:spPr>
          <a:xfrm>
            <a:off x="5031000" y="1084425"/>
            <a:ext cx="4028900" cy="163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i="1"/>
              <a:t>Driple</a:t>
            </a:r>
            <a:r>
              <a:rPr lang="en"/>
              <a:t> Inspector</a:t>
            </a:r>
            <a:endParaRPr/>
          </a:p>
        </p:txBody>
      </p:sp>
      <p:sp>
        <p:nvSpPr>
          <p:cNvPr id="164" name="Google Shape;16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sp>
        <p:nvSpPr>
          <p:cNvPr id="165" name="Google Shape;165;p12"/>
          <p:cNvSpPr txBox="1">
            <a:spLocks noGrp="1"/>
          </p:cNvSpPr>
          <p:nvPr>
            <p:ph type="body" idx="1"/>
          </p:nvPr>
        </p:nvSpPr>
        <p:spPr>
          <a:xfrm>
            <a:off x="526950" y="1877075"/>
            <a:ext cx="8152200" cy="26361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sz="1200"/>
              <a:t>Graph Layers perform update function(𝜙)</a:t>
            </a:r>
            <a:endParaRPr sz="1200"/>
          </a:p>
          <a:p>
            <a:pPr marL="914400" lvl="1" indent="-304800" algn="l" rtl="0">
              <a:lnSpc>
                <a:spcPct val="150000"/>
              </a:lnSpc>
              <a:spcBef>
                <a:spcPts val="0"/>
              </a:spcBef>
              <a:spcAft>
                <a:spcPts val="0"/>
              </a:spcAft>
              <a:buSzPts val="1200"/>
              <a:buChar char="○"/>
            </a:pPr>
            <a:r>
              <a:rPr lang="en" sz="1200"/>
              <a:t>First layer: </a:t>
            </a:r>
            <a:r>
              <a:rPr lang="en" sz="1200">
                <a:solidFill>
                  <a:schemeClr val="dk1"/>
                </a:solidFill>
              </a:rPr>
              <a:t>𝜙</a:t>
            </a:r>
            <a:r>
              <a:rPr lang="en" sz="1200" i="1" baseline="-25000">
                <a:solidFill>
                  <a:schemeClr val="dk1"/>
                </a:solidFill>
              </a:rPr>
              <a:t>f</a:t>
            </a:r>
            <a:r>
              <a:rPr lang="en" sz="1200" i="1">
                <a:solidFill>
                  <a:schemeClr val="dk1"/>
                </a:solidFill>
              </a:rPr>
              <a:t> </a:t>
            </a:r>
            <a:endParaRPr sz="1200" i="1">
              <a:solidFill>
                <a:schemeClr val="dk1"/>
              </a:solidFill>
            </a:endParaRPr>
          </a:p>
          <a:p>
            <a:pPr marL="914400" lvl="1" indent="-304800" algn="l" rtl="0">
              <a:lnSpc>
                <a:spcPct val="150000"/>
              </a:lnSpc>
              <a:spcBef>
                <a:spcPts val="0"/>
              </a:spcBef>
              <a:spcAft>
                <a:spcPts val="0"/>
              </a:spcAft>
              <a:buClr>
                <a:schemeClr val="dk1"/>
              </a:buClr>
              <a:buSzPts val="1200"/>
              <a:buChar char="○"/>
            </a:pPr>
            <a:r>
              <a:rPr lang="en" sz="1200">
                <a:solidFill>
                  <a:schemeClr val="dk1"/>
                </a:solidFill>
              </a:rPr>
              <a:t>Next Layers: 𝜙</a:t>
            </a:r>
            <a:r>
              <a:rPr lang="en" sz="1200" i="1" baseline="-25000">
                <a:solidFill>
                  <a:schemeClr val="dk1"/>
                </a:solidFill>
              </a:rPr>
              <a:t>r</a:t>
            </a:r>
            <a:r>
              <a:rPr lang="en" sz="1200" i="1">
                <a:solidFill>
                  <a:schemeClr val="dk1"/>
                </a:solidFill>
              </a:rPr>
              <a:t> </a:t>
            </a:r>
            <a:r>
              <a:rPr lang="en" sz="1200">
                <a:solidFill>
                  <a:schemeClr val="dk1"/>
                </a:solidFill>
              </a:rPr>
              <a:t>(Same weight/bias)</a:t>
            </a:r>
            <a:endParaRPr sz="1200">
              <a:solidFill>
                <a:schemeClr val="dk1"/>
              </a:solidFill>
            </a:endParaRPr>
          </a:p>
          <a:p>
            <a:pPr marL="914400" lvl="1" indent="-304800" algn="l" rtl="0">
              <a:lnSpc>
                <a:spcPct val="150000"/>
              </a:lnSpc>
              <a:spcBef>
                <a:spcPts val="0"/>
              </a:spcBef>
              <a:spcAft>
                <a:spcPts val="0"/>
              </a:spcAft>
              <a:buClr>
                <a:schemeClr val="dk1"/>
              </a:buClr>
              <a:buSzPts val="1200"/>
              <a:buChar char="○"/>
            </a:pPr>
            <a:r>
              <a:rPr lang="en" sz="1200">
                <a:solidFill>
                  <a:schemeClr val="dk1"/>
                </a:solidFill>
              </a:rPr>
              <a:t>𝜙</a:t>
            </a:r>
            <a:r>
              <a:rPr lang="en" sz="1200" i="1" baseline="-25000">
                <a:solidFill>
                  <a:schemeClr val="dk1"/>
                </a:solidFill>
              </a:rPr>
              <a:t>r</a:t>
            </a:r>
            <a:r>
              <a:rPr lang="en" sz="1200" i="1">
                <a:solidFill>
                  <a:schemeClr val="dk1"/>
                </a:solidFill>
              </a:rPr>
              <a:t> </a:t>
            </a:r>
            <a:r>
              <a:rPr lang="en" sz="1200">
                <a:solidFill>
                  <a:schemeClr val="dk1"/>
                </a:solidFill>
              </a:rPr>
              <a:t>layers are repeated K times; K = m/2 </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Node embedding of node </a:t>
            </a:r>
            <a:r>
              <a:rPr lang="en" sz="1200" i="1">
                <a:solidFill>
                  <a:schemeClr val="dk1"/>
                </a:solidFill>
              </a:rPr>
              <a:t>n</a:t>
            </a:r>
            <a:r>
              <a:rPr lang="en" sz="1200" i="1" baseline="-25000">
                <a:solidFill>
                  <a:schemeClr val="dk1"/>
                </a:solidFill>
              </a:rPr>
              <a:t>i</a:t>
            </a:r>
            <a:r>
              <a:rPr lang="en" sz="1200" i="1">
                <a:solidFill>
                  <a:schemeClr val="dk1"/>
                </a:solidFill>
              </a:rPr>
              <a:t> </a:t>
            </a:r>
            <a:r>
              <a:rPr lang="en" sz="1200">
                <a:solidFill>
                  <a:schemeClr val="dk1"/>
                </a:solidFill>
              </a:rPr>
              <a:t>for layer </a:t>
            </a:r>
            <a:r>
              <a:rPr lang="en" sz="1200" i="1">
                <a:solidFill>
                  <a:schemeClr val="dk1"/>
                </a:solidFill>
              </a:rPr>
              <a:t>k </a:t>
            </a:r>
            <a:r>
              <a:rPr lang="en" sz="1200">
                <a:solidFill>
                  <a:schemeClr val="dk1"/>
                </a:solidFill>
              </a:rPr>
              <a:t>is</a:t>
            </a:r>
            <a:endParaRPr sz="1200">
              <a:solidFill>
                <a:schemeClr val="dk1"/>
              </a:solidFill>
            </a:endParaRPr>
          </a:p>
          <a:p>
            <a:pPr marL="0" lvl="0" indent="0" algn="l" rtl="0">
              <a:lnSpc>
                <a:spcPct val="150000"/>
              </a:lnSpc>
              <a:spcBef>
                <a:spcPts val="1200"/>
              </a:spcBef>
              <a:spcAft>
                <a:spcPts val="0"/>
              </a:spcAft>
              <a:buSzPts val="1400"/>
              <a:buNone/>
            </a:pPr>
            <a:endParaRPr sz="1200">
              <a:solidFill>
                <a:schemeClr val="dk1"/>
              </a:solidFill>
            </a:endParaRPr>
          </a:p>
          <a:p>
            <a:pPr marL="457200" lvl="0" indent="-304800" algn="l" rtl="0">
              <a:lnSpc>
                <a:spcPct val="150000"/>
              </a:lnSpc>
              <a:spcBef>
                <a:spcPts val="1200"/>
              </a:spcBef>
              <a:spcAft>
                <a:spcPts val="0"/>
              </a:spcAft>
              <a:buClr>
                <a:schemeClr val="dk1"/>
              </a:buClr>
              <a:buSzPts val="1200"/>
              <a:buChar char="●"/>
            </a:pPr>
            <a:r>
              <a:rPr lang="en" sz="1200">
                <a:solidFill>
                  <a:schemeClr val="dk1"/>
                </a:solidFill>
              </a:rPr>
              <a:t>Graph Convolutional Network (GCN), Uses normalized mean for aggregation update</a:t>
            </a:r>
            <a:endParaRPr sz="1200">
              <a:solidFill>
                <a:schemeClr val="dk1"/>
              </a:solidFill>
            </a:endParaRPr>
          </a:p>
          <a:p>
            <a:pPr marL="457200" lvl="0" indent="-304800" algn="l" rtl="0">
              <a:lnSpc>
                <a:spcPct val="150000"/>
              </a:lnSpc>
              <a:spcBef>
                <a:spcPts val="0"/>
              </a:spcBef>
              <a:spcAft>
                <a:spcPts val="0"/>
              </a:spcAft>
              <a:buClr>
                <a:schemeClr val="dk1"/>
              </a:buClr>
              <a:buSzPts val="1200"/>
              <a:buChar char="●"/>
            </a:pPr>
            <a:r>
              <a:rPr lang="en" sz="1200">
                <a:solidFill>
                  <a:schemeClr val="dk1"/>
                </a:solidFill>
              </a:rPr>
              <a:t>Gated Recurrent Units (GRU) used after each graph layer, Reduces over-smoothing problem in deep neural networks</a:t>
            </a:r>
            <a:endParaRPr sz="1200">
              <a:solidFill>
                <a:schemeClr val="dk1"/>
              </a:solidFill>
            </a:endParaRPr>
          </a:p>
        </p:txBody>
      </p:sp>
      <p:pic>
        <p:nvPicPr>
          <p:cNvPr id="166" name="Google Shape;166;p12"/>
          <p:cNvPicPr preferRelativeResize="0"/>
          <p:nvPr/>
        </p:nvPicPr>
        <p:blipFill rotWithShape="1">
          <a:blip r:embed="rId3">
            <a:alphaModFix/>
          </a:blip>
          <a:srcRect/>
          <a:stretch/>
        </p:blipFill>
        <p:spPr>
          <a:xfrm>
            <a:off x="1112525" y="3391550"/>
            <a:ext cx="295420" cy="344650"/>
          </a:xfrm>
          <a:prstGeom prst="rect">
            <a:avLst/>
          </a:prstGeom>
          <a:noFill/>
          <a:ln>
            <a:noFill/>
          </a:ln>
        </p:spPr>
      </p:pic>
      <p:pic>
        <p:nvPicPr>
          <p:cNvPr id="167" name="Google Shape;167;p12"/>
          <p:cNvPicPr preferRelativeResize="0"/>
          <p:nvPr/>
        </p:nvPicPr>
        <p:blipFill rotWithShape="1">
          <a:blip r:embed="rId4">
            <a:alphaModFix/>
          </a:blip>
          <a:srcRect/>
          <a:stretch/>
        </p:blipFill>
        <p:spPr>
          <a:xfrm>
            <a:off x="1482879" y="773200"/>
            <a:ext cx="6593372" cy="110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i="1"/>
              <a:t>Driple</a:t>
            </a:r>
            <a:r>
              <a:rPr lang="en"/>
              <a:t> Inspector (Cont.)</a:t>
            </a:r>
            <a:endParaRPr/>
          </a:p>
        </p:txBody>
      </p:sp>
      <p:sp>
        <p:nvSpPr>
          <p:cNvPr id="173" name="Google Shape;17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174" name="Google Shape;174;p13"/>
          <p:cNvPicPr preferRelativeResize="0"/>
          <p:nvPr/>
        </p:nvPicPr>
        <p:blipFill rotWithShape="1">
          <a:blip r:embed="rId3">
            <a:alphaModFix/>
          </a:blip>
          <a:srcRect l="-1120" r="1118"/>
          <a:stretch/>
        </p:blipFill>
        <p:spPr>
          <a:xfrm>
            <a:off x="543750" y="1064428"/>
            <a:ext cx="5677225" cy="449100"/>
          </a:xfrm>
          <a:prstGeom prst="rect">
            <a:avLst/>
          </a:prstGeom>
          <a:noFill/>
          <a:ln>
            <a:noFill/>
          </a:ln>
        </p:spPr>
      </p:pic>
      <p:pic>
        <p:nvPicPr>
          <p:cNvPr id="175" name="Google Shape;175;p13"/>
          <p:cNvPicPr preferRelativeResize="0"/>
          <p:nvPr/>
        </p:nvPicPr>
        <p:blipFill rotWithShape="1">
          <a:blip r:embed="rId4">
            <a:alphaModFix/>
          </a:blip>
          <a:srcRect/>
          <a:stretch/>
        </p:blipFill>
        <p:spPr>
          <a:xfrm>
            <a:off x="619958" y="674849"/>
            <a:ext cx="3829043" cy="344650"/>
          </a:xfrm>
          <a:prstGeom prst="rect">
            <a:avLst/>
          </a:prstGeom>
          <a:noFill/>
          <a:ln>
            <a:noFill/>
          </a:ln>
        </p:spPr>
      </p:pic>
      <p:pic>
        <p:nvPicPr>
          <p:cNvPr id="176" name="Google Shape;176;p13"/>
          <p:cNvPicPr preferRelativeResize="0"/>
          <p:nvPr/>
        </p:nvPicPr>
        <p:blipFill rotWithShape="1">
          <a:blip r:embed="rId5">
            <a:alphaModFix/>
          </a:blip>
          <a:srcRect l="-2410" r="2408"/>
          <a:stretch/>
        </p:blipFill>
        <p:spPr>
          <a:xfrm>
            <a:off x="467550" y="1558450"/>
            <a:ext cx="2370337" cy="393600"/>
          </a:xfrm>
          <a:prstGeom prst="rect">
            <a:avLst/>
          </a:prstGeom>
          <a:noFill/>
          <a:ln>
            <a:noFill/>
          </a:ln>
        </p:spPr>
      </p:pic>
      <p:sp>
        <p:nvSpPr>
          <p:cNvPr id="177" name="Google Shape;177;p13"/>
          <p:cNvSpPr txBox="1">
            <a:spLocks noGrp="1"/>
          </p:cNvSpPr>
          <p:nvPr>
            <p:ph type="body" idx="1"/>
          </p:nvPr>
        </p:nvSpPr>
        <p:spPr>
          <a:xfrm>
            <a:off x="311700" y="2146925"/>
            <a:ext cx="8386500" cy="246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
                <a:solidFill>
                  <a:schemeClr val="dk1"/>
                </a:solidFill>
              </a:rPr>
              <a:t>Graph Embedding (</a:t>
            </a:r>
            <a:r>
              <a:rPr lang="en" i="1">
                <a:solidFill>
                  <a:schemeClr val="dk1"/>
                </a:solidFill>
              </a:rPr>
              <a:t>h</a:t>
            </a:r>
            <a:r>
              <a:rPr lang="en" i="1" baseline="-25000">
                <a:solidFill>
                  <a:schemeClr val="dk1"/>
                </a:solidFill>
              </a:rPr>
              <a:t>Gl </a:t>
            </a:r>
            <a:r>
              <a:rPr lang="en" i="1">
                <a:solidFill>
                  <a:schemeClr val="dk1"/>
                </a:solidFill>
              </a:rPr>
              <a:t>)</a:t>
            </a:r>
            <a:r>
              <a:rPr lang="en">
                <a:solidFill>
                  <a:schemeClr val="dk1"/>
                </a:solidFill>
              </a:rPr>
              <a:t> for l</a:t>
            </a:r>
            <a:r>
              <a:rPr lang="en" baseline="30000">
                <a:solidFill>
                  <a:schemeClr val="dk1"/>
                </a:solidFill>
              </a:rPr>
              <a:t>th </a:t>
            </a:r>
            <a:r>
              <a:rPr lang="en">
                <a:solidFill>
                  <a:schemeClr val="dk1"/>
                </a:solidFill>
              </a:rPr>
              <a:t>graph in training data is</a:t>
            </a:r>
            <a:r>
              <a:rPr lang="en" i="1">
                <a:solidFill>
                  <a:schemeClr val="dk1"/>
                </a:solidFill>
              </a:rPr>
              <a:t> </a:t>
            </a:r>
            <a:r>
              <a:rPr lang="en">
                <a:solidFill>
                  <a:schemeClr val="dk1"/>
                </a:solidFill>
              </a:rPr>
              <a:t>produced by graph readout layer (</a:t>
            </a:r>
            <a:r>
              <a:rPr lang="en" i="1">
                <a:solidFill>
                  <a:schemeClr val="dk1"/>
                </a:solidFill>
              </a:rPr>
              <a:t>ρ</a:t>
            </a:r>
            <a:r>
              <a:rPr lang="en">
                <a:solidFill>
                  <a:schemeClr val="dk1"/>
                </a:solidFill>
              </a:rPr>
              <a:t>) after pooling</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Set2set is used for pooling (Uses LSTM Neural Network)</a:t>
            </a:r>
            <a:endParaRPr>
              <a:solidFill>
                <a:schemeClr val="dk1"/>
              </a:solidFill>
            </a:endParaRPr>
          </a:p>
          <a:p>
            <a:pPr marL="0" lvl="0" indent="0" algn="l" rtl="0">
              <a:lnSpc>
                <a:spcPct val="115000"/>
              </a:lnSpc>
              <a:spcBef>
                <a:spcPts val="1200"/>
              </a:spcBef>
              <a:spcAft>
                <a:spcPts val="0"/>
              </a:spcAft>
              <a:buSzPts val="1400"/>
              <a:buNone/>
            </a:pP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
                <a:solidFill>
                  <a:schemeClr val="dk1"/>
                </a:solidFill>
              </a:rPr>
              <a:t>MLP used on graph embeddings produced by </a:t>
            </a:r>
            <a:r>
              <a:rPr lang="en" i="1">
                <a:solidFill>
                  <a:schemeClr val="dk1"/>
                </a:solidFill>
              </a:rPr>
              <a:t>ρ</a:t>
            </a:r>
            <a:endParaRPr i="1">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3 Fully Connected Layers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12 Prediction targets for resources consumption metrics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Training of </a:t>
            </a:r>
            <a:r>
              <a:rPr lang="en" i="1"/>
              <a:t>Driple</a:t>
            </a:r>
            <a:r>
              <a:rPr lang="en"/>
              <a:t> Inspector</a:t>
            </a:r>
            <a:endParaRPr/>
          </a:p>
        </p:txBody>
      </p:sp>
      <p:sp>
        <p:nvSpPr>
          <p:cNvPr id="183" name="Google Shape;183;p14"/>
          <p:cNvSpPr txBox="1">
            <a:spLocks noGrp="1"/>
          </p:cNvSpPr>
          <p:nvPr>
            <p:ph type="body" idx="1"/>
          </p:nvPr>
        </p:nvSpPr>
        <p:spPr>
          <a:xfrm>
            <a:off x="382050" y="2105875"/>
            <a:ext cx="8452500" cy="25575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a:t>Input builder generates the input features (graphs) for the inspector</a:t>
            </a:r>
            <a:endParaRPr/>
          </a:p>
          <a:p>
            <a:pPr marL="457200" lvl="0" indent="-317500" algn="l" rtl="0">
              <a:lnSpc>
                <a:spcPct val="115000"/>
              </a:lnSpc>
              <a:spcBef>
                <a:spcPts val="0"/>
              </a:spcBef>
              <a:spcAft>
                <a:spcPts val="0"/>
              </a:spcAft>
              <a:buSzPts val="1400"/>
              <a:buChar char="●"/>
            </a:pPr>
            <a:r>
              <a:rPr lang="en"/>
              <a:t>DriplePerf generates the prediction targets for the data</a:t>
            </a:r>
            <a:endParaRPr/>
          </a:p>
          <a:p>
            <a:pPr marL="457200" lvl="0" indent="-317500" algn="l" rtl="0">
              <a:lnSpc>
                <a:spcPct val="115000"/>
              </a:lnSpc>
              <a:spcBef>
                <a:spcPts val="0"/>
              </a:spcBef>
              <a:spcAft>
                <a:spcPts val="0"/>
              </a:spcAft>
              <a:buSzPts val="1400"/>
              <a:buChar char="●"/>
            </a:pPr>
            <a:r>
              <a:rPr lang="en"/>
              <a:t>Combining these two we can build the training data for Driple</a:t>
            </a: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r>
              <a:rPr lang="en" b="1"/>
              <a:t>DriplePerf: </a:t>
            </a:r>
            <a:r>
              <a:rPr lang="en"/>
              <a:t>Measures the resource consumption by executing the DT code. Performs K means clustering to divide the data points into burst and idle points</a:t>
            </a:r>
            <a:endParaRPr/>
          </a:p>
          <a:p>
            <a:pPr marL="0" lvl="0" indent="0" algn="l" rtl="0">
              <a:lnSpc>
                <a:spcPct val="115000"/>
              </a:lnSpc>
              <a:spcBef>
                <a:spcPts val="1200"/>
              </a:spcBef>
              <a:spcAft>
                <a:spcPts val="1200"/>
              </a:spcAft>
              <a:buSzPts val="1400"/>
              <a:buNone/>
            </a:pPr>
            <a:r>
              <a:rPr lang="en"/>
              <a:t>The inspector is trained multiple iterations on the data produced by this way	</a:t>
            </a:r>
            <a:endParaRPr/>
          </a:p>
        </p:txBody>
      </p:sp>
      <p:sp>
        <p:nvSpPr>
          <p:cNvPr id="184" name="Google Shape;18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pic>
        <p:nvPicPr>
          <p:cNvPr id="185" name="Google Shape;185;p14"/>
          <p:cNvPicPr preferRelativeResize="0"/>
          <p:nvPr/>
        </p:nvPicPr>
        <p:blipFill rotWithShape="1">
          <a:blip r:embed="rId3">
            <a:alphaModFix/>
          </a:blip>
          <a:srcRect/>
          <a:stretch/>
        </p:blipFill>
        <p:spPr>
          <a:xfrm>
            <a:off x="1805291" y="825274"/>
            <a:ext cx="5337584" cy="94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Transfer Learning (TL)</a:t>
            </a:r>
            <a:endParaRPr/>
          </a:p>
        </p:txBody>
      </p:sp>
      <p:sp>
        <p:nvSpPr>
          <p:cNvPr id="191" name="Google Shape;19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92" name="Google Shape;192;p15"/>
          <p:cNvPicPr preferRelativeResize="0"/>
          <p:nvPr/>
        </p:nvPicPr>
        <p:blipFill rotWithShape="1">
          <a:blip r:embed="rId3">
            <a:alphaModFix/>
          </a:blip>
          <a:srcRect/>
          <a:stretch/>
        </p:blipFill>
        <p:spPr>
          <a:xfrm>
            <a:off x="5347750" y="518801"/>
            <a:ext cx="3527751" cy="1195975"/>
          </a:xfrm>
          <a:prstGeom prst="rect">
            <a:avLst/>
          </a:prstGeom>
          <a:noFill/>
          <a:ln>
            <a:noFill/>
          </a:ln>
        </p:spPr>
      </p:pic>
      <p:sp>
        <p:nvSpPr>
          <p:cNvPr id="193" name="Google Shape;193;p15"/>
          <p:cNvSpPr txBox="1"/>
          <p:nvPr/>
        </p:nvSpPr>
        <p:spPr>
          <a:xfrm>
            <a:off x="193775" y="742538"/>
            <a:ext cx="5044500" cy="7485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Common Inspector for different settings: low accuracy</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Different inspector for each setting: High training time</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Solution: </a:t>
            </a:r>
            <a:r>
              <a:rPr lang="en" sz="1400" b="1" i="0" u="none" strike="noStrike" cap="none">
                <a:solidFill>
                  <a:srgbClr val="000000"/>
                </a:solidFill>
                <a:latin typeface="Times New Roman"/>
                <a:ea typeface="Times New Roman"/>
                <a:cs typeface="Times New Roman"/>
                <a:sym typeface="Times New Roman"/>
              </a:rPr>
              <a:t>Transfer Learning</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pic>
        <p:nvPicPr>
          <p:cNvPr id="194" name="Google Shape;194;p15"/>
          <p:cNvPicPr preferRelativeResize="0"/>
          <p:nvPr/>
        </p:nvPicPr>
        <p:blipFill rotWithShape="1">
          <a:blip r:embed="rId4">
            <a:alphaModFix/>
          </a:blip>
          <a:srcRect/>
          <a:stretch/>
        </p:blipFill>
        <p:spPr>
          <a:xfrm>
            <a:off x="4965450" y="2073897"/>
            <a:ext cx="4055699" cy="969300"/>
          </a:xfrm>
          <a:prstGeom prst="rect">
            <a:avLst/>
          </a:prstGeom>
          <a:noFill/>
          <a:ln>
            <a:noFill/>
          </a:ln>
        </p:spPr>
      </p:pic>
      <p:pic>
        <p:nvPicPr>
          <p:cNvPr id="195" name="Google Shape;195;p15"/>
          <p:cNvPicPr preferRelativeResize="0"/>
          <p:nvPr/>
        </p:nvPicPr>
        <p:blipFill rotWithShape="1">
          <a:blip r:embed="rId5">
            <a:alphaModFix/>
          </a:blip>
          <a:srcRect/>
          <a:stretch/>
        </p:blipFill>
        <p:spPr>
          <a:xfrm>
            <a:off x="5370500" y="3626052"/>
            <a:ext cx="3482252" cy="925299"/>
          </a:xfrm>
          <a:prstGeom prst="rect">
            <a:avLst/>
          </a:prstGeom>
          <a:noFill/>
          <a:ln>
            <a:noFill/>
          </a:ln>
        </p:spPr>
      </p:pic>
      <p:sp>
        <p:nvSpPr>
          <p:cNvPr id="196" name="Google Shape;196;p15"/>
          <p:cNvSpPr txBox="1"/>
          <p:nvPr/>
        </p:nvSpPr>
        <p:spPr>
          <a:xfrm>
            <a:off x="311700" y="1714775"/>
            <a:ext cx="4519500" cy="155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Fine-Tuning TL:</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(𝜙</a:t>
            </a:r>
            <a:r>
              <a:rPr lang="en" sz="1400" b="0" i="1" u="none" strike="noStrike" cap="none" baseline="-25000">
                <a:solidFill>
                  <a:schemeClr val="dk1"/>
                </a:solidFill>
                <a:latin typeface="Times New Roman"/>
                <a:ea typeface="Times New Roman"/>
                <a:cs typeface="Times New Roman"/>
                <a:sym typeface="Times New Roman"/>
              </a:rPr>
              <a:t>r</a:t>
            </a:r>
            <a:r>
              <a:rPr lang="en" sz="1400" b="0" i="1" u="none" strike="noStrike" cap="none">
                <a:solidFill>
                  <a:schemeClr val="dk1"/>
                </a:solidFill>
                <a:latin typeface="Times New Roman"/>
                <a:ea typeface="Times New Roman"/>
                <a:cs typeface="Times New Roman"/>
                <a:sym typeface="Times New Roman"/>
              </a:rPr>
              <a:t> ,</a:t>
            </a:r>
            <a:r>
              <a:rPr lang="en" sz="1400" b="0" i="0" u="none" strike="noStrike" cap="none">
                <a:solidFill>
                  <a:schemeClr val="dk1"/>
                </a:solidFill>
                <a:latin typeface="Times New Roman"/>
                <a:ea typeface="Times New Roman"/>
                <a:cs typeface="Times New Roman"/>
                <a:sym typeface="Times New Roman"/>
              </a:rPr>
              <a:t>GRU) has lower accuracy compared to others, whereas (𝜙</a:t>
            </a:r>
            <a:r>
              <a:rPr lang="en" sz="1400" b="0" i="1" u="none" strike="noStrike" cap="none" baseline="-25000">
                <a:solidFill>
                  <a:schemeClr val="dk1"/>
                </a:solidFill>
                <a:latin typeface="Times New Roman"/>
                <a:ea typeface="Times New Roman"/>
                <a:cs typeface="Times New Roman"/>
                <a:sym typeface="Times New Roman"/>
              </a:rPr>
              <a:t>r</a:t>
            </a:r>
            <a:r>
              <a:rPr lang="en" sz="1400" b="0" i="1" u="none" strike="noStrike" cap="none">
                <a:solidFill>
                  <a:schemeClr val="dk1"/>
                </a:solidFill>
                <a:latin typeface="Times New Roman"/>
                <a:ea typeface="Times New Roman"/>
                <a:cs typeface="Times New Roman"/>
                <a:sym typeface="Times New Roman"/>
              </a:rPr>
              <a:t> ,</a:t>
            </a:r>
            <a:r>
              <a:rPr lang="en" sz="1400" b="0" i="0" u="none" strike="noStrike" cap="none">
                <a:solidFill>
                  <a:schemeClr val="dk1"/>
                </a:solidFill>
                <a:latin typeface="Times New Roman"/>
                <a:ea typeface="Times New Roman"/>
                <a:cs typeface="Times New Roman"/>
                <a:sym typeface="Times New Roman"/>
              </a:rPr>
              <a:t>MLP) has lowest training time</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So, (𝜙</a:t>
            </a:r>
            <a:r>
              <a:rPr lang="en" sz="1400" b="0" i="1" u="none" strike="noStrike" cap="none" baseline="-25000">
                <a:solidFill>
                  <a:schemeClr val="dk1"/>
                </a:solidFill>
                <a:latin typeface="Times New Roman"/>
                <a:ea typeface="Times New Roman"/>
                <a:cs typeface="Times New Roman"/>
                <a:sym typeface="Times New Roman"/>
              </a:rPr>
              <a:t>r</a:t>
            </a:r>
            <a:r>
              <a:rPr lang="en" sz="1400" b="0" i="1" u="none" strike="noStrike" cap="none">
                <a:solidFill>
                  <a:schemeClr val="dk1"/>
                </a:solidFill>
                <a:latin typeface="Times New Roman"/>
                <a:ea typeface="Times New Roman"/>
                <a:cs typeface="Times New Roman"/>
                <a:sym typeface="Times New Roman"/>
              </a:rPr>
              <a:t> ,</a:t>
            </a:r>
            <a:r>
              <a:rPr lang="en" sz="1400" b="0" i="0" u="none" strike="noStrike" cap="none">
                <a:solidFill>
                  <a:schemeClr val="dk1"/>
                </a:solidFill>
                <a:latin typeface="Times New Roman"/>
                <a:ea typeface="Times New Roman"/>
                <a:cs typeface="Times New Roman"/>
                <a:sym typeface="Times New Roman"/>
              </a:rPr>
              <a:t>MLP) was selected for fine tuning </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p:txBody>
      </p:sp>
      <p:sp>
        <p:nvSpPr>
          <p:cNvPr id="197" name="Google Shape;197;p15"/>
          <p:cNvSpPr txBox="1"/>
          <p:nvPr/>
        </p:nvSpPr>
        <p:spPr>
          <a:xfrm>
            <a:off x="311700" y="3164925"/>
            <a:ext cx="4662000" cy="15552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400"/>
              <a:buFont typeface="Arial"/>
              <a:buNone/>
            </a:pPr>
            <a:r>
              <a:rPr lang="en" sz="1400" b="1" i="0" u="none" strike="noStrike" cap="none">
                <a:solidFill>
                  <a:schemeClr val="dk1"/>
                </a:solidFill>
                <a:latin typeface="Times New Roman"/>
                <a:ea typeface="Times New Roman"/>
                <a:cs typeface="Times New Roman"/>
                <a:sym typeface="Times New Roman"/>
              </a:rPr>
              <a:t>𝜙</a:t>
            </a:r>
            <a:r>
              <a:rPr lang="en" sz="1400" b="1" i="1" u="none" strike="noStrike" cap="none" baseline="-25000">
                <a:solidFill>
                  <a:schemeClr val="dk1"/>
                </a:solidFill>
                <a:latin typeface="Times New Roman"/>
                <a:ea typeface="Times New Roman"/>
                <a:cs typeface="Times New Roman"/>
                <a:sym typeface="Times New Roman"/>
              </a:rPr>
              <a:t>r </a:t>
            </a:r>
            <a:r>
              <a:rPr lang="en" sz="1400" b="1" i="0" u="none" strike="noStrike" cap="none">
                <a:solidFill>
                  <a:schemeClr val="dk1"/>
                </a:solidFill>
                <a:latin typeface="Times New Roman"/>
                <a:ea typeface="Times New Roman"/>
                <a:cs typeface="Times New Roman"/>
                <a:sym typeface="Times New Roman"/>
              </a:rPr>
              <a:t>Partitioning:</a:t>
            </a: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𝜙</a:t>
            </a:r>
            <a:r>
              <a:rPr lang="en" sz="1400" b="0" i="1" u="none" strike="noStrike" cap="none" baseline="-25000">
                <a:solidFill>
                  <a:schemeClr val="dk1"/>
                </a:solidFill>
                <a:latin typeface="Times New Roman"/>
                <a:ea typeface="Times New Roman"/>
                <a:cs typeface="Times New Roman"/>
                <a:sym typeface="Times New Roman"/>
              </a:rPr>
              <a:t>r </a:t>
            </a:r>
            <a:r>
              <a:rPr lang="en" sz="1400" b="0" i="0" u="none" strike="noStrike" cap="none">
                <a:solidFill>
                  <a:schemeClr val="dk1"/>
                </a:solidFill>
                <a:latin typeface="Times New Roman"/>
                <a:ea typeface="Times New Roman"/>
                <a:cs typeface="Times New Roman"/>
                <a:sym typeface="Times New Roman"/>
              </a:rPr>
              <a:t>Layers needs to be partitioned in layers that use pre trained inspector parameters and layers that update parameters on TL</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400"/>
              <a:buFont typeface="Arial"/>
              <a:buNone/>
            </a:pPr>
            <a:r>
              <a:rPr lang="en" sz="1400" b="0" i="0" u="none" strike="noStrike" cap="none">
                <a:solidFill>
                  <a:schemeClr val="dk1"/>
                </a:solidFill>
                <a:latin typeface="Times New Roman"/>
                <a:ea typeface="Times New Roman"/>
                <a:cs typeface="Times New Roman"/>
                <a:sym typeface="Times New Roman"/>
              </a:rPr>
              <a:t>By testing different ratios, it was selected to be ½</a:t>
            </a:r>
            <a:endParaRPr sz="1400" b="0" i="0" u="none" strike="noStrike" cap="none">
              <a:solidFill>
                <a:schemeClr val="dk1"/>
              </a:solidFill>
              <a:latin typeface="Times New Roman"/>
              <a:ea typeface="Times New Roman"/>
              <a:cs typeface="Times New Roman"/>
              <a:sym typeface="Times New Roman"/>
            </a:endParaRPr>
          </a:p>
          <a:p>
            <a:pPr marL="0" marR="0" lvl="0" indent="0" algn="l" rtl="0">
              <a:lnSpc>
                <a:spcPct val="115000"/>
              </a:lnSpc>
              <a:spcBef>
                <a:spcPts val="1200"/>
              </a:spcBef>
              <a:spcAft>
                <a:spcPts val="1200"/>
              </a:spcAft>
              <a:buClr>
                <a:schemeClr val="dk1"/>
              </a:buClr>
              <a:buSzPts val="1100"/>
              <a:buFont typeface="Arial"/>
              <a:buNone/>
            </a:pPr>
            <a:endParaRPr sz="1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6"/>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Design Choices of </a:t>
            </a:r>
            <a:r>
              <a:rPr lang="en" i="1"/>
              <a:t>Driple</a:t>
            </a:r>
            <a:endParaRPr i="1"/>
          </a:p>
        </p:txBody>
      </p:sp>
      <p:sp>
        <p:nvSpPr>
          <p:cNvPr id="203" name="Google Shape;20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16</a:t>
            </a:fld>
            <a:endParaRPr/>
          </a:p>
        </p:txBody>
      </p:sp>
      <p:sp>
        <p:nvSpPr>
          <p:cNvPr id="204" name="Google Shape;204;p16"/>
          <p:cNvSpPr txBox="1">
            <a:spLocks noGrp="1"/>
          </p:cNvSpPr>
          <p:nvPr>
            <p:ph type="body" idx="1"/>
          </p:nvPr>
        </p:nvSpPr>
        <p:spPr>
          <a:xfrm>
            <a:off x="311700" y="822375"/>
            <a:ext cx="8520600" cy="3936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1200"/>
              </a:spcAft>
              <a:buSzPts val="1800"/>
              <a:buNone/>
            </a:pPr>
            <a:r>
              <a:rPr lang="en" sz="1400" b="1"/>
              <a:t>Metric Used: </a:t>
            </a:r>
            <a:r>
              <a:rPr lang="en" sz="1400"/>
              <a:t>Normalized Root Mean Square Error (NRMSE) (average of 12 prediction targets)</a:t>
            </a:r>
            <a:endParaRPr sz="1400"/>
          </a:p>
        </p:txBody>
      </p:sp>
      <p:pic>
        <p:nvPicPr>
          <p:cNvPr id="205" name="Google Shape;205;p16"/>
          <p:cNvPicPr preferRelativeResize="0"/>
          <p:nvPr/>
        </p:nvPicPr>
        <p:blipFill rotWithShape="1">
          <a:blip r:embed="rId3">
            <a:alphaModFix/>
          </a:blip>
          <a:srcRect/>
          <a:stretch/>
        </p:blipFill>
        <p:spPr>
          <a:xfrm>
            <a:off x="1448075" y="1288162"/>
            <a:ext cx="6132927" cy="1617675"/>
          </a:xfrm>
          <a:prstGeom prst="rect">
            <a:avLst/>
          </a:prstGeom>
          <a:noFill/>
          <a:ln>
            <a:noFill/>
          </a:ln>
        </p:spPr>
      </p:pic>
      <p:sp>
        <p:nvSpPr>
          <p:cNvPr id="206" name="Google Shape;206;p16"/>
          <p:cNvSpPr txBox="1"/>
          <p:nvPr/>
        </p:nvSpPr>
        <p:spPr>
          <a:xfrm>
            <a:off x="283800" y="2978025"/>
            <a:ext cx="8548500" cy="16176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1"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 sz="1400" b="0" i="1" u="none" strike="noStrike" cap="none">
                <a:solidFill>
                  <a:srgbClr val="000000"/>
                </a:solidFill>
                <a:latin typeface="Times New Roman"/>
                <a:ea typeface="Times New Roman"/>
                <a:cs typeface="Times New Roman"/>
                <a:sym typeface="Times New Roman"/>
              </a:rPr>
              <a:t>Input builder(grouping): </a:t>
            </a:r>
            <a:r>
              <a:rPr lang="en" sz="1400" b="0" i="0" u="none" strike="noStrike" cap="none">
                <a:solidFill>
                  <a:srgbClr val="000000"/>
                </a:solidFill>
                <a:latin typeface="Times New Roman"/>
                <a:ea typeface="Times New Roman"/>
                <a:cs typeface="Times New Roman"/>
                <a:sym typeface="Times New Roman"/>
              </a:rPr>
              <a:t>G(no grouping) has highest error, proportional has 46% lower, Uniform has 12 % lower</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 sz="1400" b="0" i="1" u="none" strike="noStrike" cap="none">
                <a:solidFill>
                  <a:srgbClr val="000000"/>
                </a:solidFill>
                <a:latin typeface="Times New Roman"/>
                <a:ea typeface="Times New Roman"/>
                <a:cs typeface="Times New Roman"/>
                <a:sym typeface="Times New Roman"/>
              </a:rPr>
              <a:t>Inspector (GNN algorithm): </a:t>
            </a:r>
            <a:r>
              <a:rPr lang="en" sz="1400" b="0" i="0" u="none" strike="noStrike" cap="none">
                <a:solidFill>
                  <a:srgbClr val="000000"/>
                </a:solidFill>
                <a:latin typeface="Times New Roman"/>
                <a:ea typeface="Times New Roman"/>
                <a:cs typeface="Times New Roman"/>
                <a:sym typeface="Times New Roman"/>
              </a:rPr>
              <a:t>GCN has the lowest average NRMSE</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 sz="1400" b="0" i="1" u="none" strike="noStrike" cap="none">
                <a:solidFill>
                  <a:srgbClr val="000000"/>
                </a:solidFill>
                <a:latin typeface="Times New Roman"/>
                <a:ea typeface="Times New Roman"/>
                <a:cs typeface="Times New Roman"/>
                <a:sym typeface="Times New Roman"/>
              </a:rPr>
              <a:t>Inspector (K): </a:t>
            </a:r>
            <a:r>
              <a:rPr lang="en" sz="1400" b="0" i="0" u="none" strike="noStrike" cap="none">
                <a:solidFill>
                  <a:srgbClr val="000000"/>
                </a:solidFill>
                <a:latin typeface="Times New Roman"/>
                <a:ea typeface="Times New Roman"/>
                <a:cs typeface="Times New Roman"/>
                <a:sym typeface="Times New Roman"/>
              </a:rPr>
              <a:t>Lowest average NRMSE given by </a:t>
            </a:r>
            <a:r>
              <a:rPr lang="en" sz="1400" b="0" i="1" u="none" strike="noStrike" cap="none">
                <a:solidFill>
                  <a:srgbClr val="000000"/>
                </a:solidFill>
                <a:latin typeface="Times New Roman"/>
                <a:ea typeface="Times New Roman"/>
                <a:cs typeface="Times New Roman"/>
                <a:sym typeface="Times New Roman"/>
              </a:rPr>
              <a:t>m/2</a:t>
            </a:r>
            <a:endParaRPr sz="1400" b="0" i="1"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 sz="1400" b="0" i="1" u="none" strike="noStrike" cap="none">
                <a:solidFill>
                  <a:srgbClr val="000000"/>
                </a:solidFill>
                <a:latin typeface="Times New Roman"/>
                <a:ea typeface="Times New Roman"/>
                <a:cs typeface="Times New Roman"/>
                <a:sym typeface="Times New Roman"/>
              </a:rPr>
              <a:t>Inspector (Readout Layer, </a:t>
            </a:r>
            <a:r>
              <a:rPr lang="en" sz="1400" b="0" i="1" u="none" strike="noStrike" cap="none">
                <a:solidFill>
                  <a:schemeClr val="dk1"/>
                </a:solidFill>
                <a:latin typeface="Times New Roman"/>
                <a:ea typeface="Times New Roman"/>
                <a:cs typeface="Times New Roman"/>
                <a:sym typeface="Times New Roman"/>
              </a:rPr>
              <a:t>ρ): </a:t>
            </a:r>
            <a:r>
              <a:rPr lang="en" sz="1400" b="0" i="0" u="none" strike="noStrike" cap="none">
                <a:solidFill>
                  <a:schemeClr val="dk1"/>
                </a:solidFill>
                <a:latin typeface="Times New Roman"/>
                <a:ea typeface="Times New Roman"/>
                <a:cs typeface="Times New Roman"/>
                <a:sym typeface="Times New Roman"/>
              </a:rPr>
              <a:t>Lowest average NRMSE given by </a:t>
            </a:r>
            <a:r>
              <a:rPr lang="en" sz="1400" b="0" i="1" u="none" strike="noStrike" cap="none">
                <a:solidFill>
                  <a:schemeClr val="dk1"/>
                </a:solidFill>
                <a:latin typeface="Times New Roman"/>
                <a:ea typeface="Times New Roman"/>
                <a:cs typeface="Times New Roman"/>
                <a:sym typeface="Times New Roman"/>
              </a:rPr>
              <a:t>set2set </a:t>
            </a:r>
            <a:endParaRPr sz="1400" b="0" i="1"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7"/>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TL Effectiveness</a:t>
            </a:r>
            <a:endParaRPr/>
          </a:p>
        </p:txBody>
      </p:sp>
      <p:sp>
        <p:nvSpPr>
          <p:cNvPr id="212" name="Google Shape;212;p17"/>
          <p:cNvSpPr txBox="1">
            <a:spLocks noGrp="1"/>
          </p:cNvSpPr>
          <p:nvPr>
            <p:ph type="body" idx="1"/>
          </p:nvPr>
        </p:nvSpPr>
        <p:spPr>
          <a:xfrm>
            <a:off x="311700" y="822375"/>
            <a:ext cx="8520600" cy="903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400"/>
              <a:t>TL on Inspector for V100-P1w2/ho-PCIe (Selected because it shows highest accuracy)</a:t>
            </a:r>
            <a:endParaRPr sz="1400"/>
          </a:p>
          <a:p>
            <a:pPr marL="0" lvl="0" indent="0" algn="l" rtl="0">
              <a:lnSpc>
                <a:spcPct val="115000"/>
              </a:lnSpc>
              <a:spcBef>
                <a:spcPts val="1200"/>
              </a:spcBef>
              <a:spcAft>
                <a:spcPts val="1200"/>
              </a:spcAft>
              <a:buSzPts val="1800"/>
              <a:buNone/>
            </a:pPr>
            <a:r>
              <a:rPr lang="en" sz="1400"/>
              <a:t>Average NRMSE is mostly similar or lower, Training time is highly reduced ( by 7.3X on average)</a:t>
            </a:r>
            <a:endParaRPr sz="1400"/>
          </a:p>
        </p:txBody>
      </p:sp>
      <p:sp>
        <p:nvSpPr>
          <p:cNvPr id="213" name="Google Shape;21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17</a:t>
            </a:fld>
            <a:endParaRPr/>
          </a:p>
        </p:txBody>
      </p:sp>
      <p:pic>
        <p:nvPicPr>
          <p:cNvPr id="214" name="Google Shape;214;p17"/>
          <p:cNvPicPr preferRelativeResize="0"/>
          <p:nvPr/>
        </p:nvPicPr>
        <p:blipFill rotWithShape="1">
          <a:blip r:embed="rId3">
            <a:alphaModFix/>
          </a:blip>
          <a:srcRect t="10980" b="-10979"/>
          <a:stretch/>
        </p:blipFill>
        <p:spPr>
          <a:xfrm>
            <a:off x="992025" y="1903100"/>
            <a:ext cx="6793298" cy="1487400"/>
          </a:xfrm>
          <a:prstGeom prst="rect">
            <a:avLst/>
          </a:prstGeom>
          <a:noFill/>
          <a:ln>
            <a:noFill/>
          </a:ln>
        </p:spPr>
      </p:pic>
      <p:pic>
        <p:nvPicPr>
          <p:cNvPr id="215" name="Google Shape;215;p17"/>
          <p:cNvPicPr preferRelativeResize="0"/>
          <p:nvPr/>
        </p:nvPicPr>
        <p:blipFill rotWithShape="1">
          <a:blip r:embed="rId4">
            <a:alphaModFix/>
          </a:blip>
          <a:srcRect/>
          <a:stretch/>
        </p:blipFill>
        <p:spPr>
          <a:xfrm>
            <a:off x="1117900" y="3307600"/>
            <a:ext cx="6793298" cy="148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Prediction of Resource Consumption</a:t>
            </a:r>
            <a:endParaRPr/>
          </a:p>
        </p:txBody>
      </p:sp>
      <p:sp>
        <p:nvSpPr>
          <p:cNvPr id="221" name="Google Shape;22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18</a:t>
            </a:fld>
            <a:endParaRPr/>
          </a:p>
        </p:txBody>
      </p:sp>
      <p:pic>
        <p:nvPicPr>
          <p:cNvPr id="222" name="Google Shape;222;p18"/>
          <p:cNvPicPr preferRelativeResize="0"/>
          <p:nvPr/>
        </p:nvPicPr>
        <p:blipFill rotWithShape="1">
          <a:blip r:embed="rId3">
            <a:alphaModFix/>
          </a:blip>
          <a:srcRect/>
          <a:stretch/>
        </p:blipFill>
        <p:spPr>
          <a:xfrm>
            <a:off x="604525" y="732324"/>
            <a:ext cx="7230448" cy="626150"/>
          </a:xfrm>
          <a:prstGeom prst="rect">
            <a:avLst/>
          </a:prstGeom>
          <a:noFill/>
          <a:ln>
            <a:noFill/>
          </a:ln>
        </p:spPr>
      </p:pic>
      <p:pic>
        <p:nvPicPr>
          <p:cNvPr id="223" name="Google Shape;223;p18"/>
          <p:cNvPicPr preferRelativeResize="0"/>
          <p:nvPr/>
        </p:nvPicPr>
        <p:blipFill rotWithShape="1">
          <a:blip r:embed="rId4">
            <a:alphaModFix/>
          </a:blip>
          <a:srcRect/>
          <a:stretch/>
        </p:blipFill>
        <p:spPr>
          <a:xfrm>
            <a:off x="1191799" y="1592600"/>
            <a:ext cx="6055900" cy="2626724"/>
          </a:xfrm>
          <a:prstGeom prst="rect">
            <a:avLst/>
          </a:prstGeom>
          <a:noFill/>
          <a:ln>
            <a:noFill/>
          </a:ln>
        </p:spPr>
      </p:pic>
      <p:sp>
        <p:nvSpPr>
          <p:cNvPr id="224" name="Google Shape;224;p18"/>
          <p:cNvSpPr txBox="1"/>
          <p:nvPr/>
        </p:nvSpPr>
        <p:spPr>
          <a:xfrm>
            <a:off x="435450" y="4276275"/>
            <a:ext cx="827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rgbClr val="000000"/>
                </a:solidFill>
                <a:latin typeface="Times New Roman"/>
                <a:ea typeface="Times New Roman"/>
                <a:cs typeface="Times New Roman"/>
                <a:sym typeface="Times New Roman"/>
              </a:rPr>
              <a:t>On average, the percentage errors are 11%, 9%, 17%, and 15%, for 𝑈</a:t>
            </a:r>
            <a:r>
              <a:rPr lang="en" sz="1400" b="0" i="0" u="none" strike="noStrike" cap="none" baseline="-25000">
                <a:solidFill>
                  <a:srgbClr val="000000"/>
                </a:solidFill>
                <a:latin typeface="Times New Roman"/>
                <a:ea typeface="Times New Roman"/>
                <a:cs typeface="Times New Roman"/>
                <a:sym typeface="Times New Roman"/>
              </a:rPr>
              <a:t>𝐺</a:t>
            </a:r>
            <a:r>
              <a:rPr lang="en" sz="1400" b="0" i="0" u="none" strike="noStrike" cap="none">
                <a:solidFill>
                  <a:srgbClr val="000000"/>
                </a:solidFill>
                <a:latin typeface="Times New Roman"/>
                <a:ea typeface="Times New Roman"/>
                <a:cs typeface="Times New Roman"/>
                <a:sym typeface="Times New Roman"/>
              </a:rPr>
              <a:t> , 𝑈</a:t>
            </a:r>
            <a:r>
              <a:rPr lang="en" sz="1400" b="0" i="0" u="none" strike="noStrike" cap="none" baseline="-25000">
                <a:solidFill>
                  <a:srgbClr val="000000"/>
                </a:solidFill>
                <a:latin typeface="Times New Roman"/>
                <a:ea typeface="Times New Roman"/>
                <a:cs typeface="Times New Roman"/>
                <a:sym typeface="Times New Roman"/>
              </a:rPr>
              <a:t>𝐺𝑀</a:t>
            </a:r>
            <a:r>
              <a:rPr lang="en" sz="1400" b="0" i="0" u="none" strike="noStrike" cap="none">
                <a:solidFill>
                  <a:srgbClr val="000000"/>
                </a:solidFill>
                <a:latin typeface="Times New Roman"/>
                <a:ea typeface="Times New Roman"/>
                <a:cs typeface="Times New Roman"/>
                <a:sym typeface="Times New Roman"/>
              </a:rPr>
              <a:t> , 𝑇</a:t>
            </a:r>
            <a:r>
              <a:rPr lang="en" sz="1400" b="0" i="0" u="none" strike="noStrike" cap="none" baseline="-25000">
                <a:solidFill>
                  <a:srgbClr val="000000"/>
                </a:solidFill>
                <a:latin typeface="Times New Roman"/>
                <a:ea typeface="Times New Roman"/>
                <a:cs typeface="Times New Roman"/>
                <a:sym typeface="Times New Roman"/>
              </a:rPr>
              <a:t>𝑁𝑇</a:t>
            </a:r>
            <a:r>
              <a:rPr lang="en" sz="1400" b="0" i="0" u="none" strike="noStrike" cap="none">
                <a:solidFill>
                  <a:srgbClr val="000000"/>
                </a:solidFill>
                <a:latin typeface="Times New Roman"/>
                <a:ea typeface="Times New Roman"/>
                <a:cs typeface="Times New Roman"/>
                <a:sym typeface="Times New Roman"/>
              </a:rPr>
              <a:t> , and 𝑇</a:t>
            </a:r>
            <a:r>
              <a:rPr lang="en" sz="1400" b="0" i="0" u="none" strike="noStrike" cap="none" baseline="-25000">
                <a:solidFill>
                  <a:srgbClr val="000000"/>
                </a:solidFill>
                <a:latin typeface="Times New Roman"/>
                <a:ea typeface="Times New Roman"/>
                <a:cs typeface="Times New Roman"/>
                <a:sym typeface="Times New Roman"/>
              </a:rPr>
              <a:t>𝑁𝑅</a:t>
            </a:r>
            <a:r>
              <a:rPr lang="en" sz="1400" b="0" i="0" u="none" strike="noStrike" cap="none">
                <a:solidFill>
                  <a:srgbClr val="000000"/>
                </a:solidFill>
                <a:latin typeface="Times New Roman"/>
                <a:ea typeface="Times New Roman"/>
                <a:cs typeface="Times New Roman"/>
                <a:sym typeface="Times New Roman"/>
              </a:rPr>
              <a:t> , respectively.</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Evaluation: Applications of </a:t>
            </a:r>
            <a:r>
              <a:rPr lang="en" i="1"/>
              <a:t>Driple</a:t>
            </a:r>
            <a:endParaRPr i="1"/>
          </a:p>
        </p:txBody>
      </p:sp>
      <p:sp>
        <p:nvSpPr>
          <p:cNvPr id="230" name="Google Shape;23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19</a:t>
            </a:fld>
            <a:endParaRPr/>
          </a:p>
        </p:txBody>
      </p:sp>
      <p:pic>
        <p:nvPicPr>
          <p:cNvPr id="231" name="Google Shape;231;p19"/>
          <p:cNvPicPr preferRelativeResize="0"/>
          <p:nvPr/>
        </p:nvPicPr>
        <p:blipFill rotWithShape="1">
          <a:blip r:embed="rId3">
            <a:alphaModFix/>
          </a:blip>
          <a:srcRect/>
          <a:stretch/>
        </p:blipFill>
        <p:spPr>
          <a:xfrm>
            <a:off x="1226175" y="672948"/>
            <a:ext cx="6576775" cy="1963700"/>
          </a:xfrm>
          <a:prstGeom prst="rect">
            <a:avLst/>
          </a:prstGeom>
          <a:noFill/>
          <a:ln>
            <a:noFill/>
          </a:ln>
        </p:spPr>
      </p:pic>
      <p:sp>
        <p:nvSpPr>
          <p:cNvPr id="232" name="Google Shape;232;p19"/>
          <p:cNvSpPr txBox="1"/>
          <p:nvPr/>
        </p:nvSpPr>
        <p:spPr>
          <a:xfrm>
            <a:off x="454650" y="2649138"/>
            <a:ext cx="8234700" cy="2001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000000"/>
              </a:buClr>
              <a:buSzPts val="1400"/>
              <a:buFont typeface="Times New Roman"/>
              <a:buAutoNum type="alphaUcPeriod"/>
            </a:pPr>
            <a:r>
              <a:rPr lang="en" sz="1400" b="0" i="0" u="none" strike="noStrike" cap="none">
                <a:solidFill>
                  <a:srgbClr val="000000"/>
                </a:solidFill>
                <a:latin typeface="Times New Roman"/>
                <a:ea typeface="Times New Roman"/>
                <a:cs typeface="Times New Roman"/>
                <a:sym typeface="Times New Roman"/>
              </a:rPr>
              <a:t>2080Ti has higher burst duration and lower idle duration, which means better U</a:t>
            </a:r>
            <a:r>
              <a:rPr lang="en" sz="1400" b="0" i="0" u="none" strike="noStrike" cap="none" baseline="-25000">
                <a:solidFill>
                  <a:srgbClr val="000000"/>
                </a:solidFill>
                <a:latin typeface="Times New Roman"/>
                <a:ea typeface="Times New Roman"/>
                <a:cs typeface="Times New Roman"/>
                <a:sym typeface="Times New Roman"/>
              </a:rPr>
              <a:t>G  </a:t>
            </a:r>
            <a:r>
              <a:rPr lang="en" sz="1400" b="0" i="0" u="none" strike="noStrike" cap="none">
                <a:solidFill>
                  <a:srgbClr val="000000"/>
                </a:solidFill>
                <a:latin typeface="Times New Roman"/>
                <a:ea typeface="Times New Roman"/>
                <a:cs typeface="Times New Roman"/>
                <a:sym typeface="Times New Roman"/>
              </a:rPr>
              <a:t>compared to V100</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15000"/>
              </a:lnSpc>
              <a:spcBef>
                <a:spcPts val="0"/>
              </a:spcBef>
              <a:spcAft>
                <a:spcPts val="0"/>
              </a:spcAft>
              <a:buClr>
                <a:srgbClr val="000000"/>
              </a:buClr>
              <a:buSzPts val="1400"/>
              <a:buFont typeface="Times New Roman"/>
              <a:buAutoNum type="alphaUcPeriod"/>
            </a:pPr>
            <a:r>
              <a:rPr lang="en" sz="1400" b="0" i="0" u="none" strike="noStrike" cap="none">
                <a:solidFill>
                  <a:srgbClr val="000000"/>
                </a:solidFill>
                <a:latin typeface="Times New Roman"/>
                <a:ea typeface="Times New Roman"/>
                <a:cs typeface="Times New Roman"/>
                <a:sym typeface="Times New Roman"/>
              </a:rPr>
              <a:t>Increasing the parameter Server from 1 to 2 Increases burst duration and decreases idle duration, overall execution time stays the same</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15000"/>
              </a:lnSpc>
              <a:spcBef>
                <a:spcPts val="0"/>
              </a:spcBef>
              <a:spcAft>
                <a:spcPts val="0"/>
              </a:spcAft>
              <a:buClr>
                <a:srgbClr val="000000"/>
              </a:buClr>
              <a:buSzPts val="1400"/>
              <a:buFont typeface="Times New Roman"/>
              <a:buAutoNum type="alphaUcPeriod"/>
            </a:pPr>
            <a:r>
              <a:rPr lang="en" sz="1400" b="0" i="0" u="none" strike="noStrike" cap="none">
                <a:solidFill>
                  <a:srgbClr val="000000"/>
                </a:solidFill>
                <a:latin typeface="Times New Roman"/>
                <a:ea typeface="Times New Roman"/>
                <a:cs typeface="Times New Roman"/>
                <a:sym typeface="Times New Roman"/>
              </a:rPr>
              <a:t>Observations for batch size change</a:t>
            </a:r>
            <a:endParaRPr sz="1400" b="0" i="0" u="none" strike="noStrike" cap="none">
              <a:solidFill>
                <a:srgbClr val="000000"/>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rgbClr val="000000"/>
              </a:buClr>
              <a:buSzPts val="1400"/>
              <a:buFont typeface="Times New Roman"/>
              <a:buAutoNum type="alphaLcPeriod"/>
            </a:pPr>
            <a:r>
              <a:rPr lang="en" sz="1400" b="0" i="0" u="none" strike="noStrike" cap="none">
                <a:solidFill>
                  <a:srgbClr val="000000"/>
                </a:solidFill>
                <a:latin typeface="Times New Roman"/>
                <a:ea typeface="Times New Roman"/>
                <a:cs typeface="Times New Roman"/>
                <a:sym typeface="Times New Roman"/>
              </a:rPr>
              <a:t>Large Batch sizes can be handled</a:t>
            </a:r>
            <a:endParaRPr sz="1400" b="0" i="0" u="none" strike="noStrike" cap="none">
              <a:solidFill>
                <a:srgbClr val="000000"/>
              </a:solidFill>
              <a:latin typeface="Times New Roman"/>
              <a:ea typeface="Times New Roman"/>
              <a:cs typeface="Times New Roman"/>
              <a:sym typeface="Times New Roman"/>
            </a:endParaRPr>
          </a:p>
          <a:p>
            <a:pPr marL="914400" marR="0" lvl="1" indent="-317500" algn="l" rtl="0">
              <a:lnSpc>
                <a:spcPct val="115000"/>
              </a:lnSpc>
              <a:spcBef>
                <a:spcPts val="0"/>
              </a:spcBef>
              <a:spcAft>
                <a:spcPts val="0"/>
              </a:spcAft>
              <a:buClr>
                <a:srgbClr val="000000"/>
              </a:buClr>
              <a:buSzPts val="1400"/>
              <a:buFont typeface="Times New Roman"/>
              <a:buAutoNum type="alphaLcPeriod"/>
            </a:pPr>
            <a:r>
              <a:rPr lang="en" sz="1400" b="0" i="0" u="none" strike="noStrike" cap="none">
                <a:solidFill>
                  <a:srgbClr val="000000"/>
                </a:solidFill>
                <a:latin typeface="Times New Roman"/>
                <a:ea typeface="Times New Roman"/>
                <a:cs typeface="Times New Roman"/>
                <a:sym typeface="Times New Roman"/>
              </a:rPr>
              <a:t>Increasing batch sizes increases execution time by lower factor, which implies using large batch size can reduce overall training time</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latin typeface="Times New Roman"/>
                <a:ea typeface="Times New Roman"/>
                <a:cs typeface="Times New Roman"/>
                <a:sym typeface="Times New Roman"/>
              </a:rPr>
              <a:t>Background: </a:t>
            </a:r>
            <a:r>
              <a:rPr lang="en"/>
              <a:t>Distributed</a:t>
            </a:r>
            <a:r>
              <a:rPr lang="en">
                <a:latin typeface="Times New Roman"/>
                <a:ea typeface="Times New Roman"/>
                <a:cs typeface="Times New Roman"/>
                <a:sym typeface="Times New Roman"/>
              </a:rPr>
              <a:t> Training (DT)</a:t>
            </a:r>
            <a:endParaRPr>
              <a:latin typeface="Times New Roman"/>
              <a:ea typeface="Times New Roman"/>
              <a:cs typeface="Times New Roman"/>
              <a:sym typeface="Times New Roman"/>
            </a:endParaRPr>
          </a:p>
        </p:txBody>
      </p:sp>
      <p:sp>
        <p:nvSpPr>
          <p:cNvPr id="63" name="Google Shape;63;p2"/>
          <p:cNvSpPr txBox="1">
            <a:spLocks noGrp="1"/>
          </p:cNvSpPr>
          <p:nvPr>
            <p:ph type="body" idx="1"/>
          </p:nvPr>
        </p:nvSpPr>
        <p:spPr>
          <a:xfrm>
            <a:off x="311700" y="822375"/>
            <a:ext cx="8520600" cy="37872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Gradients calculated by several workers is aggregated and applied to the entire model</a:t>
            </a:r>
            <a:endParaRPr sz="1600"/>
          </a:p>
          <a:p>
            <a:pPr marL="457200" lvl="0" indent="-330200" algn="l" rtl="0">
              <a:lnSpc>
                <a:spcPct val="115000"/>
              </a:lnSpc>
              <a:spcBef>
                <a:spcPts val="0"/>
              </a:spcBef>
              <a:spcAft>
                <a:spcPts val="0"/>
              </a:spcAft>
              <a:buSzPts val="1600"/>
              <a:buChar char="●"/>
            </a:pPr>
            <a:r>
              <a:rPr lang="en" sz="1600"/>
              <a:t>Parameter server (PS) and all reduce</a:t>
            </a:r>
            <a:endParaRPr sz="1600"/>
          </a:p>
          <a:p>
            <a:pPr marL="457200" lvl="0" indent="-330200" algn="l" rtl="0">
              <a:lnSpc>
                <a:spcPct val="115000"/>
              </a:lnSpc>
              <a:spcBef>
                <a:spcPts val="0"/>
              </a:spcBef>
              <a:spcAft>
                <a:spcPts val="0"/>
              </a:spcAft>
              <a:buSzPts val="1600"/>
              <a:buChar char="●"/>
            </a:pPr>
            <a:r>
              <a:rPr lang="en" sz="1600"/>
              <a:t>2 axes of complexities</a:t>
            </a:r>
            <a:endParaRPr sz="1600"/>
          </a:p>
          <a:p>
            <a:pPr marL="914400" lvl="0" indent="0" algn="l" rtl="0">
              <a:lnSpc>
                <a:spcPct val="115000"/>
              </a:lnSpc>
              <a:spcBef>
                <a:spcPts val="1200"/>
              </a:spcBef>
              <a:spcAft>
                <a:spcPts val="1200"/>
              </a:spcAft>
              <a:buSzPts val="1800"/>
              <a:buNone/>
            </a:pPr>
            <a:endParaRPr/>
          </a:p>
        </p:txBody>
      </p:sp>
      <p:grpSp>
        <p:nvGrpSpPr>
          <p:cNvPr id="64" name="Google Shape;64;p2"/>
          <p:cNvGrpSpPr/>
          <p:nvPr/>
        </p:nvGrpSpPr>
        <p:grpSpPr>
          <a:xfrm>
            <a:off x="1261424" y="2293954"/>
            <a:ext cx="6621154" cy="2036160"/>
            <a:chOff x="1021972" y="2051697"/>
            <a:chExt cx="6516242" cy="1948665"/>
          </a:xfrm>
        </p:grpSpPr>
        <p:grpSp>
          <p:nvGrpSpPr>
            <p:cNvPr id="65" name="Google Shape;65;p2"/>
            <p:cNvGrpSpPr/>
            <p:nvPr/>
          </p:nvGrpSpPr>
          <p:grpSpPr>
            <a:xfrm>
              <a:off x="1021977" y="2051697"/>
              <a:ext cx="6516237" cy="906757"/>
              <a:chOff x="1593000" y="2322568"/>
              <a:chExt cx="5957975" cy="643500"/>
            </a:xfrm>
          </p:grpSpPr>
          <p:sp>
            <p:nvSpPr>
              <p:cNvPr id="66" name="Google Shape;66;p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flipH="1">
                <a:off x="2283025" y="2322575"/>
                <a:ext cx="1844400" cy="6426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rot="-5400000">
                <a:off x="3501574" y="1934671"/>
                <a:ext cx="643356" cy="1419149"/>
              </a:xfrm>
              <a:prstGeom prst="flowChartOffpageConnector">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1" i="0" u="none" strike="noStrike" cap="none">
                    <a:solidFill>
                      <a:srgbClr val="FFFFFF"/>
                    </a:solidFill>
                    <a:latin typeface="Times New Roman"/>
                    <a:ea typeface="Times New Roman"/>
                    <a:cs typeface="Times New Roman"/>
                    <a:sym typeface="Times New Roman"/>
                  </a:rPr>
                  <a:t>Training Settings</a:t>
                </a:r>
                <a:endParaRPr sz="1600" b="1" i="0" u="none" strike="noStrike" cap="none">
                  <a:solidFill>
                    <a:srgbClr val="FFFFFF"/>
                  </a:solidFill>
                  <a:latin typeface="Times New Roman"/>
                  <a:ea typeface="Times New Roman"/>
                  <a:cs typeface="Times New Roman"/>
                  <a:sym typeface="Times New Roman"/>
                </a:endParaRPr>
              </a:p>
            </p:txBody>
          </p:sp>
          <p:sp>
            <p:nvSpPr>
              <p:cNvPr id="70" name="Google Shape;70;p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1593000" y="2322575"/>
                <a:ext cx="690000" cy="642600"/>
              </a:xfrm>
              <a:prstGeom prst="rect">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Roboto Thin"/>
                    <a:ea typeface="Roboto Thin"/>
                    <a:cs typeface="Roboto Thin"/>
                    <a:sym typeface="Roboto Thin"/>
                  </a:rPr>
                  <a:t>01</a:t>
                </a:r>
                <a:endParaRPr sz="2600" b="0" i="0" u="none" strike="noStrike" cap="none">
                  <a:solidFill>
                    <a:srgbClr val="FFFFFF"/>
                  </a:solidFill>
                  <a:latin typeface="Roboto Thin"/>
                  <a:ea typeface="Roboto Thin"/>
                  <a:cs typeface="Roboto Thin"/>
                  <a:sym typeface="Roboto Thin"/>
                </a:endParaRPr>
              </a:p>
            </p:txBody>
          </p:sp>
          <p:sp>
            <p:nvSpPr>
              <p:cNvPr id="72" name="Google Shape;72;p2"/>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GPUs</a:t>
                </a:r>
                <a:endParaRPr sz="1200" b="0" i="0" u="none" strike="noStrike" cap="none">
                  <a:solidFill>
                    <a:srgbClr val="434343"/>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Parameter Servers</a:t>
                </a:r>
                <a:endParaRPr sz="1200" b="0" i="0" u="none" strike="noStrike" cap="none">
                  <a:solidFill>
                    <a:srgbClr val="434343"/>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Same server GPUs o</a:t>
                </a:r>
                <a:r>
                  <a:rPr lang="en" sz="1200">
                    <a:solidFill>
                      <a:srgbClr val="434343"/>
                    </a:solidFill>
                    <a:latin typeface="Times New Roman"/>
                    <a:ea typeface="Times New Roman"/>
                    <a:cs typeface="Times New Roman"/>
                    <a:sym typeface="Times New Roman"/>
                  </a:rPr>
                  <a:t>r </a:t>
                </a:r>
                <a:r>
                  <a:rPr lang="en" sz="1200" b="0" i="0" u="none" strike="noStrike" cap="none">
                    <a:solidFill>
                      <a:srgbClr val="434343"/>
                    </a:solidFill>
                    <a:latin typeface="Times New Roman"/>
                    <a:ea typeface="Times New Roman"/>
                    <a:cs typeface="Times New Roman"/>
                    <a:sym typeface="Times New Roman"/>
                  </a:rPr>
                  <a:t>PCIe connected</a:t>
                </a:r>
                <a:endParaRPr sz="1200" b="0" i="0" u="none" strike="noStrike" cap="none">
                  <a:solidFill>
                    <a:srgbClr val="434343"/>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40GbE or High speed RDMA</a:t>
                </a:r>
                <a:endParaRPr sz="1200" b="0" i="0" u="none" strike="noStrike" cap="none">
                  <a:solidFill>
                    <a:srgbClr val="434343"/>
                  </a:solidFill>
                  <a:latin typeface="Times New Roman"/>
                  <a:ea typeface="Times New Roman"/>
                  <a:cs typeface="Times New Roman"/>
                  <a:sym typeface="Times New Roman"/>
                </a:endParaRPr>
              </a:p>
            </p:txBody>
          </p:sp>
        </p:grpSp>
        <p:grpSp>
          <p:nvGrpSpPr>
            <p:cNvPr id="73" name="Google Shape;73;p2"/>
            <p:cNvGrpSpPr/>
            <p:nvPr/>
          </p:nvGrpSpPr>
          <p:grpSpPr>
            <a:xfrm>
              <a:off x="1021972" y="2958341"/>
              <a:ext cx="6516237" cy="1042021"/>
              <a:chOff x="1593000" y="2322568"/>
              <a:chExt cx="5957975" cy="643500"/>
            </a:xfrm>
          </p:grpSpPr>
          <p:sp>
            <p:nvSpPr>
              <p:cNvPr id="74" name="Google Shape;74;p2"/>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flipH="1">
                <a:off x="2283025" y="2322575"/>
                <a:ext cx="1844400" cy="642600"/>
              </a:xfrm>
              <a:prstGeom prst="rect">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rot="-5400000">
                <a:off x="3501574" y="1934671"/>
                <a:ext cx="643356" cy="1419149"/>
              </a:xfrm>
              <a:prstGeom prst="flowChartOffpageConnector">
                <a:avLst/>
              </a:pr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600"/>
                  <a:buFont typeface="Arial"/>
                  <a:buNone/>
                </a:pPr>
                <a:r>
                  <a:rPr lang="en" sz="1600" b="1" i="0" u="none" strike="noStrike" cap="none">
                    <a:solidFill>
                      <a:srgbClr val="FFFFFF"/>
                    </a:solidFill>
                    <a:latin typeface="Times New Roman"/>
                    <a:ea typeface="Times New Roman"/>
                    <a:cs typeface="Times New Roman"/>
                    <a:sym typeface="Times New Roman"/>
                  </a:rPr>
                  <a:t>WorkLoads</a:t>
                </a:r>
                <a:endParaRPr sz="1600" b="1" i="0" u="none" strike="noStrike" cap="none">
                  <a:solidFill>
                    <a:srgbClr val="FFFFFF"/>
                  </a:solidFill>
                  <a:latin typeface="Times New Roman"/>
                  <a:ea typeface="Times New Roman"/>
                  <a:cs typeface="Times New Roman"/>
                  <a:sym typeface="Times New Roman"/>
                </a:endParaRPr>
              </a:p>
            </p:txBody>
          </p:sp>
          <p:sp>
            <p:nvSpPr>
              <p:cNvPr id="78" name="Google Shape;78;p2"/>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593000" y="2322575"/>
                <a:ext cx="690000" cy="642600"/>
              </a:xfrm>
              <a:prstGeom prst="rect">
                <a:avLst/>
              </a:prstGeom>
              <a:solidFill>
                <a:srgbClr val="66666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 sz="2600" b="0" i="0" u="none" strike="noStrike" cap="none">
                    <a:solidFill>
                      <a:srgbClr val="FFFFFF"/>
                    </a:solidFill>
                    <a:latin typeface="Roboto Thin"/>
                    <a:ea typeface="Roboto Thin"/>
                    <a:cs typeface="Roboto Thin"/>
                    <a:sym typeface="Roboto Thin"/>
                  </a:rPr>
                  <a:t>02</a:t>
                </a:r>
                <a:endParaRPr sz="2600" b="0" i="0" u="none" strike="noStrike" cap="none">
                  <a:solidFill>
                    <a:srgbClr val="FFFFFF"/>
                  </a:solidFill>
                  <a:latin typeface="Roboto Thin"/>
                  <a:ea typeface="Roboto Thin"/>
                  <a:cs typeface="Roboto Thin"/>
                  <a:sym typeface="Roboto Thin"/>
                </a:endParaRPr>
              </a:p>
            </p:txBody>
          </p:sp>
          <p:sp>
            <p:nvSpPr>
              <p:cNvPr id="80" name="Google Shape;80;p2"/>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Models</a:t>
                </a:r>
                <a:endParaRPr sz="1200" b="0" i="0" u="none" strike="noStrike" cap="none">
                  <a:solidFill>
                    <a:srgbClr val="434343"/>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Datasets</a:t>
                </a:r>
                <a:endParaRPr sz="1200" b="0" i="0" u="none" strike="noStrike" cap="none">
                  <a:solidFill>
                    <a:srgbClr val="434343"/>
                  </a:solidFill>
                  <a:latin typeface="Times New Roman"/>
                  <a:ea typeface="Times New Roman"/>
                  <a:cs typeface="Times New Roman"/>
                  <a:sym typeface="Times New Roman"/>
                </a:endParaRPr>
              </a:p>
              <a:p>
                <a:pPr marL="457200" marR="0" lvl="0" indent="-304800" algn="l" rtl="0">
                  <a:lnSpc>
                    <a:spcPct val="115000"/>
                  </a:lnSpc>
                  <a:spcBef>
                    <a:spcPts val="0"/>
                  </a:spcBef>
                  <a:spcAft>
                    <a:spcPts val="0"/>
                  </a:spcAft>
                  <a:buClr>
                    <a:srgbClr val="434343"/>
                  </a:buClr>
                  <a:buSzPts val="1200"/>
                  <a:buFont typeface="Times New Roman"/>
                  <a:buChar char="●"/>
                </a:pPr>
                <a:r>
                  <a:rPr lang="en" sz="1200" b="0" i="0" u="none" strike="noStrike" cap="none">
                    <a:solidFill>
                      <a:srgbClr val="434343"/>
                    </a:solidFill>
                    <a:latin typeface="Times New Roman"/>
                    <a:ea typeface="Times New Roman"/>
                    <a:cs typeface="Times New Roman"/>
                    <a:sym typeface="Times New Roman"/>
                  </a:rPr>
                  <a:t>Hyperparameters</a:t>
                </a:r>
                <a:endParaRPr sz="1200" b="0" i="0" u="none" strike="noStrike" cap="none">
                  <a:solidFill>
                    <a:srgbClr val="434343"/>
                  </a:solidFill>
                  <a:latin typeface="Times New Roman"/>
                  <a:ea typeface="Times New Roman"/>
                  <a:cs typeface="Times New Roman"/>
                  <a:sym typeface="Times New Roman"/>
                </a:endParaRPr>
              </a:p>
            </p:txBody>
          </p:sp>
        </p:grpSp>
      </p:grpSp>
      <p:sp>
        <p:nvSpPr>
          <p:cNvPr id="81" name="Google Shape;8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0"/>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Contributions</a:t>
            </a:r>
            <a:endParaRPr/>
          </a:p>
        </p:txBody>
      </p:sp>
      <p:sp>
        <p:nvSpPr>
          <p:cNvPr id="238" name="Google Shape;238;p20"/>
          <p:cNvSpPr txBox="1">
            <a:spLocks noGrp="1"/>
          </p:cNvSpPr>
          <p:nvPr>
            <p:ph type="body" idx="1"/>
          </p:nvPr>
        </p:nvSpPr>
        <p:spPr>
          <a:xfrm>
            <a:off x="311700" y="822375"/>
            <a:ext cx="8520600" cy="37872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SzPts val="1600"/>
              <a:buChar char="●"/>
            </a:pPr>
            <a:r>
              <a:rPr lang="en" sz="1600"/>
              <a:t>GNN for predicting resource consumption for deep learning using DT on variety of workloads and settings</a:t>
            </a:r>
            <a:endParaRPr sz="1600"/>
          </a:p>
          <a:p>
            <a:pPr marL="457200" lvl="0" indent="-330200" algn="l" rtl="0">
              <a:lnSpc>
                <a:spcPct val="115000"/>
              </a:lnSpc>
              <a:spcBef>
                <a:spcPts val="0"/>
              </a:spcBef>
              <a:spcAft>
                <a:spcPts val="0"/>
              </a:spcAft>
              <a:buSzPts val="1600"/>
              <a:buChar char="●"/>
            </a:pPr>
            <a:r>
              <a:rPr lang="en" sz="1600"/>
              <a:t>Use 4 Key resources for prediction; For each resource, </a:t>
            </a:r>
            <a:r>
              <a:rPr lang="en" sz="1600" b="1" i="1"/>
              <a:t>Driple</a:t>
            </a:r>
            <a:r>
              <a:rPr lang="en" sz="1600"/>
              <a:t> predicts 3 metrics, burst amount, burst duration and idle duration</a:t>
            </a:r>
            <a:endParaRPr sz="1600"/>
          </a:p>
          <a:p>
            <a:pPr marL="914400" lvl="1" indent="-304800" algn="l" rtl="0">
              <a:lnSpc>
                <a:spcPct val="115000"/>
              </a:lnSpc>
              <a:spcBef>
                <a:spcPts val="0"/>
              </a:spcBef>
              <a:spcAft>
                <a:spcPts val="0"/>
              </a:spcAft>
              <a:buSzPts val="1200"/>
              <a:buChar char="○"/>
            </a:pPr>
            <a:r>
              <a:rPr lang="en" sz="1200" i="1"/>
              <a:t>GPU utilization		( U</a:t>
            </a:r>
            <a:r>
              <a:rPr lang="en" sz="1200" i="1" baseline="-25000"/>
              <a:t>G </a:t>
            </a:r>
            <a:r>
              <a:rPr lang="en" sz="1200" i="1"/>
              <a:t>)</a:t>
            </a:r>
            <a:endParaRPr sz="1200" i="1"/>
          </a:p>
          <a:p>
            <a:pPr marL="914400" lvl="1" indent="-304800" algn="l" rtl="0">
              <a:lnSpc>
                <a:spcPct val="115000"/>
              </a:lnSpc>
              <a:spcBef>
                <a:spcPts val="0"/>
              </a:spcBef>
              <a:spcAft>
                <a:spcPts val="0"/>
              </a:spcAft>
              <a:buSzPts val="1200"/>
              <a:buChar char="○"/>
            </a:pPr>
            <a:r>
              <a:rPr lang="en" sz="1200" i="1"/>
              <a:t>GPU Memory Utilization 	( U</a:t>
            </a:r>
            <a:r>
              <a:rPr lang="en" sz="1200" i="1" baseline="-25000"/>
              <a:t>GM</a:t>
            </a:r>
            <a:r>
              <a:rPr lang="en" sz="1200" i="1"/>
              <a:t> )</a:t>
            </a:r>
            <a:endParaRPr sz="1200" i="1"/>
          </a:p>
          <a:p>
            <a:pPr marL="914400" lvl="1" indent="-304800" algn="l" rtl="0">
              <a:lnSpc>
                <a:spcPct val="115000"/>
              </a:lnSpc>
              <a:spcBef>
                <a:spcPts val="0"/>
              </a:spcBef>
              <a:spcAft>
                <a:spcPts val="0"/>
              </a:spcAft>
              <a:buSzPts val="1200"/>
              <a:buChar char="○"/>
            </a:pPr>
            <a:r>
              <a:rPr lang="en" sz="1200" i="1"/>
              <a:t>Network Tx Throughput 	( T</a:t>
            </a:r>
            <a:r>
              <a:rPr lang="en" sz="1200" i="1" baseline="-25000"/>
              <a:t>NT </a:t>
            </a:r>
            <a:r>
              <a:rPr lang="en" sz="1200" i="1"/>
              <a:t>)</a:t>
            </a:r>
            <a:endParaRPr sz="1200" i="1"/>
          </a:p>
          <a:p>
            <a:pPr marL="914400" lvl="1" indent="-304800" algn="l" rtl="0">
              <a:lnSpc>
                <a:spcPct val="115000"/>
              </a:lnSpc>
              <a:spcBef>
                <a:spcPts val="0"/>
              </a:spcBef>
              <a:spcAft>
                <a:spcPts val="0"/>
              </a:spcAft>
              <a:buSzPts val="1200"/>
              <a:buChar char="○"/>
            </a:pPr>
            <a:r>
              <a:rPr lang="en" sz="1200" i="1"/>
              <a:t>Network Rx Throughput 	( T</a:t>
            </a:r>
            <a:r>
              <a:rPr lang="en" sz="1200" i="1" baseline="-25000"/>
              <a:t>NR</a:t>
            </a:r>
            <a:r>
              <a:rPr lang="en" sz="1200" i="1"/>
              <a:t> )</a:t>
            </a:r>
            <a:endParaRPr sz="1200" i="1"/>
          </a:p>
          <a:p>
            <a:pPr marL="457200" lvl="0" indent="-330200" algn="l" rtl="0">
              <a:lnSpc>
                <a:spcPct val="115000"/>
              </a:lnSpc>
              <a:spcBef>
                <a:spcPts val="0"/>
              </a:spcBef>
              <a:spcAft>
                <a:spcPts val="0"/>
              </a:spcAft>
              <a:buSzPts val="1600"/>
              <a:buChar char="●"/>
            </a:pPr>
            <a:r>
              <a:rPr lang="en" sz="1600" i="1"/>
              <a:t>Driple</a:t>
            </a:r>
            <a:r>
              <a:rPr lang="en" sz="1600"/>
              <a:t> can achieve good prediction accuracy for resource consumption on variety of DT workloads and settings</a:t>
            </a:r>
            <a:endParaRPr sz="1600"/>
          </a:p>
          <a:p>
            <a:pPr marL="457200" lvl="0" indent="-330200" algn="l" rtl="0">
              <a:lnSpc>
                <a:spcPct val="115000"/>
              </a:lnSpc>
              <a:spcBef>
                <a:spcPts val="0"/>
              </a:spcBef>
              <a:spcAft>
                <a:spcPts val="0"/>
              </a:spcAft>
              <a:buSzPts val="1600"/>
              <a:buChar char="●"/>
            </a:pPr>
            <a:r>
              <a:rPr lang="en" sz="1600"/>
              <a:t> Use of Transfer learning reduces the required dataset by up to 2.5X and training time by 7.3X while maintaining prediction accuracy of a model without transfer learning</a:t>
            </a:r>
            <a:endParaRPr sz="1600"/>
          </a:p>
        </p:txBody>
      </p:sp>
      <p:sp>
        <p:nvSpPr>
          <p:cNvPr id="239" name="Google Shape;23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Discussion</a:t>
            </a:r>
            <a:endParaRPr/>
          </a:p>
        </p:txBody>
      </p:sp>
      <p:sp>
        <p:nvSpPr>
          <p:cNvPr id="245" name="Google Shape;24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21</a:t>
            </a:fld>
            <a:endParaRPr/>
          </a:p>
        </p:txBody>
      </p:sp>
      <p:sp>
        <p:nvSpPr>
          <p:cNvPr id="246" name="Google Shape;246;p21"/>
          <p:cNvSpPr txBox="1">
            <a:spLocks noGrp="1"/>
          </p:cNvSpPr>
          <p:nvPr>
            <p:ph type="body" idx="1"/>
          </p:nvPr>
        </p:nvSpPr>
        <p:spPr>
          <a:xfrm>
            <a:off x="311700" y="822375"/>
            <a:ext cx="8520600" cy="3787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Use </a:t>
            </a:r>
            <a:r>
              <a:rPr lang="en" i="1"/>
              <a:t>Driple</a:t>
            </a:r>
            <a:r>
              <a:rPr lang="en"/>
              <a:t> on other DT strategies such as all reduce</a:t>
            </a:r>
            <a:endParaRPr/>
          </a:p>
          <a:p>
            <a:pPr marL="457200" lvl="0" indent="-342900" algn="l" rtl="0">
              <a:lnSpc>
                <a:spcPct val="115000"/>
              </a:lnSpc>
              <a:spcBef>
                <a:spcPts val="0"/>
              </a:spcBef>
              <a:spcAft>
                <a:spcPts val="0"/>
              </a:spcAft>
              <a:buSzPts val="1800"/>
              <a:buChar char="●"/>
            </a:pPr>
            <a:r>
              <a:rPr lang="en" i="1"/>
              <a:t>Driple</a:t>
            </a:r>
            <a:r>
              <a:rPr lang="en"/>
              <a:t> uses Tensorflow API for graph extraction, other libraries also use  graph to store the model</a:t>
            </a:r>
            <a:endParaRPr/>
          </a:p>
          <a:p>
            <a:pPr marL="457200" lvl="0" indent="-342900" algn="l" rtl="0">
              <a:lnSpc>
                <a:spcPct val="115000"/>
              </a:lnSpc>
              <a:spcBef>
                <a:spcPts val="0"/>
              </a:spcBef>
              <a:spcAft>
                <a:spcPts val="0"/>
              </a:spcAft>
              <a:buSzPts val="1800"/>
              <a:buChar char="●"/>
            </a:pPr>
            <a:r>
              <a:rPr lang="en"/>
              <a:t>Including resources of PS and workers other than </a:t>
            </a:r>
            <a:r>
              <a:rPr lang="en" i="1"/>
              <a:t>U</a:t>
            </a:r>
            <a:r>
              <a:rPr lang="en" i="1" baseline="-25000"/>
              <a:t>G </a:t>
            </a:r>
            <a:r>
              <a:rPr lang="en" i="1"/>
              <a:t>, U</a:t>
            </a:r>
            <a:r>
              <a:rPr lang="en" i="1" baseline="-25000"/>
              <a:t>GM </a:t>
            </a:r>
            <a:r>
              <a:rPr lang="en" i="1"/>
              <a:t>, T</a:t>
            </a:r>
            <a:r>
              <a:rPr lang="en" i="1" baseline="-25000"/>
              <a:t>NT</a:t>
            </a:r>
            <a:r>
              <a:rPr lang="en" i="1"/>
              <a:t> </a:t>
            </a:r>
            <a:r>
              <a:rPr lang="en"/>
              <a:t>and</a:t>
            </a:r>
            <a:r>
              <a:rPr lang="en" i="1"/>
              <a:t> T</a:t>
            </a:r>
            <a:r>
              <a:rPr lang="en" i="1" baseline="-25000"/>
              <a:t>NR</a:t>
            </a:r>
            <a:endParaRPr i="1" baseline="-25000"/>
          </a:p>
          <a:p>
            <a:pPr marL="457200" lvl="0" indent="-342900" algn="l" rtl="0">
              <a:lnSpc>
                <a:spcPct val="115000"/>
              </a:lnSpc>
              <a:spcBef>
                <a:spcPts val="0"/>
              </a:spcBef>
              <a:spcAft>
                <a:spcPts val="0"/>
              </a:spcAft>
              <a:buSzPts val="1800"/>
              <a:buChar char="●"/>
            </a:pPr>
            <a:r>
              <a:rPr lang="en"/>
              <a:t>Node features to include</a:t>
            </a:r>
            <a:endParaRPr/>
          </a:p>
          <a:p>
            <a:pPr marL="457200" lvl="0" indent="-342900" algn="l" rtl="0">
              <a:lnSpc>
                <a:spcPct val="115000"/>
              </a:lnSpc>
              <a:spcBef>
                <a:spcPts val="0"/>
              </a:spcBef>
              <a:spcAft>
                <a:spcPts val="0"/>
              </a:spcAft>
              <a:buSzPts val="1800"/>
              <a:buChar char="●"/>
            </a:pPr>
            <a:r>
              <a:rPr lang="en"/>
              <a:t>Reduce time for dataset generation</a:t>
            </a:r>
            <a:endParaRPr/>
          </a:p>
          <a:p>
            <a:pPr marL="457200" lvl="0" indent="-342900" algn="l" rtl="0">
              <a:lnSpc>
                <a:spcPct val="115000"/>
              </a:lnSpc>
              <a:spcBef>
                <a:spcPts val="0"/>
              </a:spcBef>
              <a:spcAft>
                <a:spcPts val="0"/>
              </a:spcAft>
              <a:buSzPts val="1800"/>
              <a:buChar char="●"/>
            </a:pPr>
            <a:r>
              <a:rPr lang="en"/>
              <a:t>Boundary of TL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Background: Graph Neural Networks (GNN)</a:t>
            </a:r>
            <a:endParaRPr/>
          </a:p>
        </p:txBody>
      </p:sp>
      <p:sp>
        <p:nvSpPr>
          <p:cNvPr id="87" name="Google Shape;87;p3"/>
          <p:cNvSpPr txBox="1">
            <a:spLocks noGrp="1"/>
          </p:cNvSpPr>
          <p:nvPr>
            <p:ph type="body" idx="1"/>
          </p:nvPr>
        </p:nvSpPr>
        <p:spPr>
          <a:xfrm>
            <a:off x="311700" y="822375"/>
            <a:ext cx="4260300" cy="39117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sz="1400"/>
              <a:t>Node can have variable number of connections</a:t>
            </a:r>
            <a:endParaRPr sz="1400"/>
          </a:p>
          <a:p>
            <a:pPr marL="457200" lvl="0" indent="-317500" algn="l" rtl="0">
              <a:lnSpc>
                <a:spcPct val="115000"/>
              </a:lnSpc>
              <a:spcBef>
                <a:spcPts val="0"/>
              </a:spcBef>
              <a:spcAft>
                <a:spcPts val="0"/>
              </a:spcAft>
              <a:buSzPts val="1400"/>
              <a:buChar char="●"/>
            </a:pPr>
            <a:r>
              <a:rPr lang="en" sz="1400"/>
              <a:t>Difficulty in neural network design</a:t>
            </a:r>
            <a:endParaRPr sz="1400"/>
          </a:p>
          <a:p>
            <a:pPr marL="0" lvl="0" indent="0" algn="l" rtl="0">
              <a:lnSpc>
                <a:spcPct val="115000"/>
              </a:lnSpc>
              <a:spcBef>
                <a:spcPts val="1200"/>
              </a:spcBef>
              <a:spcAft>
                <a:spcPts val="0"/>
              </a:spcAft>
              <a:buSzPts val="1800"/>
              <a:buNone/>
            </a:pPr>
            <a:r>
              <a:rPr lang="en" sz="1400" b="1"/>
              <a:t>Solution:</a:t>
            </a:r>
            <a:endParaRPr sz="1400" b="1"/>
          </a:p>
          <a:p>
            <a:pPr marL="457200" lvl="0" indent="-317500" algn="l" rtl="0">
              <a:lnSpc>
                <a:spcPct val="115000"/>
              </a:lnSpc>
              <a:spcBef>
                <a:spcPts val="1200"/>
              </a:spcBef>
              <a:spcAft>
                <a:spcPts val="0"/>
              </a:spcAft>
              <a:buSzPts val="1400"/>
              <a:buChar char="●"/>
            </a:pPr>
            <a:r>
              <a:rPr lang="en" sz="1400"/>
              <a:t>Convert each node to fixed sized vectors (embeddings) using graph layers</a:t>
            </a:r>
            <a:endParaRPr sz="1400"/>
          </a:p>
          <a:p>
            <a:pPr marL="457200" lvl="0" indent="-317500" algn="l" rtl="0">
              <a:lnSpc>
                <a:spcPct val="115000"/>
              </a:lnSpc>
              <a:spcBef>
                <a:spcPts val="0"/>
              </a:spcBef>
              <a:spcAft>
                <a:spcPts val="0"/>
              </a:spcAft>
              <a:buSzPts val="1400"/>
              <a:buChar char="●"/>
            </a:pPr>
            <a:r>
              <a:rPr lang="en" sz="1400"/>
              <a:t>Node embeddings aggregate information of neighbors within certain hops</a:t>
            </a:r>
            <a:endParaRPr sz="1400"/>
          </a:p>
          <a:p>
            <a:pPr marL="457200" lvl="0" indent="-317500" algn="l" rtl="0">
              <a:lnSpc>
                <a:spcPct val="115000"/>
              </a:lnSpc>
              <a:spcBef>
                <a:spcPts val="0"/>
              </a:spcBef>
              <a:spcAft>
                <a:spcPts val="0"/>
              </a:spcAft>
              <a:buSzPts val="1400"/>
              <a:buChar char="●"/>
            </a:pPr>
            <a:r>
              <a:rPr lang="en" sz="1400"/>
              <a:t>By stacking </a:t>
            </a:r>
            <a:r>
              <a:rPr lang="en" sz="1400" i="1"/>
              <a:t>n</a:t>
            </a:r>
            <a:r>
              <a:rPr lang="en" sz="1400"/>
              <a:t> layers, we can aggregate information from </a:t>
            </a:r>
            <a:r>
              <a:rPr lang="en" sz="1400" i="1"/>
              <a:t>n-hop </a:t>
            </a:r>
            <a:r>
              <a:rPr lang="en" sz="1400"/>
              <a:t>neighbors</a:t>
            </a:r>
            <a:endParaRPr sz="1400"/>
          </a:p>
          <a:p>
            <a:pPr marL="457200" lvl="0" indent="-317500" algn="l" rtl="0">
              <a:lnSpc>
                <a:spcPct val="115000"/>
              </a:lnSpc>
              <a:spcBef>
                <a:spcPts val="0"/>
              </a:spcBef>
              <a:spcAft>
                <a:spcPts val="0"/>
              </a:spcAft>
              <a:buSzPts val="1400"/>
              <a:buChar char="●"/>
            </a:pPr>
            <a:r>
              <a:rPr lang="en" sz="1400"/>
              <a:t>This </a:t>
            </a:r>
            <a:r>
              <a:rPr lang="en" sz="1400" i="1"/>
              <a:t>n </a:t>
            </a:r>
            <a:r>
              <a:rPr lang="en" sz="1400"/>
              <a:t>value is a GNN specific hyperparameter</a:t>
            </a:r>
            <a:endParaRPr sz="1400"/>
          </a:p>
          <a:p>
            <a:pPr marL="457200" lvl="0" indent="-317500" algn="l" rtl="0">
              <a:lnSpc>
                <a:spcPct val="115000"/>
              </a:lnSpc>
              <a:spcBef>
                <a:spcPts val="0"/>
              </a:spcBef>
              <a:spcAft>
                <a:spcPts val="0"/>
              </a:spcAft>
              <a:buSzPts val="1400"/>
              <a:buChar char="●"/>
            </a:pPr>
            <a:r>
              <a:rPr lang="en" sz="1400"/>
              <a:t>To accommodate different node sizes, a fixed size vector (embedding) is created for graph</a:t>
            </a:r>
            <a:endParaRPr sz="1400"/>
          </a:p>
          <a:p>
            <a:pPr marL="457200" lvl="0" indent="-317500" algn="l" rtl="0">
              <a:lnSpc>
                <a:spcPct val="115000"/>
              </a:lnSpc>
              <a:spcBef>
                <a:spcPts val="0"/>
              </a:spcBef>
              <a:spcAft>
                <a:spcPts val="0"/>
              </a:spcAft>
              <a:buSzPts val="1400"/>
              <a:buChar char="●"/>
            </a:pPr>
            <a:r>
              <a:rPr lang="en" sz="1400"/>
              <a:t>Use embeddings vector on traditional machine learning algorithm such as MLP</a:t>
            </a:r>
            <a:endParaRPr sz="1400"/>
          </a:p>
        </p:txBody>
      </p:sp>
      <p:pic>
        <p:nvPicPr>
          <p:cNvPr id="88" name="Google Shape;88;p3"/>
          <p:cNvPicPr preferRelativeResize="0"/>
          <p:nvPr/>
        </p:nvPicPr>
        <p:blipFill rotWithShape="1">
          <a:blip r:embed="rId3">
            <a:alphaModFix/>
          </a:blip>
          <a:srcRect/>
          <a:stretch/>
        </p:blipFill>
        <p:spPr>
          <a:xfrm>
            <a:off x="5082150" y="1402063"/>
            <a:ext cx="3635250" cy="2339375"/>
          </a:xfrm>
          <a:prstGeom prst="rect">
            <a:avLst/>
          </a:prstGeom>
          <a:noFill/>
          <a:ln>
            <a:noFill/>
          </a:ln>
        </p:spPr>
      </p:pic>
      <p:sp>
        <p:nvSpPr>
          <p:cNvPr id="89" name="Google Shape;8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Motivating Example</a:t>
            </a:r>
            <a:endParaRPr/>
          </a:p>
        </p:txBody>
      </p:sp>
      <p:sp>
        <p:nvSpPr>
          <p:cNvPr id="95" name="Google Shape;95;p4"/>
          <p:cNvSpPr txBox="1">
            <a:spLocks noGrp="1"/>
          </p:cNvSpPr>
          <p:nvPr>
            <p:ph type="body" idx="1"/>
          </p:nvPr>
        </p:nvSpPr>
        <p:spPr>
          <a:xfrm>
            <a:off x="311700" y="1774150"/>
            <a:ext cx="3981300" cy="28890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sz="1400"/>
              <a:t>Profiling resource consumption on 3 DT workloads</a:t>
            </a:r>
            <a:endParaRPr sz="1400"/>
          </a:p>
          <a:p>
            <a:pPr marL="457200" lvl="0" indent="-317500" algn="l" rtl="0">
              <a:lnSpc>
                <a:spcPct val="115000"/>
              </a:lnSpc>
              <a:spcBef>
                <a:spcPts val="0"/>
              </a:spcBef>
              <a:spcAft>
                <a:spcPts val="0"/>
              </a:spcAft>
              <a:buSzPts val="1400"/>
              <a:buChar char="●"/>
            </a:pPr>
            <a:r>
              <a:rPr lang="en" sz="1400"/>
              <a:t>Each resource shows cyclic pattern of high and low consumption</a:t>
            </a:r>
            <a:endParaRPr sz="1400"/>
          </a:p>
          <a:p>
            <a:pPr marL="457200" lvl="0" indent="-317500" algn="l" rtl="0">
              <a:lnSpc>
                <a:spcPct val="115000"/>
              </a:lnSpc>
              <a:spcBef>
                <a:spcPts val="0"/>
              </a:spcBef>
              <a:spcAft>
                <a:spcPts val="0"/>
              </a:spcAft>
              <a:buClr>
                <a:schemeClr val="dk1"/>
              </a:buClr>
              <a:buSzPts val="1400"/>
              <a:buChar char="●"/>
            </a:pPr>
            <a:r>
              <a:rPr lang="en">
                <a:solidFill>
                  <a:schemeClr val="dk1"/>
                </a:solidFill>
              </a:rPr>
              <a:t>4 key</a:t>
            </a:r>
            <a:r>
              <a:rPr lang="en" sz="1400">
                <a:solidFill>
                  <a:schemeClr val="dk1"/>
                </a:solidFill>
              </a:rPr>
              <a:t> prediction </a:t>
            </a:r>
            <a:r>
              <a:rPr lang="en">
                <a:solidFill>
                  <a:schemeClr val="dk1"/>
                </a:solidFill>
              </a:rPr>
              <a:t>resources</a:t>
            </a:r>
            <a:r>
              <a:rPr lang="en" sz="1400">
                <a:solidFill>
                  <a:schemeClr val="dk1"/>
                </a:solidFill>
              </a:rPr>
              <a:t> were selected</a:t>
            </a:r>
            <a:r>
              <a:rPr lang="en">
                <a:solidFill>
                  <a:schemeClr val="dk1"/>
                </a:solidFill>
              </a:rPr>
              <a:t> with </a:t>
            </a:r>
            <a:r>
              <a:rPr lang="en" sz="1400">
                <a:solidFill>
                  <a:schemeClr val="dk1"/>
                </a:solidFill>
              </a:rPr>
              <a:t>3 metrics (burst duration, idle duration and burst amount) for each</a:t>
            </a:r>
            <a:endParaRPr sz="1400">
              <a:solidFill>
                <a:schemeClr val="dk1"/>
              </a:solidFill>
            </a:endParaRPr>
          </a:p>
          <a:p>
            <a:pPr marL="914400" lvl="1" indent="-304800" algn="l" rtl="0">
              <a:spcBef>
                <a:spcPts val="0"/>
              </a:spcBef>
              <a:spcAft>
                <a:spcPts val="0"/>
              </a:spcAft>
              <a:buClr>
                <a:schemeClr val="dk1"/>
              </a:buClr>
              <a:buSzPts val="1200"/>
              <a:buChar char="○"/>
            </a:pPr>
            <a:r>
              <a:rPr lang="en" sz="1200" i="1">
                <a:solidFill>
                  <a:schemeClr val="dk1"/>
                </a:solidFill>
              </a:rPr>
              <a:t>GPU utilization  ( U</a:t>
            </a:r>
            <a:r>
              <a:rPr lang="en" sz="1200" i="1" baseline="-25000">
                <a:solidFill>
                  <a:schemeClr val="dk1"/>
                </a:solidFill>
              </a:rPr>
              <a:t>G  </a:t>
            </a:r>
            <a:r>
              <a:rPr lang="en" sz="1200" i="1">
                <a:solidFill>
                  <a:schemeClr val="dk1"/>
                </a:solidFill>
              </a:rPr>
              <a:t>)</a:t>
            </a:r>
            <a:endParaRPr sz="1200" i="1">
              <a:solidFill>
                <a:schemeClr val="dk1"/>
              </a:solidFill>
            </a:endParaRPr>
          </a:p>
          <a:p>
            <a:pPr marL="914400" lvl="1" indent="-304800" algn="l" rtl="0">
              <a:spcBef>
                <a:spcPts val="0"/>
              </a:spcBef>
              <a:spcAft>
                <a:spcPts val="0"/>
              </a:spcAft>
              <a:buClr>
                <a:schemeClr val="dk1"/>
              </a:buClr>
              <a:buSzPts val="1200"/>
              <a:buChar char="○"/>
            </a:pPr>
            <a:r>
              <a:rPr lang="en" sz="1200" i="1">
                <a:solidFill>
                  <a:schemeClr val="dk1"/>
                </a:solidFill>
              </a:rPr>
              <a:t>GPU Memory Utilization  ( U</a:t>
            </a:r>
            <a:r>
              <a:rPr lang="en" sz="1200" i="1" baseline="-25000">
                <a:solidFill>
                  <a:schemeClr val="dk1"/>
                </a:solidFill>
              </a:rPr>
              <a:t>GM</a:t>
            </a:r>
            <a:r>
              <a:rPr lang="en" sz="1200" i="1">
                <a:solidFill>
                  <a:schemeClr val="dk1"/>
                </a:solidFill>
              </a:rPr>
              <a:t> )</a:t>
            </a:r>
            <a:endParaRPr sz="1200" i="1">
              <a:solidFill>
                <a:schemeClr val="dk1"/>
              </a:solidFill>
            </a:endParaRPr>
          </a:p>
          <a:p>
            <a:pPr marL="914400" lvl="1" indent="-304800" algn="l" rtl="0">
              <a:spcBef>
                <a:spcPts val="0"/>
              </a:spcBef>
              <a:spcAft>
                <a:spcPts val="0"/>
              </a:spcAft>
              <a:buClr>
                <a:schemeClr val="dk1"/>
              </a:buClr>
              <a:buSzPts val="1200"/>
              <a:buChar char="○"/>
            </a:pPr>
            <a:r>
              <a:rPr lang="en" sz="1200" i="1">
                <a:solidFill>
                  <a:schemeClr val="dk1"/>
                </a:solidFill>
              </a:rPr>
              <a:t>Network Tx Throughput ( T</a:t>
            </a:r>
            <a:r>
              <a:rPr lang="en" sz="1200" i="1" baseline="-25000">
                <a:solidFill>
                  <a:schemeClr val="dk1"/>
                </a:solidFill>
              </a:rPr>
              <a:t>NT  </a:t>
            </a:r>
            <a:r>
              <a:rPr lang="en" sz="1200" i="1">
                <a:solidFill>
                  <a:schemeClr val="dk1"/>
                </a:solidFill>
              </a:rPr>
              <a:t>)</a:t>
            </a:r>
            <a:endParaRPr sz="1200" i="1">
              <a:solidFill>
                <a:schemeClr val="dk1"/>
              </a:solidFill>
            </a:endParaRPr>
          </a:p>
          <a:p>
            <a:pPr marL="914400" lvl="1" indent="-304800" algn="l" rtl="0">
              <a:spcBef>
                <a:spcPts val="0"/>
              </a:spcBef>
              <a:spcAft>
                <a:spcPts val="0"/>
              </a:spcAft>
              <a:buClr>
                <a:schemeClr val="dk1"/>
              </a:buClr>
              <a:buSzPts val="1200"/>
              <a:buChar char="○"/>
            </a:pPr>
            <a:r>
              <a:rPr lang="en" sz="1200" i="1">
                <a:solidFill>
                  <a:schemeClr val="dk1"/>
                </a:solidFill>
              </a:rPr>
              <a:t>Network Rx Throughput  ( T</a:t>
            </a:r>
            <a:r>
              <a:rPr lang="en" sz="1200" i="1" baseline="-25000">
                <a:solidFill>
                  <a:schemeClr val="dk1"/>
                </a:solidFill>
              </a:rPr>
              <a:t>NR </a:t>
            </a:r>
            <a:r>
              <a:rPr lang="en" sz="1200" i="1">
                <a:solidFill>
                  <a:schemeClr val="dk1"/>
                </a:solidFill>
              </a:rPr>
              <a:t>)</a:t>
            </a:r>
            <a:endParaRPr>
              <a:solidFill>
                <a:schemeClr val="dk1"/>
              </a:solidFill>
            </a:endParaRPr>
          </a:p>
        </p:txBody>
      </p:sp>
      <p:pic>
        <p:nvPicPr>
          <p:cNvPr id="96" name="Google Shape;96;p4"/>
          <p:cNvPicPr preferRelativeResize="0"/>
          <p:nvPr/>
        </p:nvPicPr>
        <p:blipFill rotWithShape="1">
          <a:blip r:embed="rId3">
            <a:alphaModFix/>
          </a:blip>
          <a:srcRect/>
          <a:stretch/>
        </p:blipFill>
        <p:spPr>
          <a:xfrm>
            <a:off x="405547" y="862412"/>
            <a:ext cx="7490001" cy="724188"/>
          </a:xfrm>
          <a:prstGeom prst="rect">
            <a:avLst/>
          </a:prstGeom>
          <a:noFill/>
          <a:ln>
            <a:noFill/>
          </a:ln>
        </p:spPr>
      </p:pic>
      <p:pic>
        <p:nvPicPr>
          <p:cNvPr id="97" name="Google Shape;97;p4"/>
          <p:cNvPicPr preferRelativeResize="0"/>
          <p:nvPr/>
        </p:nvPicPr>
        <p:blipFill rotWithShape="1">
          <a:blip r:embed="rId4">
            <a:alphaModFix/>
          </a:blip>
          <a:srcRect/>
          <a:stretch/>
        </p:blipFill>
        <p:spPr>
          <a:xfrm>
            <a:off x="4410164" y="3683650"/>
            <a:ext cx="4382923" cy="795250"/>
          </a:xfrm>
          <a:prstGeom prst="rect">
            <a:avLst/>
          </a:prstGeom>
          <a:noFill/>
          <a:ln>
            <a:noFill/>
          </a:ln>
        </p:spPr>
      </p:pic>
      <p:pic>
        <p:nvPicPr>
          <p:cNvPr id="98" name="Google Shape;98;p4"/>
          <p:cNvPicPr preferRelativeResize="0"/>
          <p:nvPr/>
        </p:nvPicPr>
        <p:blipFill rotWithShape="1">
          <a:blip r:embed="rId5">
            <a:alphaModFix/>
          </a:blip>
          <a:srcRect/>
          <a:stretch/>
        </p:blipFill>
        <p:spPr>
          <a:xfrm>
            <a:off x="4410175" y="1837488"/>
            <a:ext cx="4265901" cy="1468500"/>
          </a:xfrm>
          <a:prstGeom prst="rect">
            <a:avLst/>
          </a:prstGeom>
          <a:noFill/>
          <a:ln>
            <a:noFill/>
          </a:ln>
        </p:spPr>
      </p:pic>
      <p:sp>
        <p:nvSpPr>
          <p:cNvPr id="99" name="Google Shape;9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Motivation: Sensitivity to DT workloads</a:t>
            </a:r>
            <a:endParaRPr/>
          </a:p>
        </p:txBody>
      </p:sp>
      <p:sp>
        <p:nvSpPr>
          <p:cNvPr id="105" name="Google Shape;105;p5"/>
          <p:cNvSpPr txBox="1">
            <a:spLocks noGrp="1"/>
          </p:cNvSpPr>
          <p:nvPr>
            <p:ph type="body" idx="1"/>
          </p:nvPr>
        </p:nvSpPr>
        <p:spPr>
          <a:xfrm>
            <a:off x="311700" y="914575"/>
            <a:ext cx="5270700" cy="3792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n"/>
              <a:t>Workload = {model, dataset, hyperparameters}</a:t>
            </a:r>
            <a:endParaRPr/>
          </a:p>
          <a:p>
            <a:pPr marL="0" lvl="0" indent="0" algn="l" rtl="0">
              <a:lnSpc>
                <a:spcPct val="100000"/>
              </a:lnSpc>
              <a:spcBef>
                <a:spcPts val="1200"/>
              </a:spcBef>
              <a:spcAft>
                <a:spcPts val="0"/>
              </a:spcAft>
              <a:buSzPct val="108108"/>
              <a:buNone/>
            </a:pPr>
            <a:r>
              <a:rPr lang="en"/>
              <a:t>Use clustering on profiled data to classify burst and idle data points</a:t>
            </a:r>
            <a:endParaRPr/>
          </a:p>
          <a:p>
            <a:pPr marL="0" lvl="0" indent="0" algn="l" rtl="0">
              <a:lnSpc>
                <a:spcPct val="100000"/>
              </a:lnSpc>
              <a:spcBef>
                <a:spcPts val="1200"/>
              </a:spcBef>
              <a:spcAft>
                <a:spcPts val="0"/>
              </a:spcAft>
              <a:buSzPct val="108108"/>
              <a:buNone/>
            </a:pPr>
            <a:endParaRPr/>
          </a:p>
          <a:p>
            <a:pPr marL="0" lvl="0" indent="0" algn="l" rtl="0">
              <a:lnSpc>
                <a:spcPct val="100000"/>
              </a:lnSpc>
              <a:spcBef>
                <a:spcPts val="1200"/>
              </a:spcBef>
              <a:spcAft>
                <a:spcPts val="0"/>
              </a:spcAft>
              <a:buSzPct val="108108"/>
              <a:buNone/>
            </a:pPr>
            <a:r>
              <a:rPr lang="en"/>
              <a:t>Most resources follow primarily BIB cyclic pattern (B: burst, I: idle)</a:t>
            </a:r>
            <a:endParaRPr/>
          </a:p>
          <a:p>
            <a:pPr marL="457200" lvl="0" indent="0" algn="l" rtl="0">
              <a:lnSpc>
                <a:spcPct val="100000"/>
              </a:lnSpc>
              <a:spcBef>
                <a:spcPts val="1200"/>
              </a:spcBef>
              <a:spcAft>
                <a:spcPts val="0"/>
              </a:spcAft>
              <a:buSzPct val="108108"/>
              <a:buNone/>
            </a:pPr>
            <a:r>
              <a:rPr lang="en" b="1"/>
              <a:t>Burst amount varies highly, Very sensitive to DT workloads </a:t>
            </a:r>
            <a:endParaRPr b="1"/>
          </a:p>
          <a:p>
            <a:pPr marL="457200" lvl="0" indent="0" algn="l" rtl="0">
              <a:lnSpc>
                <a:spcPct val="100000"/>
              </a:lnSpc>
              <a:spcBef>
                <a:spcPts val="1200"/>
              </a:spcBef>
              <a:spcAft>
                <a:spcPts val="0"/>
              </a:spcAft>
              <a:buSzPct val="108108"/>
              <a:buNone/>
            </a:pPr>
            <a:r>
              <a:rPr lang="en" b="1"/>
              <a:t>Idle amount varies relatively less</a:t>
            </a:r>
            <a:endParaRPr b="1"/>
          </a:p>
          <a:p>
            <a:pPr marL="457200" lvl="0" indent="0" algn="l" rtl="0">
              <a:lnSpc>
                <a:spcPct val="100000"/>
              </a:lnSpc>
              <a:spcBef>
                <a:spcPts val="1200"/>
              </a:spcBef>
              <a:spcAft>
                <a:spcPts val="0"/>
              </a:spcAft>
              <a:buSzPct val="108108"/>
              <a:buNone/>
            </a:pPr>
            <a:endParaRPr b="1"/>
          </a:p>
          <a:p>
            <a:pPr marL="0" lvl="0" indent="0" algn="l" rtl="0">
              <a:lnSpc>
                <a:spcPct val="100000"/>
              </a:lnSpc>
              <a:spcBef>
                <a:spcPts val="1200"/>
              </a:spcBef>
              <a:spcAft>
                <a:spcPts val="0"/>
              </a:spcAft>
              <a:buSzPct val="108108"/>
              <a:buNone/>
            </a:pPr>
            <a:r>
              <a:rPr lang="en"/>
              <a:t>Both Burst duration and Idle duration have a high range for  </a:t>
            </a:r>
            <a:r>
              <a:rPr lang="en" i="1"/>
              <a:t>U</a:t>
            </a:r>
            <a:r>
              <a:rPr lang="en" i="1" baseline="-25000"/>
              <a:t>G</a:t>
            </a:r>
            <a:endParaRPr i="1"/>
          </a:p>
          <a:p>
            <a:pPr marL="0" lvl="0" indent="0" algn="l" rtl="0">
              <a:lnSpc>
                <a:spcPct val="100000"/>
              </a:lnSpc>
              <a:spcBef>
                <a:spcPts val="1200"/>
              </a:spcBef>
              <a:spcAft>
                <a:spcPts val="0"/>
              </a:spcAft>
              <a:buSzPct val="108108"/>
              <a:buNone/>
            </a:pPr>
            <a:r>
              <a:rPr lang="en"/>
              <a:t>Burst duration is 88% shorter than Idle duration for </a:t>
            </a:r>
            <a:r>
              <a:rPr lang="en" i="1"/>
              <a:t>T</a:t>
            </a:r>
            <a:r>
              <a:rPr lang="en" i="1" baseline="-25000"/>
              <a:t>NT</a:t>
            </a:r>
            <a:endParaRPr i="1" baseline="-25000"/>
          </a:p>
          <a:p>
            <a:pPr marL="457200" lvl="0" indent="0" algn="l" rtl="0">
              <a:lnSpc>
                <a:spcPct val="100000"/>
              </a:lnSpc>
              <a:spcBef>
                <a:spcPts val="1200"/>
              </a:spcBef>
              <a:spcAft>
                <a:spcPts val="0"/>
              </a:spcAft>
              <a:buSzPct val="108108"/>
              <a:buNone/>
            </a:pPr>
            <a:r>
              <a:rPr lang="en" b="1"/>
              <a:t>Burst duration is very sensitive for </a:t>
            </a:r>
            <a:r>
              <a:rPr lang="en" b="1" i="1"/>
              <a:t>U</a:t>
            </a:r>
            <a:r>
              <a:rPr lang="en" b="1" i="1" baseline="-25000"/>
              <a:t>G</a:t>
            </a:r>
            <a:r>
              <a:rPr lang="en" b="1"/>
              <a:t> and </a:t>
            </a:r>
            <a:r>
              <a:rPr lang="en" b="1" i="1"/>
              <a:t>U</a:t>
            </a:r>
            <a:r>
              <a:rPr lang="en" b="1" i="1" baseline="-25000"/>
              <a:t>GM</a:t>
            </a:r>
            <a:endParaRPr b="1" i="1" baseline="-25000"/>
          </a:p>
          <a:p>
            <a:pPr marL="457200" lvl="0" indent="0" algn="l" rtl="0">
              <a:lnSpc>
                <a:spcPct val="100000"/>
              </a:lnSpc>
              <a:spcBef>
                <a:spcPts val="1200"/>
              </a:spcBef>
              <a:spcAft>
                <a:spcPts val="1200"/>
              </a:spcAft>
              <a:buSzPct val="108108"/>
              <a:buNone/>
            </a:pPr>
            <a:r>
              <a:rPr lang="en" b="1"/>
              <a:t>Idle duration for sensitive for all types of resources</a:t>
            </a:r>
            <a:endParaRPr b="1"/>
          </a:p>
        </p:txBody>
      </p:sp>
      <p:pic>
        <p:nvPicPr>
          <p:cNvPr id="106" name="Google Shape;106;p5"/>
          <p:cNvPicPr preferRelativeResize="0"/>
          <p:nvPr/>
        </p:nvPicPr>
        <p:blipFill rotWithShape="1">
          <a:blip r:embed="rId3">
            <a:alphaModFix/>
          </a:blip>
          <a:srcRect/>
          <a:stretch/>
        </p:blipFill>
        <p:spPr>
          <a:xfrm>
            <a:off x="5582387" y="77575"/>
            <a:ext cx="3205699" cy="1248975"/>
          </a:xfrm>
          <a:prstGeom prst="rect">
            <a:avLst/>
          </a:prstGeom>
          <a:noFill/>
          <a:ln>
            <a:noFill/>
          </a:ln>
        </p:spPr>
      </p:pic>
      <p:pic>
        <p:nvPicPr>
          <p:cNvPr id="107" name="Google Shape;107;p5"/>
          <p:cNvPicPr preferRelativeResize="0"/>
          <p:nvPr/>
        </p:nvPicPr>
        <p:blipFill rotWithShape="1">
          <a:blip r:embed="rId4">
            <a:alphaModFix/>
          </a:blip>
          <a:srcRect/>
          <a:stretch/>
        </p:blipFill>
        <p:spPr>
          <a:xfrm>
            <a:off x="5734003" y="1326551"/>
            <a:ext cx="2902475" cy="1663175"/>
          </a:xfrm>
          <a:prstGeom prst="rect">
            <a:avLst/>
          </a:prstGeom>
          <a:noFill/>
          <a:ln>
            <a:noFill/>
          </a:ln>
        </p:spPr>
      </p:pic>
      <p:pic>
        <p:nvPicPr>
          <p:cNvPr id="108" name="Google Shape;108;p5"/>
          <p:cNvPicPr preferRelativeResize="0"/>
          <p:nvPr/>
        </p:nvPicPr>
        <p:blipFill rotWithShape="1">
          <a:blip r:embed="rId5">
            <a:alphaModFix/>
          </a:blip>
          <a:srcRect/>
          <a:stretch/>
        </p:blipFill>
        <p:spPr>
          <a:xfrm>
            <a:off x="5695375" y="3051725"/>
            <a:ext cx="2979725" cy="1845350"/>
          </a:xfrm>
          <a:prstGeom prst="rect">
            <a:avLst/>
          </a:prstGeom>
          <a:noFill/>
          <a:ln>
            <a:noFill/>
          </a:ln>
        </p:spPr>
      </p:pic>
      <p:sp>
        <p:nvSpPr>
          <p:cNvPr id="109" name="Google Shape;10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311700" y="225750"/>
            <a:ext cx="4564500" cy="449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en"/>
              <a:t>Motivation: Sensitivity to DT Settings</a:t>
            </a:r>
            <a:endParaRPr/>
          </a:p>
        </p:txBody>
      </p:sp>
      <p:sp>
        <p:nvSpPr>
          <p:cNvPr id="115" name="Google Shape;115;p6"/>
          <p:cNvSpPr txBox="1">
            <a:spLocks noGrp="1"/>
          </p:cNvSpPr>
          <p:nvPr>
            <p:ph type="body" idx="1"/>
          </p:nvPr>
        </p:nvSpPr>
        <p:spPr>
          <a:xfrm>
            <a:off x="311700" y="914575"/>
            <a:ext cx="5341500" cy="3693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n"/>
              <a:t>Settings = {GPUs, number of PS, workers, network Interconnections}</a:t>
            </a:r>
            <a:endParaRPr/>
          </a:p>
          <a:p>
            <a:pPr marL="0" lvl="0" indent="0" algn="l" rtl="0">
              <a:lnSpc>
                <a:spcPct val="115000"/>
              </a:lnSpc>
              <a:spcBef>
                <a:spcPts val="1200"/>
              </a:spcBef>
              <a:spcAft>
                <a:spcPts val="0"/>
              </a:spcAft>
              <a:buSzPts val="1400"/>
              <a:buNone/>
            </a:pPr>
            <a:endParaRPr/>
          </a:p>
          <a:p>
            <a:pPr marL="0" lvl="0" indent="0" algn="l" rtl="0">
              <a:lnSpc>
                <a:spcPct val="115000"/>
              </a:lnSpc>
              <a:spcBef>
                <a:spcPts val="1200"/>
              </a:spcBef>
              <a:spcAft>
                <a:spcPts val="0"/>
              </a:spcAft>
              <a:buSzPts val="1400"/>
              <a:buNone/>
            </a:pPr>
            <a:r>
              <a:rPr lang="en"/>
              <a:t>Three Settings tested on same workload (ResNet56 + CIFAR10, bs=512)</a:t>
            </a:r>
            <a:endParaRPr/>
          </a:p>
          <a:p>
            <a:pPr marL="457200" lvl="0" indent="-317500" algn="l" rtl="0">
              <a:lnSpc>
                <a:spcPct val="115000"/>
              </a:lnSpc>
              <a:spcBef>
                <a:spcPts val="1200"/>
              </a:spcBef>
              <a:spcAft>
                <a:spcPts val="0"/>
              </a:spcAft>
              <a:buSzPts val="1400"/>
              <a:buChar char="●"/>
            </a:pPr>
            <a:r>
              <a:rPr lang="en"/>
              <a:t>V100 - P1W2 / ho-PCIe</a:t>
            </a:r>
            <a:endParaRPr/>
          </a:p>
          <a:p>
            <a:pPr marL="457200" lvl="0" indent="-317500" algn="l" rtl="0">
              <a:lnSpc>
                <a:spcPct val="115000"/>
              </a:lnSpc>
              <a:spcBef>
                <a:spcPts val="0"/>
              </a:spcBef>
              <a:spcAft>
                <a:spcPts val="0"/>
              </a:spcAft>
              <a:buSzPts val="1400"/>
              <a:buChar char="●"/>
            </a:pPr>
            <a:r>
              <a:rPr lang="en">
                <a:solidFill>
                  <a:schemeClr val="dk1"/>
                </a:solidFill>
              </a:rPr>
              <a:t>2080Ti - P2W2 / he-40G</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Titan RTX - P2W2 / he-40G</a:t>
            </a:r>
            <a:endParaRPr>
              <a:solidFill>
                <a:schemeClr val="dk1"/>
              </a:solidFill>
            </a:endParaRPr>
          </a:p>
          <a:p>
            <a:pPr marL="0" lvl="0" indent="0" algn="l" rtl="0">
              <a:lnSpc>
                <a:spcPct val="115000"/>
              </a:lnSpc>
              <a:spcBef>
                <a:spcPts val="1200"/>
              </a:spcBef>
              <a:spcAft>
                <a:spcPts val="0"/>
              </a:spcAft>
              <a:buSzPts val="1400"/>
              <a:buNone/>
            </a:pPr>
            <a:endParaRPr>
              <a:solidFill>
                <a:schemeClr val="dk1"/>
              </a:solidFill>
            </a:endParaRPr>
          </a:p>
          <a:p>
            <a:pPr marL="0" lvl="0" indent="0" algn="l" rtl="0">
              <a:lnSpc>
                <a:spcPct val="115000"/>
              </a:lnSpc>
              <a:spcBef>
                <a:spcPts val="1200"/>
              </a:spcBef>
              <a:spcAft>
                <a:spcPts val="1200"/>
              </a:spcAft>
              <a:buSzPts val="1400"/>
              <a:buNone/>
            </a:pPr>
            <a:r>
              <a:rPr lang="en">
                <a:solidFill>
                  <a:schemeClr val="dk1"/>
                </a:solidFill>
              </a:rPr>
              <a:t>Results show that resources are highly sensitivity to DT Settings</a:t>
            </a:r>
            <a:endParaRPr>
              <a:solidFill>
                <a:schemeClr val="dk1"/>
              </a:solidFill>
            </a:endParaRPr>
          </a:p>
        </p:txBody>
      </p:sp>
      <p:pic>
        <p:nvPicPr>
          <p:cNvPr id="116" name="Google Shape;116;p6"/>
          <p:cNvPicPr preferRelativeResize="0"/>
          <p:nvPr/>
        </p:nvPicPr>
        <p:blipFill rotWithShape="1">
          <a:blip r:embed="rId3">
            <a:alphaModFix/>
          </a:blip>
          <a:srcRect/>
          <a:stretch/>
        </p:blipFill>
        <p:spPr>
          <a:xfrm>
            <a:off x="5701000" y="674850"/>
            <a:ext cx="3147476" cy="1842300"/>
          </a:xfrm>
          <a:prstGeom prst="rect">
            <a:avLst/>
          </a:prstGeom>
          <a:noFill/>
          <a:ln>
            <a:noFill/>
          </a:ln>
        </p:spPr>
      </p:pic>
      <p:pic>
        <p:nvPicPr>
          <p:cNvPr id="117" name="Google Shape;117;p6"/>
          <p:cNvPicPr preferRelativeResize="0"/>
          <p:nvPr/>
        </p:nvPicPr>
        <p:blipFill rotWithShape="1">
          <a:blip r:embed="rId4">
            <a:alphaModFix/>
          </a:blip>
          <a:srcRect/>
          <a:stretch/>
        </p:blipFill>
        <p:spPr>
          <a:xfrm>
            <a:off x="5653125" y="2808826"/>
            <a:ext cx="3243225" cy="1898350"/>
          </a:xfrm>
          <a:prstGeom prst="rect">
            <a:avLst/>
          </a:prstGeom>
          <a:noFill/>
          <a:ln>
            <a:noFill/>
          </a:ln>
        </p:spPr>
      </p:pic>
      <p:sp>
        <p:nvSpPr>
          <p:cNvPr id="118" name="Google Shape;11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Related Work</a:t>
            </a:r>
            <a:endParaRPr/>
          </a:p>
        </p:txBody>
      </p:sp>
      <p:sp>
        <p:nvSpPr>
          <p:cNvPr id="124" name="Google Shape;12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pic>
        <p:nvPicPr>
          <p:cNvPr id="125" name="Google Shape;125;p7"/>
          <p:cNvPicPr preferRelativeResize="0"/>
          <p:nvPr/>
        </p:nvPicPr>
        <p:blipFill rotWithShape="1">
          <a:blip r:embed="rId3">
            <a:alphaModFix/>
          </a:blip>
          <a:srcRect/>
          <a:stretch/>
        </p:blipFill>
        <p:spPr>
          <a:xfrm>
            <a:off x="679200" y="616125"/>
            <a:ext cx="7442301" cy="2577175"/>
          </a:xfrm>
          <a:prstGeom prst="rect">
            <a:avLst/>
          </a:prstGeom>
          <a:noFill/>
          <a:ln>
            <a:noFill/>
          </a:ln>
        </p:spPr>
      </p:pic>
      <p:sp>
        <p:nvSpPr>
          <p:cNvPr id="126" name="Google Shape;126;p7"/>
          <p:cNvSpPr txBox="1"/>
          <p:nvPr/>
        </p:nvSpPr>
        <p:spPr>
          <a:xfrm>
            <a:off x="611500" y="3240400"/>
            <a:ext cx="7860900" cy="1262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Times New Roman"/>
                <a:ea typeface="Times New Roman"/>
                <a:cs typeface="Times New Roman"/>
                <a:sym typeface="Times New Roman"/>
              </a:rPr>
              <a:t>Existing works:</a:t>
            </a:r>
            <a:endParaRPr sz="14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Heavy focus on overall training time or iteration time, ignoring the actual resource utilization</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Use of fixed size mathematical modeling, simulation or ML; limited prediction scope</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i="1"/>
              <a:t>Driple</a:t>
            </a:r>
            <a:r>
              <a:rPr lang="en"/>
              <a:t> Design</a:t>
            </a:r>
            <a:endParaRPr/>
          </a:p>
        </p:txBody>
      </p:sp>
      <p:pic>
        <p:nvPicPr>
          <p:cNvPr id="132" name="Google Shape;132;p8"/>
          <p:cNvPicPr preferRelativeResize="0"/>
          <p:nvPr/>
        </p:nvPicPr>
        <p:blipFill rotWithShape="1">
          <a:blip r:embed="rId3">
            <a:alphaModFix/>
          </a:blip>
          <a:srcRect/>
          <a:stretch/>
        </p:blipFill>
        <p:spPr>
          <a:xfrm>
            <a:off x="627850" y="957351"/>
            <a:ext cx="7888301" cy="1614400"/>
          </a:xfrm>
          <a:prstGeom prst="rect">
            <a:avLst/>
          </a:prstGeom>
          <a:noFill/>
          <a:ln>
            <a:noFill/>
          </a:ln>
        </p:spPr>
      </p:pic>
      <p:sp>
        <p:nvSpPr>
          <p:cNvPr id="133" name="Google Shape;1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
        <p:nvSpPr>
          <p:cNvPr id="134" name="Google Shape;134;p8"/>
          <p:cNvSpPr txBox="1"/>
          <p:nvPr/>
        </p:nvSpPr>
        <p:spPr>
          <a:xfrm>
            <a:off x="656825" y="2762250"/>
            <a:ext cx="7888200" cy="16143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Times New Roman"/>
              <a:buChar char="●"/>
            </a:pPr>
            <a:r>
              <a:rPr lang="en" sz="1400" b="0" i="0" u="none" strike="noStrike" cap="none">
                <a:solidFill>
                  <a:srgbClr val="000000"/>
                </a:solidFill>
                <a:latin typeface="Times New Roman"/>
                <a:ea typeface="Times New Roman"/>
                <a:cs typeface="Times New Roman"/>
                <a:sym typeface="Times New Roman"/>
              </a:rPr>
              <a:t>Input Builder</a:t>
            </a:r>
            <a:endParaRPr sz="14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000000"/>
              </a:buClr>
              <a:buSzPts val="1400"/>
              <a:buFont typeface="Times New Roman"/>
              <a:buChar char="●"/>
            </a:pPr>
            <a:r>
              <a:rPr lang="en" sz="1400" b="0" i="1" u="none" strike="noStrike" cap="none">
                <a:solidFill>
                  <a:srgbClr val="000000"/>
                </a:solidFill>
                <a:latin typeface="Times New Roman"/>
                <a:ea typeface="Times New Roman"/>
                <a:cs typeface="Times New Roman"/>
                <a:sym typeface="Times New Roman"/>
              </a:rPr>
              <a:t>Driple</a:t>
            </a:r>
            <a:r>
              <a:rPr lang="en" sz="1400" b="0" i="0" u="none" strike="noStrike" cap="none">
                <a:solidFill>
                  <a:srgbClr val="000000"/>
                </a:solidFill>
                <a:latin typeface="Times New Roman"/>
                <a:ea typeface="Times New Roman"/>
                <a:cs typeface="Times New Roman"/>
                <a:sym typeface="Times New Roman"/>
              </a:rPr>
              <a:t> Inspector</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311700" y="222525"/>
            <a:ext cx="8405700" cy="393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Input Builder</a:t>
            </a:r>
            <a:endParaRPr/>
          </a:p>
        </p:txBody>
      </p:sp>
      <p:sp>
        <p:nvSpPr>
          <p:cNvPr id="140" name="Google Shape;140;p9"/>
          <p:cNvSpPr txBox="1">
            <a:spLocks noGrp="1"/>
          </p:cNvSpPr>
          <p:nvPr>
            <p:ph type="body" idx="1"/>
          </p:nvPr>
        </p:nvSpPr>
        <p:spPr>
          <a:xfrm>
            <a:off x="311700" y="2899400"/>
            <a:ext cx="8520600" cy="1710300"/>
          </a:xfrm>
          <a:prstGeom prst="rect">
            <a:avLst/>
          </a:prstGeom>
          <a:noFill/>
          <a:ln>
            <a:noFill/>
          </a:ln>
        </p:spPr>
        <p:txBody>
          <a:bodyPr spcFirstLastPara="1" wrap="square" lIns="91425" tIns="91425" rIns="91425" bIns="91425" anchor="t" anchorCtr="0">
            <a:normAutofit/>
          </a:bodyPr>
          <a:lstStyle/>
          <a:p>
            <a:pPr marL="0" lvl="0" indent="0" algn="l" rtl="0">
              <a:lnSpc>
                <a:spcPct val="95000"/>
              </a:lnSpc>
              <a:spcBef>
                <a:spcPts val="0"/>
              </a:spcBef>
              <a:spcAft>
                <a:spcPts val="0"/>
              </a:spcAft>
              <a:buSzPts val="1018"/>
              <a:buNone/>
            </a:pPr>
            <a:r>
              <a:rPr lang="en" sz="1400" b="1"/>
              <a:t>Notations</a:t>
            </a:r>
            <a:r>
              <a:rPr lang="en" sz="1400"/>
              <a:t>: Graph = </a:t>
            </a:r>
            <a:r>
              <a:rPr lang="en" sz="1400" i="1"/>
              <a:t>G(N, E)</a:t>
            </a:r>
            <a:r>
              <a:rPr lang="en" sz="1400"/>
              <a:t>,   </a:t>
            </a:r>
            <a:r>
              <a:rPr lang="en" sz="1400" i="1"/>
              <a:t>n</a:t>
            </a:r>
            <a:r>
              <a:rPr lang="en" sz="1400" i="1" baseline="-25000"/>
              <a:t>i</a:t>
            </a:r>
            <a:r>
              <a:rPr lang="en" sz="1400" i="1"/>
              <a:t> ϵ (N),    X</a:t>
            </a:r>
            <a:r>
              <a:rPr lang="en" sz="1400" i="1" baseline="-25000"/>
              <a:t>n</a:t>
            </a:r>
            <a:r>
              <a:rPr lang="en" sz="1400"/>
              <a:t> is the features of node </a:t>
            </a:r>
            <a:r>
              <a:rPr lang="en" sz="1400" i="1"/>
              <a:t>n,   Ɲ( n</a:t>
            </a:r>
            <a:r>
              <a:rPr lang="en" sz="1400" i="1" baseline="-25000"/>
              <a:t>i </a:t>
            </a:r>
            <a:r>
              <a:rPr lang="en" sz="1400" i="1"/>
              <a:t>) </a:t>
            </a:r>
            <a:r>
              <a:rPr lang="en" sz="1400"/>
              <a:t>is the immediate neighbourhood of node </a:t>
            </a:r>
            <a:r>
              <a:rPr lang="en" sz="1400" i="1"/>
              <a:t>n</a:t>
            </a:r>
            <a:r>
              <a:rPr lang="en" sz="1400" i="1" baseline="-25000"/>
              <a:t>i</a:t>
            </a:r>
            <a:r>
              <a:rPr lang="en" sz="1400" i="1"/>
              <a:t> </a:t>
            </a:r>
            <a:endParaRPr sz="1400"/>
          </a:p>
          <a:p>
            <a:pPr marL="457200" lvl="0" indent="-317500" algn="l" rtl="0">
              <a:lnSpc>
                <a:spcPct val="95000"/>
              </a:lnSpc>
              <a:spcBef>
                <a:spcPts val="1200"/>
              </a:spcBef>
              <a:spcAft>
                <a:spcPts val="0"/>
              </a:spcAft>
              <a:buSzPts val="1400"/>
              <a:buChar char="●"/>
            </a:pPr>
            <a:r>
              <a:rPr lang="en" sz="1400"/>
              <a:t>Each layer converted into low level operations, where operations become </a:t>
            </a:r>
            <a:r>
              <a:rPr lang="en" sz="1400" i="1"/>
              <a:t>n</a:t>
            </a:r>
            <a:r>
              <a:rPr lang="en" sz="1400"/>
              <a:t> in the Graph</a:t>
            </a:r>
            <a:endParaRPr sz="1400"/>
          </a:p>
          <a:p>
            <a:pPr marL="914400" lvl="1" indent="-317500" algn="l" rtl="0">
              <a:lnSpc>
                <a:spcPct val="95000"/>
              </a:lnSpc>
              <a:spcBef>
                <a:spcPts val="0"/>
              </a:spcBef>
              <a:spcAft>
                <a:spcPts val="0"/>
              </a:spcAft>
              <a:buSzPts val="1400"/>
              <a:buChar char="○"/>
            </a:pPr>
            <a:r>
              <a:rPr lang="en"/>
              <a:t>Eg. ADD, MATMUL</a:t>
            </a:r>
            <a:endParaRPr/>
          </a:p>
          <a:p>
            <a:pPr marL="457200" lvl="0" indent="-317500" algn="l" rtl="0">
              <a:lnSpc>
                <a:spcPct val="95000"/>
              </a:lnSpc>
              <a:spcBef>
                <a:spcPts val="0"/>
              </a:spcBef>
              <a:spcAft>
                <a:spcPts val="0"/>
              </a:spcAft>
              <a:buSzPts val="1400"/>
              <a:buChar char="●"/>
            </a:pPr>
            <a:r>
              <a:rPr lang="en" sz="1400"/>
              <a:t>Other components such as hyperparameters, constants, input data all become either node or edges of the graph</a:t>
            </a:r>
            <a:endParaRPr sz="1400"/>
          </a:p>
          <a:p>
            <a:pPr marL="457200" lvl="0" indent="-317500" algn="l" rtl="0">
              <a:lnSpc>
                <a:spcPct val="95000"/>
              </a:lnSpc>
              <a:spcBef>
                <a:spcPts val="0"/>
              </a:spcBef>
              <a:spcAft>
                <a:spcPts val="0"/>
              </a:spcAft>
              <a:buSzPts val="1400"/>
              <a:buChar char="●"/>
            </a:pPr>
            <a:r>
              <a:rPr lang="en" sz="1400"/>
              <a:t>Edges from </a:t>
            </a:r>
            <a:r>
              <a:rPr lang="en" sz="1400" i="1"/>
              <a:t>n</a:t>
            </a:r>
            <a:r>
              <a:rPr lang="en" sz="1400" i="1" baseline="-25000"/>
              <a:t>i</a:t>
            </a:r>
            <a:r>
              <a:rPr lang="en" sz="1400" i="1"/>
              <a:t> </a:t>
            </a:r>
            <a:r>
              <a:rPr lang="en" sz="1400"/>
              <a:t>to </a:t>
            </a:r>
            <a:r>
              <a:rPr lang="en" sz="1400" i="1"/>
              <a:t>n</a:t>
            </a:r>
            <a:r>
              <a:rPr lang="en" sz="1400" i="1" baseline="-25000"/>
              <a:t>j</a:t>
            </a:r>
            <a:r>
              <a:rPr lang="en" sz="1400" i="1"/>
              <a:t> </a:t>
            </a:r>
            <a:r>
              <a:rPr lang="en" sz="1400"/>
              <a:t> = </a:t>
            </a:r>
            <a:r>
              <a:rPr lang="en" sz="1400" i="1"/>
              <a:t>e</a:t>
            </a:r>
            <a:r>
              <a:rPr lang="en" sz="1400" i="1" baseline="-25000"/>
              <a:t>ij</a:t>
            </a:r>
            <a:r>
              <a:rPr lang="en" sz="1400" i="1"/>
              <a:t> =&gt;</a:t>
            </a:r>
            <a:r>
              <a:rPr lang="en" sz="1400"/>
              <a:t> Gives the execution order</a:t>
            </a:r>
            <a:endParaRPr sz="1400"/>
          </a:p>
        </p:txBody>
      </p:sp>
      <p:sp>
        <p:nvSpPr>
          <p:cNvPr id="141" name="Google Shape;1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142" name="Google Shape;142;p9"/>
          <p:cNvPicPr preferRelativeResize="0"/>
          <p:nvPr/>
        </p:nvPicPr>
        <p:blipFill rotWithShape="1">
          <a:blip r:embed="rId3">
            <a:alphaModFix/>
          </a:blip>
          <a:srcRect/>
          <a:stretch/>
        </p:blipFill>
        <p:spPr>
          <a:xfrm>
            <a:off x="216600" y="737225"/>
            <a:ext cx="8615700" cy="1846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1514</Words>
  <Application>Microsoft Macintosh PowerPoint</Application>
  <PresentationFormat>On-screen Show (16:9)</PresentationFormat>
  <Paragraphs>193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 Thin</vt:lpstr>
      <vt:lpstr>Arial</vt:lpstr>
      <vt:lpstr>Times New Roman</vt:lpstr>
      <vt:lpstr>Simple Light</vt:lpstr>
      <vt:lpstr>Prediction of the Resource Consumption of Distributed Deep Learning Systems</vt:lpstr>
      <vt:lpstr>Background: Distributed Training (DT)</vt:lpstr>
      <vt:lpstr>Background: Graph Neural Networks (GNN)</vt:lpstr>
      <vt:lpstr>Motivating Example</vt:lpstr>
      <vt:lpstr>Motivation: Sensitivity to DT workloads</vt:lpstr>
      <vt:lpstr>Motivation: Sensitivity to DT Settings</vt:lpstr>
      <vt:lpstr>Related Work</vt:lpstr>
      <vt:lpstr>Driple Design</vt:lpstr>
      <vt:lpstr>Input Builder</vt:lpstr>
      <vt:lpstr>Input Builder: Grouping</vt:lpstr>
      <vt:lpstr>Input Builder (Cont.)</vt:lpstr>
      <vt:lpstr>Driple Inspector</vt:lpstr>
      <vt:lpstr>Driple Inspector (Cont.)</vt:lpstr>
      <vt:lpstr>Training of Driple Inspector</vt:lpstr>
      <vt:lpstr>Transfer Learning (TL)</vt:lpstr>
      <vt:lpstr>Evaluation: Design Choices of Driple</vt:lpstr>
      <vt:lpstr>Evaluation: TL Effectiveness</vt:lpstr>
      <vt:lpstr>Evaluation: Prediction of Resource Consumption</vt:lpstr>
      <vt:lpstr>Evaluation: Applications of Driple</vt:lpstr>
      <vt:lpstr>Contributions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the Resource Consumption of Distributed Deep Learning Systems</dc:title>
  <cp:lastModifiedBy>Shu, Tong</cp:lastModifiedBy>
  <cp:revision>1</cp:revision>
  <dcterms:modified xsi:type="dcterms:W3CDTF">2023-10-12T18:16:49Z</dcterms:modified>
</cp:coreProperties>
</file>