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1927" r:id="rId4"/>
    <p:sldId id="1887" r:id="rId5"/>
    <p:sldId id="1888" r:id="rId6"/>
    <p:sldId id="1889" r:id="rId7"/>
    <p:sldId id="546" r:id="rId8"/>
    <p:sldId id="1843" r:id="rId9"/>
    <p:sldId id="1844" r:id="rId10"/>
    <p:sldId id="1846" r:id="rId11"/>
    <p:sldId id="1845" r:id="rId12"/>
    <p:sldId id="301" r:id="rId13"/>
    <p:sldId id="1847" r:id="rId14"/>
    <p:sldId id="1848" r:id="rId15"/>
    <p:sldId id="1849" r:id="rId16"/>
    <p:sldId id="317" r:id="rId17"/>
    <p:sldId id="318" r:id="rId18"/>
    <p:sldId id="319" r:id="rId19"/>
    <p:sldId id="1827" r:id="rId20"/>
    <p:sldId id="535" r:id="rId21"/>
    <p:sldId id="1817" r:id="rId22"/>
    <p:sldId id="1836" r:id="rId23"/>
    <p:sldId id="1852" r:id="rId24"/>
    <p:sldId id="1853" r:id="rId25"/>
    <p:sldId id="1826" r:id="rId26"/>
    <p:sldId id="1840" r:id="rId27"/>
    <p:sldId id="1860" r:id="rId28"/>
    <p:sldId id="1878" r:id="rId29"/>
    <p:sldId id="1859" r:id="rId30"/>
    <p:sldId id="1880" r:id="rId31"/>
    <p:sldId id="1881" r:id="rId32"/>
    <p:sldId id="1882" r:id="rId33"/>
    <p:sldId id="1862" r:id="rId34"/>
    <p:sldId id="1884" r:id="rId35"/>
    <p:sldId id="1885" r:id="rId36"/>
    <p:sldId id="1924" r:id="rId37"/>
    <p:sldId id="1925" r:id="rId38"/>
    <p:sldId id="1926" r:id="rId39"/>
    <p:sldId id="1890" r:id="rId40"/>
    <p:sldId id="1892" r:id="rId41"/>
    <p:sldId id="18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D73DB-1EDE-4CCA-A66D-BFF1851E9E8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47FC3-6119-4DC5-B60C-B862F685E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https://arxiv.org/abs/1706.03762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4EBC-7AA0-491C-A4AC-F26B8BC9B239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DB9A-EE6D-4DE5-8A3A-DD51A0FB2F4A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46C-C59B-4BF1-813A-A7118CD13AC3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B37-2100-46DE-B5B2-7EE9678ECD56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DAC0-6B27-454E-8036-F072A0B99374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AB80-9BE9-4CF8-A3E2-6B6317EEE48B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E150-491B-4F50-8A51-09701B8499BB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83DD-6E81-4D16-B673-07E9B23E4D8C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C6F7-7233-4A75-9E41-F4E1028C8714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53E-FF2B-4360-98B4-D43E86D146E6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C1EA-47B0-44DD-A1EF-B60691477A64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DF2F-44DD-48D6-BE79-223F85027B6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91C0-5EDD-4E61-AD57-935FE393C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E709-05B1-46CF-83A1-D7C6B9F98299}" type="datetime1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24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23" Type="http://schemas.openxmlformats.org/officeDocument/2006/relationships/image" Target="../media/image40.png"/><Relationship Id="rId10" Type="http://schemas.openxmlformats.org/officeDocument/2006/relationships/image" Target="../media/image24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5.png"/><Relationship Id="rId18" Type="http://schemas.openxmlformats.org/officeDocument/2006/relationships/image" Target="../media/image6.png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35.png"/><Relationship Id="rId12" Type="http://schemas.openxmlformats.org/officeDocument/2006/relationships/image" Target="../media/image24.png"/><Relationship Id="rId17" Type="http://schemas.openxmlformats.org/officeDocument/2006/relationships/image" Target="../media/image5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24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23" Type="http://schemas.openxmlformats.org/officeDocument/2006/relationships/image" Target="../media/image49.png"/><Relationship Id="rId10" Type="http://schemas.openxmlformats.org/officeDocument/2006/relationships/image" Target="../media/image22.png"/><Relationship Id="rId19" Type="http://schemas.openxmlformats.org/officeDocument/2006/relationships/image" Target="../media/image7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25.png"/><Relationship Id="rId22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5.png"/><Relationship Id="rId3" Type="http://schemas.openxmlformats.org/officeDocument/2006/relationships/image" Target="../media/image76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4.png"/><Relationship Id="rId2" Type="http://schemas.openxmlformats.org/officeDocument/2006/relationships/image" Target="../media/image72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3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3.png"/><Relationship Id="rId3" Type="http://schemas.openxmlformats.org/officeDocument/2006/relationships/image" Target="../media/image76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72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78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77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83.png"/><Relationship Id="rId5" Type="http://schemas.openxmlformats.org/officeDocument/2006/relationships/image" Target="../media/image52.png"/><Relationship Id="rId10" Type="http://schemas.openxmlformats.org/officeDocument/2006/relationships/image" Target="../media/image82.png"/><Relationship Id="rId4" Type="http://schemas.openxmlformats.org/officeDocument/2006/relationships/image" Target="../media/image53.png"/><Relationship Id="rId9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2.jpe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11" Type="http://schemas.openxmlformats.org/officeDocument/2006/relationships/image" Target="../media/image2.jpeg"/><Relationship Id="rId5" Type="http://schemas.openxmlformats.org/officeDocument/2006/relationships/image" Target="../media/image95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jpe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86.jpeg"/><Relationship Id="rId9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2.jpeg"/><Relationship Id="rId9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8.png"/><Relationship Id="rId18" Type="http://schemas.openxmlformats.org/officeDocument/2006/relationships/image" Target="../media/image4.png"/><Relationship Id="rId3" Type="http://schemas.openxmlformats.org/officeDocument/2006/relationships/image" Target="../media/image43.png"/><Relationship Id="rId21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6.png"/><Relationship Id="rId5" Type="http://schemas.openxmlformats.org/officeDocument/2006/relationships/image" Target="../media/image21.png"/><Relationship Id="rId15" Type="http://schemas.openxmlformats.org/officeDocument/2006/relationships/image" Target="../media/image110.png"/><Relationship Id="rId23" Type="http://schemas.openxmlformats.org/officeDocument/2006/relationships/image" Target="../media/image113.png"/><Relationship Id="rId10" Type="http://schemas.openxmlformats.org/officeDocument/2006/relationships/image" Target="../media/image24.png"/><Relationship Id="rId19" Type="http://schemas.openxmlformats.org/officeDocument/2006/relationships/image" Target="../media/image5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14" Type="http://schemas.openxmlformats.org/officeDocument/2006/relationships/image" Target="../media/image109.png"/><Relationship Id="rId22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8.png"/><Relationship Id="rId11" Type="http://schemas.openxmlformats.org/officeDocument/2006/relationships/image" Target="../media/image121.png"/><Relationship Id="rId5" Type="http://schemas.openxmlformats.org/officeDocument/2006/relationships/image" Target="../media/image117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.jpeg"/><Relationship Id="rId1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29.png"/><Relationship Id="rId7" Type="http://schemas.openxmlformats.org/officeDocument/2006/relationships/image" Target="../media/image121.png"/><Relationship Id="rId12" Type="http://schemas.openxmlformats.org/officeDocument/2006/relationships/image" Target="../media/image117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11" Type="http://schemas.openxmlformats.org/officeDocument/2006/relationships/image" Target="../media/image116.png"/><Relationship Id="rId5" Type="http://schemas.openxmlformats.org/officeDocument/2006/relationships/image" Target="../media/image96.png"/><Relationship Id="rId15" Type="http://schemas.openxmlformats.org/officeDocument/2006/relationships/image" Target="../media/image125.png"/><Relationship Id="rId10" Type="http://schemas.openxmlformats.org/officeDocument/2006/relationships/image" Target="../media/image115.png"/><Relationship Id="rId4" Type="http://schemas.openxmlformats.org/officeDocument/2006/relationships/image" Target="../media/image130.png"/><Relationship Id="rId9" Type="http://schemas.openxmlformats.org/officeDocument/2006/relationships/image" Target="../media/image2.jpeg"/><Relationship Id="rId14" Type="http://schemas.openxmlformats.org/officeDocument/2006/relationships/image" Target="../media/image1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Attention is All You Need: </a:t>
            </a:r>
            <a:r>
              <a:rPr lang="en-US" altLang="zh-CN" b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From Words to Worlds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i="0" dirty="0" err="1">
                <a:solidFill>
                  <a:srgbClr val="0D0D0D"/>
                </a:solidFill>
                <a:effectLst/>
                <a:latin typeface="+mj-lt"/>
              </a:rPr>
              <a:t>Muhan</a:t>
            </a:r>
            <a:r>
              <a:rPr lang="en-US" altLang="zh-CN" sz="1800" b="1" i="0" dirty="0">
                <a:solidFill>
                  <a:srgbClr val="0D0D0D"/>
                </a:solidFill>
                <a:effectLst/>
                <a:latin typeface="+mj-lt"/>
              </a:rPr>
              <a:t> Zhang</a:t>
            </a:r>
            <a:endParaRPr lang="en-US" altLang="zh-CN" sz="1800" b="0" i="0" dirty="0">
              <a:solidFill>
                <a:srgbClr val="0D0D0D"/>
              </a:solidFill>
              <a:effectLst/>
              <a:latin typeface="+mj-lt"/>
            </a:endParaRPr>
          </a:p>
          <a:p>
            <a:pPr algn="l"/>
            <a:r>
              <a:rPr lang="en-US" altLang="zh-CN" sz="1800" b="1" i="0" dirty="0">
                <a:solidFill>
                  <a:srgbClr val="0D0D0D"/>
                </a:solidFill>
                <a:effectLst/>
                <a:latin typeface="+mj-lt"/>
              </a:rPr>
              <a:t>April 26, 2024, Group Seminar</a:t>
            </a:r>
            <a:endParaRPr lang="en-US" altLang="zh-CN" sz="1800" b="0" i="0" dirty="0">
              <a:solidFill>
                <a:srgbClr val="0D0D0D"/>
              </a:solidFill>
              <a:effectLst/>
              <a:latin typeface="+mj-lt"/>
            </a:endParaRPr>
          </a:p>
          <a:p>
            <a:pPr algn="l"/>
            <a:r>
              <a:rPr lang="en-US" altLang="zh-CN" sz="1800" b="1" i="0" dirty="0">
                <a:solidFill>
                  <a:srgbClr val="0D0D0D"/>
                </a:solidFill>
                <a:effectLst/>
                <a:latin typeface="+mj-lt"/>
              </a:rPr>
              <a:t>University of North Texas</a:t>
            </a:r>
            <a:endParaRPr lang="en-US" altLang="zh-CN" sz="1800" b="0" i="0" dirty="0">
              <a:solidFill>
                <a:srgbClr val="0D0D0D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單箭頭接點 37"/>
          <p:cNvCxnSpPr/>
          <p:nvPr/>
        </p:nvCxnSpPr>
        <p:spPr>
          <a:xfrm flipV="1">
            <a:off x="4229339" y="2717414"/>
            <a:ext cx="0" cy="81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78652" y="4395844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52" y="4395844"/>
                <a:ext cx="1048386" cy="744242"/>
              </a:xfrm>
              <a:prstGeom prst="rect">
                <a:avLst/>
              </a:prstGeom>
              <a:blipFill rotWithShape="1">
                <a:blip r:embed="rId3"/>
                <a:stretch>
                  <a:fillRect l="-654" t="-903" r="-558" b="-800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51012" y="439304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12" y="4393043"/>
                <a:ext cx="1048386" cy="744242"/>
              </a:xfrm>
              <a:prstGeom prst="rect">
                <a:avLst/>
              </a:prstGeom>
              <a:blipFill rotWithShape="1">
                <a:blip r:embed="rId4"/>
                <a:stretch>
                  <a:fillRect l="-634" t="-868" r="-577" b="-835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2443070" y="1747648"/>
            <a:ext cx="357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Dot-product</a:t>
            </a:r>
            <a:endParaRPr lang="zh-TW" altLang="en-US" sz="24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4184339" y="3708141"/>
            <a:ext cx="90000" cy="9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116080" y="2336581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0" y="2336581"/>
                <a:ext cx="26257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" t="-113" r="-10517" b="-1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3470795" y="5169226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4975205" y="5169789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87135" y="4102518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68101" y="4122039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615510" y="3757398"/>
            <a:ext cx="4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4405808" y="3748264"/>
            <a:ext cx="398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690701" y="3047342"/>
            <a:ext cx="3038560" cy="25013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8" name="矩形: 圓角 47"/>
          <p:cNvSpPr/>
          <p:nvPr/>
        </p:nvSpPr>
        <p:spPr>
          <a:xfrm>
            <a:off x="3345130" y="3429001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9" name="矩形: 圓角 48"/>
          <p:cNvSpPr/>
          <p:nvPr/>
        </p:nvSpPr>
        <p:spPr>
          <a:xfrm>
            <a:off x="4842436" y="3415096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290897" y="3501746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97" y="3501746"/>
                <a:ext cx="37123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8" t="-77" r="24" b="-2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782483" y="3536399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83" y="3536399"/>
                <a:ext cx="37123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0" t="-18" r="16" b="-2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338280" y="2319908"/>
                <a:ext cx="1161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80" y="2319908"/>
                <a:ext cx="116111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1" t="-55" r="26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5402412" y="1105378"/>
            <a:ext cx="1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Additive</a:t>
            </a:r>
            <a:endParaRPr lang="zh-TW" altLang="en-US" sz="24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288742" y="4480899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42" y="4480899"/>
                <a:ext cx="1048386" cy="744242"/>
              </a:xfrm>
              <a:prstGeom prst="rect">
                <a:avLst/>
              </a:prstGeom>
              <a:blipFill rotWithShape="1">
                <a:blip r:embed="rId3"/>
                <a:stretch>
                  <a:fillRect l="-626" t="-899" r="-585" b="-805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8761102" y="4478098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02" y="4478098"/>
                <a:ext cx="1048386" cy="744242"/>
              </a:xfrm>
              <a:prstGeom prst="rect">
                <a:avLst/>
              </a:prstGeom>
              <a:blipFill rotWithShape="1">
                <a:blip r:embed="rId4"/>
                <a:stretch>
                  <a:fillRect l="-606" t="-864" r="-605" b="-840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374718" y="32232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18" y="322329"/>
                <a:ext cx="26257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9" t="-104" r="-10392" b="-15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/>
          <p:cNvCxnSpPr/>
          <p:nvPr/>
        </p:nvCxnSpPr>
        <p:spPr>
          <a:xfrm flipH="1" flipV="1">
            <a:off x="7780885" y="5254281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 flipV="1">
            <a:off x="9285295" y="5254844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780885" y="4180545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9278191" y="4207094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7926529" y="3798141"/>
            <a:ext cx="451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8700698" y="3789244"/>
            <a:ext cx="480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000791" y="1102177"/>
            <a:ext cx="3038560" cy="4531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8335487" y="3537280"/>
            <a:ext cx="375616" cy="461665"/>
            <a:chOff x="4125717" y="1093631"/>
            <a:chExt cx="375616" cy="461665"/>
          </a:xfrm>
        </p:grpSpPr>
        <p:sp>
          <p:nvSpPr>
            <p:cNvPr id="73" name="矩形 72"/>
            <p:cNvSpPr/>
            <p:nvPr/>
          </p:nvSpPr>
          <p:spPr>
            <a:xfrm>
              <a:off x="4154349" y="1197626"/>
              <a:ext cx="336579" cy="2706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8014624" y="2456395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24" y="2456395"/>
                <a:ext cx="1048386" cy="744242"/>
              </a:xfrm>
              <a:prstGeom prst="rect">
                <a:avLst/>
              </a:prstGeom>
              <a:blipFill rotWithShape="1">
                <a:blip r:embed="rId10"/>
                <a:stretch>
                  <a:fillRect l="-633" t="-882" r="-578" b="-821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8014624" y="145976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24" y="1459763"/>
                <a:ext cx="1048386" cy="744242"/>
              </a:xfrm>
              <a:prstGeom prst="rect">
                <a:avLst/>
              </a:prstGeom>
              <a:blipFill rotWithShape="1">
                <a:blip r:embed="rId11"/>
                <a:stretch>
                  <a:fillRect l="-633" t="-925" r="-578" b="-779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/>
          <p:cNvCxnSpPr/>
          <p:nvPr/>
        </p:nvCxnSpPr>
        <p:spPr>
          <a:xfrm flipV="1">
            <a:off x="8524181" y="3155390"/>
            <a:ext cx="0" cy="47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8538059" y="2195105"/>
            <a:ext cx="0" cy="28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4" idx="2"/>
          </p:cNvCxnSpPr>
          <p:nvPr/>
        </p:nvCxnSpPr>
        <p:spPr>
          <a:xfrm flipH="1" flipV="1">
            <a:off x="8506003" y="691661"/>
            <a:ext cx="0" cy="768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/>
          <p:cNvSpPr/>
          <p:nvPr/>
        </p:nvSpPr>
        <p:spPr>
          <a:xfrm>
            <a:off x="7648116" y="346416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3" name="矩形: 圓角 82"/>
          <p:cNvSpPr/>
          <p:nvPr/>
        </p:nvSpPr>
        <p:spPr>
          <a:xfrm>
            <a:off x="9146685" y="3473610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5572" y="589444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749647" y="589059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518935" y="595997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63010" y="595612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3" name="矩形: 圓角 92"/>
          <p:cNvSpPr/>
          <p:nvPr/>
        </p:nvSpPr>
        <p:spPr>
          <a:xfrm>
            <a:off x="2481320" y="1731914"/>
            <a:ext cx="3471101" cy="4897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84" t="-5" r="16"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V="1">
            <a:off x="2822095" y="4602720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4764235" y="3778934"/>
            <a:ext cx="715161" cy="1052823"/>
            <a:chOff x="964022" y="3795863"/>
            <a:chExt cx="715161" cy="1052823"/>
          </a:xfrm>
        </p:grpSpPr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5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2107404" y="5734218"/>
                <a:ext cx="160588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5734218"/>
                <a:ext cx="1605888" cy="377667"/>
              </a:xfrm>
              <a:prstGeom prst="rect">
                <a:avLst/>
              </a:prstGeom>
              <a:blipFill rotWithShape="1">
                <a:blip r:embed="rId9"/>
                <a:stretch>
                  <a:fillRect l="-30" t="-44" r="-1000" b="-1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/>
          <p:cNvGrpSpPr/>
          <p:nvPr/>
        </p:nvGrpSpPr>
        <p:grpSpPr>
          <a:xfrm>
            <a:off x="7003166" y="3836074"/>
            <a:ext cx="715161" cy="1052823"/>
            <a:chOff x="964022" y="3795863"/>
            <a:chExt cx="715161" cy="1052823"/>
          </a:xfrm>
        </p:grpSpPr>
        <p:sp>
          <p:nvSpPr>
            <p:cNvPr id="122" name="矩形 12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9250841" y="3863627"/>
            <a:ext cx="715161" cy="1052823"/>
            <a:chOff x="964022" y="3795863"/>
            <a:chExt cx="715161" cy="1052823"/>
          </a:xfrm>
        </p:grpSpPr>
        <p:sp>
          <p:nvSpPr>
            <p:cNvPr id="126" name="矩形 12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4297227" y="5757116"/>
                <a:ext cx="1601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7" y="5757116"/>
                <a:ext cx="1601529" cy="377667"/>
              </a:xfrm>
              <a:prstGeom prst="rect">
                <a:avLst/>
              </a:prstGeom>
              <a:blipFill rotWithShape="1">
                <a:blip r:embed="rId12"/>
                <a:stretch>
                  <a:fillRect l="-11" t="-55" r="-1333" b="-1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6559980" y="5757115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08902" cy="377667"/>
              </a:xfrm>
              <a:prstGeom prst="rect">
                <a:avLst/>
              </a:prstGeom>
              <a:blipFill rotWithShape="1">
                <a:blip r:embed="rId13"/>
                <a:stretch>
                  <a:fillRect l="-27" t="-54" r="-1090" b="-1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8784148" y="5757113"/>
                <a:ext cx="160890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08902" cy="376642"/>
              </a:xfrm>
              <a:prstGeom prst="rect">
                <a:avLst/>
              </a:prstGeom>
              <a:blipFill rotWithShape="1">
                <a:blip r:embed="rId14"/>
                <a:stretch>
                  <a:fillRect l="-12" t="-54" r="-1105" b="-1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/>
          <p:cNvCxnSpPr/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4655585" y="2238240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65091" cy="385555"/>
              </a:xfrm>
              <a:prstGeom prst="rect">
                <a:avLst/>
              </a:prstGeom>
              <a:blipFill rotWithShape="1">
                <a:blip r:embed="rId15"/>
                <a:stretch>
                  <a:fillRect l="-71" t="-130" r="-4996" b="-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/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7" name="橢圓 146"/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48" name="直線單箭頭接點 147"/>
          <p:cNvCxnSpPr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/>
              <p:cNvSpPr txBox="1"/>
              <p:nvPr/>
            </p:nvSpPr>
            <p:spPr>
              <a:xfrm>
                <a:off x="6806783" y="2238240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2" name="文字方塊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65091" cy="385555"/>
              </a:xfrm>
              <a:prstGeom prst="rect">
                <a:avLst/>
              </a:prstGeom>
              <a:blipFill rotWithShape="1">
                <a:blip r:embed="rId16"/>
                <a:stretch>
                  <a:fillRect l="-39" t="-130" r="-5029" b="-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9162648" y="2254463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65091" cy="385555"/>
              </a:xfrm>
              <a:prstGeom prst="rect">
                <a:avLst/>
              </a:prstGeom>
              <a:blipFill rotWithShape="1">
                <a:blip r:embed="rId17"/>
                <a:stretch>
                  <a:fillRect l="-41" t="-55" r="-5026" b="-8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/>
              <p:cNvSpPr txBox="1"/>
              <p:nvPr/>
            </p:nvSpPr>
            <p:spPr>
              <a:xfrm>
                <a:off x="3954295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4" name="文字方塊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95" y="1697745"/>
                <a:ext cx="1856983" cy="402418"/>
              </a:xfrm>
              <a:prstGeom prst="rect">
                <a:avLst/>
              </a:prstGeom>
              <a:blipFill rotWithShape="1">
                <a:blip r:embed="rId18"/>
                <a:stretch>
                  <a:fillRect l="-8" t="-97" r="-1552" b="-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2455680" y="3822149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query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5365656" y="3792228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key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2498799" y="2321355"/>
            <a:ext cx="21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attention score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/>
              <p:cNvSpPr txBox="1"/>
              <p:nvPr/>
            </p:nvSpPr>
            <p:spPr>
              <a:xfrm>
                <a:off x="6217353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353" y="1697745"/>
                <a:ext cx="1856983" cy="402418"/>
              </a:xfrm>
              <a:prstGeom prst="rect">
                <a:avLst/>
              </a:prstGeom>
              <a:blipFill rotWithShape="1">
                <a:blip r:embed="rId19"/>
                <a:stretch>
                  <a:fillRect l="-4" t="-97" r="-1556" b="-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/>
              <p:cNvSpPr txBox="1"/>
              <p:nvPr/>
            </p:nvSpPr>
            <p:spPr>
              <a:xfrm>
                <a:off x="8695284" y="1695276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84" y="1695276"/>
                <a:ext cx="1856983" cy="402418"/>
              </a:xfrm>
              <a:prstGeom prst="rect">
                <a:avLst/>
              </a:prstGeom>
              <a:blipFill rotWithShape="1">
                <a:blip r:embed="rId20"/>
                <a:stretch>
                  <a:fillRect l="-12" t="-115" r="-1548" b="-3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84" t="-5" r="16"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V="1">
            <a:off x="2822095" y="4602720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4764235" y="3778934"/>
            <a:ext cx="715161" cy="1052823"/>
            <a:chOff x="964022" y="3795863"/>
            <a:chExt cx="715161" cy="1052823"/>
          </a:xfrm>
        </p:grpSpPr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5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2107404" y="5734218"/>
                <a:ext cx="160588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5734218"/>
                <a:ext cx="1605888" cy="377667"/>
              </a:xfrm>
              <a:prstGeom prst="rect">
                <a:avLst/>
              </a:prstGeom>
              <a:blipFill rotWithShape="1">
                <a:blip r:embed="rId9"/>
                <a:stretch>
                  <a:fillRect l="-30" t="-44" r="-1000" b="-1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/>
          <p:cNvGrpSpPr/>
          <p:nvPr/>
        </p:nvGrpSpPr>
        <p:grpSpPr>
          <a:xfrm>
            <a:off x="7003166" y="3836074"/>
            <a:ext cx="715161" cy="1052823"/>
            <a:chOff x="964022" y="3795863"/>
            <a:chExt cx="715161" cy="1052823"/>
          </a:xfrm>
        </p:grpSpPr>
        <p:sp>
          <p:nvSpPr>
            <p:cNvPr id="122" name="矩形 12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9250841" y="3863627"/>
            <a:ext cx="715161" cy="1052823"/>
            <a:chOff x="964022" y="3795863"/>
            <a:chExt cx="715161" cy="1052823"/>
          </a:xfrm>
        </p:grpSpPr>
        <p:sp>
          <p:nvSpPr>
            <p:cNvPr id="126" name="矩形 12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4297227" y="5757116"/>
                <a:ext cx="1601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7" y="5757116"/>
                <a:ext cx="1601529" cy="377667"/>
              </a:xfrm>
              <a:prstGeom prst="rect">
                <a:avLst/>
              </a:prstGeom>
              <a:blipFill rotWithShape="1">
                <a:blip r:embed="rId12"/>
                <a:stretch>
                  <a:fillRect l="-11" t="-55" r="-1333" b="-1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6559980" y="5757115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08902" cy="377667"/>
              </a:xfrm>
              <a:prstGeom prst="rect">
                <a:avLst/>
              </a:prstGeom>
              <a:blipFill rotWithShape="1">
                <a:blip r:embed="rId13"/>
                <a:stretch>
                  <a:fillRect l="-27" t="-54" r="-1090" b="-1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8784148" y="5757113"/>
                <a:ext cx="160890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08902" cy="376642"/>
              </a:xfrm>
              <a:prstGeom prst="rect">
                <a:avLst/>
              </a:prstGeom>
              <a:blipFill rotWithShape="1">
                <a:blip r:embed="rId14"/>
                <a:stretch>
                  <a:fillRect l="-12" t="-54" r="-1105" b="-1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/>
          <p:cNvCxnSpPr/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4655585" y="2238240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65091" cy="385555"/>
              </a:xfrm>
              <a:prstGeom prst="rect">
                <a:avLst/>
              </a:prstGeom>
              <a:blipFill rotWithShape="1">
                <a:blip r:embed="rId15"/>
                <a:stretch>
                  <a:fillRect l="-71" t="-130" r="-4996" b="-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/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7" name="橢圓 146"/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48" name="直線單箭頭接點 147"/>
          <p:cNvCxnSpPr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/>
              <p:cNvSpPr txBox="1"/>
              <p:nvPr/>
            </p:nvSpPr>
            <p:spPr>
              <a:xfrm>
                <a:off x="6806783" y="2238240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2" name="文字方塊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65091" cy="385555"/>
              </a:xfrm>
              <a:prstGeom prst="rect">
                <a:avLst/>
              </a:prstGeom>
              <a:blipFill rotWithShape="1">
                <a:blip r:embed="rId16"/>
                <a:stretch>
                  <a:fillRect l="-39" t="-130" r="-5029" b="-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9162648" y="2254463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65091" cy="385555"/>
              </a:xfrm>
              <a:prstGeom prst="rect">
                <a:avLst/>
              </a:prstGeom>
              <a:blipFill rotWithShape="1">
                <a:blip r:embed="rId17"/>
                <a:stretch>
                  <a:fillRect l="-41" t="-55" r="-5026" b="-8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2481659" y="3832484"/>
            <a:ext cx="715161" cy="1052823"/>
            <a:chOff x="964022" y="3795863"/>
            <a:chExt cx="715161" cy="1052823"/>
          </a:xfrm>
        </p:grpSpPr>
        <p:sp>
          <p:nvSpPr>
            <p:cNvPr id="48" name="矩形 4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107404" y="6272097"/>
                <a:ext cx="160890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6272097"/>
                <a:ext cx="1608902" cy="377667"/>
              </a:xfrm>
              <a:prstGeom prst="rect">
                <a:avLst/>
              </a:prstGeom>
              <a:blipFill rotWithShape="1">
                <a:blip r:embed="rId19"/>
                <a:stretch>
                  <a:fillRect l="-29" t="-53" r="-1087" b="-1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>
            <a:endCxn id="54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382987" y="2238240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7" y="2238240"/>
                <a:ext cx="565091" cy="385555"/>
              </a:xfrm>
              <a:prstGeom prst="rect">
                <a:avLst/>
              </a:prstGeom>
              <a:blipFill rotWithShape="1">
                <a:blip r:embed="rId20"/>
                <a:stretch>
                  <a:fillRect l="-83" t="-130" r="-4985" b="-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55" name="直線單箭頭接點 54"/>
          <p:cNvCxnSpPr>
            <a:endCxn id="54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 flipV="1">
            <a:off x="2546439" y="1445260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4864775" y="142423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7071140" y="1434097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 flipV="1">
            <a:off x="9340426" y="144230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/>
          <p:cNvSpPr/>
          <p:nvPr/>
        </p:nvSpPr>
        <p:spPr>
          <a:xfrm>
            <a:off x="2240019" y="1684980"/>
            <a:ext cx="7907513" cy="436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Soft-max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399018" y="1015896"/>
                <a:ext cx="565090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8" y="1015896"/>
                <a:ext cx="565090" cy="391004"/>
              </a:xfrm>
              <a:prstGeom prst="rect">
                <a:avLst/>
              </a:prstGeom>
              <a:blipFill rotWithShape="1">
                <a:blip r:embed="rId21"/>
                <a:stretch>
                  <a:fillRect l="-110" t="-136" r="-4957" b="-9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671617" y="1015897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1015897"/>
                <a:ext cx="565091" cy="391389"/>
              </a:xfrm>
              <a:prstGeom prst="rect">
                <a:avLst/>
              </a:prstGeom>
              <a:blipFill rotWithShape="1">
                <a:blip r:embed="rId22"/>
                <a:stretch>
                  <a:fillRect l="-99" t="-136" r="-4969" b="-9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822815" y="1015896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1015896"/>
                <a:ext cx="565091" cy="391004"/>
              </a:xfrm>
              <a:prstGeom prst="rect">
                <a:avLst/>
              </a:prstGeom>
              <a:blipFill rotWithShape="1">
                <a:blip r:embed="rId23"/>
                <a:stretch>
                  <a:fillRect l="-66" t="-136" r="-5001" b="-9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9178680" y="103211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1032119"/>
                <a:ext cx="565091" cy="391004"/>
              </a:xfrm>
              <a:prstGeom prst="rect">
                <a:avLst/>
              </a:prstGeom>
              <a:blipFill rotWithShape="1">
                <a:blip r:embed="rId24"/>
                <a:stretch>
                  <a:fillRect l="-69" t="-62" r="-4998" b="-9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5290572" y="129918"/>
                <a:ext cx="5026504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>
                              <a:solidFill>
                                <a:prstClr val="black"/>
                              </a:solidFill>
                              <a:latin typeface="Calibri" panose="020F0502020204030204"/>
                              <a:ea typeface="PMingLiU" panose="02020500000000000000" pitchFamily="18" charset="-120"/>
                            </a:rPr>
                            <m:t> </m:t>
                          </m:r>
                        </m:e>
                      </m:d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8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  <a:ea typeface="PMingLiU" panose="02020500000000000000" pitchFamily="18" charset="-12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72" y="129918"/>
                <a:ext cx="5026504" cy="845296"/>
              </a:xfrm>
              <a:prstGeom prst="rect">
                <a:avLst/>
              </a:prstGeom>
              <a:blipFill rotWithShape="1">
                <a:blip r:embed="rId25"/>
                <a:stretch>
                  <a:fillRect l="-8" t="-45" r="5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39" name="直線單箭頭接點 138"/>
          <p:cNvCxnSpPr/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7" name="橢圓 146"/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48" name="直線單箭頭接點 147"/>
          <p:cNvCxnSpPr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54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55" name="直線單箭頭接點 54"/>
          <p:cNvCxnSpPr>
            <a:endCxn id="54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399019" y="2211649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2211649"/>
                <a:ext cx="565091" cy="391004"/>
              </a:xfrm>
              <a:prstGeom prst="rect">
                <a:avLst/>
              </a:prstGeom>
              <a:blipFill rotWithShape="1">
                <a:blip r:embed="rId3"/>
                <a:stretch>
                  <a:fillRect l="-110" t="-148" r="-4957" b="-9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671617" y="2211650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2211650"/>
                <a:ext cx="565091" cy="391389"/>
              </a:xfrm>
              <a:prstGeom prst="rect">
                <a:avLst/>
              </a:prstGeom>
              <a:blipFill rotWithShape="1">
                <a:blip r:embed="rId4"/>
                <a:stretch>
                  <a:fillRect l="-99" t="-148" r="-4969" b="-9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822815" y="2211650"/>
                <a:ext cx="56509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2211650"/>
                <a:ext cx="565091" cy="391389"/>
              </a:xfrm>
              <a:prstGeom prst="rect">
                <a:avLst/>
              </a:prstGeom>
              <a:blipFill rotWithShape="1">
                <a:blip r:embed="rId5"/>
                <a:stretch>
                  <a:fillRect l="-66" t="-148" r="-5001" b="-9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9178680" y="2227872"/>
                <a:ext cx="56509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2227872"/>
                <a:ext cx="565091" cy="391004"/>
              </a:xfrm>
              <a:prstGeom prst="rect">
                <a:avLst/>
              </a:prstGeom>
              <a:blipFill rotWithShape="1">
                <a:blip r:embed="rId6"/>
                <a:stretch>
                  <a:fillRect l="-69" t="-75" r="-4998" b="-9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/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/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7" name="文字方塊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3" t="-5" r="34"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/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84" t="-5" r="16"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單箭頭接點 126"/>
          <p:cNvCxnSpPr/>
          <p:nvPr/>
        </p:nvCxnSpPr>
        <p:spPr>
          <a:xfrm flipV="1">
            <a:off x="2822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2240019" y="4619649"/>
            <a:ext cx="605585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3050127" y="3795864"/>
            <a:ext cx="715161" cy="813431"/>
            <a:chOff x="1526126" y="3795863"/>
            <a:chExt cx="715161" cy="813431"/>
          </a:xfrm>
        </p:grpSpPr>
        <p:sp>
          <p:nvSpPr>
            <p:cNvPr id="110" name="矩形 10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/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13" name="文字方塊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單箭頭接點 131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65" t="-51" r="86" b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單箭頭接點 154"/>
          <p:cNvCxnSpPr/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5098307" y="3778933"/>
            <a:ext cx="943192" cy="823786"/>
            <a:chOff x="3574307" y="3778933"/>
            <a:chExt cx="943192" cy="823786"/>
          </a:xfrm>
        </p:grpSpPr>
        <p:sp>
          <p:nvSpPr>
            <p:cNvPr id="135" name="矩形 134"/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/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38" name="文字方塊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/>
            <p:cNvCxnSpPr/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/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/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/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3" name="文字方塊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 rotWithShape="1">
                <a:blip r:embed="rId12"/>
                <a:stretch>
                  <a:fillRect l="-69" t="-8" r="1" b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單箭頭接點 165"/>
          <p:cNvCxnSpPr/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7342423" y="3789527"/>
            <a:ext cx="943192" cy="823786"/>
            <a:chOff x="5818423" y="3789527"/>
            <a:chExt cx="943192" cy="823786"/>
          </a:xfrm>
        </p:grpSpPr>
        <p:sp>
          <p:nvSpPr>
            <p:cNvPr id="160" name="矩形 159"/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/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61" name="文字方塊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線單箭頭接點 166"/>
            <p:cNvCxnSpPr/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直線單箭頭接點 168"/>
          <p:cNvCxnSpPr/>
          <p:nvPr/>
        </p:nvCxnSpPr>
        <p:spPr>
          <a:xfrm flipV="1">
            <a:off x="7906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字方塊 173"/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74" name="文字方塊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 rotWithShape="1">
                <a:blip r:embed="rId14"/>
                <a:stretch>
                  <a:fillRect l="-30" t="-62" r="51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單箭頭接點 176"/>
          <p:cNvCxnSpPr/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9607459" y="3803115"/>
            <a:ext cx="930860" cy="823786"/>
            <a:chOff x="8083459" y="3803115"/>
            <a:chExt cx="930860" cy="823786"/>
          </a:xfrm>
        </p:grpSpPr>
        <p:sp>
          <p:nvSpPr>
            <p:cNvPr id="171" name="矩形 170"/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/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72" name="文字方塊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線單箭頭接點 177"/>
            <p:cNvCxnSpPr/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/>
            <p:cNvCxnSpPr/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線單箭頭接點 184"/>
          <p:cNvCxnSpPr/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90" name="文字方塊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16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17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字方塊 191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92" name="文字方塊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18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93" name="文字方塊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19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/>
          <p:cNvGrpSpPr/>
          <p:nvPr/>
        </p:nvGrpSpPr>
        <p:grpSpPr>
          <a:xfrm>
            <a:off x="2481449" y="1265687"/>
            <a:ext cx="715161" cy="605813"/>
            <a:chOff x="635402" y="1337615"/>
            <a:chExt cx="715161" cy="605813"/>
          </a:xfrm>
        </p:grpSpPr>
        <p:sp>
          <p:nvSpPr>
            <p:cNvPr id="195" name="矩形 194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/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96" name="文字方塊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7" name="直線單箭頭接點 196"/>
          <p:cNvCxnSpPr>
            <a:endCxn id="199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/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199" name="矩形 19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200" name="群組 199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1" name="直線接點 200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直線單箭頭接點 202"/>
          <p:cNvCxnSpPr>
            <a:endCxn id="205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/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205" name="矩形 204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206" name="群組 205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/>
          <p:cNvCxnSpPr>
            <a:endCxn id="211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/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211" name="矩形 2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212" name="群組 211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/>
          <p:cNvCxnSpPr>
            <a:endCxn id="217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/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217" name="矩形 21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218" name="群組 217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/>
          <p:cNvCxnSpPr/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H="1" flipV="1">
            <a:off x="5640138" y="157604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/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/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/>
          <p:cNvCxnSpPr>
            <a:endCxn id="199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/>
          <p:cNvCxnSpPr/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/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/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/>
          <p:nvPr/>
        </p:nvCxnSpPr>
        <p:spPr>
          <a:xfrm flipH="1">
            <a:off x="3050126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字方塊 229"/>
              <p:cNvSpPr txBox="1"/>
              <p:nvPr/>
            </p:nvSpPr>
            <p:spPr>
              <a:xfrm>
                <a:off x="8121505" y="331012"/>
                <a:ext cx="2494273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>
                              <a:solidFill>
                                <a:prstClr val="black"/>
                              </a:solidFill>
                              <a:latin typeface="Calibri" panose="020F0502020204030204"/>
                              <a:ea typeface="PMingLiU" panose="02020500000000000000" pitchFamily="18" charset="-12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30" name="文字方塊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05" y="331012"/>
                <a:ext cx="2494273" cy="1045543"/>
              </a:xfrm>
              <a:prstGeom prst="rect">
                <a:avLst/>
              </a:prstGeom>
              <a:blipFill rotWithShape="1">
                <a:blip r:embed="rId21"/>
                <a:stretch>
                  <a:fillRect l="-20" t="-17" r="19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文字方塊 230"/>
          <p:cNvSpPr txBox="1"/>
          <p:nvPr/>
        </p:nvSpPr>
        <p:spPr>
          <a:xfrm>
            <a:off x="4370976" y="141157"/>
            <a:ext cx="397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Extract information based on attention scores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2107404" y="5734218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5734218"/>
                <a:ext cx="1595180" cy="377667"/>
              </a:xfrm>
              <a:prstGeom prst="rect">
                <a:avLst/>
              </a:prstGeom>
              <a:blipFill rotWithShape="1">
                <a:blip r:embed="rId22"/>
                <a:stretch>
                  <a:fillRect l="-30" t="-44" r="-1360" b="-1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4297226" y="5757116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595180" cy="377667"/>
              </a:xfrm>
              <a:prstGeom prst="rect">
                <a:avLst/>
              </a:prstGeom>
              <a:blipFill rotWithShape="1">
                <a:blip r:embed="rId23"/>
                <a:stretch>
                  <a:fillRect l="-11" t="-55" r="-1378" b="-1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6559980" y="5757115"/>
                <a:ext cx="159518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595180" cy="377667"/>
              </a:xfrm>
              <a:prstGeom prst="rect">
                <a:avLst/>
              </a:prstGeom>
              <a:blipFill rotWithShape="1">
                <a:blip r:embed="rId24"/>
                <a:stretch>
                  <a:fillRect l="-27" t="-54" r="-1363" b="-1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8784148" y="5757113"/>
                <a:ext cx="1595180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595180" cy="376642"/>
              </a:xfrm>
              <a:prstGeom prst="rect">
                <a:avLst/>
              </a:prstGeom>
              <a:blipFill rotWithShape="1">
                <a:blip r:embed="rId25"/>
                <a:stretch>
                  <a:fillRect l="-12" t="-54" r="-1377" b="-1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單箭頭接點 102"/>
          <p:cNvCxnSpPr/>
          <p:nvPr/>
        </p:nvCxnSpPr>
        <p:spPr>
          <a:xfrm>
            <a:off x="2845603" y="4638570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2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 rotWithShape="1">
                <a:blip r:embed="rId6"/>
                <a:stretch>
                  <a:fillRect l="-9" t="-127" r="30" b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40" t="-68" r="62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52" t="-68" r="73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35" t="-100" r="56" b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/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/>
            <p:cNvCxnSpPr/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/>
          <p:cNvCxnSpPr/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Can be either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or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a hidden layer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7" name="右大括弧 126"/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矩形: 圓角 1"/>
          <p:cNvSpPr/>
          <p:nvPr/>
        </p:nvSpPr>
        <p:spPr>
          <a:xfrm>
            <a:off x="2469667" y="872197"/>
            <a:ext cx="696322" cy="9307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1" name="矩形: 圓角 50"/>
          <p:cNvSpPr/>
          <p:nvPr/>
        </p:nvSpPr>
        <p:spPr>
          <a:xfrm>
            <a:off x="2497416" y="4852513"/>
            <a:ext cx="7454517" cy="658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98646" y="200069"/>
            <a:ext cx="203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parallel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3" name="右大括弧 52"/>
          <p:cNvSpPr/>
          <p:nvPr/>
        </p:nvSpPr>
        <p:spPr>
          <a:xfrm rot="16200000" flipV="1">
            <a:off x="5928622" y="-2932133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單箭頭接點 80"/>
          <p:cNvCxnSpPr/>
          <p:nvPr/>
        </p:nvCxnSpPr>
        <p:spPr>
          <a:xfrm flipV="1">
            <a:off x="4120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5414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2367078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687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345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044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89075" y="75339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Multi-head 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0894" y="608440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0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blipFill rotWithShape="1">
                <a:blip r:embed="rId2"/>
                <a:stretch>
                  <a:fillRect l="-54" t="-20" r="76" b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V="1">
            <a:off x="4112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666058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5077437" y="5006242"/>
            <a:ext cx="715161" cy="813431"/>
            <a:chOff x="3154887" y="3748362"/>
            <a:chExt cx="715161" cy="813431"/>
          </a:xfrm>
        </p:grpSpPr>
        <p:sp>
          <p:nvSpPr>
            <p:cNvPr id="11" name="矩形 10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blipFill rotWithShape="1">
                <a:blip r:embed="rId4"/>
                <a:stretch>
                  <a:fillRect l="-1" t="-62" r="23" b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/>
          <p:cNvGrpSpPr/>
          <p:nvPr/>
        </p:nvGrpSpPr>
        <p:grpSpPr>
          <a:xfrm>
            <a:off x="2355203" y="5006242"/>
            <a:ext cx="715161" cy="813431"/>
            <a:chOff x="1299972" y="3748362"/>
            <a:chExt cx="715161" cy="813431"/>
          </a:xfrm>
        </p:grpSpPr>
        <p:grpSp>
          <p:nvGrpSpPr>
            <p:cNvPr id="39" name="群組 38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字方塊 39"/>
          <p:cNvSpPr txBox="1"/>
          <p:nvPr/>
        </p:nvSpPr>
        <p:spPr>
          <a:xfrm>
            <a:off x="6783588" y="106115"/>
            <a:ext cx="35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(2 heads as example)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01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blipFill rotWithShape="1">
                <a:blip r:embed="rId6"/>
                <a:stretch>
                  <a:fillRect l="-69" t="-7" r="1" b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2921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blipFill rotWithShape="1">
                <a:blip r:embed="rId7"/>
                <a:stretch>
                  <a:fillRect l="-80" t="-45" r="13" b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/>
          <p:cNvCxnSpPr/>
          <p:nvPr/>
        </p:nvCxnSpPr>
        <p:spPr>
          <a:xfrm>
            <a:off x="3800469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3778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4478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634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blipFill rotWithShape="1">
                <a:blip r:embed="rId8"/>
                <a:stretch>
                  <a:fillRect l="-7" t="-97" r="29" b="-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4354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blipFill rotWithShape="1">
                <a:blip r:embed="rId9"/>
                <a:stretch>
                  <a:fillRect l="-64" t="-6" r="85" b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>
            <a:off x="5094631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5072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772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928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blipFill rotWithShape="1">
                <a:blip r:embed="rId10"/>
                <a:stretch>
                  <a:fillRect l="-12" t="-15" r="33" b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5648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blipFill rotWithShape="1">
                <a:blip r:embed="rId11"/>
                <a:stretch>
                  <a:fillRect l="-48" t="-116" r="69" b="-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線單箭頭接點 135"/>
          <p:cNvCxnSpPr/>
          <p:nvPr/>
        </p:nvCxnSpPr>
        <p:spPr>
          <a:xfrm flipV="1">
            <a:off x="8439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9733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6686432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V="1">
            <a:off x="7006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6664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V="1">
            <a:off x="7363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8200248" y="605318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279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blipFill rotWithShape="1">
                <a:blip r:embed="rId12"/>
                <a:stretch>
                  <a:fillRect l="-66" t="-132" r="87" b="-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單箭頭接點 144"/>
          <p:cNvCxnSpPr/>
          <p:nvPr/>
        </p:nvCxnSpPr>
        <p:spPr>
          <a:xfrm flipV="1">
            <a:off x="8432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6985412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/>
          <p:cNvGrpSpPr/>
          <p:nvPr/>
        </p:nvGrpSpPr>
        <p:grpSpPr>
          <a:xfrm>
            <a:off x="9396791" y="4975023"/>
            <a:ext cx="715161" cy="813431"/>
            <a:chOff x="3154887" y="3748362"/>
            <a:chExt cx="715161" cy="813431"/>
          </a:xfrm>
        </p:grpSpPr>
        <p:sp>
          <p:nvSpPr>
            <p:cNvPr id="148" name="矩形 147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/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49" name="文字方塊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/>
              <p:cNvSpPr txBox="1"/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blipFill rotWithShape="1">
                <a:blip r:embed="rId14"/>
                <a:stretch>
                  <a:fillRect l="-13" t="-40" r="34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群組 151"/>
          <p:cNvGrpSpPr/>
          <p:nvPr/>
        </p:nvGrpSpPr>
        <p:grpSpPr>
          <a:xfrm>
            <a:off x="6674557" y="4975023"/>
            <a:ext cx="715161" cy="813431"/>
            <a:chOff x="1299972" y="3748362"/>
            <a:chExt cx="715161" cy="813431"/>
          </a:xfrm>
        </p:grpSpPr>
        <p:grpSp>
          <p:nvGrpSpPr>
            <p:cNvPr id="153" name="群組 152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156" name="直線單箭頭接點 155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字方塊 153"/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54" name="文字方塊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矩形 156"/>
          <p:cNvSpPr/>
          <p:nvPr/>
        </p:nvSpPr>
        <p:spPr>
          <a:xfrm>
            <a:off x="6520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/>
              <p:cNvSpPr txBox="1"/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blipFill rotWithShape="1">
                <a:blip r:embed="rId16"/>
                <a:stretch>
                  <a:fillRect l="-81" t="-119" r="13" b="-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矩形 158"/>
          <p:cNvSpPr/>
          <p:nvPr/>
        </p:nvSpPr>
        <p:spPr>
          <a:xfrm>
            <a:off x="7240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/>
              <p:cNvSpPr txBox="1"/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0" name="文字方塊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blipFill rotWithShape="1">
                <a:blip r:embed="rId17"/>
                <a:stretch>
                  <a:fillRect l="-3" t="-23" r="24" b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/>
          <p:cNvCxnSpPr/>
          <p:nvPr/>
        </p:nvCxnSpPr>
        <p:spPr>
          <a:xfrm>
            <a:off x="8119823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V="1">
            <a:off x="8097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8797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7953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blipFill rotWithShape="1">
                <a:blip r:embed="rId18"/>
                <a:stretch>
                  <a:fillRect l="-19" t="-75" r="40" b="-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矩形 166"/>
          <p:cNvSpPr/>
          <p:nvPr/>
        </p:nvSpPr>
        <p:spPr>
          <a:xfrm>
            <a:off x="8673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/>
              <p:cNvSpPr txBox="1"/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blipFill rotWithShape="1">
                <a:blip r:embed="rId19"/>
                <a:stretch>
                  <a:fillRect l="-76" t="-118" r="8" b="-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線單箭頭接點 168"/>
          <p:cNvCxnSpPr/>
          <p:nvPr/>
        </p:nvCxnSpPr>
        <p:spPr>
          <a:xfrm>
            <a:off x="9413985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V="1">
            <a:off x="9392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V="1">
            <a:off x="10091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9248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blipFill rotWithShape="1">
                <a:blip r:embed="rId20"/>
                <a:stretch>
                  <a:fillRect l="-24" t="-127" r="45" b="-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/>
          <p:cNvSpPr/>
          <p:nvPr/>
        </p:nvSpPr>
        <p:spPr>
          <a:xfrm>
            <a:off x="9967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/>
              <p:cNvSpPr txBox="1"/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blipFill rotWithShape="1">
                <a:blip r:embed="rId21"/>
                <a:stretch>
                  <a:fillRect l="-60" t="-94" r="81" b="-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群組 175"/>
          <p:cNvGrpSpPr/>
          <p:nvPr/>
        </p:nvGrpSpPr>
        <p:grpSpPr>
          <a:xfrm>
            <a:off x="5873959" y="756045"/>
            <a:ext cx="715161" cy="605813"/>
            <a:chOff x="635402" y="1337615"/>
            <a:chExt cx="715161" cy="605813"/>
          </a:xfrm>
        </p:grpSpPr>
        <p:sp>
          <p:nvSpPr>
            <p:cNvPr id="177" name="矩形 17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stCxn id="65" idx="0"/>
            <a:endCxn id="120" idx="2"/>
          </p:cNvCxnSpPr>
          <p:nvPr/>
        </p:nvCxnSpPr>
        <p:spPr>
          <a:xfrm flipV="1">
            <a:off x="2435874" y="2518497"/>
            <a:ext cx="5590474" cy="9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8200249" y="2497623"/>
            <a:ext cx="1064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/>
          <p:cNvSpPr/>
          <p:nvPr/>
        </p:nvSpPr>
        <p:spPr>
          <a:xfrm>
            <a:off x="8026348" y="24284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V="1">
            <a:off x="8119822" y="2608497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9270375" y="2337058"/>
            <a:ext cx="298383" cy="310013"/>
            <a:chOff x="-105878" y="1740168"/>
            <a:chExt cx="461666" cy="461665"/>
          </a:xfrm>
        </p:grpSpPr>
        <p:sp>
          <p:nvSpPr>
            <p:cNvPr id="123" name="矩形 122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24" name="群組 1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5" name="直線接點 12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直線單箭頭接點 126"/>
          <p:cNvCxnSpPr/>
          <p:nvPr/>
        </p:nvCxnSpPr>
        <p:spPr>
          <a:xfrm flipV="1">
            <a:off x="9430293" y="2647070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 flipV="1">
            <a:off x="9415906" y="1072362"/>
            <a:ext cx="0" cy="126469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6461264" y="1056160"/>
            <a:ext cx="2952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群組 129"/>
          <p:cNvGrpSpPr/>
          <p:nvPr/>
        </p:nvGrpSpPr>
        <p:grpSpPr>
          <a:xfrm>
            <a:off x="4934158" y="2346901"/>
            <a:ext cx="298383" cy="310013"/>
            <a:chOff x="-105878" y="1740168"/>
            <a:chExt cx="461666" cy="461665"/>
          </a:xfrm>
        </p:grpSpPr>
        <p:sp>
          <p:nvSpPr>
            <p:cNvPr id="131" name="矩形 13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32" name="群組 131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3" name="直線接點 13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橢圓 134"/>
          <p:cNvSpPr/>
          <p:nvPr/>
        </p:nvSpPr>
        <p:spPr>
          <a:xfrm>
            <a:off x="3686544" y="24024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61" name="直線單箭頭接點 160"/>
          <p:cNvCxnSpPr>
            <a:endCxn id="135" idx="3"/>
          </p:cNvCxnSpPr>
          <p:nvPr/>
        </p:nvCxnSpPr>
        <p:spPr>
          <a:xfrm flipV="1">
            <a:off x="2336626" y="2556042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flipH="1" flipV="1">
            <a:off x="3788419" y="2599096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 flipV="1">
            <a:off x="3927995" y="2487893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/>
          <p:nvPr/>
        </p:nvCxnSpPr>
        <p:spPr>
          <a:xfrm flipV="1">
            <a:off x="5088996" y="263357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31" idx="0"/>
          </p:cNvCxnSpPr>
          <p:nvPr/>
        </p:nvCxnSpPr>
        <p:spPr>
          <a:xfrm flipH="1" flipV="1">
            <a:off x="5072803" y="1056160"/>
            <a:ext cx="0" cy="12907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>
            <a:off x="5049387" y="1032658"/>
            <a:ext cx="891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字方塊 187"/>
              <p:cNvSpPr txBox="1"/>
              <p:nvPr/>
            </p:nvSpPr>
            <p:spPr>
              <a:xfrm>
                <a:off x="1922521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88" name="文字方塊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6084405"/>
                <a:ext cx="1503297" cy="378758"/>
              </a:xfrm>
              <a:prstGeom prst="rect">
                <a:avLst/>
              </a:prstGeom>
              <a:blipFill rotWithShape="1">
                <a:blip r:embed="rId23"/>
                <a:stretch>
                  <a:fillRect l="-25" t="-124" r="-1183" b="-1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字方塊 188"/>
              <p:cNvSpPr txBox="1"/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89" name="文字方塊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blipFill rotWithShape="1">
                <a:blip r:embed="rId24"/>
                <a:stretch>
                  <a:fillRect l="-30" t="-74" r="-662" b="-13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/>
              <p:cNvSpPr txBox="1"/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90" name="文字方塊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blipFill rotWithShape="1">
                <a:blip r:embed="rId25"/>
                <a:stretch>
                  <a:fillRect l="-20" t="-13" r="-672" b="-1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9075" y="75339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Multi-head 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83588" y="106115"/>
            <a:ext cx="35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(2 heads as example)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76" name="群組 175"/>
          <p:cNvGrpSpPr/>
          <p:nvPr/>
        </p:nvGrpSpPr>
        <p:grpSpPr>
          <a:xfrm>
            <a:off x="5873959" y="756045"/>
            <a:ext cx="715161" cy="605813"/>
            <a:chOff x="635402" y="1337615"/>
            <a:chExt cx="715161" cy="605813"/>
          </a:xfrm>
        </p:grpSpPr>
        <p:sp>
          <p:nvSpPr>
            <p:cNvPr id="177" name="矩形 17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直線單箭頭接點 95"/>
          <p:cNvCxnSpPr>
            <a:endCxn id="99" idx="2"/>
          </p:cNvCxnSpPr>
          <p:nvPr/>
        </p:nvCxnSpPr>
        <p:spPr>
          <a:xfrm flipV="1">
            <a:off x="3065044" y="2484191"/>
            <a:ext cx="5667890" cy="974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927656" y="2491315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8732934" y="23941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8826408" y="2574191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/>
          <p:cNvGrpSpPr/>
          <p:nvPr/>
        </p:nvGrpSpPr>
        <p:grpSpPr>
          <a:xfrm>
            <a:off x="9957569" y="2339985"/>
            <a:ext cx="298383" cy="310013"/>
            <a:chOff x="-105878" y="1740168"/>
            <a:chExt cx="461666" cy="461665"/>
          </a:xfrm>
        </p:grpSpPr>
        <p:sp>
          <p:nvSpPr>
            <p:cNvPr id="114" name="矩形 113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16" name="直線接點 115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群組 101"/>
          <p:cNvGrpSpPr/>
          <p:nvPr/>
        </p:nvGrpSpPr>
        <p:grpSpPr>
          <a:xfrm>
            <a:off x="5873958" y="1422009"/>
            <a:ext cx="715161" cy="605813"/>
            <a:chOff x="635402" y="1337615"/>
            <a:chExt cx="715161" cy="605813"/>
          </a:xfrm>
        </p:grpSpPr>
        <p:sp>
          <p:nvSpPr>
            <p:cNvPr id="103" name="矩形 10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/>
          <p:cNvCxnSpPr/>
          <p:nvPr/>
        </p:nvCxnSpPr>
        <p:spPr>
          <a:xfrm flipV="1">
            <a:off x="10117487" y="264999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 flipV="1">
            <a:off x="10106759" y="1738326"/>
            <a:ext cx="0" cy="5562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 flipV="1">
            <a:off x="6476499" y="1724914"/>
            <a:ext cx="3630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/>
          <p:cNvGrpSpPr/>
          <p:nvPr/>
        </p:nvGrpSpPr>
        <p:grpSpPr>
          <a:xfrm>
            <a:off x="5643406" y="2336309"/>
            <a:ext cx="298383" cy="310013"/>
            <a:chOff x="-105878" y="1740168"/>
            <a:chExt cx="461666" cy="461665"/>
          </a:xfrm>
        </p:grpSpPr>
        <p:sp>
          <p:nvSpPr>
            <p:cNvPr id="122" name="矩形 12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23" name="群組 12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橢圓 125"/>
          <p:cNvSpPr/>
          <p:nvPr/>
        </p:nvSpPr>
        <p:spPr>
          <a:xfrm>
            <a:off x="4420282" y="239196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27" name="直線單箭頭接點 126"/>
          <p:cNvCxnSpPr>
            <a:endCxn id="126" idx="3"/>
          </p:cNvCxnSpPr>
          <p:nvPr/>
        </p:nvCxnSpPr>
        <p:spPr>
          <a:xfrm flipV="1">
            <a:off x="3070364" y="2545607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 flipV="1">
            <a:off x="4522157" y="2588661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V="1">
            <a:off x="4637243" y="2477301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 flipV="1">
            <a:off x="5798244" y="2622985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 flipH="1" flipV="1">
            <a:off x="5795919" y="1724915"/>
            <a:ext cx="0" cy="6113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/>
          <p:nvPr/>
        </p:nvCxnSpPr>
        <p:spPr>
          <a:xfrm>
            <a:off x="5772170" y="1738325"/>
            <a:ext cx="199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V="1">
            <a:off x="4120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V="1">
            <a:off x="5414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2367078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 flipV="1">
            <a:off x="2687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V="1">
            <a:off x="2345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flipV="1">
            <a:off x="3044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3880894" y="608440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60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/>
              <p:cNvSpPr txBox="1"/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86" name="文字方塊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blipFill rotWithShape="1">
                <a:blip r:embed="rId4"/>
                <a:stretch>
                  <a:fillRect l="-54" t="-20" r="76" b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直線單箭頭接點 186"/>
          <p:cNvCxnSpPr/>
          <p:nvPr/>
        </p:nvCxnSpPr>
        <p:spPr>
          <a:xfrm flipV="1">
            <a:off x="4112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>
            <a:off x="2666058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群組 188"/>
          <p:cNvGrpSpPr/>
          <p:nvPr/>
        </p:nvGrpSpPr>
        <p:grpSpPr>
          <a:xfrm>
            <a:off x="5077437" y="5006242"/>
            <a:ext cx="715161" cy="813431"/>
            <a:chOff x="3154887" y="3748362"/>
            <a:chExt cx="715161" cy="813431"/>
          </a:xfrm>
        </p:grpSpPr>
        <p:sp>
          <p:nvSpPr>
            <p:cNvPr id="190" name="矩形 189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字方塊 190"/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91" name="文字方塊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直線單箭頭接點 191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/>
              <p:cNvSpPr txBox="1"/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93" name="文字方塊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blipFill rotWithShape="1">
                <a:blip r:embed="rId6"/>
                <a:stretch>
                  <a:fillRect l="-1" t="-62" r="23" b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/>
          <p:cNvGrpSpPr/>
          <p:nvPr/>
        </p:nvGrpSpPr>
        <p:grpSpPr>
          <a:xfrm>
            <a:off x="2355203" y="5006242"/>
            <a:ext cx="715161" cy="813431"/>
            <a:chOff x="1299972" y="3748362"/>
            <a:chExt cx="715161" cy="813431"/>
          </a:xfrm>
        </p:grpSpPr>
        <p:grpSp>
          <p:nvGrpSpPr>
            <p:cNvPr id="195" name="群組 194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198" name="直線單箭頭接點 197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/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96" name="文字方塊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矩形 198"/>
          <p:cNvSpPr/>
          <p:nvPr/>
        </p:nvSpPr>
        <p:spPr>
          <a:xfrm>
            <a:off x="2201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/>
              <p:cNvSpPr txBox="1"/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00" name="文字方塊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blipFill rotWithShape="1">
                <a:blip r:embed="rId8"/>
                <a:stretch>
                  <a:fillRect l="-69" t="-7" r="1" b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矩形 200"/>
          <p:cNvSpPr/>
          <p:nvPr/>
        </p:nvSpPr>
        <p:spPr>
          <a:xfrm>
            <a:off x="2921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/>
              <p:cNvSpPr txBox="1"/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02" name="文字方塊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blipFill rotWithShape="1">
                <a:blip r:embed="rId9"/>
                <a:stretch>
                  <a:fillRect l="-80" t="-45" r="13" b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線單箭頭接點 202"/>
          <p:cNvCxnSpPr/>
          <p:nvPr/>
        </p:nvCxnSpPr>
        <p:spPr>
          <a:xfrm>
            <a:off x="3800469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V="1">
            <a:off x="3778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 flipV="1">
            <a:off x="4478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3634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字方塊 206"/>
              <p:cNvSpPr txBox="1"/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07" name="文字方塊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blipFill rotWithShape="1">
                <a:blip r:embed="rId10"/>
                <a:stretch>
                  <a:fillRect l="-7" t="-97" r="29" b="-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 207"/>
          <p:cNvSpPr/>
          <p:nvPr/>
        </p:nvSpPr>
        <p:spPr>
          <a:xfrm>
            <a:off x="4354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字方塊 208"/>
              <p:cNvSpPr txBox="1"/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09" name="文字方塊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blipFill rotWithShape="1">
                <a:blip r:embed="rId11"/>
                <a:stretch>
                  <a:fillRect l="-64" t="-6" r="85" b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單箭頭接點 209"/>
          <p:cNvCxnSpPr/>
          <p:nvPr/>
        </p:nvCxnSpPr>
        <p:spPr>
          <a:xfrm>
            <a:off x="5094631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/>
          <p:cNvCxnSpPr/>
          <p:nvPr/>
        </p:nvCxnSpPr>
        <p:spPr>
          <a:xfrm flipV="1">
            <a:off x="5072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/>
          <p:nvPr/>
        </p:nvCxnSpPr>
        <p:spPr>
          <a:xfrm flipV="1">
            <a:off x="5772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928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字方塊 213"/>
              <p:cNvSpPr txBox="1"/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14" name="文字方塊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blipFill rotWithShape="1">
                <a:blip r:embed="rId12"/>
                <a:stretch>
                  <a:fillRect l="-12" t="-15" r="33" b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矩形 214"/>
          <p:cNvSpPr/>
          <p:nvPr/>
        </p:nvSpPr>
        <p:spPr>
          <a:xfrm>
            <a:off x="5648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字方塊 215"/>
              <p:cNvSpPr txBox="1"/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16" name="文字方塊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blipFill rotWithShape="1">
                <a:blip r:embed="rId13"/>
                <a:stretch>
                  <a:fillRect l="-48" t="-116" r="69" b="-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線單箭頭接點 216"/>
          <p:cNvCxnSpPr/>
          <p:nvPr/>
        </p:nvCxnSpPr>
        <p:spPr>
          <a:xfrm flipV="1">
            <a:off x="8439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flipV="1">
            <a:off x="9733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6686432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7006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 flipV="1">
            <a:off x="6664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7363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8200248" y="605318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8279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224"/>
              <p:cNvSpPr txBox="1"/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25" name="文字方塊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blipFill rotWithShape="1">
                <a:blip r:embed="rId14"/>
                <a:stretch>
                  <a:fillRect l="-66" t="-132" r="87" b="-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單箭頭接點 225"/>
          <p:cNvCxnSpPr/>
          <p:nvPr/>
        </p:nvCxnSpPr>
        <p:spPr>
          <a:xfrm flipV="1">
            <a:off x="8432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/>
          <p:nvPr/>
        </p:nvCxnSpPr>
        <p:spPr>
          <a:xfrm>
            <a:off x="6985412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群組 227"/>
          <p:cNvGrpSpPr/>
          <p:nvPr/>
        </p:nvGrpSpPr>
        <p:grpSpPr>
          <a:xfrm>
            <a:off x="9396791" y="4975023"/>
            <a:ext cx="715161" cy="813431"/>
            <a:chOff x="3154887" y="3748362"/>
            <a:chExt cx="715161" cy="813431"/>
          </a:xfrm>
        </p:grpSpPr>
        <p:sp>
          <p:nvSpPr>
            <p:cNvPr id="229" name="矩形 228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字方塊 229"/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30" name="文字方塊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直線單箭頭接點 230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字方塊 231"/>
              <p:cNvSpPr txBox="1"/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32" name="文字方塊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blipFill rotWithShape="1">
                <a:blip r:embed="rId16"/>
                <a:stretch>
                  <a:fillRect l="-13" t="-40" r="34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3" name="群組 232"/>
          <p:cNvGrpSpPr/>
          <p:nvPr/>
        </p:nvGrpSpPr>
        <p:grpSpPr>
          <a:xfrm>
            <a:off x="6674557" y="4975023"/>
            <a:ext cx="715161" cy="813431"/>
            <a:chOff x="1299972" y="3748362"/>
            <a:chExt cx="715161" cy="813431"/>
          </a:xfrm>
        </p:grpSpPr>
        <p:grpSp>
          <p:nvGrpSpPr>
            <p:cNvPr id="234" name="群組 233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36" name="矩形 235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237" name="直線單箭頭接點 236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/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35" name="文字方塊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8" name="矩形 237"/>
          <p:cNvSpPr/>
          <p:nvPr/>
        </p:nvSpPr>
        <p:spPr>
          <a:xfrm>
            <a:off x="6520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字方塊 238"/>
              <p:cNvSpPr txBox="1"/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39" name="文字方塊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blipFill rotWithShape="1">
                <a:blip r:embed="rId18"/>
                <a:stretch>
                  <a:fillRect l="-81" t="-119" r="13" b="-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矩形 239"/>
          <p:cNvSpPr/>
          <p:nvPr/>
        </p:nvSpPr>
        <p:spPr>
          <a:xfrm>
            <a:off x="7240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/>
              <p:cNvSpPr txBox="1"/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41" name="文字方塊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blipFill rotWithShape="1">
                <a:blip r:embed="rId19"/>
                <a:stretch>
                  <a:fillRect l="-3" t="-23" r="24" b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線單箭頭接點 241"/>
          <p:cNvCxnSpPr/>
          <p:nvPr/>
        </p:nvCxnSpPr>
        <p:spPr>
          <a:xfrm>
            <a:off x="8119823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 flipV="1">
            <a:off x="8097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/>
          <p:cNvCxnSpPr/>
          <p:nvPr/>
        </p:nvCxnSpPr>
        <p:spPr>
          <a:xfrm flipV="1">
            <a:off x="8797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7953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字方塊 245"/>
              <p:cNvSpPr txBox="1"/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46" name="文字方塊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blipFill rotWithShape="1">
                <a:blip r:embed="rId20"/>
                <a:stretch>
                  <a:fillRect l="-19" t="-75" r="40" b="-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矩形 246"/>
          <p:cNvSpPr/>
          <p:nvPr/>
        </p:nvSpPr>
        <p:spPr>
          <a:xfrm>
            <a:off x="8673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字方塊 247"/>
              <p:cNvSpPr txBox="1"/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48" name="文字方塊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blipFill rotWithShape="1">
                <a:blip r:embed="rId21"/>
                <a:stretch>
                  <a:fillRect l="-76" t="-118" r="8" b="-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線單箭頭接點 248"/>
          <p:cNvCxnSpPr/>
          <p:nvPr/>
        </p:nvCxnSpPr>
        <p:spPr>
          <a:xfrm>
            <a:off x="9413985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/>
          <p:cNvCxnSpPr/>
          <p:nvPr/>
        </p:nvCxnSpPr>
        <p:spPr>
          <a:xfrm flipV="1">
            <a:off x="9392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flipV="1">
            <a:off x="10091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9248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/>
              <p:cNvSpPr txBox="1"/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3" name="文字方塊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blipFill rotWithShape="1">
                <a:blip r:embed="rId22"/>
                <a:stretch>
                  <a:fillRect l="-24" t="-127" r="45" b="-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矩形 253"/>
          <p:cNvSpPr/>
          <p:nvPr/>
        </p:nvSpPr>
        <p:spPr>
          <a:xfrm>
            <a:off x="9967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字方塊 254"/>
              <p:cNvSpPr txBox="1"/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5" name="文字方塊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blipFill rotWithShape="1">
                <a:blip r:embed="rId23"/>
                <a:stretch>
                  <a:fillRect l="-60" t="-94" r="81" b="-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/>
              <p:cNvSpPr txBox="1"/>
              <p:nvPr/>
            </p:nvSpPr>
            <p:spPr>
              <a:xfrm>
                <a:off x="1922521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6" name="文字方塊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6084405"/>
                <a:ext cx="1503297" cy="378758"/>
              </a:xfrm>
              <a:prstGeom prst="rect">
                <a:avLst/>
              </a:prstGeom>
              <a:blipFill rotWithShape="1">
                <a:blip r:embed="rId24"/>
                <a:stretch>
                  <a:fillRect l="-25" t="-124" r="-1183" b="-1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字方塊 256"/>
              <p:cNvSpPr txBox="1"/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7" name="文字方塊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blipFill rotWithShape="1">
                <a:blip r:embed="rId25"/>
                <a:stretch>
                  <a:fillRect l="-30" t="-74" r="-662" b="-13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字方塊 257"/>
              <p:cNvSpPr txBox="1"/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8" name="文字方塊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blipFill rotWithShape="1">
                <a:blip r:embed="rId26"/>
                <a:stretch>
                  <a:fillRect l="-20" t="-13" r="-672" b="-1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9075" y="75339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Multi-head 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83588" y="106115"/>
            <a:ext cx="35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(2 heads as example)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76" name="群組 175"/>
          <p:cNvGrpSpPr/>
          <p:nvPr/>
        </p:nvGrpSpPr>
        <p:grpSpPr>
          <a:xfrm>
            <a:off x="5873959" y="756045"/>
            <a:ext cx="715161" cy="605813"/>
            <a:chOff x="635402" y="1337615"/>
            <a:chExt cx="715161" cy="605813"/>
          </a:xfrm>
        </p:grpSpPr>
        <p:sp>
          <p:nvSpPr>
            <p:cNvPr id="177" name="矩形 17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群組 101"/>
          <p:cNvGrpSpPr/>
          <p:nvPr/>
        </p:nvGrpSpPr>
        <p:grpSpPr>
          <a:xfrm>
            <a:off x="5873958" y="1422009"/>
            <a:ext cx="715161" cy="605813"/>
            <a:chOff x="635402" y="1337615"/>
            <a:chExt cx="715161" cy="605813"/>
          </a:xfrm>
        </p:grpSpPr>
        <p:sp>
          <p:nvSpPr>
            <p:cNvPr id="103" name="矩形 10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矩形 4"/>
          <p:cNvSpPr/>
          <p:nvPr/>
        </p:nvSpPr>
        <p:spPr>
          <a:xfrm>
            <a:off x="5873957" y="660113"/>
            <a:ext cx="664854" cy="1464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3253144" y="1082368"/>
            <a:ext cx="715161" cy="605813"/>
            <a:chOff x="635402" y="1337615"/>
            <a:chExt cx="715161" cy="605813"/>
          </a:xfrm>
        </p:grpSpPr>
        <p:sp>
          <p:nvSpPr>
            <p:cNvPr id="133" name="矩形 13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字方塊 179"/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80" name="文字方塊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3856517" y="1126250"/>
            <a:ext cx="42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=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54436" y="1033975"/>
                <a:ext cx="1415745" cy="710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36" y="1033975"/>
                <a:ext cx="1415745" cy="710493"/>
              </a:xfrm>
              <a:prstGeom prst="rect">
                <a:avLst/>
              </a:prstGeom>
              <a:blipFill rotWithShape="1">
                <a:blip r:embed="rId5"/>
                <a:stretch>
                  <a:fillRect l="-466" t="-921" r="-408" b="-876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線單箭頭接點 240"/>
          <p:cNvCxnSpPr/>
          <p:nvPr/>
        </p:nvCxnSpPr>
        <p:spPr>
          <a:xfrm flipV="1">
            <a:off x="4120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/>
          <p:nvPr/>
        </p:nvCxnSpPr>
        <p:spPr>
          <a:xfrm flipV="1">
            <a:off x="5414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>
            <a:off x="2367078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/>
          <p:cNvCxnSpPr/>
          <p:nvPr/>
        </p:nvCxnSpPr>
        <p:spPr>
          <a:xfrm flipV="1">
            <a:off x="2687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/>
          <p:cNvCxnSpPr/>
          <p:nvPr/>
        </p:nvCxnSpPr>
        <p:spPr>
          <a:xfrm flipV="1">
            <a:off x="2345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/>
          <p:cNvCxnSpPr/>
          <p:nvPr/>
        </p:nvCxnSpPr>
        <p:spPr>
          <a:xfrm flipV="1">
            <a:off x="3044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>
            <a:off x="3880894" y="608440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960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字方塊 248"/>
              <p:cNvSpPr txBox="1"/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49" name="文字方塊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blipFill rotWithShape="1">
                <a:blip r:embed="rId6"/>
                <a:stretch>
                  <a:fillRect l="-54" t="-20" r="76" b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直線單箭頭接點 249"/>
          <p:cNvCxnSpPr/>
          <p:nvPr/>
        </p:nvCxnSpPr>
        <p:spPr>
          <a:xfrm flipV="1">
            <a:off x="4112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>
            <a:off x="2666058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群組 251"/>
          <p:cNvGrpSpPr/>
          <p:nvPr/>
        </p:nvGrpSpPr>
        <p:grpSpPr>
          <a:xfrm>
            <a:off x="5077437" y="5006242"/>
            <a:ext cx="715161" cy="813431"/>
            <a:chOff x="3154887" y="3748362"/>
            <a:chExt cx="715161" cy="813431"/>
          </a:xfrm>
        </p:grpSpPr>
        <p:sp>
          <p:nvSpPr>
            <p:cNvPr id="253" name="矩形 252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字方塊 253"/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54" name="文字方塊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直線單箭頭接點 254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/>
              <p:cNvSpPr txBox="1"/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6" name="文字方塊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blipFill rotWithShape="1">
                <a:blip r:embed="rId8"/>
                <a:stretch>
                  <a:fillRect l="-1" t="-62" r="23" b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/>
          <p:cNvGrpSpPr/>
          <p:nvPr/>
        </p:nvGrpSpPr>
        <p:grpSpPr>
          <a:xfrm>
            <a:off x="2355203" y="5006242"/>
            <a:ext cx="715161" cy="813431"/>
            <a:chOff x="1299972" y="3748362"/>
            <a:chExt cx="715161" cy="813431"/>
          </a:xfrm>
        </p:grpSpPr>
        <p:grpSp>
          <p:nvGrpSpPr>
            <p:cNvPr id="258" name="群組 257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60" name="矩形 259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261" name="直線單箭頭接點 260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/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59" name="文字方塊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2" name="矩形 261"/>
          <p:cNvSpPr/>
          <p:nvPr/>
        </p:nvSpPr>
        <p:spPr>
          <a:xfrm>
            <a:off x="2201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/>
              <p:cNvSpPr txBox="1"/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63" name="文字方塊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blipFill rotWithShape="1">
                <a:blip r:embed="rId10"/>
                <a:stretch>
                  <a:fillRect l="-69" t="-7" r="1" b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矩形 263"/>
          <p:cNvSpPr/>
          <p:nvPr/>
        </p:nvSpPr>
        <p:spPr>
          <a:xfrm>
            <a:off x="2921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/>
              <p:cNvSpPr txBox="1"/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65" name="文字方塊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blipFill rotWithShape="1">
                <a:blip r:embed="rId11"/>
                <a:stretch>
                  <a:fillRect l="-80" t="-45" r="13" b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線單箭頭接點 265"/>
          <p:cNvCxnSpPr/>
          <p:nvPr/>
        </p:nvCxnSpPr>
        <p:spPr>
          <a:xfrm>
            <a:off x="3800469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V="1">
            <a:off x="3778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/>
          <p:nvPr/>
        </p:nvCxnSpPr>
        <p:spPr>
          <a:xfrm flipV="1">
            <a:off x="4478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3634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/>
              <p:cNvSpPr txBox="1"/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0" name="文字方塊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blipFill rotWithShape="1">
                <a:blip r:embed="rId12"/>
                <a:stretch>
                  <a:fillRect l="-7" t="-97" r="29" b="-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矩形 270"/>
          <p:cNvSpPr/>
          <p:nvPr/>
        </p:nvSpPr>
        <p:spPr>
          <a:xfrm>
            <a:off x="4354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字方塊 271"/>
              <p:cNvSpPr txBox="1"/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2" name="文字方塊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blipFill rotWithShape="1">
                <a:blip r:embed="rId13"/>
                <a:stretch>
                  <a:fillRect l="-64" t="-6" r="85" b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線單箭頭接點 272"/>
          <p:cNvCxnSpPr/>
          <p:nvPr/>
        </p:nvCxnSpPr>
        <p:spPr>
          <a:xfrm>
            <a:off x="5094631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/>
          <p:cNvCxnSpPr/>
          <p:nvPr/>
        </p:nvCxnSpPr>
        <p:spPr>
          <a:xfrm flipV="1">
            <a:off x="5072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 flipV="1">
            <a:off x="5772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/>
          <p:cNvSpPr/>
          <p:nvPr/>
        </p:nvSpPr>
        <p:spPr>
          <a:xfrm>
            <a:off x="4928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字方塊 276"/>
              <p:cNvSpPr txBox="1"/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7" name="文字方塊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blipFill rotWithShape="1">
                <a:blip r:embed="rId14"/>
                <a:stretch>
                  <a:fillRect l="-12" t="-15" r="33" b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矩形 277"/>
          <p:cNvSpPr/>
          <p:nvPr/>
        </p:nvSpPr>
        <p:spPr>
          <a:xfrm>
            <a:off x="5648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字方塊 278"/>
              <p:cNvSpPr txBox="1"/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9" name="文字方塊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blipFill rotWithShape="1">
                <a:blip r:embed="rId15"/>
                <a:stretch>
                  <a:fillRect l="-48" t="-116" r="69" b="-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線單箭頭接點 279"/>
          <p:cNvCxnSpPr/>
          <p:nvPr/>
        </p:nvCxnSpPr>
        <p:spPr>
          <a:xfrm flipV="1">
            <a:off x="8439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/>
          <p:cNvCxnSpPr/>
          <p:nvPr/>
        </p:nvCxnSpPr>
        <p:spPr>
          <a:xfrm flipV="1">
            <a:off x="9733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/>
          <p:nvPr/>
        </p:nvCxnSpPr>
        <p:spPr>
          <a:xfrm>
            <a:off x="6686432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/>
          <p:cNvCxnSpPr/>
          <p:nvPr/>
        </p:nvCxnSpPr>
        <p:spPr>
          <a:xfrm flipV="1">
            <a:off x="7006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/>
          <p:cNvCxnSpPr/>
          <p:nvPr/>
        </p:nvCxnSpPr>
        <p:spPr>
          <a:xfrm flipV="1">
            <a:off x="6664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/>
          <p:nvPr/>
        </p:nvCxnSpPr>
        <p:spPr>
          <a:xfrm flipV="1">
            <a:off x="7363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8200248" y="605318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8279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字方塊 287"/>
              <p:cNvSpPr txBox="1"/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88" name="文字方塊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blipFill rotWithShape="1">
                <a:blip r:embed="rId16"/>
                <a:stretch>
                  <a:fillRect l="-66" t="-132" r="87" b="-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線單箭頭接點 288"/>
          <p:cNvCxnSpPr/>
          <p:nvPr/>
        </p:nvCxnSpPr>
        <p:spPr>
          <a:xfrm flipV="1">
            <a:off x="8432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>
            <a:off x="6985412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群組 290"/>
          <p:cNvGrpSpPr/>
          <p:nvPr/>
        </p:nvGrpSpPr>
        <p:grpSpPr>
          <a:xfrm>
            <a:off x="9396791" y="4975023"/>
            <a:ext cx="715161" cy="813431"/>
            <a:chOff x="3154887" y="3748362"/>
            <a:chExt cx="715161" cy="813431"/>
          </a:xfrm>
        </p:grpSpPr>
        <p:sp>
          <p:nvSpPr>
            <p:cNvPr id="292" name="矩形 291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/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93" name="文字方塊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直線單箭頭接點 293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字方塊 294"/>
              <p:cNvSpPr txBox="1"/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95" name="文字方塊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blipFill rotWithShape="1">
                <a:blip r:embed="rId18"/>
                <a:stretch>
                  <a:fillRect l="-13" t="-40" r="34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群組 295"/>
          <p:cNvGrpSpPr/>
          <p:nvPr/>
        </p:nvGrpSpPr>
        <p:grpSpPr>
          <a:xfrm>
            <a:off x="6674557" y="4975023"/>
            <a:ext cx="715161" cy="813431"/>
            <a:chOff x="1299972" y="3748362"/>
            <a:chExt cx="715161" cy="813431"/>
          </a:xfrm>
        </p:grpSpPr>
        <p:grpSp>
          <p:nvGrpSpPr>
            <p:cNvPr id="297" name="群組 296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99" name="矩形 298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300" name="直線單箭頭接點 299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/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98" name="文字方塊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1" name="矩形 300"/>
          <p:cNvSpPr/>
          <p:nvPr/>
        </p:nvSpPr>
        <p:spPr>
          <a:xfrm>
            <a:off x="6520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字方塊 301"/>
              <p:cNvSpPr txBox="1"/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2" name="文字方塊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blipFill rotWithShape="1">
                <a:blip r:embed="rId20"/>
                <a:stretch>
                  <a:fillRect l="-81" t="-119" r="13" b="-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矩形 302"/>
          <p:cNvSpPr/>
          <p:nvPr/>
        </p:nvSpPr>
        <p:spPr>
          <a:xfrm>
            <a:off x="7240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字方塊 303"/>
              <p:cNvSpPr txBox="1"/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4" name="文字方塊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blipFill rotWithShape="1">
                <a:blip r:embed="rId21"/>
                <a:stretch>
                  <a:fillRect l="-3" t="-23" r="24" b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直線單箭頭接點 304"/>
          <p:cNvCxnSpPr/>
          <p:nvPr/>
        </p:nvCxnSpPr>
        <p:spPr>
          <a:xfrm>
            <a:off x="8119823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單箭頭接點 305"/>
          <p:cNvCxnSpPr/>
          <p:nvPr/>
        </p:nvCxnSpPr>
        <p:spPr>
          <a:xfrm flipV="1">
            <a:off x="8097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單箭頭接點 306"/>
          <p:cNvCxnSpPr/>
          <p:nvPr/>
        </p:nvCxnSpPr>
        <p:spPr>
          <a:xfrm flipV="1">
            <a:off x="8797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7953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字方塊 308"/>
              <p:cNvSpPr txBox="1"/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9" name="文字方塊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blipFill rotWithShape="1">
                <a:blip r:embed="rId22"/>
                <a:stretch>
                  <a:fillRect l="-19" t="-75" r="40" b="-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矩形 309"/>
          <p:cNvSpPr/>
          <p:nvPr/>
        </p:nvSpPr>
        <p:spPr>
          <a:xfrm>
            <a:off x="8673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字方塊 310"/>
              <p:cNvSpPr txBox="1"/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11" name="文字方塊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blipFill rotWithShape="1">
                <a:blip r:embed="rId23"/>
                <a:stretch>
                  <a:fillRect l="-76" t="-118" r="8" b="-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直線單箭頭接點 311"/>
          <p:cNvCxnSpPr/>
          <p:nvPr/>
        </p:nvCxnSpPr>
        <p:spPr>
          <a:xfrm>
            <a:off x="9413985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單箭頭接點 312"/>
          <p:cNvCxnSpPr/>
          <p:nvPr/>
        </p:nvCxnSpPr>
        <p:spPr>
          <a:xfrm flipV="1">
            <a:off x="9392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單箭頭接點 313"/>
          <p:cNvCxnSpPr/>
          <p:nvPr/>
        </p:nvCxnSpPr>
        <p:spPr>
          <a:xfrm flipV="1">
            <a:off x="10091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9248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/>
              <p:cNvSpPr txBox="1"/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16" name="文字方塊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blipFill rotWithShape="1">
                <a:blip r:embed="rId24"/>
                <a:stretch>
                  <a:fillRect l="-24" t="-127" r="45" b="-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矩形 316"/>
          <p:cNvSpPr/>
          <p:nvPr/>
        </p:nvSpPr>
        <p:spPr>
          <a:xfrm>
            <a:off x="9967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/>
              <p:cNvSpPr txBox="1"/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18" name="文字方塊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blipFill rotWithShape="1">
                <a:blip r:embed="rId25"/>
                <a:stretch>
                  <a:fillRect l="-60" t="-94" r="81" b="-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字方塊 318"/>
              <p:cNvSpPr txBox="1"/>
              <p:nvPr/>
            </p:nvSpPr>
            <p:spPr>
              <a:xfrm>
                <a:off x="1922521" y="6084405"/>
                <a:ext cx="150329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19" name="文字方塊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6084405"/>
                <a:ext cx="1503297" cy="378758"/>
              </a:xfrm>
              <a:prstGeom prst="rect">
                <a:avLst/>
              </a:prstGeom>
              <a:blipFill rotWithShape="1">
                <a:blip r:embed="rId26"/>
                <a:stretch>
                  <a:fillRect l="-25" t="-124" r="-1183" b="-1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Positional Encoding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52651" y="1825625"/>
                <a:ext cx="376046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No position information in self-attention.</a:t>
                </a:r>
              </a:p>
              <a:p>
                <a:r>
                  <a:rPr lang="en-US" altLang="zh-TW" sz="2400" dirty="0"/>
                  <a:t>Each position has a unique positional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b="1" dirty="0"/>
                  <a:t>hand-crafted</a:t>
                </a:r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b="1" dirty="0"/>
                  <a:t>learned from data</a:t>
                </a:r>
                <a:endParaRPr lang="en-US" altLang="zh-TW" sz="2400" dirty="0"/>
              </a:p>
              <a:p>
                <a:endParaRPr lang="zh-TW" altLang="en-US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1" y="1825625"/>
                <a:ext cx="3760469" cy="4351338"/>
              </a:xfrm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3881155" y="569293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216796" y="4614774"/>
            <a:ext cx="1839368" cy="1052823"/>
            <a:chOff x="401919" y="3795863"/>
            <a:chExt cx="1839368" cy="1052823"/>
          </a:xfrm>
        </p:grpSpPr>
        <p:sp>
          <p:nvSpPr>
            <p:cNvPr id="75" name="矩形 7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/>
                <p:cNvSpPr txBox="1"/>
                <p:nvPr/>
              </p:nvSpPr>
              <p:spPr>
                <a:xfrm>
                  <a:off x="1526126" y="3833406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76" name="文字方塊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359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7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/>
                <p:cNvSpPr txBox="1"/>
                <p:nvPr/>
              </p:nvSpPr>
              <p:spPr>
                <a:xfrm>
                  <a:off x="964022" y="3843680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78" name="文字方塊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359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01919" y="3843680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359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單箭頭接點 80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788681" y="5761342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81" y="5761342"/>
                <a:ext cx="715161" cy="473591"/>
              </a:xfrm>
              <a:prstGeom prst="rect">
                <a:avLst/>
              </a:prstGeom>
              <a:blipFill rotWithShape="1">
                <a:blip r:embed="rId7"/>
                <a:stretch>
                  <a:fillRect l="-38" t="-131" r="59" b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2868539" y="5706087"/>
            <a:ext cx="715161" cy="605813"/>
            <a:chOff x="6596954" y="2212974"/>
            <a:chExt cx="715161" cy="605813"/>
          </a:xfrm>
        </p:grpSpPr>
        <p:sp>
          <p:nvSpPr>
            <p:cNvPr id="92" name="矩形 91"/>
            <p:cNvSpPr/>
            <p:nvPr/>
          </p:nvSpPr>
          <p:spPr>
            <a:xfrm>
              <a:off x="6714726" y="2212974"/>
              <a:ext cx="461666" cy="6058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6596954" y="2265820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89" name="文字方塊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954" y="2265820"/>
                  <a:ext cx="715161" cy="47359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3469827" y="5719853"/>
            <a:ext cx="45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+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977754" y="875861"/>
                <a:ext cx="3435350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rPr>
                  <a:t>Each column represents a positional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54" y="875861"/>
                <a:ext cx="3435350" cy="842923"/>
              </a:xfrm>
              <a:prstGeom prst="rect">
                <a:avLst/>
              </a:prstGeom>
              <a:blipFill rotWithShape="1">
                <a:blip r:embed="rId9"/>
                <a:stretch>
                  <a:fillRect l="-11" t="-23" r="11" b="-4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5738559" y="6308901"/>
            <a:ext cx="4743206" cy="382647"/>
            <a:chOff x="4214559" y="6308900"/>
            <a:chExt cx="4743206" cy="382647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4940943" y="6406593"/>
              <a:ext cx="3333008" cy="204251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4214559" y="6308900"/>
              <a:ext cx="108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-1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876470" y="6322215"/>
              <a:ext cx="108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1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5113" y="1837286"/>
            <a:ext cx="3592668" cy="4351338"/>
          </a:xfrm>
          <a:prstGeom prst="rect">
            <a:avLst/>
          </a:prstGeom>
        </p:spPr>
      </p:pic>
      <p:sp>
        <p:nvSpPr>
          <p:cNvPr id="7" name="矩形: 圓角 6"/>
          <p:cNvSpPr/>
          <p:nvPr/>
        </p:nvSpPr>
        <p:spPr>
          <a:xfrm>
            <a:off x="6948726" y="1837287"/>
            <a:ext cx="180996" cy="4395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00285" cy="977265"/>
          </a:xfrm>
        </p:spPr>
        <p:txBody>
          <a:bodyPr/>
          <a:lstStyle/>
          <a:p>
            <a:r>
              <a:rPr lang="en-US" altLang="zh-TW" dirty="0"/>
              <a:t>Model Architecture</a:t>
            </a:r>
          </a:p>
        </p:txBody>
      </p:sp>
      <p:sp>
        <p:nvSpPr>
          <p:cNvPr id="10" name="矩形: 圓角 9"/>
          <p:cNvSpPr/>
          <p:nvPr/>
        </p:nvSpPr>
        <p:spPr>
          <a:xfrm>
            <a:off x="1526542" y="2930252"/>
            <a:ext cx="1657710" cy="83815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" name="矩形: 圓角 11"/>
          <p:cNvSpPr/>
          <p:nvPr/>
        </p:nvSpPr>
        <p:spPr>
          <a:xfrm>
            <a:off x="3680624" y="2939809"/>
            <a:ext cx="1617586" cy="840236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3500" y="4102028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240461" y="3329797"/>
            <a:ext cx="3839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375401" y="3805674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146152" y="2051454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output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4507627" y="2502841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71392" y="6324082"/>
            <a:ext cx="348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https://arxiv.org/abs/1706.03762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935981" y="5712849"/>
            <a:ext cx="419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TW" dirty="0">
                <a:solidFill>
                  <a:srgbClr val="000000"/>
                </a:solidFill>
                <a:latin typeface="Lucida Grande" panose="020B0600040502020204"/>
                <a:ea typeface="PMingLiU" panose="02020500000000000000" pitchFamily="18" charset="-120"/>
              </a:rPr>
              <a:t>Sequence to Sequence Learning with Neural Networks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815802" y="6289158"/>
            <a:ext cx="339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https://arxiv.org/abs/1409.3215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220143" y="5940697"/>
            <a:ext cx="2624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srgbClr val="000000"/>
                </a:solidFill>
                <a:latin typeface="Lucida Grande" panose="020B0600040502020204"/>
                <a:ea typeface="PMingLiU" panose="02020500000000000000" pitchFamily="18" charset="-120"/>
              </a:rPr>
              <a:t>Transformer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67" y="134834"/>
            <a:ext cx="4100324" cy="581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屏2024-04-24 01.57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0"/>
            <a:ext cx="120980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35239" y="985150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tx2"/>
                </a:solidFill>
              </a:rPr>
              <a:t>Encoder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17" name="矩形: 圓角 16"/>
          <p:cNvSpPr/>
          <p:nvPr/>
        </p:nvSpPr>
        <p:spPr>
          <a:xfrm>
            <a:off x="4026151" y="4191679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3" name="矩形: 圓角 22"/>
          <p:cNvSpPr/>
          <p:nvPr/>
        </p:nvSpPr>
        <p:spPr>
          <a:xfrm>
            <a:off x="7611186" y="4191678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880572" y="5871998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682950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0"/>
          </p:cNvCxnSpPr>
          <p:nvPr/>
        </p:nvCxnSpPr>
        <p:spPr>
          <a:xfrm flipV="1">
            <a:off x="5282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65607" y="3307683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output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8867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/>
          <p:cNvSpPr/>
          <p:nvPr/>
        </p:nvSpPr>
        <p:spPr>
          <a:xfrm>
            <a:off x="3805080" y="3946171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82" y="2015138"/>
            <a:ext cx="2504327" cy="4604108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2655852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3616774" y="509709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587322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5577120" y="507820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623194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584116" y="3222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554664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544462" y="3204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42599" y="5711365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8434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60849" y="579820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73392" y="579820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00229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18479" y="579820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2476" y="5699249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74080" y="579820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1" name="矩形: 圓角 20"/>
          <p:cNvSpPr/>
          <p:nvPr/>
        </p:nvSpPr>
        <p:spPr>
          <a:xfrm>
            <a:off x="2152651" y="3760755"/>
            <a:ext cx="3749387" cy="1291009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5647" y="258217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4572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26983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11887" y="25821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86882" y="266967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82" y="2669672"/>
                <a:ext cx="715161" cy="468975"/>
              </a:xfrm>
              <a:prstGeom prst="rect">
                <a:avLst/>
              </a:prstGeom>
              <a:blipFill rotWithShape="1">
                <a:blip r:embed="rId5"/>
                <a:stretch>
                  <a:fillRect l="-28" t="-28" r="49" b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210683" y="2677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83" y="2677083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89" t="-119" r="21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48272" y="269641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72" y="2696418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35" t="-44" r="56" b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308139" y="265143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139" y="2651436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77" t="-66" r="9" b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273393" y="581709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93" y="5817092"/>
                <a:ext cx="715161" cy="468975"/>
              </a:xfrm>
              <a:prstGeom prst="rect">
                <a:avLst/>
              </a:prstGeom>
              <a:blipFill rotWithShape="1">
                <a:blip r:embed="rId9"/>
                <a:stretch>
                  <a:fillRect l="-49" t="-105" r="70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297194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94" y="5817091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21" t="-104" r="42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21531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31" y="5817091"/>
                <a:ext cx="715161" cy="470000"/>
              </a:xfrm>
              <a:prstGeom prst="rect">
                <a:avLst/>
              </a:prstGeom>
              <a:blipFill rotWithShape="1">
                <a:blip r:embed="rId11"/>
                <a:stretch>
                  <a:fillRect l="-67" t="-104" r="88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368146" y="581709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46" y="5817091"/>
                <a:ext cx="715161" cy="470000"/>
              </a:xfrm>
              <a:prstGeom prst="rect">
                <a:avLst/>
              </a:prstGeom>
              <a:blipFill rotWithShape="1">
                <a:blip r:embed="rId12"/>
                <a:stretch>
                  <a:fillRect l="-32" t="-104" r="53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弧 33"/>
          <p:cNvSpPr/>
          <p:nvPr/>
        </p:nvSpPr>
        <p:spPr>
          <a:xfrm>
            <a:off x="6153683" y="2015139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515395" y="1027740"/>
            <a:ext cx="3748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Transformer’s Encoder 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44832" y="1835735"/>
            <a:ext cx="385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You can use </a:t>
            </a: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RNN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or </a:t>
            </a: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CNN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單箭頭接點 55"/>
          <p:cNvCxnSpPr/>
          <p:nvPr/>
        </p:nvCxnSpPr>
        <p:spPr>
          <a:xfrm flipV="1">
            <a:off x="2519231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3480153" y="321999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50701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440499" y="320111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 flipV="1">
            <a:off x="2553069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3513991" y="529562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4484539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474337" y="5276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460053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420975" y="10285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91523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381321" y="10096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39518" y="5649657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65353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57768" y="5736497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70311" y="5736497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7148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15398" y="5736497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59395" y="5637541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0999" y="5736497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42506" y="38775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1431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3842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8746" y="3877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23741" y="47525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741" y="475251"/>
                <a:ext cx="715161" cy="468975"/>
              </a:xfrm>
              <a:prstGeom prst="rect">
                <a:avLst/>
              </a:prstGeom>
              <a:blipFill rotWithShape="1">
                <a:blip r:embed="rId3"/>
                <a:stretch>
                  <a:fillRect l="-36" t="-58" r="57"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47542" y="48266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42" y="482662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7" t="-13" r="28" b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085131" y="5019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31" y="501997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42" t="-74" r="63" b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144998" y="45701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98" y="457015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84" t="-96" r="17" b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70312" y="5755384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12" y="5755384"/>
                <a:ext cx="715161" cy="468975"/>
              </a:xfrm>
              <a:prstGeom prst="rect">
                <a:avLst/>
              </a:prstGeom>
              <a:blipFill rotWithShape="1">
                <a:blip r:embed="rId7"/>
                <a:stretch>
                  <a:fillRect l="-20" t="-81" r="41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194113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3" y="5755383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80" t="-80" r="12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231702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2" y="5755383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26" t="-80" r="47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291569" y="57553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69" y="5755383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68" t="-80" r="1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/>
          <p:cNvSpPr/>
          <p:nvPr/>
        </p:nvSpPr>
        <p:spPr>
          <a:xfrm>
            <a:off x="2015944" y="2478821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Block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2519231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80153" y="421270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450701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440499" y="419381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91866" y="3579999"/>
            <a:ext cx="461666" cy="6058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50791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13202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98106" y="3579997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1" name="矩形: 圓角 20"/>
          <p:cNvSpPr/>
          <p:nvPr/>
        </p:nvSpPr>
        <p:spPr>
          <a:xfrm>
            <a:off x="2049868" y="4572705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Block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3" name="矩形: 圓角 72"/>
          <p:cNvSpPr/>
          <p:nvPr/>
        </p:nvSpPr>
        <p:spPr>
          <a:xfrm>
            <a:off x="2017598" y="1393212"/>
            <a:ext cx="3749387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Block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 rot="5400000">
            <a:off x="2088883" y="230592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 rot="5400000">
            <a:off x="3031301" y="2290180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4030659" y="2297491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4961515" y="2283348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1" name="矩形: 圓角 100"/>
          <p:cNvSpPr/>
          <p:nvPr/>
        </p:nvSpPr>
        <p:spPr>
          <a:xfrm>
            <a:off x="6316902" y="234724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2" name="矩形: 圓角 101"/>
          <p:cNvSpPr/>
          <p:nvPr/>
        </p:nvSpPr>
        <p:spPr>
          <a:xfrm>
            <a:off x="7382414" y="234724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3" name="矩形: 圓角 102"/>
          <p:cNvSpPr/>
          <p:nvPr/>
        </p:nvSpPr>
        <p:spPr>
          <a:xfrm>
            <a:off x="8460991" y="2326542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5" name="矩形: 圓角 104"/>
          <p:cNvSpPr/>
          <p:nvPr/>
        </p:nvSpPr>
        <p:spPr>
          <a:xfrm>
            <a:off x="9536583" y="2320623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 flipV="1">
            <a:off x="6775337" y="533666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H="1" flipV="1">
            <a:off x="7854667" y="53325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 flipH="1" flipV="1">
            <a:off x="8939007" y="530561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H="1" flipV="1">
            <a:off x="10022088" y="53203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/>
          <p:cNvSpPr/>
          <p:nvPr/>
        </p:nvSpPr>
        <p:spPr>
          <a:xfrm>
            <a:off x="6656545" y="350317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1" name="矩形: 圓角 120"/>
          <p:cNvSpPr/>
          <p:nvPr/>
        </p:nvSpPr>
        <p:spPr>
          <a:xfrm>
            <a:off x="7735259" y="350317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2" name="矩形: 圓角 121"/>
          <p:cNvSpPr/>
          <p:nvPr/>
        </p:nvSpPr>
        <p:spPr>
          <a:xfrm>
            <a:off x="8813836" y="348248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3" name="矩形: 圓角 122"/>
          <p:cNvSpPr/>
          <p:nvPr/>
        </p:nvSpPr>
        <p:spPr>
          <a:xfrm>
            <a:off x="9890323" y="3476562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3" name="矩形: 圓角 132"/>
          <p:cNvSpPr/>
          <p:nvPr/>
        </p:nvSpPr>
        <p:spPr>
          <a:xfrm>
            <a:off x="6664261" y="574857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4" name="矩形: 圓角 133"/>
          <p:cNvSpPr/>
          <p:nvPr/>
        </p:nvSpPr>
        <p:spPr>
          <a:xfrm>
            <a:off x="7743590" y="5748579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5" name="矩形: 圓角 134"/>
          <p:cNvSpPr/>
          <p:nvPr/>
        </p:nvSpPr>
        <p:spPr>
          <a:xfrm>
            <a:off x="8822167" y="5727881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6" name="矩形: 圓角 135"/>
          <p:cNvSpPr/>
          <p:nvPr/>
        </p:nvSpPr>
        <p:spPr>
          <a:xfrm>
            <a:off x="9898654" y="5721962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37" name="直線單箭頭接點 136"/>
          <p:cNvCxnSpPr/>
          <p:nvPr/>
        </p:nvCxnSpPr>
        <p:spPr>
          <a:xfrm flipH="1" flipV="1">
            <a:off x="6775337" y="418313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7854667" y="417897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8925755" y="415209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 flipV="1">
            <a:off x="10008836" y="416686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H="1" flipV="1">
            <a:off x="6775890" y="312394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flipH="1" flipV="1">
            <a:off x="7855220" y="311977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 flipH="1" flipV="1">
            <a:off x="8926308" y="309289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 flipH="1" flipV="1">
            <a:off x="10009389" y="310767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/>
          <p:cNvSpPr/>
          <p:nvPr/>
        </p:nvSpPr>
        <p:spPr>
          <a:xfrm>
            <a:off x="6323016" y="4580737"/>
            <a:ext cx="4143093" cy="677590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H="1" flipV="1">
            <a:off x="6788589" y="196850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7867919" y="196434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8939007" y="193745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 flipV="1">
            <a:off x="10022088" y="195223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圓角 154"/>
          <p:cNvSpPr/>
          <p:nvPr/>
        </p:nvSpPr>
        <p:spPr>
          <a:xfrm>
            <a:off x="6673041" y="1261522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6" name="矩形: 圓角 155"/>
          <p:cNvSpPr/>
          <p:nvPr/>
        </p:nvSpPr>
        <p:spPr>
          <a:xfrm>
            <a:off x="7752370" y="1261522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7" name="矩形: 圓角 156"/>
          <p:cNvSpPr/>
          <p:nvPr/>
        </p:nvSpPr>
        <p:spPr>
          <a:xfrm>
            <a:off x="8830947" y="1240824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8" name="矩形: 圓角 157"/>
          <p:cNvSpPr/>
          <p:nvPr/>
        </p:nvSpPr>
        <p:spPr>
          <a:xfrm>
            <a:off x="9907434" y="1234905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9" name="左大括弧 158"/>
          <p:cNvSpPr/>
          <p:nvPr/>
        </p:nvSpPr>
        <p:spPr>
          <a:xfrm>
            <a:off x="5815273" y="1234904"/>
            <a:ext cx="610535" cy="5258661"/>
          </a:xfrm>
          <a:prstGeom prst="leftBrace">
            <a:avLst>
              <a:gd name="adj1" fmla="val 21327"/>
              <a:gd name="adj2" fmla="val 70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線單箭頭接點 160"/>
          <p:cNvCxnSpPr/>
          <p:nvPr/>
        </p:nvCxnSpPr>
        <p:spPr>
          <a:xfrm flipV="1">
            <a:off x="9030293" y="1446924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3008694" y="254165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 flipV="1">
            <a:off x="3382780" y="561496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H="1" flipV="1">
            <a:off x="5426631" y="558418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 flipH="1" flipV="1">
            <a:off x="7717318" y="558020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H="1" flipV="1">
            <a:off x="10022088" y="559869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圓角 119"/>
          <p:cNvSpPr/>
          <p:nvPr/>
        </p:nvSpPr>
        <p:spPr>
          <a:xfrm>
            <a:off x="3257659" y="3749592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3" name="矩形: 圓角 132"/>
          <p:cNvSpPr/>
          <p:nvPr/>
        </p:nvSpPr>
        <p:spPr>
          <a:xfrm>
            <a:off x="3258452" y="6026876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4" name="矩形: 圓角 133"/>
          <p:cNvSpPr/>
          <p:nvPr/>
        </p:nvSpPr>
        <p:spPr>
          <a:xfrm>
            <a:off x="5302302" y="6000259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5" name="矩形: 圓角 134"/>
          <p:cNvSpPr/>
          <p:nvPr/>
        </p:nvSpPr>
        <p:spPr>
          <a:xfrm>
            <a:off x="7600478" y="6002464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6" name="矩形: 圓角 135"/>
          <p:cNvSpPr/>
          <p:nvPr/>
        </p:nvSpPr>
        <p:spPr>
          <a:xfrm>
            <a:off x="9898654" y="600025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37" name="直線單箭頭接點 136"/>
          <p:cNvCxnSpPr/>
          <p:nvPr/>
        </p:nvCxnSpPr>
        <p:spPr>
          <a:xfrm flipH="1" flipV="1">
            <a:off x="3376451" y="442955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H="1" flipV="1">
            <a:off x="3011782" y="351584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: 圓角 149"/>
          <p:cNvSpPr/>
          <p:nvPr/>
        </p:nvSpPr>
        <p:spPr>
          <a:xfrm>
            <a:off x="2279381" y="4859034"/>
            <a:ext cx="8083814" cy="67759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4" name="矩形: 圓角 83"/>
          <p:cNvSpPr/>
          <p:nvPr/>
        </p:nvSpPr>
        <p:spPr>
          <a:xfrm>
            <a:off x="2872865" y="2835815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5" name="矩形: 圓角 84"/>
          <p:cNvSpPr/>
          <p:nvPr/>
        </p:nvSpPr>
        <p:spPr>
          <a:xfrm>
            <a:off x="2524322" y="375039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31740" y="3841842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+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>
            <a:off x="2649988" y="6347391"/>
            <a:ext cx="5606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2649987" y="4439579"/>
            <a:ext cx="0" cy="187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2998530" y="177340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/>
          <p:cNvSpPr/>
          <p:nvPr/>
        </p:nvSpPr>
        <p:spPr>
          <a:xfrm>
            <a:off x="2545613" y="2086485"/>
            <a:ext cx="929528" cy="4554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norm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4" name="矩形: 圓角 93"/>
          <p:cNvSpPr/>
          <p:nvPr/>
        </p:nvSpPr>
        <p:spPr>
          <a:xfrm>
            <a:off x="2871645" y="1089401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0" name="矩形: 圓角 99"/>
          <p:cNvSpPr/>
          <p:nvPr/>
        </p:nvSpPr>
        <p:spPr>
          <a:xfrm>
            <a:off x="8896208" y="165504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4" name="矩形: 圓角 103"/>
          <p:cNvSpPr/>
          <p:nvPr/>
        </p:nvSpPr>
        <p:spPr>
          <a:xfrm>
            <a:off x="8463828" y="2427649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6" name="矩形: 圓角 105"/>
          <p:cNvSpPr/>
          <p:nvPr/>
        </p:nvSpPr>
        <p:spPr>
          <a:xfrm>
            <a:off x="9320356" y="2453953"/>
            <a:ext cx="251330" cy="66960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 flipV="1">
            <a:off x="9018772" y="2329098"/>
            <a:ext cx="0" cy="32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H="1" flipV="1">
            <a:off x="9015776" y="85226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圓角 111"/>
          <p:cNvSpPr/>
          <p:nvPr/>
        </p:nvSpPr>
        <p:spPr>
          <a:xfrm>
            <a:off x="8562872" y="1103974"/>
            <a:ext cx="929528" cy="32984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norm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 flipV="1">
            <a:off x="2997310" y="70650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 rot="5400000">
            <a:off x="2623574" y="286682"/>
            <a:ext cx="9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7" name="矩形: 圓角 116"/>
          <p:cNvSpPr/>
          <p:nvPr/>
        </p:nvSpPr>
        <p:spPr>
          <a:xfrm>
            <a:off x="4707878" y="2245587"/>
            <a:ext cx="929528" cy="45544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norm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868303" y="3087935"/>
                <a:ext cx="670312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03" y="3087935"/>
                <a:ext cx="670312" cy="1376082"/>
              </a:xfrm>
              <a:prstGeom prst="rect">
                <a:avLst/>
              </a:prstGeom>
              <a:blipFill rotWithShape="1">
                <a:blip r:embed="rId5"/>
                <a:stretch>
                  <a:fillRect l="-59" t="-41" r="-45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4868304" y="399928"/>
                <a:ext cx="626325" cy="147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04" y="399928"/>
                <a:ext cx="626325" cy="1473288"/>
              </a:xfrm>
              <a:prstGeom prst="rect">
                <a:avLst/>
              </a:prstGeom>
              <a:blipFill rotWithShape="1">
                <a:blip r:embed="rId6"/>
                <a:stretch>
                  <a:fillRect l="-63" t="-35" r="-4060" b="-9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008500" y="3240726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rPr>
                  <a:t>mean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00" y="3240726"/>
                <a:ext cx="10407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" t="-87" r="-11881" b="-15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矩形 118"/>
          <p:cNvSpPr/>
          <p:nvPr/>
        </p:nvSpPr>
        <p:spPr>
          <a:xfrm>
            <a:off x="5820563" y="2280966"/>
            <a:ext cx="178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https://arxiv.org/abs/1607.06450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5789946" y="1940041"/>
            <a:ext cx="235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Layer Norm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5791187" y="772755"/>
                <a:ext cx="1631216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87" y="772755"/>
                <a:ext cx="1631216" cy="632481"/>
              </a:xfrm>
              <a:prstGeom prst="rect">
                <a:avLst/>
              </a:prstGeom>
              <a:blipFill rotWithShape="1">
                <a:blip r:embed="rId8"/>
                <a:stretch>
                  <a:fillRect l="-38" t="-94" r="-318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6001225" y="3656642"/>
                <a:ext cx="154038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225" y="3656642"/>
                <a:ext cx="1540389" cy="738664"/>
              </a:xfrm>
              <a:prstGeom prst="rect">
                <a:avLst/>
              </a:prstGeom>
              <a:blipFill rotWithShape="1">
                <a:blip r:embed="rId9"/>
                <a:stretch>
                  <a:fillRect l="-31" t="-42" r="23" b="-7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右大括弧 48"/>
          <p:cNvSpPr/>
          <p:nvPr/>
        </p:nvSpPr>
        <p:spPr>
          <a:xfrm>
            <a:off x="5538615" y="3087936"/>
            <a:ext cx="251330" cy="1422665"/>
          </a:xfrm>
          <a:prstGeom prst="rightBrace">
            <a:avLst>
              <a:gd name="adj1" fmla="val 477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28" name="直線單箭頭接點 127"/>
          <p:cNvCxnSpPr/>
          <p:nvPr/>
        </p:nvCxnSpPr>
        <p:spPr>
          <a:xfrm flipH="1" flipV="1">
            <a:off x="5181465" y="268508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 flipV="1">
            <a:off x="5165214" y="188248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/>
          <p:cNvSpPr/>
          <p:nvPr/>
        </p:nvSpPr>
        <p:spPr>
          <a:xfrm>
            <a:off x="4479129" y="251219"/>
            <a:ext cx="3300225" cy="43748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0" name="矩形: 圓角 129"/>
          <p:cNvSpPr/>
          <p:nvPr/>
        </p:nvSpPr>
        <p:spPr>
          <a:xfrm>
            <a:off x="8891376" y="1653706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8749492" y="2525183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+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478702" y="3825139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02" y="3825139"/>
                <a:ext cx="405973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2" t="-116" r="94" b="-2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2116470" y="3863856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0" y="3863856"/>
                <a:ext cx="405973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" t="-112" r="55" b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3161344" y="2941526"/>
                <a:ext cx="93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344" y="2941526"/>
                <a:ext cx="934372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34" t="-45" r="64" b="-2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單箭頭接點 142"/>
          <p:cNvCxnSpPr/>
          <p:nvPr/>
        </p:nvCxnSpPr>
        <p:spPr>
          <a:xfrm flipV="1">
            <a:off x="9457940" y="3800412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V="1">
            <a:off x="9455546" y="3142260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圓角 97"/>
          <p:cNvSpPr/>
          <p:nvPr/>
        </p:nvSpPr>
        <p:spPr>
          <a:xfrm>
            <a:off x="8986694" y="3372203"/>
            <a:ext cx="929528" cy="438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 flipH="1">
            <a:off x="8559698" y="4344766"/>
            <a:ext cx="913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8576793" y="3118976"/>
            <a:ext cx="0" cy="1227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圓角 130"/>
          <p:cNvSpPr/>
          <p:nvPr/>
        </p:nvSpPr>
        <p:spPr>
          <a:xfrm>
            <a:off x="9332275" y="4048063"/>
            <a:ext cx="251330" cy="669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39580" y="2922766"/>
            <a:ext cx="2438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Arial" panose="020B0704020202020204" pitchFamily="34" charset="0"/>
                <a:ea typeface="PMingLiU" panose="02020500000000000000" pitchFamily="18" charset="-120"/>
              </a:rPr>
              <a:t>residual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19" y="1054214"/>
            <a:ext cx="2504327" cy="4604108"/>
          </a:xfrm>
          <a:prstGeom prst="rect">
            <a:avLst/>
          </a:prstGeom>
        </p:spPr>
      </p:pic>
      <p:cxnSp>
        <p:nvCxnSpPr>
          <p:cNvPr id="89" name="直線單箭頭接點 88"/>
          <p:cNvCxnSpPr/>
          <p:nvPr/>
        </p:nvCxnSpPr>
        <p:spPr>
          <a:xfrm flipV="1">
            <a:off x="2597486" y="41891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3558408" y="418917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4528956" y="41702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5518754" y="417028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2564828" y="231508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3525750" y="231508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4496298" y="22961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5486096" y="22961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384233" y="4803450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10068" y="4791334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302483" y="489029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5215026" y="489029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41863" y="4791334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3260113" y="489029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304110" y="4791334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4215714" y="489029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4" name="矩形: 圓角 123"/>
          <p:cNvSpPr/>
          <p:nvPr/>
        </p:nvSpPr>
        <p:spPr>
          <a:xfrm>
            <a:off x="2094285" y="2852840"/>
            <a:ext cx="3749387" cy="1291009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347281" y="167426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306206" y="16742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268617" y="16742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253521" y="167426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5128516" y="17617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16" y="1761757"/>
                <a:ext cx="715161" cy="468975"/>
              </a:xfrm>
              <a:prstGeom prst="rect">
                <a:avLst/>
              </a:prstGeom>
              <a:blipFill rotWithShape="1">
                <a:blip r:embed="rId5"/>
                <a:stretch>
                  <a:fillRect l="-36" t="-57" r="57" b="-1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4152317" y="176916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17" y="1769168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7" t="-12" r="28" b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/>
              <p:cNvSpPr txBox="1"/>
              <p:nvPr/>
            </p:nvSpPr>
            <p:spPr>
              <a:xfrm>
                <a:off x="3189906" y="178850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06" y="1788503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42" t="-73" r="63" b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2249773" y="174352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73" y="1743521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84" t="-95" r="17" b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5215027" y="490917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027" y="4909177"/>
                <a:ext cx="715161" cy="468975"/>
              </a:xfrm>
              <a:prstGeom prst="rect">
                <a:avLst/>
              </a:prstGeom>
              <a:blipFill rotWithShape="1">
                <a:blip r:embed="rId9"/>
                <a:stretch>
                  <a:fillRect l="-57" t="-134" r="78" b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4238828" y="49091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28" y="4909176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28" t="-133" r="49" b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3263165" y="49091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65" y="4909176"/>
                <a:ext cx="715161" cy="470000"/>
              </a:xfrm>
              <a:prstGeom prst="rect">
                <a:avLst/>
              </a:prstGeom>
              <a:blipFill rotWithShape="1">
                <a:blip r:embed="rId11"/>
                <a:stretch>
                  <a:fillRect l="-75" t="-133" r="7" b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2309780" y="49091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80" y="4909176"/>
                <a:ext cx="715161" cy="470000"/>
              </a:xfrm>
              <a:prstGeom prst="rect">
                <a:avLst/>
              </a:prstGeom>
              <a:blipFill rotWithShape="1">
                <a:blip r:embed="rId12"/>
                <a:stretch>
                  <a:fillRect l="-40" t="-133" r="61" b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弧 47"/>
          <p:cNvSpPr/>
          <p:nvPr/>
        </p:nvSpPr>
        <p:spPr>
          <a:xfrm>
            <a:off x="5775220" y="1054215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128632" y="3356269"/>
            <a:ext cx="134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Residual</a:t>
            </a:r>
          </a:p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+ Layer norm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8704316" y="2598411"/>
            <a:ext cx="849362" cy="6952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8704315" y="1311927"/>
            <a:ext cx="959292" cy="19817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72734" y="941027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Decoder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17" name="矩形: 圓角 16"/>
          <p:cNvSpPr/>
          <p:nvPr/>
        </p:nvSpPr>
        <p:spPr>
          <a:xfrm>
            <a:off x="4026151" y="4191679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3" name="矩形: 圓角 22"/>
          <p:cNvSpPr/>
          <p:nvPr/>
        </p:nvSpPr>
        <p:spPr>
          <a:xfrm>
            <a:off x="7611186" y="4191678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880572" y="5871998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682950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0"/>
          </p:cNvCxnSpPr>
          <p:nvPr/>
        </p:nvCxnSpPr>
        <p:spPr>
          <a:xfrm flipV="1">
            <a:off x="5282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65607" y="3307683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output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8867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/>
          <p:cNvSpPr/>
          <p:nvPr/>
        </p:nvSpPr>
        <p:spPr>
          <a:xfrm>
            <a:off x="7421367" y="3295144"/>
            <a:ext cx="2892282" cy="2428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單箭頭接點 48"/>
          <p:cNvCxnSpPr/>
          <p:nvPr/>
        </p:nvCxnSpPr>
        <p:spPr>
          <a:xfrm flipV="1">
            <a:off x="5045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031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/>
          <p:cNvSpPr/>
          <p:nvPr/>
        </p:nvSpPr>
        <p:spPr>
          <a:xfrm>
            <a:off x="4518362" y="3824508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93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691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4107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107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2108201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Encoder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2" name="直線單箭頭接點 81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/>
          <p:cNvCxnSpPr/>
          <p:nvPr/>
        </p:nvCxnSpPr>
        <p:spPr>
          <a:xfrm flipV="1">
            <a:off x="5031343" y="51155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524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START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1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aphicFrame>
        <p:nvGraphicFramePr>
          <p:cNvPr id="56" name="表格 52"/>
          <p:cNvGraphicFramePr>
            <a:graphicFrameLocks noGrp="1"/>
          </p:cNvGraphicFramePr>
          <p:nvPr/>
        </p:nvGraphicFramePr>
        <p:xfrm>
          <a:off x="6399266" y="1106665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/>
                        <a:t>learn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 err="1"/>
                        <a:t>mach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ine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 err="1"/>
                        <a:t>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/>
          <p:nvPr/>
        </p:nvCxnSpPr>
        <p:spPr>
          <a:xfrm>
            <a:off x="5202328" y="2764656"/>
            <a:ext cx="11210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弧 68"/>
          <p:cNvSpPr/>
          <p:nvPr/>
        </p:nvSpPr>
        <p:spPr>
          <a:xfrm flipH="1">
            <a:off x="8621950" y="1115455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003242" y="18029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Size V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8986707" y="21757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(common characters)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89520" y="330354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softmax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649766" y="6111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distribution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78466" y="5974788"/>
            <a:ext cx="26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machine learning)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920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sp>
        <p:nvSpPr>
          <p:cNvPr id="48" name="矩形: 圓角 47"/>
          <p:cNvSpPr/>
          <p:nvPr/>
        </p:nvSpPr>
        <p:spPr>
          <a:xfrm>
            <a:off x="6438423" y="1483461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779628" y="203376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06560" y="1228671"/>
            <a:ext cx="459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(Speech Recognition as example)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698417" y="1679993"/>
            <a:ext cx="74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97829" y="6108910"/>
            <a:ext cx="19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(special token)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單箭頭接點 127"/>
          <p:cNvCxnSpPr/>
          <p:nvPr/>
        </p:nvCxnSpPr>
        <p:spPr>
          <a:xfrm flipV="1">
            <a:off x="6154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5806952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31" name="直線單箭頭接點 130"/>
          <p:cNvCxnSpPr/>
          <p:nvPr/>
        </p:nvCxnSpPr>
        <p:spPr>
          <a:xfrm flipV="1">
            <a:off x="7247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5981180" y="202795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899969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learn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V="1">
            <a:off x="8386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7120224" y="202336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8039013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ing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5045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031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193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691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4107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107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2108201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Encoder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2" name="直線單箭頭接點 81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/>
          <p:cNvCxnSpPr/>
          <p:nvPr/>
        </p:nvCxnSpPr>
        <p:spPr>
          <a:xfrm flipV="1">
            <a:off x="5031343" y="51155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524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START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1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06623" y="5974788"/>
            <a:ext cx="22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(machine learning</a:t>
            </a: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920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3779628" y="203376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698416" y="1679993"/>
            <a:ext cx="746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51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032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636336" y="617534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6032002" y="5447076"/>
            <a:ext cx="239580" cy="720000"/>
            <a:chOff x="3445729" y="5741259"/>
            <a:chExt cx="239580" cy="720000"/>
          </a:xfrm>
        </p:grpSpPr>
        <p:sp>
          <p:nvSpPr>
            <p:cNvPr id="93" name="矩形 92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92" name="直線單箭頭接點 91"/>
          <p:cNvCxnSpPr/>
          <p:nvPr/>
        </p:nvCxnSpPr>
        <p:spPr>
          <a:xfrm flipV="1">
            <a:off x="6159952" y="51282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7262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143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747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7143259" y="5447076"/>
            <a:ext cx="239580" cy="720000"/>
            <a:chOff x="3445729" y="5741259"/>
            <a:chExt cx="239580" cy="720000"/>
          </a:xfrm>
        </p:grpSpPr>
        <p:sp>
          <p:nvSpPr>
            <p:cNvPr id="99" name="矩形 98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00" name="橢圓 99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101" name="直線單箭頭接點 100"/>
          <p:cNvCxnSpPr/>
          <p:nvPr/>
        </p:nvCxnSpPr>
        <p:spPr>
          <a:xfrm flipV="1">
            <a:off x="7271209" y="51282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8374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8254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859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learn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05" name="群組 104"/>
          <p:cNvGrpSpPr/>
          <p:nvPr/>
        </p:nvGrpSpPr>
        <p:grpSpPr>
          <a:xfrm>
            <a:off x="8254716" y="5446554"/>
            <a:ext cx="239580" cy="720000"/>
            <a:chOff x="3445729" y="5741259"/>
            <a:chExt cx="239580" cy="720000"/>
          </a:xfrm>
        </p:grpSpPr>
        <p:sp>
          <p:nvSpPr>
            <p:cNvPr id="106" name="矩形 105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07" name="橢圓 106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108" name="直線單箭頭接點 107"/>
          <p:cNvCxnSpPr/>
          <p:nvPr/>
        </p:nvCxnSpPr>
        <p:spPr>
          <a:xfrm flipV="1">
            <a:off x="8382666" y="5127695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/>
          <p:cNvSpPr/>
          <p:nvPr/>
        </p:nvSpPr>
        <p:spPr>
          <a:xfrm>
            <a:off x="4518362" y="3824508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888163" y="203208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單箭頭接點 56"/>
          <p:cNvCxnSpPr/>
          <p:nvPr/>
        </p:nvCxnSpPr>
        <p:spPr>
          <a:xfrm flipV="1">
            <a:off x="4223990" y="19882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876550" y="16235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5317007" y="198411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050778" y="1973227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69567" y="1619454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learn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 flipV="1">
            <a:off x="6456051" y="197952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189822" y="196863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108611" y="1614862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ing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3115455" y="198992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849226" y="1979039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768015" y="1625266"/>
            <a:ext cx="71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957761" y="197735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586089" y="2506990"/>
            <a:ext cx="1030514" cy="3993935"/>
            <a:chOff x="3000880" y="2532296"/>
            <a:chExt cx="1030514" cy="3993935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START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3697545" y="2518034"/>
            <a:ext cx="1030514" cy="4001341"/>
            <a:chOff x="4142089" y="2543340"/>
            <a:chExt cx="1030514" cy="4001341"/>
          </a:xfrm>
        </p:grpSpPr>
        <p:cxnSp>
          <p:nvCxnSpPr>
            <p:cNvPr id="94" name="直線單箭頭接點 93"/>
            <p:cNvCxnSpPr/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dirty="0" err="1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mach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單箭頭接點 95"/>
          <p:cNvCxnSpPr/>
          <p:nvPr/>
        </p:nvCxnSpPr>
        <p:spPr>
          <a:xfrm flipV="1">
            <a:off x="5324059" y="32973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04468" y="2518033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809001" y="6131592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99" name="群組 98"/>
          <p:cNvGrpSpPr/>
          <p:nvPr/>
        </p:nvGrpSpPr>
        <p:grpSpPr>
          <a:xfrm>
            <a:off x="5204468" y="5421769"/>
            <a:ext cx="239580" cy="720000"/>
            <a:chOff x="3445729" y="5741259"/>
            <a:chExt cx="239580" cy="720000"/>
          </a:xfrm>
        </p:grpSpPr>
        <p:sp>
          <p:nvSpPr>
            <p:cNvPr id="100" name="矩形 99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102" name="直線單箭頭接點 101"/>
          <p:cNvCxnSpPr/>
          <p:nvPr/>
        </p:nvCxnSpPr>
        <p:spPr>
          <a:xfrm flipV="1">
            <a:off x="5332418" y="51029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V="1">
            <a:off x="6435516" y="329680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315925" y="2517511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5920458" y="6131070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learn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6315925" y="5421247"/>
            <a:ext cx="239580" cy="720000"/>
            <a:chOff x="3445729" y="5741259"/>
            <a:chExt cx="239580" cy="720000"/>
          </a:xfrm>
        </p:grpSpPr>
        <p:sp>
          <p:nvSpPr>
            <p:cNvPr id="107" name="矩形 10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08" name="橢圓 107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109" name="直線單箭頭接點 108"/>
          <p:cNvCxnSpPr/>
          <p:nvPr/>
        </p:nvCxnSpPr>
        <p:spPr>
          <a:xfrm flipV="1">
            <a:off x="6443875" y="510238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/>
          <p:cNvSpPr/>
          <p:nvPr/>
        </p:nvSpPr>
        <p:spPr>
          <a:xfrm>
            <a:off x="2579571" y="3799201"/>
            <a:ext cx="4248268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02704" y="989724"/>
            <a:ext cx="42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dirty="0">
                <a:solidFill>
                  <a:srgbClr val="FF0000"/>
                </a:solidFill>
                <a:latin typeface="Calibri" panose="020F0502020204030204"/>
                <a:ea typeface="PMingLiU" panose="02020500000000000000" pitchFamily="18" charset="-120"/>
              </a:rPr>
              <a:t>ignore the input from the encoder here </a:t>
            </a:r>
            <a:endParaRPr lang="zh-TW" altLang="en-US" dirty="0">
              <a:solidFill>
                <a:srgbClr val="FF0000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77" y="246403"/>
            <a:ext cx="2185822" cy="6365195"/>
          </a:xfrm>
          <a:prstGeom prst="rect">
            <a:avLst/>
          </a:prstGeom>
        </p:spPr>
      </p:pic>
      <p:sp>
        <p:nvSpPr>
          <p:cNvPr id="125" name="左大括弧 124"/>
          <p:cNvSpPr/>
          <p:nvPr/>
        </p:nvSpPr>
        <p:spPr>
          <a:xfrm>
            <a:off x="6931532" y="246402"/>
            <a:ext cx="939244" cy="6314582"/>
          </a:xfrm>
          <a:prstGeom prst="leftBrace">
            <a:avLst>
              <a:gd name="adj1" fmla="val 8333"/>
              <a:gd name="adj2" fmla="val 667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06" y="210348"/>
            <a:ext cx="2211404" cy="6439691"/>
          </a:xfrm>
          <a:prstGeom prst="rect">
            <a:avLst/>
          </a:prstGeom>
        </p:spPr>
      </p:pic>
      <p:sp>
        <p:nvSpPr>
          <p:cNvPr id="5" name="矩形: 圓角 4"/>
          <p:cNvSpPr/>
          <p:nvPr/>
        </p:nvSpPr>
        <p:spPr>
          <a:xfrm>
            <a:off x="6636520" y="2575269"/>
            <a:ext cx="1379308" cy="1012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00" y="2645025"/>
            <a:ext cx="2050123" cy="376907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98088" y="5700714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36605" y="5678483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6838950" y="3895728"/>
            <a:ext cx="728663" cy="176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Background</a:t>
            </a:r>
          </a:p>
          <a:p>
            <a:r>
              <a:rPr lang="zh-CN" altLang="en-US"/>
              <a:t>Highlights of Transformer Model</a:t>
            </a:r>
          </a:p>
          <a:p>
            <a:r>
              <a:rPr lang="zh-CN" altLang="en-US"/>
              <a:t>Self-Attention and Multi-Head Attention</a:t>
            </a:r>
          </a:p>
          <a:p>
            <a:r>
              <a:rPr lang="zh-CN" altLang="en-US"/>
              <a:t>Model Architecture</a:t>
            </a:r>
          </a:p>
          <a:p>
            <a:r>
              <a:rPr lang="zh-CN" altLang="en-US"/>
              <a:t>Experimental Results</a:t>
            </a:r>
          </a:p>
          <a:p>
            <a:r>
              <a:rPr lang="zh-CN" altLang="en-US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3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 rotWithShape="1">
                <a:blip r:embed="rId7"/>
                <a:stretch>
                  <a:fillRect l="-9" t="-127" r="30" b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40" t="-68" r="62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52" t="-68" r="73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35" t="-100" r="56" b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/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/>
            <p:cNvCxnSpPr/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/>
          <p:cNvCxnSpPr/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Can be either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or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a hidden layer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7" name="右大括弧 126"/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30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" name="直線單箭頭接點 3"/>
          <p:cNvCxnSpPr>
            <a:stCxn id="46" idx="3"/>
          </p:cNvCxnSpPr>
          <p:nvPr/>
        </p:nvCxnSpPr>
        <p:spPr>
          <a:xfrm>
            <a:off x="4311177" y="367727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6070" y="69622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Masked 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/>
          <p:nvPr/>
        </p:nvCxnSpPr>
        <p:spPr>
          <a:xfrm flipH="1" flipV="1">
            <a:off x="4829669" y="2797540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9" idx="0"/>
            <a:endCxn id="8" idx="5"/>
          </p:cNvCxnSpPr>
          <p:nvPr/>
        </p:nvCxnSpPr>
        <p:spPr>
          <a:xfrm flipH="1" flipV="1">
            <a:off x="2620318" y="2761336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1925919" y="3795864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83" t="-27" r="15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/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65" t="-51" r="86" b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47" t="-51" r="68" b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/>
          <p:cNvCxnSpPr/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5078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4516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5662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87" t="-119" r="19" b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 rotWithShape="1">
                <a:blip r:embed="rId10"/>
                <a:stretch>
                  <a:fillRect l="-69" t="-8" r="1" b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7342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906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 rotWithShape="1">
                <a:blip r:embed="rId11"/>
                <a:stretch>
                  <a:fillRect l="-48" t="-38" r="69" b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 rotWithShape="1">
                <a:blip r:embed="rId12"/>
                <a:stretch>
                  <a:fillRect l="-30" t="-62" r="51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/>
          <p:cNvCxnSpPr/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9595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10158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14" name="橢圓 113"/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15" name="直線單箭頭接點 114"/>
          <p:cNvCxnSpPr>
            <a:stCxn id="78" idx="0"/>
            <a:endCxn id="114" idx="4"/>
          </p:cNvCxnSpPr>
          <p:nvPr/>
        </p:nvCxnSpPr>
        <p:spPr>
          <a:xfrm flipV="1">
            <a:off x="4527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8" idx="0"/>
            <a:endCxn id="111" idx="4"/>
          </p:cNvCxnSpPr>
          <p:nvPr/>
        </p:nvCxnSpPr>
        <p:spPr>
          <a:xfrm flipV="1">
            <a:off x="4527616" y="2805021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78" idx="0"/>
            <a:endCxn id="108" idx="4"/>
          </p:cNvCxnSpPr>
          <p:nvPr/>
        </p:nvCxnSpPr>
        <p:spPr>
          <a:xfrm flipV="1">
            <a:off x="4527617" y="2796163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06" name="直線單箭頭接點 105"/>
          <p:cNvCxnSpPr>
            <a:endCxn id="8" idx="4"/>
          </p:cNvCxnSpPr>
          <p:nvPr/>
        </p:nvCxnSpPr>
        <p:spPr>
          <a:xfrm flipH="1" flipV="1">
            <a:off x="2556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2390594" y="2189235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4" y="2189235"/>
                <a:ext cx="572208" cy="391389"/>
              </a:xfrm>
              <a:prstGeom prst="rect">
                <a:avLst/>
              </a:prstGeom>
              <a:blipFill rotWithShape="1">
                <a:blip r:embed="rId13"/>
                <a:stretch>
                  <a:fillRect l="-79" t="-100" r="-4347" b="-9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4663192" y="2189235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92" y="2189235"/>
                <a:ext cx="572208" cy="391389"/>
              </a:xfrm>
              <a:prstGeom prst="rect">
                <a:avLst/>
              </a:prstGeom>
              <a:blipFill rotWithShape="1">
                <a:blip r:embed="rId14"/>
                <a:stretch>
                  <a:fillRect l="-68" t="-100" r="-4359" b="-9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6814390" y="2189235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390" y="2189235"/>
                <a:ext cx="572208" cy="391389"/>
              </a:xfrm>
              <a:prstGeom prst="rect">
                <a:avLst/>
              </a:prstGeom>
              <a:blipFill rotWithShape="1">
                <a:blip r:embed="rId15"/>
                <a:stretch>
                  <a:fillRect l="-36" t="-100" r="-4390" b="-9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9170255" y="2205458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255" y="2205458"/>
                <a:ext cx="572208" cy="391389"/>
              </a:xfrm>
              <a:prstGeom prst="rect">
                <a:avLst/>
              </a:prstGeom>
              <a:blipFill rotWithShape="1">
                <a:blip r:embed="rId16"/>
                <a:stretch>
                  <a:fillRect l="-38" t="-26" r="-4388" b="-9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4749912" y="1277297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5647304" y="1598272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5326339" y="1564945"/>
            <a:ext cx="3302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3385007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4269406" y="367587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 b="1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18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19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20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9" name="文字方塊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21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8698952" y="3803115"/>
            <a:ext cx="877889" cy="823786"/>
            <a:chOff x="7174951" y="3803115"/>
            <a:chExt cx="877889" cy="823786"/>
          </a:xfrm>
        </p:grpSpPr>
        <p:sp>
          <p:nvSpPr>
            <p:cNvPr id="100" name="矩形 99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/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/>
            <p:cNvCxnSpPr/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6446247" y="3789528"/>
            <a:ext cx="893824" cy="819767"/>
            <a:chOff x="4922247" y="3789527"/>
            <a:chExt cx="893824" cy="819767"/>
          </a:xfrm>
        </p:grpSpPr>
        <p:sp>
          <p:nvSpPr>
            <p:cNvPr id="89" name="矩形 88"/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solidFill>
                      <a:prstClr val="black"/>
                    </a:solidFill>
                    <a:latin typeface="Calibri" panose="020F0502020204030204"/>
                    <a:ea typeface="PMingLiU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/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/>
          <p:cNvCxnSpPr/>
          <p:nvPr/>
        </p:nvCxnSpPr>
        <p:spPr>
          <a:xfrm>
            <a:off x="4509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31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311177" y="367727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4866070" y="69622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Masked 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44" name="直線單箭頭接點 143"/>
          <p:cNvCxnSpPr/>
          <p:nvPr/>
        </p:nvCxnSpPr>
        <p:spPr>
          <a:xfrm flipH="1">
            <a:off x="5656609" y="1564945"/>
            <a:ext cx="448096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  <p:bldP spid="88" grpId="0"/>
      <p:bldP spid="96" grpId="0" animBg="1"/>
      <p:bldP spid="97" grpId="0"/>
      <p:bldP spid="98" grpId="0" animBg="1"/>
      <p:bldP spid="99" grpId="0"/>
      <p:bldP spid="111" grpId="0" animBg="1"/>
      <p:bldP spid="114" grpId="0" animBg="1"/>
      <p:bldP spid="138" grpId="0"/>
      <p:bldP spid="139" grpId="0"/>
      <p:bldP spid="131" grpId="0" animBg="1"/>
      <p:bldP spid="165" grpId="0" animBg="1"/>
      <p:bldP spid="166" grpId="0"/>
      <p:bldP spid="167" grpId="0"/>
      <p:bldP spid="1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單箭頭接點 49"/>
          <p:cNvCxnSpPr/>
          <p:nvPr/>
        </p:nvCxnSpPr>
        <p:spPr>
          <a:xfrm flipV="1">
            <a:off x="5031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5" name="矩形: 圓角 44"/>
          <p:cNvSpPr/>
          <p:nvPr/>
        </p:nvSpPr>
        <p:spPr>
          <a:xfrm>
            <a:off x="4518362" y="3824508"/>
            <a:ext cx="5520989" cy="1291009"/>
          </a:xfrm>
          <a:prstGeom prst="round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93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691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4107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107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2108201" y="2986246"/>
            <a:ext cx="1588901" cy="2988542"/>
            <a:chOff x="553420" y="2633912"/>
            <a:chExt cx="1588901" cy="2988542"/>
          </a:xfrm>
        </p:grpSpPr>
        <p:sp>
          <p:nvSpPr>
            <p:cNvPr id="21" name="矩形: 圓角 20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Encoder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53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矩形 56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82" name="直線單箭頭接點 81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8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單箭頭接點 86"/>
          <p:cNvCxnSpPr/>
          <p:nvPr/>
        </p:nvCxnSpPr>
        <p:spPr>
          <a:xfrm flipV="1">
            <a:off x="5031343" y="51155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524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START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1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89520" y="330354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softmax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920347" y="5449828"/>
            <a:ext cx="239580" cy="720000"/>
            <a:chOff x="3445729" y="5741259"/>
            <a:chExt cx="239580" cy="720000"/>
          </a:xfrm>
        </p:grpSpPr>
        <p:sp>
          <p:nvSpPr>
            <p:cNvPr id="77" name="矩形 7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graphicFrame>
        <p:nvGraphicFramePr>
          <p:cNvPr id="52" name="表格 52"/>
          <p:cNvGraphicFramePr>
            <a:graphicFrameLocks noGrp="1"/>
          </p:cNvGraphicFramePr>
          <p:nvPr/>
        </p:nvGraphicFramePr>
        <p:xfrm>
          <a:off x="6109457" y="1106666"/>
          <a:ext cx="211267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/>
                        <a:t>learn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 err="1"/>
                        <a:t>mach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ine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b="0" dirty="0" err="1"/>
                        <a:t>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END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8" name="直線單箭頭接點 57"/>
          <p:cNvCxnSpPr/>
          <p:nvPr/>
        </p:nvCxnSpPr>
        <p:spPr>
          <a:xfrm>
            <a:off x="5202328" y="2764657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弧 59"/>
          <p:cNvSpPr/>
          <p:nvPr/>
        </p:nvSpPr>
        <p:spPr>
          <a:xfrm flipH="1">
            <a:off x="8332141" y="11154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713433" y="1802934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Size V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696898" y="2175797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(common characters)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359957" y="611104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distribution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8" name="矩形: 圓角 67"/>
          <p:cNvSpPr/>
          <p:nvPr/>
        </p:nvSpPr>
        <p:spPr>
          <a:xfrm>
            <a:off x="6068030" y="2969234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99915" y="866149"/>
            <a:ext cx="373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Adding “Stop Token”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32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09482" y="5974788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(machine learning</a:t>
            </a: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Autoregressive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79628" y="203376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3615" y="28837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691113" y="32585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107547" y="44797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107547" y="32443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2108201" y="2986246"/>
            <a:ext cx="1588901" cy="2988542"/>
            <a:chOff x="553420" y="2633912"/>
            <a:chExt cx="1588901" cy="2988542"/>
          </a:xfrm>
        </p:grpSpPr>
        <p:sp>
          <p:nvSpPr>
            <p:cNvPr id="13" name="矩形: 圓角 12"/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Encoder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4" name="群組 106"/>
            <p:cNvGrpSpPr/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32" name="直線單箭頭接點 31"/>
              <p:cNvCxnSpPr/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30" name="直線單箭頭接點 29"/>
              <p:cNvCxnSpPr/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/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/>
            <p:cNvCxnSpPr/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/>
          <p:cNvSpPr txBox="1"/>
          <p:nvPr/>
        </p:nvSpPr>
        <p:spPr>
          <a:xfrm>
            <a:off x="8927943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ing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9451360" y="51282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796377" y="5974788"/>
            <a:ext cx="23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(machine learning</a:t>
            </a: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6154392" y="204297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06952" y="167831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7247409" y="203884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981180" y="202795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899969" y="1674181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learn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8386453" y="203425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120224" y="202336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039013" y="166958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ing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5045857" y="20446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031343" y="33115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5031343" y="51155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524880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START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11752" y="25322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4920347" y="5449828"/>
            <a:ext cx="239580" cy="720000"/>
            <a:chOff x="3445729" y="5741259"/>
            <a:chExt cx="239580" cy="720000"/>
          </a:xfrm>
        </p:grpSpPr>
        <p:sp>
          <p:nvSpPr>
            <p:cNvPr id="61" name="矩形 60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2" name="橢圓 61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4698417" y="1679993"/>
            <a:ext cx="76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6151593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32002" y="2543340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636336" y="6175350"/>
            <a:ext cx="103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mach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  <a:p>
            <a:pPr algn="ctr" defTabSz="457200">
              <a:defRPr/>
            </a:pP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6032002" y="5447076"/>
            <a:ext cx="239580" cy="720000"/>
            <a:chOff x="3445729" y="5741259"/>
            <a:chExt cx="239580" cy="720000"/>
          </a:xfrm>
        </p:grpSpPr>
        <p:sp>
          <p:nvSpPr>
            <p:cNvPr id="68" name="矩形 67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69" name="橢圓 68"/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70" name="直線單箭頭接點 69"/>
          <p:cNvCxnSpPr/>
          <p:nvPr/>
        </p:nvCxnSpPr>
        <p:spPr>
          <a:xfrm flipV="1">
            <a:off x="6159952" y="51282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7262850" y="33226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143259" y="25433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747792" y="61568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ine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7143259" y="5447076"/>
            <a:ext cx="239580" cy="720000"/>
            <a:chOff x="3445729" y="5741259"/>
            <a:chExt cx="239580" cy="720000"/>
          </a:xfrm>
        </p:grpSpPr>
        <p:sp>
          <p:nvSpPr>
            <p:cNvPr id="75" name="矩形 74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 flipV="1">
            <a:off x="7271209" y="512821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8374307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254716" y="25428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859249" y="61563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learn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8254716" y="5446554"/>
            <a:ext cx="239580" cy="720000"/>
            <a:chOff x="3445729" y="5741259"/>
            <a:chExt cx="239580" cy="720000"/>
          </a:xfrm>
        </p:grpSpPr>
        <p:sp>
          <p:nvSpPr>
            <p:cNvPr id="82" name="矩形 81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V="1">
            <a:off x="8382666" y="5127695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4888163" y="2032083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9441258" y="207378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9043672" y="1678830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END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8175029" y="206289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max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9484036" y="33221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9323410" y="2543340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8254716" y="731658"/>
            <a:ext cx="23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PMingLiU" panose="02020500000000000000" pitchFamily="18" charset="-120"/>
              </a:rPr>
              <a:t>Stop at here!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4" name="矩形: 圓角 43"/>
          <p:cNvSpPr/>
          <p:nvPr/>
        </p:nvSpPr>
        <p:spPr>
          <a:xfrm>
            <a:off x="4518362" y="3824508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9331570" y="5466092"/>
            <a:ext cx="239580" cy="720000"/>
            <a:chOff x="3445729" y="5741259"/>
            <a:chExt cx="239580" cy="720000"/>
          </a:xfrm>
        </p:grpSpPr>
        <p:sp>
          <p:nvSpPr>
            <p:cNvPr id="87" name="矩形 8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33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9" grpId="0"/>
      <p:bldP spid="90" grpId="0"/>
      <p:bldP spid="92" grpId="0" animBg="1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72734" y="941027"/>
            <a:ext cx="7951097" cy="203105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dirty="0">
                <a:solidFill>
                  <a:schemeClr val="tx2"/>
                </a:solidFill>
              </a:rPr>
              <a:t>Encoder-Decoder 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sp>
        <p:nvSpPr>
          <p:cNvPr id="17" name="矩形: 圓角 16"/>
          <p:cNvSpPr/>
          <p:nvPr/>
        </p:nvSpPr>
        <p:spPr>
          <a:xfrm>
            <a:off x="4026151" y="4191679"/>
            <a:ext cx="2512644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Encoder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3" name="矩形: 圓角 22"/>
          <p:cNvSpPr/>
          <p:nvPr/>
        </p:nvSpPr>
        <p:spPr>
          <a:xfrm>
            <a:off x="7611186" y="4191678"/>
            <a:ext cx="2512644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Decoder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880572" y="5871998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682950" y="4847334"/>
            <a:ext cx="850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0"/>
          </p:cNvCxnSpPr>
          <p:nvPr/>
        </p:nvCxnSpPr>
        <p:spPr>
          <a:xfrm flipV="1">
            <a:off x="5282473" y="548268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65607" y="3307683"/>
            <a:ext cx="28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output sequence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8867508" y="3802367"/>
            <a:ext cx="0" cy="38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/>
          <p:cNvSpPr/>
          <p:nvPr/>
        </p:nvSpPr>
        <p:spPr>
          <a:xfrm>
            <a:off x="3865828" y="3246602"/>
            <a:ext cx="6433077" cy="3153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34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53" y="93074"/>
            <a:ext cx="4587670" cy="6671852"/>
          </a:xfrm>
          <a:prstGeom prst="rect">
            <a:avLst/>
          </a:prstGeom>
        </p:spPr>
      </p:pic>
      <p:sp>
        <p:nvSpPr>
          <p:cNvPr id="7" name="矩形: 圓角 6"/>
          <p:cNvSpPr/>
          <p:nvPr/>
        </p:nvSpPr>
        <p:spPr>
          <a:xfrm>
            <a:off x="6250313" y="2504995"/>
            <a:ext cx="1498023" cy="1131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216826" y="577515"/>
            <a:ext cx="253465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21922" y="1827203"/>
            <a:ext cx="161742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attention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748336" y="2242701"/>
            <a:ext cx="673586" cy="415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6320497" y="3152775"/>
            <a:ext cx="308903" cy="2807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725513" y="3152775"/>
            <a:ext cx="308903" cy="2807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129209" y="3145735"/>
            <a:ext cx="308903" cy="2807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直線單箭頭接點 279"/>
          <p:cNvCxnSpPr/>
          <p:nvPr/>
        </p:nvCxnSpPr>
        <p:spPr>
          <a:xfrm flipV="1">
            <a:off x="7556816" y="280131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/>
          <p:cNvCxnSpPr/>
          <p:nvPr/>
        </p:nvCxnSpPr>
        <p:spPr>
          <a:xfrm flipV="1">
            <a:off x="4748914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/>
          <p:cNvCxnSpPr/>
          <p:nvPr/>
        </p:nvCxnSpPr>
        <p:spPr>
          <a:xfrm flipV="1">
            <a:off x="3156303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/>
          <p:cNvCxnSpPr/>
          <p:nvPr/>
        </p:nvCxnSpPr>
        <p:spPr>
          <a:xfrm flipV="1">
            <a:off x="7587520" y="564566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70" idx="0"/>
            <a:endCxn id="46" idx="4"/>
          </p:cNvCxnSpPr>
          <p:nvPr/>
        </p:nvCxnSpPr>
        <p:spPr>
          <a:xfrm flipH="1" flipV="1">
            <a:off x="5538026" y="2441738"/>
            <a:ext cx="2042160" cy="8147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828449" y="4056543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484626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3170997" y="377275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447735" y="226202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7552561" y="990346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73" idx="2"/>
          </p:cNvCxnSpPr>
          <p:nvPr/>
        </p:nvCxnSpPr>
        <p:spPr>
          <a:xfrm flipH="1" flipV="1">
            <a:off x="3156304" y="249528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007112" y="2185272"/>
            <a:ext cx="298383" cy="310013"/>
            <a:chOff x="-105878" y="1740168"/>
            <a:chExt cx="461666" cy="461665"/>
          </a:xfrm>
        </p:grpSpPr>
        <p:sp>
          <p:nvSpPr>
            <p:cNvPr id="73" name="矩形 72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5" name="直線接點 7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直線單箭頭接點 82"/>
          <p:cNvCxnSpPr/>
          <p:nvPr/>
        </p:nvCxnSpPr>
        <p:spPr>
          <a:xfrm flipV="1">
            <a:off x="6266727" y="1478573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2572426" y="2340278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3137784" y="1482324"/>
            <a:ext cx="42724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/>
          <p:cNvGrpSpPr/>
          <p:nvPr/>
        </p:nvGrpSpPr>
        <p:grpSpPr>
          <a:xfrm>
            <a:off x="2482305" y="4286793"/>
            <a:ext cx="715161" cy="569913"/>
            <a:chOff x="973803" y="4896393"/>
            <a:chExt cx="715161" cy="569913"/>
          </a:xfrm>
        </p:grpSpPr>
        <p:sp>
          <p:nvSpPr>
            <p:cNvPr id="114" name="矩形 113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7" name="直線單箭頭接點 126"/>
          <p:cNvCxnSpPr/>
          <p:nvPr/>
        </p:nvCxnSpPr>
        <p:spPr>
          <a:xfrm flipV="1">
            <a:off x="2468272" y="378504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H="1" flipV="1">
            <a:off x="4391782" y="4069406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V="1">
            <a:off x="4734330" y="378562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群組 138"/>
          <p:cNvGrpSpPr/>
          <p:nvPr/>
        </p:nvGrpSpPr>
        <p:grpSpPr>
          <a:xfrm>
            <a:off x="4045638" y="4299656"/>
            <a:ext cx="715161" cy="569913"/>
            <a:chOff x="973803" y="4896393"/>
            <a:chExt cx="715161" cy="569913"/>
          </a:xfrm>
        </p:grpSpPr>
        <p:sp>
          <p:nvSpPr>
            <p:cNvPr id="140" name="矩形 139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線單箭頭接點 141"/>
          <p:cNvCxnSpPr/>
          <p:nvPr/>
        </p:nvCxnSpPr>
        <p:spPr>
          <a:xfrm flipV="1">
            <a:off x="4031605" y="379791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 flipH="1" flipV="1">
            <a:off x="5912224" y="4067937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6254772" y="3784151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群組 151"/>
          <p:cNvGrpSpPr/>
          <p:nvPr/>
        </p:nvGrpSpPr>
        <p:grpSpPr>
          <a:xfrm>
            <a:off x="5566080" y="4298187"/>
            <a:ext cx="715161" cy="569913"/>
            <a:chOff x="973803" y="4896393"/>
            <a:chExt cx="715161" cy="569913"/>
          </a:xfrm>
        </p:grpSpPr>
        <p:sp>
          <p:nvSpPr>
            <p:cNvPr id="153" name="矩形 152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字方塊 153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4" name="文字方塊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直線單箭頭接點 154"/>
          <p:cNvCxnSpPr/>
          <p:nvPr/>
        </p:nvCxnSpPr>
        <p:spPr>
          <a:xfrm flipV="1">
            <a:off x="5552047" y="379644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群組 168"/>
          <p:cNvGrpSpPr/>
          <p:nvPr/>
        </p:nvGrpSpPr>
        <p:grpSpPr>
          <a:xfrm>
            <a:off x="7243792" y="3256443"/>
            <a:ext cx="715161" cy="561418"/>
            <a:chOff x="1526126" y="3842357"/>
            <a:chExt cx="715161" cy="561418"/>
          </a:xfrm>
        </p:grpSpPr>
        <p:sp>
          <p:nvSpPr>
            <p:cNvPr id="170" name="矩形 169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字方塊 170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1" name="文字方塊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7" name="直線單箭頭接點 176"/>
          <p:cNvCxnSpPr/>
          <p:nvPr/>
        </p:nvCxnSpPr>
        <p:spPr>
          <a:xfrm flipV="1">
            <a:off x="7595680" y="3831402"/>
            <a:ext cx="0" cy="5128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7260210" y="4322043"/>
            <a:ext cx="715161" cy="540000"/>
            <a:chOff x="973803" y="4896393"/>
            <a:chExt cx="715161" cy="540000"/>
          </a:xfrm>
        </p:grpSpPr>
        <p:sp>
          <p:nvSpPr>
            <p:cNvPr id="179" name="矩形 178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973803" y="4942431"/>
              <a:ext cx="7151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7221970" y="1212324"/>
            <a:ext cx="715161" cy="569913"/>
            <a:chOff x="973803" y="4896393"/>
            <a:chExt cx="715161" cy="569913"/>
          </a:xfrm>
        </p:grpSpPr>
        <p:sp>
          <p:nvSpPr>
            <p:cNvPr id="200" name="矩形 199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2" name="矩形: 圓角 201"/>
          <p:cNvSpPr/>
          <p:nvPr/>
        </p:nvSpPr>
        <p:spPr>
          <a:xfrm>
            <a:off x="7152324" y="498064"/>
            <a:ext cx="800474" cy="47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grpSp>
        <p:nvGrpSpPr>
          <p:cNvPr id="206" name="群組 106"/>
          <p:cNvGrpSpPr/>
          <p:nvPr/>
        </p:nvGrpSpPr>
        <p:grpSpPr bwMode="auto">
          <a:xfrm flipH="1">
            <a:off x="2388957" y="6098402"/>
            <a:ext cx="3986697" cy="525689"/>
            <a:chOff x="467932" y="3914400"/>
            <a:chExt cx="2909888" cy="576263"/>
          </a:xfrm>
        </p:grpSpPr>
        <p:pic>
          <p:nvPicPr>
            <p:cNvPr id="20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0" name="直線單箭頭接點 209"/>
          <p:cNvCxnSpPr/>
          <p:nvPr/>
        </p:nvCxnSpPr>
        <p:spPr>
          <a:xfrm flipV="1">
            <a:off x="2814606" y="4852111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/>
          <p:cNvCxnSpPr/>
          <p:nvPr/>
        </p:nvCxnSpPr>
        <p:spPr>
          <a:xfrm flipV="1">
            <a:off x="4406296" y="4827296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/>
          <p:nvPr/>
        </p:nvCxnSpPr>
        <p:spPr>
          <a:xfrm flipV="1">
            <a:off x="5923660" y="485211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/>
          <p:nvPr/>
        </p:nvCxnSpPr>
        <p:spPr>
          <a:xfrm flipV="1">
            <a:off x="2816948" y="585853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/>
          <p:nvPr/>
        </p:nvCxnSpPr>
        <p:spPr>
          <a:xfrm flipV="1">
            <a:off x="4418090" y="5864968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flipV="1">
            <a:off x="5923660" y="5837094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2737373" y="6114947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/>
        </p:nvSpPr>
        <p:spPr>
          <a:xfrm>
            <a:off x="4326343" y="6093506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/>
          <p:cNvSpPr/>
          <p:nvPr/>
        </p:nvSpPr>
        <p:spPr>
          <a:xfrm>
            <a:off x="5840259" y="6096242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: 圓角 195"/>
          <p:cNvSpPr/>
          <p:nvPr/>
        </p:nvSpPr>
        <p:spPr>
          <a:xfrm>
            <a:off x="2177339" y="5145285"/>
            <a:ext cx="4397594" cy="69358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222" name="文字方塊 221"/>
          <p:cNvSpPr txBox="1"/>
          <p:nvPr/>
        </p:nvSpPr>
        <p:spPr>
          <a:xfrm>
            <a:off x="6579446" y="6117224"/>
            <a:ext cx="10305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223" name="群組 222"/>
          <p:cNvGrpSpPr/>
          <p:nvPr/>
        </p:nvGrpSpPr>
        <p:grpSpPr>
          <a:xfrm>
            <a:off x="7467730" y="5918027"/>
            <a:ext cx="239580" cy="720000"/>
            <a:chOff x="3445729" y="5741259"/>
            <a:chExt cx="239580" cy="720000"/>
          </a:xfrm>
        </p:grpSpPr>
        <p:sp>
          <p:nvSpPr>
            <p:cNvPr id="224" name="矩形 223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7" name="直線單箭頭接點 226"/>
          <p:cNvCxnSpPr/>
          <p:nvPr/>
        </p:nvCxnSpPr>
        <p:spPr>
          <a:xfrm flipV="1">
            <a:off x="7587520" y="4888873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橢圓 230"/>
          <p:cNvSpPr/>
          <p:nvPr/>
        </p:nvSpPr>
        <p:spPr>
          <a:xfrm>
            <a:off x="3944899" y="2256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/>
        </p:nvSpPr>
        <p:spPr>
          <a:xfrm>
            <a:off x="2368312" y="221787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/>
          <p:cNvCxnSpPr>
            <a:stCxn id="13" idx="0"/>
          </p:cNvCxnSpPr>
          <p:nvPr/>
        </p:nvCxnSpPr>
        <p:spPr>
          <a:xfrm flipH="1" flipV="1">
            <a:off x="2471572" y="2413277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字方塊 234"/>
              <p:cNvSpPr txBox="1"/>
              <p:nvPr/>
            </p:nvSpPr>
            <p:spPr>
              <a:xfrm>
                <a:off x="2302372" y="1809152"/>
                <a:ext cx="353060" cy="40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5" name="文字方塊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72" y="1809152"/>
                <a:ext cx="353060" cy="405130"/>
              </a:xfrm>
              <a:prstGeom prst="rect">
                <a:avLst/>
              </a:prstGeom>
              <a:blipFill rotWithShape="1">
                <a:blip r:embed="rId10"/>
                <a:stretch>
                  <a:fillRect l="-141" t="-9" r="-1406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/>
              <p:cNvSpPr txBox="1"/>
              <p:nvPr/>
            </p:nvSpPr>
            <p:spPr>
              <a:xfrm>
                <a:off x="3891687" y="1816411"/>
                <a:ext cx="356870" cy="40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6" name="文字方塊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87" y="1816411"/>
                <a:ext cx="356870" cy="405130"/>
              </a:xfrm>
              <a:prstGeom prst="rect">
                <a:avLst/>
              </a:prstGeom>
              <a:blipFill rotWithShape="1">
                <a:blip r:embed="rId11"/>
                <a:stretch>
                  <a:fillRect l="-114" t="-77" r="-13409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字方塊 236"/>
              <p:cNvSpPr txBox="1"/>
              <p:nvPr/>
            </p:nvSpPr>
            <p:spPr>
              <a:xfrm>
                <a:off x="5364885" y="1823668"/>
                <a:ext cx="356870" cy="406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7" name="文字方塊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85" y="1823668"/>
                <a:ext cx="356870" cy="406400"/>
              </a:xfrm>
              <a:prstGeom prst="rect">
                <a:avLst/>
              </a:prstGeom>
              <a:blipFill rotWithShape="1">
                <a:blip r:embed="rId12"/>
                <a:stretch>
                  <a:fillRect l="-113" t="-143" r="-13410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線單箭頭接點 238"/>
          <p:cNvCxnSpPr>
            <a:cxnSpLocks/>
            <a:stCxn id="170" idx="0"/>
            <a:endCxn id="233" idx="4"/>
          </p:cNvCxnSpPr>
          <p:nvPr/>
        </p:nvCxnSpPr>
        <p:spPr>
          <a:xfrm flipH="1" flipV="1">
            <a:off x="2458312" y="2397873"/>
            <a:ext cx="5121239" cy="8585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>
            <a:cxnSpLocks/>
            <a:stCxn id="170" idx="0"/>
            <a:endCxn id="231" idx="4"/>
          </p:cNvCxnSpPr>
          <p:nvPr/>
        </p:nvCxnSpPr>
        <p:spPr>
          <a:xfrm flipH="1" flipV="1">
            <a:off x="4034899" y="2436020"/>
            <a:ext cx="3544652" cy="8204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/>
          <p:cNvCxnSpPr/>
          <p:nvPr/>
        </p:nvCxnSpPr>
        <p:spPr>
          <a:xfrm flipH="1" flipV="1">
            <a:off x="4023156" y="2422573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flipH="1" flipV="1">
            <a:off x="5549530" y="2442305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單箭頭接點 258"/>
          <p:cNvCxnSpPr>
            <a:endCxn id="261" idx="2"/>
          </p:cNvCxnSpPr>
          <p:nvPr/>
        </p:nvCxnSpPr>
        <p:spPr>
          <a:xfrm flipH="1" flipV="1">
            <a:off x="4730588" y="254624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群組 259"/>
          <p:cNvGrpSpPr/>
          <p:nvPr/>
        </p:nvGrpSpPr>
        <p:grpSpPr>
          <a:xfrm>
            <a:off x="4581396" y="2236232"/>
            <a:ext cx="298383" cy="310013"/>
            <a:chOff x="-105878" y="1740168"/>
            <a:chExt cx="461666" cy="461665"/>
          </a:xfrm>
        </p:grpSpPr>
        <p:sp>
          <p:nvSpPr>
            <p:cNvPr id="261" name="矩形 26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63" name="直線接點 26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6" name="直線單箭頭接點 265"/>
          <p:cNvCxnSpPr/>
          <p:nvPr/>
        </p:nvCxnSpPr>
        <p:spPr>
          <a:xfrm flipH="1" flipV="1">
            <a:off x="6259706" y="2536262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群組 266"/>
          <p:cNvGrpSpPr/>
          <p:nvPr/>
        </p:nvGrpSpPr>
        <p:grpSpPr>
          <a:xfrm>
            <a:off x="6096000" y="2226249"/>
            <a:ext cx="298383" cy="310013"/>
            <a:chOff x="-105878" y="1740168"/>
            <a:chExt cx="461666" cy="461665"/>
          </a:xfrm>
        </p:grpSpPr>
        <p:sp>
          <p:nvSpPr>
            <p:cNvPr id="268" name="矩形 2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9" name="群組 268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70" name="直線接點 269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直線單箭頭接點 273"/>
          <p:cNvCxnSpPr/>
          <p:nvPr/>
        </p:nvCxnSpPr>
        <p:spPr>
          <a:xfrm>
            <a:off x="4162118" y="2372944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>
            <a:off x="5668046" y="2366741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圓角 197"/>
          <p:cNvSpPr/>
          <p:nvPr/>
        </p:nvSpPr>
        <p:spPr>
          <a:xfrm>
            <a:off x="7203001" y="5106303"/>
            <a:ext cx="3062990" cy="525689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 (Mask)</a:t>
            </a:r>
            <a:endParaRPr lang="zh-TW" altLang="en-US" sz="2400" dirty="0"/>
          </a:p>
        </p:txBody>
      </p:sp>
      <p:sp>
        <p:nvSpPr>
          <p:cNvPr id="282" name="左大括弧 281"/>
          <p:cNvSpPr/>
          <p:nvPr/>
        </p:nvSpPr>
        <p:spPr>
          <a:xfrm flipH="1">
            <a:off x="8155375" y="1212324"/>
            <a:ext cx="576095" cy="3155758"/>
          </a:xfrm>
          <a:prstGeom prst="leftBrace">
            <a:avLst>
              <a:gd name="adj1" fmla="val 235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文字方塊 282"/>
          <p:cNvSpPr txBox="1"/>
          <p:nvPr/>
        </p:nvSpPr>
        <p:spPr>
          <a:xfrm>
            <a:off x="8855452" y="2324810"/>
            <a:ext cx="161742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attention</a:t>
            </a:r>
            <a:endParaRPr lang="zh-TW" altLang="en-US" sz="2400" dirty="0"/>
          </a:p>
        </p:txBody>
      </p:sp>
      <p:grpSp>
        <p:nvGrpSpPr>
          <p:cNvPr id="129" name="群組 128"/>
          <p:cNvGrpSpPr/>
          <p:nvPr/>
        </p:nvGrpSpPr>
        <p:grpSpPr>
          <a:xfrm>
            <a:off x="2833152" y="3217259"/>
            <a:ext cx="715161" cy="561418"/>
            <a:chOff x="1526126" y="3842357"/>
            <a:chExt cx="715161" cy="561418"/>
          </a:xfrm>
        </p:grpSpPr>
        <p:sp>
          <p:nvSpPr>
            <p:cNvPr id="10" name="矩形 9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群組 127"/>
          <p:cNvGrpSpPr/>
          <p:nvPr/>
        </p:nvGrpSpPr>
        <p:grpSpPr>
          <a:xfrm>
            <a:off x="2113802" y="3218784"/>
            <a:ext cx="715161" cy="571692"/>
            <a:chOff x="964022" y="3842357"/>
            <a:chExt cx="715161" cy="571692"/>
          </a:xfrm>
        </p:grpSpPr>
        <p:sp>
          <p:nvSpPr>
            <p:cNvPr id="12" name="矩形 11"/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群組 129"/>
          <p:cNvGrpSpPr/>
          <p:nvPr/>
        </p:nvGrpSpPr>
        <p:grpSpPr>
          <a:xfrm>
            <a:off x="4396485" y="3230122"/>
            <a:ext cx="715161" cy="561418"/>
            <a:chOff x="1526126" y="3842357"/>
            <a:chExt cx="715161" cy="561418"/>
          </a:xfrm>
        </p:grpSpPr>
        <p:sp>
          <p:nvSpPr>
            <p:cNvPr id="131" name="矩形 130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群組 132"/>
          <p:cNvGrpSpPr/>
          <p:nvPr/>
        </p:nvGrpSpPr>
        <p:grpSpPr>
          <a:xfrm>
            <a:off x="3677135" y="3231647"/>
            <a:ext cx="715161" cy="571692"/>
            <a:chOff x="964022" y="3842357"/>
            <a:chExt cx="715161" cy="571692"/>
          </a:xfrm>
        </p:grpSpPr>
        <p:sp>
          <p:nvSpPr>
            <p:cNvPr id="134" name="矩形 133"/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/>
                <p:cNvSpPr txBox="1"/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群組 142"/>
          <p:cNvGrpSpPr/>
          <p:nvPr/>
        </p:nvGrpSpPr>
        <p:grpSpPr>
          <a:xfrm>
            <a:off x="5916927" y="3228653"/>
            <a:ext cx="715161" cy="561418"/>
            <a:chOff x="1526126" y="3842357"/>
            <a:chExt cx="715161" cy="561418"/>
          </a:xfrm>
        </p:grpSpPr>
        <p:sp>
          <p:nvSpPr>
            <p:cNvPr id="144" name="矩形 143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群組 145"/>
          <p:cNvGrpSpPr/>
          <p:nvPr/>
        </p:nvGrpSpPr>
        <p:grpSpPr>
          <a:xfrm>
            <a:off x="5197577" y="3230178"/>
            <a:ext cx="715161" cy="571692"/>
            <a:chOff x="964022" y="3842357"/>
            <a:chExt cx="715161" cy="571692"/>
          </a:xfrm>
        </p:grpSpPr>
        <p:sp>
          <p:nvSpPr>
            <p:cNvPr id="147" name="矩形 146"/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字方塊 147"/>
                <p:cNvSpPr txBox="1"/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8" name="文字方塊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5" name="直線單箭頭接點 284"/>
          <p:cNvCxnSpPr/>
          <p:nvPr/>
        </p:nvCxnSpPr>
        <p:spPr>
          <a:xfrm flipV="1">
            <a:off x="2838931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 flipV="1">
            <a:off x="4018142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單箭頭接點 290"/>
          <p:cNvCxnSpPr/>
          <p:nvPr/>
        </p:nvCxnSpPr>
        <p:spPr>
          <a:xfrm flipV="1">
            <a:off x="4372447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/>
          <p:nvPr/>
        </p:nvCxnSpPr>
        <p:spPr>
          <a:xfrm flipV="1">
            <a:off x="5562577" y="407091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/>
          <p:nvPr/>
        </p:nvCxnSpPr>
        <p:spPr>
          <a:xfrm flipV="1">
            <a:off x="5916882" y="406793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直線單箭頭接點 279"/>
          <p:cNvCxnSpPr/>
          <p:nvPr/>
        </p:nvCxnSpPr>
        <p:spPr>
          <a:xfrm flipV="1">
            <a:off x="8781183" y="280131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/>
          <p:cNvCxnSpPr/>
          <p:nvPr/>
        </p:nvCxnSpPr>
        <p:spPr>
          <a:xfrm flipV="1">
            <a:off x="4748914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/>
          <p:cNvCxnSpPr/>
          <p:nvPr/>
        </p:nvCxnSpPr>
        <p:spPr>
          <a:xfrm flipV="1">
            <a:off x="3156303" y="14692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/>
          <p:cNvCxnSpPr/>
          <p:nvPr/>
        </p:nvCxnSpPr>
        <p:spPr>
          <a:xfrm flipV="1">
            <a:off x="7587520" y="564566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70" idx="0"/>
            <a:endCxn id="46" idx="4"/>
          </p:cNvCxnSpPr>
          <p:nvPr/>
        </p:nvCxnSpPr>
        <p:spPr>
          <a:xfrm flipH="1" flipV="1">
            <a:off x="5537594" y="2441738"/>
            <a:ext cx="3235325" cy="8147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447735" y="226202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8776928" y="990346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73" idx="2"/>
          </p:cNvCxnSpPr>
          <p:nvPr/>
        </p:nvCxnSpPr>
        <p:spPr>
          <a:xfrm flipH="1" flipV="1">
            <a:off x="3156304" y="249528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007112" y="2185272"/>
            <a:ext cx="298383" cy="310013"/>
            <a:chOff x="-105878" y="1740168"/>
            <a:chExt cx="461666" cy="461665"/>
          </a:xfrm>
        </p:grpSpPr>
        <p:sp>
          <p:nvSpPr>
            <p:cNvPr id="73" name="矩形 72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5" name="直線接點 7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直線單箭頭接點 82"/>
          <p:cNvCxnSpPr/>
          <p:nvPr/>
        </p:nvCxnSpPr>
        <p:spPr>
          <a:xfrm flipV="1">
            <a:off x="6266727" y="1478573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2572426" y="2340278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3137784" y="1469277"/>
            <a:ext cx="549685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群組 168"/>
          <p:cNvGrpSpPr/>
          <p:nvPr/>
        </p:nvGrpSpPr>
        <p:grpSpPr>
          <a:xfrm>
            <a:off x="8437160" y="3256443"/>
            <a:ext cx="715161" cy="561418"/>
            <a:chOff x="1526126" y="3842357"/>
            <a:chExt cx="715161" cy="561418"/>
          </a:xfrm>
        </p:grpSpPr>
        <p:sp>
          <p:nvSpPr>
            <p:cNvPr id="170" name="矩形 169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字方塊 170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1" name="文字方塊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7" name="直線單箭頭接點 176"/>
          <p:cNvCxnSpPr/>
          <p:nvPr/>
        </p:nvCxnSpPr>
        <p:spPr>
          <a:xfrm flipV="1">
            <a:off x="8789048" y="3831402"/>
            <a:ext cx="0" cy="5128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7260210" y="4322043"/>
            <a:ext cx="715161" cy="540000"/>
            <a:chOff x="973803" y="4896393"/>
            <a:chExt cx="715161" cy="540000"/>
          </a:xfrm>
        </p:grpSpPr>
        <p:sp>
          <p:nvSpPr>
            <p:cNvPr id="179" name="矩形 178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973803" y="4942431"/>
              <a:ext cx="7151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8446337" y="1212324"/>
            <a:ext cx="715161" cy="569913"/>
            <a:chOff x="973803" y="4896393"/>
            <a:chExt cx="715161" cy="569913"/>
          </a:xfrm>
        </p:grpSpPr>
        <p:sp>
          <p:nvSpPr>
            <p:cNvPr id="200" name="矩形 199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2" name="矩形: 圓角 201"/>
          <p:cNvSpPr/>
          <p:nvPr/>
        </p:nvSpPr>
        <p:spPr>
          <a:xfrm>
            <a:off x="8376691" y="498064"/>
            <a:ext cx="800474" cy="47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grpSp>
        <p:nvGrpSpPr>
          <p:cNvPr id="206" name="群組 106"/>
          <p:cNvGrpSpPr/>
          <p:nvPr/>
        </p:nvGrpSpPr>
        <p:grpSpPr bwMode="auto">
          <a:xfrm flipH="1">
            <a:off x="2388957" y="6098402"/>
            <a:ext cx="3986697" cy="525689"/>
            <a:chOff x="467932" y="3914400"/>
            <a:chExt cx="2909888" cy="576263"/>
          </a:xfrm>
        </p:grpSpPr>
        <p:pic>
          <p:nvPicPr>
            <p:cNvPr id="20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6" name="直線單箭頭接點 215"/>
          <p:cNvCxnSpPr/>
          <p:nvPr/>
        </p:nvCxnSpPr>
        <p:spPr>
          <a:xfrm flipV="1">
            <a:off x="2816948" y="585853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/>
          <p:nvPr/>
        </p:nvCxnSpPr>
        <p:spPr>
          <a:xfrm flipV="1">
            <a:off x="4418090" y="5864968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flipV="1">
            <a:off x="5923660" y="5837094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2737373" y="6114947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/>
        </p:nvSpPr>
        <p:spPr>
          <a:xfrm>
            <a:off x="4326343" y="6093506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/>
          <p:cNvSpPr/>
          <p:nvPr/>
        </p:nvSpPr>
        <p:spPr>
          <a:xfrm>
            <a:off x="5840259" y="6096242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/>
          <p:cNvSpPr txBox="1"/>
          <p:nvPr/>
        </p:nvSpPr>
        <p:spPr>
          <a:xfrm>
            <a:off x="6579446" y="6117224"/>
            <a:ext cx="10305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223" name="群組 222"/>
          <p:cNvGrpSpPr/>
          <p:nvPr/>
        </p:nvGrpSpPr>
        <p:grpSpPr>
          <a:xfrm>
            <a:off x="7467730" y="5918027"/>
            <a:ext cx="239580" cy="720000"/>
            <a:chOff x="3445729" y="5741259"/>
            <a:chExt cx="239580" cy="720000"/>
          </a:xfrm>
        </p:grpSpPr>
        <p:sp>
          <p:nvSpPr>
            <p:cNvPr id="224" name="矩形 223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/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7" name="直線單箭頭接點 226"/>
          <p:cNvCxnSpPr/>
          <p:nvPr/>
        </p:nvCxnSpPr>
        <p:spPr>
          <a:xfrm flipV="1">
            <a:off x="7587520" y="4888873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橢圓 230"/>
          <p:cNvSpPr/>
          <p:nvPr/>
        </p:nvSpPr>
        <p:spPr>
          <a:xfrm>
            <a:off x="3944899" y="2256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/>
        </p:nvSpPr>
        <p:spPr>
          <a:xfrm>
            <a:off x="2368312" y="221787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/>
          <p:cNvCxnSpPr/>
          <p:nvPr/>
        </p:nvCxnSpPr>
        <p:spPr>
          <a:xfrm flipH="1" flipV="1">
            <a:off x="2465857" y="2413277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字方塊 234"/>
              <p:cNvSpPr txBox="1"/>
              <p:nvPr/>
            </p:nvSpPr>
            <p:spPr>
              <a:xfrm>
                <a:off x="2302372" y="1809152"/>
                <a:ext cx="353060" cy="40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5" name="文字方塊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72" y="1809152"/>
                <a:ext cx="353060" cy="405130"/>
              </a:xfrm>
              <a:prstGeom prst="rect">
                <a:avLst/>
              </a:prstGeom>
              <a:blipFill rotWithShape="1">
                <a:blip r:embed="rId6"/>
                <a:stretch>
                  <a:fillRect l="-141" t="-9" r="-1406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/>
              <p:cNvSpPr txBox="1"/>
              <p:nvPr/>
            </p:nvSpPr>
            <p:spPr>
              <a:xfrm>
                <a:off x="3891687" y="1816411"/>
                <a:ext cx="356870" cy="40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6" name="文字方塊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87" y="1816411"/>
                <a:ext cx="356870" cy="405130"/>
              </a:xfrm>
              <a:prstGeom prst="rect">
                <a:avLst/>
              </a:prstGeom>
              <a:blipFill rotWithShape="1">
                <a:blip r:embed="rId7"/>
                <a:stretch>
                  <a:fillRect l="-114" t="-77" r="-13409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字方塊 236"/>
              <p:cNvSpPr txBox="1"/>
              <p:nvPr/>
            </p:nvSpPr>
            <p:spPr>
              <a:xfrm>
                <a:off x="5364885" y="1823668"/>
                <a:ext cx="356870" cy="406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7" name="文字方塊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85" y="1823668"/>
                <a:ext cx="356870" cy="406400"/>
              </a:xfrm>
              <a:prstGeom prst="rect">
                <a:avLst/>
              </a:prstGeom>
              <a:blipFill rotWithShape="1">
                <a:blip r:embed="rId8"/>
                <a:stretch>
                  <a:fillRect l="-113" t="-143" r="-13410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線單箭頭接點 238"/>
          <p:cNvCxnSpPr>
            <a:cxnSpLocks/>
            <a:stCxn id="170" idx="0"/>
            <a:endCxn id="233" idx="4"/>
          </p:cNvCxnSpPr>
          <p:nvPr/>
        </p:nvCxnSpPr>
        <p:spPr>
          <a:xfrm flipH="1" flipV="1">
            <a:off x="2458312" y="2397873"/>
            <a:ext cx="6314607" cy="8585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>
            <a:cxnSpLocks/>
            <a:stCxn id="170" idx="0"/>
            <a:endCxn id="231" idx="4"/>
          </p:cNvCxnSpPr>
          <p:nvPr/>
        </p:nvCxnSpPr>
        <p:spPr>
          <a:xfrm flipH="1" flipV="1">
            <a:off x="4034899" y="2436020"/>
            <a:ext cx="4738020" cy="8204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/>
          <p:cNvCxnSpPr/>
          <p:nvPr/>
        </p:nvCxnSpPr>
        <p:spPr>
          <a:xfrm flipH="1" flipV="1">
            <a:off x="4023156" y="2422573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flipH="1" flipV="1">
            <a:off x="5549530" y="2442305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單箭頭接點 258"/>
          <p:cNvCxnSpPr>
            <a:endCxn id="261" idx="2"/>
          </p:cNvCxnSpPr>
          <p:nvPr/>
        </p:nvCxnSpPr>
        <p:spPr>
          <a:xfrm flipH="1" flipV="1">
            <a:off x="4730588" y="254624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群組 259"/>
          <p:cNvGrpSpPr/>
          <p:nvPr/>
        </p:nvGrpSpPr>
        <p:grpSpPr>
          <a:xfrm>
            <a:off x="4581396" y="2236232"/>
            <a:ext cx="298383" cy="310013"/>
            <a:chOff x="-105878" y="1740168"/>
            <a:chExt cx="461666" cy="461665"/>
          </a:xfrm>
        </p:grpSpPr>
        <p:sp>
          <p:nvSpPr>
            <p:cNvPr id="261" name="矩形 26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63" name="直線接點 26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6" name="直線單箭頭接點 265"/>
          <p:cNvCxnSpPr/>
          <p:nvPr/>
        </p:nvCxnSpPr>
        <p:spPr>
          <a:xfrm flipH="1" flipV="1">
            <a:off x="6259706" y="2536262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群組 266"/>
          <p:cNvGrpSpPr/>
          <p:nvPr/>
        </p:nvGrpSpPr>
        <p:grpSpPr>
          <a:xfrm>
            <a:off x="6096000" y="2226249"/>
            <a:ext cx="298383" cy="310013"/>
            <a:chOff x="-105878" y="1740168"/>
            <a:chExt cx="461666" cy="461665"/>
          </a:xfrm>
        </p:grpSpPr>
        <p:sp>
          <p:nvSpPr>
            <p:cNvPr id="268" name="矩形 2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9" name="群組 268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70" name="直線接點 269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直線單箭頭接點 273"/>
          <p:cNvCxnSpPr/>
          <p:nvPr/>
        </p:nvCxnSpPr>
        <p:spPr>
          <a:xfrm>
            <a:off x="4162118" y="2372944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>
            <a:off x="5668046" y="2366741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7788665" y="6108940"/>
            <a:ext cx="10305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mach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8652796" y="5971297"/>
            <a:ext cx="239580" cy="720000"/>
            <a:chOff x="3445729" y="5741259"/>
            <a:chExt cx="239580" cy="720000"/>
          </a:xfrm>
        </p:grpSpPr>
        <p:sp>
          <p:nvSpPr>
            <p:cNvPr id="117" name="矩形 116"/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18" name="橢圓 117"/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cxnSp>
        <p:nvCxnSpPr>
          <p:cNvPr id="119" name="直線單箭頭接點 118"/>
          <p:cNvCxnSpPr/>
          <p:nvPr/>
        </p:nvCxnSpPr>
        <p:spPr>
          <a:xfrm flipV="1">
            <a:off x="8780746" y="565243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群組 122"/>
          <p:cNvGrpSpPr/>
          <p:nvPr/>
        </p:nvGrpSpPr>
        <p:grpSpPr>
          <a:xfrm>
            <a:off x="8435498" y="4319459"/>
            <a:ext cx="715161" cy="540000"/>
            <a:chOff x="973803" y="4896393"/>
            <a:chExt cx="715161" cy="540000"/>
          </a:xfrm>
        </p:grpSpPr>
        <p:sp>
          <p:nvSpPr>
            <p:cNvPr id="124" name="矩形 123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973803" y="4942431"/>
              <a:ext cx="7151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>
          <a:xfrm flipV="1">
            <a:off x="8762808" y="4886289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圓角 197"/>
          <p:cNvSpPr/>
          <p:nvPr/>
        </p:nvSpPr>
        <p:spPr>
          <a:xfrm>
            <a:off x="7203001" y="5106303"/>
            <a:ext cx="3062990" cy="525689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 (Mask)</a:t>
            </a:r>
            <a:endParaRPr lang="zh-TW" altLang="en-US" sz="2400" dirty="0"/>
          </a:p>
        </p:txBody>
      </p:sp>
      <p:cxnSp>
        <p:nvCxnSpPr>
          <p:cNvPr id="156" name="直線單箭頭接點 155"/>
          <p:cNvCxnSpPr/>
          <p:nvPr/>
        </p:nvCxnSpPr>
        <p:spPr>
          <a:xfrm flipH="1" flipV="1">
            <a:off x="2828449" y="4056543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V="1">
            <a:off x="2484626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V="1">
            <a:off x="3170997" y="377275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群組 158"/>
          <p:cNvGrpSpPr/>
          <p:nvPr/>
        </p:nvGrpSpPr>
        <p:grpSpPr>
          <a:xfrm>
            <a:off x="2482305" y="4286793"/>
            <a:ext cx="715161" cy="569913"/>
            <a:chOff x="973803" y="4896393"/>
            <a:chExt cx="715161" cy="569913"/>
          </a:xfrm>
        </p:grpSpPr>
        <p:sp>
          <p:nvSpPr>
            <p:cNvPr id="160" name="矩形 159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2" name="直線單箭頭接點 161"/>
          <p:cNvCxnSpPr/>
          <p:nvPr/>
        </p:nvCxnSpPr>
        <p:spPr>
          <a:xfrm flipV="1">
            <a:off x="2468272" y="378504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H="1" flipV="1">
            <a:off x="4391782" y="4069406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4734330" y="378562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群組 164"/>
          <p:cNvGrpSpPr/>
          <p:nvPr/>
        </p:nvGrpSpPr>
        <p:grpSpPr>
          <a:xfrm>
            <a:off x="4045638" y="4299656"/>
            <a:ext cx="715161" cy="569913"/>
            <a:chOff x="973803" y="4896393"/>
            <a:chExt cx="715161" cy="569913"/>
          </a:xfrm>
        </p:grpSpPr>
        <p:sp>
          <p:nvSpPr>
            <p:cNvPr id="166" name="矩形 165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7" name="文字方塊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線單箭頭接點 167"/>
          <p:cNvCxnSpPr/>
          <p:nvPr/>
        </p:nvCxnSpPr>
        <p:spPr>
          <a:xfrm flipV="1">
            <a:off x="4031605" y="379791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5912224" y="4067937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V="1">
            <a:off x="6254772" y="3784151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群組 173"/>
          <p:cNvGrpSpPr/>
          <p:nvPr/>
        </p:nvGrpSpPr>
        <p:grpSpPr>
          <a:xfrm>
            <a:off x="5566080" y="4298187"/>
            <a:ext cx="715161" cy="569913"/>
            <a:chOff x="973803" y="4896393"/>
            <a:chExt cx="715161" cy="569913"/>
          </a:xfrm>
        </p:grpSpPr>
        <p:sp>
          <p:nvSpPr>
            <p:cNvPr id="175" name="矩形 174"/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字方塊 175"/>
                <p:cNvSpPr txBox="1"/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52387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1" name="直線單箭頭接點 180"/>
          <p:cNvCxnSpPr/>
          <p:nvPr/>
        </p:nvCxnSpPr>
        <p:spPr>
          <a:xfrm flipV="1">
            <a:off x="5552047" y="379644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 flipV="1">
            <a:off x="2814606" y="4852111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flipV="1">
            <a:off x="4406296" y="4827296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 flipV="1">
            <a:off x="5923660" y="485211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/>
        </p:nvGrpSpPr>
        <p:grpSpPr>
          <a:xfrm>
            <a:off x="2833152" y="3217259"/>
            <a:ext cx="715161" cy="561418"/>
            <a:chOff x="1526126" y="3842357"/>
            <a:chExt cx="715161" cy="561418"/>
          </a:xfrm>
        </p:grpSpPr>
        <p:sp>
          <p:nvSpPr>
            <p:cNvPr id="186" name="矩形 185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字方塊 186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7" name="文字方塊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群組 187"/>
          <p:cNvGrpSpPr/>
          <p:nvPr/>
        </p:nvGrpSpPr>
        <p:grpSpPr>
          <a:xfrm>
            <a:off x="2113802" y="3218784"/>
            <a:ext cx="715161" cy="571692"/>
            <a:chOff x="964022" y="3842357"/>
            <a:chExt cx="715161" cy="571692"/>
          </a:xfrm>
        </p:grpSpPr>
        <p:sp>
          <p:nvSpPr>
            <p:cNvPr id="189" name="矩形 188"/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群組 190"/>
          <p:cNvGrpSpPr/>
          <p:nvPr/>
        </p:nvGrpSpPr>
        <p:grpSpPr>
          <a:xfrm>
            <a:off x="4396485" y="3230122"/>
            <a:ext cx="715161" cy="561418"/>
            <a:chOff x="1526126" y="3842357"/>
            <a:chExt cx="715161" cy="561418"/>
          </a:xfrm>
        </p:grpSpPr>
        <p:sp>
          <p:nvSpPr>
            <p:cNvPr id="192" name="矩形 191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字方塊 192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3" name="文字方塊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群組 193"/>
          <p:cNvGrpSpPr/>
          <p:nvPr/>
        </p:nvGrpSpPr>
        <p:grpSpPr>
          <a:xfrm>
            <a:off x="3677135" y="3231647"/>
            <a:ext cx="715161" cy="571692"/>
            <a:chOff x="964022" y="3842357"/>
            <a:chExt cx="715161" cy="571692"/>
          </a:xfrm>
        </p:grpSpPr>
        <p:sp>
          <p:nvSpPr>
            <p:cNvPr id="195" name="矩形 194"/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7" name="文字方塊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群組 202"/>
          <p:cNvGrpSpPr/>
          <p:nvPr/>
        </p:nvGrpSpPr>
        <p:grpSpPr>
          <a:xfrm>
            <a:off x="5916927" y="3228653"/>
            <a:ext cx="715161" cy="561418"/>
            <a:chOff x="1526126" y="3842357"/>
            <a:chExt cx="715161" cy="561418"/>
          </a:xfrm>
        </p:grpSpPr>
        <p:sp>
          <p:nvSpPr>
            <p:cNvPr id="204" name="矩形 203"/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/>
                <p:cNvSpPr txBox="1"/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5" name="文字方塊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52387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群組 208"/>
          <p:cNvGrpSpPr/>
          <p:nvPr/>
        </p:nvGrpSpPr>
        <p:grpSpPr>
          <a:xfrm>
            <a:off x="5197577" y="3230178"/>
            <a:ext cx="715161" cy="571692"/>
            <a:chOff x="964022" y="3842357"/>
            <a:chExt cx="715161" cy="571692"/>
          </a:xfrm>
        </p:grpSpPr>
        <p:sp>
          <p:nvSpPr>
            <p:cNvPr id="219" name="矩形 218"/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/>
                <p:cNvSpPr txBox="1"/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20" name="文字方塊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523875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1" name="直線單箭頭接點 220"/>
          <p:cNvCxnSpPr/>
          <p:nvPr/>
        </p:nvCxnSpPr>
        <p:spPr>
          <a:xfrm flipV="1">
            <a:off x="2838931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/>
          <p:nvPr/>
        </p:nvCxnSpPr>
        <p:spPr>
          <a:xfrm flipV="1">
            <a:off x="4018142" y="40442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/>
          <p:nvPr/>
        </p:nvCxnSpPr>
        <p:spPr>
          <a:xfrm flipV="1">
            <a:off x="4372447" y="40412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 flipV="1">
            <a:off x="5562577" y="407091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flipV="1">
            <a:off x="5916882" y="406793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: 圓角 195"/>
          <p:cNvSpPr/>
          <p:nvPr/>
        </p:nvSpPr>
        <p:spPr>
          <a:xfrm>
            <a:off x="2177339" y="5145285"/>
            <a:ext cx="4397594" cy="69358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9831705" cy="926465"/>
          </a:xfrm>
        </p:spPr>
        <p:txBody>
          <a:bodyPr/>
          <a:lstStyle/>
          <a:p>
            <a:r>
              <a:rPr lang="zh-CN" altLang="en-US" sz="4000"/>
              <a:t>Experimental Results: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图片 5" descr="截屏2024-04-23 04.00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450340"/>
            <a:ext cx="11095990" cy="4747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935990"/>
            <a:ext cx="3730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Machine Translation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325563"/>
          </a:xfrm>
        </p:spPr>
        <p:txBody>
          <a:bodyPr/>
          <a:lstStyle/>
          <a:p>
            <a:r>
              <a:rPr lang="zh-CN" altLang="en-US" sz="2800"/>
              <a:t>English Constituency Parsing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图片 6" descr="截屏2024-04-23 04.02.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231900"/>
            <a:ext cx="9702800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Background: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Sequence transduction models have traditionally relied on complex CNN or RNN architectures</a:t>
            </a:r>
          </a:p>
          <a:p>
            <a:r>
              <a:rPr lang="zh-CN" altLang="en-US"/>
              <a:t>CNNs have difficulty capturing long-range dependencies</a:t>
            </a:r>
          </a:p>
          <a:p>
            <a:r>
              <a:rPr lang="zh-CN" altLang="en-US"/>
              <a:t>RNNs suffer from limited computational parallelism and slow training</a:t>
            </a:r>
          </a:p>
          <a:p>
            <a:r>
              <a:rPr lang="zh-CN" altLang="en-US"/>
              <a:t>There is a need for more efficient and parallelizable models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Summary: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Transformer is the first sequence transduction model based entirely on self-attention</a:t>
            </a:r>
          </a:p>
          <a:p>
            <a:r>
              <a:rPr lang="zh-CN" altLang="en-US"/>
              <a:t>Strong parallel computing capability, extremely fast training speed</a:t>
            </a:r>
          </a:p>
          <a:p>
            <a:r>
              <a:rPr lang="zh-CN" altLang="en-US"/>
              <a:t>Achieves SOTA results on tasks like machine translation, demonstrating the power of attention mechanisms</a:t>
            </a:r>
          </a:p>
          <a:p>
            <a:r>
              <a:rPr lang="zh-CN" altLang="en-US"/>
              <a:t>Validates that attention is all you need to build efficient models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Highlights of Transformer Model: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Entirely based on attention mechanism, without using convolution or recurrence</a:t>
            </a:r>
          </a:p>
          <a:p>
            <a:r>
              <a:rPr lang="zh-CN" altLang="en-US"/>
              <a:t>Highly parallelizable computation, allowing for very fast training</a:t>
            </a:r>
          </a:p>
          <a:p>
            <a:r>
              <a:rPr lang="zh-CN" altLang="en-US"/>
              <a:t>Surpasses previous models (including ensembles) on machine translation tasks</a:t>
            </a:r>
          </a:p>
          <a:p>
            <a:r>
              <a:rPr lang="zh-CN" altLang="en-US"/>
              <a:t>Generalizes well to other tasks such as English constituency parsing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/>
          <p:cNvSpPr/>
          <p:nvPr/>
        </p:nvSpPr>
        <p:spPr>
          <a:xfrm>
            <a:off x="2786840" y="213565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" name="矩形: 圓角 12"/>
          <p:cNvSpPr/>
          <p:nvPr/>
        </p:nvSpPr>
        <p:spPr>
          <a:xfrm>
            <a:off x="4673615" y="213565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" name="矩形: 圓角 13"/>
          <p:cNvSpPr/>
          <p:nvPr/>
        </p:nvSpPr>
        <p:spPr>
          <a:xfrm>
            <a:off x="6574207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" name="矩形: 圓角 14"/>
          <p:cNvSpPr/>
          <p:nvPr/>
        </p:nvSpPr>
        <p:spPr>
          <a:xfrm>
            <a:off x="8487157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251604" y="157297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145234" y="157297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052224" y="159947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8951921" y="159947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109150" y="1196251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003345" y="1196251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920614" y="1203165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801557" y="1203164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2781078" y="4357630"/>
            <a:ext cx="6629845" cy="75709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3245275" y="51250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145868" y="51209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7038971" y="511472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8946158" y="513542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/>
          <p:cNvSpPr/>
          <p:nvPr/>
        </p:nvSpPr>
        <p:spPr>
          <a:xfrm>
            <a:off x="3126483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9" name="矩形: 圓角 48"/>
          <p:cNvSpPr/>
          <p:nvPr/>
        </p:nvSpPr>
        <p:spPr>
          <a:xfrm>
            <a:off x="5026460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0" name="矩形: 圓角 49"/>
          <p:cNvSpPr/>
          <p:nvPr/>
        </p:nvSpPr>
        <p:spPr>
          <a:xfrm>
            <a:off x="6927052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1" name="矩形: 圓角 50"/>
          <p:cNvSpPr/>
          <p:nvPr/>
        </p:nvSpPr>
        <p:spPr>
          <a:xfrm>
            <a:off x="8827645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2" name="矩形: 圓角 81"/>
          <p:cNvSpPr/>
          <p:nvPr/>
        </p:nvSpPr>
        <p:spPr>
          <a:xfrm>
            <a:off x="3134199" y="553698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3" name="矩形: 圓角 82"/>
          <p:cNvSpPr/>
          <p:nvPr/>
        </p:nvSpPr>
        <p:spPr>
          <a:xfrm>
            <a:off x="5034791" y="5536989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4" name="矩形: 圓角 83"/>
          <p:cNvSpPr/>
          <p:nvPr/>
        </p:nvSpPr>
        <p:spPr>
          <a:xfrm>
            <a:off x="6935383" y="5536989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5" name="矩形: 圓角 84"/>
          <p:cNvSpPr/>
          <p:nvPr/>
        </p:nvSpPr>
        <p:spPr>
          <a:xfrm>
            <a:off x="8835976" y="553698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flipH="1" flipV="1">
            <a:off x="3245275" y="397154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 flipV="1">
            <a:off x="5145868" y="396738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H="1" flipV="1">
            <a:off x="7038971" y="39611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8946158" y="39818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 flipV="1">
            <a:off x="3245828" y="291235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 flipV="1">
            <a:off x="5146421" y="290818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7039524" y="290200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8946711" y="29227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1893206" y="3242311"/>
            <a:ext cx="11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with context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25050" cy="920115"/>
          </a:xfrm>
        </p:spPr>
        <p:txBody>
          <a:bodyPr>
            <a:normAutofit/>
          </a:bodyPr>
          <a:lstStyle/>
          <a:p>
            <a:r>
              <a:rPr lang="zh-CN" altLang="en-US"/>
              <a:t>Self-Attention and Multi-Head Attention: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/>
          <p:cNvSpPr/>
          <p:nvPr/>
        </p:nvSpPr>
        <p:spPr>
          <a:xfrm>
            <a:off x="2794329" y="3181085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3" name="矩形: 圓角 12"/>
          <p:cNvSpPr/>
          <p:nvPr/>
        </p:nvSpPr>
        <p:spPr>
          <a:xfrm>
            <a:off x="4681104" y="3181085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4" name="矩形: 圓角 13"/>
          <p:cNvSpPr/>
          <p:nvPr/>
        </p:nvSpPr>
        <p:spPr>
          <a:xfrm>
            <a:off x="6581696" y="3181084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5" name="矩形: 圓角 14"/>
          <p:cNvSpPr/>
          <p:nvPr/>
        </p:nvSpPr>
        <p:spPr>
          <a:xfrm>
            <a:off x="8494646" y="3181084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2781078" y="4357630"/>
            <a:ext cx="6629845" cy="75709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3245275" y="51250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145868" y="51209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7038971" y="511472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8946158" y="513542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/>
          <p:cNvSpPr/>
          <p:nvPr/>
        </p:nvSpPr>
        <p:spPr>
          <a:xfrm>
            <a:off x="3134199" y="553698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3" name="矩形: 圓角 82"/>
          <p:cNvSpPr/>
          <p:nvPr/>
        </p:nvSpPr>
        <p:spPr>
          <a:xfrm>
            <a:off x="5034791" y="5536989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4" name="矩形: 圓角 83"/>
          <p:cNvSpPr/>
          <p:nvPr/>
        </p:nvSpPr>
        <p:spPr>
          <a:xfrm>
            <a:off x="6935383" y="5536989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5" name="矩形: 圓角 84"/>
          <p:cNvSpPr/>
          <p:nvPr/>
        </p:nvSpPr>
        <p:spPr>
          <a:xfrm>
            <a:off x="8835976" y="553698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flipH="1" flipV="1">
            <a:off x="3245275" y="397154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 flipV="1">
            <a:off x="5145868" y="396738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H="1" flipV="1">
            <a:off x="7038971" y="39611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8946158" y="39818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圓角 71"/>
          <p:cNvSpPr/>
          <p:nvPr/>
        </p:nvSpPr>
        <p:spPr>
          <a:xfrm>
            <a:off x="2794330" y="2003132"/>
            <a:ext cx="6629845" cy="75709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 flipV="1">
            <a:off x="3258527" y="277057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5159120" y="276641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7052223" y="276022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8959410" y="278092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 flipV="1">
            <a:off x="3258527" y="161704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 flipV="1">
            <a:off x="5159120" y="161288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7052223" y="160670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 flipV="1">
            <a:off x="8959410" y="16273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3238718" y="470108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5154050" y="48356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7052223" y="477709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973924" y="48462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3117966" y="179416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5012161" y="179416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6914916" y="186330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810373" y="186329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8" name="矩形: 圓角 67"/>
          <p:cNvSpPr/>
          <p:nvPr/>
        </p:nvSpPr>
        <p:spPr>
          <a:xfrm>
            <a:off x="2807581" y="826587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9" name="矩形: 圓角 68"/>
          <p:cNvSpPr/>
          <p:nvPr/>
        </p:nvSpPr>
        <p:spPr>
          <a:xfrm>
            <a:off x="4694356" y="826587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0" name="矩形: 圓角 69"/>
          <p:cNvSpPr/>
          <p:nvPr/>
        </p:nvSpPr>
        <p:spPr>
          <a:xfrm>
            <a:off x="6594948" y="826586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1" name="矩形: 圓角 70"/>
          <p:cNvSpPr/>
          <p:nvPr/>
        </p:nvSpPr>
        <p:spPr>
          <a:xfrm>
            <a:off x="8507898" y="826586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FC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240272" y="6220128"/>
            <a:ext cx="408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https://arxiv.org/abs/1706.03762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2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 rotWithShape="1">
                <a:blip r:embed="rId6"/>
                <a:stretch>
                  <a:fillRect l="-9" t="-127" r="30" b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40" t="-68" r="62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52" t="-68" r="73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35" t="-100" r="56" b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/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/>
            <p:cNvCxnSpPr/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/>
          <p:cNvCxnSpPr/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Can be either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input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 or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a hidden layer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127" name="右大括弧 126"/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/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2806670" y="165421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789076" y="75339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3200" b="1" i="1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Self-attention</a:t>
            </a:r>
            <a:endParaRPr lang="zh-TW" altLang="en-US" sz="3200" b="1" i="1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 rotWithShape="1">
                <a:blip r:embed="rId3"/>
                <a:stretch>
                  <a:fillRect l="-23" t="-75" r="44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54" t="-15" r="75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66" t="-15" r="8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49" t="-48" r="70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手繪多邊形: 圖案 71"/>
          <p:cNvSpPr/>
          <p:nvPr/>
        </p:nvSpPr>
        <p:spPr>
          <a:xfrm>
            <a:off x="2837803" y="4148281"/>
            <a:ext cx="2310689" cy="303076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3" name="手繪多邊形: 圖案 72"/>
          <p:cNvSpPr/>
          <p:nvPr/>
        </p:nvSpPr>
        <p:spPr>
          <a:xfrm>
            <a:off x="2803628" y="3767977"/>
            <a:ext cx="4527343" cy="671134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4" name="手繪多邊形: 圖案 73"/>
          <p:cNvSpPr/>
          <p:nvPr/>
        </p:nvSpPr>
        <p:spPr>
          <a:xfrm>
            <a:off x="2803628" y="3419399"/>
            <a:ext cx="6775571" cy="1006013"/>
          </a:xfrm>
          <a:custGeom>
            <a:avLst/>
            <a:gdLst>
              <a:gd name="connsiteX0" fmla="*/ 0 w 1857829"/>
              <a:gd name="connsiteY0" fmla="*/ 275802 h 290317"/>
              <a:gd name="connsiteX1" fmla="*/ 856343 w 1857829"/>
              <a:gd name="connsiteY1" fmla="*/ 31 h 290317"/>
              <a:gd name="connsiteX2" fmla="*/ 1857829 w 1857829"/>
              <a:gd name="connsiteY2" fmla="*/ 290317 h 2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290317">
                <a:moveTo>
                  <a:pt x="0" y="275802"/>
                </a:moveTo>
                <a:cubicBezTo>
                  <a:pt x="273352" y="136707"/>
                  <a:pt x="546705" y="-2388"/>
                  <a:pt x="856343" y="31"/>
                </a:cubicBezTo>
                <a:cubicBezTo>
                  <a:pt x="1165981" y="2450"/>
                  <a:pt x="1511905" y="146383"/>
                  <a:pt x="1857829" y="2903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873775" y="3123263"/>
            <a:ext cx="21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relevant?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019410" y="2995965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410" y="2995965"/>
                <a:ext cx="26257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3" t="-9" r="-10427" b="-16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: 圓角 83"/>
          <p:cNvSpPr/>
          <p:nvPr/>
        </p:nvSpPr>
        <p:spPr>
          <a:xfrm>
            <a:off x="5895496" y="2914615"/>
            <a:ext cx="482260" cy="532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圓角 89"/>
          <p:cNvSpPr/>
          <p:nvPr/>
        </p:nvSpPr>
        <p:spPr>
          <a:xfrm>
            <a:off x="2535518" y="4787690"/>
            <a:ext cx="592421" cy="795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92" name="矩形: 圓角 91"/>
          <p:cNvSpPr/>
          <p:nvPr/>
        </p:nvSpPr>
        <p:spPr>
          <a:xfrm>
            <a:off x="9282988" y="4810896"/>
            <a:ext cx="592421" cy="795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60874" y="5756386"/>
            <a:ext cx="647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rPr>
              <a:t>Find the relevant vectors in a sequence 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b="1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35" t="-100" r="56" b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4FE7D4A-7B99-4F9B-9C7F-3AECE8C25A38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PMingLiU" panose="02020500000000000000" pitchFamily="18" charset="-120"/>
              </a:rPr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1028</Words>
  <Application>Microsoft Office PowerPoint</Application>
  <PresentationFormat>宽屏</PresentationFormat>
  <Paragraphs>569</Paragraphs>
  <Slides>40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Lucida Grande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Office 佈景主題</vt:lpstr>
      <vt:lpstr>Attention is All You Need: From Words to Worlds</vt:lpstr>
      <vt:lpstr>PowerPoint 演示文稿</vt:lpstr>
      <vt:lpstr>Outline</vt:lpstr>
      <vt:lpstr>Background:</vt:lpstr>
      <vt:lpstr>Highlights of Transformer Model:</vt:lpstr>
      <vt:lpstr>Self-Attention and Multi-Head Attention:</vt:lpstr>
      <vt:lpstr>PowerPoint 演示文稿</vt:lpstr>
      <vt:lpstr>PowerPoint 演示文稿</vt:lpstr>
      <vt:lpstr>PowerPoint 演示文稿</vt:lpstr>
      <vt:lpstr>Self-attention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Positional Encoding </vt:lpstr>
      <vt:lpstr>Model Architecture</vt:lpstr>
      <vt:lpstr>Encoder</vt:lpstr>
      <vt:lpstr>Encoder </vt:lpstr>
      <vt:lpstr>PowerPoint 演示文稿</vt:lpstr>
      <vt:lpstr>PowerPoint 演示文稿</vt:lpstr>
      <vt:lpstr>PowerPoint 演示文稿</vt:lpstr>
      <vt:lpstr>Decoder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Autoregressive </vt:lpstr>
      <vt:lpstr>Encoder-Decoder </vt:lpstr>
      <vt:lpstr>PowerPoint 演示文稿</vt:lpstr>
      <vt:lpstr>PowerPoint 演示文稿</vt:lpstr>
      <vt:lpstr>PowerPoint 演示文稿</vt:lpstr>
      <vt:lpstr>Experimental Results:</vt:lpstr>
      <vt:lpstr>English Constituency Parsing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Need: From Words to Worlds</dc:title>
  <dc:creator>mh z</dc:creator>
  <cp:lastModifiedBy>mh z</cp:lastModifiedBy>
  <cp:revision>5</cp:revision>
  <dcterms:created xsi:type="dcterms:W3CDTF">2024-04-23T18:00:48Z</dcterms:created>
  <dcterms:modified xsi:type="dcterms:W3CDTF">2024-04-25T19:02:56Z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53FD5DEBA50171004FF72766D47149AC_43</vt:lpwstr>
  </property>
  <property fmtid="{D5CDD505-2E9C-101B-9397-08002B2CF9AE}" pid="3" name="KSOProductBuildVer">
    <vt:lpwstr>2052-6.2.2.8394</vt:lpwstr>
  </property>
</Properties>
</file>