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6" r:id="rId3"/>
    <p:sldId id="257" r:id="rId4"/>
    <p:sldId id="305" r:id="rId5"/>
    <p:sldId id="320" r:id="rId6"/>
    <p:sldId id="331" r:id="rId7"/>
    <p:sldId id="299" r:id="rId8"/>
    <p:sldId id="332" r:id="rId9"/>
    <p:sldId id="301" r:id="rId10"/>
    <p:sldId id="322" r:id="rId11"/>
    <p:sldId id="300" r:id="rId12"/>
    <p:sldId id="323" r:id="rId13"/>
    <p:sldId id="324" r:id="rId14"/>
    <p:sldId id="325" r:id="rId15"/>
    <p:sldId id="316" r:id="rId16"/>
    <p:sldId id="326" r:id="rId17"/>
    <p:sldId id="328" r:id="rId18"/>
    <p:sldId id="329" r:id="rId19"/>
    <p:sldId id="28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5BF95E-E04A-A25C-D46C-80D96AD26611}" name="Tutika, Naga Sai Sivani" initials="" userId="S::NagaSaiSivaniTutika@my.unt.edu::a5126789-78fa-4c45-81ec-aab8a7062f9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D0D5DB"/>
    <a:srgbClr val="F2F2F2"/>
    <a:srgbClr val="FEFEFE"/>
    <a:srgbClr val="D0D1D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8302F-90CF-F24D-8185-2DB5AD477184}" v="58" dt="2025-01-31T06:49:02.725"/>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7" autoAdjust="0"/>
    <p:restoredTop sz="83063"/>
  </p:normalViewPr>
  <p:slideViewPr>
    <p:cSldViewPr snapToGrid="0">
      <p:cViewPr>
        <p:scale>
          <a:sx n="83" d="100"/>
          <a:sy n="83" d="100"/>
        </p:scale>
        <p:origin x="133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A6FD4-068E-4611-A978-E30BC011309D}" type="datetimeFigureOut">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FB103-D510-4B49-AC48-037094BD380A}" type="slidenum">
              <a:t>‹#›</a:t>
            </a:fld>
            <a:endParaRPr lang="en-US"/>
          </a:p>
        </p:txBody>
      </p:sp>
    </p:spTree>
    <p:extLst>
      <p:ext uri="{BB962C8B-B14F-4D97-AF65-F5344CB8AC3E}">
        <p14:creationId xmlns:p14="http://schemas.microsoft.com/office/powerpoint/2010/main" val="1055479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Naga Sai </a:t>
            </a:r>
            <a:r>
              <a:rPr lang="en-US" dirty="0" err="1"/>
              <a:t>Sivani</a:t>
            </a:r>
            <a:r>
              <a:rPr lang="en-US" dirty="0"/>
              <a:t>, </a:t>
            </a:r>
            <a:r>
              <a:rPr lang="en-US" dirty="0" err="1"/>
              <a:t>Tutika</a:t>
            </a:r>
            <a:r>
              <a:rPr lang="en-US" dirty="0"/>
              <a:t> and I will be presenting this paper titles When to Grow? A Fitting Risk-Aware Policy for Layer Growing in Deep Neural Networks.</a:t>
            </a:r>
          </a:p>
        </p:txBody>
      </p:sp>
      <p:sp>
        <p:nvSpPr>
          <p:cNvPr id="4" name="Slide Number Placeholder 3"/>
          <p:cNvSpPr>
            <a:spLocks noGrp="1"/>
          </p:cNvSpPr>
          <p:nvPr>
            <p:ph type="sldNum" sz="quarter" idx="5"/>
          </p:nvPr>
        </p:nvSpPr>
        <p:spPr/>
        <p:txBody>
          <a:bodyPr/>
          <a:lstStyle/>
          <a:p>
            <a:fld id="{019FB103-D510-4B49-AC48-037094BD380A}" type="slidenum">
              <a:rPr lang="en-US" smtClean="0"/>
              <a:t>1</a:t>
            </a:fld>
            <a:endParaRPr lang="en-US"/>
          </a:p>
        </p:txBody>
      </p:sp>
    </p:spTree>
    <p:extLst>
      <p:ext uri="{BB962C8B-B14F-4D97-AF65-F5344CB8AC3E}">
        <p14:creationId xmlns:p14="http://schemas.microsoft.com/office/powerpoint/2010/main" val="2806548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experimented with different baseline methods of when to grow.</a:t>
            </a:r>
          </a:p>
          <a:p>
            <a:endParaRPr lang="en-US" dirty="0"/>
          </a:p>
          <a:p>
            <a:r>
              <a:rPr lang="en-US" dirty="0"/>
              <a:t>Proposed model outperformed all methods in test error. But didn’t beat time.</a:t>
            </a:r>
          </a:p>
          <a:p>
            <a:endParaRPr lang="en-US" dirty="0"/>
          </a:p>
          <a:p>
            <a:r>
              <a:rPr lang="en-US" dirty="0"/>
              <a:t>In all scenarios it beat the original one.</a:t>
            </a:r>
          </a:p>
          <a:p>
            <a:endParaRPr lang="en-US" dirty="0"/>
          </a:p>
          <a:p>
            <a:r>
              <a:rPr lang="en-US" sz="1800" dirty="0">
                <a:highlight>
                  <a:srgbClr val="FFFF00"/>
                </a:highlight>
              </a:rPr>
              <a:t>In conclusion, the proposed method outperformed for CIFAR 10/100 datasets for VGG and </a:t>
            </a:r>
            <a:r>
              <a:rPr lang="en-US" sz="1800" dirty="0" err="1">
                <a:highlight>
                  <a:srgbClr val="FFFF00"/>
                </a:highlight>
              </a:rPr>
              <a:t>ResNet</a:t>
            </a:r>
            <a:r>
              <a:rPr lang="en-US" sz="1800" dirty="0">
                <a:highlight>
                  <a:srgbClr val="FFFF00"/>
                </a:highlight>
              </a:rPr>
              <a:t>. It didn’t beat other methods in training time but did give better accuracy in most cases.</a:t>
            </a:r>
          </a:p>
        </p:txBody>
      </p:sp>
      <p:sp>
        <p:nvSpPr>
          <p:cNvPr id="4" name="Slide Number Placeholder 3"/>
          <p:cNvSpPr>
            <a:spLocks noGrp="1"/>
          </p:cNvSpPr>
          <p:nvPr>
            <p:ph type="sldNum" sz="quarter" idx="5"/>
          </p:nvPr>
        </p:nvSpPr>
        <p:spPr/>
        <p:txBody>
          <a:bodyPr/>
          <a:lstStyle/>
          <a:p>
            <a:fld id="{019FB103-D510-4B49-AC48-037094BD380A}" type="slidenum">
              <a:rPr lang="en-US" smtClean="0"/>
              <a:t>13</a:t>
            </a:fld>
            <a:endParaRPr lang="en-US"/>
          </a:p>
        </p:txBody>
      </p:sp>
    </p:spTree>
    <p:extLst>
      <p:ext uri="{BB962C8B-B14F-4D97-AF65-F5344CB8AC3E}">
        <p14:creationId xmlns:p14="http://schemas.microsoft.com/office/powerpoint/2010/main" val="1944677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15</a:t>
            </a:fld>
            <a:endParaRPr lang="en-US"/>
          </a:p>
        </p:txBody>
      </p:sp>
    </p:spTree>
    <p:extLst>
      <p:ext uri="{BB962C8B-B14F-4D97-AF65-F5344CB8AC3E}">
        <p14:creationId xmlns:p14="http://schemas.microsoft.com/office/powerpoint/2010/main" val="400920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000000"/>
                </a:solidFill>
                <a:effectLst/>
              </a:rPr>
              <a:t>Circulation Growth Strategy (Wen et al., 2020)</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Instead of expanding layers in a predefined order (like periodic growth), circulation growth </a:t>
            </a:r>
            <a:r>
              <a:rPr lang="en-US" b="1" i="0" u="none" strike="noStrike" dirty="0">
                <a:solidFill>
                  <a:srgbClr val="000000"/>
                </a:solidFill>
                <a:effectLst/>
              </a:rPr>
              <a:t>iterates over different stages</a:t>
            </a:r>
            <a:r>
              <a:rPr lang="en-US" b="0" i="0" u="none" strike="noStrike" dirty="0">
                <a:solidFill>
                  <a:srgbClr val="000000"/>
                </a:solidFill>
                <a:effectLst/>
              </a:rPr>
              <a:t> of the network and adds new layers dynamically.</a:t>
            </a:r>
          </a:p>
          <a:p>
            <a:pPr algn="l">
              <a:buFont typeface="Arial" panose="020B0604020202020204" pitchFamily="34" charset="0"/>
              <a:buChar char="•"/>
            </a:pPr>
            <a:r>
              <a:rPr lang="en-US" b="0" i="0" u="none" strike="noStrike" dirty="0">
                <a:solidFill>
                  <a:srgbClr val="000000"/>
                </a:solidFill>
                <a:effectLst/>
              </a:rPr>
              <a:t>This means that </a:t>
            </a:r>
            <a:r>
              <a:rPr lang="en-US" b="1" i="0" u="none" strike="noStrike" dirty="0">
                <a:solidFill>
                  <a:srgbClr val="000000"/>
                </a:solidFill>
                <a:effectLst/>
              </a:rPr>
              <a:t>growth is distributed</a:t>
            </a:r>
            <a:r>
              <a:rPr lang="en-US" b="0" i="0" u="none" strike="noStrike" dirty="0">
                <a:solidFill>
                  <a:srgbClr val="000000"/>
                </a:solidFill>
                <a:effectLst/>
              </a:rPr>
              <a:t> across the network instead of being confined to certain blocks first.</a:t>
            </a:r>
          </a:p>
          <a:p>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16</a:t>
            </a:fld>
            <a:endParaRPr lang="en-US"/>
          </a:p>
        </p:txBody>
      </p:sp>
    </p:spTree>
    <p:extLst>
      <p:ext uri="{BB962C8B-B14F-4D97-AF65-F5344CB8AC3E}">
        <p14:creationId xmlns:p14="http://schemas.microsoft.com/office/powerpoint/2010/main" val="1309044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increased the accuracy but not the training time always.</a:t>
            </a:r>
          </a:p>
        </p:txBody>
      </p:sp>
      <p:sp>
        <p:nvSpPr>
          <p:cNvPr id="4" name="Slide Number Placeholder 3"/>
          <p:cNvSpPr>
            <a:spLocks noGrp="1"/>
          </p:cNvSpPr>
          <p:nvPr>
            <p:ph type="sldNum" sz="quarter" idx="5"/>
          </p:nvPr>
        </p:nvSpPr>
        <p:spPr/>
        <p:txBody>
          <a:bodyPr/>
          <a:lstStyle/>
          <a:p>
            <a:fld id="{019FB103-D510-4B49-AC48-037094BD380A}" type="slidenum">
              <a:rPr lang="en-US" smtClean="0"/>
              <a:t>17</a:t>
            </a:fld>
            <a:endParaRPr lang="en-US"/>
          </a:p>
        </p:txBody>
      </p:sp>
    </p:spTree>
    <p:extLst>
      <p:ext uri="{BB962C8B-B14F-4D97-AF65-F5344CB8AC3E}">
        <p14:creationId xmlns:p14="http://schemas.microsoft.com/office/powerpoint/2010/main" val="19243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DNNs are a subset of Artificial Neural Networks or ANN that have large architectures. They are widely used and require huge training data and are computationally intensive.</a:t>
            </a:r>
          </a:p>
          <a:p>
            <a:endParaRPr lang="en-US" dirty="0"/>
          </a:p>
          <a:p>
            <a:r>
              <a:rPr lang="en-US" dirty="0"/>
              <a:t>A solution to this problem can be Neural Growth. It offers a promising solution for efficient training.</a:t>
            </a:r>
          </a:p>
          <a:p>
            <a:endParaRPr lang="en-US" dirty="0"/>
          </a:p>
          <a:p>
            <a:r>
              <a:rPr lang="en-US" dirty="0"/>
              <a:t>The paper introduces </a:t>
            </a:r>
            <a:r>
              <a:rPr lang="en-US" dirty="0" err="1"/>
              <a:t>FRAGrow</a:t>
            </a:r>
            <a:r>
              <a:rPr lang="en-US" dirty="0"/>
              <a:t> policy, it’s a novel approach that automatically determines when to add layers and grow the model without overfitting or underfitting.</a:t>
            </a:r>
          </a:p>
          <a:p>
            <a:endParaRPr lang="en-US" dirty="0"/>
          </a:p>
          <a:p>
            <a:r>
              <a:rPr lang="en-US" dirty="0"/>
              <a:t>This method achieves up to 20% faster training without affecting accuracy and sometimes improving it.</a:t>
            </a:r>
          </a:p>
          <a:p>
            <a:endParaRPr lang="en-US" dirty="0"/>
          </a:p>
          <a:p>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3</a:t>
            </a:fld>
            <a:endParaRPr lang="en-US"/>
          </a:p>
        </p:txBody>
      </p:sp>
    </p:spTree>
    <p:extLst>
      <p:ext uri="{BB962C8B-B14F-4D97-AF65-F5344CB8AC3E}">
        <p14:creationId xmlns:p14="http://schemas.microsoft.com/office/powerpoint/2010/main" val="168494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A3878-6B19-3EB9-205A-CAAEE1D90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356959-D73E-040D-6FF1-8F70106B56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624652-3452-1DE4-89FC-88225C67EA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9A8E58-B9DE-7885-765D-1EB2CEB7D330}"/>
              </a:ext>
            </a:extLst>
          </p:cNvPr>
          <p:cNvSpPr>
            <a:spLocks noGrp="1"/>
          </p:cNvSpPr>
          <p:nvPr>
            <p:ph type="sldNum" sz="quarter" idx="5"/>
          </p:nvPr>
        </p:nvSpPr>
        <p:spPr/>
        <p:txBody>
          <a:bodyPr/>
          <a:lstStyle/>
          <a:p>
            <a:fld id="{019FB103-D510-4B49-AC48-037094BD380A}" type="slidenum">
              <a:rPr lang="en-US" smtClean="0"/>
              <a:t>4</a:t>
            </a:fld>
            <a:endParaRPr lang="en-US"/>
          </a:p>
        </p:txBody>
      </p:sp>
    </p:spTree>
    <p:extLst>
      <p:ext uri="{BB962C8B-B14F-4D97-AF65-F5344CB8AC3E}">
        <p14:creationId xmlns:p14="http://schemas.microsoft.com/office/powerpoint/2010/main" val="42211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08BCB-BBF3-992A-4D8F-672F12E01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7D20E-F8F4-A55F-F62E-F9AD3A6ED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9E2A1D-2560-7B37-5ECB-4AC807D651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50FF2C-4565-FA30-0C08-82AA5023A8EF}"/>
              </a:ext>
            </a:extLst>
          </p:cNvPr>
          <p:cNvSpPr>
            <a:spLocks noGrp="1"/>
          </p:cNvSpPr>
          <p:nvPr>
            <p:ph type="sldNum" sz="quarter" idx="5"/>
          </p:nvPr>
        </p:nvSpPr>
        <p:spPr/>
        <p:txBody>
          <a:bodyPr/>
          <a:lstStyle/>
          <a:p>
            <a:fld id="{019FB103-D510-4B49-AC48-037094BD380A}" type="slidenum">
              <a:rPr lang="en-US" smtClean="0"/>
              <a:t>5</a:t>
            </a:fld>
            <a:endParaRPr lang="en-US"/>
          </a:p>
        </p:txBody>
      </p:sp>
    </p:spTree>
    <p:extLst>
      <p:ext uri="{BB962C8B-B14F-4D97-AF65-F5344CB8AC3E}">
        <p14:creationId xmlns:p14="http://schemas.microsoft.com/office/powerpoint/2010/main" val="347587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deeper into the regularization effect of neural growth.</a:t>
            </a:r>
          </a:p>
          <a:p>
            <a:endParaRPr lang="en-US" dirty="0"/>
          </a:p>
          <a:p>
            <a:r>
              <a:rPr lang="en-US" dirty="0"/>
              <a:t>How does regularization effect model’s performance.</a:t>
            </a:r>
          </a:p>
          <a:p>
            <a:endParaRPr lang="en-US" dirty="0"/>
          </a:p>
          <a:p>
            <a:r>
              <a:rPr lang="en-US" dirty="0"/>
              <a:t>Regularization is inversely </a:t>
            </a:r>
            <a:r>
              <a:rPr lang="en-US" dirty="0" err="1"/>
              <a:t>propotional</a:t>
            </a:r>
            <a:r>
              <a:rPr lang="en-US" dirty="0"/>
              <a:t> to the avg epochs (growth speed).</a:t>
            </a:r>
          </a:p>
          <a:p>
            <a:endParaRPr lang="en-US" dirty="0"/>
          </a:p>
          <a:p>
            <a:r>
              <a:rPr lang="en-US" dirty="0"/>
              <a:t>Faster growth rate – weakens regularization – reduces training error</a:t>
            </a:r>
          </a:p>
          <a:p>
            <a:r>
              <a:rPr lang="en-US" dirty="0"/>
              <a:t>Slower growth rate – strengthens regularization – increase training error</a:t>
            </a:r>
          </a:p>
          <a:p>
            <a:endParaRPr lang="en-US" dirty="0"/>
          </a:p>
          <a:p>
            <a:r>
              <a:rPr lang="en-US" dirty="0"/>
              <a:t>The experiment was done for slower growth rate, faster growth rate and standard method.</a:t>
            </a:r>
          </a:p>
          <a:p>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6</a:t>
            </a:fld>
            <a:endParaRPr lang="en-US"/>
          </a:p>
        </p:txBody>
      </p:sp>
    </p:spTree>
    <p:extLst>
      <p:ext uri="{BB962C8B-B14F-4D97-AF65-F5344CB8AC3E}">
        <p14:creationId xmlns:p14="http://schemas.microsoft.com/office/powerpoint/2010/main" val="179183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proposed method also needs to consider when to grow.</a:t>
            </a:r>
          </a:p>
          <a:p>
            <a:r>
              <a:rPr lang="en-US" dirty="0"/>
              <a:t>And in this way we tried to build a fitting risk aware algorithm to decide when to grow a neural network.</a:t>
            </a:r>
          </a:p>
          <a:p>
            <a:endParaRPr lang="en-US" dirty="0"/>
          </a:p>
          <a:p>
            <a:r>
              <a:rPr lang="en-US" dirty="0"/>
              <a:t>ORL – Overfitting Risk Level</a:t>
            </a:r>
          </a:p>
          <a:p>
            <a:endParaRPr lang="en-US" dirty="0"/>
          </a:p>
          <a:p>
            <a:r>
              <a:rPr lang="en-US" dirty="0"/>
              <a:t>We use ORL, E bar for regularization, and alpha to determine when to grow.</a:t>
            </a:r>
          </a:p>
        </p:txBody>
      </p:sp>
      <p:sp>
        <p:nvSpPr>
          <p:cNvPr id="4" name="Slide Number Placeholder 3"/>
          <p:cNvSpPr>
            <a:spLocks noGrp="1"/>
          </p:cNvSpPr>
          <p:nvPr>
            <p:ph type="sldNum" sz="quarter" idx="5"/>
          </p:nvPr>
        </p:nvSpPr>
        <p:spPr/>
        <p:txBody>
          <a:bodyPr/>
          <a:lstStyle/>
          <a:p>
            <a:fld id="{019FB103-D510-4B49-AC48-037094BD380A}" type="slidenum">
              <a:rPr lang="en-US" smtClean="0"/>
              <a:t>7</a:t>
            </a:fld>
            <a:endParaRPr lang="en-US"/>
          </a:p>
        </p:txBody>
      </p:sp>
    </p:spTree>
    <p:extLst>
      <p:ext uri="{BB962C8B-B14F-4D97-AF65-F5344CB8AC3E}">
        <p14:creationId xmlns:p14="http://schemas.microsoft.com/office/powerpoint/2010/main" val="52714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CIFAR - </a:t>
            </a:r>
            <a:r>
              <a:rPr lang="en-US" b="0" i="0" u="none" strike="noStrike" dirty="0">
                <a:solidFill>
                  <a:srgbClr val="001D35"/>
                </a:solidFill>
                <a:effectLst/>
                <a:latin typeface="Google Sans"/>
              </a:rPr>
              <a:t>Canadian Institute for Advanced Research</a:t>
            </a:r>
          </a:p>
          <a:p>
            <a:endParaRPr lang="en-US" b="0" i="0" u="none" strike="noStrike" dirty="0">
              <a:solidFill>
                <a:srgbClr val="001D35"/>
              </a:solidFill>
              <a:effectLst/>
              <a:latin typeface="Google Sans"/>
            </a:endParaRPr>
          </a:p>
          <a:p>
            <a:r>
              <a:rPr lang="en-US" b="1" i="0" u="none" strike="noStrike" dirty="0">
                <a:solidFill>
                  <a:srgbClr val="767676"/>
                </a:solidFill>
                <a:effectLst/>
                <a:latin typeface="Helvetica Neue" panose="02000503000000020004" pitchFamily="2" charset="0"/>
              </a:rPr>
              <a:t>ImageNet dataset</a:t>
            </a:r>
            <a:r>
              <a:rPr lang="en-US" b="0" i="0" u="none" strike="noStrike" dirty="0">
                <a:solidFill>
                  <a:srgbClr val="474747"/>
                </a:solidFill>
                <a:effectLst/>
                <a:latin typeface="Helvetica Neue" panose="02000503000000020004" pitchFamily="2" charset="0"/>
              </a:rPr>
              <a:t> contains 14,197,122 annotated images according to the WordNet hierarchy.</a:t>
            </a:r>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8</a:t>
            </a:fld>
            <a:endParaRPr lang="en-US"/>
          </a:p>
        </p:txBody>
      </p:sp>
    </p:spTree>
    <p:extLst>
      <p:ext uri="{BB962C8B-B14F-4D97-AF65-F5344CB8AC3E}">
        <p14:creationId xmlns:p14="http://schemas.microsoft.com/office/powerpoint/2010/main" val="2676475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B810E-AE5A-94FE-AF62-03AE94E4E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7F5662-BDA0-FD1C-57CD-AA59A5A0A3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595E9-6E75-751E-15CB-2B93F854974C}"/>
              </a:ext>
            </a:extLst>
          </p:cNvPr>
          <p:cNvSpPr>
            <a:spLocks noGrp="1"/>
          </p:cNvSpPr>
          <p:nvPr>
            <p:ph type="body" idx="1"/>
          </p:nvPr>
        </p:nvSpPr>
        <p:spPr/>
        <p:txBody>
          <a:bodyPr/>
          <a:lstStyle/>
          <a:p>
            <a:r>
              <a:rPr lang="en-US" b="1" dirty="0"/>
              <a:t>VGG</a:t>
            </a:r>
            <a:r>
              <a:rPr lang="en-US" dirty="0"/>
              <a:t> → </a:t>
            </a:r>
            <a:r>
              <a:rPr lang="en-US" b="1" dirty="0"/>
              <a:t>Visual Geometry Group</a:t>
            </a:r>
            <a:endParaRPr lang="en-US" dirty="0"/>
          </a:p>
          <a:p>
            <a:pPr>
              <a:buFont typeface="Arial" panose="020B0604020202020204" pitchFamily="34" charset="0"/>
              <a:buChar char="•"/>
            </a:pPr>
            <a:r>
              <a:rPr lang="en-US" dirty="0"/>
              <a:t>Named after the research group at the University of Oxford that developed the </a:t>
            </a:r>
            <a:r>
              <a:rPr lang="en-US" dirty="0" err="1"/>
              <a:t>VGGNet</a:t>
            </a:r>
            <a:r>
              <a:rPr lang="en-US" dirty="0"/>
              <a:t> architecture.</a:t>
            </a:r>
          </a:p>
          <a:p>
            <a:r>
              <a:rPr lang="en-US" b="1" dirty="0" err="1"/>
              <a:t>ResNet</a:t>
            </a:r>
            <a:r>
              <a:rPr lang="en-US" dirty="0"/>
              <a:t> → </a:t>
            </a:r>
            <a:r>
              <a:rPr lang="en-US" b="1" dirty="0"/>
              <a:t>Residual Network</a:t>
            </a:r>
            <a:endParaRPr lang="en-US" dirty="0"/>
          </a:p>
          <a:p>
            <a:pPr>
              <a:buFont typeface="Arial" panose="020B0604020202020204" pitchFamily="34" charset="0"/>
              <a:buChar char="•"/>
            </a:pPr>
            <a:r>
              <a:rPr lang="en-US" dirty="0"/>
              <a:t>Introduced by Microsoft Research, it uses residual connections (skip connections) to allow very deep networks to train effectively.</a:t>
            </a:r>
          </a:p>
          <a:p>
            <a:r>
              <a:rPr lang="en-US" b="1" dirty="0"/>
              <a:t>MobileNetV2</a:t>
            </a:r>
            <a:r>
              <a:rPr lang="en-US" dirty="0"/>
              <a:t> → </a:t>
            </a:r>
            <a:r>
              <a:rPr lang="en-US" b="1" dirty="0"/>
              <a:t>Mobile Network Version 2</a:t>
            </a:r>
            <a:endParaRPr lang="en-US" dirty="0"/>
          </a:p>
          <a:p>
            <a:pPr>
              <a:buFont typeface="Arial" panose="020B0604020202020204" pitchFamily="34" charset="0"/>
              <a:buChar char="•"/>
            </a:pPr>
            <a:r>
              <a:rPr lang="en-US" dirty="0"/>
              <a:t>A lightweight deep learning model optimized for mobile and embedded devices, developed by Google.</a:t>
            </a:r>
          </a:p>
          <a:p>
            <a:endParaRPr lang="en-US" dirty="0"/>
          </a:p>
        </p:txBody>
      </p:sp>
      <p:sp>
        <p:nvSpPr>
          <p:cNvPr id="4" name="Slide Number Placeholder 3">
            <a:extLst>
              <a:ext uri="{FF2B5EF4-FFF2-40B4-BE49-F238E27FC236}">
                <a16:creationId xmlns:a16="http://schemas.microsoft.com/office/drawing/2014/main" id="{86DF88F4-DB4C-8995-4DE5-66C4708D5D82}"/>
              </a:ext>
            </a:extLst>
          </p:cNvPr>
          <p:cNvSpPr>
            <a:spLocks noGrp="1"/>
          </p:cNvSpPr>
          <p:nvPr>
            <p:ph type="sldNum" sz="quarter" idx="5"/>
          </p:nvPr>
        </p:nvSpPr>
        <p:spPr/>
        <p:txBody>
          <a:bodyPr/>
          <a:lstStyle/>
          <a:p>
            <a:fld id="{019FB103-D510-4B49-AC48-037094BD380A}" type="slidenum">
              <a:rPr lang="en-US" smtClean="0"/>
              <a:t>9</a:t>
            </a:fld>
            <a:endParaRPr lang="en-US"/>
          </a:p>
        </p:txBody>
      </p:sp>
    </p:spTree>
    <p:extLst>
      <p:ext uri="{BB962C8B-B14F-4D97-AF65-F5344CB8AC3E}">
        <p14:creationId xmlns:p14="http://schemas.microsoft.com/office/powerpoint/2010/main" val="895051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solidFill>
                  <a:srgbClr val="000000"/>
                </a:solidFill>
                <a:effectLst/>
                <a:latin typeface="Helvetica" pitchFamily="2" charset="0"/>
              </a:rPr>
              <a:t>Lipgrow</a:t>
            </a:r>
            <a:r>
              <a:rPr lang="en-US" dirty="0">
                <a:solidFill>
                  <a:srgbClr val="000000"/>
                </a:solidFill>
                <a:effectLst/>
                <a:latin typeface="Helvetica" pitchFamily="2" charset="0"/>
              </a:rPr>
              <a:t> (Dong et al. 2020) grows the model when the</a:t>
            </a:r>
          </a:p>
          <a:p>
            <a:r>
              <a:rPr lang="en-US" dirty="0">
                <a:solidFill>
                  <a:srgbClr val="000000"/>
                </a:solidFill>
                <a:effectLst/>
                <a:latin typeface="Helvetica" pitchFamily="2" charset="0"/>
              </a:rPr>
              <a:t>Lipschitz constant of the model exceeds a threshold value</a:t>
            </a:r>
          </a:p>
          <a:p>
            <a:endParaRPr lang="en-US" dirty="0">
              <a:solidFill>
                <a:srgbClr val="000000"/>
              </a:solidFill>
              <a:effectLst/>
              <a:latin typeface="Helvetica" pitchFamily="2" charset="0"/>
            </a:endParaRPr>
          </a:p>
          <a:p>
            <a:r>
              <a:rPr lang="en-US" b="1" i="0" u="none" strike="noStrike" dirty="0" err="1">
                <a:solidFill>
                  <a:srgbClr val="000000"/>
                </a:solidFill>
                <a:effectLst/>
              </a:rPr>
              <a:t>LipGrow</a:t>
            </a:r>
            <a:r>
              <a:rPr lang="en-US" b="0" i="0" u="none" strike="noStrike" dirty="0">
                <a:solidFill>
                  <a:srgbClr val="000000"/>
                </a:solidFill>
                <a:effectLst/>
                <a:latin typeface="-webkit-standard"/>
              </a:rPr>
              <a:t> (short for </a:t>
            </a:r>
            <a:r>
              <a:rPr lang="en-US" b="1" i="0" u="none" strike="noStrike" dirty="0">
                <a:solidFill>
                  <a:srgbClr val="000000"/>
                </a:solidFill>
                <a:effectLst/>
              </a:rPr>
              <a:t>Lipschitz-based Growth</a:t>
            </a:r>
            <a:r>
              <a:rPr lang="en-US" b="0" i="0" u="none" strike="noStrike" dirty="0">
                <a:solidFill>
                  <a:srgbClr val="000000"/>
                </a:solidFill>
                <a:effectLst/>
                <a:latin typeface="-webkit-standard"/>
              </a:rPr>
              <a:t>) is a </a:t>
            </a:r>
            <a:r>
              <a:rPr lang="en-US" b="1" i="0" u="none" strike="noStrike" dirty="0">
                <a:solidFill>
                  <a:srgbClr val="000000"/>
                </a:solidFill>
                <a:effectLst/>
              </a:rPr>
              <a:t>dynamic neural network expansion strategy</a:t>
            </a:r>
            <a:r>
              <a:rPr lang="en-US" b="0" i="0" u="none" strike="noStrike" dirty="0">
                <a:solidFill>
                  <a:srgbClr val="000000"/>
                </a:solidFill>
                <a:effectLst/>
                <a:latin typeface="-webkit-standard"/>
              </a:rPr>
              <a:t> that ensures stable training while progressively growing a network. It does this by </a:t>
            </a:r>
            <a:r>
              <a:rPr lang="en-US" b="1" i="0" u="none" strike="noStrike" dirty="0">
                <a:solidFill>
                  <a:srgbClr val="000000"/>
                </a:solidFill>
                <a:effectLst/>
              </a:rPr>
              <a:t>controlling the Lipschitz constant</a:t>
            </a:r>
            <a:r>
              <a:rPr lang="en-US" b="0" i="0" u="none" strike="noStrike" dirty="0">
                <a:solidFill>
                  <a:srgbClr val="000000"/>
                </a:solidFill>
                <a:effectLst/>
                <a:latin typeface="-webkit-standard"/>
              </a:rPr>
              <a:t> of the network, which helps regulate gradient magnitudes and prevent instability during growth.</a:t>
            </a:r>
            <a:endParaRPr lang="en-US" dirty="0">
              <a:solidFill>
                <a:srgbClr val="000000"/>
              </a:solidFill>
              <a:effectLst/>
              <a:latin typeface="Helvetica" pitchFamily="2" charset="0"/>
            </a:endParaRPr>
          </a:p>
          <a:p>
            <a:endParaRPr lang="en-US" dirty="0"/>
          </a:p>
          <a:p>
            <a:pPr algn="l"/>
            <a:r>
              <a:rPr lang="en-US" b="1" i="0" u="none" strike="noStrike" dirty="0">
                <a:solidFill>
                  <a:srgbClr val="000000"/>
                </a:solidFill>
                <a:effectLst/>
              </a:rPr>
              <a:t>Lipschitz Constant Control:</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The Lipschitz constant measures how much a function's output changes with respect to its input.</a:t>
            </a:r>
          </a:p>
          <a:p>
            <a:pPr algn="l">
              <a:buFont typeface="Arial" panose="020B0604020202020204" pitchFamily="34" charset="0"/>
              <a:buChar char="•"/>
            </a:pPr>
            <a:r>
              <a:rPr lang="en-US" b="0" i="0" u="none" strike="noStrike" dirty="0">
                <a:solidFill>
                  <a:srgbClr val="000000"/>
                </a:solidFill>
                <a:effectLst/>
              </a:rPr>
              <a:t>If a neural network has a high Lipschitz constant, small changes in input can cause large, unstable variations in output (exploding gradients).</a:t>
            </a:r>
          </a:p>
          <a:p>
            <a:pPr algn="l">
              <a:buFont typeface="Arial" panose="020B0604020202020204" pitchFamily="34" charset="0"/>
              <a:buChar char="•"/>
            </a:pPr>
            <a:r>
              <a:rPr lang="en-US" b="0" i="0" u="none" strike="noStrike" dirty="0" err="1">
                <a:solidFill>
                  <a:srgbClr val="000000"/>
                </a:solidFill>
                <a:effectLst/>
              </a:rPr>
              <a:t>LipGrow</a:t>
            </a:r>
            <a:r>
              <a:rPr lang="en-US" b="0" i="0" u="none" strike="noStrike" dirty="0">
                <a:solidFill>
                  <a:srgbClr val="000000"/>
                </a:solidFill>
                <a:effectLst/>
              </a:rPr>
              <a:t> ensures that when adding new layers or neurons, the Lipschitz constant </a:t>
            </a:r>
            <a:r>
              <a:rPr lang="en-US" b="1" i="0" u="none" strike="noStrike" dirty="0">
                <a:solidFill>
                  <a:srgbClr val="000000"/>
                </a:solidFill>
                <a:effectLst/>
              </a:rPr>
              <a:t>remains bounded</a:t>
            </a:r>
            <a:r>
              <a:rPr lang="en-US" b="0" i="0" u="none" strike="noStrike" dirty="0">
                <a:solidFill>
                  <a:srgbClr val="000000"/>
                </a:solidFill>
                <a:effectLst/>
              </a:rPr>
              <a:t>, preventing drastic changes in feature representations.</a:t>
            </a:r>
          </a:p>
          <a:p>
            <a:endParaRPr lang="en-US" dirty="0"/>
          </a:p>
        </p:txBody>
      </p:sp>
      <p:sp>
        <p:nvSpPr>
          <p:cNvPr id="4" name="Slide Number Placeholder 3"/>
          <p:cNvSpPr>
            <a:spLocks noGrp="1"/>
          </p:cNvSpPr>
          <p:nvPr>
            <p:ph type="sldNum" sz="quarter" idx="5"/>
          </p:nvPr>
        </p:nvSpPr>
        <p:spPr/>
        <p:txBody>
          <a:bodyPr/>
          <a:lstStyle/>
          <a:p>
            <a:fld id="{019FB103-D510-4B49-AC48-037094BD380A}" type="slidenum">
              <a:rPr lang="en-US" smtClean="0"/>
              <a:t>10</a:t>
            </a:fld>
            <a:endParaRPr lang="en-US"/>
          </a:p>
        </p:txBody>
      </p:sp>
    </p:spTree>
    <p:extLst>
      <p:ext uri="{BB962C8B-B14F-4D97-AF65-F5344CB8AC3E}">
        <p14:creationId xmlns:p14="http://schemas.microsoft.com/office/powerpoint/2010/main" val="400058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0492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33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979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653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6334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8165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9044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5097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28482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60863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4174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1/31/25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846CE7D5-CF57-46EF-B807-FDD0502418D4}" type="datetimeFigureOut">
              <a:rPr lang="en-US" smtClean="0"/>
              <a:t>1/31/25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852846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455102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5558" y="637762"/>
            <a:ext cx="9889797" cy="3574937"/>
          </a:xfrm>
        </p:spPr>
        <p:txBody>
          <a:bodyPr anchor="ctr">
            <a:normAutofit/>
          </a:bodyPr>
          <a:lstStyle/>
          <a:p>
            <a:pPr algn="l"/>
            <a:r>
              <a:rPr lang="en-US" sz="5400" b="1" dirty="0">
                <a:solidFill>
                  <a:schemeClr val="bg1"/>
                </a:solidFill>
                <a:latin typeface="Times New Roman"/>
                <a:cs typeface="Times New Roman"/>
              </a:rPr>
              <a:t>When to Grow? A Fitting Risk-Aware Policy for Layer Growing in Deep Neural Networks</a:t>
            </a:r>
            <a:endParaRPr lang="en-US" sz="5400" b="1" dirty="0">
              <a:solidFill>
                <a:schemeClr val="bg1"/>
              </a:solidFill>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035"/>
            <a:ext cx="12191990" cy="23069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55558" y="5126354"/>
            <a:ext cx="9544153" cy="1088177"/>
          </a:xfrm>
        </p:spPr>
        <p:txBody>
          <a:bodyPr vert="horz" lIns="91440" tIns="45720" rIns="91440" bIns="45720" rtlCol="0" anchor="t">
            <a:normAutofit/>
          </a:bodyPr>
          <a:lstStyle/>
          <a:p>
            <a:pPr algn="l"/>
            <a:r>
              <a:rPr lang="en-US" sz="1800" b="1" cap="all" dirty="0">
                <a:latin typeface="Times New Roman" panose="02020603050405020304" pitchFamily="18" charset="0"/>
                <a:cs typeface="Times New Roman" panose="02020603050405020304" pitchFamily="18" charset="0"/>
              </a:rPr>
              <a:t>SPEAKER: </a:t>
            </a:r>
            <a:r>
              <a:rPr lang="en-US" sz="1800" cap="all" dirty="0">
                <a:latin typeface="Times New Roman" panose="02020603050405020304" pitchFamily="18" charset="0"/>
                <a:cs typeface="Times New Roman" panose="02020603050405020304" pitchFamily="18" charset="0"/>
              </a:rPr>
              <a:t>NAGA SAI SIVANI, TUTIKA</a:t>
            </a:r>
            <a:endParaRPr lang="en-US" sz="1800" dirty="0">
              <a:latin typeface="Times New Roman" panose="02020603050405020304" pitchFamily="18" charset="0"/>
              <a:cs typeface="Times New Roman" panose="02020603050405020304" pitchFamily="18" charset="0"/>
            </a:endParaRPr>
          </a:p>
          <a:p>
            <a:pPr algn="l"/>
            <a:r>
              <a:rPr lang="en-US" sz="1800" b="1" cap="all" dirty="0">
                <a:latin typeface="Times New Roman" panose="02020603050405020304" pitchFamily="18" charset="0"/>
                <a:cs typeface="Times New Roman" panose="02020603050405020304" pitchFamily="18" charset="0"/>
              </a:rPr>
              <a:t>AUTHOR: </a:t>
            </a:r>
            <a:r>
              <a:rPr lang="en-US" sz="1800" cap="all" dirty="0" err="1">
                <a:latin typeface="Times New Roman" panose="02020603050405020304" pitchFamily="18" charset="0"/>
                <a:cs typeface="Times New Roman" panose="02020603050405020304" pitchFamily="18" charset="0"/>
              </a:rPr>
              <a:t>Haihang</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wu</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wei</a:t>
            </a:r>
            <a:r>
              <a:rPr lang="en-US" sz="1800" cap="all" dirty="0">
                <a:latin typeface="Times New Roman" panose="02020603050405020304" pitchFamily="18" charset="0"/>
                <a:cs typeface="Times New Roman" panose="02020603050405020304" pitchFamily="18" charset="0"/>
              </a:rPr>
              <a:t> wang, tamasha </a:t>
            </a:r>
            <a:r>
              <a:rPr lang="en-US" sz="1800" cap="all" dirty="0" err="1">
                <a:latin typeface="Times New Roman" panose="02020603050405020304" pitchFamily="18" charset="0"/>
                <a:cs typeface="Times New Roman" panose="02020603050405020304" pitchFamily="18" charset="0"/>
              </a:rPr>
              <a:t>malepathirana</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damith</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sanenayake</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denny</a:t>
            </a:r>
            <a:r>
              <a:rPr lang="en-US" sz="1800" cap="all" dirty="0">
                <a:latin typeface="Times New Roman" panose="02020603050405020304" pitchFamily="18" charset="0"/>
                <a:cs typeface="Times New Roman" panose="02020603050405020304" pitchFamily="18" charset="0"/>
              </a:rPr>
              <a:t> </a:t>
            </a:r>
            <a:r>
              <a:rPr lang="en-US" sz="1800" cap="all" dirty="0" err="1">
                <a:latin typeface="Times New Roman" panose="02020603050405020304" pitchFamily="18" charset="0"/>
                <a:cs typeface="Times New Roman" panose="02020603050405020304" pitchFamily="18" charset="0"/>
              </a:rPr>
              <a:t>oetomo</a:t>
            </a:r>
            <a:r>
              <a:rPr lang="en-US" sz="1800" cap="all" dirty="0">
                <a:latin typeface="Times New Roman" panose="02020603050405020304" pitchFamily="18" charset="0"/>
                <a:cs typeface="Times New Roman" panose="02020603050405020304" pitchFamily="18" charset="0"/>
              </a:rPr>
              <a:t>, saman </a:t>
            </a:r>
            <a:r>
              <a:rPr lang="en-US" sz="1800" cap="all" dirty="0" err="1">
                <a:latin typeface="Times New Roman" panose="02020603050405020304" pitchFamily="18" charset="0"/>
                <a:cs typeface="Times New Roman" panose="02020603050405020304" pitchFamily="18" charset="0"/>
              </a:rPr>
              <a:t>halmuge</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866503"/>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10B8875-9242-146B-C113-34B4216450F7}"/>
              </a:ext>
            </a:extLst>
          </p:cNvPr>
          <p:cNvSpPr/>
          <p:nvPr/>
        </p:nvSpPr>
        <p:spPr>
          <a:xfrm>
            <a:off x="967986" y="4699288"/>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40331-CBA5-9E9F-A0F3-D66643F9CB3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57CEDEB-64B7-3E66-11E4-17DEACE09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34DD4-27A9-2E54-28BB-937CE82C88BC}"/>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Experiments – Growth Methods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DC08FD5-B0C8-3332-B432-B98EF619A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15F850-012F-AA30-B762-A279E2EE8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6121109-5B79-D22B-B684-BDD550C3820E}"/>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94A3FF6D-6493-0A01-B60A-23D57B3CFD74}"/>
              </a:ext>
            </a:extLst>
          </p:cNvPr>
          <p:cNvGraphicFramePr>
            <a:graphicFrameLocks noGrp="1"/>
          </p:cNvGraphicFramePr>
          <p:nvPr>
            <p:extLst>
              <p:ext uri="{D42A27DB-BD31-4B8C-83A1-F6EECF244321}">
                <p14:modId xmlns:p14="http://schemas.microsoft.com/office/powerpoint/2010/main" val="2070276637"/>
              </p:ext>
            </p:extLst>
          </p:nvPr>
        </p:nvGraphicFramePr>
        <p:xfrm>
          <a:off x="1385446" y="2332108"/>
          <a:ext cx="9986433" cy="4115188"/>
        </p:xfrm>
        <a:graphic>
          <a:graphicData uri="http://schemas.openxmlformats.org/drawingml/2006/table">
            <a:tbl>
              <a:tblPr firstRow="1" bandRow="1">
                <a:tableStyleId>{073A0DAA-6AF3-43AB-8588-CEC1D06C72B9}</a:tableStyleId>
              </a:tblPr>
              <a:tblGrid>
                <a:gridCol w="2128309">
                  <a:extLst>
                    <a:ext uri="{9D8B030D-6E8A-4147-A177-3AD203B41FA5}">
                      <a16:colId xmlns:a16="http://schemas.microsoft.com/office/drawing/2014/main" val="314877114"/>
                    </a:ext>
                  </a:extLst>
                </a:gridCol>
                <a:gridCol w="7858124">
                  <a:extLst>
                    <a:ext uri="{9D8B030D-6E8A-4147-A177-3AD203B41FA5}">
                      <a16:colId xmlns:a16="http://schemas.microsoft.com/office/drawing/2014/main" val="1669079540"/>
                    </a:ext>
                  </a:extLst>
                </a:gridCol>
              </a:tblGrid>
              <a:tr h="707520">
                <a:tc>
                  <a:txBody>
                    <a:bodyPr/>
                    <a:lstStyle/>
                    <a:p>
                      <a:pPr lvl="0" algn="ctr">
                        <a:lnSpc>
                          <a:spcPct val="100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Method</a:t>
                      </a:r>
                    </a:p>
                  </a:txBody>
                  <a:tcPr marL="113939" marR="113939" marT="56971" marB="56971" anchor="ctr"/>
                </a:tc>
                <a:tc>
                  <a:txBody>
                    <a:bodyPr/>
                    <a:lstStyle/>
                    <a:p>
                      <a:pPr algn="ctr"/>
                      <a:r>
                        <a:rPr lang="en-US" sz="1800" b="1" dirty="0">
                          <a:latin typeface="Times New Roman" panose="02020603050405020304" pitchFamily="18" charset="0"/>
                          <a:cs typeface="Times New Roman" panose="02020603050405020304" pitchFamily="18" charset="0"/>
                        </a:rPr>
                        <a:t>Description</a:t>
                      </a:r>
                    </a:p>
                  </a:txBody>
                  <a:tcPr marL="113939" marR="113939" marT="56971" marB="56971" anchor="ctr"/>
                </a:tc>
                <a:extLst>
                  <a:ext uri="{0D108BD9-81ED-4DB2-BD59-A6C34878D82A}">
                    <a16:rowId xmlns:a16="http://schemas.microsoft.com/office/drawing/2014/main" val="52009104"/>
                  </a:ext>
                </a:extLst>
              </a:tr>
              <a:tr h="707520">
                <a:tc>
                  <a:txBody>
                    <a:bodyPr/>
                    <a:lstStyle/>
                    <a:p>
                      <a:pPr algn="ctr"/>
                      <a:r>
                        <a:rPr lang="en-US" b="0" dirty="0">
                          <a:latin typeface="Times New Roman" panose="02020603050405020304" pitchFamily="18" charset="0"/>
                          <a:cs typeface="Times New Roman" panose="02020603050405020304" pitchFamily="18" charset="0"/>
                        </a:rPr>
                        <a:t>Periodic Growth</a:t>
                      </a:r>
                    </a:p>
                  </a:txBody>
                  <a:tcPr anchor="ctr"/>
                </a:tc>
                <a:tc>
                  <a:txBody>
                    <a:bodyPr/>
                    <a:lstStyle/>
                    <a:p>
                      <a:pPr algn="ctr"/>
                      <a:r>
                        <a:rPr lang="en-US" dirty="0">
                          <a:latin typeface="Times New Roman" panose="02020603050405020304" pitchFamily="18" charset="0"/>
                          <a:cs typeface="Times New Roman" panose="02020603050405020304" pitchFamily="18" charset="0"/>
                        </a:rPr>
                        <a:t>Inserts new layers at fixed intervals of I</a:t>
                      </a:r>
                      <a:r>
                        <a:rPr lang="en-US" sz="1200" dirty="0">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263245630"/>
                  </a:ext>
                </a:extLst>
              </a:tr>
              <a:tr h="707520">
                <a:tc>
                  <a:txBody>
                    <a:bodyPr/>
                    <a:lstStyle/>
                    <a:p>
                      <a:pPr algn="ctr"/>
                      <a:r>
                        <a:rPr lang="en-US" b="0" dirty="0">
                          <a:latin typeface="Times New Roman" panose="02020603050405020304" pitchFamily="18" charset="0"/>
                          <a:cs typeface="Times New Roman" panose="02020603050405020304" pitchFamily="18" charset="0"/>
                        </a:rPr>
                        <a:t>Convergent Growth</a:t>
                      </a:r>
                    </a:p>
                  </a:txBody>
                  <a:tcPr anchor="ctr"/>
                </a:tc>
                <a:tc>
                  <a:txBody>
                    <a:bodyPr/>
                    <a:lstStyle/>
                    <a:p>
                      <a:pPr algn="ctr"/>
                      <a:r>
                        <a:rPr lang="en-US" dirty="0">
                          <a:latin typeface="Times New Roman" panose="02020603050405020304" pitchFamily="18" charset="0"/>
                          <a:cs typeface="Times New Roman" panose="02020603050405020304" pitchFamily="18" charset="0"/>
                        </a:rPr>
                        <a:t>Adds blocks only when accuracy stagnates.</a:t>
                      </a:r>
                    </a:p>
                  </a:txBody>
                  <a:tcPr anchor="ctr"/>
                </a:tc>
                <a:extLst>
                  <a:ext uri="{0D108BD9-81ED-4DB2-BD59-A6C34878D82A}">
                    <a16:rowId xmlns:a16="http://schemas.microsoft.com/office/drawing/2014/main" val="608469027"/>
                  </a:ext>
                </a:extLst>
              </a:tr>
              <a:tr h="996314">
                <a:tc>
                  <a:txBody>
                    <a:bodyPr/>
                    <a:lstStyle/>
                    <a:p>
                      <a:pPr algn="ctr"/>
                      <a:r>
                        <a:rPr lang="en-US" b="0" dirty="0" err="1">
                          <a:latin typeface="Times New Roman" panose="02020603050405020304" pitchFamily="18" charset="0"/>
                          <a:cs typeface="Times New Roman" panose="02020603050405020304" pitchFamily="18" charset="0"/>
                        </a:rPr>
                        <a:t>LipGrow</a:t>
                      </a:r>
                      <a:endParaRPr lang="en-US" b="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Grows the model when the Lipschitz constant exceeds a threshold.</a:t>
                      </a:r>
                    </a:p>
                  </a:txBody>
                  <a:tcPr anchor="ctr"/>
                </a:tc>
                <a:extLst>
                  <a:ext uri="{0D108BD9-81ED-4DB2-BD59-A6C34878D82A}">
                    <a16:rowId xmlns:a16="http://schemas.microsoft.com/office/drawing/2014/main" val="729155717"/>
                  </a:ext>
                </a:extLst>
              </a:tr>
              <a:tr h="996314">
                <a:tc>
                  <a:txBody>
                    <a:bodyPr/>
                    <a:lstStyle/>
                    <a:p>
                      <a:pPr algn="ctr"/>
                      <a:r>
                        <a:rPr lang="en-US" b="0" dirty="0">
                          <a:latin typeface="Times New Roman" panose="02020603050405020304" pitchFamily="18" charset="0"/>
                          <a:cs typeface="Times New Roman" panose="02020603050405020304" pitchFamily="18" charset="0"/>
                        </a:rPr>
                        <a:t>Proposed</a:t>
                      </a:r>
                    </a:p>
                  </a:txBody>
                  <a:tcPr anchor="ctr"/>
                </a:tc>
                <a:tc>
                  <a:txBody>
                    <a:bodyPr/>
                    <a:lstStyle/>
                    <a:p>
                      <a:pPr algn="ctr"/>
                      <a:r>
                        <a:rPr lang="en-US" dirty="0" err="1">
                          <a:latin typeface="Times New Roman" panose="02020603050405020304" pitchFamily="18" charset="0"/>
                          <a:cs typeface="Times New Roman" panose="02020603050405020304" pitchFamily="18" charset="0"/>
                        </a:rPr>
                        <a:t>FRAGrow</a:t>
                      </a:r>
                      <a:r>
                        <a:rPr lang="en-US" dirty="0">
                          <a:latin typeface="Times New Roman" panose="02020603050405020304" pitchFamily="18" charset="0"/>
                          <a:cs typeface="Times New Roman" panose="02020603050405020304" pitchFamily="18" charset="0"/>
                        </a:rPr>
                        <a:t> model.</a:t>
                      </a:r>
                    </a:p>
                  </a:txBody>
                  <a:tcPr anchor="ctr"/>
                </a:tc>
                <a:extLst>
                  <a:ext uri="{0D108BD9-81ED-4DB2-BD59-A6C34878D82A}">
                    <a16:rowId xmlns:a16="http://schemas.microsoft.com/office/drawing/2014/main" val="3384660913"/>
                  </a:ext>
                </a:extLst>
              </a:tr>
            </a:tbl>
          </a:graphicData>
        </a:graphic>
      </p:graphicFrame>
    </p:spTree>
    <p:extLst>
      <p:ext uri="{BB962C8B-B14F-4D97-AF65-F5344CB8AC3E}">
        <p14:creationId xmlns:p14="http://schemas.microsoft.com/office/powerpoint/2010/main" val="283327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35165-2445-8932-2E85-E7A2C8398A0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E00FB6A-35DB-BE49-68E0-0FA89BA8D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39814-22C8-D229-19D3-2B69E0B99CEE}"/>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Experiments – Hyperparameters Used</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093AE29-ACB3-D116-A168-31A62A0A6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C60ED5-38F6-F4D2-6F7F-ABCAB47B4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D157331-E69B-D799-1CFE-8728FB7EBB12}"/>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text and numbers&#10;&#10;Description automatically generated">
            <a:extLst>
              <a:ext uri="{FF2B5EF4-FFF2-40B4-BE49-F238E27FC236}">
                <a16:creationId xmlns:a16="http://schemas.microsoft.com/office/drawing/2014/main" id="{F848B44F-31AB-007D-0E5A-3E002BBD6A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47" y="2177820"/>
            <a:ext cx="5782519" cy="4191000"/>
          </a:xfrm>
          <a:prstGeom prst="rect">
            <a:avLst/>
          </a:prstGeom>
        </p:spPr>
      </p:pic>
      <p:sp>
        <p:nvSpPr>
          <p:cNvPr id="4" name="TextBox 3">
            <a:extLst>
              <a:ext uri="{FF2B5EF4-FFF2-40B4-BE49-F238E27FC236}">
                <a16:creationId xmlns:a16="http://schemas.microsoft.com/office/drawing/2014/main" id="{3C0FCC62-8740-8A6B-5C91-98EF9FCD6E52}"/>
              </a:ext>
            </a:extLst>
          </p:cNvPr>
          <p:cNvSpPr txBox="1"/>
          <p:nvPr/>
        </p:nvSpPr>
        <p:spPr>
          <a:xfrm>
            <a:off x="7113722" y="2056477"/>
            <a:ext cx="4602997"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Learning Rate</a:t>
            </a:r>
          </a:p>
          <a:p>
            <a:pPr marL="285750" indent="-285750">
              <a:buFontTx/>
              <a:buChar char="-"/>
            </a:pPr>
            <a:r>
              <a:rPr lang="en-US" dirty="0">
                <a:latin typeface="Times New Roman" panose="02020603050405020304" pitchFamily="18" charset="0"/>
                <a:cs typeface="Times New Roman" panose="02020603050405020304" pitchFamily="18" charset="0"/>
              </a:rPr>
              <a:t>Two learning rates were investigated: constant large learning rate and cosine annealing with restart.</a:t>
            </a:r>
          </a:p>
          <a:p>
            <a:pPr marL="285750" indent="-285750">
              <a:buFontTx/>
              <a:buChar char="-"/>
            </a:pPr>
            <a:r>
              <a:rPr lang="en-US" dirty="0">
                <a:latin typeface="Times New Roman" panose="02020603050405020304" pitchFamily="18" charset="0"/>
                <a:cs typeface="Times New Roman" panose="02020603050405020304" pitchFamily="18" charset="0"/>
              </a:rPr>
              <a:t>Constant large learning rate was selected as it outperformed cosine annealing.</a:t>
            </a:r>
          </a:p>
        </p:txBody>
      </p:sp>
    </p:spTree>
    <p:extLst>
      <p:ext uri="{BB962C8B-B14F-4D97-AF65-F5344CB8AC3E}">
        <p14:creationId xmlns:p14="http://schemas.microsoft.com/office/powerpoint/2010/main" val="291767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360BA-3E68-7D07-5CCB-69DE4B9861B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ED9803F-1C61-165A-8AAA-8BFC29DC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57A2B-EF87-0CD1-4533-BC0DC4A7BA61}"/>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Results – small, large &amp; proposed</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9239931-1D97-3479-E817-EC89DDB91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33A0C9-8FBA-5704-7AC1-E204E7DE9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F99CD4D-6563-2E39-B374-BA2CC58875D9}"/>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a number of text&#10;&#10;Description automatically generated">
            <a:extLst>
              <a:ext uri="{FF2B5EF4-FFF2-40B4-BE49-F238E27FC236}">
                <a16:creationId xmlns:a16="http://schemas.microsoft.com/office/drawing/2014/main" id="{E3D68D07-A292-6713-D394-443EACEAA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146" y="2246552"/>
            <a:ext cx="4419600" cy="3810000"/>
          </a:xfrm>
          <a:prstGeom prst="rect">
            <a:avLst/>
          </a:prstGeom>
        </p:spPr>
      </p:pic>
      <p:sp>
        <p:nvSpPr>
          <p:cNvPr id="7" name="TextBox 6">
            <a:extLst>
              <a:ext uri="{FF2B5EF4-FFF2-40B4-BE49-F238E27FC236}">
                <a16:creationId xmlns:a16="http://schemas.microsoft.com/office/drawing/2014/main" id="{1E6C14AA-94C5-A12C-ED9C-3A8213809D99}"/>
              </a:ext>
            </a:extLst>
          </p:cNvPr>
          <p:cNvSpPr txBox="1"/>
          <p:nvPr/>
        </p:nvSpPr>
        <p:spPr>
          <a:xfrm>
            <a:off x="5319394" y="2265457"/>
            <a:ext cx="6635948"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First experiment, we compared </a:t>
            </a:r>
            <a:r>
              <a:rPr lang="en-US" sz="1600" b="1" dirty="0">
                <a:latin typeface="Times New Roman" panose="02020603050405020304" pitchFamily="18" charset="0"/>
                <a:cs typeface="Times New Roman" panose="02020603050405020304" pitchFamily="18" charset="0"/>
              </a:rPr>
              <a:t>neural growth method</a:t>
            </a:r>
            <a:r>
              <a:rPr lang="en-US" sz="1600" dirty="0">
                <a:latin typeface="Times New Roman" panose="02020603050405020304" pitchFamily="18" charset="0"/>
                <a:cs typeface="Times New Roman" panose="02020603050405020304" pitchFamily="18" charset="0"/>
              </a:rPr>
              <a:t> with traditional methods that train small or large models directly, results are in Table 5</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Proposed model shows </a:t>
            </a:r>
            <a:r>
              <a:rPr lang="en-US" sz="1600" b="1" dirty="0">
                <a:latin typeface="Times New Roman" panose="02020603050405020304" pitchFamily="18" charset="0"/>
                <a:cs typeface="Times New Roman" panose="02020603050405020304" pitchFamily="18" charset="0"/>
              </a:rPr>
              <a:t>comparable accuracy</a:t>
            </a:r>
            <a:r>
              <a:rPr lang="en-US" sz="1600" dirty="0">
                <a:latin typeface="Times New Roman" panose="02020603050405020304" pitchFamily="18" charset="0"/>
                <a:cs typeface="Times New Roman" panose="02020603050405020304" pitchFamily="18" charset="0"/>
              </a:rPr>
              <a:t> to large models while requiring </a:t>
            </a:r>
            <a:r>
              <a:rPr lang="en-US" sz="1600" b="1" dirty="0">
                <a:latin typeface="Times New Roman" panose="02020603050405020304" pitchFamily="18" charset="0"/>
                <a:cs typeface="Times New Roman" panose="02020603050405020304" pitchFamily="18" charset="0"/>
              </a:rPr>
              <a:t>less training time</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t>
            </a:r>
            <a:r>
              <a:rPr lang="en-US" sz="1600" b="1" dirty="0">
                <a:latin typeface="Times New Roman" panose="02020603050405020304" pitchFamily="18" charset="0"/>
                <a:cs typeface="Times New Roman" panose="02020603050405020304" pitchFamily="18" charset="0"/>
              </a:rPr>
              <a:t>CIFAR10/100</a:t>
            </a:r>
            <a:r>
              <a:rPr lang="en-US" sz="1600" dirty="0">
                <a:latin typeface="Times New Roman" panose="02020603050405020304" pitchFamily="18" charset="0"/>
                <a:cs typeface="Times New Roman" panose="02020603050405020304" pitchFamily="18" charset="0"/>
              </a:rPr>
              <a:t>, neural growth improves </a:t>
            </a:r>
            <a:r>
              <a:rPr lang="en-US" sz="1600" b="1" dirty="0">
                <a:latin typeface="Times New Roman" panose="02020603050405020304" pitchFamily="18" charset="0"/>
                <a:cs typeface="Times New Roman" panose="02020603050405020304" pitchFamily="18" charset="0"/>
              </a:rPr>
              <a:t>test error by ~0.3% for </a:t>
            </a:r>
            <a:r>
              <a:rPr lang="en-US" sz="1600" b="1" dirty="0" err="1">
                <a:latin typeface="Times New Roman" panose="02020603050405020304" pitchFamily="18" charset="0"/>
                <a:cs typeface="Times New Roman" panose="02020603050405020304" pitchFamily="18" charset="0"/>
              </a:rPr>
              <a:t>ResNet</a:t>
            </a:r>
            <a:r>
              <a:rPr lang="en-US" sz="1600" b="1" dirty="0">
                <a:latin typeface="Times New Roman" panose="02020603050405020304" pitchFamily="18" charset="0"/>
                <a:cs typeface="Times New Roman" panose="02020603050405020304" pitchFamily="18" charset="0"/>
              </a:rPr>
              <a:t> and VGG</a:t>
            </a:r>
            <a:r>
              <a:rPr lang="en-US" sz="1600" dirty="0">
                <a:latin typeface="Times New Roman" panose="02020603050405020304" pitchFamily="18" charset="0"/>
                <a:cs typeface="Times New Roman" panose="02020603050405020304" pitchFamily="18" charset="0"/>
              </a:rPr>
              <a:t> while reducing </a:t>
            </a:r>
            <a:r>
              <a:rPr lang="en-US" sz="1600" b="1" dirty="0">
                <a:latin typeface="Times New Roman" panose="02020603050405020304" pitchFamily="18" charset="0"/>
                <a:cs typeface="Times New Roman" panose="02020603050405020304" pitchFamily="18" charset="0"/>
              </a:rPr>
              <a:t>training time by ~20%</a:t>
            </a:r>
            <a:r>
              <a:rPr lang="en-US" sz="1600" dirty="0">
                <a:latin typeface="Times New Roman" panose="02020603050405020304" pitchFamily="18" charset="0"/>
                <a:cs typeface="Times New Roman" panose="02020603050405020304" pitchFamily="18" charset="0"/>
              </a:rPr>
              <a:t>, due to its </a:t>
            </a:r>
            <a:r>
              <a:rPr lang="en-US" sz="1600" b="1" dirty="0">
                <a:latin typeface="Times New Roman" panose="02020603050405020304" pitchFamily="18" charset="0"/>
                <a:cs typeface="Times New Roman" panose="02020603050405020304" pitchFamily="18" charset="0"/>
              </a:rPr>
              <a:t>regularization effect</a:t>
            </a:r>
            <a:r>
              <a:rPr lang="en-US" sz="1600" dirty="0">
                <a:latin typeface="Times New Roman" panose="02020603050405020304" pitchFamily="18" charset="0"/>
                <a:cs typeface="Times New Roman" panose="02020603050405020304" pitchFamily="18" charset="0"/>
              </a:rPr>
              <a:t> on overfitting models like </a:t>
            </a:r>
            <a:r>
              <a:rPr lang="en-US" sz="1600" b="1" dirty="0">
                <a:latin typeface="Times New Roman" panose="02020603050405020304" pitchFamily="18" charset="0"/>
                <a:cs typeface="Times New Roman" panose="02020603050405020304" pitchFamily="18" charset="0"/>
              </a:rPr>
              <a:t>VGG-2-2-4-4-4 and ResNet-8-8-8-8</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 </a:t>
            </a:r>
            <a:r>
              <a:rPr lang="en-US" sz="1600" b="1" dirty="0">
                <a:latin typeface="Times New Roman" panose="02020603050405020304" pitchFamily="18" charset="0"/>
                <a:cs typeface="Times New Roman" panose="02020603050405020304" pitchFamily="18" charset="0"/>
              </a:rPr>
              <a:t>ImageNet</a:t>
            </a:r>
            <a:r>
              <a:rPr lang="en-US" sz="1600" dirty="0">
                <a:latin typeface="Times New Roman" panose="02020603050405020304" pitchFamily="18" charset="0"/>
                <a:cs typeface="Times New Roman" panose="02020603050405020304" pitchFamily="18" charset="0"/>
              </a:rPr>
              <a:t>, the method results in a </a:t>
            </a:r>
            <a:r>
              <a:rPr lang="en-US" sz="1600" b="1" dirty="0">
                <a:latin typeface="Times New Roman" panose="02020603050405020304" pitchFamily="18" charset="0"/>
                <a:cs typeface="Times New Roman" panose="02020603050405020304" pitchFamily="18" charset="0"/>
              </a:rPr>
              <a:t>minor accuracy drop (~0.32%)</a:t>
            </a:r>
            <a:r>
              <a:rPr lang="en-US" sz="1600" dirty="0">
                <a:latin typeface="Times New Roman" panose="02020603050405020304" pitchFamily="18" charset="0"/>
                <a:cs typeface="Times New Roman" panose="02020603050405020304" pitchFamily="18" charset="0"/>
              </a:rPr>
              <a:t> but still saves </a:t>
            </a:r>
            <a:r>
              <a:rPr lang="en-US" sz="1600" b="1" dirty="0">
                <a:latin typeface="Times New Roman" panose="02020603050405020304" pitchFamily="18" charset="0"/>
                <a:cs typeface="Times New Roman" panose="02020603050405020304" pitchFamily="18" charset="0"/>
              </a:rPr>
              <a:t>~10% training time</a:t>
            </a:r>
            <a:r>
              <a:rPr lang="en-US" sz="1600" dirty="0">
                <a:latin typeface="Times New Roman" panose="02020603050405020304" pitchFamily="18" charset="0"/>
                <a:cs typeface="Times New Roman" panose="02020603050405020304" pitchFamily="18" charset="0"/>
              </a:rPr>
              <a:t> compared to directly training large models.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CIFAR10/100 benefits more from time savings</a:t>
            </a:r>
            <a:r>
              <a:rPr lang="en-US" sz="1600" dirty="0">
                <a:latin typeface="Times New Roman" panose="02020603050405020304" pitchFamily="18" charset="0"/>
                <a:cs typeface="Times New Roman" panose="02020603050405020304" pitchFamily="18" charset="0"/>
              </a:rPr>
              <a:t> than ImageNet because the method </a:t>
            </a:r>
            <a:r>
              <a:rPr lang="en-US" sz="1600" b="1" dirty="0">
                <a:latin typeface="Times New Roman" panose="02020603050405020304" pitchFamily="18" charset="0"/>
                <a:cs typeface="Times New Roman" panose="02020603050405020304" pitchFamily="18" charset="0"/>
              </a:rPr>
              <a:t>automatically adjusts growth speed</a:t>
            </a:r>
            <a:r>
              <a:rPr lang="en-US" sz="1600" dirty="0">
                <a:latin typeface="Times New Roman" panose="02020603050405020304" pitchFamily="18" charset="0"/>
                <a:cs typeface="Times New Roman" panose="02020603050405020304" pitchFamily="18" charset="0"/>
              </a:rPr>
              <a:t>—slower for </a:t>
            </a:r>
            <a:r>
              <a:rPr lang="en-US" sz="1600" b="1" dirty="0">
                <a:latin typeface="Times New Roman" panose="02020603050405020304" pitchFamily="18" charset="0"/>
                <a:cs typeface="Times New Roman" panose="02020603050405020304" pitchFamily="18" charset="0"/>
              </a:rPr>
              <a:t>overfitted datasets (CIFAR10/100)</a:t>
            </a:r>
            <a:r>
              <a:rPr lang="en-US" sz="1600" dirty="0">
                <a:latin typeface="Times New Roman" panose="02020603050405020304" pitchFamily="18" charset="0"/>
                <a:cs typeface="Times New Roman" panose="02020603050405020304" pitchFamily="18" charset="0"/>
              </a:rPr>
              <a:t> and faster for </a:t>
            </a:r>
            <a:r>
              <a:rPr lang="en-US" sz="1600" b="1" dirty="0">
                <a:latin typeface="Times New Roman" panose="02020603050405020304" pitchFamily="18" charset="0"/>
                <a:cs typeface="Times New Roman" panose="02020603050405020304" pitchFamily="18" charset="0"/>
              </a:rPr>
              <a:t>underfitted datasets (ImageNet)</a:t>
            </a:r>
            <a:r>
              <a:rPr lang="en-US" sz="1600" dirty="0">
                <a:latin typeface="Times New Roman" panose="02020603050405020304" pitchFamily="18" charset="0"/>
                <a:cs typeface="Times New Roman" panose="02020603050405020304" pitchFamily="18" charset="0"/>
              </a:rPr>
              <a:t>, maximizing efficiency.</a:t>
            </a:r>
          </a:p>
        </p:txBody>
      </p:sp>
      <p:sp>
        <p:nvSpPr>
          <p:cNvPr id="4" name="Rectangle 3">
            <a:extLst>
              <a:ext uri="{FF2B5EF4-FFF2-40B4-BE49-F238E27FC236}">
                <a16:creationId xmlns:a16="http://schemas.microsoft.com/office/drawing/2014/main" id="{8096AFF3-3EED-E5C6-86DA-E8E289640EDA}"/>
              </a:ext>
            </a:extLst>
          </p:cNvPr>
          <p:cNvSpPr/>
          <p:nvPr/>
        </p:nvSpPr>
        <p:spPr>
          <a:xfrm>
            <a:off x="1385446" y="3089189"/>
            <a:ext cx="3544900" cy="44484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4B28625C-F709-C64A-CB1C-903B2752AEC9}"/>
              </a:ext>
            </a:extLst>
          </p:cNvPr>
          <p:cNvSpPr/>
          <p:nvPr/>
        </p:nvSpPr>
        <p:spPr>
          <a:xfrm>
            <a:off x="1385446" y="3724107"/>
            <a:ext cx="3544900" cy="44484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2CA2B93-17D8-8660-41CF-13870682DB04}"/>
              </a:ext>
            </a:extLst>
          </p:cNvPr>
          <p:cNvSpPr/>
          <p:nvPr/>
        </p:nvSpPr>
        <p:spPr>
          <a:xfrm>
            <a:off x="1385446" y="4376669"/>
            <a:ext cx="3544900" cy="444843"/>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6601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558C6-23C6-BDF6-2B80-CAEB523AD6D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8C83D55-7B64-9E55-0571-056FD34232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EC3C6E-A167-97DF-C326-8FB6569182B8}"/>
              </a:ext>
            </a:extLst>
          </p:cNvPr>
          <p:cNvSpPr>
            <a:spLocks noGrp="1"/>
          </p:cNvSpPr>
          <p:nvPr>
            <p:ph type="title"/>
          </p:nvPr>
        </p:nvSpPr>
        <p:spPr>
          <a:xfrm>
            <a:off x="1385446" y="399018"/>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Results – Periodic, Convergent, </a:t>
            </a:r>
            <a:r>
              <a:rPr lang="en-US" sz="4000" b="1" dirty="0" err="1">
                <a:solidFill>
                  <a:srgbClr val="FFFFFF"/>
                </a:solidFill>
                <a:latin typeface="Times New Roman" panose="02020603050405020304" pitchFamily="18" charset="0"/>
                <a:cs typeface="Times New Roman" panose="02020603050405020304" pitchFamily="18" charset="0"/>
              </a:rPr>
              <a:t>LipGrow</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049F6B2-D7A7-727E-99B1-328F10063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69A2FF-ED86-3984-0C12-D744495FA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859BFE8-75E4-C2F0-45FE-D2D13D616FB0}"/>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aper with numbers and text&#10;&#10;Description automatically generated">
            <a:extLst>
              <a:ext uri="{FF2B5EF4-FFF2-40B4-BE49-F238E27FC236}">
                <a16:creationId xmlns:a16="http://schemas.microsoft.com/office/drawing/2014/main" id="{A3145E5E-5E17-D422-0ED1-C487B3C7A872}"/>
              </a:ext>
            </a:extLst>
          </p:cNvPr>
          <p:cNvPicPr>
            <a:picLocks noChangeAspect="1"/>
          </p:cNvPicPr>
          <p:nvPr/>
        </p:nvPicPr>
        <p:blipFill>
          <a:blip r:embed="rId3">
            <a:extLst>
              <a:ext uri="{28A0092B-C50C-407E-A947-70E740481C1C}">
                <a14:useLocalDpi xmlns:a14="http://schemas.microsoft.com/office/drawing/2010/main" val="0"/>
              </a:ext>
            </a:extLst>
          </a:blip>
          <a:srcRect t="55000"/>
          <a:stretch/>
        </p:blipFill>
        <p:spPr>
          <a:xfrm>
            <a:off x="334535" y="4074869"/>
            <a:ext cx="3495967" cy="2661983"/>
          </a:xfrm>
          <a:prstGeom prst="rect">
            <a:avLst/>
          </a:prstGeom>
        </p:spPr>
      </p:pic>
      <p:pic>
        <p:nvPicPr>
          <p:cNvPr id="9" name="Picture 8" descr="A paper with numbers and text&#10;&#10;Description automatically generated">
            <a:extLst>
              <a:ext uri="{FF2B5EF4-FFF2-40B4-BE49-F238E27FC236}">
                <a16:creationId xmlns:a16="http://schemas.microsoft.com/office/drawing/2014/main" id="{51038A19-2562-328C-381A-187E09AF03E6}"/>
              </a:ext>
            </a:extLst>
          </p:cNvPr>
          <p:cNvPicPr>
            <a:picLocks noChangeAspect="1"/>
          </p:cNvPicPr>
          <p:nvPr/>
        </p:nvPicPr>
        <p:blipFill>
          <a:blip r:embed="rId3">
            <a:extLst>
              <a:ext uri="{28A0092B-C50C-407E-A947-70E740481C1C}">
                <a14:useLocalDpi xmlns:a14="http://schemas.microsoft.com/office/drawing/2010/main" val="0"/>
              </a:ext>
            </a:extLst>
          </a:blip>
          <a:srcRect b="44917"/>
          <a:stretch/>
        </p:blipFill>
        <p:spPr>
          <a:xfrm>
            <a:off x="334535" y="1343437"/>
            <a:ext cx="3495967" cy="2610285"/>
          </a:xfrm>
          <a:prstGeom prst="rect">
            <a:avLst/>
          </a:prstGeom>
        </p:spPr>
      </p:pic>
      <p:sp>
        <p:nvSpPr>
          <p:cNvPr id="13" name="TextBox 12">
            <a:extLst>
              <a:ext uri="{FF2B5EF4-FFF2-40B4-BE49-F238E27FC236}">
                <a16:creationId xmlns:a16="http://schemas.microsoft.com/office/drawing/2014/main" id="{45194AF1-011F-E504-89CD-B2166F809EAA}"/>
              </a:ext>
            </a:extLst>
          </p:cNvPr>
          <p:cNvSpPr txBox="1"/>
          <p:nvPr/>
        </p:nvSpPr>
        <p:spPr>
          <a:xfrm>
            <a:off x="4165027" y="1883097"/>
            <a:ext cx="7820144" cy="4770537"/>
          </a:xfrm>
          <a:prstGeom prst="rect">
            <a:avLst/>
          </a:prstGeom>
          <a:noFill/>
        </p:spPr>
        <p:txBody>
          <a:bodyPr wrap="square" rtlCol="0">
            <a:spAutoFit/>
          </a:bodyPr>
          <a:lstStyle/>
          <a:p>
            <a:pPr marL="285750" indent="-285750"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In the next experiment, we compare our proposed model with three baseline methods: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periodic</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convergent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LipGrow</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along with the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vanilla method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The results are shown in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Table 6</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Table 7</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On the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overfitting CIFAR-10/100 dataset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all methods except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LipGrow</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(Dong et al., 2020)</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achieve similar accuracy with the target model, indicating balanced growth speed and regularization.</a:t>
            </a:r>
          </a:p>
          <a:p>
            <a:pPr marL="285750" indent="-285750"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proposed method outperforms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periodic growth</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by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0.47% for </a:t>
            </a: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1.31% for VGG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on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ImageNet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due to its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adaptive growth speed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reducing excessive regularization. </a:t>
            </a:r>
          </a:p>
          <a:p>
            <a:pPr marL="285750" indent="-285750" algn="l">
              <a:buFont typeface="Arial" panose="020B0604020202020204" pitchFamily="34" charset="0"/>
              <a:buChar char="•"/>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Periodic</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convergent growth</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are too slow for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ImageNet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leading to underfitting and lower accuracy, while faster growth is crucial for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VGG</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due to its higher underfitting risk.</a:t>
            </a:r>
          </a:p>
          <a:p>
            <a:pPr marL="285750" indent="-285750" algn="l">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However, our method requires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longer training time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than periodic growth, as the growth interval never exceeds that of periodic growth, resulting in faster growth but less time saved overall.</a:t>
            </a:r>
          </a:p>
          <a:p>
            <a:pPr marL="285750" indent="-285750" algn="l">
              <a:buFont typeface="Arial" panose="020B0604020202020204" pitchFamily="34" charset="0"/>
              <a:buChar char="•"/>
            </a:pP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conclusion, the proposed method outperformed for CIFAR 10/100 datasets for VGG and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It didn’t beat other methods in training time but did give better accuracy in most cases.</a:t>
            </a:r>
          </a:p>
          <a:p>
            <a:pPr algn="l"/>
            <a:endParaRPr lang="en-US" sz="1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32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392CC-7988-6876-2E25-D0EC2E992E1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44DF92A-09A4-90F7-6F37-31B57A454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0FBE8-3871-19DB-E440-A4110B28991A}"/>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Ablation Study</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280FCD-3321-4536-8004-664C9FAFB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5ABC79-4C42-2E45-0F2E-6AF0941F5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B473287-6FDF-E41C-FFA7-6D0CB67DC52D}"/>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22194CB-A1EE-5B99-EF04-2F646C7BF4BF}"/>
              </a:ext>
            </a:extLst>
          </p:cNvPr>
          <p:cNvSpPr txBox="1"/>
          <p:nvPr/>
        </p:nvSpPr>
        <p:spPr>
          <a:xfrm>
            <a:off x="871537" y="2332108"/>
            <a:ext cx="9001125" cy="2795958"/>
          </a:xfrm>
          <a:prstGeom prst="rect">
            <a:avLst/>
          </a:prstGeom>
          <a:noFill/>
        </p:spPr>
        <p:txBody>
          <a:bodyPr wrap="square" rtlCol="0">
            <a:spAutoFit/>
          </a:bodyPr>
          <a:lstStyle/>
          <a:p>
            <a:pPr>
              <a:lnSpc>
                <a:spcPct val="150000"/>
              </a:lnSpc>
            </a:pPr>
            <a:r>
              <a:rPr lang="en-US" sz="2400" dirty="0">
                <a:solidFill>
                  <a:srgbClr val="000000"/>
                </a:solidFill>
                <a:effectLst/>
                <a:latin typeface="Times New Roman" panose="02020603050405020304" pitchFamily="18" charset="0"/>
                <a:cs typeface="Times New Roman" panose="02020603050405020304" pitchFamily="18" charset="0"/>
              </a:rPr>
              <a:t>How does the choice of hyperparameters impact the performance of </a:t>
            </a:r>
            <a:r>
              <a:rPr lang="en-US" sz="2400" dirty="0" err="1">
                <a:solidFill>
                  <a:srgbClr val="000000"/>
                </a:solidFill>
                <a:effectLst/>
                <a:latin typeface="Times New Roman" panose="02020603050405020304" pitchFamily="18" charset="0"/>
                <a:cs typeface="Times New Roman" panose="02020603050405020304" pitchFamily="18" charset="0"/>
              </a:rPr>
              <a:t>FRAGrow</a:t>
            </a:r>
            <a:r>
              <a:rPr lang="en-US" sz="2400" dirty="0">
                <a:solidFill>
                  <a:srgbClr val="000000"/>
                </a:solidFill>
                <a:effectLst/>
                <a:latin typeface="Times New Roman" panose="02020603050405020304" pitchFamily="18" charset="0"/>
                <a:cs typeface="Times New Roman" panose="02020603050405020304" pitchFamily="18" charset="0"/>
              </a:rPr>
              <a:t>? </a:t>
            </a:r>
          </a:p>
          <a:p>
            <a:pPr>
              <a:lnSpc>
                <a:spcPct val="150000"/>
              </a:lnSpc>
            </a:pPr>
            <a:endParaRPr lang="en-US" sz="240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2400" dirty="0">
                <a:solidFill>
                  <a:srgbClr val="000000"/>
                </a:solidFill>
                <a:effectLst/>
                <a:latin typeface="Times New Roman" panose="02020603050405020304" pitchFamily="18" charset="0"/>
                <a:cs typeface="Times New Roman" panose="02020603050405020304" pitchFamily="18" charset="0"/>
              </a:rPr>
              <a:t>How robust is our growth timing policy to growth order and initialization of new layers of neural growth?</a:t>
            </a:r>
          </a:p>
        </p:txBody>
      </p:sp>
    </p:spTree>
    <p:extLst>
      <p:ext uri="{BB962C8B-B14F-4D97-AF65-F5344CB8AC3E}">
        <p14:creationId xmlns:p14="http://schemas.microsoft.com/office/powerpoint/2010/main" val="402626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D8A37-2B4A-CD75-232F-C0E69F176E6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5FD8044-FCEC-591B-A375-8961486BB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9256F-5CDA-7006-2B45-CF447621FD37}"/>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Effect of Hyperparameter ⍺</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676C12F-D3E8-1F4E-30BC-A4ED703D9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A7F0BF-AB86-3570-6674-53F71094F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D8378A6-18D9-8579-E311-85F312A69082}"/>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thematical equations and formulas&#10;&#10;Description automatically generated">
            <a:extLst>
              <a:ext uri="{FF2B5EF4-FFF2-40B4-BE49-F238E27FC236}">
                <a16:creationId xmlns:a16="http://schemas.microsoft.com/office/drawing/2014/main" id="{40E85F69-48DD-B796-575C-E473E92314A7}"/>
              </a:ext>
            </a:extLst>
          </p:cNvPr>
          <p:cNvPicPr>
            <a:picLocks noChangeAspect="1"/>
          </p:cNvPicPr>
          <p:nvPr/>
        </p:nvPicPr>
        <p:blipFill>
          <a:blip r:embed="rId3">
            <a:extLst>
              <a:ext uri="{28A0092B-C50C-407E-A947-70E740481C1C}">
                <a14:useLocalDpi xmlns:a14="http://schemas.microsoft.com/office/drawing/2010/main" val="0"/>
              </a:ext>
            </a:extLst>
          </a:blip>
          <a:srcRect b="6006"/>
          <a:stretch/>
        </p:blipFill>
        <p:spPr>
          <a:xfrm>
            <a:off x="382587" y="5390938"/>
            <a:ext cx="4368800" cy="978865"/>
          </a:xfrm>
          <a:prstGeom prst="rect">
            <a:avLst/>
          </a:prstGeom>
        </p:spPr>
      </p:pic>
      <p:pic>
        <p:nvPicPr>
          <p:cNvPr id="7" name="Picture 6" descr="A table with numbers and a number&#10;&#10;Description automatically generated">
            <a:extLst>
              <a:ext uri="{FF2B5EF4-FFF2-40B4-BE49-F238E27FC236}">
                <a16:creationId xmlns:a16="http://schemas.microsoft.com/office/drawing/2014/main" id="{ECBD9E16-83F2-6F8B-3AA3-A0C3BDD6A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887" y="2033617"/>
            <a:ext cx="4381500" cy="2857500"/>
          </a:xfrm>
          <a:prstGeom prst="rect">
            <a:avLst/>
          </a:prstGeom>
        </p:spPr>
      </p:pic>
      <p:sp>
        <p:nvSpPr>
          <p:cNvPr id="9" name="TextBox 8">
            <a:extLst>
              <a:ext uri="{FF2B5EF4-FFF2-40B4-BE49-F238E27FC236}">
                <a16:creationId xmlns:a16="http://schemas.microsoft.com/office/drawing/2014/main" id="{44B70A69-C4FE-BAA0-483B-204F94C98367}"/>
              </a:ext>
            </a:extLst>
          </p:cNvPr>
          <p:cNvSpPr txBox="1"/>
          <p:nvPr/>
        </p:nvSpPr>
        <p:spPr>
          <a:xfrm>
            <a:off x="5649686" y="2033617"/>
            <a:ext cx="6159727" cy="46228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l-GR" b="1" i="0" u="none" strike="noStrike" dirty="0">
                <a:solidFill>
                  <a:srgbClr val="000000"/>
                </a:solidFill>
                <a:effectLst/>
                <a:latin typeface="Times New Roman" panose="02020603050405020304" pitchFamily="18" charset="0"/>
                <a:cs typeface="Times New Roman" panose="02020603050405020304" pitchFamily="18" charset="0"/>
              </a:rPr>
              <a:t>α </a:t>
            </a:r>
            <a:r>
              <a:rPr lang="en-US" b="1" i="0" u="none" strike="noStrike" dirty="0">
                <a:solidFill>
                  <a:srgbClr val="000000"/>
                </a:solidFill>
                <a:effectLst/>
                <a:latin typeface="Times New Roman" panose="02020603050405020304" pitchFamily="18" charset="0"/>
                <a:cs typeface="Times New Roman" panose="02020603050405020304" pitchFamily="18" charset="0"/>
              </a:rPr>
              <a:t>in Equation 3</a:t>
            </a:r>
            <a:r>
              <a:rPr lang="en-US" b="0" i="0" u="none" strike="noStrike" dirty="0">
                <a:solidFill>
                  <a:srgbClr val="000000"/>
                </a:solidFill>
                <a:effectLst/>
                <a:latin typeface="Times New Roman" panose="02020603050405020304" pitchFamily="18" charset="0"/>
                <a:cs typeface="Times New Roman" panose="02020603050405020304" pitchFamily="18" charset="0"/>
              </a:rPr>
              <a:t> controls the </a:t>
            </a:r>
            <a:r>
              <a:rPr lang="en-US" b="1" i="0" u="none" strike="noStrike" dirty="0">
                <a:solidFill>
                  <a:srgbClr val="000000"/>
                </a:solidFill>
                <a:effectLst/>
                <a:latin typeface="Times New Roman" panose="02020603050405020304" pitchFamily="18" charset="0"/>
                <a:cs typeface="Times New Roman" panose="02020603050405020304" pitchFamily="18" charset="0"/>
              </a:rPr>
              <a:t>growth interval</a:t>
            </a:r>
            <a:r>
              <a:rPr lang="en-US" b="0" i="0" u="none" strike="noStrike" dirty="0">
                <a:solidFill>
                  <a:srgbClr val="000000"/>
                </a:solidFill>
                <a:effectLst/>
                <a:latin typeface="Times New Roman" panose="02020603050405020304" pitchFamily="18" charset="0"/>
                <a:cs typeface="Times New Roman" panose="02020603050405020304" pitchFamily="18" charset="0"/>
              </a:rPr>
              <a:t>, affecting training speed and regularization strength.</a:t>
            </a:r>
          </a:p>
          <a:p>
            <a:pPr marL="285750" indent="-285750" algn="just">
              <a:lnSpc>
                <a:spcPct val="150000"/>
              </a:lnSpc>
              <a:buFont typeface="Arial" panose="020B0604020202020204" pitchFamily="34" charset="0"/>
              <a:buChar char="•"/>
            </a:pPr>
            <a:r>
              <a:rPr lang="en-US" b="1" i="0" u="none" strike="noStrike" dirty="0">
                <a:solidFill>
                  <a:srgbClr val="000000"/>
                </a:solidFill>
                <a:effectLst/>
                <a:latin typeface="Times New Roman" panose="02020603050405020304" pitchFamily="18" charset="0"/>
                <a:cs typeface="Times New Roman" panose="02020603050405020304" pitchFamily="18" charset="0"/>
              </a:rPr>
              <a:t>Reducing </a:t>
            </a:r>
            <a:r>
              <a:rPr lang="el-GR" b="1" i="0" u="none" strike="noStrike" dirty="0">
                <a:solidFill>
                  <a:srgbClr val="000000"/>
                </a:solidFill>
                <a:effectLst/>
                <a:latin typeface="Times New Roman" panose="02020603050405020304" pitchFamily="18" charset="0"/>
                <a:cs typeface="Times New Roman" panose="02020603050405020304" pitchFamily="18" charset="0"/>
              </a:rPr>
              <a:t>α </a:t>
            </a:r>
            <a:r>
              <a:rPr lang="en-US" b="1" i="0" u="none" strike="noStrike" dirty="0">
                <a:solidFill>
                  <a:srgbClr val="000000"/>
                </a:solidFill>
                <a:effectLst/>
                <a:latin typeface="Times New Roman" panose="02020603050405020304" pitchFamily="18" charset="0"/>
                <a:cs typeface="Times New Roman" panose="02020603050405020304" pitchFamily="18" charset="0"/>
              </a:rPr>
              <a:t>from 6 to 2</a:t>
            </a:r>
            <a:r>
              <a:rPr lang="en-US" b="0" i="0" u="none" strike="noStrike" dirty="0">
                <a:solidFill>
                  <a:srgbClr val="000000"/>
                </a:solidFill>
                <a:effectLst/>
                <a:latin typeface="Times New Roman" panose="02020603050405020304" pitchFamily="18" charset="0"/>
                <a:cs typeface="Times New Roman" panose="02020603050405020304" pitchFamily="18" charset="0"/>
              </a:rPr>
              <a:t> caused </a:t>
            </a:r>
            <a:r>
              <a:rPr lang="en-US" b="1" i="0" u="none" strike="noStrike" dirty="0">
                <a:solidFill>
                  <a:srgbClr val="000000"/>
                </a:solidFill>
                <a:effectLst/>
                <a:latin typeface="Times New Roman" panose="02020603050405020304" pitchFamily="18" charset="0"/>
                <a:cs typeface="Times New Roman" panose="02020603050405020304" pitchFamily="18" charset="0"/>
              </a:rPr>
              <a:t>accuracy drops (~0.6%) on ImageNet (</a:t>
            </a:r>
            <a:r>
              <a:rPr lang="en-US" b="1" i="0" u="none" strike="noStrike" dirty="0" err="1">
                <a:solidFill>
                  <a:srgbClr val="000000"/>
                </a:solidFill>
                <a:effectLst/>
                <a:latin typeface="Times New Roman" panose="02020603050405020304" pitchFamily="18" charset="0"/>
                <a:cs typeface="Times New Roman" panose="02020603050405020304" pitchFamily="18" charset="0"/>
              </a:rPr>
              <a:t>ResNet</a:t>
            </a:r>
            <a:r>
              <a:rPr lang="en-US" b="1" i="0" u="none" strike="noStrike" dirty="0">
                <a:solidFill>
                  <a:srgbClr val="000000"/>
                </a:solidFill>
                <a:effectLst/>
                <a:latin typeface="Times New Roman" panose="02020603050405020304" pitchFamily="18" charset="0"/>
                <a:cs typeface="Times New Roman" panose="02020603050405020304" pitchFamily="18" charset="0"/>
              </a:rPr>
              <a:t>)</a:t>
            </a:r>
            <a:r>
              <a:rPr lang="en-US" b="0" i="0" u="none" strike="noStrike" dirty="0">
                <a:solidFill>
                  <a:srgbClr val="000000"/>
                </a:solidFill>
                <a:effectLst/>
                <a:latin typeface="Times New Roman" panose="02020603050405020304" pitchFamily="18" charset="0"/>
                <a:cs typeface="Times New Roman" panose="02020603050405020304" pitchFamily="18" charset="0"/>
              </a:rPr>
              <a:t> due to </a:t>
            </a:r>
            <a:r>
              <a:rPr lang="en-US" b="1" i="0" u="none" strike="noStrike" dirty="0">
                <a:solidFill>
                  <a:srgbClr val="000000"/>
                </a:solidFill>
                <a:effectLst/>
                <a:latin typeface="Times New Roman" panose="02020603050405020304" pitchFamily="18" charset="0"/>
                <a:cs typeface="Times New Roman" panose="02020603050405020304" pitchFamily="18" charset="0"/>
              </a:rPr>
              <a:t>slower growth and stronger regularization</a:t>
            </a:r>
            <a:r>
              <a:rPr lang="en-US" b="0" i="0" u="none" strike="noStrike" dirty="0">
                <a:solidFill>
                  <a:srgbClr val="000000"/>
                </a:solidFill>
                <a:effectLst/>
                <a:latin typeface="Times New Roman" panose="02020603050405020304" pitchFamily="18" charset="0"/>
                <a:cs typeface="Times New Roman" panose="02020603050405020304" pitchFamily="18" charset="0"/>
              </a:rPr>
              <a:t>, which negatively impacts underfitting datasets.</a:t>
            </a:r>
          </a:p>
          <a:p>
            <a:pPr marL="285750" indent="-285750" algn="just">
              <a:lnSpc>
                <a:spcPct val="150000"/>
              </a:lnSpc>
              <a:buFont typeface="Arial" panose="020B0604020202020204" pitchFamily="34" charset="0"/>
              <a:buChar char="•"/>
            </a:pPr>
            <a:r>
              <a:rPr lang="en-US" b="1" i="0" u="none" strike="noStrike" dirty="0">
                <a:solidFill>
                  <a:srgbClr val="000000"/>
                </a:solidFill>
                <a:effectLst/>
                <a:latin typeface="Times New Roman" panose="02020603050405020304" pitchFamily="18" charset="0"/>
                <a:cs typeface="Times New Roman" panose="02020603050405020304" pitchFamily="18" charset="0"/>
              </a:rPr>
              <a:t>Smaller </a:t>
            </a:r>
            <a:r>
              <a:rPr lang="el-GR" b="1" i="0" u="none" strike="noStrike" dirty="0">
                <a:solidFill>
                  <a:srgbClr val="000000"/>
                </a:solidFill>
                <a:effectLst/>
                <a:latin typeface="Times New Roman" panose="02020603050405020304" pitchFamily="18" charset="0"/>
                <a:cs typeface="Times New Roman" panose="02020603050405020304" pitchFamily="18" charset="0"/>
              </a:rPr>
              <a:t>α </a:t>
            </a:r>
            <a:r>
              <a:rPr lang="en-US" b="1" i="0" u="none" strike="noStrike" dirty="0">
                <a:solidFill>
                  <a:srgbClr val="000000"/>
                </a:solidFill>
                <a:effectLst/>
                <a:latin typeface="Times New Roman" panose="02020603050405020304" pitchFamily="18" charset="0"/>
                <a:cs typeface="Times New Roman" panose="02020603050405020304" pitchFamily="18" charset="0"/>
              </a:rPr>
              <a:t>values</a:t>
            </a:r>
            <a:r>
              <a:rPr lang="en-US" b="0" i="0" u="none" strike="noStrike" dirty="0">
                <a:solidFill>
                  <a:srgbClr val="000000"/>
                </a:solidFill>
                <a:effectLst/>
                <a:latin typeface="Times New Roman" panose="02020603050405020304" pitchFamily="18" charset="0"/>
                <a:cs typeface="Times New Roman" panose="02020603050405020304" pitchFamily="18" charset="0"/>
              </a:rPr>
              <a:t> improve </a:t>
            </a:r>
            <a:r>
              <a:rPr lang="en-US" b="1" i="0" u="none" strike="noStrike" dirty="0">
                <a:solidFill>
                  <a:srgbClr val="000000"/>
                </a:solidFill>
                <a:effectLst/>
                <a:latin typeface="Times New Roman" panose="02020603050405020304" pitchFamily="18" charset="0"/>
                <a:cs typeface="Times New Roman" panose="02020603050405020304" pitchFamily="18" charset="0"/>
              </a:rPr>
              <a:t>training efficiency</a:t>
            </a:r>
            <a:r>
              <a:rPr lang="en-US" b="0" i="0" u="none" strike="noStrike" dirty="0">
                <a:solidFill>
                  <a:srgbClr val="000000"/>
                </a:solidFill>
                <a:effectLst/>
                <a:latin typeface="Times New Roman" panose="02020603050405020304" pitchFamily="18" charset="0"/>
                <a:cs typeface="Times New Roman" panose="02020603050405020304" pitchFamily="18" charset="0"/>
              </a:rPr>
              <a:t> by reducing computation time, as observed with </a:t>
            </a:r>
            <a:r>
              <a:rPr lang="en-US" b="1" i="0" u="none" strike="noStrike" dirty="0">
                <a:solidFill>
                  <a:srgbClr val="000000"/>
                </a:solidFill>
                <a:effectLst/>
                <a:latin typeface="Times New Roman" panose="02020603050405020304" pitchFamily="18" charset="0"/>
                <a:cs typeface="Times New Roman" panose="02020603050405020304" pitchFamily="18" charset="0"/>
              </a:rPr>
              <a:t>VGG on CIFAR100</a:t>
            </a:r>
            <a:r>
              <a:rPr lang="en-US" b="0" i="0" u="none" strike="noStrike" dirty="0">
                <a:solidFill>
                  <a:srgbClr val="000000"/>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An </a:t>
            </a:r>
            <a:r>
              <a:rPr lang="en-US" b="1" i="0" u="none" strike="noStrike" dirty="0">
                <a:solidFill>
                  <a:srgbClr val="000000"/>
                </a:solidFill>
                <a:effectLst/>
                <a:latin typeface="Times New Roman" panose="02020603050405020304" pitchFamily="18" charset="0"/>
                <a:cs typeface="Times New Roman" panose="02020603050405020304" pitchFamily="18" charset="0"/>
              </a:rPr>
              <a:t>optimal </a:t>
            </a:r>
            <a:r>
              <a:rPr lang="el-GR" b="1" i="0" u="none" strike="noStrike" dirty="0">
                <a:solidFill>
                  <a:srgbClr val="000000"/>
                </a:solidFill>
                <a:effectLst/>
                <a:latin typeface="Times New Roman" panose="02020603050405020304" pitchFamily="18" charset="0"/>
                <a:cs typeface="Times New Roman" panose="02020603050405020304" pitchFamily="18" charset="0"/>
              </a:rPr>
              <a:t>α</a:t>
            </a:r>
            <a:r>
              <a:rPr lang="el-GR"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balances </a:t>
            </a:r>
            <a:r>
              <a:rPr lang="en-US" b="1" i="0" u="none" strike="noStrike" dirty="0">
                <a:solidFill>
                  <a:srgbClr val="000000"/>
                </a:solidFill>
                <a:effectLst/>
                <a:latin typeface="Times New Roman" panose="02020603050405020304" pitchFamily="18" charset="0"/>
                <a:cs typeface="Times New Roman" panose="02020603050405020304" pitchFamily="18" charset="0"/>
              </a:rPr>
              <a:t>accuracy and efficiency</a:t>
            </a:r>
            <a:r>
              <a:rPr lang="en-US" b="0" i="0" u="none" strike="noStrike" dirty="0">
                <a:solidFill>
                  <a:srgbClr val="000000"/>
                </a:solidFill>
                <a:effectLst/>
                <a:latin typeface="Times New Roman" panose="02020603050405020304" pitchFamily="18" charset="0"/>
                <a:cs typeface="Times New Roman" panose="02020603050405020304" pitchFamily="18" charset="0"/>
              </a:rPr>
              <a:t>, with </a:t>
            </a:r>
            <a:r>
              <a:rPr lang="el-GR" b="1" i="0" u="none" strike="noStrike" dirty="0">
                <a:solidFill>
                  <a:srgbClr val="000000"/>
                </a:solidFill>
                <a:effectLst/>
                <a:latin typeface="Times New Roman" panose="02020603050405020304" pitchFamily="18" charset="0"/>
                <a:cs typeface="Times New Roman" panose="02020603050405020304" pitchFamily="18" charset="0"/>
              </a:rPr>
              <a:t>α = 4</a:t>
            </a:r>
            <a:r>
              <a:rPr lang="el-GR" b="0" i="0" u="none" strike="noStrike" dirty="0">
                <a:solidFill>
                  <a:srgbClr val="000000"/>
                </a:solidFill>
                <a:effectLst/>
                <a:latin typeface="Times New Roman" panose="02020603050405020304" pitchFamily="18" charset="0"/>
                <a:cs typeface="Times New Roman" panose="02020603050405020304" pitchFamily="18" charset="0"/>
              </a:rPr>
              <a:t> </a:t>
            </a:r>
            <a:r>
              <a:rPr lang="en-US" b="0" i="0" u="none" strike="noStrike" dirty="0">
                <a:solidFill>
                  <a:srgbClr val="000000"/>
                </a:solidFill>
                <a:effectLst/>
                <a:latin typeface="Times New Roman" panose="02020603050405020304" pitchFamily="18" charset="0"/>
                <a:cs typeface="Times New Roman" panose="02020603050405020304" pitchFamily="18" charset="0"/>
              </a:rPr>
              <a:t>performing best across datasets.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66E41C3-2F03-6401-17BB-27FB3B0AC3CE}"/>
              </a:ext>
            </a:extLst>
          </p:cNvPr>
          <p:cNvSpPr/>
          <p:nvPr/>
        </p:nvSpPr>
        <p:spPr>
          <a:xfrm>
            <a:off x="1156850" y="3611082"/>
            <a:ext cx="3353365" cy="222501"/>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554410C-8F3C-C32E-947C-5B9428ED06D6}"/>
              </a:ext>
            </a:extLst>
          </p:cNvPr>
          <p:cNvSpPr/>
          <p:nvPr/>
        </p:nvSpPr>
        <p:spPr>
          <a:xfrm>
            <a:off x="1156850" y="2957250"/>
            <a:ext cx="3353365" cy="16563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3819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8841A-E55F-1823-0A20-B7B2774CA9A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619058-37DC-1458-7121-FF1410678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36E69-CF43-0821-1814-E20C0021146B}"/>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Effect of Growth Order</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BB92C7F-45E0-E393-A45B-125CE19D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0D095A-706B-E861-A1F4-E9606B2C3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F332C76-1A22-696E-4E9B-960FA0E7F664}"/>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able with numbers and text&#10;&#10;Description automatically generated">
            <a:extLst>
              <a:ext uri="{FF2B5EF4-FFF2-40B4-BE49-F238E27FC236}">
                <a16:creationId xmlns:a16="http://schemas.microsoft.com/office/drawing/2014/main" id="{CE9D5AAB-F122-748B-2B07-32C1FBDA3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57" y="2181360"/>
            <a:ext cx="4343400" cy="3060700"/>
          </a:xfrm>
          <a:prstGeom prst="rect">
            <a:avLst/>
          </a:prstGeom>
        </p:spPr>
      </p:pic>
      <p:sp>
        <p:nvSpPr>
          <p:cNvPr id="9" name="TextBox 8">
            <a:extLst>
              <a:ext uri="{FF2B5EF4-FFF2-40B4-BE49-F238E27FC236}">
                <a16:creationId xmlns:a16="http://schemas.microsoft.com/office/drawing/2014/main" id="{A9CB21A7-3DA3-8D4B-90E1-0DDB256E5184}"/>
              </a:ext>
            </a:extLst>
          </p:cNvPr>
          <p:cNvSpPr txBox="1"/>
          <p:nvPr/>
        </p:nvSpPr>
        <p:spPr>
          <a:xfrm>
            <a:off x="5486400" y="2181360"/>
            <a:ext cx="6139543" cy="336649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Replaces layer-wise growth</a:t>
            </a:r>
            <a:r>
              <a:rPr lang="en-US" dirty="0">
                <a:latin typeface="Times New Roman" panose="02020603050405020304" pitchFamily="18" charset="0"/>
                <a:cs typeface="Times New Roman" panose="02020603050405020304" pitchFamily="18" charset="0"/>
              </a:rPr>
              <a:t> with </a:t>
            </a:r>
            <a:r>
              <a:rPr lang="en-US" b="1" dirty="0">
                <a:latin typeface="Times New Roman" panose="02020603050405020304" pitchFamily="18" charset="0"/>
                <a:cs typeface="Times New Roman" panose="02020603050405020304" pitchFamily="18" charset="0"/>
              </a:rPr>
              <a:t>circulation growth</a:t>
            </a:r>
            <a:r>
              <a:rPr lang="en-US" dirty="0">
                <a:latin typeface="Times New Roman" panose="02020603050405020304" pitchFamily="18" charset="0"/>
                <a:cs typeface="Times New Roman" panose="02020603050405020304" pitchFamily="18" charset="0"/>
              </a:rPr>
              <a:t> (Wen et al. 2020), where new blocks are added as stages are visited.</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Demonstrates </a:t>
            </a:r>
            <a:r>
              <a:rPr lang="en-US" b="1" dirty="0">
                <a:latin typeface="Times New Roman" panose="02020603050405020304" pitchFamily="18" charset="0"/>
                <a:cs typeface="Times New Roman" panose="02020603050405020304" pitchFamily="18" charset="0"/>
              </a:rPr>
              <a:t>robustness to growth order</a:t>
            </a:r>
            <a:r>
              <a:rPr lang="en-US" dirty="0">
                <a:latin typeface="Times New Roman" panose="02020603050405020304" pitchFamily="18" charset="0"/>
                <a:cs typeface="Times New Roman" panose="02020603050405020304" pitchFamily="18" charset="0"/>
              </a:rPr>
              <a:t>, achieving comparable or higher accuracy than baseline methods.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improves VGG accuracy by ~2% on underfitting ImageNet.</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accuracy improved, the training time is slightly more than other methods.</a:t>
            </a:r>
          </a:p>
        </p:txBody>
      </p:sp>
    </p:spTree>
    <p:extLst>
      <p:ext uri="{BB962C8B-B14F-4D97-AF65-F5344CB8AC3E}">
        <p14:creationId xmlns:p14="http://schemas.microsoft.com/office/powerpoint/2010/main" val="368407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53BA0-F627-3CBE-3827-548AB033A84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00840EF-6FC9-CD71-4D52-9001A262D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6AFDF-0EE9-3DA4-DA12-2B906460B050}"/>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Effect of Initialization</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51197FD-1FA4-7E22-1025-BEFA78893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9D6849-F4F7-5B79-7851-EE7D86524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2C16162-78CA-446A-D1F5-8BF87891AE78}"/>
              </a:ext>
            </a:extLst>
          </p:cNvPr>
          <p:cNvSpPr/>
          <p:nvPr/>
        </p:nvSpPr>
        <p:spPr>
          <a:xfrm>
            <a:off x="1146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7C6720-ABC3-88F0-9D53-5203A52F3644}"/>
              </a:ext>
            </a:extLst>
          </p:cNvPr>
          <p:cNvSpPr txBox="1"/>
          <p:nvPr/>
        </p:nvSpPr>
        <p:spPr>
          <a:xfrm>
            <a:off x="7915275" y="857250"/>
            <a:ext cx="184731" cy="369332"/>
          </a:xfrm>
          <a:prstGeom prst="rect">
            <a:avLst/>
          </a:prstGeom>
          <a:noFill/>
        </p:spPr>
        <p:txBody>
          <a:bodyPr wrap="none" rtlCol="0">
            <a:spAutoFit/>
          </a:bodyPr>
          <a:lstStyle/>
          <a:p>
            <a:endParaRPr lang="en-US"/>
          </a:p>
        </p:txBody>
      </p:sp>
      <p:pic>
        <p:nvPicPr>
          <p:cNvPr id="7" name="Picture 6" descr="A table with numbers and a number of text&#10;&#10;Description automatically generated">
            <a:extLst>
              <a:ext uri="{FF2B5EF4-FFF2-40B4-BE49-F238E27FC236}">
                <a16:creationId xmlns:a16="http://schemas.microsoft.com/office/drawing/2014/main" id="{4635B888-D8C9-25F9-88B9-667967E1E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620" y="2464014"/>
            <a:ext cx="4944318" cy="3414271"/>
          </a:xfrm>
          <a:prstGeom prst="rect">
            <a:avLst/>
          </a:prstGeom>
        </p:spPr>
      </p:pic>
      <p:sp>
        <p:nvSpPr>
          <p:cNvPr id="9" name="TextBox 8">
            <a:extLst>
              <a:ext uri="{FF2B5EF4-FFF2-40B4-BE49-F238E27FC236}">
                <a16:creationId xmlns:a16="http://schemas.microsoft.com/office/drawing/2014/main" id="{0B7E3DAF-E88F-6D2B-ACB1-5403A44C2F14}"/>
              </a:ext>
            </a:extLst>
          </p:cNvPr>
          <p:cNvSpPr txBox="1"/>
          <p:nvPr/>
        </p:nvSpPr>
        <p:spPr>
          <a:xfrm>
            <a:off x="5705618" y="2349444"/>
            <a:ext cx="6249692"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evaluate the influence of initialization, they used</a:t>
            </a:r>
            <a:r>
              <a:rPr lang="en-US" b="1" dirty="0">
                <a:latin typeface="Times New Roman" panose="02020603050405020304" pitchFamily="18" charset="0"/>
                <a:cs typeface="Times New Roman" panose="02020603050405020304" pitchFamily="18" charset="0"/>
              </a:rPr>
              <a:t> Moment growth</a:t>
            </a:r>
            <a:r>
              <a:rPr lang="en-US" dirty="0">
                <a:latin typeface="Times New Roman" panose="02020603050405020304" pitchFamily="18" charset="0"/>
                <a:cs typeface="Times New Roman" panose="02020603050405020304" pitchFamily="18" charset="0"/>
              </a:rPr>
              <a:t> (Li et al. 2022), it is a weight initialization strategy for expanding neural networks by copying weights from preceding layers and using historical moving averages. Ensuring smooth training.</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While it performs similarly to baseline methods on CIFAR-100, it achieves </a:t>
            </a:r>
            <a:r>
              <a:rPr lang="en-US" b="1" i="0" u="none" strike="noStrike" dirty="0">
                <a:solidFill>
                  <a:srgbClr val="000000"/>
                </a:solidFill>
                <a:effectLst/>
                <a:latin typeface="Times New Roman" panose="02020603050405020304" pitchFamily="18" charset="0"/>
                <a:cs typeface="Times New Roman" panose="02020603050405020304" pitchFamily="18" charset="0"/>
              </a:rPr>
              <a:t>~1% higher accuracy</a:t>
            </a:r>
            <a:r>
              <a:rPr lang="en-US" b="0" i="0" u="none" strike="noStrike" dirty="0">
                <a:solidFill>
                  <a:srgbClr val="000000"/>
                </a:solidFill>
                <a:effectLst/>
                <a:latin typeface="Times New Roman" panose="02020603050405020304" pitchFamily="18" charset="0"/>
                <a:cs typeface="Times New Roman" panose="02020603050405020304" pitchFamily="18" charset="0"/>
              </a:rPr>
              <a:t> on the underfitting ImageNet dataset.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u="none" strike="noStrike" dirty="0">
                <a:solidFill>
                  <a:srgbClr val="000000"/>
                </a:solidFill>
                <a:effectLst/>
                <a:latin typeface="Times New Roman" panose="02020603050405020304" pitchFamily="18" charset="0"/>
                <a:cs typeface="Times New Roman" panose="02020603050405020304" pitchFamily="18" charset="0"/>
              </a:rPr>
              <a:t>Despite the added computational overhead from tracking weight averages, the faster model expansion on ImageNet offsets this, leading to slightly reduced training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533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6851" y="637762"/>
            <a:ext cx="9888496" cy="900131"/>
          </a:xfrm>
        </p:spPr>
        <p:txBody>
          <a:bodyPr vert="horz" lIns="91440" tIns="45720" rIns="91440" bIns="45720" rtlCol="0" anchor="t">
            <a:normAutofit/>
          </a:bodyPr>
          <a:lstStyle/>
          <a:p>
            <a:r>
              <a:rPr lang="en-US" sz="4000" b="1" kern="1200" dirty="0">
                <a:solidFill>
                  <a:schemeClr val="bg1"/>
                </a:solidFill>
                <a:latin typeface="Times New Roman" panose="02020603050405020304" pitchFamily="18" charset="0"/>
                <a:cs typeface="Times New Roman" panose="02020603050405020304" pitchFamily="18" charset="0"/>
              </a:rPr>
              <a:t>Summary</a:t>
            </a: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D90368F-7A1B-FB9C-1A6F-6B93D66058E2}"/>
              </a:ext>
            </a:extLst>
          </p:cNvPr>
          <p:cNvSpPr txBox="1"/>
          <p:nvPr/>
        </p:nvSpPr>
        <p:spPr>
          <a:xfrm>
            <a:off x="1155548" y="2217343"/>
            <a:ext cx="9880893" cy="39596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fontScale="92500" lnSpcReduction="20000"/>
          </a:bodyPr>
          <a:lstStyle/>
          <a:p>
            <a:pPr>
              <a:lnSpc>
                <a:spcPct val="150000"/>
              </a:lnSpc>
              <a:spcAft>
                <a:spcPts val="300"/>
              </a:spcAft>
            </a:pPr>
            <a:r>
              <a:rPr lang="en-US" sz="2400" b="1" dirty="0">
                <a:effectLst/>
                <a:latin typeface="Times New Roman" panose="02020603050405020304" pitchFamily="18" charset="0"/>
                <a:cs typeface="Times New Roman" panose="02020603050405020304" pitchFamily="18" charset="0"/>
              </a:rPr>
              <a:t>Conclusion</a:t>
            </a:r>
            <a:endParaRPr lang="en-US" sz="2400" dirty="0">
              <a:effectLst/>
              <a:latin typeface="Times New Roman" panose="02020603050405020304" pitchFamily="18" charset="0"/>
              <a:cs typeface="Times New Roman" panose="02020603050405020304" pitchFamily="18" charset="0"/>
            </a:endParaRPr>
          </a:p>
          <a:p>
            <a:pPr marL="285750" indent="-285750">
              <a:lnSpc>
                <a:spcPct val="150000"/>
              </a:lnSpc>
              <a:spcBef>
                <a:spcPts val="300"/>
              </a:spcBef>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Neural growth introduces a regularization effect, which can be controlled by growth timing.</a:t>
            </a:r>
          </a:p>
          <a:p>
            <a:pPr marL="285750" indent="-285750">
              <a:lnSpc>
                <a:spcPct val="150000"/>
              </a:lnSpc>
              <a:spcBef>
                <a:spcPts val="300"/>
              </a:spcBef>
              <a:buFont typeface="Arial" panose="020B0604020202020204" pitchFamily="34" charset="0"/>
              <a:buChar char="•"/>
            </a:pPr>
            <a:r>
              <a:rPr lang="en-US" dirty="0" err="1">
                <a:effectLst/>
                <a:latin typeface="Times New Roman" panose="02020603050405020304" pitchFamily="18" charset="0"/>
                <a:cs typeface="Times New Roman" panose="02020603050405020304" pitchFamily="18" charset="0"/>
              </a:rPr>
              <a:t>FRAGrow</a:t>
            </a:r>
            <a:r>
              <a:rPr lang="en-US" dirty="0">
                <a:effectLst/>
                <a:latin typeface="Times New Roman" panose="02020603050405020304" pitchFamily="18" charset="0"/>
                <a:cs typeface="Times New Roman" panose="02020603050405020304" pitchFamily="18" charset="0"/>
              </a:rPr>
              <a:t> dynamically adjusts growth timing to address underfitting and overfitting risks.</a:t>
            </a:r>
          </a:p>
          <a:p>
            <a:pPr marL="285750" indent="-285750">
              <a:lnSpc>
                <a:spcPct val="150000"/>
              </a:lnSpc>
              <a:spcBef>
                <a:spcPts val="300"/>
              </a:spcBef>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And achieves superior accuracy on underfitting-prone models while maintaining performance on overfitting-prone models.</a:t>
            </a:r>
          </a:p>
          <a:p>
            <a:pPr>
              <a:lnSpc>
                <a:spcPct val="150000"/>
              </a:lnSpc>
              <a:spcAft>
                <a:spcPts val="300"/>
              </a:spcAft>
            </a:pPr>
            <a:r>
              <a:rPr lang="en-US" sz="2400" b="1" dirty="0">
                <a:effectLst/>
                <a:latin typeface="Times New Roman" panose="02020603050405020304" pitchFamily="18" charset="0"/>
                <a:cs typeface="Times New Roman" panose="02020603050405020304" pitchFamily="18" charset="0"/>
              </a:rPr>
              <a:t>Future Scope</a:t>
            </a:r>
            <a:endParaRPr lang="en-US" sz="2400" dirty="0">
              <a:effectLst/>
              <a:latin typeface="Times New Roman" panose="02020603050405020304" pitchFamily="18" charset="0"/>
              <a:cs typeface="Times New Roman" panose="02020603050405020304" pitchFamily="18" charset="0"/>
            </a:endParaRPr>
          </a:p>
          <a:p>
            <a:pPr marL="285750" indent="-285750">
              <a:lnSpc>
                <a:spcPct val="150000"/>
              </a:lnSpc>
              <a:spcBef>
                <a:spcPts val="300"/>
              </a:spcBef>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Extend </a:t>
            </a:r>
            <a:r>
              <a:rPr lang="en-US" dirty="0" err="1">
                <a:effectLst/>
                <a:latin typeface="Times New Roman" panose="02020603050405020304" pitchFamily="18" charset="0"/>
                <a:cs typeface="Times New Roman" panose="02020603050405020304" pitchFamily="18" charset="0"/>
              </a:rPr>
              <a:t>FRAGrow</a:t>
            </a:r>
            <a:r>
              <a:rPr lang="en-US" dirty="0">
                <a:effectLst/>
                <a:latin typeface="Times New Roman" panose="02020603050405020304" pitchFamily="18" charset="0"/>
                <a:cs typeface="Times New Roman" panose="02020603050405020304" pitchFamily="18" charset="0"/>
              </a:rPr>
              <a:t> to other vision tasks (e.g., dense prediction tasks).</a:t>
            </a:r>
          </a:p>
          <a:p>
            <a:pPr marL="285750" indent="-285750">
              <a:lnSpc>
                <a:spcPct val="150000"/>
              </a:lnSpc>
              <a:spcBef>
                <a:spcPts val="300"/>
              </a:spcBef>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Improve training efficiency for larger-scale models.</a:t>
            </a:r>
          </a:p>
          <a:p>
            <a:pPr>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FC194C1-EC6E-EB19-CC60-0F2756E2664C}"/>
              </a:ext>
            </a:extLst>
          </p:cNvPr>
          <p:cNvSpPr/>
          <p:nvPr/>
        </p:nvSpPr>
        <p:spPr>
          <a:xfrm>
            <a:off x="963652" y="1801210"/>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3892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p:spPr>
        <p:txBody>
          <a:bodyPr>
            <a:noAutofit/>
          </a:bodyPr>
          <a:lstStyle/>
          <a:p>
            <a:r>
              <a:rPr lang="en-US" sz="13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1540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CF172F-B49F-0781-F5CE-585F12BBF3ED}"/>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Agenda</a:t>
            </a:r>
          </a:p>
        </p:txBody>
      </p:sp>
      <p:sp>
        <p:nvSpPr>
          <p:cNvPr id="25" name="Rectangle 2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0611AA3-49C6-37A5-98B0-678317E3F88B}"/>
              </a:ext>
            </a:extLst>
          </p:cNvPr>
          <p:cNvSpPr/>
          <p:nvPr/>
        </p:nvSpPr>
        <p:spPr>
          <a:xfrm>
            <a:off x="1155538" y="1927813"/>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EE4D41-A1DC-5692-9974-3166CF3627D1}"/>
              </a:ext>
            </a:extLst>
          </p:cNvPr>
          <p:cNvSpPr>
            <a:spLocks noGrp="1"/>
          </p:cNvSpPr>
          <p:nvPr>
            <p:ph idx="1"/>
          </p:nvPr>
        </p:nvSpPr>
        <p:spPr>
          <a:xfrm>
            <a:off x="1385446" y="2307963"/>
            <a:ext cx="9829800" cy="3437326"/>
          </a:xfrm>
        </p:spPr>
        <p:txBody>
          <a:bodyPr vert="horz" lIns="91440" tIns="45720" rIns="91440" bIns="45720" numCol="2" rtlCol="0" anchor="t">
            <a:noAutofit/>
          </a:bodyPr>
          <a:lstStyle/>
          <a:p>
            <a:pPr>
              <a:lnSpc>
                <a:spcPct val="150000"/>
              </a:lnSpc>
              <a:spcBef>
                <a:spcPts val="0"/>
              </a:spcBef>
            </a:pPr>
            <a:r>
              <a:rPr lang="en-US" sz="2400" dirty="0">
                <a:latin typeface="Times New Roman" panose="02020603050405020304" pitchFamily="18" charset="0"/>
                <a:cs typeface="Times New Roman" panose="02020603050405020304" pitchFamily="18" charset="0"/>
              </a:rPr>
              <a:t>Introduction</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Background</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Objectives </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Neural Growth</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Regularization effect of growth</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When to Grow Policy</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Experiments</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Results</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Ablation Study</a:t>
            </a:r>
          </a:p>
          <a:p>
            <a:pPr>
              <a:lnSpc>
                <a:spcPct val="150000"/>
              </a:lnSpc>
              <a:spcBef>
                <a:spcPts val="0"/>
              </a:spcBef>
            </a:pPr>
            <a:r>
              <a:rPr lang="en-US" sz="24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179708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B94FB-7DDA-83F4-8E4F-15542DCE4A1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94CE8C9-8072-A9B6-3553-7ED7B0D0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37D26-1807-17A1-F054-A0301F323D0B}"/>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a:t>
            </a:r>
          </a:p>
        </p:txBody>
      </p:sp>
      <p:sp>
        <p:nvSpPr>
          <p:cNvPr id="10" name="Rectangle 9">
            <a:extLst>
              <a:ext uri="{FF2B5EF4-FFF2-40B4-BE49-F238E27FC236}">
                <a16:creationId xmlns:a16="http://schemas.microsoft.com/office/drawing/2014/main" id="{FB276FB6-27A3-E18D-0CA6-16192AEFE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D230F-62C1-9042-C720-730E230C8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129F5DB-9783-8DE7-4A9B-B8D710A0D683}"/>
              </a:ext>
            </a:extLst>
          </p:cNvPr>
          <p:cNvSpPr/>
          <p:nvPr/>
        </p:nvSpPr>
        <p:spPr>
          <a:xfrm>
            <a:off x="963652" y="1876520"/>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623BCA-AB75-CF9F-FB52-95F75166620D}"/>
              </a:ext>
            </a:extLst>
          </p:cNvPr>
          <p:cNvSpPr>
            <a:spLocks noGrp="1"/>
          </p:cNvSpPr>
          <p:nvPr>
            <p:ph idx="1"/>
          </p:nvPr>
        </p:nvSpPr>
        <p:spPr>
          <a:xfrm>
            <a:off x="1156851" y="1876520"/>
            <a:ext cx="9844087" cy="4111485"/>
          </a:xfrm>
        </p:spPr>
        <p:txBody>
          <a:bodyPr vert="horz" lIns="91440" tIns="45720" rIns="91440" bIns="45720" rtlCol="0">
            <a:noAutofit/>
          </a:bodyPr>
          <a:lstStyle/>
          <a:p>
            <a:pPr algn="just">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Deep Neural Networks (DNNs) have revolutionized computer vision, but training these large models is computationally intensive.</a:t>
            </a:r>
          </a:p>
          <a:p>
            <a:pPr algn="just">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Neural growth - growing a small network into a larger one - offers a promising solution for efficient training.</a:t>
            </a:r>
          </a:p>
          <a:p>
            <a:pPr algn="just">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While various aspects of neural growth have been studied, determining optimal growth timing remains largely unexplored.</a:t>
            </a:r>
          </a:p>
          <a:p>
            <a:pPr algn="just">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paper introduces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FRAGrow</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 novel approach that automatically determines growth timing based on model's fitting risk.</a:t>
            </a:r>
          </a:p>
          <a:p>
            <a:pPr algn="just">
              <a:lnSpc>
                <a:spcPct val="150000"/>
              </a:lnSpc>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method achieves up to 20% faster training while maintaining or improving accuracy compared to traditional approaches.</a:t>
            </a:r>
          </a:p>
        </p:txBody>
      </p:sp>
    </p:spTree>
    <p:extLst>
      <p:ext uri="{BB962C8B-B14F-4D97-AF65-F5344CB8AC3E}">
        <p14:creationId xmlns:p14="http://schemas.microsoft.com/office/powerpoint/2010/main" val="258807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42120-484A-0C09-B27C-F13BC880A0F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DC9DBE8-8FF2-C8B5-417E-BC70CB254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D7C01-FE09-0DA5-E15B-8B7A4E3BA58A}"/>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Objective</a:t>
            </a:r>
          </a:p>
        </p:txBody>
      </p:sp>
      <p:sp>
        <p:nvSpPr>
          <p:cNvPr id="10" name="Rectangle 9">
            <a:extLst>
              <a:ext uri="{FF2B5EF4-FFF2-40B4-BE49-F238E27FC236}">
                <a16:creationId xmlns:a16="http://schemas.microsoft.com/office/drawing/2014/main" id="{2CD6D91E-AEF0-32D1-6CCD-DF3D7EEE3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08309BF-8615-B854-9C66-C369610DA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C45148-5620-C644-6A41-236B6A9CC3CD}"/>
              </a:ext>
            </a:extLst>
          </p:cNvPr>
          <p:cNvSpPr/>
          <p:nvPr/>
        </p:nvSpPr>
        <p:spPr>
          <a:xfrm>
            <a:off x="963652" y="1876520"/>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7C74A9-FF23-5552-B561-E356FA7EFE6E}"/>
              </a:ext>
            </a:extLst>
          </p:cNvPr>
          <p:cNvSpPr>
            <a:spLocks noGrp="1"/>
          </p:cNvSpPr>
          <p:nvPr>
            <p:ph idx="1"/>
          </p:nvPr>
        </p:nvSpPr>
        <p:spPr>
          <a:xfrm>
            <a:off x="785813" y="2108753"/>
            <a:ext cx="10259533" cy="4111485"/>
          </a:xfrm>
        </p:spPr>
        <p:txBody>
          <a:bodyPr vert="horz" lIns="91440" tIns="45720" rIns="91440" bIns="45720" rtlCol="0">
            <a:noAutofit/>
          </a:bodyPr>
          <a:lstStyle/>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research makes three key contributions to the field of neural network growth:</a:t>
            </a: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First, it aims to demonstrate that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neural growth</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has an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inherent regularization effect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on network training, and show how the strength of this regularization is directly controlled by the timing of growth.</a:t>
            </a: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Second, it proposes to develop a novel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fitting risk-aware policy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FRAGrow</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that can automatically adjust growth timing by evaluating the network's current fitting risks using the proposed overfitting risk level (ORL) metric.</a:t>
            </a:r>
          </a:p>
          <a:p>
            <a:pPr algn="just">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Third, it seeks to create a growth strategy that maintains model accuracy across different scenarios, specifically addressing both overfitting and underfitting cases that challenge existing growth approaches.</a:t>
            </a:r>
          </a:p>
        </p:txBody>
      </p:sp>
    </p:spTree>
    <p:extLst>
      <p:ext uri="{BB962C8B-B14F-4D97-AF65-F5344CB8AC3E}">
        <p14:creationId xmlns:p14="http://schemas.microsoft.com/office/powerpoint/2010/main" val="403584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6D6FD-2070-ECC3-F21A-0F62F262406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B67E20-FA45-C16C-B1D4-B992BC767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3306C-C2C2-8F40-4B1E-34FF908D6485}"/>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Neural Growth</a:t>
            </a:r>
          </a:p>
        </p:txBody>
      </p:sp>
      <p:sp>
        <p:nvSpPr>
          <p:cNvPr id="10" name="Rectangle 9">
            <a:extLst>
              <a:ext uri="{FF2B5EF4-FFF2-40B4-BE49-F238E27FC236}">
                <a16:creationId xmlns:a16="http://schemas.microsoft.com/office/drawing/2014/main" id="{3DE55395-379B-26C4-613F-2423A4D38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B48F55-983E-B52E-7725-403B5DFB2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5FF96BA-04A9-F762-4624-6256029EDB81}"/>
              </a:ext>
            </a:extLst>
          </p:cNvPr>
          <p:cNvSpPr/>
          <p:nvPr/>
        </p:nvSpPr>
        <p:spPr>
          <a:xfrm>
            <a:off x="963652" y="1876520"/>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training and training growth&#10;&#10;Description automatically generated with medium confidence">
            <a:extLst>
              <a:ext uri="{FF2B5EF4-FFF2-40B4-BE49-F238E27FC236}">
                <a16:creationId xmlns:a16="http://schemas.microsoft.com/office/drawing/2014/main" id="{165D37E7-325D-31ED-9AFF-3FD961A2A9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695" y="2390908"/>
            <a:ext cx="5575305" cy="3336768"/>
          </a:xfrm>
        </p:spPr>
      </p:pic>
      <p:sp>
        <p:nvSpPr>
          <p:cNvPr id="9" name="TextBox 8">
            <a:extLst>
              <a:ext uri="{FF2B5EF4-FFF2-40B4-BE49-F238E27FC236}">
                <a16:creationId xmlns:a16="http://schemas.microsoft.com/office/drawing/2014/main" id="{9B8F9F34-DCB9-4685-9EC3-0BFAFB3C4121}"/>
              </a:ext>
            </a:extLst>
          </p:cNvPr>
          <p:cNvSpPr txBox="1"/>
          <p:nvPr/>
        </p:nvSpPr>
        <p:spPr>
          <a:xfrm>
            <a:off x="6214359" y="2056477"/>
            <a:ext cx="5575305" cy="4247317"/>
          </a:xfrm>
          <a:prstGeom prst="rect">
            <a:avLst/>
          </a:prstGeom>
          <a:noFill/>
        </p:spPr>
        <p:txBody>
          <a:bodyPr wrap="square" rtlCol="0">
            <a:spAutoFit/>
          </a:bodyPr>
          <a:lstStyle/>
          <a:p>
            <a:pPr algn="l"/>
            <a:r>
              <a:rPr lang="en-US" b="1" i="0" u="none" strike="noStrike" dirty="0">
                <a:solidFill>
                  <a:srgbClr val="000000"/>
                </a:solidFill>
                <a:effectLst/>
                <a:latin typeface="Times New Roman" panose="02020603050405020304" pitchFamily="18" charset="0"/>
                <a:cs typeface="Times New Roman" panose="02020603050405020304" pitchFamily="18" charset="0"/>
              </a:rPr>
              <a:t>What is neural growth?</a:t>
            </a:r>
            <a:br>
              <a:rPr lang="en-US" b="0" i="0" u="none" strike="noStrike" dirty="0">
                <a:solidFill>
                  <a:srgbClr val="000000"/>
                </a:solidFill>
                <a:effectLst/>
                <a:latin typeface="Times New Roman" panose="02020603050405020304" pitchFamily="18" charset="0"/>
                <a:cs typeface="Times New Roman" panose="02020603050405020304" pitchFamily="18" charset="0"/>
              </a:rPr>
            </a:br>
            <a:r>
              <a:rPr lang="en-US" b="0" i="0" u="none" strike="noStrike" dirty="0">
                <a:solidFill>
                  <a:srgbClr val="000000"/>
                </a:solidFill>
                <a:effectLst/>
                <a:latin typeface="Times New Roman" panose="02020603050405020304" pitchFamily="18" charset="0"/>
                <a:cs typeface="Times New Roman" panose="02020603050405020304" pitchFamily="18" charset="0"/>
              </a:rPr>
              <a:t>A process where a small neural network expands into a larger model, enhancing training efficiency.</a:t>
            </a:r>
          </a:p>
          <a:p>
            <a:pPr algn="l"/>
            <a:endParaRPr lang="en-US" b="0"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b="1" i="0" u="none" strike="noStrike" dirty="0">
                <a:solidFill>
                  <a:srgbClr val="000000"/>
                </a:solidFill>
                <a:effectLst/>
                <a:latin typeface="Times New Roman" panose="02020603050405020304" pitchFamily="18" charset="0"/>
                <a:cs typeface="Times New Roman" panose="02020603050405020304" pitchFamily="18" charset="0"/>
              </a:rPr>
              <a:t>How does it reduce training time?</a:t>
            </a:r>
            <a:br>
              <a:rPr lang="en-US" b="0" i="0" u="none" strike="noStrike" dirty="0">
                <a:solidFill>
                  <a:srgbClr val="000000"/>
                </a:solidFill>
                <a:effectLst/>
                <a:latin typeface="Times New Roman" panose="02020603050405020304" pitchFamily="18" charset="0"/>
                <a:cs typeface="Times New Roman" panose="02020603050405020304" pitchFamily="18" charset="0"/>
              </a:rPr>
            </a:br>
            <a:r>
              <a:rPr lang="en-US" b="0" i="0" u="none" strike="noStrike" dirty="0">
                <a:solidFill>
                  <a:srgbClr val="000000"/>
                </a:solidFill>
                <a:effectLst/>
                <a:latin typeface="Times New Roman" panose="02020603050405020304" pitchFamily="18" charset="0"/>
                <a:cs typeface="Times New Roman" panose="02020603050405020304" pitchFamily="18" charset="0"/>
              </a:rPr>
              <a:t>New layers (B2, B3) inherit weights from previous layers and require fewer epochs to converge, speeding up training.</a:t>
            </a:r>
          </a:p>
          <a:p>
            <a:pPr algn="l"/>
            <a:endParaRPr lang="en-US" b="1" i="0" u="none" strike="noStrike" dirty="0">
              <a:solidFill>
                <a:srgbClr val="000000"/>
              </a:solidFill>
              <a:effectLst/>
              <a:latin typeface="Times New Roman" panose="02020603050405020304" pitchFamily="18" charset="0"/>
              <a:cs typeface="Times New Roman" panose="02020603050405020304" pitchFamily="18" charset="0"/>
            </a:endParaRPr>
          </a:p>
          <a:p>
            <a:pPr algn="l"/>
            <a:r>
              <a:rPr lang="en-US" b="1" i="0" u="none" strike="noStrike" dirty="0">
                <a:solidFill>
                  <a:srgbClr val="000000"/>
                </a:solidFill>
                <a:effectLst/>
                <a:latin typeface="Times New Roman" panose="02020603050405020304" pitchFamily="18" charset="0"/>
                <a:cs typeface="Times New Roman" panose="02020603050405020304" pitchFamily="18" charset="0"/>
              </a:rPr>
              <a:t>Why does it cause a regularization effect?</a:t>
            </a:r>
            <a:br>
              <a:rPr lang="en-US" b="0" i="0" u="none" strike="noStrike" dirty="0">
                <a:solidFill>
                  <a:srgbClr val="000000"/>
                </a:solidFill>
                <a:effectLst/>
                <a:latin typeface="Times New Roman" panose="02020603050405020304" pitchFamily="18" charset="0"/>
                <a:cs typeface="Times New Roman" panose="02020603050405020304" pitchFamily="18" charset="0"/>
              </a:rPr>
            </a:br>
            <a:r>
              <a:rPr lang="en-US" b="0" i="0" u="none" strike="noStrike" dirty="0">
                <a:solidFill>
                  <a:srgbClr val="000000"/>
                </a:solidFill>
                <a:effectLst/>
                <a:latin typeface="Times New Roman" panose="02020603050405020304" pitchFamily="18" charset="0"/>
                <a:cs typeface="Times New Roman" panose="02020603050405020304" pitchFamily="18" charset="0"/>
              </a:rPr>
              <a:t>By training new layers for fewer epochs, neural growth reduces overfitting. It prevents noise memorization but may cause underfitting if growth is too slow, leading to decreased training accuracy while validation accuracy remains stable.</a:t>
            </a:r>
          </a:p>
        </p:txBody>
      </p:sp>
    </p:spTree>
    <p:extLst>
      <p:ext uri="{BB962C8B-B14F-4D97-AF65-F5344CB8AC3E}">
        <p14:creationId xmlns:p14="http://schemas.microsoft.com/office/powerpoint/2010/main" val="288393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06232-B16C-B041-413D-6C304B2DB4C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2A2F382-9CB8-4E24-7E22-6774D3997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7C8C2-7218-4078-35BE-52482F1EF429}"/>
              </a:ext>
            </a:extLst>
          </p:cNvPr>
          <p:cNvSpPr>
            <a:spLocks noGrp="1"/>
          </p:cNvSpPr>
          <p:nvPr>
            <p:ph type="title"/>
          </p:nvPr>
        </p:nvSpPr>
        <p:spPr>
          <a:xfrm>
            <a:off x="1156851" y="371589"/>
            <a:ext cx="9888496" cy="900131"/>
          </a:xfrm>
        </p:spPr>
        <p:txBody>
          <a:bodyPr vert="horz" lIns="91440" tIns="45720" rIns="91440" bIns="45720" rtlCol="0" anchor="t">
            <a:noAutofit/>
          </a:bodyPr>
          <a:lstStyle/>
          <a:p>
            <a:r>
              <a:rPr lang="en-US" sz="4000" b="1" dirty="0">
                <a:solidFill>
                  <a:srgbClr val="FFFFFF"/>
                </a:solidFill>
                <a:latin typeface="Times New Roman" panose="02020603050405020304" pitchFamily="18" charset="0"/>
                <a:cs typeface="Times New Roman" panose="02020603050405020304" pitchFamily="18" charset="0"/>
              </a:rPr>
              <a:t>The Regularization Effect of Neural Growth</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25C7B4D-5384-6A18-787F-468FF0199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6C47F1-55DC-CD7D-4F06-9A6127366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5924A9E-B971-17F9-C047-3BC8B5BF733C}"/>
              </a:ext>
            </a:extLst>
          </p:cNvPr>
          <p:cNvSpPr/>
          <p:nvPr/>
        </p:nvSpPr>
        <p:spPr>
          <a:xfrm>
            <a:off x="963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thematical equation with numbers and symbols&#10;&#10;Description automatically generated">
            <a:extLst>
              <a:ext uri="{FF2B5EF4-FFF2-40B4-BE49-F238E27FC236}">
                <a16:creationId xmlns:a16="http://schemas.microsoft.com/office/drawing/2014/main" id="{9FC4B303-004A-4039-E426-39D988A32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770" y="2561845"/>
            <a:ext cx="1447800" cy="723900"/>
          </a:xfrm>
          <a:prstGeom prst="rect">
            <a:avLst/>
          </a:prstGeom>
        </p:spPr>
      </p:pic>
      <p:pic>
        <p:nvPicPr>
          <p:cNvPr id="9" name="Picture 8" descr="A screenshot of a graph&#10;&#10;Description automatically generated">
            <a:extLst>
              <a:ext uri="{FF2B5EF4-FFF2-40B4-BE49-F238E27FC236}">
                <a16:creationId xmlns:a16="http://schemas.microsoft.com/office/drawing/2014/main" id="{665DE773-F458-CC92-870C-1CB39C4D7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640" y="3940898"/>
            <a:ext cx="2979698" cy="2545513"/>
          </a:xfrm>
          <a:prstGeom prst="rect">
            <a:avLst/>
          </a:prstGeom>
        </p:spPr>
      </p:pic>
      <p:pic>
        <p:nvPicPr>
          <p:cNvPr id="13" name="Picture 12" descr="A graph of growth and speed&#10;&#10;Description automatically generated">
            <a:extLst>
              <a:ext uri="{FF2B5EF4-FFF2-40B4-BE49-F238E27FC236}">
                <a16:creationId xmlns:a16="http://schemas.microsoft.com/office/drawing/2014/main" id="{1C4C55B9-BF7A-A95D-0FB6-AC4EBAF1F9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192" y="1383093"/>
            <a:ext cx="3206595" cy="2390371"/>
          </a:xfrm>
          <a:prstGeom prst="rect">
            <a:avLst/>
          </a:prstGeom>
        </p:spPr>
      </p:pic>
      <p:sp>
        <p:nvSpPr>
          <p:cNvPr id="15" name="TextBox 14">
            <a:extLst>
              <a:ext uri="{FF2B5EF4-FFF2-40B4-BE49-F238E27FC236}">
                <a16:creationId xmlns:a16="http://schemas.microsoft.com/office/drawing/2014/main" id="{86B84F7E-73E6-FBB0-8770-89C0429E19D8}"/>
              </a:ext>
            </a:extLst>
          </p:cNvPr>
          <p:cNvSpPr txBox="1"/>
          <p:nvPr/>
        </p:nvSpPr>
        <p:spPr>
          <a:xfrm>
            <a:off x="3438387" y="1839389"/>
            <a:ext cx="8515973" cy="480131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Neural growth-induced regularization strength is determined by the average training epochs Eˉ as given in following equation.</a:t>
            </a:r>
          </a:p>
          <a:p>
            <a:pPr marL="285750" indent="-285750" algn="just">
              <a:buFontTx/>
              <a:buChar char="-"/>
            </a:pPr>
            <a:endParaRPr lang="en-US" dirty="0">
              <a:latin typeface="Times New Roman" panose="02020603050405020304" pitchFamily="18" charset="0"/>
              <a:cs typeface="Times New Roman" panose="02020603050405020304" pitchFamily="18" charset="0"/>
            </a:endParaRPr>
          </a:p>
          <a:p>
            <a:pPr marL="285750" indent="-285750" algn="just">
              <a:buFontTx/>
              <a:buChar char="-"/>
            </a:pPr>
            <a:endParaRPr lang="en-US" dirty="0">
              <a:latin typeface="Times New Roman" panose="02020603050405020304" pitchFamily="18" charset="0"/>
              <a:cs typeface="Times New Roman" panose="02020603050405020304" pitchFamily="18" charset="0"/>
            </a:endParaRPr>
          </a:p>
          <a:p>
            <a:pPr marL="285750" indent="-285750" algn="just">
              <a:buFontTx/>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From the graph faster growth (larger Eˉ) weakens regularization, reducing training error, while slower growth (smaller Eˉ) strengthens regularization, increasing training error.</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same effect is seen in table1, where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and VGG were trained with slow growth rate, fast growth rate and the standard method.</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overfitting scenarios (CIFAR100), neural growth improves test accuracy due to regularization. In underfitting scenarios (ImageNet), it harms performance by reducing the model's learning capability.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regularization effect of neural growth helps mitigate overfitting but can worsen underfitting, highlighting the need for a balanced growth policy like </a:t>
            </a:r>
            <a:r>
              <a:rPr lang="en-US" dirty="0" err="1">
                <a:latin typeface="Times New Roman" panose="02020603050405020304" pitchFamily="18" charset="0"/>
                <a:cs typeface="Times New Roman" panose="02020603050405020304" pitchFamily="18" charset="0"/>
              </a:rPr>
              <a:t>FRAGrow</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0242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F7FA2-25FD-471B-70C3-676CC7E6D43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AFB7B0B-DF8D-0D01-D9E4-F5DD77ADC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D4CDD-C11E-01BE-37B9-2EFD49B2527A}"/>
              </a:ext>
            </a:extLst>
          </p:cNvPr>
          <p:cNvSpPr>
            <a:spLocks noGrp="1"/>
          </p:cNvSpPr>
          <p:nvPr>
            <p:ph type="title"/>
          </p:nvPr>
        </p:nvSpPr>
        <p:spPr>
          <a:xfrm>
            <a:off x="1156851" y="637762"/>
            <a:ext cx="9888496" cy="900131"/>
          </a:xfrm>
        </p:spPr>
        <p:txBody>
          <a:bodyPr vert="horz" lIns="91440" tIns="45720" rIns="91440" bIns="45720" rtlCol="0" anchor="t">
            <a:no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Proposed - When to Grow Policy</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093835D-BEAB-F9AE-EBDD-5DB39DD0F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793E80-8DA4-4EA2-40B2-E01A4171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FDB5C5A-36BB-2261-9C0A-40386A5DE26D}"/>
              </a:ext>
            </a:extLst>
          </p:cNvPr>
          <p:cNvSpPr/>
          <p:nvPr/>
        </p:nvSpPr>
        <p:spPr>
          <a:xfrm>
            <a:off x="963652" y="1866402"/>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thematical equations and formulas&#10;&#10;Description automatically generated">
            <a:extLst>
              <a:ext uri="{FF2B5EF4-FFF2-40B4-BE49-F238E27FC236}">
                <a16:creationId xmlns:a16="http://schemas.microsoft.com/office/drawing/2014/main" id="{F25C478A-DD98-B3C0-617D-A06A4444AB2E}"/>
              </a:ext>
            </a:extLst>
          </p:cNvPr>
          <p:cNvPicPr>
            <a:picLocks noChangeAspect="1"/>
          </p:cNvPicPr>
          <p:nvPr/>
        </p:nvPicPr>
        <p:blipFill>
          <a:blip r:embed="rId3">
            <a:extLst>
              <a:ext uri="{28A0092B-C50C-407E-A947-70E740481C1C}">
                <a14:useLocalDpi xmlns:a14="http://schemas.microsoft.com/office/drawing/2010/main" val="0"/>
              </a:ext>
            </a:extLst>
          </a:blip>
          <a:srcRect r="1874"/>
          <a:stretch/>
        </p:blipFill>
        <p:spPr>
          <a:xfrm>
            <a:off x="382587" y="5816600"/>
            <a:ext cx="4286949" cy="1041400"/>
          </a:xfrm>
          <a:prstGeom prst="rect">
            <a:avLst/>
          </a:prstGeom>
        </p:spPr>
      </p:pic>
      <p:pic>
        <p:nvPicPr>
          <p:cNvPr id="9" name="Picture 8" descr="A white text with black text&#10;&#10;Description automatically generated">
            <a:extLst>
              <a:ext uri="{FF2B5EF4-FFF2-40B4-BE49-F238E27FC236}">
                <a16:creationId xmlns:a16="http://schemas.microsoft.com/office/drawing/2014/main" id="{D92B19E6-85A8-1B91-1F3C-BDD9A43E2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087" y="1688641"/>
            <a:ext cx="3987800" cy="3557629"/>
          </a:xfrm>
          <a:prstGeom prst="rect">
            <a:avLst/>
          </a:prstGeom>
        </p:spPr>
      </p:pic>
      <p:sp>
        <p:nvSpPr>
          <p:cNvPr id="14" name="TextBox 13">
            <a:extLst>
              <a:ext uri="{FF2B5EF4-FFF2-40B4-BE49-F238E27FC236}">
                <a16:creationId xmlns:a16="http://schemas.microsoft.com/office/drawing/2014/main" id="{27885714-3EAE-A675-89C3-B384CCA90648}"/>
              </a:ext>
            </a:extLst>
          </p:cNvPr>
          <p:cNvSpPr txBox="1"/>
          <p:nvPr/>
        </p:nvSpPr>
        <p:spPr>
          <a:xfrm>
            <a:off x="4864607" y="1866402"/>
            <a:ext cx="7120563"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A “when to grow” policy determines the growth timing t1,...,</a:t>
            </a:r>
            <a:r>
              <a:rPr lang="en-US" dirty="0" err="1">
                <a:solidFill>
                  <a:srgbClr val="000000"/>
                </a:solidFill>
                <a:effectLst/>
                <a:latin typeface="Times New Roman" panose="02020603050405020304" pitchFamily="18" charset="0"/>
                <a:cs typeface="Times New Roman" panose="02020603050405020304" pitchFamily="18" charset="0"/>
              </a:rPr>
              <a:t>tn</a:t>
            </a:r>
            <a:r>
              <a:rPr lang="en-US" dirty="0">
                <a:solidFill>
                  <a:srgbClr val="000000"/>
                </a:solidFill>
                <a:effectLst/>
                <a:latin typeface="Times New Roman" panose="02020603050405020304" pitchFamily="18" charset="0"/>
                <a:cs typeface="Times New Roman" panose="02020603050405020304" pitchFamily="18" charset="0"/>
              </a:rPr>
              <a:t> for n added blocks, which in turn influences the average training epochs E ¯ and controls the regularization strength.</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We use ORL to determine the risk of overfitting or underfitting.</a:t>
            </a:r>
          </a:p>
          <a:p>
            <a:pPr marL="285750" indent="-285750">
              <a:lnSpc>
                <a:spcPct val="150000"/>
              </a:lnSpc>
              <a:buFont typeface="Arial" panose="020B0604020202020204" pitchFamily="34" charset="0"/>
              <a:buChar char="•"/>
            </a:pPr>
            <a:r>
              <a:rPr lang="en-US" dirty="0">
                <a:solidFill>
                  <a:srgbClr val="000000"/>
                </a:solidFill>
                <a:effectLst/>
                <a:latin typeface="Times New Roman" panose="02020603050405020304" pitchFamily="18" charset="0"/>
                <a:cs typeface="Times New Roman" panose="02020603050405020304" pitchFamily="18" charset="0"/>
              </a:rPr>
              <a:t>Our algorithm appends network layers after the dynamic growth interval I specified by Equation 3 where Imax is the maximum allowed growth interval, and </a:t>
            </a:r>
            <a:r>
              <a:rPr lang="el-GR" dirty="0">
                <a:solidFill>
                  <a:srgbClr val="000000"/>
                </a:solidFill>
                <a:effectLst/>
                <a:latin typeface="Times New Roman" panose="02020603050405020304" pitchFamily="18" charset="0"/>
                <a:cs typeface="Times New Roman" panose="02020603050405020304" pitchFamily="18" charset="0"/>
              </a:rPr>
              <a:t>α</a:t>
            </a:r>
            <a:r>
              <a:rPr lang="en-US" dirty="0">
                <a:solidFill>
                  <a:srgbClr val="000000"/>
                </a:solidFill>
                <a:effectLst/>
                <a:latin typeface="Times New Roman" panose="02020603050405020304" pitchFamily="18" charset="0"/>
                <a:cs typeface="Times New Roman" panose="02020603050405020304" pitchFamily="18" charset="0"/>
              </a:rPr>
              <a:t> is a hyperparameter.</a:t>
            </a:r>
          </a:p>
          <a:p>
            <a:pPr marL="285750" indent="-285750">
              <a:lnSpc>
                <a:spcPct val="150000"/>
              </a:lnSpc>
              <a:buFont typeface="Arial" panose="020B0604020202020204" pitchFamily="34" charset="0"/>
              <a:buChar char="•"/>
            </a:pPr>
            <a:r>
              <a:rPr lang="en-US" b="1" dirty="0">
                <a:solidFill>
                  <a:srgbClr val="000000"/>
                </a:solidFill>
                <a:effectLst/>
                <a:latin typeface="Times New Roman" panose="02020603050405020304" pitchFamily="18" charset="0"/>
                <a:cs typeface="Times New Roman" panose="02020603050405020304" pitchFamily="18" charset="0"/>
              </a:rPr>
              <a:t>High ORL</a:t>
            </a:r>
            <a:r>
              <a:rPr lang="en-US" dirty="0">
                <a:solidFill>
                  <a:srgbClr val="000000"/>
                </a:solidFill>
                <a:effectLst/>
                <a:latin typeface="Times New Roman" panose="02020603050405020304" pitchFamily="18" charset="0"/>
                <a:cs typeface="Times New Roman" panose="02020603050405020304" pitchFamily="18" charset="0"/>
              </a:rPr>
              <a:t> indicates overfitting, while </a:t>
            </a:r>
            <a:r>
              <a:rPr lang="en-US" b="1" dirty="0">
                <a:solidFill>
                  <a:srgbClr val="000000"/>
                </a:solidFill>
                <a:effectLst/>
                <a:latin typeface="Times New Roman" panose="02020603050405020304" pitchFamily="18" charset="0"/>
                <a:cs typeface="Times New Roman" panose="02020603050405020304" pitchFamily="18" charset="0"/>
              </a:rPr>
              <a:t>low ORL </a:t>
            </a:r>
            <a:r>
              <a:rPr lang="en-US" dirty="0">
                <a:solidFill>
                  <a:srgbClr val="000000"/>
                </a:solidFill>
                <a:effectLst/>
                <a:latin typeface="Times New Roman" panose="02020603050405020304" pitchFamily="18" charset="0"/>
                <a:cs typeface="Times New Roman" panose="02020603050405020304" pitchFamily="18" charset="0"/>
              </a:rPr>
              <a:t>suggests underfitting.</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algorithm uses Eq 3 to decide when to grow a neural network. Handling the overfitting and underfitting problems.</a:t>
            </a:r>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Tx/>
              <a:buChar char="-"/>
            </a:pPr>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B15CA2-0CA1-7E21-4439-843FF1A72A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587" y="5246270"/>
            <a:ext cx="4286949" cy="482600"/>
          </a:xfrm>
          <a:prstGeom prst="rect">
            <a:avLst/>
          </a:prstGeom>
        </p:spPr>
      </p:pic>
    </p:spTree>
    <p:extLst>
      <p:ext uri="{BB962C8B-B14F-4D97-AF65-F5344CB8AC3E}">
        <p14:creationId xmlns:p14="http://schemas.microsoft.com/office/powerpoint/2010/main" val="418799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6C30-51FA-F963-FB20-818AC222354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C24C7EB-9272-DFAA-804E-F22AD664A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2E8B26-C062-9B37-F88E-3E1FCF2E4D7E}"/>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Experiments - Datasets</a:t>
            </a:r>
          </a:p>
        </p:txBody>
      </p:sp>
      <p:sp>
        <p:nvSpPr>
          <p:cNvPr id="10" name="Rectangle 9">
            <a:extLst>
              <a:ext uri="{FF2B5EF4-FFF2-40B4-BE49-F238E27FC236}">
                <a16:creationId xmlns:a16="http://schemas.microsoft.com/office/drawing/2014/main" id="{6AEC8619-B3BC-154C-3ABC-E8063500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FB6F3D-D4FC-ABC5-2C2C-737DD1B38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D337741-7C3C-C0EA-92D8-1A974B6C2840}"/>
              </a:ext>
            </a:extLst>
          </p:cNvPr>
          <p:cNvSpPr/>
          <p:nvPr/>
        </p:nvSpPr>
        <p:spPr>
          <a:xfrm>
            <a:off x="963652" y="1898684"/>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795457CB-CF2A-AFFC-1A29-654EBE54D90A}"/>
              </a:ext>
            </a:extLst>
          </p:cNvPr>
          <p:cNvGraphicFramePr>
            <a:graphicFrameLocks noGrp="1"/>
          </p:cNvGraphicFramePr>
          <p:nvPr>
            <p:extLst>
              <p:ext uri="{D42A27DB-BD31-4B8C-83A1-F6EECF244321}">
                <p14:modId xmlns:p14="http://schemas.microsoft.com/office/powerpoint/2010/main" val="3087937257"/>
              </p:ext>
            </p:extLst>
          </p:nvPr>
        </p:nvGraphicFramePr>
        <p:xfrm>
          <a:off x="643467" y="2067042"/>
          <a:ext cx="10905067" cy="3610572"/>
        </p:xfrm>
        <a:graphic>
          <a:graphicData uri="http://schemas.openxmlformats.org/drawingml/2006/table">
            <a:tbl>
              <a:tblPr firstRow="1" bandRow="1">
                <a:tableStyleId>{073A0DAA-6AF3-43AB-8588-CEC1D06C72B9}</a:tableStyleId>
              </a:tblPr>
              <a:tblGrid>
                <a:gridCol w="1692427">
                  <a:extLst>
                    <a:ext uri="{9D8B030D-6E8A-4147-A177-3AD203B41FA5}">
                      <a16:colId xmlns:a16="http://schemas.microsoft.com/office/drawing/2014/main" val="314877114"/>
                    </a:ext>
                  </a:extLst>
                </a:gridCol>
                <a:gridCol w="1582705">
                  <a:extLst>
                    <a:ext uri="{9D8B030D-6E8A-4147-A177-3AD203B41FA5}">
                      <a16:colId xmlns:a16="http://schemas.microsoft.com/office/drawing/2014/main" val="1669079540"/>
                    </a:ext>
                  </a:extLst>
                </a:gridCol>
                <a:gridCol w="1838991">
                  <a:extLst>
                    <a:ext uri="{9D8B030D-6E8A-4147-A177-3AD203B41FA5}">
                      <a16:colId xmlns:a16="http://schemas.microsoft.com/office/drawing/2014/main" val="4196817293"/>
                    </a:ext>
                  </a:extLst>
                </a:gridCol>
                <a:gridCol w="1838991">
                  <a:extLst>
                    <a:ext uri="{9D8B030D-6E8A-4147-A177-3AD203B41FA5}">
                      <a16:colId xmlns:a16="http://schemas.microsoft.com/office/drawing/2014/main" val="1220157589"/>
                    </a:ext>
                  </a:extLst>
                </a:gridCol>
                <a:gridCol w="1238997">
                  <a:extLst>
                    <a:ext uri="{9D8B030D-6E8A-4147-A177-3AD203B41FA5}">
                      <a16:colId xmlns:a16="http://schemas.microsoft.com/office/drawing/2014/main" val="2422457761"/>
                    </a:ext>
                  </a:extLst>
                </a:gridCol>
                <a:gridCol w="2712956">
                  <a:extLst>
                    <a:ext uri="{9D8B030D-6E8A-4147-A177-3AD203B41FA5}">
                      <a16:colId xmlns:a16="http://schemas.microsoft.com/office/drawing/2014/main" val="360406883"/>
                    </a:ext>
                  </a:extLst>
                </a:gridCol>
              </a:tblGrid>
              <a:tr h="819062">
                <a:tc>
                  <a:txBody>
                    <a:bodyPr/>
                    <a:lstStyle/>
                    <a:p>
                      <a:pPr lvl="0" algn="ctr">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Dataset</a:t>
                      </a:r>
                    </a:p>
                  </a:txBody>
                  <a:tcPr marL="113939" marR="113939" marT="56971" marB="56971" anchor="ctr"/>
                </a:tc>
                <a:tc>
                  <a:txBody>
                    <a:bodyPr/>
                    <a:lstStyle/>
                    <a:p>
                      <a:pPr algn="ctr"/>
                      <a:r>
                        <a:rPr lang="en-US" sz="1800" dirty="0">
                          <a:latin typeface="Times New Roman" panose="02020603050405020304" pitchFamily="18" charset="0"/>
                          <a:cs typeface="Times New Roman" panose="02020603050405020304" pitchFamily="18" charset="0"/>
                        </a:rPr>
                        <a:t>Classes</a:t>
                      </a:r>
                    </a:p>
                  </a:txBody>
                  <a:tcPr marL="113939" marR="113939" marT="56971" marB="5697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Training Images</a:t>
                      </a:r>
                    </a:p>
                  </a:txBody>
                  <a:tcPr marL="113939" marR="113939" marT="56971" marB="5697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Validation Images</a:t>
                      </a:r>
                    </a:p>
                  </a:txBody>
                  <a:tcPr marL="113939" marR="113939" marT="56971" marB="56971" anchor="ctr"/>
                </a:tc>
                <a:tc>
                  <a:txBody>
                    <a:bodyPr/>
                    <a:lstStyle/>
                    <a:p>
                      <a:pPr algn="ctr"/>
                      <a:r>
                        <a:rPr lang="en-US" sz="1800" dirty="0">
                          <a:latin typeface="Times New Roman" panose="02020603050405020304" pitchFamily="18" charset="0"/>
                          <a:cs typeface="Times New Roman" panose="02020603050405020304" pitchFamily="18" charset="0"/>
                        </a:rPr>
                        <a:t>Testing Images</a:t>
                      </a:r>
                    </a:p>
                  </a:txBody>
                  <a:tcPr marL="113939" marR="113939" marT="56971" marB="56971" anchor="ctr"/>
                </a:tc>
                <a:tc>
                  <a:txBody>
                    <a:bodyPr/>
                    <a:lstStyle/>
                    <a:p>
                      <a:pPr algn="ctr"/>
                      <a:r>
                        <a:rPr lang="en-US" sz="1800" dirty="0">
                          <a:latin typeface="Times New Roman" panose="02020603050405020304" pitchFamily="18" charset="0"/>
                          <a:cs typeface="Times New Roman" panose="02020603050405020304" pitchFamily="18" charset="0"/>
                        </a:rPr>
                        <a:t>Image Resolution</a:t>
                      </a:r>
                    </a:p>
                  </a:txBody>
                  <a:tcPr marL="113939" marR="113939" marT="56971" marB="56971" anchor="ctr"/>
                </a:tc>
                <a:extLst>
                  <a:ext uri="{0D108BD9-81ED-4DB2-BD59-A6C34878D82A}">
                    <a16:rowId xmlns:a16="http://schemas.microsoft.com/office/drawing/2014/main" val="52009104"/>
                  </a:ext>
                </a:extLst>
              </a:tr>
              <a:tr h="819062">
                <a:tc>
                  <a:txBody>
                    <a:bodyPr/>
                    <a:lstStyle/>
                    <a:p>
                      <a:pPr lvl="0" algn="ctr">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rPr>
                        <a:t>ImageNet</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1000</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1.27 million</a:t>
                      </a:r>
                    </a:p>
                  </a:txBody>
                  <a:tcPr marL="113939" marR="113939" marT="56971" marB="56971" anchor="ctr">
                    <a:solidFill>
                      <a:srgbClr val="CBCBCB"/>
                    </a:solidFill>
                  </a:tcP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10,000</a:t>
                      </a:r>
                    </a:p>
                  </a:txBody>
                  <a:tcPr marL="113939" marR="113939" marT="56971" marB="56971" anchor="ctr">
                    <a:solidFill>
                      <a:srgbClr val="CBCBCB"/>
                    </a:solidFill>
                  </a:tcP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50,000</a:t>
                      </a:r>
                    </a:p>
                  </a:txBody>
                  <a:tcPr marL="113939" marR="113939" marT="56971" marB="56971" anchor="ctr"/>
                </a:tc>
                <a:tc>
                  <a:txBody>
                    <a:bodyPr/>
                    <a:lstStyle/>
                    <a:p>
                      <a:pPr lvl="0" algn="ctr">
                        <a:lnSpc>
                          <a:spcPct val="100000"/>
                        </a:lnSpc>
                        <a:spcBef>
                          <a:spcPts val="0"/>
                        </a:spcBef>
                        <a:spcAft>
                          <a:spcPts val="0"/>
                        </a:spcAft>
                        <a:buNone/>
                      </a:pPr>
                      <a:r>
                        <a:rPr lang="en-US" sz="1800" b="0" i="0" u="none" strike="noStrike" kern="1200" noProof="0" dirty="0">
                          <a:solidFill>
                            <a:schemeClr val="dk1"/>
                          </a:solidFill>
                          <a:effectLst/>
                          <a:latin typeface="+mn-lt"/>
                          <a:ea typeface="+mn-ea"/>
                          <a:cs typeface="+mn-cs"/>
                        </a:rPr>
                        <a:t>224x224</a:t>
                      </a:r>
                      <a:endParaRPr lang="en-US" sz="180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extLst>
                  <a:ext uri="{0D108BD9-81ED-4DB2-BD59-A6C34878D82A}">
                    <a16:rowId xmlns:a16="http://schemas.microsoft.com/office/drawing/2014/main" val="3263245630"/>
                  </a:ext>
                </a:extLst>
              </a:tr>
              <a:tr h="819062">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mn-lt"/>
                          <a:ea typeface="+mn-ea"/>
                          <a:cs typeface="+mn-cs"/>
                        </a:rPr>
                        <a:t>CIFAR-10</a:t>
                      </a:r>
                      <a:endParaRPr lang="en-US" sz="180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10</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49,500</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500</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10,000</a:t>
                      </a:r>
                    </a:p>
                  </a:txBody>
                  <a:tcPr marL="113939" marR="113939" marT="56971" marB="56971" anchor="ctr"/>
                </a:tc>
                <a:tc>
                  <a:txBody>
                    <a:bodyPr/>
                    <a:lstStyle/>
                    <a:p>
                      <a:pPr lvl="0" algn="ctr">
                        <a:buNone/>
                      </a:pPr>
                      <a:r>
                        <a:rPr lang="en-US" sz="1800" u="none" strike="noStrike" noProof="0" dirty="0">
                          <a:latin typeface="Times New Roman" panose="02020603050405020304" pitchFamily="18" charset="0"/>
                          <a:cs typeface="Times New Roman" panose="02020603050405020304" pitchFamily="18" charset="0"/>
                        </a:rPr>
                        <a:t>32x32</a:t>
                      </a:r>
                      <a:endParaRPr lang="en-US" sz="1800" dirty="0">
                        <a:latin typeface="Times New Roman" panose="02020603050405020304" pitchFamily="18" charset="0"/>
                        <a:cs typeface="Times New Roman" panose="02020603050405020304" pitchFamily="18" charset="0"/>
                      </a:endParaRPr>
                    </a:p>
                  </a:txBody>
                  <a:tcPr marL="113939" marR="113939" marT="56971" marB="56971" anchor="ctr"/>
                </a:tc>
                <a:extLst>
                  <a:ext uri="{0D108BD9-81ED-4DB2-BD59-A6C34878D82A}">
                    <a16:rowId xmlns:a16="http://schemas.microsoft.com/office/drawing/2014/main" val="608469027"/>
                  </a:ext>
                </a:extLst>
              </a:tr>
              <a:tr h="1153386">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mn-lt"/>
                          <a:ea typeface="+mn-ea"/>
                          <a:cs typeface="+mn-cs"/>
                        </a:rPr>
                        <a:t>CIFAR-100</a:t>
                      </a:r>
                      <a:endParaRPr lang="en-US" sz="1800" u="none" strike="noStrike" noProof="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US" sz="180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100</a:t>
                      </a:r>
                    </a:p>
                    <a:p>
                      <a:pPr lvl="0" algn="ctr">
                        <a:lnSpc>
                          <a:spcPct val="100000"/>
                        </a:lnSpc>
                        <a:spcBef>
                          <a:spcPts val="0"/>
                        </a:spcBef>
                        <a:spcAft>
                          <a:spcPts val="0"/>
                        </a:spcAft>
                        <a:buNone/>
                      </a:pPr>
                      <a:endParaRPr lang="en-US" sz="180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49,500</a:t>
                      </a:r>
                    </a:p>
                  </a:txBody>
                  <a:tcPr marL="113939" marR="113939" marT="56971" marB="56971" anchor="ctr"/>
                </a:tc>
                <a:tc>
                  <a:txBody>
                    <a:bodyPr/>
                    <a:lstStyle/>
                    <a:p>
                      <a:pPr lvl="0" algn="ctr">
                        <a:lnSpc>
                          <a:spcPct val="100000"/>
                        </a:lnSpc>
                        <a:spcBef>
                          <a:spcPts val="0"/>
                        </a:spcBef>
                        <a:spcAft>
                          <a:spcPts val="0"/>
                        </a:spcAft>
                        <a:buNone/>
                      </a:pPr>
                      <a:r>
                        <a:rPr lang="en-US" sz="1800" u="none" strike="noStrike" noProof="0" dirty="0">
                          <a:latin typeface="Times New Roman" panose="02020603050405020304" pitchFamily="18" charset="0"/>
                          <a:cs typeface="Times New Roman" panose="02020603050405020304" pitchFamily="18" charset="0"/>
                        </a:rPr>
                        <a:t>500</a:t>
                      </a:r>
                    </a:p>
                  </a:txBody>
                  <a:tcPr marL="113939" marR="113939" marT="56971" marB="56971" anchor="ctr"/>
                </a:tc>
                <a:tc>
                  <a:txBody>
                    <a:bodyPr/>
                    <a:lstStyle/>
                    <a:p>
                      <a:pPr algn="ctr"/>
                      <a:r>
                        <a:rPr lang="en-US" sz="1800" dirty="0">
                          <a:latin typeface="Times New Roman" panose="02020603050405020304" pitchFamily="18" charset="0"/>
                          <a:cs typeface="Times New Roman" panose="02020603050405020304" pitchFamily="18" charset="0"/>
                        </a:rPr>
                        <a:t>10,000</a:t>
                      </a:r>
                    </a:p>
                  </a:txBody>
                  <a:tcPr marL="113939" marR="113939" marT="56971" marB="56971" anchor="ctr"/>
                </a:tc>
                <a:tc>
                  <a:txBody>
                    <a:bodyPr/>
                    <a:lstStyle/>
                    <a:p>
                      <a:pPr lvl="0" algn="ctr">
                        <a:buNone/>
                      </a:pPr>
                      <a:r>
                        <a:rPr lang="en-US" sz="1800" dirty="0">
                          <a:latin typeface="Times New Roman" panose="02020603050405020304" pitchFamily="18" charset="0"/>
                          <a:cs typeface="Times New Roman" panose="02020603050405020304" pitchFamily="18" charset="0"/>
                        </a:rPr>
                        <a:t>32x32</a:t>
                      </a:r>
                    </a:p>
                  </a:txBody>
                  <a:tcPr marL="113939" marR="113939" marT="56971" marB="56971" anchor="ctr"/>
                </a:tc>
                <a:extLst>
                  <a:ext uri="{0D108BD9-81ED-4DB2-BD59-A6C34878D82A}">
                    <a16:rowId xmlns:a16="http://schemas.microsoft.com/office/drawing/2014/main" val="729155717"/>
                  </a:ext>
                </a:extLst>
              </a:tr>
            </a:tbl>
          </a:graphicData>
        </a:graphic>
      </p:graphicFrame>
    </p:spTree>
    <p:extLst>
      <p:ext uri="{BB962C8B-B14F-4D97-AF65-F5344CB8AC3E}">
        <p14:creationId xmlns:p14="http://schemas.microsoft.com/office/powerpoint/2010/main" val="23855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1942E-43CF-9507-D17A-20C879F03EC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5D16C9F-072B-D235-7B36-119DB8878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D4D1D-534E-F7E6-F593-9FD12A3EF8D0}"/>
              </a:ext>
            </a:extLst>
          </p:cNvPr>
          <p:cNvSpPr>
            <a:spLocks noGrp="1"/>
          </p:cNvSpPr>
          <p:nvPr>
            <p:ph type="title"/>
          </p:nvPr>
        </p:nvSpPr>
        <p:spPr>
          <a:xfrm>
            <a:off x="1156851" y="637762"/>
            <a:ext cx="9888496" cy="900131"/>
          </a:xfrm>
        </p:spPr>
        <p:txBody>
          <a:bodyPr anchor="t">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Experiments - Models</a:t>
            </a:r>
          </a:p>
        </p:txBody>
      </p:sp>
      <p:sp>
        <p:nvSpPr>
          <p:cNvPr id="10" name="Rectangle 9">
            <a:extLst>
              <a:ext uri="{FF2B5EF4-FFF2-40B4-BE49-F238E27FC236}">
                <a16:creationId xmlns:a16="http://schemas.microsoft.com/office/drawing/2014/main" id="{619465BD-CB37-CE34-0E46-133CF632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FF2CF5D-680E-9E37-FCE0-02DFA3EEF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ED6105C-4288-8BC7-A394-D1C22CB1F613}"/>
              </a:ext>
            </a:extLst>
          </p:cNvPr>
          <p:cNvSpPr/>
          <p:nvPr/>
        </p:nvSpPr>
        <p:spPr>
          <a:xfrm>
            <a:off x="963652" y="1898684"/>
            <a:ext cx="843587" cy="3801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18F87479-2FAA-B0EA-2A36-E98D2ABC54A5}"/>
              </a:ext>
            </a:extLst>
          </p:cNvPr>
          <p:cNvGraphicFramePr>
            <a:graphicFrameLocks noGrp="1"/>
          </p:cNvGraphicFramePr>
          <p:nvPr>
            <p:extLst>
              <p:ext uri="{D42A27DB-BD31-4B8C-83A1-F6EECF244321}">
                <p14:modId xmlns:p14="http://schemas.microsoft.com/office/powerpoint/2010/main" val="19139263"/>
              </p:ext>
            </p:extLst>
          </p:nvPr>
        </p:nvGraphicFramePr>
        <p:xfrm>
          <a:off x="1385445" y="2335850"/>
          <a:ext cx="9666070" cy="3728412"/>
        </p:xfrm>
        <a:graphic>
          <a:graphicData uri="http://schemas.openxmlformats.org/drawingml/2006/table">
            <a:tbl>
              <a:tblPr firstRow="1" bandRow="1">
                <a:tableStyleId>{073A0DAA-6AF3-43AB-8588-CEC1D06C72B9}</a:tableStyleId>
              </a:tblPr>
              <a:tblGrid>
                <a:gridCol w="1692427">
                  <a:extLst>
                    <a:ext uri="{9D8B030D-6E8A-4147-A177-3AD203B41FA5}">
                      <a16:colId xmlns:a16="http://schemas.microsoft.com/office/drawing/2014/main" val="314877114"/>
                    </a:ext>
                  </a:extLst>
                </a:gridCol>
                <a:gridCol w="1582705">
                  <a:extLst>
                    <a:ext uri="{9D8B030D-6E8A-4147-A177-3AD203B41FA5}">
                      <a16:colId xmlns:a16="http://schemas.microsoft.com/office/drawing/2014/main" val="1669079540"/>
                    </a:ext>
                  </a:extLst>
                </a:gridCol>
                <a:gridCol w="1838991">
                  <a:extLst>
                    <a:ext uri="{9D8B030D-6E8A-4147-A177-3AD203B41FA5}">
                      <a16:colId xmlns:a16="http://schemas.microsoft.com/office/drawing/2014/main" val="4196817293"/>
                    </a:ext>
                  </a:extLst>
                </a:gridCol>
                <a:gridCol w="1838991">
                  <a:extLst>
                    <a:ext uri="{9D8B030D-6E8A-4147-A177-3AD203B41FA5}">
                      <a16:colId xmlns:a16="http://schemas.microsoft.com/office/drawing/2014/main" val="1220157589"/>
                    </a:ext>
                  </a:extLst>
                </a:gridCol>
                <a:gridCol w="2712956">
                  <a:extLst>
                    <a:ext uri="{9D8B030D-6E8A-4147-A177-3AD203B41FA5}">
                      <a16:colId xmlns:a16="http://schemas.microsoft.com/office/drawing/2014/main" val="360406883"/>
                    </a:ext>
                  </a:extLst>
                </a:gridCol>
              </a:tblGrid>
              <a:tr h="819062">
                <a:tc>
                  <a:txBody>
                    <a:bodyPr/>
                    <a:lstStyle/>
                    <a:p>
                      <a:pPr lvl="0" algn="ctr">
                        <a:lnSpc>
                          <a:spcPct val="100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Model Type</a:t>
                      </a:r>
                    </a:p>
                  </a:txBody>
                  <a:tcPr marL="113939" marR="113939" marT="56971" marB="56971" anchor="ctr"/>
                </a:tc>
                <a:tc>
                  <a:txBody>
                    <a:bodyPr/>
                    <a:lstStyle/>
                    <a:p>
                      <a:pPr algn="ctr"/>
                      <a:r>
                        <a:rPr lang="en-US" sz="1800" b="1" dirty="0">
                          <a:latin typeface="Times New Roman" panose="02020603050405020304" pitchFamily="18" charset="0"/>
                          <a:cs typeface="Times New Roman" panose="02020603050405020304" pitchFamily="18" charset="0"/>
                        </a:rPr>
                        <a:t>Base Model (seed shallow network)</a:t>
                      </a:r>
                    </a:p>
                  </a:txBody>
                  <a:tcPr marL="113939" marR="113939" marT="56971" marB="5697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Architecture</a:t>
                      </a:r>
                    </a:p>
                  </a:txBody>
                  <a:tcPr marL="113939" marR="113939" marT="56971" marB="56971"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anose="02020603050405020304" pitchFamily="18" charset="0"/>
                          <a:cs typeface="Times New Roman" panose="02020603050405020304" pitchFamily="18" charset="0"/>
                        </a:rPr>
                        <a:t>Stages</a:t>
                      </a:r>
                    </a:p>
                  </a:txBody>
                  <a:tcPr marL="113939" marR="113939" marT="56971" marB="56971" anchor="ctr"/>
                </a:tc>
                <a:tc>
                  <a:txBody>
                    <a:bodyPr/>
                    <a:lstStyle/>
                    <a:p>
                      <a:pPr algn="ctr"/>
                      <a:r>
                        <a:rPr lang="en-US" sz="1800" b="1" dirty="0">
                          <a:latin typeface="Times New Roman" panose="02020603050405020304" pitchFamily="18" charset="0"/>
                          <a:cs typeface="Times New Roman" panose="02020603050405020304" pitchFamily="18" charset="0"/>
                        </a:rPr>
                        <a:t>Target Deep Model</a:t>
                      </a:r>
                    </a:p>
                  </a:txBody>
                  <a:tcPr marL="113939" marR="113939" marT="56971" marB="56971" anchor="ctr"/>
                </a:tc>
                <a:extLst>
                  <a:ext uri="{0D108BD9-81ED-4DB2-BD59-A6C34878D82A}">
                    <a16:rowId xmlns:a16="http://schemas.microsoft.com/office/drawing/2014/main" val="52009104"/>
                  </a:ext>
                </a:extLst>
              </a:tr>
              <a:tr h="819062">
                <a:tc>
                  <a:txBody>
                    <a:bodyPr/>
                    <a:lstStyle/>
                    <a:p>
                      <a:pPr lvl="0" algn="ctr">
                        <a:lnSpc>
                          <a:spcPct val="1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Single-Branch</a:t>
                      </a:r>
                    </a:p>
                  </a:txBody>
                  <a:tcPr marL="113939" marR="113939" marT="56971" marB="56971" anchor="ctr"/>
                </a:tc>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VGG-1-1-1-1-2</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VGGNet</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solidFill>
                      <a:srgbClr val="CBCBCB"/>
                    </a:solidFill>
                  </a:tcPr>
                </a:tc>
                <a:tc>
                  <a:txBody>
                    <a:bodyPr/>
                    <a:lstStyle/>
                    <a:p>
                      <a:pPr lvl="0" algn="ctr">
                        <a:lnSpc>
                          <a:spcPct val="100000"/>
                        </a:lnSpc>
                        <a:spcBef>
                          <a:spcPts val="0"/>
                        </a:spcBef>
                        <a:spcAft>
                          <a:spcPts val="0"/>
                        </a:spcAft>
                        <a:buNone/>
                      </a:pPr>
                      <a:r>
                        <a:rPr lang="en-US" sz="1800" b="0" u="none" strike="noStrike" noProof="0" dirty="0">
                          <a:latin typeface="Times New Roman" panose="02020603050405020304" pitchFamily="18" charset="0"/>
                          <a:cs typeface="Times New Roman" panose="02020603050405020304" pitchFamily="18" charset="0"/>
                        </a:rPr>
                        <a:t>5</a:t>
                      </a:r>
                    </a:p>
                  </a:txBody>
                  <a:tcPr marL="113939" marR="113939" marT="56971" marB="56971" anchor="ctr">
                    <a:solidFill>
                      <a:srgbClr val="CBCBCB"/>
                    </a:solidFill>
                  </a:tcPr>
                </a:tc>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VGG-2-2-4-4-4</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extLst>
                  <a:ext uri="{0D108BD9-81ED-4DB2-BD59-A6C34878D82A}">
                    <a16:rowId xmlns:a16="http://schemas.microsoft.com/office/drawing/2014/main" val="3263245630"/>
                  </a:ext>
                </a:extLst>
              </a:tr>
              <a:tr h="819062">
                <a:tc>
                  <a:txBody>
                    <a:bodyPr/>
                    <a:lstStyle/>
                    <a:p>
                      <a:r>
                        <a:rPr lang="en-US" b="0" dirty="0">
                          <a:latin typeface="Times New Roman" panose="02020603050405020304" pitchFamily="18" charset="0"/>
                          <a:cs typeface="Times New Roman" panose="02020603050405020304" pitchFamily="18" charset="0"/>
                        </a:rPr>
                        <a:t>Multi-Branch</a:t>
                      </a:r>
                    </a:p>
                  </a:txBody>
                  <a:tcPr anchor="ctr"/>
                </a:tc>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ResNet-2-2-2-2</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ResNet</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b="0" u="none" strike="noStrike" noProof="0" dirty="0">
                          <a:latin typeface="Times New Roman" panose="02020603050405020304" pitchFamily="18" charset="0"/>
                          <a:cs typeface="Times New Roman" panose="02020603050405020304" pitchFamily="18" charset="0"/>
                        </a:rPr>
                        <a:t>4</a:t>
                      </a:r>
                    </a:p>
                  </a:txBody>
                  <a:tcPr marL="113939" marR="113939" marT="56971" marB="56971" anchor="ctr"/>
                </a:tc>
                <a:tc>
                  <a:txBody>
                    <a:bodyPr/>
                    <a:lstStyle/>
                    <a:p>
                      <a:pPr lvl="0" algn="ctr">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ResNet-8-8-8-8</a:t>
                      </a:r>
                      <a:endParaRPr lang="en-US" sz="1800" b="0" dirty="0">
                        <a:latin typeface="Times New Roman" panose="02020603050405020304" pitchFamily="18" charset="0"/>
                        <a:cs typeface="Times New Roman" panose="02020603050405020304" pitchFamily="18" charset="0"/>
                      </a:endParaRPr>
                    </a:p>
                  </a:txBody>
                  <a:tcPr marL="113939" marR="113939" marT="56971" marB="56971" anchor="ctr"/>
                </a:tc>
                <a:extLst>
                  <a:ext uri="{0D108BD9-81ED-4DB2-BD59-A6C34878D82A}">
                    <a16:rowId xmlns:a16="http://schemas.microsoft.com/office/drawing/2014/main" val="608469027"/>
                  </a:ext>
                </a:extLst>
              </a:tr>
              <a:tr h="1153386">
                <a:tc>
                  <a:txBody>
                    <a:bodyPr/>
                    <a:lstStyle/>
                    <a:p>
                      <a:r>
                        <a:rPr lang="en-US" b="0" dirty="0">
                          <a:latin typeface="Times New Roman" panose="02020603050405020304" pitchFamily="18" charset="0"/>
                          <a:cs typeface="Times New Roman" panose="02020603050405020304" pitchFamily="18" charset="0"/>
                        </a:rPr>
                        <a:t>Multi-Branch</a:t>
                      </a:r>
                    </a:p>
                  </a:txBody>
                  <a:tcPr anchor="ctr"/>
                </a:tc>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MobileNetV2-1-1-1-1-1</a:t>
                      </a:r>
                      <a:endParaRPr lang="en-US" sz="1800" b="0" u="none" strike="noStrike" noProof="0" dirty="0">
                        <a:latin typeface="Times New Roman" panose="02020603050405020304" pitchFamily="18" charset="0"/>
                        <a:cs typeface="Times New Roman" panose="02020603050405020304" pitchFamily="18" charset="0"/>
                      </a:endParaRPr>
                    </a:p>
                    <a:p>
                      <a:pPr lvl="0" algn="ctr">
                        <a:lnSpc>
                          <a:spcPct val="100000"/>
                        </a:lnSpc>
                        <a:spcBef>
                          <a:spcPts val="0"/>
                        </a:spcBef>
                        <a:spcAft>
                          <a:spcPts val="0"/>
                        </a:spcAft>
                        <a:buNone/>
                      </a:pPr>
                      <a:endParaRPr lang="en-US" sz="1800" b="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MobileNetV2</a:t>
                      </a:r>
                      <a:endParaRPr lang="en-US" sz="1800" b="0" u="none" strike="noStrike" noProof="0" dirty="0">
                        <a:latin typeface="Times New Roman" panose="02020603050405020304" pitchFamily="18" charset="0"/>
                        <a:cs typeface="Times New Roman" panose="02020603050405020304" pitchFamily="18" charset="0"/>
                      </a:endParaRPr>
                    </a:p>
                  </a:txBody>
                  <a:tcPr marL="113939" marR="113939" marT="56971" marB="56971" anchor="ctr"/>
                </a:tc>
                <a:tc>
                  <a:txBody>
                    <a:bodyPr/>
                    <a:lstStyle/>
                    <a:p>
                      <a:pPr lvl="0" algn="ctr">
                        <a:lnSpc>
                          <a:spcPct val="100000"/>
                        </a:lnSpc>
                        <a:spcBef>
                          <a:spcPts val="0"/>
                        </a:spcBef>
                        <a:spcAft>
                          <a:spcPts val="0"/>
                        </a:spcAft>
                        <a:buNone/>
                      </a:pPr>
                      <a:r>
                        <a:rPr lang="en-US" sz="1800" b="0" u="none" strike="noStrike" noProof="0" dirty="0">
                          <a:latin typeface="Times New Roman" panose="02020603050405020304" pitchFamily="18" charset="0"/>
                          <a:cs typeface="Times New Roman" panose="02020603050405020304" pitchFamily="18" charset="0"/>
                        </a:rPr>
                        <a:t>5</a:t>
                      </a:r>
                    </a:p>
                  </a:txBody>
                  <a:tcPr marL="113939" marR="113939" marT="56971" marB="56971" anchor="ctr"/>
                </a:tc>
                <a:tc>
                  <a:txBody>
                    <a:bodyPr/>
                    <a:lstStyle/>
                    <a:p>
                      <a:pPr lvl="0" algn="ctr">
                        <a:buNone/>
                      </a:pPr>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MobileNetV2-2-3-4-3-3</a:t>
                      </a:r>
                      <a:endParaRPr lang="en-US" sz="1800" b="0" dirty="0">
                        <a:latin typeface="Times New Roman" panose="02020603050405020304" pitchFamily="18" charset="0"/>
                        <a:cs typeface="Times New Roman" panose="02020603050405020304" pitchFamily="18" charset="0"/>
                      </a:endParaRPr>
                    </a:p>
                  </a:txBody>
                  <a:tcPr marL="113939" marR="113939" marT="56971" marB="56971" anchor="ctr"/>
                </a:tc>
                <a:extLst>
                  <a:ext uri="{0D108BD9-81ED-4DB2-BD59-A6C34878D82A}">
                    <a16:rowId xmlns:a16="http://schemas.microsoft.com/office/drawing/2014/main" val="729155717"/>
                  </a:ext>
                </a:extLst>
              </a:tr>
            </a:tbl>
          </a:graphicData>
        </a:graphic>
      </p:graphicFrame>
    </p:spTree>
    <p:extLst>
      <p:ext uri="{BB962C8B-B14F-4D97-AF65-F5344CB8AC3E}">
        <p14:creationId xmlns:p14="http://schemas.microsoft.com/office/powerpoint/2010/main" val="3335947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Privileged" siteId="{70de1992-07c6-480f-a318-a1afcba03983}" removed="0"/>
</clbl:labelList>
</file>

<file path=docProps/app.xml><?xml version="1.0" encoding="utf-8"?>
<Properties xmlns="http://schemas.openxmlformats.org/officeDocument/2006/extended-properties" xmlns:vt="http://schemas.openxmlformats.org/officeDocument/2006/docPropsVTypes">
  <Template>Office Theme</Template>
  <TotalTime>1886</TotalTime>
  <Words>2099</Words>
  <Application>Microsoft Macintosh PowerPoint</Application>
  <PresentationFormat>Widescreen</PresentationFormat>
  <Paragraphs>220</Paragraphs>
  <Slides>19</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-webkit-standard</vt:lpstr>
      <vt:lpstr>Aptos</vt:lpstr>
      <vt:lpstr>Aptos Display</vt:lpstr>
      <vt:lpstr>Arial</vt:lpstr>
      <vt:lpstr>Calibri</vt:lpstr>
      <vt:lpstr>Google Sans</vt:lpstr>
      <vt:lpstr>Helvetica</vt:lpstr>
      <vt:lpstr>Helvetica Neue</vt:lpstr>
      <vt:lpstr>Times New Roman</vt:lpstr>
      <vt:lpstr>office theme</vt:lpstr>
      <vt:lpstr>1_Office Theme</vt:lpstr>
      <vt:lpstr>When to Grow? A Fitting Risk-Aware Policy for Layer Growing in Deep Neural Networks</vt:lpstr>
      <vt:lpstr>Agenda</vt:lpstr>
      <vt:lpstr>Introduction</vt:lpstr>
      <vt:lpstr>Objective</vt:lpstr>
      <vt:lpstr>Neural Growth</vt:lpstr>
      <vt:lpstr>The Regularization Effect of Neural Growth</vt:lpstr>
      <vt:lpstr>Proposed - When to Grow Policy</vt:lpstr>
      <vt:lpstr>Experiments - Datasets</vt:lpstr>
      <vt:lpstr>Experiments - Models</vt:lpstr>
      <vt:lpstr>Experiments – Growth Methods</vt:lpstr>
      <vt:lpstr>Experiments – Hyperparameters Used</vt:lpstr>
      <vt:lpstr>Results – small, large &amp; proposed</vt:lpstr>
      <vt:lpstr>Results – Periodic, Convergent, LipGrow</vt:lpstr>
      <vt:lpstr>Ablation Study</vt:lpstr>
      <vt:lpstr>Effect of Hyperparameter ⍺</vt:lpstr>
      <vt:lpstr>Effect of Growth Order</vt:lpstr>
      <vt:lpstr>Effect of Initialization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Tutika, Naga Sai Sivani</cp:lastModifiedBy>
  <cp:revision>92</cp:revision>
  <dcterms:created xsi:type="dcterms:W3CDTF">2025-01-29T21:53:36Z</dcterms:created>
  <dcterms:modified xsi:type="dcterms:W3CDTF">2025-01-31T22:04:55Z</dcterms:modified>
</cp:coreProperties>
</file>