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71" r:id="rId7"/>
    <p:sldId id="272" r:id="rId8"/>
    <p:sldId id="261" r:id="rId9"/>
    <p:sldId id="262" r:id="rId10"/>
    <p:sldId id="263" r:id="rId11"/>
    <p:sldId id="264" r:id="rId12"/>
    <p:sldId id="265" r:id="rId13"/>
    <p:sldId id="269" r:id="rId14"/>
    <p:sldId id="266" r:id="rId15"/>
    <p:sldId id="267" r:id="rId16"/>
    <p:sldId id="268" r:id="rId17"/>
    <p:sldId id="270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4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7AF9C8-54E6-8344-AB2A-C2B64A8F42B4}" type="datetimeFigureOut">
              <a:rPr lang="en-US" smtClean="0"/>
              <a:t>7/2/24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F38A3-6D44-104B-819B-08D5BED16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50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5ECDD-A44E-2729-5806-F92C049A40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E7F286-BC2A-E5BA-113F-E695AEA784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D8DB7-26B7-BDE8-5CC2-34935DB21D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AA2AA-926D-5B42-AAA4-856586692C55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C0C01-8DBD-62BA-BFF4-E9E50863C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F5AB0-1518-9B3D-57CC-AFDDCE8D9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302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747-9CF4-DE62-4642-0F8C64F2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F6A3E-75BF-8F04-0A4A-5DF0D6EE3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A809-1101-F969-0200-1972A816D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11DCE-FEBD-D547-969D-6AD548D6AC2F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AA9C9-3956-A7F1-23A3-1381C48D8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0FB50-898C-41BF-B50A-0C4F430AD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215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451374-401F-8CC6-0F5E-F72A0A4B91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1498C-F3EB-01D2-935D-FE5285DD3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30774-5AD9-62C1-B5B2-2D476BD4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CB30E-2062-004A-BD1C-3E8E40A5482C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DCA15-D8BC-D7F4-676A-C8E39E7BA0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80680-97F1-2F8B-694A-8BF8F71DB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705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CF8C4-E29D-1F16-AC41-DA2E043EE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D834-C025-7CE1-AD01-2B74F7A8E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C6A1F-A168-1561-79AD-E3B20FF6E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C8B2C-0212-5240-A16D-E41F06F06623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B7E4-BB76-92F0-F150-FC318712C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787C7-12E7-F5DD-DA56-7066A80C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148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9087D-8993-C60F-0BBB-DDC7EED8E8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93E78-D07E-3D95-8371-03A59654F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D2E5-56E1-8F1C-CE78-79916DA7A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DD38FB-2FFB-2F4E-849D-218DFD378209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2EE75-6EEA-EC87-0727-73335184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C7F32-69C0-5D6D-F1DE-274469C50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242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82FAE-F2A1-A4CE-D9CE-FEBF0C9E7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7BDC-72FD-0C98-5B41-9FC20392A7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44A4C4-2CD8-436E-2EBA-873388727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08EBD3-778B-894C-817F-A081122C0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F85E0-025B-C24F-935E-ED56D3754DA1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9911C-DFDB-0D6E-0186-C29AACB3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F194B-03B6-9F65-6D97-E1CF1EE92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1205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761F-85A4-3A48-E52D-85077504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01A5B-8707-E988-36EB-1D1C2ADFC1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98273D-CBD5-D289-D0DB-E5C2B0FA5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7DE059-3752-EBB6-8185-32FE4363D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E4F33D-AEC2-47EC-9C7A-0E6B06BC70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E5DAC0-D4A7-8B16-41DC-0471108FF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C97BA-B6DE-DC44-B364-58547C4DE7D6}" type="datetime1">
              <a:rPr lang="en-US" smtClean="0"/>
              <a:t>7/2/24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2014B-158D-0917-2A49-40366D602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3FF81-1B71-9481-CC55-4B573A3A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4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AEDC5-6710-D2BC-830C-10853EFE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03C48A-E893-428E-3291-7DFCDB0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FF6974-0B67-0043-94CE-0106CD104F31}" type="datetime1">
              <a:rPr lang="en-US" smtClean="0"/>
              <a:t>7/2/24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E9D899-5C5A-6AB4-B18B-405C5C4D2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88EF1-0FFB-DD00-D255-6A5DD48F4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04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B7407-CD0D-AD7D-8AAB-0C6D79438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E6ED0-9FAE-F148-A80E-D4F4611843C9}" type="datetime1">
              <a:rPr lang="en-US" smtClean="0"/>
              <a:t>7/2/24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3E9039-6D24-CA7F-39A5-1251FB4A4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CF1A0-B2FD-DF6B-1F43-3A0214B4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49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7C82-C7D0-F4C0-8CD0-A0A01E4AB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8475A-0B4E-FB17-B716-4BB9F1B65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7417EA-4945-3D1D-8D15-0E5D3F7D0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EF3E38-E7F5-34DA-5BD1-5D21CC3CD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A2FF-0756-1C4D-8521-0B0D8996523B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11FBD7-50DC-7EE3-DCD1-385AE259D5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8FF84-749B-9328-9691-C0375B36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44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260A4-D573-E5CF-197B-4E6D7A05A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1ECB-6685-DA81-B69D-D1393511B2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1D234C-516D-96B6-8A9E-4E5D39B6E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C0017B-ECBF-302C-CF18-91BD56446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2297B-AAFB-5540-949F-6820F151EF96}" type="datetime1">
              <a:rPr lang="en-US" smtClean="0"/>
              <a:t>7/2/24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4B064-BEA2-61DE-9565-6308C402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CB2F7-C1F7-E814-BAB7-60577FC29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551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8D7E12-22E5-02B2-D473-BE87BC4D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15D41-2431-ABD4-BC15-CA8D06865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722D1-3D32-C139-8C68-FFFCDAC592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E58C6-02F9-E943-94C3-0D3727E70B36}" type="datetime1">
              <a:rPr lang="en-US" smtClean="0"/>
              <a:t>7/2/24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EB770-6393-A215-EBA9-841DAE0798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3D003-A813-601B-9693-3562290CAC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3E80D0-5A67-47DD-9B76-4E24E60624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702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a.wikipedia.org/wiki/File:Tick_green_modern.svg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creativecommons.org/licenses/by-sa/3.0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F40C-20E2-541B-1E10-C6CACA26046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SEAL: Link Prediction Based on Graph Neural Networks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1D80D2-8EEA-2B3A-2873-CA7BEE0352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Authors: </a:t>
            </a:r>
            <a:r>
              <a:rPr lang="en-US" dirty="0" err="1"/>
              <a:t>Muhan</a:t>
            </a:r>
            <a:r>
              <a:rPr lang="en-US" dirty="0"/>
              <a:t> Zhang and </a:t>
            </a:r>
            <a:r>
              <a:rPr lang="en-US" dirty="0" err="1"/>
              <a:t>Yixin</a:t>
            </a:r>
            <a:r>
              <a:rPr lang="en-US" dirty="0"/>
              <a:t> Chen</a:t>
            </a:r>
          </a:p>
          <a:p>
            <a:r>
              <a:rPr lang="en-US" dirty="0"/>
              <a:t>Presenter: </a:t>
            </a:r>
            <a:r>
              <a:rPr lang="en-US" dirty="0" err="1"/>
              <a:t>Dhroov</a:t>
            </a:r>
            <a:r>
              <a:rPr lang="en-US"/>
              <a:t> Pandey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322A1-5F57-0CFF-E0AB-2A131AF1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926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BCBA83-9409-0509-9965-A9ADD1304CF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Proving that Katz index is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𝑑𝑒𝑐𝑎𝑦𝑖𝑛𝑔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BCBA83-9409-0509-9965-A9ADD1304C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E08EE0-1B5F-79C8-3FDE-03CC933AC366}"/>
                  </a:ext>
                </a:extLst>
              </p:cNvPr>
              <p:cNvSpPr txBox="1"/>
              <p:nvPr/>
            </p:nvSpPr>
            <p:spPr>
              <a:xfrm>
                <a:off x="961053" y="1940767"/>
                <a:ext cx="10207690" cy="4085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𝐾𝑎𝑡𝑧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𝐼𝑛𝑑𝑒𝑥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𝑑𝑒𝑓𝑖𝑛𝑒𝑑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𝐾𝑎𝑡𝑧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𝑤𝑎𝑙𝑘𝑠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)|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𝑤𝑎𝑙𝑘𝑠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&lt;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&gt;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𝑤𝑎𝑙𝑘𝑠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𝑎𝑑𝑗𝑎𝑐𝑒𝑛𝑐𝑦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𝑚𝑎𝑡𝑟𝑖𝑥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𝑝𝑜𝑤𝑒𝑟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𝑤𝑎𝑙𝑘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𝑏𝑒𝑡𝑤𝑒𝑒𝑛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𝑤𝑖𝑡h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𝑖𝑛𝑐𝑙𝑢𝑑𝑒𝑑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𝑤𝑎𝑙𝑘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𝑙𝑒𝑛𝑔𝑡h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𝑒𝑖𝑡h𝑒𝑟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h𝑜𝑝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𝑛𝑒𝑖𝑔h𝑏𝑜𝑟h𝑜𝑜𝑑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𝑜𝑟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𝑚𝑒𝑎𝑛𝑠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𝑤𝑎𝑙𝑘𝑠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𝑙𝑒𝑚𝑚𝑎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𝑤𝑎𝑙𝑘𝑠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𝑐𝑎𝑙𝑐𝑢𝑙𝑎𝑏𝑙𝑒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𝑓𝑟𝑜𝑚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𝑝𝑟𝑜𝑝𝑒𝑟𝑡𝑦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2.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𝑠𝑎𝑡𝑖𝑠𝑓𝑖𝑒𝑠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𝑝𝑟𝑜𝑝𝑒𝑟𝑡𝑦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𝑏𝑒𝑐𝑎𝑢𝑠𝑒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𝑤𝑎𝑙𝑘𝑠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𝑏𝑜𝑢𝑛𝑑𝑒𝑑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𝑚𝑎𝑥𝑖𝑚𝑢𝑚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𝑑𝑒𝑔𝑟𝑒𝑒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𝑛𝑒𝑡𝑤𝑜𝑟𝑘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𝑆𝑒𝑡𝑡𝑖𝑛𝑔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𝑦𝑖𝑒𝑙𝑑𝑠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𝑑𝑒𝑐𝑎𝑦𝑖𝑛𝑔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𝑚𝑜𝑠𝑡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≤5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−4 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𝑐𝑜𝑛𝑑𝑖𝑡𝑖𝑜𝑛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𝑓𝑢𝑙𝑓𝑖𝑙𝑙𝑒𝑑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9E08EE0-1B5F-79C8-3FDE-03CC933AC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053" y="1940767"/>
                <a:ext cx="10207690" cy="4085670"/>
              </a:xfrm>
              <a:prstGeom prst="rect">
                <a:avLst/>
              </a:prstGeom>
              <a:blipFill>
                <a:blip r:embed="rId3"/>
                <a:stretch>
                  <a:fillRect l="-179" b="-2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8F8BC-3AD7-DF9C-2D10-59DFD3EDE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9246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60740-BA33-CEE1-45C1-D620BCE2E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FEB1D-F712-C8A8-6388-CF1182EF0331}"/>
                  </a:ext>
                </a:extLst>
              </p:cNvPr>
              <p:cNvSpPr txBox="1"/>
              <p:nvPr/>
            </p:nvSpPr>
            <p:spPr>
              <a:xfrm>
                <a:off x="838200" y="1856792"/>
                <a:ext cx="10115939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The paper contains proofs regarding PageRank &amp; </a:t>
                </a:r>
                <a:r>
                  <a:rPr lang="en-US" dirty="0" err="1"/>
                  <a:t>SimRank</a:t>
                </a:r>
                <a:r>
                  <a:rPr lang="en-US" dirty="0"/>
                  <a:t> being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𝑑𝑒𝑐𝑎𝑦𝑖𝑛𝑔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h𝑒𝑢𝑟𝑖𝑠𝑡𝑖𝑐𝑠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r>
                  <a:rPr lang="en-US" dirty="0"/>
                  <a:t>Therefore, high hop neighborhoods are not required for approximating high order heuristics and the neural networks can utilize low h-hop neighborhoods to yield high performance.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Intuition for the theory:</a:t>
                </a:r>
              </a:p>
              <a:p>
                <a:r>
                  <a:rPr lang="en-US" dirty="0"/>
                  <a:t>It is reasonable that nodes located far away in a network would have little impact on the target nodes compared to closer ones.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FDFEB1D-F712-C8A8-6388-CF1182EF0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56792"/>
                <a:ext cx="10115939" cy="2862322"/>
              </a:xfrm>
              <a:prstGeom prst="rect">
                <a:avLst/>
              </a:prstGeom>
              <a:blipFill>
                <a:blip r:embed="rId2"/>
                <a:stretch>
                  <a:fillRect l="-627" t="-885" b="-26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322F0-3BC1-A2DB-D32C-352FCFF2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988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99923-54B7-AB90-945B-A61E51581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SEAL: Implementation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73C8D-706B-6BBC-D0AB-B8711709F085}"/>
              </a:ext>
            </a:extLst>
          </p:cNvPr>
          <p:cNvSpPr txBox="1"/>
          <p:nvPr/>
        </p:nvSpPr>
        <p:spPr>
          <a:xfrm>
            <a:off x="914400" y="2099388"/>
            <a:ext cx="804298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step process: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Subgraph Extraction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Node Information Matrix Construction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GNN 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0018CC-4FEF-9840-3A25-71FFB94F8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33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10349C-2CE0-911C-4641-023820696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/>
              <a:t>SEAL Execution Overview</a:t>
            </a:r>
          </a:p>
        </p:txBody>
      </p:sp>
      <p:pic>
        <p:nvPicPr>
          <p:cNvPr id="4" name="Picture 3" descr="A diagram of graph structure&#10;&#10;Description automatically generated">
            <a:extLst>
              <a:ext uri="{FF2B5EF4-FFF2-40B4-BE49-F238E27FC236}">
                <a16:creationId xmlns:a16="http://schemas.microsoft.com/office/drawing/2014/main" id="{BCF5DF28-EEBF-04A4-178D-1874715F83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204600"/>
            <a:ext cx="10512547" cy="3731955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92438D-4ED3-3B36-BF96-DDE54CC4A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122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0D40E-B92F-B4E2-E2CC-3C3C3D839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Subgraph Extraction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8616140-5E6C-F554-065D-170B7F802245}"/>
              </a:ext>
            </a:extLst>
          </p:cNvPr>
          <p:cNvSpPr/>
          <p:nvPr/>
        </p:nvSpPr>
        <p:spPr>
          <a:xfrm>
            <a:off x="7956637" y="2685381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C739E1-366A-0658-9AF7-A56DF9D5060B}"/>
              </a:ext>
            </a:extLst>
          </p:cNvPr>
          <p:cNvSpPr/>
          <p:nvPr/>
        </p:nvSpPr>
        <p:spPr>
          <a:xfrm>
            <a:off x="8539801" y="3236313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5468B0-C01F-8BEE-ABA7-91F467D6EA35}"/>
              </a:ext>
            </a:extLst>
          </p:cNvPr>
          <p:cNvSpPr/>
          <p:nvPr/>
        </p:nvSpPr>
        <p:spPr>
          <a:xfrm>
            <a:off x="8157246" y="3908541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2C0730-A818-E63D-3169-175CACCE46EC}"/>
              </a:ext>
            </a:extLst>
          </p:cNvPr>
          <p:cNvSpPr/>
          <p:nvPr/>
        </p:nvSpPr>
        <p:spPr>
          <a:xfrm>
            <a:off x="9376445" y="3908541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34D1653-3585-32CF-EE8B-CBC8AE58B0BC}"/>
              </a:ext>
            </a:extLst>
          </p:cNvPr>
          <p:cNvSpPr/>
          <p:nvPr/>
        </p:nvSpPr>
        <p:spPr>
          <a:xfrm>
            <a:off x="7510321" y="4503719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61598B4-7DCE-66C6-B437-1BD7351CC2CE}"/>
              </a:ext>
            </a:extLst>
          </p:cNvPr>
          <p:cNvSpPr/>
          <p:nvPr/>
        </p:nvSpPr>
        <p:spPr>
          <a:xfrm>
            <a:off x="9314242" y="2876659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F120F2F-520F-833C-962F-C6AA312A0694}"/>
              </a:ext>
            </a:extLst>
          </p:cNvPr>
          <p:cNvCxnSpPr>
            <a:stCxn id="3" idx="5"/>
            <a:endCxn id="4" idx="1"/>
          </p:cNvCxnSpPr>
          <p:nvPr/>
        </p:nvCxnSpPr>
        <p:spPr>
          <a:xfrm>
            <a:off x="8283168" y="3011912"/>
            <a:ext cx="312657" cy="280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A734940-34E8-454F-B01C-CD32DB33049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8539801" y="4099819"/>
            <a:ext cx="83664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E272C29-5C68-0D84-4098-FF8DEC090F9D}"/>
              </a:ext>
            </a:extLst>
          </p:cNvPr>
          <p:cNvCxnSpPr>
            <a:cxnSpLocks/>
            <a:stCxn id="8" idx="4"/>
            <a:endCxn id="6" idx="0"/>
          </p:cNvCxnSpPr>
          <p:nvPr/>
        </p:nvCxnSpPr>
        <p:spPr>
          <a:xfrm>
            <a:off x="9505520" y="3259214"/>
            <a:ext cx="62203" cy="64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B444C4-3578-AABF-96A3-91BFE5DEEFDB}"/>
              </a:ext>
            </a:extLst>
          </p:cNvPr>
          <p:cNvCxnSpPr>
            <a:cxnSpLocks/>
            <a:stCxn id="4" idx="6"/>
            <a:endCxn id="8" idx="3"/>
          </p:cNvCxnSpPr>
          <p:nvPr/>
        </p:nvCxnSpPr>
        <p:spPr>
          <a:xfrm flipV="1">
            <a:off x="8922356" y="3203190"/>
            <a:ext cx="447910" cy="224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77D8A2-7FB1-A7E5-E64D-EC59F1D43A84}"/>
              </a:ext>
            </a:extLst>
          </p:cNvPr>
          <p:cNvCxnSpPr>
            <a:cxnSpLocks/>
            <a:stCxn id="5" idx="3"/>
            <a:endCxn id="7" idx="7"/>
          </p:cNvCxnSpPr>
          <p:nvPr/>
        </p:nvCxnSpPr>
        <p:spPr>
          <a:xfrm flipH="1">
            <a:off x="7836852" y="4235072"/>
            <a:ext cx="376418" cy="3246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74DF040-A91F-DFDF-4822-95FB6464C67F}"/>
              </a:ext>
            </a:extLst>
          </p:cNvPr>
          <p:cNvCxnSpPr>
            <a:cxnSpLocks/>
            <a:stCxn id="6" idx="1"/>
            <a:endCxn id="4" idx="5"/>
          </p:cNvCxnSpPr>
          <p:nvPr/>
        </p:nvCxnSpPr>
        <p:spPr>
          <a:xfrm flipH="1" flipV="1">
            <a:off x="8866332" y="3562844"/>
            <a:ext cx="566137" cy="40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682B8DC1-842F-8D74-086C-ED9C3AFB9338}"/>
              </a:ext>
            </a:extLst>
          </p:cNvPr>
          <p:cNvSpPr/>
          <p:nvPr/>
        </p:nvSpPr>
        <p:spPr>
          <a:xfrm>
            <a:off x="6593439" y="1709841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F7925B-3134-27EB-84EB-6C80E8F4FE72}"/>
              </a:ext>
            </a:extLst>
          </p:cNvPr>
          <p:cNvSpPr/>
          <p:nvPr/>
        </p:nvSpPr>
        <p:spPr>
          <a:xfrm>
            <a:off x="7240571" y="2234627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723E676-BFF6-0D47-A372-9691BD442FDF}"/>
              </a:ext>
            </a:extLst>
          </p:cNvPr>
          <p:cNvSpPr/>
          <p:nvPr/>
        </p:nvSpPr>
        <p:spPr>
          <a:xfrm>
            <a:off x="7307300" y="3657719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3EDA838-5A8D-A96E-FF98-8F731DCE8D9D}"/>
              </a:ext>
            </a:extLst>
          </p:cNvPr>
          <p:cNvSpPr/>
          <p:nvPr/>
        </p:nvSpPr>
        <p:spPr>
          <a:xfrm>
            <a:off x="7993980" y="3409161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91EEE8-38CA-1CC7-FCBA-2B18015D9F8D}"/>
              </a:ext>
            </a:extLst>
          </p:cNvPr>
          <p:cNvSpPr/>
          <p:nvPr/>
        </p:nvSpPr>
        <p:spPr>
          <a:xfrm>
            <a:off x="6568682" y="4291096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B6C1E89-05AA-4C72-4C3A-3B2E45EACE34}"/>
              </a:ext>
            </a:extLst>
          </p:cNvPr>
          <p:cNvSpPr/>
          <p:nvPr/>
        </p:nvSpPr>
        <p:spPr>
          <a:xfrm>
            <a:off x="8060724" y="1698035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895CAFF-EB99-1775-FF90-11DD126AE3A6}"/>
              </a:ext>
            </a:extLst>
          </p:cNvPr>
          <p:cNvCxnSpPr>
            <a:stCxn id="15" idx="5"/>
            <a:endCxn id="16" idx="1"/>
          </p:cNvCxnSpPr>
          <p:nvPr/>
        </p:nvCxnSpPr>
        <p:spPr>
          <a:xfrm>
            <a:off x="6919970" y="2036372"/>
            <a:ext cx="376625" cy="25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A213E4F-7848-62FB-1E5C-3DF6ECA3BA64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7689855" y="3600439"/>
            <a:ext cx="304125" cy="248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1A7FC7-FDE9-788C-9B67-89F82DE53AA4}"/>
              </a:ext>
            </a:extLst>
          </p:cNvPr>
          <p:cNvCxnSpPr>
            <a:cxnSpLocks/>
            <a:stCxn id="16" idx="6"/>
            <a:endCxn id="20" idx="3"/>
          </p:cNvCxnSpPr>
          <p:nvPr/>
        </p:nvCxnSpPr>
        <p:spPr>
          <a:xfrm flipV="1">
            <a:off x="7623126" y="2024566"/>
            <a:ext cx="493622" cy="40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29AED6-0AF3-0045-C0EC-4F49D1F21678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6895213" y="3984250"/>
            <a:ext cx="468111" cy="36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A33280-D5EB-A966-93F8-653005F0241A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7567102" y="2561158"/>
            <a:ext cx="482902" cy="904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608429F2-AC8D-3CA1-4E9B-2B4B45606143}"/>
              </a:ext>
            </a:extLst>
          </p:cNvPr>
          <p:cNvCxnSpPr>
            <a:stCxn id="3" idx="0"/>
            <a:endCxn id="20" idx="4"/>
          </p:cNvCxnSpPr>
          <p:nvPr/>
        </p:nvCxnSpPr>
        <p:spPr>
          <a:xfrm flipV="1">
            <a:off x="8147915" y="2080590"/>
            <a:ext cx="104087" cy="60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27B448B-6893-0EDF-6A4D-6E110048F377}"/>
              </a:ext>
            </a:extLst>
          </p:cNvPr>
          <p:cNvCxnSpPr>
            <a:stCxn id="4" idx="2"/>
            <a:endCxn id="18" idx="7"/>
          </p:cNvCxnSpPr>
          <p:nvPr/>
        </p:nvCxnSpPr>
        <p:spPr>
          <a:xfrm flipH="1">
            <a:off x="8320511" y="3427591"/>
            <a:ext cx="219290" cy="37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E61B8D42-18D1-A605-44A6-8544AE724D1B}"/>
              </a:ext>
            </a:extLst>
          </p:cNvPr>
          <p:cNvSpPr/>
          <p:nvPr/>
        </p:nvSpPr>
        <p:spPr>
          <a:xfrm>
            <a:off x="6343544" y="3344612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97834059-6EB4-F9F5-6B8F-9AFB9FD7DA19}"/>
              </a:ext>
            </a:extLst>
          </p:cNvPr>
          <p:cNvSpPr/>
          <p:nvPr/>
        </p:nvSpPr>
        <p:spPr>
          <a:xfrm>
            <a:off x="4980346" y="2369072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ED44578-BC1C-2EDB-12C2-A647B70F57FC}"/>
              </a:ext>
            </a:extLst>
          </p:cNvPr>
          <p:cNvSpPr/>
          <p:nvPr/>
        </p:nvSpPr>
        <p:spPr>
          <a:xfrm>
            <a:off x="5627478" y="2893858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9DFF2A29-6261-7E2E-DFA4-98ABE2A9F9B9}"/>
              </a:ext>
            </a:extLst>
          </p:cNvPr>
          <p:cNvSpPr/>
          <p:nvPr/>
        </p:nvSpPr>
        <p:spPr>
          <a:xfrm>
            <a:off x="6447631" y="2357266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43C8F21-37E0-B57C-BBE6-DBC624BE7230}"/>
              </a:ext>
            </a:extLst>
          </p:cNvPr>
          <p:cNvCxnSpPr>
            <a:stCxn id="46" idx="5"/>
            <a:endCxn id="47" idx="1"/>
          </p:cNvCxnSpPr>
          <p:nvPr/>
        </p:nvCxnSpPr>
        <p:spPr>
          <a:xfrm>
            <a:off x="5306877" y="2695603"/>
            <a:ext cx="376625" cy="25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8961E31-BB92-742E-D9A1-F1114FF0B946}"/>
              </a:ext>
            </a:extLst>
          </p:cNvPr>
          <p:cNvCxnSpPr>
            <a:cxnSpLocks/>
            <a:stCxn id="47" idx="6"/>
            <a:endCxn id="48" idx="3"/>
          </p:cNvCxnSpPr>
          <p:nvPr/>
        </p:nvCxnSpPr>
        <p:spPr>
          <a:xfrm flipV="1">
            <a:off x="6010033" y="2683797"/>
            <a:ext cx="493622" cy="40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492EFF9C-C522-10B6-0A29-C7D5BF00B58C}"/>
              </a:ext>
            </a:extLst>
          </p:cNvPr>
          <p:cNvCxnSpPr>
            <a:stCxn id="45" idx="0"/>
            <a:endCxn id="48" idx="4"/>
          </p:cNvCxnSpPr>
          <p:nvPr/>
        </p:nvCxnSpPr>
        <p:spPr>
          <a:xfrm flipV="1">
            <a:off x="6534822" y="2739821"/>
            <a:ext cx="104087" cy="60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F2933CAB-62CA-44B4-8479-D7BB877ECB41}"/>
              </a:ext>
            </a:extLst>
          </p:cNvPr>
          <p:cNvSpPr/>
          <p:nvPr/>
        </p:nvSpPr>
        <p:spPr>
          <a:xfrm>
            <a:off x="9988268" y="2382985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DCCB9F4D-1C4C-6051-6C83-25CAF31C5F03}"/>
              </a:ext>
            </a:extLst>
          </p:cNvPr>
          <p:cNvSpPr/>
          <p:nvPr/>
        </p:nvSpPr>
        <p:spPr>
          <a:xfrm>
            <a:off x="8625070" y="1407445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309AD880-1AE3-674F-7D95-DB43C22E8ADD}"/>
              </a:ext>
            </a:extLst>
          </p:cNvPr>
          <p:cNvSpPr/>
          <p:nvPr/>
        </p:nvSpPr>
        <p:spPr>
          <a:xfrm>
            <a:off x="9272202" y="1932231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C1A1180A-50A2-1987-7C97-FBFE6D309E9C}"/>
              </a:ext>
            </a:extLst>
          </p:cNvPr>
          <p:cNvSpPr/>
          <p:nvPr/>
        </p:nvSpPr>
        <p:spPr>
          <a:xfrm>
            <a:off x="10092355" y="1395639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C9C917D2-9BA8-16BF-5955-BAA899F3D762}"/>
              </a:ext>
            </a:extLst>
          </p:cNvPr>
          <p:cNvCxnSpPr>
            <a:stCxn id="53" idx="5"/>
            <a:endCxn id="54" idx="1"/>
          </p:cNvCxnSpPr>
          <p:nvPr/>
        </p:nvCxnSpPr>
        <p:spPr>
          <a:xfrm>
            <a:off x="8951601" y="1733976"/>
            <a:ext cx="376625" cy="25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0B39185-664E-3D05-8275-7090C448AA5A}"/>
              </a:ext>
            </a:extLst>
          </p:cNvPr>
          <p:cNvCxnSpPr>
            <a:cxnSpLocks/>
            <a:stCxn id="54" idx="6"/>
            <a:endCxn id="55" idx="3"/>
          </p:cNvCxnSpPr>
          <p:nvPr/>
        </p:nvCxnSpPr>
        <p:spPr>
          <a:xfrm flipV="1">
            <a:off x="9654757" y="1722170"/>
            <a:ext cx="493622" cy="40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FABF3F8E-EF9B-5AB9-C293-E58A67015D58}"/>
              </a:ext>
            </a:extLst>
          </p:cNvPr>
          <p:cNvCxnSpPr>
            <a:stCxn id="52" idx="0"/>
            <a:endCxn id="55" idx="4"/>
          </p:cNvCxnSpPr>
          <p:nvPr/>
        </p:nvCxnSpPr>
        <p:spPr>
          <a:xfrm flipV="1">
            <a:off x="10179546" y="1778194"/>
            <a:ext cx="104087" cy="60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15BF3F4-38DB-C8AA-2E59-EADEFF953716}"/>
              </a:ext>
            </a:extLst>
          </p:cNvPr>
          <p:cNvCxnSpPr>
            <a:stCxn id="19" idx="1"/>
            <a:endCxn id="45" idx="4"/>
          </p:cNvCxnSpPr>
          <p:nvPr/>
        </p:nvCxnSpPr>
        <p:spPr>
          <a:xfrm flipH="1" flipV="1">
            <a:off x="6534822" y="3727167"/>
            <a:ext cx="89884" cy="619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6AF5FF-1C3B-178D-07E0-2EE23087043E}"/>
              </a:ext>
            </a:extLst>
          </p:cNvPr>
          <p:cNvCxnSpPr>
            <a:stCxn id="8" idx="7"/>
            <a:endCxn id="52" idx="3"/>
          </p:cNvCxnSpPr>
          <p:nvPr/>
        </p:nvCxnSpPr>
        <p:spPr>
          <a:xfrm flipV="1">
            <a:off x="9640773" y="2709516"/>
            <a:ext cx="403519" cy="223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F524462-2177-A4D6-87F6-4E2E53A275D4}"/>
              </a:ext>
            </a:extLst>
          </p:cNvPr>
          <p:cNvSpPr txBox="1"/>
          <p:nvPr/>
        </p:nvSpPr>
        <p:spPr>
          <a:xfrm>
            <a:off x="838200" y="2036372"/>
            <a:ext cx="37502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Capture the h-hop neighborhood of</a:t>
            </a:r>
          </a:p>
          <a:p>
            <a:r>
              <a:rPr lang="en-US" dirty="0"/>
              <a:t>both the link prediction nodes and union the sets.</a:t>
            </a:r>
          </a:p>
          <a:p>
            <a:endParaRPr lang="en-US" dirty="0"/>
          </a:p>
          <a:p>
            <a:r>
              <a:rPr lang="en-US" dirty="0"/>
              <a:t>Can be extracted using BFT.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CCF78C44-DF1C-60B1-D7E3-7EA49CCA4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036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C7AC7-FDA0-8344-1851-4119CE70C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Information Matrix Construction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674587-F515-4351-8C8D-FB6E87EC2FA1}"/>
              </a:ext>
            </a:extLst>
          </p:cNvPr>
          <p:cNvSpPr txBox="1"/>
          <p:nvPr/>
        </p:nvSpPr>
        <p:spPr>
          <a:xfrm>
            <a:off x="933062" y="2034073"/>
            <a:ext cx="3564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Main Components: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Structural Node Labels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Node Embeddings(Node2Vec)</a:t>
            </a:r>
          </a:p>
          <a:p>
            <a:pPr marL="342900" indent="-342900">
              <a:buAutoNum type="arabicPeriod"/>
            </a:pP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Node Attributes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924420B-7237-8D12-A656-BF322E68C7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4055832"/>
              </p:ext>
            </p:extLst>
          </p:nvPr>
        </p:nvGraphicFramePr>
        <p:xfrm>
          <a:off x="6690047" y="2341983"/>
          <a:ext cx="2928780" cy="26498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878">
                  <a:extLst>
                    <a:ext uri="{9D8B030D-6E8A-4147-A177-3AD203B41FA5}">
                      <a16:colId xmlns:a16="http://schemas.microsoft.com/office/drawing/2014/main" val="2437471569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841531075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499161865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2863639917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2798115337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2482322054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3187848124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2879261392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3501068295"/>
                    </a:ext>
                  </a:extLst>
                </a:gridCol>
                <a:gridCol w="292878">
                  <a:extLst>
                    <a:ext uri="{9D8B030D-6E8A-4147-A177-3AD203B41FA5}">
                      <a16:colId xmlns:a16="http://schemas.microsoft.com/office/drawing/2014/main" val="3183255125"/>
                    </a:ext>
                  </a:extLst>
                </a:gridCol>
              </a:tblGrid>
              <a:tr h="883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3802902"/>
                  </a:ext>
                </a:extLst>
              </a:tr>
              <a:tr h="883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263353"/>
                  </a:ext>
                </a:extLst>
              </a:tr>
              <a:tr h="883298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9477019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998F48D-DF8E-023A-5A88-81A1518A0994}"/>
              </a:ext>
            </a:extLst>
          </p:cNvPr>
          <p:cNvSpPr txBox="1"/>
          <p:nvPr/>
        </p:nvSpPr>
        <p:spPr>
          <a:xfrm>
            <a:off x="7119257" y="2478049"/>
            <a:ext cx="2307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Structural Node Labels</a:t>
            </a: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One Hot encoded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2B7534-1A0A-A973-9C3B-76EA88074328}"/>
              </a:ext>
            </a:extLst>
          </p:cNvPr>
          <p:cNvSpPr txBox="1"/>
          <p:nvPr/>
        </p:nvSpPr>
        <p:spPr>
          <a:xfrm>
            <a:off x="7038914" y="3343764"/>
            <a:ext cx="246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Embeddings</a:t>
            </a:r>
          </a:p>
          <a:p>
            <a:r>
              <a:rPr lang="en-US" dirty="0"/>
              <a:t>Generated by Node2Vec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0FCF46-CED8-B847-10A9-D1FF457871DB}"/>
              </a:ext>
            </a:extLst>
          </p:cNvPr>
          <p:cNvSpPr txBox="1"/>
          <p:nvPr/>
        </p:nvSpPr>
        <p:spPr>
          <a:xfrm>
            <a:off x="7104124" y="4209479"/>
            <a:ext cx="23222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Standard Node feature</a:t>
            </a:r>
          </a:p>
          <a:p>
            <a:r>
              <a:rPr lang="en-US" dirty="0"/>
              <a:t>Vector 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3451576-6947-3B8D-3C2A-07C6193FE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371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6B9BB-77DF-18D1-86DE-4BE17C1EF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Node Labeling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40996C-1992-1A4E-5D39-A8D58AF8DFBF}"/>
                  </a:ext>
                </a:extLst>
              </p:cNvPr>
              <p:cNvSpPr txBox="1"/>
              <p:nvPr/>
            </p:nvSpPr>
            <p:spPr>
              <a:xfrm>
                <a:off x="979713" y="1690688"/>
                <a:ext cx="5430417" cy="3139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Encodes information regarding the topology of the subgraph.</a:t>
                </a:r>
              </a:p>
              <a:p>
                <a:r>
                  <a:rPr lang="en-US" dirty="0"/>
                  <a:t>Assign labels based on distance from both the central nodes.</a:t>
                </a:r>
              </a:p>
              <a:p>
                <a:endParaRPr lang="en-US" dirty="0"/>
              </a:p>
              <a:p>
                <a:r>
                  <a:rPr lang="en-US" dirty="0"/>
                  <a:t>Novel Methodology and </a:t>
                </a:r>
                <a:r>
                  <a:rPr lang="en-US" b="1" dirty="0"/>
                  <a:t>second Contribution:</a:t>
                </a:r>
              </a:p>
              <a:p>
                <a:r>
                  <a:rPr lang="en-US" dirty="0"/>
                  <a:t>Double Radius Node Labeling (DRNL)</a:t>
                </a:r>
              </a:p>
              <a:p>
                <a:endParaRPr lang="en-US" dirty="0"/>
              </a:p>
              <a:p>
                <a:r>
                  <a:rPr lang="en-US" dirty="0"/>
                  <a:t>DRNL uses a function f: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</m:oMath>
                </a14:m>
                <a:r>
                  <a:rPr lang="en-US" dirty="0"/>
                  <a:t> which maps from (d(</a:t>
                </a:r>
                <a:r>
                  <a:rPr lang="en-US" dirty="0" err="1"/>
                  <a:t>i,x</a:t>
                </a:r>
                <a:r>
                  <a:rPr lang="en-US" dirty="0"/>
                  <a:t>), d(</a:t>
                </a:r>
                <a:r>
                  <a:rPr lang="en-US" dirty="0" err="1"/>
                  <a:t>i,y</a:t>
                </a:r>
                <a:r>
                  <a:rPr lang="en-US" dirty="0"/>
                  <a:t>)) to labeling 1,2,…,k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𝑠𝑢𝑏𝑔𝑟𝑎𝑝h</m:t>
                    </m:r>
                  </m:oMath>
                </a14:m>
                <a:r>
                  <a:rPr lang="en-US" dirty="0"/>
                  <a:t>; where d(</a:t>
                </a:r>
                <a:r>
                  <a:rPr lang="en-US" dirty="0" err="1"/>
                  <a:t>m,n</a:t>
                </a:r>
                <a:r>
                  <a:rPr lang="en-US" dirty="0"/>
                  <a:t>) is the distance between the nodes m &amp; n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340996C-1992-1A4E-5D39-A8D58AF8DF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13" y="1690688"/>
                <a:ext cx="5430417" cy="3139321"/>
              </a:xfrm>
              <a:prstGeom prst="rect">
                <a:avLst/>
              </a:prstGeom>
              <a:blipFill>
                <a:blip r:embed="rId2"/>
                <a:stretch>
                  <a:fillRect l="-1010" t="-971" r="-561" b="-21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90271F1-CFF1-0943-C4FF-AC6D44201497}"/>
              </a:ext>
            </a:extLst>
          </p:cNvPr>
          <p:cNvSpPr/>
          <p:nvPr/>
        </p:nvSpPr>
        <p:spPr>
          <a:xfrm>
            <a:off x="9072291" y="2694712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0BDA29B-C52E-14F0-367F-15762C810A2F}"/>
              </a:ext>
            </a:extLst>
          </p:cNvPr>
          <p:cNvSpPr/>
          <p:nvPr/>
        </p:nvSpPr>
        <p:spPr>
          <a:xfrm>
            <a:off x="9655455" y="3245644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46329E-4535-D364-CBAE-2EE1F445E1CB}"/>
              </a:ext>
            </a:extLst>
          </p:cNvPr>
          <p:cNvSpPr/>
          <p:nvPr/>
        </p:nvSpPr>
        <p:spPr>
          <a:xfrm>
            <a:off x="10492099" y="3917872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C69B61D-4A08-E3A4-8C2A-A5225DAFEFB3}"/>
              </a:ext>
            </a:extLst>
          </p:cNvPr>
          <p:cNvSpPr/>
          <p:nvPr/>
        </p:nvSpPr>
        <p:spPr>
          <a:xfrm>
            <a:off x="10429896" y="2885990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85FA68-4AE4-A5F1-5129-069F2B974EAD}"/>
              </a:ext>
            </a:extLst>
          </p:cNvPr>
          <p:cNvCxnSpPr>
            <a:stCxn id="4" idx="5"/>
            <a:endCxn id="5" idx="1"/>
          </p:cNvCxnSpPr>
          <p:nvPr/>
        </p:nvCxnSpPr>
        <p:spPr>
          <a:xfrm>
            <a:off x="9398822" y="3021243"/>
            <a:ext cx="312657" cy="280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02AC05-0064-D637-525F-DD3EAE71A173}"/>
              </a:ext>
            </a:extLst>
          </p:cNvPr>
          <p:cNvCxnSpPr>
            <a:cxnSpLocks/>
            <a:stCxn id="9" idx="4"/>
            <a:endCxn id="7" idx="0"/>
          </p:cNvCxnSpPr>
          <p:nvPr/>
        </p:nvCxnSpPr>
        <p:spPr>
          <a:xfrm>
            <a:off x="10621174" y="3268545"/>
            <a:ext cx="62203" cy="64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06B571E-B47C-103E-D838-FE7D7E7E83A0}"/>
              </a:ext>
            </a:extLst>
          </p:cNvPr>
          <p:cNvCxnSpPr>
            <a:cxnSpLocks/>
            <a:stCxn id="5" idx="6"/>
            <a:endCxn id="9" idx="3"/>
          </p:cNvCxnSpPr>
          <p:nvPr/>
        </p:nvCxnSpPr>
        <p:spPr>
          <a:xfrm flipV="1">
            <a:off x="10038010" y="3212521"/>
            <a:ext cx="447910" cy="224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169BA9-FE3D-E28A-F580-9CC768C8DF61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9981986" y="3572175"/>
            <a:ext cx="566137" cy="40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8EA377B9-F697-1432-9391-CA366DAB7CC7}"/>
              </a:ext>
            </a:extLst>
          </p:cNvPr>
          <p:cNvSpPr/>
          <p:nvPr/>
        </p:nvSpPr>
        <p:spPr>
          <a:xfrm>
            <a:off x="8356225" y="2243958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EF13317-5356-57EA-839D-ED0CC5EC4FE0}"/>
              </a:ext>
            </a:extLst>
          </p:cNvPr>
          <p:cNvSpPr/>
          <p:nvPr/>
        </p:nvSpPr>
        <p:spPr>
          <a:xfrm>
            <a:off x="8422954" y="3667050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4F18B8-7A18-01F8-C986-B08350C95ED7}"/>
              </a:ext>
            </a:extLst>
          </p:cNvPr>
          <p:cNvSpPr/>
          <p:nvPr/>
        </p:nvSpPr>
        <p:spPr>
          <a:xfrm>
            <a:off x="9109634" y="3418492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EEAE08-E5C8-EB80-CA9A-71C8596A54F9}"/>
              </a:ext>
            </a:extLst>
          </p:cNvPr>
          <p:cNvSpPr/>
          <p:nvPr/>
        </p:nvSpPr>
        <p:spPr>
          <a:xfrm>
            <a:off x="7684336" y="4300427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8DE864A-0C16-44A8-852B-94864DAA761C}"/>
              </a:ext>
            </a:extLst>
          </p:cNvPr>
          <p:cNvCxnSpPr>
            <a:endCxn id="16" idx="1"/>
          </p:cNvCxnSpPr>
          <p:nvPr/>
        </p:nvCxnSpPr>
        <p:spPr>
          <a:xfrm>
            <a:off x="8035624" y="2045703"/>
            <a:ext cx="376625" cy="25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52F82E7-2CDD-1481-F5A0-99E83EBBAD7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8805509" y="3609770"/>
            <a:ext cx="304125" cy="248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C9D5C6E-4778-E76E-898A-76F543C1B3EC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8738780" y="2033897"/>
            <a:ext cx="493622" cy="4013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9C555D-23A6-C66C-6BA6-ADA04CE29635}"/>
              </a:ext>
            </a:extLst>
          </p:cNvPr>
          <p:cNvCxnSpPr>
            <a:cxnSpLocks/>
            <a:stCxn id="17" idx="3"/>
            <a:endCxn id="19" idx="7"/>
          </p:cNvCxnSpPr>
          <p:nvPr/>
        </p:nvCxnSpPr>
        <p:spPr>
          <a:xfrm flipH="1">
            <a:off x="8010867" y="3993581"/>
            <a:ext cx="468111" cy="36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D19AD3A-570C-32CE-2082-73893571E4EA}"/>
              </a:ext>
            </a:extLst>
          </p:cNvPr>
          <p:cNvCxnSpPr>
            <a:cxnSpLocks/>
            <a:stCxn id="18" idx="1"/>
            <a:endCxn id="16" idx="5"/>
          </p:cNvCxnSpPr>
          <p:nvPr/>
        </p:nvCxnSpPr>
        <p:spPr>
          <a:xfrm flipH="1" flipV="1">
            <a:off x="8682756" y="2570489"/>
            <a:ext cx="482902" cy="904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ED449C3-168D-FB96-F345-4E2DEEA826EE}"/>
              </a:ext>
            </a:extLst>
          </p:cNvPr>
          <p:cNvCxnSpPr>
            <a:stCxn id="4" idx="0"/>
          </p:cNvCxnSpPr>
          <p:nvPr/>
        </p:nvCxnSpPr>
        <p:spPr>
          <a:xfrm flipV="1">
            <a:off x="9263569" y="2089921"/>
            <a:ext cx="104087" cy="60479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EEF83F5-03F5-B437-DDE3-DFE79554C845}"/>
              </a:ext>
            </a:extLst>
          </p:cNvPr>
          <p:cNvCxnSpPr>
            <a:stCxn id="5" idx="2"/>
            <a:endCxn id="18" idx="7"/>
          </p:cNvCxnSpPr>
          <p:nvPr/>
        </p:nvCxnSpPr>
        <p:spPr>
          <a:xfrm flipH="1">
            <a:off x="9436165" y="3436922"/>
            <a:ext cx="219290" cy="37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1EC5C28-A6BB-DB1F-3121-47A1EEE4863A}"/>
              </a:ext>
            </a:extLst>
          </p:cNvPr>
          <p:cNvCxnSpPr>
            <a:cxnSpLocks/>
            <a:stCxn id="9" idx="7"/>
          </p:cNvCxnSpPr>
          <p:nvPr/>
        </p:nvCxnSpPr>
        <p:spPr>
          <a:xfrm flipV="1">
            <a:off x="10756427" y="2718847"/>
            <a:ext cx="403519" cy="223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C1052CA6-EE41-A2FC-8D49-B44438BDC085}"/>
              </a:ext>
            </a:extLst>
          </p:cNvPr>
          <p:cNvSpPr/>
          <p:nvPr/>
        </p:nvSpPr>
        <p:spPr>
          <a:xfrm>
            <a:off x="9795204" y="4646854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198FA27-FBAC-2245-6B79-2BA9275D7AA2}"/>
              </a:ext>
            </a:extLst>
          </p:cNvPr>
          <p:cNvSpPr/>
          <p:nvPr/>
        </p:nvSpPr>
        <p:spPr>
          <a:xfrm>
            <a:off x="10378368" y="5197786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AE8315EB-4963-2A08-E15C-C64141D279F0}"/>
              </a:ext>
            </a:extLst>
          </p:cNvPr>
          <p:cNvSpPr/>
          <p:nvPr/>
        </p:nvSpPr>
        <p:spPr>
          <a:xfrm>
            <a:off x="11215012" y="5870014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5EA0C91-E8AE-6C19-3B70-8CE9A850220D}"/>
              </a:ext>
            </a:extLst>
          </p:cNvPr>
          <p:cNvSpPr/>
          <p:nvPr/>
        </p:nvSpPr>
        <p:spPr>
          <a:xfrm>
            <a:off x="11152809" y="4838132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C7396FF-83FA-87DB-ABA2-526AFF3BFA50}"/>
              </a:ext>
            </a:extLst>
          </p:cNvPr>
          <p:cNvCxnSpPr>
            <a:stCxn id="38" idx="5"/>
            <a:endCxn id="39" idx="1"/>
          </p:cNvCxnSpPr>
          <p:nvPr/>
        </p:nvCxnSpPr>
        <p:spPr>
          <a:xfrm>
            <a:off x="10121735" y="4973385"/>
            <a:ext cx="312657" cy="2804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4DE90B-E475-74B3-B60C-33416D1424B4}"/>
              </a:ext>
            </a:extLst>
          </p:cNvPr>
          <p:cNvCxnSpPr>
            <a:cxnSpLocks/>
            <a:stCxn id="41" idx="4"/>
            <a:endCxn id="40" idx="0"/>
          </p:cNvCxnSpPr>
          <p:nvPr/>
        </p:nvCxnSpPr>
        <p:spPr>
          <a:xfrm>
            <a:off x="11344087" y="5220687"/>
            <a:ext cx="62203" cy="6493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725DA2C-3FA1-D34E-665F-0ED68310AB44}"/>
              </a:ext>
            </a:extLst>
          </p:cNvPr>
          <p:cNvCxnSpPr>
            <a:cxnSpLocks/>
            <a:stCxn id="39" idx="6"/>
            <a:endCxn id="41" idx="3"/>
          </p:cNvCxnSpPr>
          <p:nvPr/>
        </p:nvCxnSpPr>
        <p:spPr>
          <a:xfrm flipV="1">
            <a:off x="10760923" y="5164663"/>
            <a:ext cx="447910" cy="2244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974422D-616B-68D9-BA7F-550EB10DADBE}"/>
              </a:ext>
            </a:extLst>
          </p:cNvPr>
          <p:cNvCxnSpPr>
            <a:cxnSpLocks/>
            <a:stCxn id="40" idx="1"/>
            <a:endCxn id="39" idx="5"/>
          </p:cNvCxnSpPr>
          <p:nvPr/>
        </p:nvCxnSpPr>
        <p:spPr>
          <a:xfrm flipH="1" flipV="1">
            <a:off x="10704899" y="5524317"/>
            <a:ext cx="566137" cy="4017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36D5FAAB-E76F-4BA3-E7A5-0E6EC58EF631}"/>
              </a:ext>
            </a:extLst>
          </p:cNvPr>
          <p:cNvSpPr/>
          <p:nvPr/>
        </p:nvSpPr>
        <p:spPr>
          <a:xfrm>
            <a:off x="9079138" y="4196100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3D6CA0D-94B3-3FE2-7CEB-FFF59F50B55A}"/>
              </a:ext>
            </a:extLst>
          </p:cNvPr>
          <p:cNvSpPr/>
          <p:nvPr/>
        </p:nvSpPr>
        <p:spPr>
          <a:xfrm>
            <a:off x="9145867" y="5619192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7E93841-AAC1-E97C-C0EE-137D35937FC2}"/>
              </a:ext>
            </a:extLst>
          </p:cNvPr>
          <p:cNvSpPr/>
          <p:nvPr/>
        </p:nvSpPr>
        <p:spPr>
          <a:xfrm>
            <a:off x="9832547" y="5370634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ABAF26C-8AE8-F80D-25BA-3512675DF5E1}"/>
              </a:ext>
            </a:extLst>
          </p:cNvPr>
          <p:cNvSpPr/>
          <p:nvPr/>
        </p:nvSpPr>
        <p:spPr>
          <a:xfrm>
            <a:off x="8407249" y="6252569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E45E6F3-B1C7-AD0C-C3D0-5BA940E2D350}"/>
              </a:ext>
            </a:extLst>
          </p:cNvPr>
          <p:cNvCxnSpPr>
            <a:endCxn id="46" idx="1"/>
          </p:cNvCxnSpPr>
          <p:nvPr/>
        </p:nvCxnSpPr>
        <p:spPr>
          <a:xfrm>
            <a:off x="8758537" y="3997845"/>
            <a:ext cx="376625" cy="2542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69CE00-C7CC-FA0F-0FCB-F8267AFC961F}"/>
              </a:ext>
            </a:extLst>
          </p:cNvPr>
          <p:cNvCxnSpPr>
            <a:cxnSpLocks/>
            <a:stCxn id="47" idx="6"/>
            <a:endCxn id="48" idx="2"/>
          </p:cNvCxnSpPr>
          <p:nvPr/>
        </p:nvCxnSpPr>
        <p:spPr>
          <a:xfrm flipV="1">
            <a:off x="9528422" y="5561912"/>
            <a:ext cx="304125" cy="2485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25B41D3-DD47-28E5-5719-0B6612AD5017}"/>
              </a:ext>
            </a:extLst>
          </p:cNvPr>
          <p:cNvCxnSpPr>
            <a:cxnSpLocks/>
            <a:stCxn id="46" idx="6"/>
            <a:endCxn id="18" idx="4"/>
          </p:cNvCxnSpPr>
          <p:nvPr/>
        </p:nvCxnSpPr>
        <p:spPr>
          <a:xfrm flipH="1" flipV="1">
            <a:off x="9300912" y="3801047"/>
            <a:ext cx="160781" cy="58633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24059F-A8E4-84A0-8BC6-6C46E7290CD7}"/>
              </a:ext>
            </a:extLst>
          </p:cNvPr>
          <p:cNvCxnSpPr>
            <a:cxnSpLocks/>
            <a:stCxn id="47" idx="3"/>
            <a:endCxn id="49" idx="7"/>
          </p:cNvCxnSpPr>
          <p:nvPr/>
        </p:nvCxnSpPr>
        <p:spPr>
          <a:xfrm flipH="1">
            <a:off x="8733780" y="5945723"/>
            <a:ext cx="468111" cy="3628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8F55D96-0D04-090B-F0F7-DED722080A01}"/>
              </a:ext>
            </a:extLst>
          </p:cNvPr>
          <p:cNvCxnSpPr>
            <a:cxnSpLocks/>
            <a:stCxn id="48" idx="1"/>
            <a:endCxn id="46" idx="5"/>
          </p:cNvCxnSpPr>
          <p:nvPr/>
        </p:nvCxnSpPr>
        <p:spPr>
          <a:xfrm flipH="1" flipV="1">
            <a:off x="9405669" y="4522631"/>
            <a:ext cx="482902" cy="9040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64DD939-37EA-9C6B-6101-486B07EEEB25}"/>
              </a:ext>
            </a:extLst>
          </p:cNvPr>
          <p:cNvCxnSpPr>
            <a:cxnSpLocks/>
            <a:stCxn id="38" idx="0"/>
            <a:endCxn id="5" idx="4"/>
          </p:cNvCxnSpPr>
          <p:nvPr/>
        </p:nvCxnSpPr>
        <p:spPr>
          <a:xfrm flipH="1" flipV="1">
            <a:off x="9846733" y="3628199"/>
            <a:ext cx="139749" cy="10186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F961153-284F-4284-E0A0-73D6CD24CB72}"/>
              </a:ext>
            </a:extLst>
          </p:cNvPr>
          <p:cNvCxnSpPr>
            <a:stCxn id="39" idx="2"/>
            <a:endCxn id="48" idx="7"/>
          </p:cNvCxnSpPr>
          <p:nvPr/>
        </p:nvCxnSpPr>
        <p:spPr>
          <a:xfrm flipH="1">
            <a:off x="10159078" y="5389064"/>
            <a:ext cx="219290" cy="375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C04FEE2-59AB-EBF1-83AD-15C02323794C}"/>
              </a:ext>
            </a:extLst>
          </p:cNvPr>
          <p:cNvCxnSpPr>
            <a:cxnSpLocks/>
            <a:stCxn id="41" idx="7"/>
          </p:cNvCxnSpPr>
          <p:nvPr/>
        </p:nvCxnSpPr>
        <p:spPr>
          <a:xfrm flipV="1">
            <a:off x="11479340" y="4670989"/>
            <a:ext cx="403519" cy="22316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A8259-8338-5F9C-95D6-77C0B499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5793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88B0C-E826-6EE8-2FF5-E29663045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7F4CB-7E10-4011-7256-0A65AD1F105D}"/>
              </a:ext>
            </a:extLst>
          </p:cNvPr>
          <p:cNvSpPr txBox="1"/>
          <p:nvPr/>
        </p:nvSpPr>
        <p:spPr>
          <a:xfrm>
            <a:off x="838200" y="1735028"/>
            <a:ext cx="108701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SEAL uses a standard DGCNN GNN and doesn’t make any innovations in this domain, leaving it to future work.</a:t>
            </a:r>
          </a:p>
          <a:p>
            <a:r>
              <a:rPr lang="en-US" dirty="0"/>
              <a:t>The Node Information Matrix and the Adjacency Matrix are passed as inputs to the GNN, which processes them through some convolution layers, followed by aggregation layers which generate a graph embedding vector, which is sent to a fully connected classifier.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2BE899-10DE-5D62-40C6-FB4F8EFEF8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824612"/>
              </p:ext>
            </p:extLst>
          </p:nvPr>
        </p:nvGraphicFramePr>
        <p:xfrm>
          <a:off x="838200" y="3366384"/>
          <a:ext cx="20828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776220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899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70307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1241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33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8281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851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4371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829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20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0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65808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24D4ECC-5FC2-753E-3E31-5F0B7462C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909071"/>
              </p:ext>
            </p:extLst>
          </p:nvPr>
        </p:nvGraphicFramePr>
        <p:xfrm>
          <a:off x="838200" y="4909931"/>
          <a:ext cx="20828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4776220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5889945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5703073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412415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03341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83828130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2685166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01437164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2829015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3206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058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4407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6565808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9323AB-47F3-7084-0A20-9D90BF663A98}"/>
              </a:ext>
            </a:extLst>
          </p:cNvPr>
          <p:cNvSpPr txBox="1"/>
          <p:nvPr/>
        </p:nvSpPr>
        <p:spPr>
          <a:xfrm>
            <a:off x="988526" y="3661387"/>
            <a:ext cx="17821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 Information Matrix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81BFFA-A768-008F-B138-78FA26BC3F4B}"/>
              </a:ext>
            </a:extLst>
          </p:cNvPr>
          <p:cNvSpPr txBox="1"/>
          <p:nvPr/>
        </p:nvSpPr>
        <p:spPr>
          <a:xfrm>
            <a:off x="988526" y="5466191"/>
            <a:ext cx="18095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Adjacency Matrix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3AA8357-F204-14BC-0D53-93FDCA1D7830}"/>
              </a:ext>
            </a:extLst>
          </p:cNvPr>
          <p:cNvSpPr/>
          <p:nvPr/>
        </p:nvSpPr>
        <p:spPr>
          <a:xfrm>
            <a:off x="4161453" y="3429000"/>
            <a:ext cx="2082800" cy="2327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Graph Neural Network</a:t>
            </a:r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2ED2C6F-5C0B-2BD9-FC82-E3C56770F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115523"/>
              </p:ext>
            </p:extLst>
          </p:nvPr>
        </p:nvGraphicFramePr>
        <p:xfrm>
          <a:off x="6939902" y="3129954"/>
          <a:ext cx="208280" cy="29260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1927913492"/>
                    </a:ext>
                  </a:extLst>
                </a:gridCol>
              </a:tblGrid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714894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976904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6968256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002601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9649934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2040359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039850"/>
                  </a:ext>
                </a:extLst>
              </a:tr>
              <a:tr h="29842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466276"/>
                  </a:ext>
                </a:extLst>
              </a:tr>
            </a:tbl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8782191-CF93-BEF1-8F79-56A829039982}"/>
              </a:ext>
            </a:extLst>
          </p:cNvPr>
          <p:cNvSpPr/>
          <p:nvPr/>
        </p:nvSpPr>
        <p:spPr>
          <a:xfrm>
            <a:off x="7843831" y="3429000"/>
            <a:ext cx="2082800" cy="23279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Fully Connected Layer</a:t>
            </a: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AF1FAF65-8985-BD27-F11B-0565BE4BF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078998"/>
              </p:ext>
            </p:extLst>
          </p:nvPr>
        </p:nvGraphicFramePr>
        <p:xfrm>
          <a:off x="10737461" y="3485148"/>
          <a:ext cx="208280" cy="2215692"/>
        </p:xfrm>
        <a:graphic>
          <a:graphicData uri="http://schemas.openxmlformats.org/drawingml/2006/table">
            <a:tbl>
              <a:tblPr firstRow="1" bandRow="1">
                <a:tableStyleId>{37CE84F3-28C3-443E-9E96-99CF82512B78}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595302165"/>
                    </a:ext>
                  </a:extLst>
                </a:gridCol>
              </a:tblGrid>
              <a:tr h="1107846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6965666"/>
                  </a:ext>
                </a:extLst>
              </a:tr>
              <a:tr h="110784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4032935"/>
                  </a:ext>
                </a:extLst>
              </a:tr>
            </a:tbl>
          </a:graphicData>
        </a:graphic>
      </p:graphicFrame>
      <p:sp>
        <p:nvSpPr>
          <p:cNvPr id="33" name="TextBox 32">
            <a:extLst>
              <a:ext uri="{FF2B5EF4-FFF2-40B4-BE49-F238E27FC236}">
                <a16:creationId xmlns:a16="http://schemas.microsoft.com/office/drawing/2014/main" id="{1327BCBD-20FE-B7A4-1C81-7FADE51D175F}"/>
              </a:ext>
            </a:extLst>
          </p:cNvPr>
          <p:cNvSpPr txBox="1"/>
          <p:nvPr/>
        </p:nvSpPr>
        <p:spPr>
          <a:xfrm>
            <a:off x="6244253" y="6123543"/>
            <a:ext cx="1874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Embedding</a:t>
            </a:r>
          </a:p>
        </p:txBody>
      </p:sp>
      <p:sp>
        <p:nvSpPr>
          <p:cNvPr id="34" name="Arrow: Right 33">
            <a:extLst>
              <a:ext uri="{FF2B5EF4-FFF2-40B4-BE49-F238E27FC236}">
                <a16:creationId xmlns:a16="http://schemas.microsoft.com/office/drawing/2014/main" id="{343E563C-2940-7CE7-97C8-9CE171834A03}"/>
              </a:ext>
            </a:extLst>
          </p:cNvPr>
          <p:cNvSpPr/>
          <p:nvPr/>
        </p:nvSpPr>
        <p:spPr>
          <a:xfrm>
            <a:off x="3032449" y="3922644"/>
            <a:ext cx="978677" cy="2294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E6B4EC8F-C085-02D4-E28F-40DFA4027A82}"/>
              </a:ext>
            </a:extLst>
          </p:cNvPr>
          <p:cNvSpPr/>
          <p:nvPr/>
        </p:nvSpPr>
        <p:spPr>
          <a:xfrm>
            <a:off x="3036596" y="5062331"/>
            <a:ext cx="978677" cy="229478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8C140B2E-C046-82EA-4DB8-4638FC0FAC5C}"/>
              </a:ext>
            </a:extLst>
          </p:cNvPr>
          <p:cNvSpPr/>
          <p:nvPr/>
        </p:nvSpPr>
        <p:spPr>
          <a:xfrm>
            <a:off x="6300729" y="4463619"/>
            <a:ext cx="582696" cy="24219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Arrow: Right 36">
            <a:extLst>
              <a:ext uri="{FF2B5EF4-FFF2-40B4-BE49-F238E27FC236}">
                <a16:creationId xmlns:a16="http://schemas.microsoft.com/office/drawing/2014/main" id="{3FD01674-9F81-B9DC-E711-DA99C6483F08}"/>
              </a:ext>
            </a:extLst>
          </p:cNvPr>
          <p:cNvSpPr/>
          <p:nvPr/>
        </p:nvSpPr>
        <p:spPr>
          <a:xfrm>
            <a:off x="7181401" y="4463618"/>
            <a:ext cx="582696" cy="242195"/>
          </a:xfrm>
          <a:prstGeom prst="righ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Arrow: Right 37">
            <a:extLst>
              <a:ext uri="{FF2B5EF4-FFF2-40B4-BE49-F238E27FC236}">
                <a16:creationId xmlns:a16="http://schemas.microsoft.com/office/drawing/2014/main" id="{4268EBD7-1EFF-56C9-1452-08FFDA04BF69}"/>
              </a:ext>
            </a:extLst>
          </p:cNvPr>
          <p:cNvSpPr/>
          <p:nvPr/>
        </p:nvSpPr>
        <p:spPr>
          <a:xfrm>
            <a:off x="10006365" y="4478904"/>
            <a:ext cx="582696" cy="242195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9658AB-A9BE-D485-388E-E8772C5F9687}"/>
              </a:ext>
            </a:extLst>
          </p:cNvPr>
          <p:cNvSpPr txBox="1"/>
          <p:nvPr/>
        </p:nvSpPr>
        <p:spPr>
          <a:xfrm>
            <a:off x="10006365" y="5817328"/>
            <a:ext cx="2036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Classification Result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305BB-5F35-BA62-DA22-F9E3D4E66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084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3BDF2-7C5C-D5CA-B2E2-92B9A1596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DGCNN Architecture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8CFB7F8-B2AB-FDD3-8BAD-3E3C6DA11629}"/>
              </a:ext>
            </a:extLst>
          </p:cNvPr>
          <p:cNvSpPr/>
          <p:nvPr/>
        </p:nvSpPr>
        <p:spPr>
          <a:xfrm>
            <a:off x="1103586" y="2007476"/>
            <a:ext cx="872359" cy="851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735DE7-C675-B08F-F294-91B660D32D37}"/>
              </a:ext>
            </a:extLst>
          </p:cNvPr>
          <p:cNvSpPr/>
          <p:nvPr/>
        </p:nvSpPr>
        <p:spPr>
          <a:xfrm>
            <a:off x="1557790" y="2853544"/>
            <a:ext cx="872359" cy="851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4502685-9A94-C4F9-C606-33E587C60578}"/>
              </a:ext>
            </a:extLst>
          </p:cNvPr>
          <p:cNvSpPr/>
          <p:nvPr/>
        </p:nvSpPr>
        <p:spPr>
          <a:xfrm>
            <a:off x="1975944" y="3710152"/>
            <a:ext cx="872359" cy="851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27B31C4-BBD1-5439-8A87-6C0F0A32A746}"/>
              </a:ext>
            </a:extLst>
          </p:cNvPr>
          <p:cNvSpPr/>
          <p:nvPr/>
        </p:nvSpPr>
        <p:spPr>
          <a:xfrm>
            <a:off x="2412123" y="4561490"/>
            <a:ext cx="872359" cy="8513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GCN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F6FB41-9C28-BB8C-41AF-459132D56A9A}"/>
              </a:ext>
            </a:extLst>
          </p:cNvPr>
          <p:cNvSpPr/>
          <p:nvPr/>
        </p:nvSpPr>
        <p:spPr>
          <a:xfrm>
            <a:off x="4214648" y="1870841"/>
            <a:ext cx="441435" cy="32897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A25127-27B6-0316-CE7F-5B64DA07EC01}"/>
              </a:ext>
            </a:extLst>
          </p:cNvPr>
          <p:cNvSpPr txBox="1"/>
          <p:nvPr/>
        </p:nvSpPr>
        <p:spPr>
          <a:xfrm rot="16200000">
            <a:off x="3660474" y="3331043"/>
            <a:ext cx="1549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Concatenation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20ED5E9-91AB-3E4E-F64C-E021B447A142}"/>
              </a:ext>
            </a:extLst>
          </p:cNvPr>
          <p:cNvCxnSpPr>
            <a:stCxn id="3" idx="4"/>
            <a:endCxn id="4" idx="1"/>
          </p:cNvCxnSpPr>
          <p:nvPr/>
        </p:nvCxnSpPr>
        <p:spPr>
          <a:xfrm>
            <a:off x="1539766" y="2858814"/>
            <a:ext cx="145778" cy="1194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F6E8C3B-9F0B-AA5B-3277-52139B0C6D8E}"/>
              </a:ext>
            </a:extLst>
          </p:cNvPr>
          <p:cNvCxnSpPr>
            <a:cxnSpLocks/>
            <a:stCxn id="4" idx="5"/>
            <a:endCxn id="5" idx="0"/>
          </p:cNvCxnSpPr>
          <p:nvPr/>
        </p:nvCxnSpPr>
        <p:spPr>
          <a:xfrm>
            <a:off x="2302395" y="3580206"/>
            <a:ext cx="109729" cy="129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0148EB2-7CD7-148C-8A81-50FC29FB67C3}"/>
              </a:ext>
            </a:extLst>
          </p:cNvPr>
          <p:cNvCxnSpPr>
            <a:stCxn id="5" idx="4"/>
            <a:endCxn id="6" idx="1"/>
          </p:cNvCxnSpPr>
          <p:nvPr/>
        </p:nvCxnSpPr>
        <p:spPr>
          <a:xfrm>
            <a:off x="2412124" y="4561490"/>
            <a:ext cx="127753" cy="124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D59ADF0-81A9-5FFE-04AB-B05EC99B2270}"/>
              </a:ext>
            </a:extLst>
          </p:cNvPr>
          <p:cNvCxnSpPr>
            <a:stCxn id="3" idx="6"/>
          </p:cNvCxnSpPr>
          <p:nvPr/>
        </p:nvCxnSpPr>
        <p:spPr>
          <a:xfrm>
            <a:off x="1975945" y="2433145"/>
            <a:ext cx="227475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1766A9E-9813-616A-803C-45169BE9084D}"/>
              </a:ext>
            </a:extLst>
          </p:cNvPr>
          <p:cNvCxnSpPr>
            <a:stCxn id="4" idx="6"/>
          </p:cNvCxnSpPr>
          <p:nvPr/>
        </p:nvCxnSpPr>
        <p:spPr>
          <a:xfrm>
            <a:off x="2430149" y="3279213"/>
            <a:ext cx="18205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4542BF1-0FE6-5137-787F-54F6B4724083}"/>
              </a:ext>
            </a:extLst>
          </p:cNvPr>
          <p:cNvCxnSpPr>
            <a:stCxn id="5" idx="6"/>
          </p:cNvCxnSpPr>
          <p:nvPr/>
        </p:nvCxnSpPr>
        <p:spPr>
          <a:xfrm>
            <a:off x="2848303" y="4135821"/>
            <a:ext cx="136634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89E1BBD-870C-201A-8EB3-4070A0C8DB31}"/>
              </a:ext>
            </a:extLst>
          </p:cNvPr>
          <p:cNvCxnSpPr>
            <a:stCxn id="6" idx="6"/>
          </p:cNvCxnSpPr>
          <p:nvPr/>
        </p:nvCxnSpPr>
        <p:spPr>
          <a:xfrm>
            <a:off x="3284482" y="4987159"/>
            <a:ext cx="93016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685C435B-1C0B-79BA-70EA-D8F42180BF92}"/>
              </a:ext>
            </a:extLst>
          </p:cNvPr>
          <p:cNvSpPr/>
          <p:nvPr/>
        </p:nvSpPr>
        <p:spPr>
          <a:xfrm>
            <a:off x="5570483" y="1733520"/>
            <a:ext cx="451945" cy="356437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EDCE2-E5CD-D7AB-E22E-318331B1672B}"/>
              </a:ext>
            </a:extLst>
          </p:cNvPr>
          <p:cNvSpPr txBox="1"/>
          <p:nvPr/>
        </p:nvSpPr>
        <p:spPr>
          <a:xfrm rot="16200000">
            <a:off x="4025513" y="3244334"/>
            <a:ext cx="3564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Graph Aggregation Layer (Sort </a:t>
            </a:r>
            <a:r>
              <a:rPr lang="en-US" dirty="0" err="1"/>
              <a:t>Aggr</a:t>
            </a:r>
            <a:r>
              <a:rPr lang="en-US" dirty="0"/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4B0931-2737-D08B-AB88-9743964EA2C7}"/>
              </a:ext>
            </a:extLst>
          </p:cNvPr>
          <p:cNvSpPr/>
          <p:nvPr/>
        </p:nvSpPr>
        <p:spPr>
          <a:xfrm>
            <a:off x="7032688" y="1808750"/>
            <a:ext cx="441434" cy="34139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CC1279E-0679-FA5E-61DA-E905B32EF9A5}"/>
              </a:ext>
            </a:extLst>
          </p:cNvPr>
          <p:cNvSpPr txBox="1"/>
          <p:nvPr/>
        </p:nvSpPr>
        <p:spPr>
          <a:xfrm rot="16200000">
            <a:off x="5986376" y="3331043"/>
            <a:ext cx="2461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1-D Conv, Pooling Layers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D1ADFBB-F3B2-0115-4385-A7A81D1244C4}"/>
              </a:ext>
            </a:extLst>
          </p:cNvPr>
          <p:cNvSpPr/>
          <p:nvPr/>
        </p:nvSpPr>
        <p:spPr>
          <a:xfrm>
            <a:off x="8200698" y="2551384"/>
            <a:ext cx="2554013" cy="1928649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Dense Classifier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729A49-B7D6-2016-A7FB-B458F9084137}"/>
              </a:ext>
            </a:extLst>
          </p:cNvPr>
          <p:cNvCxnSpPr>
            <a:stCxn id="7" idx="3"/>
            <a:endCxn id="27" idx="1"/>
          </p:cNvCxnSpPr>
          <p:nvPr/>
        </p:nvCxnSpPr>
        <p:spPr>
          <a:xfrm flipV="1">
            <a:off x="4656083" y="3515708"/>
            <a:ext cx="914400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E2EA846-0B33-80BF-E370-A72DAECC6F65}"/>
              </a:ext>
            </a:extLst>
          </p:cNvPr>
          <p:cNvCxnSpPr>
            <a:stCxn id="27" idx="3"/>
            <a:endCxn id="30" idx="0"/>
          </p:cNvCxnSpPr>
          <p:nvPr/>
        </p:nvCxnSpPr>
        <p:spPr>
          <a:xfrm>
            <a:off x="6022428" y="3515708"/>
            <a:ext cx="1010260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505CEC5-2E43-2893-236A-70A23DEEE12E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>
            <a:off x="7474122" y="3515709"/>
            <a:ext cx="72657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1" name="Right Brace 40">
            <a:extLst>
              <a:ext uri="{FF2B5EF4-FFF2-40B4-BE49-F238E27FC236}">
                <a16:creationId xmlns:a16="http://schemas.microsoft.com/office/drawing/2014/main" id="{AFD89638-0DAB-5EEB-4D22-E340FF7C3680}"/>
              </a:ext>
            </a:extLst>
          </p:cNvPr>
          <p:cNvSpPr/>
          <p:nvPr/>
        </p:nvSpPr>
        <p:spPr>
          <a:xfrm rot="5400000">
            <a:off x="1904999" y="4721774"/>
            <a:ext cx="475593" cy="2609192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B0A7BD4-ADFC-3B0C-CB41-88777C2FBDA6}"/>
              </a:ext>
            </a:extLst>
          </p:cNvPr>
          <p:cNvSpPr txBox="1"/>
          <p:nvPr/>
        </p:nvSpPr>
        <p:spPr>
          <a:xfrm>
            <a:off x="1030476" y="6308209"/>
            <a:ext cx="25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Passing Scheme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10603C-1B37-EEB0-4377-F66808B2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160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A8EE9D-0C61-8EC9-7BD1-292CF2348F7E}"/>
              </a:ext>
            </a:extLst>
          </p:cNvPr>
          <p:cNvSpPr txBox="1"/>
          <p:nvPr/>
        </p:nvSpPr>
        <p:spPr>
          <a:xfrm>
            <a:off x="1133475" y="666750"/>
            <a:ext cx="41497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Link Prediction Problem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3B31304-09C5-5FA1-9B60-2A511ECB6F9E}"/>
              </a:ext>
            </a:extLst>
          </p:cNvPr>
          <p:cNvSpPr/>
          <p:nvPr/>
        </p:nvSpPr>
        <p:spPr>
          <a:xfrm>
            <a:off x="2878840" y="1843099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2F6B949-25C7-C10B-99D0-421249908DA7}"/>
              </a:ext>
            </a:extLst>
          </p:cNvPr>
          <p:cNvSpPr/>
          <p:nvPr/>
        </p:nvSpPr>
        <p:spPr>
          <a:xfrm>
            <a:off x="3462004" y="2394031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6264EA1-96E2-2BB0-2590-1445125EB1EC}"/>
              </a:ext>
            </a:extLst>
          </p:cNvPr>
          <p:cNvSpPr/>
          <p:nvPr/>
        </p:nvSpPr>
        <p:spPr>
          <a:xfrm>
            <a:off x="3079449" y="3066259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D70D77D-D39E-6206-C5A5-BCD58F39F759}"/>
              </a:ext>
            </a:extLst>
          </p:cNvPr>
          <p:cNvSpPr/>
          <p:nvPr/>
        </p:nvSpPr>
        <p:spPr>
          <a:xfrm>
            <a:off x="4298648" y="3066259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70BBF56-56A2-3458-4378-956F0E5BC169}"/>
              </a:ext>
            </a:extLst>
          </p:cNvPr>
          <p:cNvSpPr/>
          <p:nvPr/>
        </p:nvSpPr>
        <p:spPr>
          <a:xfrm>
            <a:off x="1892688" y="3062494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2DEA003-8CF8-2BE0-5E7A-963D050C9572}"/>
              </a:ext>
            </a:extLst>
          </p:cNvPr>
          <p:cNvSpPr/>
          <p:nvPr/>
        </p:nvSpPr>
        <p:spPr>
          <a:xfrm>
            <a:off x="4236445" y="2034377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9026578-3C0C-7408-FBF5-568CD59665A1}"/>
              </a:ext>
            </a:extLst>
          </p:cNvPr>
          <p:cNvSpPr/>
          <p:nvPr/>
        </p:nvSpPr>
        <p:spPr>
          <a:xfrm>
            <a:off x="5713445" y="2038954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827710-24C1-8F80-B76D-CCA38375BF63}"/>
              </a:ext>
            </a:extLst>
          </p:cNvPr>
          <p:cNvSpPr/>
          <p:nvPr/>
        </p:nvSpPr>
        <p:spPr>
          <a:xfrm>
            <a:off x="5441065" y="3062495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12BFD50-A488-44E1-F391-FA1E5BC9D16B}"/>
              </a:ext>
            </a:extLst>
          </p:cNvPr>
          <p:cNvSpPr/>
          <p:nvPr/>
        </p:nvSpPr>
        <p:spPr>
          <a:xfrm>
            <a:off x="4900646" y="3848740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9F476D8-CA8D-51C1-961B-2C46049AFBC0}"/>
              </a:ext>
            </a:extLst>
          </p:cNvPr>
          <p:cNvSpPr/>
          <p:nvPr/>
        </p:nvSpPr>
        <p:spPr>
          <a:xfrm>
            <a:off x="6582663" y="3017185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10BC3B-5E67-FC47-DE23-683360C0033A}"/>
              </a:ext>
            </a:extLst>
          </p:cNvPr>
          <p:cNvCxnSpPr>
            <a:stCxn id="3" idx="5"/>
            <a:endCxn id="4" idx="1"/>
          </p:cNvCxnSpPr>
          <p:nvPr/>
        </p:nvCxnSpPr>
        <p:spPr>
          <a:xfrm>
            <a:off x="3205371" y="2169630"/>
            <a:ext cx="312657" cy="280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577EB8-A3BF-0EC6-B5F2-AC35722CEF9F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3462004" y="3257537"/>
            <a:ext cx="8366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1453693-F359-D27B-00F1-27D67CDA69A3}"/>
              </a:ext>
            </a:extLst>
          </p:cNvPr>
          <p:cNvCxnSpPr>
            <a:cxnSpLocks/>
            <a:stCxn id="4" idx="2"/>
            <a:endCxn id="7" idx="7"/>
          </p:cNvCxnSpPr>
          <p:nvPr/>
        </p:nvCxnSpPr>
        <p:spPr>
          <a:xfrm flipH="1">
            <a:off x="2219219" y="2585309"/>
            <a:ext cx="1242785" cy="53320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10A661A-03A3-F003-C5B5-796544A44363}"/>
              </a:ext>
            </a:extLst>
          </p:cNvPr>
          <p:cNvCxnSpPr>
            <a:cxnSpLocks/>
            <a:stCxn id="5" idx="7"/>
            <a:endCxn id="4" idx="4"/>
          </p:cNvCxnSpPr>
          <p:nvPr/>
        </p:nvCxnSpPr>
        <p:spPr>
          <a:xfrm flipV="1">
            <a:off x="3405980" y="2776586"/>
            <a:ext cx="247302" cy="345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9F0D9B5-4029-CD9D-75B7-6A1732232F03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4427723" y="2416932"/>
            <a:ext cx="62203" cy="6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D174818-18E5-9B9F-0F38-F49677E89459}"/>
              </a:ext>
            </a:extLst>
          </p:cNvPr>
          <p:cNvCxnSpPr>
            <a:stCxn id="3" idx="6"/>
            <a:endCxn id="8" idx="2"/>
          </p:cNvCxnSpPr>
          <p:nvPr/>
        </p:nvCxnSpPr>
        <p:spPr>
          <a:xfrm>
            <a:off x="3261395" y="2034377"/>
            <a:ext cx="975050" cy="191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6777321-D407-7B02-2202-D156307A03D9}"/>
              </a:ext>
            </a:extLst>
          </p:cNvPr>
          <p:cNvCxnSpPr>
            <a:stCxn id="6" idx="5"/>
            <a:endCxn id="17" idx="1"/>
          </p:cNvCxnSpPr>
          <p:nvPr/>
        </p:nvCxnSpPr>
        <p:spPr>
          <a:xfrm>
            <a:off x="4625179" y="3392790"/>
            <a:ext cx="331491" cy="5119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EC4C9AD-5EE5-0FC1-18FF-A3ABBF58CD57}"/>
              </a:ext>
            </a:extLst>
          </p:cNvPr>
          <p:cNvCxnSpPr>
            <a:stCxn id="17" idx="7"/>
            <a:endCxn id="16" idx="3"/>
          </p:cNvCxnSpPr>
          <p:nvPr/>
        </p:nvCxnSpPr>
        <p:spPr>
          <a:xfrm flipV="1">
            <a:off x="5227177" y="3389026"/>
            <a:ext cx="269912" cy="515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E7C5B9DE-1D6B-AD7C-ACE3-AF43E5D54095}"/>
              </a:ext>
            </a:extLst>
          </p:cNvPr>
          <p:cNvCxnSpPr>
            <a:cxnSpLocks/>
            <a:stCxn id="18" idx="1"/>
            <a:endCxn id="15" idx="5"/>
          </p:cNvCxnSpPr>
          <p:nvPr/>
        </p:nvCxnSpPr>
        <p:spPr>
          <a:xfrm flipH="1" flipV="1">
            <a:off x="6039976" y="2365485"/>
            <a:ext cx="598711" cy="707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CA031F8-6752-4B5F-6C66-31458B549DF2}"/>
              </a:ext>
            </a:extLst>
          </p:cNvPr>
          <p:cNvCxnSpPr>
            <a:cxnSpLocks/>
            <a:stCxn id="16" idx="0"/>
            <a:endCxn id="15" idx="3"/>
          </p:cNvCxnSpPr>
          <p:nvPr/>
        </p:nvCxnSpPr>
        <p:spPr>
          <a:xfrm flipV="1">
            <a:off x="5632343" y="2365485"/>
            <a:ext cx="137126" cy="697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3F278D7F-8F36-B2FF-5065-492EE6603E8B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5823620" y="3208463"/>
            <a:ext cx="759043" cy="45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0ADBA20-E35A-182C-3A3C-F80EE0AB90E7}"/>
              </a:ext>
            </a:extLst>
          </p:cNvPr>
          <p:cNvCxnSpPr>
            <a:stCxn id="6" idx="6"/>
            <a:endCxn id="16" idx="2"/>
          </p:cNvCxnSpPr>
          <p:nvPr/>
        </p:nvCxnSpPr>
        <p:spPr>
          <a:xfrm flipV="1">
            <a:off x="4681203" y="3253773"/>
            <a:ext cx="759862" cy="376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88BAD422-6F14-50C5-7135-7D6EAB99632C}"/>
              </a:ext>
            </a:extLst>
          </p:cNvPr>
          <p:cNvSpPr txBox="1"/>
          <p:nvPr/>
        </p:nvSpPr>
        <p:spPr>
          <a:xfrm>
            <a:off x="4804755" y="2912523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Link?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E188B0BD-0038-EA99-D0A0-47E2D8D5AFC2}"/>
              </a:ext>
            </a:extLst>
          </p:cNvPr>
          <p:cNvSpPr/>
          <p:nvPr/>
        </p:nvSpPr>
        <p:spPr>
          <a:xfrm>
            <a:off x="7015175" y="1592843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7432F73-3C86-358D-9A89-B8B42B72AAE5}"/>
              </a:ext>
            </a:extLst>
          </p:cNvPr>
          <p:cNvSpPr/>
          <p:nvPr/>
        </p:nvSpPr>
        <p:spPr>
          <a:xfrm>
            <a:off x="7772997" y="2039340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4301F3D-0B44-3958-0CD4-DB2ACC6EF133}"/>
              </a:ext>
            </a:extLst>
          </p:cNvPr>
          <p:cNvSpPr/>
          <p:nvPr/>
        </p:nvSpPr>
        <p:spPr>
          <a:xfrm>
            <a:off x="7215784" y="2816003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E98B0DB4-668D-7DD7-2138-9C258AF6916D}"/>
              </a:ext>
            </a:extLst>
          </p:cNvPr>
          <p:cNvSpPr/>
          <p:nvPr/>
        </p:nvSpPr>
        <p:spPr>
          <a:xfrm>
            <a:off x="6486969" y="4161924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5773B11-91F1-B2D5-2783-500BDDA13B48}"/>
              </a:ext>
            </a:extLst>
          </p:cNvPr>
          <p:cNvCxnSpPr>
            <a:stCxn id="57" idx="5"/>
            <a:endCxn id="58" idx="1"/>
          </p:cNvCxnSpPr>
          <p:nvPr/>
        </p:nvCxnSpPr>
        <p:spPr>
          <a:xfrm>
            <a:off x="7341706" y="1919374"/>
            <a:ext cx="487315" cy="17599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49C16A7-2F1B-CBFF-27DC-FD70F4AF8020}"/>
              </a:ext>
            </a:extLst>
          </p:cNvPr>
          <p:cNvCxnSpPr>
            <a:cxnSpLocks/>
            <a:stCxn id="18" idx="4"/>
            <a:endCxn id="60" idx="7"/>
          </p:cNvCxnSpPr>
          <p:nvPr/>
        </p:nvCxnSpPr>
        <p:spPr>
          <a:xfrm>
            <a:off x="6773941" y="3399740"/>
            <a:ext cx="39559" cy="818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FA83C9C-BD65-6F8B-3FAA-64268302E7C7}"/>
              </a:ext>
            </a:extLst>
          </p:cNvPr>
          <p:cNvCxnSpPr>
            <a:cxnSpLocks/>
            <a:stCxn id="59" idx="7"/>
            <a:endCxn id="58" idx="4"/>
          </p:cNvCxnSpPr>
          <p:nvPr/>
        </p:nvCxnSpPr>
        <p:spPr>
          <a:xfrm flipV="1">
            <a:off x="7542315" y="2421895"/>
            <a:ext cx="421960" cy="45013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A245C1E6-E97D-369B-6724-24EC546828BE}"/>
              </a:ext>
            </a:extLst>
          </p:cNvPr>
          <p:cNvCxnSpPr>
            <a:cxnSpLocks/>
            <a:stCxn id="57" idx="3"/>
            <a:endCxn id="18" idx="0"/>
          </p:cNvCxnSpPr>
          <p:nvPr/>
        </p:nvCxnSpPr>
        <p:spPr>
          <a:xfrm flipH="1">
            <a:off x="6773941" y="1919374"/>
            <a:ext cx="297258" cy="109781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D5FBACD-A006-DE13-BB1D-00F9ED717020}"/>
              </a:ext>
            </a:extLst>
          </p:cNvPr>
          <p:cNvCxnSpPr>
            <a:cxnSpLocks/>
            <a:stCxn id="59" idx="3"/>
            <a:endCxn id="18" idx="6"/>
          </p:cNvCxnSpPr>
          <p:nvPr/>
        </p:nvCxnSpPr>
        <p:spPr>
          <a:xfrm flipH="1">
            <a:off x="6965218" y="3142534"/>
            <a:ext cx="306590" cy="6592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58B441A6-CDB6-4E70-C5C7-BD1EFA2B880A}"/>
              </a:ext>
            </a:extLst>
          </p:cNvPr>
          <p:cNvSpPr txBox="1"/>
          <p:nvPr/>
        </p:nvSpPr>
        <p:spPr>
          <a:xfrm>
            <a:off x="729274" y="4908158"/>
            <a:ext cx="1073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Applications in Recommendation systems, Knowledge graph completion, metabolic network reconstruction, etc.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9F5268-9B30-A1F2-3E09-DEEBD2E57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876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CE90A8-1DBF-1F73-B3F2-C272D74A918C}"/>
              </a:ext>
            </a:extLst>
          </p:cNvPr>
          <p:cNvSpPr txBox="1"/>
          <p:nvPr/>
        </p:nvSpPr>
        <p:spPr>
          <a:xfrm>
            <a:off x="802432" y="681135"/>
            <a:ext cx="40621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Heuristics Based Approach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E321FF-177D-672F-55CA-C0D0A21DBEAF}"/>
              </a:ext>
            </a:extLst>
          </p:cNvPr>
          <p:cNvSpPr/>
          <p:nvPr/>
        </p:nvSpPr>
        <p:spPr>
          <a:xfrm>
            <a:off x="7492828" y="2263402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9E9BCE5-5155-7B99-77A9-93A6D82DDA59}"/>
              </a:ext>
            </a:extLst>
          </p:cNvPr>
          <p:cNvSpPr/>
          <p:nvPr/>
        </p:nvSpPr>
        <p:spPr>
          <a:xfrm>
            <a:off x="7110273" y="2935630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59B342C-215B-9BA4-DDD3-89B122ACC194}"/>
              </a:ext>
            </a:extLst>
          </p:cNvPr>
          <p:cNvSpPr/>
          <p:nvPr/>
        </p:nvSpPr>
        <p:spPr>
          <a:xfrm>
            <a:off x="8329472" y="2935630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24BCAEF-4C03-9A1F-567E-76983A2363EB}"/>
              </a:ext>
            </a:extLst>
          </p:cNvPr>
          <p:cNvSpPr/>
          <p:nvPr/>
        </p:nvSpPr>
        <p:spPr>
          <a:xfrm>
            <a:off x="8267269" y="1903748"/>
            <a:ext cx="382555" cy="38255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3B10471-F7EB-A620-A290-92FB98335A56}"/>
              </a:ext>
            </a:extLst>
          </p:cNvPr>
          <p:cNvSpPr/>
          <p:nvPr/>
        </p:nvSpPr>
        <p:spPr>
          <a:xfrm>
            <a:off x="9744269" y="1908325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FCBA9D7-58AE-289E-A529-1F9FDDAC2E16}"/>
              </a:ext>
            </a:extLst>
          </p:cNvPr>
          <p:cNvSpPr/>
          <p:nvPr/>
        </p:nvSpPr>
        <p:spPr>
          <a:xfrm>
            <a:off x="9471889" y="2931866"/>
            <a:ext cx="382555" cy="382555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87AA5F9-AF87-711C-BF5C-ED0A3AA30D75}"/>
              </a:ext>
            </a:extLst>
          </p:cNvPr>
          <p:cNvSpPr/>
          <p:nvPr/>
        </p:nvSpPr>
        <p:spPr>
          <a:xfrm>
            <a:off x="8931470" y="3718111"/>
            <a:ext cx="382555" cy="38255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1BEEC5-768F-D675-6B2E-FFB0825F1C33}"/>
              </a:ext>
            </a:extLst>
          </p:cNvPr>
          <p:cNvSpPr/>
          <p:nvPr/>
        </p:nvSpPr>
        <p:spPr>
          <a:xfrm>
            <a:off x="10613487" y="2886556"/>
            <a:ext cx="382555" cy="382555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C255F4-D4DD-22C1-50DB-F09C8D74217F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7236195" y="2039001"/>
            <a:ext cx="312657" cy="2804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153790-E99A-6AA4-903B-7B67BB31DB39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7492828" y="3126908"/>
            <a:ext cx="8366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EFCC3-147D-EA5E-6C47-6914E8C6E21E}"/>
              </a:ext>
            </a:extLst>
          </p:cNvPr>
          <p:cNvCxnSpPr>
            <a:cxnSpLocks/>
            <a:stCxn id="5" idx="7"/>
            <a:endCxn id="4" idx="4"/>
          </p:cNvCxnSpPr>
          <p:nvPr/>
        </p:nvCxnSpPr>
        <p:spPr>
          <a:xfrm flipV="1">
            <a:off x="7436804" y="2645957"/>
            <a:ext cx="247302" cy="34569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E5141A-3B88-E287-AD90-F9055095B537}"/>
              </a:ext>
            </a:extLst>
          </p:cNvPr>
          <p:cNvCxnSpPr>
            <a:stCxn id="7" idx="4"/>
            <a:endCxn id="6" idx="0"/>
          </p:cNvCxnSpPr>
          <p:nvPr/>
        </p:nvCxnSpPr>
        <p:spPr>
          <a:xfrm>
            <a:off x="8458547" y="2286303"/>
            <a:ext cx="62203" cy="649327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C4D69C-8D79-002B-4228-39C21EF1A600}"/>
              </a:ext>
            </a:extLst>
          </p:cNvPr>
          <p:cNvCxnSpPr>
            <a:cxnSpLocks/>
            <a:endCxn id="7" idx="2"/>
          </p:cNvCxnSpPr>
          <p:nvPr/>
        </p:nvCxnSpPr>
        <p:spPr>
          <a:xfrm>
            <a:off x="7292219" y="1903748"/>
            <a:ext cx="975050" cy="19127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2579B11-D549-92A5-921E-38232D82D649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8656003" y="3262161"/>
            <a:ext cx="331491" cy="51197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B5960A3-DA7B-A5EE-B87F-B8D661B9B75F}"/>
              </a:ext>
            </a:extLst>
          </p:cNvPr>
          <p:cNvCxnSpPr>
            <a:stCxn id="10" idx="7"/>
            <a:endCxn id="9" idx="3"/>
          </p:cNvCxnSpPr>
          <p:nvPr/>
        </p:nvCxnSpPr>
        <p:spPr>
          <a:xfrm flipV="1">
            <a:off x="9258001" y="3258397"/>
            <a:ext cx="269912" cy="51573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49F216B-07D3-89B7-2D25-E38597847AF1}"/>
              </a:ext>
            </a:extLst>
          </p:cNvPr>
          <p:cNvCxnSpPr>
            <a:cxnSpLocks/>
            <a:stCxn id="11" idx="1"/>
            <a:endCxn id="8" idx="5"/>
          </p:cNvCxnSpPr>
          <p:nvPr/>
        </p:nvCxnSpPr>
        <p:spPr>
          <a:xfrm flipH="1" flipV="1">
            <a:off x="10070800" y="2234856"/>
            <a:ext cx="598711" cy="70772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BDDCD67-2FC7-258C-20B4-6DDBC45CAC90}"/>
              </a:ext>
            </a:extLst>
          </p:cNvPr>
          <p:cNvCxnSpPr>
            <a:cxnSpLocks/>
            <a:stCxn id="9" idx="0"/>
            <a:endCxn id="8" idx="3"/>
          </p:cNvCxnSpPr>
          <p:nvPr/>
        </p:nvCxnSpPr>
        <p:spPr>
          <a:xfrm flipV="1">
            <a:off x="9663167" y="2234856"/>
            <a:ext cx="137126" cy="6970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EDB83F-C08B-1216-FA08-3BF06BC79C38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 flipV="1">
            <a:off x="9854444" y="3077834"/>
            <a:ext cx="759043" cy="4531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5CDEEDA-26BF-E001-4A2A-F8BA169DE597}"/>
              </a:ext>
            </a:extLst>
          </p:cNvPr>
          <p:cNvCxnSpPr>
            <a:stCxn id="6" idx="6"/>
            <a:endCxn id="9" idx="2"/>
          </p:cNvCxnSpPr>
          <p:nvPr/>
        </p:nvCxnSpPr>
        <p:spPr>
          <a:xfrm flipV="1">
            <a:off x="8712027" y="3123144"/>
            <a:ext cx="759862" cy="3764"/>
          </a:xfrm>
          <a:prstGeom prst="line">
            <a:avLst/>
          </a:prstGeom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7F601470-8210-76E4-5F13-7A94F2A6B24B}"/>
              </a:ext>
            </a:extLst>
          </p:cNvPr>
          <p:cNvSpPr txBox="1"/>
          <p:nvPr/>
        </p:nvSpPr>
        <p:spPr>
          <a:xfrm>
            <a:off x="8835579" y="2781894"/>
            <a:ext cx="6687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Link?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BD51D88-F871-6EED-D56F-0A413B905835}"/>
              </a:ext>
            </a:extLst>
          </p:cNvPr>
          <p:cNvCxnSpPr>
            <a:cxnSpLocks/>
            <a:stCxn id="11" idx="4"/>
          </p:cNvCxnSpPr>
          <p:nvPr/>
        </p:nvCxnSpPr>
        <p:spPr>
          <a:xfrm>
            <a:off x="10804765" y="3269111"/>
            <a:ext cx="39559" cy="818208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EFA2D6-2C95-13C2-E104-4A80B0D17DB7}"/>
              </a:ext>
            </a:extLst>
          </p:cNvPr>
          <p:cNvSpPr txBox="1"/>
          <p:nvPr/>
        </p:nvSpPr>
        <p:spPr>
          <a:xfrm>
            <a:off x="7911150" y="4230085"/>
            <a:ext cx="2849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Neighbor Heuristic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A40B5F-7116-0F95-EE12-268938EAAAEB}"/>
              </a:ext>
            </a:extLst>
          </p:cNvPr>
          <p:cNvSpPr txBox="1"/>
          <p:nvPr/>
        </p:nvSpPr>
        <p:spPr>
          <a:xfrm>
            <a:off x="802432" y="1903748"/>
            <a:ext cx="556876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 a Node similarity score based on some heuristic</a:t>
            </a:r>
          </a:p>
          <a:p>
            <a:r>
              <a:rPr lang="en-US" dirty="0"/>
              <a:t>related to the neighboring nodes.</a:t>
            </a:r>
          </a:p>
          <a:p>
            <a:endParaRPr lang="en-US" dirty="0"/>
          </a:p>
          <a:p>
            <a:r>
              <a:rPr lang="en-US" dirty="0"/>
              <a:t>Heuristic Degree is classified based on the size of the </a:t>
            </a:r>
          </a:p>
          <a:p>
            <a:r>
              <a:rPr lang="en-US" dirty="0"/>
              <a:t>neighborhood (in hops).</a:t>
            </a:r>
          </a:p>
          <a:p>
            <a:endParaRPr lang="en-US" dirty="0"/>
          </a:p>
          <a:p>
            <a:r>
              <a:rPr lang="en-US" dirty="0"/>
              <a:t>First order (1-hop) heuristics:</a:t>
            </a:r>
          </a:p>
          <a:p>
            <a:r>
              <a:rPr lang="en-US" dirty="0"/>
              <a:t>Common Neighbor, Preferential attachment</a:t>
            </a:r>
          </a:p>
          <a:p>
            <a:endParaRPr lang="en-US" dirty="0"/>
          </a:p>
          <a:p>
            <a:r>
              <a:rPr lang="en-US" dirty="0"/>
              <a:t>Second Order (2-hop) heuristics:</a:t>
            </a:r>
          </a:p>
          <a:p>
            <a:r>
              <a:rPr lang="en-US" dirty="0"/>
              <a:t>Adamic-Adar (AA), Resource Allocation</a:t>
            </a:r>
          </a:p>
          <a:p>
            <a:endParaRPr lang="en-US" dirty="0"/>
          </a:p>
          <a:p>
            <a:r>
              <a:rPr lang="en-US" dirty="0"/>
              <a:t>High Order (k-hop k&gt;3) heuristics:</a:t>
            </a:r>
          </a:p>
          <a:p>
            <a:r>
              <a:rPr lang="en-US" dirty="0"/>
              <a:t>Katz, Rooted PageRank, </a:t>
            </a:r>
            <a:r>
              <a:rPr lang="en-US" dirty="0" err="1"/>
              <a:t>SimRank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1A7760-8A4B-7589-C09F-DF052C654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37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992AB-0121-8A7F-163B-ECD57D04C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805"/>
            <a:ext cx="10515600" cy="1325563"/>
          </a:xfrm>
        </p:spPr>
        <p:txBody>
          <a:bodyPr/>
          <a:lstStyle/>
          <a:p>
            <a:r>
              <a:rPr lang="en-US" dirty="0"/>
              <a:t>Limitations with Heuristic Based approach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4F25A-05D2-5931-33BC-A06FDFECC860}"/>
              </a:ext>
            </a:extLst>
          </p:cNvPr>
          <p:cNvSpPr txBox="1"/>
          <p:nvPr/>
        </p:nvSpPr>
        <p:spPr>
          <a:xfrm>
            <a:off x="1007706" y="2062065"/>
            <a:ext cx="485191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Requires a lot of Trial &amp; Error to find the right heuristic for a particular network.</a:t>
            </a:r>
          </a:p>
          <a:p>
            <a:endParaRPr lang="en-US" dirty="0"/>
          </a:p>
          <a:p>
            <a:r>
              <a:rPr lang="en-US" dirty="0"/>
              <a:t>E.g., Common Neighbor heuristic works well in social networks but fails in protein-protein interaction (PPI) networks</a:t>
            </a:r>
          </a:p>
          <a:p>
            <a:endParaRPr lang="en-US" dirty="0"/>
          </a:p>
          <a:p>
            <a:r>
              <a:rPr lang="en-US" dirty="0"/>
              <a:t>This makes the approach non-generalizable since every network will require its own heuristic.</a:t>
            </a: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28F443DF-5A66-2946-D58A-CDD4A01B7381}"/>
              </a:ext>
            </a:extLst>
          </p:cNvPr>
          <p:cNvSpPr/>
          <p:nvPr/>
        </p:nvSpPr>
        <p:spPr>
          <a:xfrm>
            <a:off x="7539135" y="2823357"/>
            <a:ext cx="709126" cy="694207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682A1F6D-5249-8A5C-20D3-A79505291A01}"/>
              </a:ext>
            </a:extLst>
          </p:cNvPr>
          <p:cNvSpPr/>
          <p:nvPr/>
        </p:nvSpPr>
        <p:spPr>
          <a:xfrm>
            <a:off x="8248261" y="3885861"/>
            <a:ext cx="709126" cy="694207"/>
          </a:xfrm>
          <a:prstGeom prst="smileyFac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9547822B-EC27-3FEF-6AD6-BB5D60B708A6}"/>
              </a:ext>
            </a:extLst>
          </p:cNvPr>
          <p:cNvSpPr/>
          <p:nvPr/>
        </p:nvSpPr>
        <p:spPr>
          <a:xfrm>
            <a:off x="9756710" y="2823356"/>
            <a:ext cx="709126" cy="694207"/>
          </a:xfrm>
          <a:prstGeom prst="smileyFac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4F0C8CD0-3653-3E17-FA03-C9578DF38383}"/>
              </a:ext>
            </a:extLst>
          </p:cNvPr>
          <p:cNvSpPr/>
          <p:nvPr/>
        </p:nvSpPr>
        <p:spPr>
          <a:xfrm>
            <a:off x="9047584" y="3885861"/>
            <a:ext cx="709126" cy="694207"/>
          </a:xfrm>
          <a:prstGeom prst="smileyFac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C74830-445A-6EE9-4B62-1DBE3ABC8458}"/>
              </a:ext>
            </a:extLst>
          </p:cNvPr>
          <p:cNvCxnSpPr>
            <a:cxnSpLocks/>
            <a:stCxn id="4" idx="4"/>
            <a:endCxn id="5" idx="1"/>
          </p:cNvCxnSpPr>
          <p:nvPr/>
        </p:nvCxnSpPr>
        <p:spPr>
          <a:xfrm>
            <a:off x="7893698" y="3517564"/>
            <a:ext cx="458412" cy="4699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374161-EFBC-0DD4-7820-62F37FD16566}"/>
              </a:ext>
            </a:extLst>
          </p:cNvPr>
          <p:cNvCxnSpPr>
            <a:cxnSpLocks/>
            <a:stCxn id="7" idx="1"/>
            <a:endCxn id="4" idx="5"/>
          </p:cNvCxnSpPr>
          <p:nvPr/>
        </p:nvCxnSpPr>
        <p:spPr>
          <a:xfrm flipH="1" flipV="1">
            <a:off x="8144412" y="3415900"/>
            <a:ext cx="1007021" cy="5716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456AF20-92FA-CA32-4CEF-CB14529831BD}"/>
              </a:ext>
            </a:extLst>
          </p:cNvPr>
          <p:cNvCxnSpPr>
            <a:stCxn id="6" idx="4"/>
            <a:endCxn id="7" idx="7"/>
          </p:cNvCxnSpPr>
          <p:nvPr/>
        </p:nvCxnSpPr>
        <p:spPr>
          <a:xfrm flipH="1">
            <a:off x="9652861" y="3517563"/>
            <a:ext cx="458412" cy="46996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48C0BE-38FE-C291-A0B4-2D0C5C13D45C}"/>
              </a:ext>
            </a:extLst>
          </p:cNvPr>
          <p:cNvCxnSpPr>
            <a:stCxn id="6" idx="3"/>
            <a:endCxn id="5" idx="7"/>
          </p:cNvCxnSpPr>
          <p:nvPr/>
        </p:nvCxnSpPr>
        <p:spPr>
          <a:xfrm flipH="1">
            <a:off x="8853538" y="3415899"/>
            <a:ext cx="1007021" cy="571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322C36-B687-114E-1E24-49715EFE19D4}"/>
              </a:ext>
            </a:extLst>
          </p:cNvPr>
          <p:cNvCxnSpPr>
            <a:stCxn id="4" idx="6"/>
            <a:endCxn id="6" idx="2"/>
          </p:cNvCxnSpPr>
          <p:nvPr/>
        </p:nvCxnSpPr>
        <p:spPr>
          <a:xfrm flipV="1">
            <a:off x="8248261" y="3170460"/>
            <a:ext cx="1508449" cy="1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23" name="Picture 22" descr="A green check mark on a black background&#10;&#10;Description automatically generated">
            <a:extLst>
              <a:ext uri="{FF2B5EF4-FFF2-40B4-BE49-F238E27FC236}">
                <a16:creationId xmlns:a16="http://schemas.microsoft.com/office/drawing/2014/main" id="{4BD6958F-9B5C-B7B6-E6F8-13B5F39F41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9887" y="2475854"/>
            <a:ext cx="794999" cy="69460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7A137F9-B03D-2F9D-FDC1-1FF320B96AA2}"/>
              </a:ext>
            </a:extLst>
          </p:cNvPr>
          <p:cNvSpPr txBox="1"/>
          <p:nvPr/>
        </p:nvSpPr>
        <p:spPr>
          <a:xfrm>
            <a:off x="7720133" y="8374568"/>
            <a:ext cx="715331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ia.wikipedia.org/wiki/File:Tick_green_modern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4" tooltip="https://creativecommons.org/licenses/by-sa/3.0/"/>
              </a:rPr>
              <a:t>CC BY-SA</a:t>
            </a:r>
            <a:endParaRPr lang="en-US" sz="90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248A9C7-E14D-5725-E9C1-6437781A7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430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3ADCBE7-9330-1CDA-00EB-CDD12DB722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4290"/>
            <a:ext cx="12192000" cy="1733407"/>
          </a:xfrm>
          <a:prstGeom prst="rect">
            <a:avLst/>
          </a:prstGeom>
          <a:ln>
            <a:noFill/>
          </a:ln>
          <a:effectLst>
            <a:outerShdw blurRad="254000" dist="38100" dir="5460000" sx="94000" sy="94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A2F196-E371-AF46-986C-B3A8CA498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2" y="240241"/>
            <a:ext cx="10760054" cy="12282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DNN to automatically study graph structure heuristics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45ED74-350C-0285-BB7E-A35703661019}"/>
              </a:ext>
            </a:extLst>
          </p:cNvPr>
          <p:cNvSpPr txBox="1"/>
          <p:nvPr/>
        </p:nvSpPr>
        <p:spPr>
          <a:xfrm>
            <a:off x="761802" y="2321476"/>
            <a:ext cx="4864875" cy="38507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First architecture to use this method – </a:t>
            </a:r>
            <a:r>
              <a:rPr lang="en-US" sz="1700" dirty="0" err="1"/>
              <a:t>Weisfeiler</a:t>
            </a:r>
            <a:r>
              <a:rPr lang="en-US" sz="1700" dirty="0"/>
              <a:t>-Lehman Neural Machine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Achieved state of the art prediction performance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Uses </a:t>
            </a:r>
            <a:r>
              <a:rPr lang="en-US" sz="1700" dirty="0" err="1"/>
              <a:t>Weisfeiler</a:t>
            </a:r>
            <a:r>
              <a:rPr lang="en-US" sz="1700" dirty="0"/>
              <a:t>-Lehman graph labeling kernel to encode structural information in node label order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Limitations: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DNN accepts fixed sized tensors, leading to loss of information due to truncating or dilution due to padding.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Adjacency matrix representations can’t fully encapsulate explicit graph features.</a:t>
            </a:r>
          </a:p>
        </p:txBody>
      </p:sp>
      <p:pic>
        <p:nvPicPr>
          <p:cNvPr id="5" name="Picture 4" descr="A diagram of a graphing process&#10;&#10;Description automatically generated">
            <a:extLst>
              <a:ext uri="{FF2B5EF4-FFF2-40B4-BE49-F238E27FC236}">
                <a16:creationId xmlns:a16="http://schemas.microsoft.com/office/drawing/2014/main" id="{27969AEB-E1A0-941F-0191-5779F742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3650" y="2986590"/>
            <a:ext cx="5178206" cy="24771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25F5E2-1BDB-9590-E18B-8FB38A0F0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886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EC751-178D-4A88-20B6-DFFF61B6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Latent Feature Extraction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424324-58DB-1C7E-3A51-7C3E0300957E}"/>
              </a:ext>
            </a:extLst>
          </p:cNvPr>
          <p:cNvSpPr txBox="1"/>
          <p:nvPr/>
        </p:nvSpPr>
        <p:spPr>
          <a:xfrm>
            <a:off x="838200" y="2112579"/>
            <a:ext cx="1138228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Certain matrix factorizations extract low dimensional latent features of the network. E.g. Matrix factorization, stochastic</a:t>
            </a:r>
          </a:p>
          <a:p>
            <a:r>
              <a:rPr lang="en-US" dirty="0"/>
              <a:t>block model, etc.</a:t>
            </a:r>
          </a:p>
          <a:p>
            <a:endParaRPr lang="en-US" dirty="0"/>
          </a:p>
          <a:p>
            <a:r>
              <a:rPr lang="en-US" dirty="0"/>
              <a:t>Other embedding techniques like </a:t>
            </a:r>
            <a:r>
              <a:rPr lang="en-US" dirty="0" err="1"/>
              <a:t>DeepWalk</a:t>
            </a:r>
            <a:r>
              <a:rPr lang="en-US" dirty="0"/>
              <a:t>, and Node2Vec implicitly factorize the matrix.</a:t>
            </a:r>
          </a:p>
          <a:p>
            <a:endParaRPr lang="en-US" dirty="0"/>
          </a:p>
          <a:p>
            <a:r>
              <a:rPr lang="en-US" dirty="0"/>
              <a:t>The latent features can be combined with explicit and structural features to generate meaningful representations.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8DDB4-E2DC-5C50-DE29-B3E2936E5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156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8FF42-954E-191E-0622-EADB5D825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Limitations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AAE05-5048-71FC-D340-E1EDDC528C92}"/>
              </a:ext>
            </a:extLst>
          </p:cNvPr>
          <p:cNvSpPr txBox="1"/>
          <p:nvPr/>
        </p:nvSpPr>
        <p:spPr>
          <a:xfrm>
            <a:off x="1019503" y="2070538"/>
            <a:ext cx="941462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Very large graphs can be computationally infeasible for Neural 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process subgraphs around the target nodes to encapsulate graph context.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However, this might seem to cause a loss of high-order heuristic learning, and high</a:t>
            </a:r>
          </a:p>
          <a:p>
            <a:r>
              <a:rPr lang="en-US" dirty="0"/>
              <a:t>Order heuristics perform better than low order ones.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SEAL shows that high order heuristic can be sufficiently approximated by local enclosing subgraphs.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AC905C-DC67-D1B4-9DB0-FA1C263F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3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4320DE-4A29-DCCD-82F5-A563BCF2556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First Contribution: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decaying theory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04320DE-4A29-DCCD-82F5-A563BCF255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0AEAFB-11D7-7101-8C76-82BDD0C473D1}"/>
                  </a:ext>
                </a:extLst>
              </p:cNvPr>
              <p:cNvSpPr txBox="1"/>
              <p:nvPr/>
            </p:nvSpPr>
            <p:spPr>
              <a:xfrm>
                <a:off x="923731" y="2071396"/>
                <a:ext cx="9078685" cy="36381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𝐴𝑠𝑠𝑒𝑟𝑡𝑖𝑜𝑛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𝐻𝑖𝑔h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𝑜𝑟𝑑𝑒𝑟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decaying heuristics can be approximated using a smaller h-hop neighborhood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Preliminaries:</a:t>
                </a:r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𝑇h𝑒𝑜𝑟𝑒𝑚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𝑜𝑟𝑑𝑒𝑟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𝑐𝑎𝑙𝑐𝑢𝑙𝑎𝑡𝑒𝑑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𝑢𝑠𝑖𝑛𝑔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𝑒𝑛𝑐𝑙𝑜𝑠𝑖𝑛𝑔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𝑠𝑢𝑏𝑔𝑟𝑎𝑝h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𝑑𝑒𝑛𝑜𝑡𝑒𝑑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𝑤h𝑖𝑐h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𝑐𝑜𝑛𝑡𝑎𝑖𝑛𝑠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h𝑜𝑝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𝑛𝑒𝑖𝑔h𝑏𝑜𝑢𝑟h𝑜𝑜𝑑𝑠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𝐷𝑒𝑓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𝑑𝑒𝑐𝑎𝑦𝑖𝑛𝑔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𝑓𝑜𝑟𝑚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𝛾𝜖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𝑛𝑜𝑛𝑛𝑒𝑔𝑎𝑡𝑖𝑣𝑒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&amp;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00AEAFB-11D7-7101-8C76-82BDD0C47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731" y="2071396"/>
                <a:ext cx="9078685" cy="3638112"/>
              </a:xfrm>
              <a:prstGeom prst="rect">
                <a:avLst/>
              </a:prstGeom>
              <a:blipFill>
                <a:blip r:embed="rId3"/>
                <a:stretch>
                  <a:fillRect l="-604" t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9230F0-8046-AB74-2807-1D31FBDF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81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76F8D3-EE74-8D05-6E44-BDA6D7561703}"/>
                  </a:ext>
                </a:extLst>
              </p:cNvPr>
              <p:cNvSpPr txBox="1"/>
              <p:nvPr/>
            </p:nvSpPr>
            <p:spPr>
              <a:xfrm>
                <a:off x="1082350" y="1091681"/>
                <a:ext cx="10291665" cy="36672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𝑇h𝑒𝑜𝑟𝑒𝑚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𝑑𝑒𝑐𝑎𝑦𝑖𝑛𝑔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𝑎𝑝𝑝𝑟𝑜𝑥𝑖𝑚𝑎𝑡𝑒𝑑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𝑢𝑠𝑖𝑛𝑔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𝑑𝑒𝑐𝑟𝑒𝑎𝑠𝑒𝑠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𝑠𝑡𝑎𝑡𝑖𝑠𝑓𝑖𝑒𝑠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𝑓𝑜𝑙𝑙𝑜𝑤𝑖𝑛𝑔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𝑝𝑟𝑜𝑝𝑒𝑟𝑡𝑖𝑒𝑠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𝑐𝑎𝑙𝑐𝑢𝑙𝑎𝑏𝑙𝑒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𝑓𝑟𝑜𝑚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1,2,…,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𝑤h𝑒𝑟𝑒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&amp;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342900" indent="-342900">
                  <a:buAutoNum type="arabicPeriod"/>
                </a:pP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𝑃𝑟𝑜𝑜𝑓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𝐿𝑒𝑡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𝑎𝑝𝑝𝑟𝑜𝑥𝑖𝑚𝑎𝑡𝑒𝑑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h𝑒𝑢𝑟𝑖𝑠𝑡𝑖𝑐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𝑡h𝑒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𝑎𝑝𝑝𝑟𝑜𝑥𝑖𝑚𝑎𝑡𝑖𝑜𝑛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𝑐𝑎𝑛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𝑠h𝑜𝑤𝑛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ℋ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h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𝑙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𝛾𝜆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𝑇h𝑒𝑟𝑒𝑓𝑜𝑟𝑒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𝑙𝑎𝑟𝑔𝑒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𝑠𝑚𝑎𝑙𝑙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𝑤𝑖𝑙𝑙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𝑙𝑒𝑎𝑑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𝑡𝑜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𝑓𝑎𝑠𝑡𝑒𝑟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𝑒𝑟𝑟𝑜𝑟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𝑟𝑒𝑑𝑢𝑐𝑡𝑖𝑜𝑛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B76F8D3-EE74-8D05-6E44-BDA6D7561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50" y="1091681"/>
                <a:ext cx="10291665" cy="3667286"/>
              </a:xfrm>
              <a:prstGeom prst="rect">
                <a:avLst/>
              </a:prstGeom>
              <a:blipFill>
                <a:blip r:embed="rId2"/>
                <a:stretch>
                  <a:fillRect l="-474" b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6CF13E-3AF4-AAD6-57A0-FC9F0CB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3E80D0-5A67-47DD-9B76-4E24E60624C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8507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2576</TotalTime>
  <Words>1224</Words>
  <Application>Microsoft Macintosh PowerPoint</Application>
  <PresentationFormat>Widescreen</PresentationFormat>
  <Paragraphs>177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SEAL: Link Prediction Based on Graph Neural Networks</vt:lpstr>
      <vt:lpstr>PowerPoint Presentation</vt:lpstr>
      <vt:lpstr>PowerPoint Presentation</vt:lpstr>
      <vt:lpstr>Limitations with Heuristic Based approach</vt:lpstr>
      <vt:lpstr>Using DNN to automatically study graph structure heuristics</vt:lpstr>
      <vt:lpstr>Latent Feature Extraction</vt:lpstr>
      <vt:lpstr>Computational Limitations</vt:lpstr>
      <vt:lpstr>First Contribution: γ-decaying theory</vt:lpstr>
      <vt:lpstr>PowerPoint Presentation</vt:lpstr>
      <vt:lpstr>Proving that Katz index is γ-decaying</vt:lpstr>
      <vt:lpstr>Important Conclusion</vt:lpstr>
      <vt:lpstr>SEAL: Implementation</vt:lpstr>
      <vt:lpstr>SEAL Execution Overview</vt:lpstr>
      <vt:lpstr>Subgraph Extraction</vt:lpstr>
      <vt:lpstr>Node Information Matrix Construction</vt:lpstr>
      <vt:lpstr>Structural Node Labeling</vt:lpstr>
      <vt:lpstr>GNN</vt:lpstr>
      <vt:lpstr>DGCNN 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SEAL</dc:title>
  <dc:creator>Pandey, Dhroov</dc:creator>
  <cp:lastModifiedBy>Shu, Tong</cp:lastModifiedBy>
  <cp:revision>10</cp:revision>
  <cp:lastPrinted>2024-07-02T20:31:16Z</cp:lastPrinted>
  <dcterms:created xsi:type="dcterms:W3CDTF">2023-10-08T19:27:19Z</dcterms:created>
  <dcterms:modified xsi:type="dcterms:W3CDTF">2024-07-02T20:32:47Z</dcterms:modified>
</cp:coreProperties>
</file>